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84" r:id="rId1"/>
  </p:sldMasterIdLst>
  <p:sldIdLst>
    <p:sldId id="258" r:id="rId2"/>
    <p:sldId id="260" r:id="rId3"/>
    <p:sldId id="273" r:id="rId4"/>
    <p:sldId id="275" r:id="rId5"/>
    <p:sldId id="274" r:id="rId6"/>
    <p:sldId id="278" r:id="rId7"/>
    <p:sldId id="272" r:id="rId8"/>
    <p:sldId id="269" r:id="rId9"/>
    <p:sldId id="277" r:id="rId10"/>
    <p:sldId id="276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755"/>
    <p:restoredTop sz="94705"/>
  </p:normalViewPr>
  <p:slideViewPr>
    <p:cSldViewPr snapToGrid="0" snapToObjects="1">
      <p:cViewPr>
        <p:scale>
          <a:sx n="83" d="100"/>
          <a:sy n="83" d="100"/>
        </p:scale>
        <p:origin x="520" y="8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41359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70819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92041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2921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7936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98073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70446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68696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28076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magine panoramica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56866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olo e sotto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040821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zio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04377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50167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 cita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13030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646831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702838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9508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347262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  <p:sldLayoutId id="2147483996" r:id="rId12"/>
    <p:sldLayoutId id="2147483997" r:id="rId13"/>
    <p:sldLayoutId id="2147483998" r:id="rId14"/>
    <p:sldLayoutId id="2147483999" r:id="rId15"/>
    <p:sldLayoutId id="2147484000" r:id="rId16"/>
    <p:sldLayoutId id="21474840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" name="Rectangle 193">
            <a:extLst>
              <a:ext uri="{FF2B5EF4-FFF2-40B4-BE49-F238E27FC236}">
                <a16:creationId xmlns:a16="http://schemas.microsoft.com/office/drawing/2014/main" id="{0DC895F7-4E59-40FB-87DD-ACE47F94C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magine 4" descr="Immagine che contiene testo, mappa&#10;&#10;Descrizione generata automaticamente">
            <a:extLst>
              <a:ext uri="{FF2B5EF4-FFF2-40B4-BE49-F238E27FC236}">
                <a16:creationId xmlns:a16="http://schemas.microsoft.com/office/drawing/2014/main" id="{D519AE2A-1154-EF4C-B3B3-6DE1659E97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/>
          </a:blip>
          <a:srcRect t="4855" b="21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96" name="Picture 195">
            <a:extLst>
              <a:ext uri="{FF2B5EF4-FFF2-40B4-BE49-F238E27FC236}">
                <a16:creationId xmlns:a16="http://schemas.microsoft.com/office/drawing/2014/main" id="{1A4C720E-710D-44F8-A8D7-2BAA61E18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ECD10C38-0446-0745-B80A-6001A601E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>
            <a:normAutofit/>
          </a:bodyPr>
          <a:lstStyle/>
          <a:p>
            <a:r>
              <a:rPr lang="en" b="1">
                <a:latin typeface="+mn-lt"/>
                <a:cs typeface="Forte" panose="020F0502020204030204" pitchFamily="34" charset="0"/>
              </a:rPr>
              <a:t>Communities and Networks</a:t>
            </a:r>
            <a:endParaRPr lang="it-IT">
              <a:latin typeface="+mn-lt"/>
            </a:endParaRP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90390D31-9EEA-AB49-A009-48F470814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>
            <a:normAutofit/>
          </a:bodyPr>
          <a:lstStyle/>
          <a:p>
            <a:r>
              <a:rPr lang="en">
                <a:cs typeface="MV Boli" panose="02000500030200090000" pitchFamily="2" charset="0"/>
              </a:rPr>
              <a:t>How have scholars viewed the concept of </a:t>
            </a:r>
          </a:p>
          <a:p>
            <a:r>
              <a:rPr lang="en">
                <a:cs typeface="MV Boli" panose="02000500030200090000" pitchFamily="2" charset="0"/>
              </a:rPr>
              <a:t>‘community’ in Herodotus?</a:t>
            </a:r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24835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ttotitolo 2">
            <a:extLst>
              <a:ext uri="{FF2B5EF4-FFF2-40B4-BE49-F238E27FC236}">
                <a16:creationId xmlns:a16="http://schemas.microsoft.com/office/drawing/2014/main" id="{90390D31-9EEA-AB49-A009-48F470814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8151" y="4193674"/>
            <a:ext cx="4197894" cy="1102721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it-IT" sz="3800" dirty="0" err="1">
                <a:cs typeface="MV Boli" panose="02000500030200090000" pitchFamily="2" charset="0"/>
                <a:sym typeface="Wingdings" pitchFamily="2" charset="2"/>
              </a:rPr>
              <a:t>What</a:t>
            </a:r>
            <a:r>
              <a:rPr lang="it-IT" sz="3800" dirty="0">
                <a:cs typeface="MV Boli" panose="02000500030200090000" pitchFamily="2" charset="0"/>
                <a:sym typeface="Wingdings" pitchFamily="2" charset="2"/>
              </a:rPr>
              <a:t> </a:t>
            </a:r>
            <a:r>
              <a:rPr lang="it-IT" sz="3800" dirty="0" err="1">
                <a:cs typeface="MV Boli" panose="02000500030200090000" pitchFamily="2" charset="0"/>
                <a:sym typeface="Wingdings" pitchFamily="2" charset="2"/>
              </a:rPr>
              <a:t>is</a:t>
            </a:r>
            <a:r>
              <a:rPr lang="it-IT" sz="3800" dirty="0">
                <a:cs typeface="MV Boli" panose="02000500030200090000" pitchFamily="2" charset="0"/>
                <a:sym typeface="Wingdings" pitchFamily="2" charset="2"/>
              </a:rPr>
              <a:t> the </a:t>
            </a:r>
            <a:r>
              <a:rPr lang="it-IT" sz="3800" dirty="0" err="1">
                <a:cs typeface="MV Boli" panose="02000500030200090000" pitchFamily="2" charset="0"/>
                <a:sym typeface="Wingdings" pitchFamily="2" charset="2"/>
              </a:rPr>
              <a:t>scholars</a:t>
            </a:r>
            <a:r>
              <a:rPr lang="it-IT" sz="3800" dirty="0">
                <a:cs typeface="MV Boli" panose="02000500030200090000" pitchFamily="2" charset="0"/>
                <a:sym typeface="Wingdings" pitchFamily="2" charset="2"/>
              </a:rPr>
              <a:t>’ </a:t>
            </a:r>
            <a:r>
              <a:rPr lang="it-IT" sz="3800" dirty="0" err="1">
                <a:cs typeface="MV Boli" panose="02000500030200090000" pitchFamily="2" charset="0"/>
                <a:sym typeface="Wingdings" pitchFamily="2" charset="2"/>
              </a:rPr>
              <a:t>meaning</a:t>
            </a:r>
            <a:r>
              <a:rPr lang="it-IT" sz="3800" dirty="0">
                <a:cs typeface="MV Boli" panose="02000500030200090000" pitchFamily="2" charset="0"/>
                <a:sym typeface="Wingdings" pitchFamily="2" charset="2"/>
              </a:rPr>
              <a:t> of «community»</a:t>
            </a:r>
          </a:p>
          <a:p>
            <a:endParaRPr lang="it-IT" dirty="0"/>
          </a:p>
        </p:txBody>
      </p:sp>
      <p:sp>
        <p:nvSpPr>
          <p:cNvPr id="4" name="Ovale 3">
            <a:extLst>
              <a:ext uri="{FF2B5EF4-FFF2-40B4-BE49-F238E27FC236}">
                <a16:creationId xmlns:a16="http://schemas.microsoft.com/office/drawing/2014/main" id="{D195BA47-A6BF-A842-AD27-F7326AA8C9F7}"/>
              </a:ext>
            </a:extLst>
          </p:cNvPr>
          <p:cNvSpPr/>
          <p:nvPr/>
        </p:nvSpPr>
        <p:spPr>
          <a:xfrm>
            <a:off x="3740203" y="885142"/>
            <a:ext cx="3655162" cy="33085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1435" tIns="25718" rIns="51435" bIns="2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it-IT" sz="3200" dirty="0">
                <a:cs typeface="MV Boli" panose="02000500030200090000" pitchFamily="2" charset="0"/>
              </a:rPr>
              <a:t>The </a:t>
            </a:r>
            <a:r>
              <a:rPr lang="it-IT" sz="3200" dirty="0" err="1">
                <a:cs typeface="MV Boli" panose="02000500030200090000" pitchFamily="2" charset="0"/>
              </a:rPr>
              <a:t>aims</a:t>
            </a:r>
            <a:r>
              <a:rPr lang="it-IT" sz="3200" dirty="0">
                <a:cs typeface="MV Boli" panose="02000500030200090000" pitchFamily="2" charset="0"/>
              </a:rPr>
              <a:t> of </a:t>
            </a:r>
            <a:r>
              <a:rPr lang="it-IT" sz="3200" dirty="0" err="1">
                <a:cs typeface="MV Boli" panose="02000500030200090000" pitchFamily="2" charset="0"/>
              </a:rPr>
              <a:t>this</a:t>
            </a:r>
            <a:r>
              <a:rPr lang="it-IT" sz="3200" dirty="0">
                <a:cs typeface="MV Boli" panose="02000500030200090000" pitchFamily="2" charset="0"/>
              </a:rPr>
              <a:t> </a:t>
            </a:r>
            <a:r>
              <a:rPr lang="it-IT" sz="3200" dirty="0" err="1">
                <a:cs typeface="MV Boli" panose="02000500030200090000" pitchFamily="2" charset="0"/>
              </a:rPr>
              <a:t>presentation</a:t>
            </a:r>
            <a:endParaRPr lang="it-IT" sz="3200" dirty="0"/>
          </a:p>
        </p:txBody>
      </p:sp>
      <p:sp>
        <p:nvSpPr>
          <p:cNvPr id="6" name="Sottotitolo 2">
            <a:extLst>
              <a:ext uri="{FF2B5EF4-FFF2-40B4-BE49-F238E27FC236}">
                <a16:creationId xmlns:a16="http://schemas.microsoft.com/office/drawing/2014/main" id="{F1BDACAC-8332-354F-8FB9-3A2D7E9D083A}"/>
              </a:ext>
            </a:extLst>
          </p:cNvPr>
          <p:cNvSpPr txBox="1">
            <a:spLocks/>
          </p:cNvSpPr>
          <p:nvPr/>
        </p:nvSpPr>
        <p:spPr bwMode="gray">
          <a:xfrm>
            <a:off x="6559062" y="4045768"/>
            <a:ext cx="5257800" cy="19270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 cap="all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Two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diffrent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types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of ‘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communities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’ in Herodotus: </a:t>
            </a:r>
          </a:p>
          <a:p>
            <a:pPr marL="160735" indent="-160735" algn="ctr">
              <a:buFontTx/>
              <a:buChar char="-"/>
            </a:pP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The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readers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’ community of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his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work </a:t>
            </a:r>
          </a:p>
          <a:p>
            <a:pPr marL="160735" indent="-160735" algn="ctr">
              <a:buFontTx/>
              <a:buChar char="-"/>
            </a:pPr>
            <a:r>
              <a:rPr lang="it-IT" sz="2200" i="1" dirty="0">
                <a:cs typeface="MV Boli" panose="02000500030200090000" pitchFamily="2" charset="0"/>
                <a:sym typeface="Wingdings" pitchFamily="2" charset="2"/>
              </a:rPr>
              <a:t>T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he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communities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which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he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describes</a:t>
            </a:r>
            <a:endParaRPr lang="it-IT" sz="2200" dirty="0"/>
          </a:p>
        </p:txBody>
      </p:sp>
      <p:sp>
        <p:nvSpPr>
          <p:cNvPr id="10" name="Arco 9">
            <a:extLst>
              <a:ext uri="{FF2B5EF4-FFF2-40B4-BE49-F238E27FC236}">
                <a16:creationId xmlns:a16="http://schemas.microsoft.com/office/drawing/2014/main" id="{0855EBAC-A494-6D4E-B4E1-344260699D1B}"/>
              </a:ext>
            </a:extLst>
          </p:cNvPr>
          <p:cNvSpPr/>
          <p:nvPr/>
        </p:nvSpPr>
        <p:spPr>
          <a:xfrm>
            <a:off x="1480883" y="2313940"/>
            <a:ext cx="3917197" cy="1731828"/>
          </a:xfrm>
          <a:prstGeom prst="arc">
            <a:avLst>
              <a:gd name="adj1" fmla="val 7393140"/>
              <a:gd name="adj2" fmla="val 1769539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Arco 10">
            <a:extLst>
              <a:ext uri="{FF2B5EF4-FFF2-40B4-BE49-F238E27FC236}">
                <a16:creationId xmlns:a16="http://schemas.microsoft.com/office/drawing/2014/main" id="{5AB42435-B529-FB4C-9989-114F903586BB}"/>
              </a:ext>
            </a:extLst>
          </p:cNvPr>
          <p:cNvSpPr/>
          <p:nvPr/>
        </p:nvSpPr>
        <p:spPr>
          <a:xfrm>
            <a:off x="6096000" y="2313940"/>
            <a:ext cx="3917197" cy="1731828"/>
          </a:xfrm>
          <a:prstGeom prst="arc">
            <a:avLst>
              <a:gd name="adj1" fmla="val 13382804"/>
              <a:gd name="adj2" fmla="val 424047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78310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ttotitolo 2">
            <a:extLst>
              <a:ext uri="{FF2B5EF4-FFF2-40B4-BE49-F238E27FC236}">
                <a16:creationId xmlns:a16="http://schemas.microsoft.com/office/drawing/2014/main" id="{90390D31-9EEA-AB49-A009-48F470814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5971" y="1310167"/>
            <a:ext cx="2326799" cy="861420"/>
          </a:xfrm>
        </p:spPr>
        <p:txBody>
          <a:bodyPr>
            <a:noAutofit/>
          </a:bodyPr>
          <a:lstStyle/>
          <a:p>
            <a:r>
              <a:rPr lang="en" sz="2400" dirty="0"/>
              <a:t>Concept introduced in the 19th century</a:t>
            </a:r>
            <a:endParaRPr lang="it-IT" sz="2400" dirty="0"/>
          </a:p>
        </p:txBody>
      </p:sp>
      <p:sp>
        <p:nvSpPr>
          <p:cNvPr id="4" name="Rettangolo con angoli arrotondati 3">
            <a:extLst>
              <a:ext uri="{FF2B5EF4-FFF2-40B4-BE49-F238E27FC236}">
                <a16:creationId xmlns:a16="http://schemas.microsoft.com/office/drawing/2014/main" id="{3FD33043-50EB-7349-AAC3-7A394EB87687}"/>
              </a:ext>
            </a:extLst>
          </p:cNvPr>
          <p:cNvSpPr/>
          <p:nvPr/>
        </p:nvSpPr>
        <p:spPr>
          <a:xfrm>
            <a:off x="4572001" y="1740877"/>
            <a:ext cx="3587261" cy="28487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800" dirty="0" err="1"/>
              <a:t>What</a:t>
            </a:r>
            <a:r>
              <a:rPr lang="it-IT" sz="2800" dirty="0"/>
              <a:t> </a:t>
            </a:r>
            <a:r>
              <a:rPr lang="it-IT" sz="2800" dirty="0" err="1"/>
              <a:t>scholars</a:t>
            </a:r>
            <a:r>
              <a:rPr lang="it-IT" sz="2800" dirty="0"/>
              <a:t> </a:t>
            </a:r>
            <a:r>
              <a:rPr lang="it-IT" sz="2800" dirty="0" err="1"/>
              <a:t>mean</a:t>
            </a:r>
            <a:r>
              <a:rPr lang="it-IT" sz="2800" dirty="0"/>
              <a:t> with ‘community</a:t>
            </a:r>
            <a:r>
              <a:rPr lang="it-IT" sz="2400" dirty="0"/>
              <a:t>'</a:t>
            </a:r>
          </a:p>
        </p:txBody>
      </p:sp>
      <p:sp>
        <p:nvSpPr>
          <p:cNvPr id="5" name="Sottotitolo 2">
            <a:extLst>
              <a:ext uri="{FF2B5EF4-FFF2-40B4-BE49-F238E27FC236}">
                <a16:creationId xmlns:a16="http://schemas.microsoft.com/office/drawing/2014/main" id="{9D2860CA-9BD1-0643-850F-CBE1FB6984E0}"/>
              </a:ext>
            </a:extLst>
          </p:cNvPr>
          <p:cNvSpPr txBox="1">
            <a:spLocks/>
          </p:cNvSpPr>
          <p:nvPr/>
        </p:nvSpPr>
        <p:spPr bwMode="gray">
          <a:xfrm>
            <a:off x="9006021" y="4835770"/>
            <a:ext cx="2960077" cy="86142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 cap="all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sz="2000" cap="none" dirty="0">
                <a:solidFill>
                  <a:schemeClr val="tx1"/>
                </a:solidFill>
              </a:rPr>
              <a:t>DISTINCTION BETWEEN COMMUNITY AND SOCIETY</a:t>
            </a:r>
          </a:p>
        </p:txBody>
      </p:sp>
      <p:sp>
        <p:nvSpPr>
          <p:cNvPr id="6" name="Sottotitolo 2">
            <a:extLst>
              <a:ext uri="{FF2B5EF4-FFF2-40B4-BE49-F238E27FC236}">
                <a16:creationId xmlns:a16="http://schemas.microsoft.com/office/drawing/2014/main" id="{192529A2-F4E2-2348-8D3F-0E6E0F77516C}"/>
              </a:ext>
            </a:extLst>
          </p:cNvPr>
          <p:cNvSpPr txBox="1">
            <a:spLocks/>
          </p:cNvSpPr>
          <p:nvPr/>
        </p:nvSpPr>
        <p:spPr bwMode="gray">
          <a:xfrm>
            <a:off x="738554" y="4534014"/>
            <a:ext cx="3294185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 cap="all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" sz="2400" cap="none" dirty="0"/>
              <a:t>ACIENT COMMUNITY:</a:t>
            </a:r>
            <a:br>
              <a:rPr lang="en" sz="2400" cap="none" dirty="0"/>
            </a:br>
            <a:r>
              <a:rPr lang="en" sz="2400" cap="none" dirty="0"/>
              <a:t>the </a:t>
            </a:r>
            <a:r>
              <a:rPr lang="it-IT" sz="2400" cap="none" dirty="0"/>
              <a:t>π</a:t>
            </a:r>
            <a:r>
              <a:rPr lang="it-IT" sz="2400" cap="none" dirty="0" err="1"/>
              <a:t>όλιϛ</a:t>
            </a:r>
            <a:r>
              <a:rPr lang="it-IT" sz="2400" cap="none" dirty="0"/>
              <a:t> </a:t>
            </a:r>
            <a:r>
              <a:rPr lang="it-IT" sz="2400" cap="none" dirty="0" err="1"/>
              <a:t>example</a:t>
            </a:r>
            <a:endParaRPr lang="en" sz="2400" cap="none" dirty="0"/>
          </a:p>
        </p:txBody>
      </p:sp>
      <p:sp>
        <p:nvSpPr>
          <p:cNvPr id="7" name="Sottotitolo 2">
            <a:extLst>
              <a:ext uri="{FF2B5EF4-FFF2-40B4-BE49-F238E27FC236}">
                <a16:creationId xmlns:a16="http://schemas.microsoft.com/office/drawing/2014/main" id="{FD430954-F094-9549-B15B-A6D3164AD2DD}"/>
              </a:ext>
            </a:extLst>
          </p:cNvPr>
          <p:cNvSpPr txBox="1">
            <a:spLocks/>
          </p:cNvSpPr>
          <p:nvPr/>
        </p:nvSpPr>
        <p:spPr bwMode="gray">
          <a:xfrm>
            <a:off x="8733693" y="1468428"/>
            <a:ext cx="2713892" cy="17847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 cap="all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sz="2000" dirty="0"/>
              <a:t>In </a:t>
            </a:r>
            <a:r>
              <a:rPr lang="it-IT" sz="2000" dirty="0" err="1"/>
              <a:t>sociology</a:t>
            </a:r>
            <a:r>
              <a:rPr lang="it-IT" sz="2000" dirty="0"/>
              <a:t> </a:t>
            </a:r>
            <a:r>
              <a:rPr lang="it-IT" sz="2000" dirty="0" err="1"/>
              <a:t>it</a:t>
            </a:r>
            <a:r>
              <a:rPr lang="it-IT" sz="2000" dirty="0"/>
              <a:t> </a:t>
            </a:r>
            <a:r>
              <a:rPr lang="it-IT" sz="2000" dirty="0" err="1"/>
              <a:t>could</a:t>
            </a:r>
            <a:r>
              <a:rPr lang="it-IT" sz="2000" dirty="0"/>
              <a:t> </a:t>
            </a:r>
            <a:r>
              <a:rPr lang="it-IT" sz="2000" dirty="0" err="1"/>
              <a:t>have</a:t>
            </a:r>
            <a:r>
              <a:rPr lang="it-IT" sz="2000" dirty="0"/>
              <a:t> </a:t>
            </a:r>
            <a:r>
              <a:rPr lang="it-IT" sz="2000" dirty="0" err="1"/>
              <a:t>two</a:t>
            </a:r>
            <a:r>
              <a:rPr lang="it-IT" sz="2000" dirty="0"/>
              <a:t> </a:t>
            </a:r>
            <a:r>
              <a:rPr lang="it-IT" sz="2000" dirty="0" err="1"/>
              <a:t>meanings</a:t>
            </a:r>
            <a:r>
              <a:rPr lang="it-IT" sz="2000" dirty="0"/>
              <a:t>:</a:t>
            </a:r>
          </a:p>
          <a:p>
            <a:pPr marL="285750" indent="-285750">
              <a:buFontTx/>
              <a:buChar char="-"/>
            </a:pPr>
            <a:r>
              <a:rPr lang="it-IT" sz="2000" dirty="0" err="1"/>
              <a:t>Positivist</a:t>
            </a:r>
            <a:endParaRPr lang="it-IT" sz="2000" dirty="0"/>
          </a:p>
          <a:p>
            <a:pPr marL="285750" indent="-285750">
              <a:buFontTx/>
              <a:buChar char="-"/>
            </a:pPr>
            <a:r>
              <a:rPr lang="it-IT" sz="2000" dirty="0" err="1"/>
              <a:t>Descriptive</a:t>
            </a:r>
            <a:endParaRPr lang="it-IT" sz="2000" dirty="0"/>
          </a:p>
        </p:txBody>
      </p:sp>
      <p:cxnSp>
        <p:nvCxnSpPr>
          <p:cNvPr id="8" name="Connettore 1 7">
            <a:extLst>
              <a:ext uri="{FF2B5EF4-FFF2-40B4-BE49-F238E27FC236}">
                <a16:creationId xmlns:a16="http://schemas.microsoft.com/office/drawing/2014/main" id="{01B2ABD4-288B-144A-8B47-4D22F2809768}"/>
              </a:ext>
            </a:extLst>
          </p:cNvPr>
          <p:cNvCxnSpPr>
            <a:stCxn id="4" idx="1"/>
            <a:endCxn id="3" idx="3"/>
          </p:cNvCxnSpPr>
          <p:nvPr/>
        </p:nvCxnSpPr>
        <p:spPr>
          <a:xfrm flipH="1" flipV="1">
            <a:off x="3692770" y="1740877"/>
            <a:ext cx="879231" cy="14243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ttore 1 9">
            <a:extLst>
              <a:ext uri="{FF2B5EF4-FFF2-40B4-BE49-F238E27FC236}">
                <a16:creationId xmlns:a16="http://schemas.microsoft.com/office/drawing/2014/main" id="{E059E597-3B38-0545-8C94-45E70694AABC}"/>
              </a:ext>
            </a:extLst>
          </p:cNvPr>
          <p:cNvCxnSpPr>
            <a:cxnSpLocks/>
            <a:stCxn id="4" idx="1"/>
            <a:endCxn id="6" idx="0"/>
          </p:cNvCxnSpPr>
          <p:nvPr/>
        </p:nvCxnSpPr>
        <p:spPr>
          <a:xfrm flipH="1">
            <a:off x="2385647" y="3165231"/>
            <a:ext cx="2186354" cy="13687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ttore 1 11">
            <a:extLst>
              <a:ext uri="{FF2B5EF4-FFF2-40B4-BE49-F238E27FC236}">
                <a16:creationId xmlns:a16="http://schemas.microsoft.com/office/drawing/2014/main" id="{89F37B59-59A8-754E-99AC-D73B29E90C63}"/>
              </a:ext>
            </a:extLst>
          </p:cNvPr>
          <p:cNvCxnSpPr>
            <a:stCxn id="4" idx="3"/>
            <a:endCxn id="7" idx="1"/>
          </p:cNvCxnSpPr>
          <p:nvPr/>
        </p:nvCxnSpPr>
        <p:spPr>
          <a:xfrm flipV="1">
            <a:off x="8159262" y="2360791"/>
            <a:ext cx="574431" cy="804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ttore 1 13">
            <a:extLst>
              <a:ext uri="{FF2B5EF4-FFF2-40B4-BE49-F238E27FC236}">
                <a16:creationId xmlns:a16="http://schemas.microsoft.com/office/drawing/2014/main" id="{C8EE4DE0-5822-7049-9365-3EB81C397AEA}"/>
              </a:ext>
            </a:extLst>
          </p:cNvPr>
          <p:cNvCxnSpPr>
            <a:cxnSpLocks/>
            <a:stCxn id="4" idx="3"/>
            <a:endCxn id="5" idx="0"/>
          </p:cNvCxnSpPr>
          <p:nvPr/>
        </p:nvCxnSpPr>
        <p:spPr>
          <a:xfrm>
            <a:off x="8159262" y="3165231"/>
            <a:ext cx="2326798" cy="1670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0170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9DCC4C2-3317-0645-A2B4-54DE0B174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it-IT" dirty="0">
                <a:solidFill>
                  <a:schemeClr val="tx1"/>
                </a:solidFill>
              </a:rPr>
              <a:t>COMMUNITY </a:t>
            </a:r>
            <a:br>
              <a:rPr lang="it-IT" dirty="0">
                <a:solidFill>
                  <a:schemeClr val="tx1"/>
                </a:solidFill>
              </a:rPr>
            </a:br>
            <a:r>
              <a:rPr lang="it-IT" dirty="0">
                <a:solidFill>
                  <a:schemeClr val="tx1"/>
                </a:solidFill>
              </a:rPr>
              <a:t>- </a:t>
            </a:r>
            <a:r>
              <a:rPr lang="it-IT" cap="none" dirty="0" err="1">
                <a:solidFill>
                  <a:schemeClr val="tx1"/>
                </a:solidFill>
              </a:rPr>
              <a:t>Tonnies</a:t>
            </a:r>
            <a:r>
              <a:rPr lang="it-IT" cap="none" dirty="0">
                <a:solidFill>
                  <a:schemeClr val="tx1"/>
                </a:solidFill>
              </a:rPr>
              <a:t> </a:t>
            </a:r>
            <a:r>
              <a:rPr lang="it-IT" cap="none" dirty="0" err="1">
                <a:solidFill>
                  <a:schemeClr val="tx1"/>
                </a:solidFill>
              </a:rPr>
              <a:t>F</a:t>
            </a:r>
            <a:r>
              <a:rPr lang="it-IT" cap="none" dirty="0"/>
              <a:t>.</a:t>
            </a:r>
            <a:r>
              <a:rPr lang="it-IT" cap="none" dirty="0">
                <a:solidFill>
                  <a:schemeClr val="tx1"/>
                </a:solidFill>
              </a:rPr>
              <a:t> </a:t>
            </a:r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58501B4B-633F-2B4E-B260-9CD6759F3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0383" y="382163"/>
            <a:ext cx="5579707" cy="4686903"/>
          </a:xfrm>
        </p:spPr>
        <p:txBody>
          <a:bodyPr anchor="ctr">
            <a:normAutofit/>
          </a:bodyPr>
          <a:lstStyle/>
          <a:p>
            <a:endParaRPr lang="it-IT" b="1" dirty="0"/>
          </a:p>
          <a:p>
            <a:endParaRPr lang="it-IT" b="1" dirty="0"/>
          </a:p>
          <a:p>
            <a:endParaRPr lang="it-IT" b="1" dirty="0"/>
          </a:p>
          <a:p>
            <a:endParaRPr lang="it-IT" b="1" dirty="0"/>
          </a:p>
          <a:p>
            <a:endParaRPr lang="it-IT" b="1" dirty="0"/>
          </a:p>
          <a:p>
            <a:r>
              <a:rPr lang="it-IT" sz="2400" b="1" dirty="0" err="1"/>
              <a:t>Gemeinschaft</a:t>
            </a:r>
            <a:r>
              <a:rPr lang="it-IT" sz="2400" b="1" dirty="0"/>
              <a:t> Und </a:t>
            </a:r>
            <a:r>
              <a:rPr lang="it-IT" sz="2400" b="1" dirty="0" err="1"/>
              <a:t>Gesellschaft</a:t>
            </a:r>
            <a:r>
              <a:rPr lang="it-IT" sz="2400" b="1" dirty="0"/>
              <a:t> (1887)</a:t>
            </a:r>
          </a:p>
          <a:p>
            <a:r>
              <a:rPr lang="de" sz="2400" i="1" u="sng" dirty="0">
                <a:solidFill>
                  <a:schemeClr val="tx1"/>
                </a:solidFill>
              </a:rPr>
              <a:t>Gemeinschaft</a:t>
            </a:r>
            <a:r>
              <a:rPr lang="de" sz="2400" i="1" dirty="0">
                <a:solidFill>
                  <a:schemeClr val="tx1"/>
                </a:solidFill>
              </a:rPr>
              <a:t> – </a:t>
            </a:r>
            <a:r>
              <a:rPr lang="de" sz="2400" dirty="0">
                <a:solidFill>
                  <a:schemeClr val="tx1"/>
                </a:solidFill>
              </a:rPr>
              <a:t>Community</a:t>
            </a:r>
            <a:r>
              <a:rPr lang="de" sz="2400" dirty="0">
                <a:solidFill>
                  <a:schemeClr val="tx1"/>
                </a:solidFill>
                <a:sym typeface="Wingdings" pitchFamily="2" charset="2"/>
              </a:rPr>
              <a:t> p</a:t>
            </a:r>
            <a:r>
              <a:rPr lang="it-IT" sz="2400" dirty="0" err="1">
                <a:solidFill>
                  <a:schemeClr val="tx1"/>
                </a:solidFill>
                <a:sym typeface="Wingdings" pitchFamily="2" charset="2"/>
              </a:rPr>
              <a:t>rivate</a:t>
            </a:r>
            <a:r>
              <a:rPr lang="it-IT" sz="2400" dirty="0">
                <a:solidFill>
                  <a:schemeClr val="tx1"/>
                </a:solidFill>
                <a:sym typeface="Wingdings" pitchFamily="2" charset="2"/>
              </a:rPr>
              <a:t> </a:t>
            </a:r>
            <a:r>
              <a:rPr lang="it-IT" sz="2400" dirty="0" err="1">
                <a:solidFill>
                  <a:schemeClr val="tx1"/>
                </a:solidFill>
                <a:sym typeface="Wingdings" pitchFamily="2" charset="2"/>
              </a:rPr>
              <a:t>dimension</a:t>
            </a:r>
            <a:endParaRPr lang="it-IT" sz="2400" dirty="0">
              <a:solidFill>
                <a:schemeClr val="tx1"/>
              </a:solidFill>
              <a:sym typeface="Wingdings" pitchFamily="2" charset="2"/>
            </a:endParaRPr>
          </a:p>
          <a:p>
            <a:r>
              <a:rPr lang="de" sz="2400" u="sng" dirty="0">
                <a:solidFill>
                  <a:schemeClr val="tx1"/>
                </a:solidFill>
              </a:rPr>
              <a:t>Gesellschaft </a:t>
            </a:r>
            <a:r>
              <a:rPr lang="de" sz="2400" dirty="0">
                <a:solidFill>
                  <a:schemeClr val="tx1"/>
                </a:solidFill>
              </a:rPr>
              <a:t>– Society </a:t>
            </a:r>
            <a:r>
              <a:rPr lang="de" sz="2400" dirty="0">
                <a:solidFill>
                  <a:schemeClr val="tx1"/>
                </a:solidFill>
                <a:sym typeface="Wingdings" pitchFamily="2" charset="2"/>
              </a:rPr>
              <a:t> </a:t>
            </a:r>
            <a:r>
              <a:rPr lang="de" sz="2400" dirty="0" err="1">
                <a:solidFill>
                  <a:schemeClr val="tx1"/>
                </a:solidFill>
                <a:sym typeface="Wingdings" pitchFamily="2" charset="2"/>
              </a:rPr>
              <a:t>public</a:t>
            </a:r>
            <a:r>
              <a:rPr lang="de" sz="2400" dirty="0">
                <a:solidFill>
                  <a:schemeClr val="tx1"/>
                </a:solidFill>
                <a:sym typeface="Wingdings" pitchFamily="2" charset="2"/>
              </a:rPr>
              <a:t> </a:t>
            </a:r>
            <a:r>
              <a:rPr lang="de" sz="2400" dirty="0" err="1">
                <a:solidFill>
                  <a:schemeClr val="tx1"/>
                </a:solidFill>
                <a:sym typeface="Wingdings" pitchFamily="2" charset="2"/>
              </a:rPr>
              <a:t>dimension</a:t>
            </a:r>
            <a:r>
              <a:rPr lang="de" sz="2400" dirty="0">
                <a:solidFill>
                  <a:schemeClr val="tx1"/>
                </a:solidFill>
                <a:sym typeface="Wingdings" pitchFamily="2" charset="2"/>
              </a:rPr>
              <a:t> </a:t>
            </a:r>
          </a:p>
          <a:p>
            <a:endParaRPr lang="de" u="sng" dirty="0">
              <a:solidFill>
                <a:schemeClr val="tx1"/>
              </a:solidFill>
            </a:endParaRPr>
          </a:p>
        </p:txBody>
      </p:sp>
      <p:cxnSp>
        <p:nvCxnSpPr>
          <p:cNvPr id="5" name="Connettore 2 4">
            <a:extLst>
              <a:ext uri="{FF2B5EF4-FFF2-40B4-BE49-F238E27FC236}">
                <a16:creationId xmlns:a16="http://schemas.microsoft.com/office/drawing/2014/main" id="{F2D82A05-2AB9-C84E-88B2-26709A31239A}"/>
              </a:ext>
            </a:extLst>
          </p:cNvPr>
          <p:cNvCxnSpPr>
            <a:cxnSpLocks/>
          </p:cNvCxnSpPr>
          <p:nvPr/>
        </p:nvCxnSpPr>
        <p:spPr>
          <a:xfrm flipH="1" flipV="1">
            <a:off x="5254864" y="1424104"/>
            <a:ext cx="565644" cy="98498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onnettore 2 6">
            <a:extLst>
              <a:ext uri="{FF2B5EF4-FFF2-40B4-BE49-F238E27FC236}">
                <a16:creationId xmlns:a16="http://schemas.microsoft.com/office/drawing/2014/main" id="{2E719782-A449-0144-84B1-52BDCA79C1D9}"/>
              </a:ext>
            </a:extLst>
          </p:cNvPr>
          <p:cNvCxnSpPr>
            <a:cxnSpLocks/>
          </p:cNvCxnSpPr>
          <p:nvPr/>
        </p:nvCxnSpPr>
        <p:spPr>
          <a:xfrm flipV="1">
            <a:off x="8396647" y="1459273"/>
            <a:ext cx="222739" cy="94981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DE1BF28A-D164-6B40-9409-2A9D2797353F}"/>
              </a:ext>
            </a:extLst>
          </p:cNvPr>
          <p:cNvSpPr txBox="1"/>
          <p:nvPr/>
        </p:nvSpPr>
        <p:spPr>
          <a:xfrm>
            <a:off x="4314087" y="1085549"/>
            <a:ext cx="188155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b="1" dirty="0">
                <a:solidFill>
                  <a:schemeClr val="accent1"/>
                </a:solidFill>
              </a:rPr>
              <a:t>Community</a:t>
            </a:r>
          </a:p>
          <a:p>
            <a:endParaRPr lang="it-IT" dirty="0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C6D988E-D5C7-B640-98C7-D63964F8121C}"/>
              </a:ext>
            </a:extLst>
          </p:cNvPr>
          <p:cNvSpPr txBox="1"/>
          <p:nvPr/>
        </p:nvSpPr>
        <p:spPr>
          <a:xfrm>
            <a:off x="8147538" y="1085549"/>
            <a:ext cx="188155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b="1" dirty="0">
                <a:solidFill>
                  <a:schemeClr val="accent1"/>
                </a:solidFill>
              </a:rPr>
              <a:t>Society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505111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06EBD8A-90B4-B949-844C-14356433A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it-IT" dirty="0">
                <a:solidFill>
                  <a:schemeClr val="tx1"/>
                </a:solidFill>
              </a:rPr>
              <a:t>COMMUNITY</a:t>
            </a:r>
            <a:br>
              <a:rPr lang="it-IT" dirty="0">
                <a:solidFill>
                  <a:schemeClr val="tx1"/>
                </a:solidFill>
              </a:rPr>
            </a:br>
            <a:r>
              <a:rPr lang="it-IT" dirty="0">
                <a:solidFill>
                  <a:schemeClr val="tx1"/>
                </a:solidFill>
              </a:rPr>
              <a:t>- </a:t>
            </a:r>
            <a:r>
              <a:rPr lang="it-IT" cap="none" dirty="0" err="1">
                <a:solidFill>
                  <a:schemeClr val="tx1"/>
                </a:solidFill>
              </a:rPr>
              <a:t>Bauman</a:t>
            </a:r>
            <a:r>
              <a:rPr lang="it-IT" cap="none" dirty="0">
                <a:solidFill>
                  <a:schemeClr val="tx1"/>
                </a:solidFill>
              </a:rPr>
              <a:t> </a:t>
            </a:r>
            <a:r>
              <a:rPr lang="it-IT" cap="none" dirty="0" err="1">
                <a:solidFill>
                  <a:schemeClr val="tx1"/>
                </a:solidFill>
              </a:rPr>
              <a:t>Z</a:t>
            </a:r>
            <a:r>
              <a:rPr lang="it-IT" cap="none" dirty="0">
                <a:solidFill>
                  <a:schemeClr val="tx1"/>
                </a:solidFill>
              </a:rPr>
              <a:t>.</a:t>
            </a:r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DF7174A-E5C2-3D42-88C4-7A2F85296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" sz="2400" dirty="0"/>
              <a:t>The context in which we live is individualistic</a:t>
            </a:r>
          </a:p>
          <a:p>
            <a:r>
              <a:rPr lang="en" sz="2400" dirty="0"/>
              <a:t>Liquid community: social and political community characterized by a variable structure and arrangement, with constantly evolving rules</a:t>
            </a:r>
            <a:endParaRPr lang="it-IT" sz="2400" dirty="0"/>
          </a:p>
          <a:p>
            <a:endParaRPr lang="it-I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133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D51A066D-4A20-DF47-AF95-EB970DF88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8658" y="1150076"/>
            <a:ext cx="6517543" cy="4557849"/>
          </a:xfrm>
        </p:spPr>
        <p:txBody>
          <a:bodyPr>
            <a:normAutofit/>
          </a:bodyPr>
          <a:lstStyle/>
          <a:p>
            <a:r>
              <a:rPr lang="it-IT" dirty="0" err="1"/>
              <a:t>What</a:t>
            </a:r>
            <a:r>
              <a:rPr lang="it-IT" dirty="0"/>
              <a:t> </a:t>
            </a:r>
            <a:r>
              <a:rPr lang="it-IT" dirty="0" err="1"/>
              <a:t>were</a:t>
            </a:r>
            <a:r>
              <a:rPr lang="it-IT" dirty="0"/>
              <a:t> </a:t>
            </a:r>
            <a:r>
              <a:rPr lang="it-IT" dirty="0" err="1"/>
              <a:t>communities</a:t>
            </a:r>
            <a:r>
              <a:rPr lang="it-IT" dirty="0"/>
              <a:t> and network in the </a:t>
            </a:r>
            <a:r>
              <a:rPr lang="it-IT" dirty="0" err="1"/>
              <a:t>Classical</a:t>
            </a:r>
            <a:r>
              <a:rPr lang="it-IT" dirty="0"/>
              <a:t> </a:t>
            </a:r>
            <a:r>
              <a:rPr lang="it-IT" dirty="0" err="1"/>
              <a:t>Greece</a:t>
            </a:r>
            <a:endParaRPr lang="it-IT" dirty="0"/>
          </a:p>
          <a:p>
            <a:r>
              <a:rPr lang="it-IT" dirty="0"/>
              <a:t>The </a:t>
            </a:r>
            <a:r>
              <a:rPr lang="it-IT" dirty="0" err="1"/>
              <a:t>example</a:t>
            </a:r>
            <a:r>
              <a:rPr lang="it-IT" dirty="0"/>
              <a:t> of the π</a:t>
            </a:r>
            <a:r>
              <a:rPr lang="it-IT" dirty="0" err="1"/>
              <a:t>όλιϚ</a:t>
            </a:r>
            <a:r>
              <a:rPr lang="it-IT" dirty="0"/>
              <a:t> – </a:t>
            </a:r>
            <a:r>
              <a:rPr lang="en" dirty="0" err="1"/>
              <a:t>twhich</a:t>
            </a:r>
            <a:r>
              <a:rPr lang="en" dirty="0"/>
              <a:t> could be see as a “networks of relationships” between differ</a:t>
            </a:r>
            <a:r>
              <a:rPr lang="it-IT" dirty="0"/>
              <a:t>e</a:t>
            </a:r>
            <a:r>
              <a:rPr lang="en" dirty="0" err="1"/>
              <a:t>nt</a:t>
            </a:r>
            <a:r>
              <a:rPr lang="en" dirty="0"/>
              <a:t> </a:t>
            </a:r>
            <a:r>
              <a:rPr lang="it-IT" dirty="0"/>
              <a:t>π</a:t>
            </a:r>
            <a:r>
              <a:rPr lang="it-IT" dirty="0" err="1"/>
              <a:t>όλιϚ</a:t>
            </a:r>
            <a:r>
              <a:rPr lang="it-IT" dirty="0"/>
              <a:t> </a:t>
            </a:r>
            <a:endParaRPr lang="it-IT" i="1" dirty="0"/>
          </a:p>
        </p:txBody>
      </p:sp>
      <p:sp>
        <p:nvSpPr>
          <p:cNvPr id="6" name="Titolo 1">
            <a:extLst>
              <a:ext uri="{FF2B5EF4-FFF2-40B4-BE49-F238E27FC236}">
                <a16:creationId xmlns:a16="http://schemas.microsoft.com/office/drawing/2014/main" id="{78B1DD7C-F205-A04A-B753-594FF3B2C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it-IT" cap="none" dirty="0">
                <a:solidFill>
                  <a:schemeClr val="tx1"/>
                </a:solidFill>
                <a:latin typeface="+mn-lt"/>
              </a:rPr>
              <a:t>COMMUNITY</a:t>
            </a:r>
            <a:br>
              <a:rPr lang="it-IT" cap="none" dirty="0">
                <a:solidFill>
                  <a:schemeClr val="tx1"/>
                </a:solidFill>
                <a:latin typeface="+mn-lt"/>
              </a:rPr>
            </a:br>
            <a:r>
              <a:rPr lang="it-IT" cap="none" dirty="0">
                <a:solidFill>
                  <a:schemeClr val="tx1"/>
                </a:solidFill>
                <a:latin typeface="+mn-lt"/>
              </a:rPr>
              <a:t>- Taylor C.</a:t>
            </a:r>
          </a:p>
        </p:txBody>
      </p:sp>
    </p:spTree>
    <p:extLst>
      <p:ext uri="{BB962C8B-B14F-4D97-AF65-F5344CB8AC3E}">
        <p14:creationId xmlns:p14="http://schemas.microsoft.com/office/powerpoint/2010/main" val="42062490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8A0923BC-B3AF-FA4F-A9A9-1967A68925E6}"/>
              </a:ext>
            </a:extLst>
          </p:cNvPr>
          <p:cNvSpPr txBox="1"/>
          <p:nvPr/>
        </p:nvSpPr>
        <p:spPr>
          <a:xfrm>
            <a:off x="9256272" y="5934670"/>
            <a:ext cx="252450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br>
              <a:rPr lang="en" sz="2400" dirty="0"/>
            </a:br>
            <a:endParaRPr lang="en" sz="2400" dirty="0"/>
          </a:p>
          <a:p>
            <a:endParaRPr lang="it-IT" dirty="0"/>
          </a:p>
        </p:txBody>
      </p:sp>
      <p:sp>
        <p:nvSpPr>
          <p:cNvPr id="4" name="Triangolo 3">
            <a:extLst>
              <a:ext uri="{FF2B5EF4-FFF2-40B4-BE49-F238E27FC236}">
                <a16:creationId xmlns:a16="http://schemas.microsoft.com/office/drawing/2014/main" id="{52698CA6-E671-A04E-8C55-30B29C2D6840}"/>
              </a:ext>
            </a:extLst>
          </p:cNvPr>
          <p:cNvSpPr/>
          <p:nvPr/>
        </p:nvSpPr>
        <p:spPr>
          <a:xfrm rot="10800000">
            <a:off x="4353771" y="162478"/>
            <a:ext cx="3735152" cy="293663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sz="2400" dirty="0">
              <a:solidFill>
                <a:srgbClr val="002060"/>
              </a:solidFill>
            </a:endParaRPr>
          </a:p>
        </p:txBody>
      </p:sp>
      <p:sp>
        <p:nvSpPr>
          <p:cNvPr id="9" name="Arco 8">
            <a:extLst>
              <a:ext uri="{FF2B5EF4-FFF2-40B4-BE49-F238E27FC236}">
                <a16:creationId xmlns:a16="http://schemas.microsoft.com/office/drawing/2014/main" id="{EF5726FB-CCE0-E74B-BBF0-B8B9A91A0135}"/>
              </a:ext>
            </a:extLst>
          </p:cNvPr>
          <p:cNvSpPr/>
          <p:nvPr/>
        </p:nvSpPr>
        <p:spPr>
          <a:xfrm>
            <a:off x="3173347" y="2273636"/>
            <a:ext cx="5117123" cy="2394438"/>
          </a:xfrm>
          <a:prstGeom prst="arc">
            <a:avLst>
              <a:gd name="adj1" fmla="val 9721225"/>
              <a:gd name="adj2" fmla="val 1609986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0" name="Arco 9">
            <a:extLst>
              <a:ext uri="{FF2B5EF4-FFF2-40B4-BE49-F238E27FC236}">
                <a16:creationId xmlns:a16="http://schemas.microsoft.com/office/drawing/2014/main" id="{EA5DFFEF-EF2E-D444-B656-5D907C40AEDC}"/>
              </a:ext>
            </a:extLst>
          </p:cNvPr>
          <p:cNvSpPr/>
          <p:nvPr/>
        </p:nvSpPr>
        <p:spPr>
          <a:xfrm rot="14208041">
            <a:off x="6745701" y="-700705"/>
            <a:ext cx="2110502" cy="2394438"/>
          </a:xfrm>
          <a:prstGeom prst="arc">
            <a:avLst>
              <a:gd name="adj1" fmla="val 9706051"/>
              <a:gd name="adj2" fmla="val 1599976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Arco 10">
            <a:extLst>
              <a:ext uri="{FF2B5EF4-FFF2-40B4-BE49-F238E27FC236}">
                <a16:creationId xmlns:a16="http://schemas.microsoft.com/office/drawing/2014/main" id="{F009797A-E45B-DD48-AD69-D283FF71D011}"/>
              </a:ext>
            </a:extLst>
          </p:cNvPr>
          <p:cNvSpPr/>
          <p:nvPr/>
        </p:nvSpPr>
        <p:spPr>
          <a:xfrm rot="9738603">
            <a:off x="2418344" y="-889366"/>
            <a:ext cx="5117123" cy="2394438"/>
          </a:xfrm>
          <a:prstGeom prst="arc">
            <a:avLst>
              <a:gd name="adj1" fmla="val 16200000"/>
              <a:gd name="adj2" fmla="val 2009084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07B8C175-2795-6546-8089-232B8C514441}"/>
              </a:ext>
            </a:extLst>
          </p:cNvPr>
          <p:cNvSpPr txBox="1"/>
          <p:nvPr/>
        </p:nvSpPr>
        <p:spPr>
          <a:xfrm>
            <a:off x="8830659" y="496514"/>
            <a:ext cx="32959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sz="2000" b="1" dirty="0"/>
              <a:t>Herodotus’ First person plurals</a:t>
            </a:r>
            <a:r>
              <a:rPr lang="en" sz="2000" dirty="0"/>
              <a:t> could be divided into two classes: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" sz="2000" dirty="0"/>
              <a:t>authorial </a:t>
            </a:r>
            <a:r>
              <a:rPr lang="en" sz="2000" b="1" i="1" dirty="0">
                <a:solidFill>
                  <a:srgbClr val="002060"/>
                </a:solidFill>
              </a:rPr>
              <a:t>we</a:t>
            </a:r>
            <a:endParaRPr lang="en" sz="2000" b="1" dirty="0">
              <a:solidFill>
                <a:srgbClr val="002060"/>
              </a:solidFill>
            </a:endParaRPr>
          </a:p>
          <a:p>
            <a:pPr marL="28575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" sz="2000" dirty="0"/>
              <a:t>ethnographic </a:t>
            </a:r>
            <a:r>
              <a:rPr lang="en" sz="2000" b="1" i="1" dirty="0">
                <a:solidFill>
                  <a:srgbClr val="002060"/>
                </a:solidFill>
              </a:rPr>
              <a:t>we, the other </a:t>
            </a:r>
            <a:endParaRPr lang="en" sz="2000" b="1" dirty="0">
              <a:solidFill>
                <a:srgbClr val="002060"/>
              </a:solidFill>
            </a:endParaRP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F4F975E1-F6C0-B54D-9519-386D9A5747F3}"/>
              </a:ext>
            </a:extLst>
          </p:cNvPr>
          <p:cNvSpPr/>
          <p:nvPr/>
        </p:nvSpPr>
        <p:spPr>
          <a:xfrm>
            <a:off x="3173347" y="395735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it-IT" sz="2400" dirty="0">
                <a:solidFill>
                  <a:srgbClr val="002060"/>
                </a:solidFill>
              </a:rPr>
              <a:t>HERODOTUS’ READERS </a:t>
            </a:r>
          </a:p>
          <a:p>
            <a:pPr algn="ctr"/>
            <a:r>
              <a:rPr lang="en" sz="2400" dirty="0">
                <a:solidFill>
                  <a:srgbClr val="002060"/>
                </a:solidFill>
              </a:rPr>
              <a:t>“ We the others”</a:t>
            </a:r>
          </a:p>
          <a:p>
            <a:pPr algn="ctr"/>
            <a:r>
              <a:rPr lang="en" sz="2400" dirty="0">
                <a:solidFill>
                  <a:srgbClr val="002060"/>
                </a:solidFill>
              </a:rPr>
              <a:t>-</a:t>
            </a:r>
          </a:p>
          <a:p>
            <a:pPr algn="ctr"/>
            <a:r>
              <a:rPr lang="en" sz="2400" dirty="0">
                <a:solidFill>
                  <a:srgbClr val="002060"/>
                </a:solidFill>
              </a:rPr>
              <a:t>Chamberlain</a:t>
            </a:r>
            <a:endParaRPr lang="it-IT" sz="2400" dirty="0"/>
          </a:p>
        </p:txBody>
      </p:sp>
      <p:sp>
        <p:nvSpPr>
          <p:cNvPr id="14" name="Arco 13">
            <a:extLst>
              <a:ext uri="{FF2B5EF4-FFF2-40B4-BE49-F238E27FC236}">
                <a16:creationId xmlns:a16="http://schemas.microsoft.com/office/drawing/2014/main" id="{490BFC4F-C725-D748-B5BD-AFF0E5F8D7B4}"/>
              </a:ext>
            </a:extLst>
          </p:cNvPr>
          <p:cNvSpPr/>
          <p:nvPr/>
        </p:nvSpPr>
        <p:spPr>
          <a:xfrm rot="11346387">
            <a:off x="5288975" y="2204521"/>
            <a:ext cx="3644689" cy="2752476"/>
          </a:xfrm>
          <a:prstGeom prst="arc">
            <a:avLst>
              <a:gd name="adj1" fmla="val 3023748"/>
              <a:gd name="adj2" fmla="val 101127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6DE9C18F-FD29-3A4E-9AF8-5EF17BF295CD}"/>
              </a:ext>
            </a:extLst>
          </p:cNvPr>
          <p:cNvSpPr txBox="1"/>
          <p:nvPr/>
        </p:nvSpPr>
        <p:spPr>
          <a:xfrm>
            <a:off x="8598877" y="3580759"/>
            <a:ext cx="31818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dirty="0" err="1"/>
              <a:t>Rarely</a:t>
            </a:r>
            <a:r>
              <a:rPr lang="it-IT" sz="2000" dirty="0"/>
              <a:t> Herodotus </a:t>
            </a:r>
            <a:r>
              <a:rPr lang="it-IT" sz="2000" dirty="0" err="1"/>
              <a:t>uses</a:t>
            </a:r>
            <a:r>
              <a:rPr lang="it-IT" sz="2000" dirty="0"/>
              <a:t> </a:t>
            </a:r>
            <a:r>
              <a:rPr lang="it-IT" sz="2000" i="1" dirty="0" err="1"/>
              <a:t>we</a:t>
            </a:r>
            <a:endParaRPr lang="it-IT" sz="2000" i="1" dirty="0"/>
          </a:p>
          <a:p>
            <a:r>
              <a:rPr lang="it-IT" sz="2000" i="1" dirty="0" err="1"/>
              <a:t>as</a:t>
            </a:r>
            <a:r>
              <a:rPr lang="it-IT" sz="2000" i="1" dirty="0"/>
              <a:t> «</a:t>
            </a:r>
            <a:r>
              <a:rPr lang="it-IT" sz="2000" i="1" dirty="0" err="1"/>
              <a:t>collective</a:t>
            </a:r>
            <a:r>
              <a:rPr lang="it-IT" sz="2000" i="1" dirty="0"/>
              <a:t> personal </a:t>
            </a:r>
            <a:r>
              <a:rPr lang="it-IT" sz="2000" i="1" dirty="0" err="1"/>
              <a:t>pronoun</a:t>
            </a:r>
            <a:r>
              <a:rPr lang="it-IT" sz="2000" i="1" dirty="0"/>
              <a:t>» </a:t>
            </a:r>
            <a:r>
              <a:rPr lang="it-IT" sz="2000" b="1" i="1" dirty="0" err="1">
                <a:solidFill>
                  <a:srgbClr val="002060"/>
                </a:solidFill>
              </a:rPr>
              <a:t>us</a:t>
            </a:r>
            <a:r>
              <a:rPr lang="it-IT" sz="2000" b="1" i="1" dirty="0"/>
              <a:t> </a:t>
            </a:r>
            <a:endParaRPr lang="it-IT" sz="2000" b="1" dirty="0"/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36DA8792-4DC1-9448-B0F7-654FD62F990E}"/>
              </a:ext>
            </a:extLst>
          </p:cNvPr>
          <p:cNvSpPr txBox="1"/>
          <p:nvPr/>
        </p:nvSpPr>
        <p:spPr>
          <a:xfrm>
            <a:off x="1397075" y="4231871"/>
            <a:ext cx="591339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sz="2000" dirty="0"/>
              <a:t>More frequently </a:t>
            </a:r>
            <a:r>
              <a:rPr lang="en" sz="2000" dirty="0">
                <a:solidFill>
                  <a:srgbClr val="FFC000"/>
                </a:solidFill>
              </a:rPr>
              <a:t>Herodotus refers to the Greeks </a:t>
            </a:r>
            <a:r>
              <a:rPr lang="en" sz="2000" dirty="0"/>
              <a:t>in the </a:t>
            </a:r>
            <a:r>
              <a:rPr lang="en" sz="2000" i="1" dirty="0"/>
              <a:t>third </a:t>
            </a:r>
            <a:r>
              <a:rPr lang="en" sz="2000" dirty="0"/>
              <a:t>person (the Greeks in general and the Ionians in particular - Herodotus’ own </a:t>
            </a:r>
            <a:r>
              <a:rPr lang="en" sz="2000" i="1" dirty="0"/>
              <a:t>ethnos)</a:t>
            </a:r>
            <a:r>
              <a:rPr lang="en" sz="2000" dirty="0"/>
              <a:t> are </a:t>
            </a:r>
            <a:r>
              <a:rPr lang="en" sz="2000" i="1" dirty="0"/>
              <a:t>contrasted </a:t>
            </a:r>
            <a:r>
              <a:rPr lang="en" sz="2000" dirty="0"/>
              <a:t>with the person referred to as </a:t>
            </a:r>
            <a:r>
              <a:rPr lang="en" sz="2000" i="1" dirty="0" err="1"/>
              <a:t>hemeis</a:t>
            </a:r>
            <a:r>
              <a:rPr lang="en" sz="2000" i="1" dirty="0"/>
              <a:t> (</a:t>
            </a:r>
            <a:r>
              <a:rPr lang="en" sz="2000" i="1" dirty="0" err="1"/>
              <a:t>ἡμέις</a:t>
            </a:r>
            <a:r>
              <a:rPr lang="en" sz="2000" i="1" dirty="0"/>
              <a:t>) </a:t>
            </a:r>
            <a:r>
              <a:rPr lang="en" sz="2000" dirty="0"/>
              <a:t>at  </a:t>
            </a:r>
            <a:r>
              <a:rPr lang="en" sz="2000" dirty="0" err="1"/>
              <a:t>Hdt</a:t>
            </a:r>
            <a:r>
              <a:rPr lang="en" sz="2000" dirty="0"/>
              <a:t>, 2.16.1 </a:t>
            </a:r>
            <a:endParaRPr lang="it-IT" sz="2000" dirty="0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7B40C00C-7E75-0C45-BC00-609B522A92C9}"/>
              </a:ext>
            </a:extLst>
          </p:cNvPr>
          <p:cNvSpPr txBox="1"/>
          <p:nvPr/>
        </p:nvSpPr>
        <p:spPr>
          <a:xfrm>
            <a:off x="128343" y="748593"/>
            <a:ext cx="39353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 dirty="0"/>
              <a:t>H</a:t>
            </a:r>
            <a:r>
              <a:rPr lang="en" i="1" dirty="0" err="1"/>
              <a:t>ǘmeis</a:t>
            </a:r>
            <a:r>
              <a:rPr lang="en" i="1" dirty="0"/>
              <a:t> (</a:t>
            </a:r>
            <a:r>
              <a:rPr lang="en" i="1" dirty="0" err="1"/>
              <a:t>ὑμέις</a:t>
            </a:r>
            <a:r>
              <a:rPr lang="en" i="1" dirty="0"/>
              <a:t>) - </a:t>
            </a:r>
          </a:p>
          <a:p>
            <a:r>
              <a:rPr lang="en-GB" dirty="0"/>
              <a:t>The scholar Francois Hartog demonstrates how the Scythians are the perfect Greek representation of </a:t>
            </a:r>
            <a:r>
              <a:rPr lang="en-GB" b="1" i="1" dirty="0">
                <a:solidFill>
                  <a:srgbClr val="002060"/>
                </a:solidFill>
              </a:rPr>
              <a:t>the “other” concept</a:t>
            </a:r>
            <a:r>
              <a:rPr lang="en" b="1" i="1" dirty="0">
                <a:solidFill>
                  <a:srgbClr val="002060"/>
                </a:solidFill>
              </a:rPr>
              <a:t> </a:t>
            </a:r>
            <a:endParaRPr lang="it-IT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837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BD270EC-1CA7-5046-AEEC-1AE156F6B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575" y="521677"/>
            <a:ext cx="10131425" cy="1456267"/>
          </a:xfrm>
        </p:spPr>
        <p:txBody>
          <a:bodyPr/>
          <a:lstStyle/>
          <a:p>
            <a:pPr algn="ctr"/>
            <a:r>
              <a:rPr lang="it-IT" dirty="0">
                <a:latin typeface="+mn-lt"/>
              </a:rPr>
              <a:t>HERODOTUS ON SCYTHIANS’ </a:t>
            </a:r>
            <a:r>
              <a:rPr lang="it-IT" dirty="0" err="1">
                <a:latin typeface="+mn-lt"/>
              </a:rPr>
              <a:t>cOMMUNITY</a:t>
            </a:r>
            <a:endParaRPr lang="it-IT" dirty="0">
              <a:latin typeface="+mn-lt"/>
            </a:endParaRPr>
          </a:p>
        </p:txBody>
      </p:sp>
      <p:cxnSp>
        <p:nvCxnSpPr>
          <p:cNvPr id="8" name="Connettore 1 7">
            <a:extLst>
              <a:ext uri="{FF2B5EF4-FFF2-40B4-BE49-F238E27FC236}">
                <a16:creationId xmlns:a16="http://schemas.microsoft.com/office/drawing/2014/main" id="{7048D060-621D-0241-BE4F-26296E7EBBA9}"/>
              </a:ext>
            </a:extLst>
          </p:cNvPr>
          <p:cNvCxnSpPr/>
          <p:nvPr/>
        </p:nvCxnSpPr>
        <p:spPr>
          <a:xfrm>
            <a:off x="3323492" y="2603500"/>
            <a:ext cx="0" cy="318281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DA81B8A-FD7D-414F-8103-0DDB83B44A3C}"/>
              </a:ext>
            </a:extLst>
          </p:cNvPr>
          <p:cNvSpPr txBox="1"/>
          <p:nvPr/>
        </p:nvSpPr>
        <p:spPr>
          <a:xfrm>
            <a:off x="844062" y="2954215"/>
            <a:ext cx="233875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2400" i="1" dirty="0">
                <a:solidFill>
                  <a:srgbClr val="FFC000"/>
                </a:solidFill>
              </a:rPr>
              <a:t>The </a:t>
            </a:r>
            <a:r>
              <a:rPr lang="it-IT" sz="2400" i="1" dirty="0" err="1">
                <a:solidFill>
                  <a:srgbClr val="FFC000"/>
                </a:solidFill>
              </a:rPr>
              <a:t>mirror</a:t>
            </a:r>
            <a:r>
              <a:rPr lang="it-IT" sz="2400" i="1" dirty="0">
                <a:solidFill>
                  <a:srgbClr val="FFC000"/>
                </a:solidFill>
              </a:rPr>
              <a:t> of Herodotus</a:t>
            </a:r>
          </a:p>
          <a:p>
            <a:pPr algn="r"/>
            <a:r>
              <a:rPr lang="it-IT" sz="2400" dirty="0">
                <a:solidFill>
                  <a:srgbClr val="FFC000"/>
                </a:solidFill>
              </a:rPr>
              <a:t>- HARTOG </a:t>
            </a:r>
            <a:r>
              <a:rPr lang="it-IT" sz="2400" dirty="0" err="1">
                <a:solidFill>
                  <a:srgbClr val="FFC000"/>
                </a:solidFill>
              </a:rPr>
              <a:t>F</a:t>
            </a:r>
            <a:r>
              <a:rPr lang="it-IT" sz="2400" dirty="0">
                <a:solidFill>
                  <a:srgbClr val="FFC000"/>
                </a:solidFill>
              </a:rPr>
              <a:t>.</a:t>
            </a:r>
          </a:p>
          <a:p>
            <a:pPr algn="r"/>
            <a:r>
              <a:rPr lang="it-IT" sz="2400" dirty="0">
                <a:solidFill>
                  <a:srgbClr val="FFC000"/>
                </a:solidFill>
              </a:rPr>
              <a:t>(1988) </a:t>
            </a:r>
          </a:p>
          <a:p>
            <a:endParaRPr lang="it-IT" dirty="0"/>
          </a:p>
        </p:txBody>
      </p:sp>
      <p:graphicFrame>
        <p:nvGraphicFramePr>
          <p:cNvPr id="3" name="Tabella 2">
            <a:extLst>
              <a:ext uri="{FF2B5EF4-FFF2-40B4-BE49-F238E27FC236}">
                <a16:creationId xmlns:a16="http://schemas.microsoft.com/office/drawing/2014/main" id="{DD21A2F3-3185-BD4E-9724-ECCF9AA708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171871"/>
              </p:ext>
            </p:extLst>
          </p:nvPr>
        </p:nvGraphicFramePr>
        <p:xfrm>
          <a:off x="3478606" y="1937964"/>
          <a:ext cx="8128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41703916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62370286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Who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are the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Scythian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which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Herodotus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writes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down on the text </a:t>
                      </a:r>
                    </a:p>
                    <a:p>
                      <a:endParaRPr lang="it-IT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Who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are the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Scythian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which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archeological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evidences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finds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out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about</a:t>
                      </a:r>
                      <a:endParaRPr lang="it-IT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it-IT" b="0" i="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6252564"/>
                  </a:ext>
                </a:extLst>
              </a:tr>
            </a:tbl>
          </a:graphicData>
        </a:graphic>
      </p:graphicFrame>
      <p:sp>
        <p:nvSpPr>
          <p:cNvPr id="4" name="CasellaDiTesto 3">
            <a:extLst>
              <a:ext uri="{FF2B5EF4-FFF2-40B4-BE49-F238E27FC236}">
                <a16:creationId xmlns:a16="http://schemas.microsoft.com/office/drawing/2014/main" id="{484C99C2-A07F-504D-A8C2-2E45E691EB50}"/>
              </a:ext>
            </a:extLst>
          </p:cNvPr>
          <p:cNvSpPr txBox="1"/>
          <p:nvPr/>
        </p:nvSpPr>
        <p:spPr>
          <a:xfrm>
            <a:off x="3478606" y="2932566"/>
            <a:ext cx="39663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" i="1" dirty="0" err="1"/>
              <a:t>Periegesis</a:t>
            </a:r>
            <a:r>
              <a:rPr lang="en" i="1" dirty="0"/>
              <a:t> </a:t>
            </a:r>
            <a:r>
              <a:rPr lang="en" dirty="0"/>
              <a:t>of </a:t>
            </a:r>
            <a:r>
              <a:rPr lang="en" dirty="0" err="1"/>
              <a:t>Hecataeus</a:t>
            </a:r>
            <a:r>
              <a:rPr lang="en" dirty="0"/>
              <a:t> of Miletus, the Scythians are mentioned in</a:t>
            </a:r>
            <a:endParaRPr lang="it-IT" dirty="0"/>
          </a:p>
          <a:p>
            <a:r>
              <a:rPr lang="en" dirty="0"/>
              <a:t> </a:t>
            </a:r>
          </a:p>
        </p:txBody>
      </p:sp>
      <p:cxnSp>
        <p:nvCxnSpPr>
          <p:cNvPr id="6" name="Connettore 2 5">
            <a:extLst>
              <a:ext uri="{FF2B5EF4-FFF2-40B4-BE49-F238E27FC236}">
                <a16:creationId xmlns:a16="http://schemas.microsoft.com/office/drawing/2014/main" id="{5F8C8178-9883-9046-8634-F282575EDEF0}"/>
              </a:ext>
            </a:extLst>
          </p:cNvPr>
          <p:cNvCxnSpPr>
            <a:cxnSpLocks/>
          </p:cNvCxnSpPr>
          <p:nvPr/>
        </p:nvCxnSpPr>
        <p:spPr>
          <a:xfrm>
            <a:off x="7224868" y="3073218"/>
            <a:ext cx="76685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ttore 2 9">
            <a:extLst>
              <a:ext uri="{FF2B5EF4-FFF2-40B4-BE49-F238E27FC236}">
                <a16:creationId xmlns:a16="http://schemas.microsoft.com/office/drawing/2014/main" id="{F99E0BE8-A596-104A-A442-5696151986EE}"/>
              </a:ext>
            </a:extLst>
          </p:cNvPr>
          <p:cNvCxnSpPr>
            <a:cxnSpLocks/>
          </p:cNvCxnSpPr>
          <p:nvPr/>
        </p:nvCxnSpPr>
        <p:spPr>
          <a:xfrm>
            <a:off x="7199996" y="3443688"/>
            <a:ext cx="685219" cy="357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4C9F40E9-BBDB-694C-8A49-0C17F116A14B}"/>
              </a:ext>
            </a:extLst>
          </p:cNvPr>
          <p:cNvSpPr txBox="1"/>
          <p:nvPr/>
        </p:nvSpPr>
        <p:spPr>
          <a:xfrm>
            <a:off x="8071979" y="2758899"/>
            <a:ext cx="24625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dirty="0"/>
              <a:t>In the </a:t>
            </a:r>
            <a:r>
              <a:rPr lang="en" i="1" dirty="0" err="1"/>
              <a:t>Hekataios</a:t>
            </a:r>
            <a:r>
              <a:rPr lang="en" i="1" dirty="0"/>
              <a:t> </a:t>
            </a:r>
            <a:r>
              <a:rPr lang="en" i="1" dirty="0" err="1"/>
              <a:t>Europei</a:t>
            </a:r>
            <a:r>
              <a:rPr lang="en" i="1" dirty="0"/>
              <a:t> </a:t>
            </a:r>
            <a:r>
              <a:rPr lang="en" dirty="0"/>
              <a:t>– as the Scythian community of </a:t>
            </a:r>
            <a:r>
              <a:rPr lang="en" dirty="0" err="1"/>
              <a:t>Murgetae</a:t>
            </a:r>
            <a:r>
              <a:rPr lang="en" dirty="0"/>
              <a:t> </a:t>
            </a:r>
            <a:endParaRPr lang="it-IT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17C9E7D-BD42-5549-8822-CBD322800BF3}"/>
              </a:ext>
            </a:extLst>
          </p:cNvPr>
          <p:cNvSpPr txBox="1"/>
          <p:nvPr/>
        </p:nvSpPr>
        <p:spPr>
          <a:xfrm>
            <a:off x="7885215" y="3619817"/>
            <a:ext cx="29196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dirty="0"/>
              <a:t>In the </a:t>
            </a:r>
            <a:r>
              <a:rPr lang="en" i="1" dirty="0" err="1"/>
              <a:t>Hekataios</a:t>
            </a:r>
            <a:r>
              <a:rPr lang="en" dirty="0"/>
              <a:t> </a:t>
            </a:r>
            <a:r>
              <a:rPr lang="en" i="1" dirty="0"/>
              <a:t>Asia – </a:t>
            </a:r>
            <a:r>
              <a:rPr lang="en" dirty="0"/>
              <a:t>as the Scythian community of </a:t>
            </a:r>
            <a:r>
              <a:rPr lang="en" dirty="0" err="1"/>
              <a:t>Issedones</a:t>
            </a:r>
            <a:r>
              <a:rPr lang="en" dirty="0"/>
              <a:t> </a:t>
            </a:r>
            <a:endParaRPr lang="it-IT" dirty="0"/>
          </a:p>
          <a:p>
            <a:endParaRPr lang="it-IT" dirty="0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891457D-D774-0D4E-B820-DA54623DED1F}"/>
              </a:ext>
            </a:extLst>
          </p:cNvPr>
          <p:cNvSpPr txBox="1"/>
          <p:nvPr/>
        </p:nvSpPr>
        <p:spPr>
          <a:xfrm>
            <a:off x="3497248" y="4339209"/>
            <a:ext cx="3893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/>
              <a:t>In </a:t>
            </a:r>
            <a:r>
              <a:rPr lang="it-IT" i="1" dirty="0"/>
              <a:t>Airs, </a:t>
            </a:r>
            <a:r>
              <a:rPr lang="it-IT" i="1" dirty="0" err="1"/>
              <a:t>Waters</a:t>
            </a:r>
            <a:r>
              <a:rPr lang="it-IT" i="1" dirty="0"/>
              <a:t>, </a:t>
            </a:r>
            <a:r>
              <a:rPr lang="it-IT" i="1" dirty="0" err="1"/>
              <a:t>Places</a:t>
            </a:r>
            <a:r>
              <a:rPr lang="it-IT" i="1" dirty="0"/>
              <a:t> </a:t>
            </a:r>
            <a:r>
              <a:rPr lang="it-IT" dirty="0"/>
              <a:t>of </a:t>
            </a:r>
            <a:r>
              <a:rPr lang="it-IT" dirty="0" err="1"/>
              <a:t>Hippocratic</a:t>
            </a:r>
            <a:r>
              <a:rPr lang="it-IT" dirty="0"/>
              <a:t> Corpus the </a:t>
            </a:r>
            <a:r>
              <a:rPr lang="it-IT" dirty="0" err="1"/>
              <a:t>Scythians</a:t>
            </a:r>
            <a:r>
              <a:rPr lang="it-IT" dirty="0"/>
              <a:t> «</a:t>
            </a:r>
            <a:r>
              <a:rPr lang="it-IT" dirty="0" err="1"/>
              <a:t>indisputably</a:t>
            </a:r>
            <a:r>
              <a:rPr lang="it-IT" dirty="0"/>
              <a:t> </a:t>
            </a:r>
            <a:r>
              <a:rPr lang="it-IT" dirty="0" err="1"/>
              <a:t>belong</a:t>
            </a:r>
            <a:r>
              <a:rPr lang="it-IT" dirty="0"/>
              <a:t> to Europe»</a:t>
            </a:r>
            <a:endParaRPr lang="it-IT" i="1" dirty="0"/>
          </a:p>
        </p:txBody>
      </p:sp>
    </p:spTree>
    <p:extLst>
      <p:ext uri="{BB962C8B-B14F-4D97-AF65-F5344CB8AC3E}">
        <p14:creationId xmlns:p14="http://schemas.microsoft.com/office/powerpoint/2010/main" val="2713425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BD270EC-1CA7-5046-AEEC-1AE156F6B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575" y="521677"/>
            <a:ext cx="10131425" cy="1456267"/>
          </a:xfrm>
        </p:spPr>
        <p:txBody>
          <a:bodyPr/>
          <a:lstStyle/>
          <a:p>
            <a:pPr algn="ctr"/>
            <a:r>
              <a:rPr lang="it-IT" dirty="0">
                <a:latin typeface="+mn-lt"/>
              </a:rPr>
              <a:t>HERODOTUS ON SCYTHIANS’ </a:t>
            </a:r>
            <a:r>
              <a:rPr lang="it-IT" dirty="0" err="1">
                <a:latin typeface="+mn-lt"/>
              </a:rPr>
              <a:t>cOMMUNITY</a:t>
            </a:r>
            <a:endParaRPr lang="it-IT" dirty="0">
              <a:latin typeface="+mn-lt"/>
            </a:endParaRPr>
          </a:p>
        </p:txBody>
      </p:sp>
      <p:cxnSp>
        <p:nvCxnSpPr>
          <p:cNvPr id="8" name="Connettore 1 7">
            <a:extLst>
              <a:ext uri="{FF2B5EF4-FFF2-40B4-BE49-F238E27FC236}">
                <a16:creationId xmlns:a16="http://schemas.microsoft.com/office/drawing/2014/main" id="{7048D060-621D-0241-BE4F-26296E7EBBA9}"/>
              </a:ext>
            </a:extLst>
          </p:cNvPr>
          <p:cNvCxnSpPr/>
          <p:nvPr/>
        </p:nvCxnSpPr>
        <p:spPr>
          <a:xfrm>
            <a:off x="3323492" y="2603500"/>
            <a:ext cx="0" cy="318281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DA81B8A-FD7D-414F-8103-0DDB83B44A3C}"/>
              </a:ext>
            </a:extLst>
          </p:cNvPr>
          <p:cNvSpPr txBox="1"/>
          <p:nvPr/>
        </p:nvSpPr>
        <p:spPr>
          <a:xfrm>
            <a:off x="844062" y="2954215"/>
            <a:ext cx="233875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2400" i="1" dirty="0">
                <a:solidFill>
                  <a:srgbClr val="FFC000"/>
                </a:solidFill>
              </a:rPr>
              <a:t>The </a:t>
            </a:r>
            <a:r>
              <a:rPr lang="it-IT" sz="2400" i="1" dirty="0" err="1">
                <a:solidFill>
                  <a:srgbClr val="FFC000"/>
                </a:solidFill>
              </a:rPr>
              <a:t>mirror</a:t>
            </a:r>
            <a:r>
              <a:rPr lang="it-IT" sz="2400" i="1" dirty="0">
                <a:solidFill>
                  <a:srgbClr val="FFC000"/>
                </a:solidFill>
              </a:rPr>
              <a:t> of Herodotus</a:t>
            </a:r>
          </a:p>
          <a:p>
            <a:pPr algn="r"/>
            <a:r>
              <a:rPr lang="it-IT" sz="2400" dirty="0">
                <a:solidFill>
                  <a:srgbClr val="FFC000"/>
                </a:solidFill>
              </a:rPr>
              <a:t>- HARTOG </a:t>
            </a:r>
            <a:r>
              <a:rPr lang="it-IT" sz="2400" dirty="0" err="1">
                <a:solidFill>
                  <a:srgbClr val="FFC000"/>
                </a:solidFill>
              </a:rPr>
              <a:t>F</a:t>
            </a:r>
            <a:r>
              <a:rPr lang="it-IT" sz="2400" dirty="0">
                <a:solidFill>
                  <a:srgbClr val="FFC000"/>
                </a:solidFill>
              </a:rPr>
              <a:t>.</a:t>
            </a:r>
          </a:p>
          <a:p>
            <a:pPr algn="r"/>
            <a:r>
              <a:rPr lang="it-IT" sz="2400" dirty="0">
                <a:solidFill>
                  <a:srgbClr val="FFC000"/>
                </a:solidFill>
              </a:rPr>
              <a:t>(1988) </a:t>
            </a:r>
          </a:p>
          <a:p>
            <a:endParaRPr lang="it-IT" dirty="0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484C99C2-A07F-504D-A8C2-2E45E691EB50}"/>
              </a:ext>
            </a:extLst>
          </p:cNvPr>
          <p:cNvSpPr txBox="1"/>
          <p:nvPr/>
        </p:nvSpPr>
        <p:spPr>
          <a:xfrm>
            <a:off x="3522099" y="2548850"/>
            <a:ext cx="3966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dirty="0"/>
              <a:t> 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891457D-D774-0D4E-B820-DA54623DED1F}"/>
              </a:ext>
            </a:extLst>
          </p:cNvPr>
          <p:cNvSpPr txBox="1"/>
          <p:nvPr/>
        </p:nvSpPr>
        <p:spPr>
          <a:xfrm>
            <a:off x="3401057" y="2232623"/>
            <a:ext cx="38939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" dirty="0"/>
              <a:t>In conclusion Hartog emphasizes how Herodotus places the Scythians west of the </a:t>
            </a:r>
            <a:r>
              <a:rPr lang="en" dirty="0" err="1"/>
              <a:t>Tanai</a:t>
            </a:r>
            <a:r>
              <a:rPr lang="en" dirty="0"/>
              <a:t> River - on the border between Europe and Asia </a:t>
            </a:r>
            <a:endParaRPr lang="it-IT" i="1" dirty="0"/>
          </a:p>
        </p:txBody>
      </p:sp>
      <p:pic>
        <p:nvPicPr>
          <p:cNvPr id="19" name="Immagine 18" descr="Immagine che contiene testo, mappa&#10;&#10;Descrizione generata automaticamente">
            <a:extLst>
              <a:ext uri="{FF2B5EF4-FFF2-40B4-BE49-F238E27FC236}">
                <a16:creationId xmlns:a16="http://schemas.microsoft.com/office/drawing/2014/main" id="{A5443F58-65E0-DF49-8C01-81894053C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5929" y="1698354"/>
            <a:ext cx="3595110" cy="4358379"/>
          </a:xfrm>
          <a:prstGeom prst="rect">
            <a:avLst/>
          </a:prstGeom>
        </p:spPr>
      </p:pic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B125CBC7-A9D2-5342-B626-7A0AF51C9417}"/>
              </a:ext>
            </a:extLst>
          </p:cNvPr>
          <p:cNvSpPr txBox="1"/>
          <p:nvPr/>
        </p:nvSpPr>
        <p:spPr>
          <a:xfrm>
            <a:off x="3640287" y="3658192"/>
            <a:ext cx="3486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dirty="0"/>
              <a:t>The interesting note that Hartog inserts using the words of Herodotus: “the nomad Scythians lived in Asia” (</a:t>
            </a:r>
            <a:r>
              <a:rPr lang="en" dirty="0" err="1"/>
              <a:t>Hdt</a:t>
            </a:r>
            <a:r>
              <a:rPr lang="en" dirty="0"/>
              <a:t> 4.21) which underlines </a:t>
            </a:r>
            <a:r>
              <a:rPr lang="en" u="sng" dirty="0"/>
              <a:t>the nomadic nature of the Scythians </a:t>
            </a:r>
            <a:r>
              <a:rPr lang="en" dirty="0"/>
              <a:t>that leads them to be neither Europeans nor Asians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686580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olo 1">
            <a:extLst>
              <a:ext uri="{FF2B5EF4-FFF2-40B4-BE49-F238E27FC236}">
                <a16:creationId xmlns:a16="http://schemas.microsoft.com/office/drawing/2014/main" id="{3AF49210-907A-D447-823C-D624FF1D889A}"/>
              </a:ext>
            </a:extLst>
          </p:cNvPr>
          <p:cNvSpPr txBox="1">
            <a:spLocks/>
          </p:cNvSpPr>
          <p:nvPr/>
        </p:nvSpPr>
        <p:spPr>
          <a:xfrm>
            <a:off x="2060575" y="521677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it-IT" dirty="0">
                <a:latin typeface="+mn-lt"/>
              </a:rPr>
              <a:t>HERODOTUS ON SCYTHIANS’ </a:t>
            </a:r>
            <a:r>
              <a:rPr lang="it-IT" dirty="0" err="1">
                <a:latin typeface="+mn-lt"/>
              </a:rPr>
              <a:t>cOMMUNITY</a:t>
            </a:r>
            <a:endParaRPr lang="it-IT" dirty="0">
              <a:latin typeface="+mn-lt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C94151E4-42BC-F547-96A3-0445853925B2}"/>
              </a:ext>
            </a:extLst>
          </p:cNvPr>
          <p:cNvSpPr txBox="1"/>
          <p:nvPr/>
        </p:nvSpPr>
        <p:spPr>
          <a:xfrm>
            <a:off x="844062" y="2954215"/>
            <a:ext cx="2338753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i="1" dirty="0">
                <a:solidFill>
                  <a:srgbClr val="FFC000"/>
                </a:solidFill>
              </a:rPr>
              <a:t>La religion romaine </a:t>
            </a:r>
            <a:r>
              <a:rPr lang="en-GB" sz="2400" i="1" dirty="0" err="1">
                <a:solidFill>
                  <a:srgbClr val="FFC000"/>
                </a:solidFill>
              </a:rPr>
              <a:t>archaique</a:t>
            </a:r>
            <a:r>
              <a:rPr lang="en-GB" sz="2400" i="1" dirty="0">
                <a:solidFill>
                  <a:srgbClr val="FFC000"/>
                </a:solidFill>
              </a:rPr>
              <a:t> </a:t>
            </a:r>
            <a:r>
              <a:rPr lang="en-GB" sz="2400" i="1" dirty="0" err="1">
                <a:solidFill>
                  <a:srgbClr val="FFC000"/>
                </a:solidFill>
              </a:rPr>
              <a:t>suivi</a:t>
            </a:r>
            <a:r>
              <a:rPr lang="en-GB" sz="2400" i="1" dirty="0">
                <a:solidFill>
                  <a:srgbClr val="FFC000"/>
                </a:solidFill>
              </a:rPr>
              <a:t> d’un </a:t>
            </a:r>
            <a:r>
              <a:rPr lang="en-GB" sz="2400" i="1" dirty="0" err="1">
                <a:solidFill>
                  <a:srgbClr val="FFC000"/>
                </a:solidFill>
              </a:rPr>
              <a:t>appendice</a:t>
            </a:r>
            <a:r>
              <a:rPr lang="en-GB" sz="2400" i="1" dirty="0">
                <a:solidFill>
                  <a:srgbClr val="FFC000"/>
                </a:solidFill>
              </a:rPr>
              <a:t> sur la religion des </a:t>
            </a:r>
            <a:r>
              <a:rPr lang="en-GB" sz="2400" i="1" dirty="0" err="1">
                <a:solidFill>
                  <a:srgbClr val="FFC000"/>
                </a:solidFill>
              </a:rPr>
              <a:t>Etrusques</a:t>
            </a:r>
            <a:r>
              <a:rPr lang="en-GB" sz="2400" i="1" dirty="0">
                <a:solidFill>
                  <a:srgbClr val="FFC000"/>
                </a:solidFill>
              </a:rPr>
              <a:t> </a:t>
            </a:r>
            <a:endParaRPr lang="it-IT" sz="2400" i="1" dirty="0">
              <a:solidFill>
                <a:srgbClr val="FFC000"/>
              </a:solidFill>
            </a:endParaRPr>
          </a:p>
          <a:p>
            <a:pPr algn="r"/>
            <a:r>
              <a:rPr lang="it-IT" sz="2400" i="1" dirty="0">
                <a:solidFill>
                  <a:srgbClr val="FFC000"/>
                </a:solidFill>
              </a:rPr>
              <a:t>- DUMEZIL G.</a:t>
            </a:r>
            <a:r>
              <a:rPr lang="it-IT" sz="2400" dirty="0">
                <a:solidFill>
                  <a:srgbClr val="FFC000"/>
                </a:solidFill>
              </a:rPr>
              <a:t> </a:t>
            </a:r>
          </a:p>
          <a:p>
            <a:pPr algn="r"/>
            <a:r>
              <a:rPr lang="it-IT" dirty="0"/>
              <a:t>			</a:t>
            </a:r>
            <a:r>
              <a:rPr lang="it-IT" dirty="0">
                <a:solidFill>
                  <a:srgbClr val="FFC000"/>
                </a:solidFill>
              </a:rPr>
              <a:t>(1966)</a:t>
            </a:r>
          </a:p>
        </p:txBody>
      </p:sp>
      <p:cxnSp>
        <p:nvCxnSpPr>
          <p:cNvPr id="8" name="Connettore 1 7">
            <a:extLst>
              <a:ext uri="{FF2B5EF4-FFF2-40B4-BE49-F238E27FC236}">
                <a16:creationId xmlns:a16="http://schemas.microsoft.com/office/drawing/2014/main" id="{C80E5524-5EFD-574A-8D26-D246BAF2332D}"/>
              </a:ext>
            </a:extLst>
          </p:cNvPr>
          <p:cNvCxnSpPr/>
          <p:nvPr/>
        </p:nvCxnSpPr>
        <p:spPr>
          <a:xfrm>
            <a:off x="3604846" y="2322146"/>
            <a:ext cx="0" cy="318281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868D137A-F728-4E4A-9857-9226064EB48E}"/>
              </a:ext>
            </a:extLst>
          </p:cNvPr>
          <p:cNvSpPr txBox="1"/>
          <p:nvPr/>
        </p:nvSpPr>
        <p:spPr>
          <a:xfrm>
            <a:off x="5070766" y="1860481"/>
            <a:ext cx="56526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" dirty="0"/>
              <a:t>It is interesting how Herodotus describes the myth of the foundation of the Scythian dynasty, where three symbolic objects rain from the sky</a:t>
            </a:r>
            <a:endParaRPr lang="it-IT" dirty="0"/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2FEBC17A-5514-7A41-9496-3DE74BA06931}"/>
              </a:ext>
            </a:extLst>
          </p:cNvPr>
          <p:cNvSpPr txBox="1"/>
          <p:nvPr/>
        </p:nvSpPr>
        <p:spPr>
          <a:xfrm>
            <a:off x="4240862" y="2967335"/>
            <a:ext cx="385948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According to </a:t>
            </a:r>
            <a:r>
              <a:rPr lang="en-GB" dirty="0" err="1"/>
              <a:t>Dumézil</a:t>
            </a:r>
            <a:r>
              <a:rPr lang="en-GB" dirty="0"/>
              <a:t>, it represents the tripartite “theological structure” at the base of most ancient societies - the number three is, in fact, a symbolic number for all Indo-European societies.</a:t>
            </a:r>
            <a:endParaRPr lang="it-IT" dirty="0"/>
          </a:p>
        </p:txBody>
      </p:sp>
      <p:sp>
        <p:nvSpPr>
          <p:cNvPr id="9" name="Arco 8">
            <a:extLst>
              <a:ext uri="{FF2B5EF4-FFF2-40B4-BE49-F238E27FC236}">
                <a16:creationId xmlns:a16="http://schemas.microsoft.com/office/drawing/2014/main" id="{40E89027-C40D-264F-B17D-2999694C0203}"/>
              </a:ext>
            </a:extLst>
          </p:cNvPr>
          <p:cNvSpPr/>
          <p:nvPr/>
        </p:nvSpPr>
        <p:spPr>
          <a:xfrm>
            <a:off x="4657980" y="2039271"/>
            <a:ext cx="1448790" cy="1688465"/>
          </a:xfrm>
          <a:prstGeom prst="arc">
            <a:avLst>
              <a:gd name="adj1" fmla="val 10299891"/>
              <a:gd name="adj2" fmla="val 1432565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11" name="Connettore 2 10">
            <a:extLst>
              <a:ext uri="{FF2B5EF4-FFF2-40B4-BE49-F238E27FC236}">
                <a16:creationId xmlns:a16="http://schemas.microsoft.com/office/drawing/2014/main" id="{9382B918-D8BB-ED4D-A960-3476470A269D}"/>
              </a:ext>
            </a:extLst>
          </p:cNvPr>
          <p:cNvCxnSpPr>
            <a:cxnSpLocks/>
          </p:cNvCxnSpPr>
          <p:nvPr/>
        </p:nvCxnSpPr>
        <p:spPr>
          <a:xfrm flipV="1">
            <a:off x="8178958" y="3165122"/>
            <a:ext cx="974518" cy="2643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ttore 2 11">
            <a:extLst>
              <a:ext uri="{FF2B5EF4-FFF2-40B4-BE49-F238E27FC236}">
                <a16:creationId xmlns:a16="http://schemas.microsoft.com/office/drawing/2014/main" id="{00EAF028-8B62-E54D-9C63-CDDFECD0BC98}"/>
              </a:ext>
            </a:extLst>
          </p:cNvPr>
          <p:cNvCxnSpPr>
            <a:cxnSpLocks/>
          </p:cNvCxnSpPr>
          <p:nvPr/>
        </p:nvCxnSpPr>
        <p:spPr>
          <a:xfrm flipV="1">
            <a:off x="8190093" y="3939001"/>
            <a:ext cx="927757" cy="381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ttore 2 12">
            <a:extLst>
              <a:ext uri="{FF2B5EF4-FFF2-40B4-BE49-F238E27FC236}">
                <a16:creationId xmlns:a16="http://schemas.microsoft.com/office/drawing/2014/main" id="{70E9A5A0-8FB8-AF4E-AF71-983CBBB64A66}"/>
              </a:ext>
            </a:extLst>
          </p:cNvPr>
          <p:cNvCxnSpPr>
            <a:cxnSpLocks/>
          </p:cNvCxnSpPr>
          <p:nvPr/>
        </p:nvCxnSpPr>
        <p:spPr>
          <a:xfrm>
            <a:off x="8199491" y="4382321"/>
            <a:ext cx="918359" cy="4977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C0143218-7F09-7C48-B7E2-E8F2E18CFCED}"/>
              </a:ext>
            </a:extLst>
          </p:cNvPr>
          <p:cNvSpPr txBox="1"/>
          <p:nvPr/>
        </p:nvSpPr>
        <p:spPr>
          <a:xfrm>
            <a:off x="9310255" y="2883503"/>
            <a:ext cx="2790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The golden cup </a:t>
            </a:r>
            <a:r>
              <a:rPr lang="en-GB" dirty="0">
                <a:sym typeface="Wingdings" pitchFamily="2" charset="2"/>
              </a:rPr>
              <a:t> </a:t>
            </a:r>
            <a:r>
              <a:rPr lang="en-GB" dirty="0"/>
              <a:t>the religious-regal power</a:t>
            </a:r>
            <a:endParaRPr lang="it-IT" dirty="0"/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A51153B3-AF2D-3845-965B-CB70ADD59545}"/>
              </a:ext>
            </a:extLst>
          </p:cNvPr>
          <p:cNvSpPr txBox="1"/>
          <p:nvPr/>
        </p:nvSpPr>
        <p:spPr>
          <a:xfrm>
            <a:off x="9452758" y="3727736"/>
            <a:ext cx="23038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The Scythian axe (</a:t>
            </a:r>
            <a:r>
              <a:rPr lang="en-GB" i="1" dirty="0" err="1">
                <a:solidFill>
                  <a:srgbClr val="FFC000"/>
                </a:solidFill>
              </a:rPr>
              <a:t>Sagaris</a:t>
            </a:r>
            <a:r>
              <a:rPr lang="en-GB" i="1" dirty="0">
                <a:solidFill>
                  <a:srgbClr val="FFC000"/>
                </a:solidFill>
              </a:rPr>
              <a:t>)</a:t>
            </a:r>
            <a:r>
              <a:rPr lang="en-GB" dirty="0">
                <a:solidFill>
                  <a:srgbClr val="FFC000"/>
                </a:solidFill>
              </a:rPr>
              <a:t>  </a:t>
            </a:r>
            <a:r>
              <a:rPr lang="en-GB" dirty="0">
                <a:sym typeface="Wingdings" pitchFamily="2" charset="2"/>
              </a:rPr>
              <a:t> </a:t>
            </a:r>
            <a:r>
              <a:rPr lang="en-GB" dirty="0"/>
              <a:t>the warrior authority </a:t>
            </a:r>
            <a:endParaRPr lang="it-IT" dirty="0"/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1F25AA6B-9F87-6644-8721-C50D553D7069}"/>
              </a:ext>
            </a:extLst>
          </p:cNvPr>
          <p:cNvSpPr txBox="1"/>
          <p:nvPr/>
        </p:nvSpPr>
        <p:spPr>
          <a:xfrm>
            <a:off x="9310255" y="4802056"/>
            <a:ext cx="23631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The plough and the related yoke </a:t>
            </a:r>
            <a:r>
              <a:rPr lang="en-GB" dirty="0">
                <a:sym typeface="Wingdings" pitchFamily="2" charset="2"/>
              </a:rPr>
              <a:t></a:t>
            </a:r>
            <a:r>
              <a:rPr lang="en-GB" dirty="0"/>
              <a:t> the productive forces 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927451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CD10C38-0446-0745-B80A-6001A601E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084836"/>
            <a:ext cx="8825658" cy="861421"/>
          </a:xfrm>
        </p:spPr>
        <p:txBody>
          <a:bodyPr>
            <a:normAutofit/>
          </a:bodyPr>
          <a:lstStyle/>
          <a:p>
            <a:r>
              <a:rPr lang="it-IT" dirty="0" err="1"/>
              <a:t>Bibliography</a:t>
            </a:r>
            <a:endParaRPr lang="it-IT" dirty="0"/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90390D31-9EEA-AB49-A009-48F470814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2162908"/>
            <a:ext cx="8825658" cy="3475892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" cap="none" dirty="0"/>
              <a:t>Bauman Z. (2001),</a:t>
            </a:r>
            <a:r>
              <a:rPr lang="it-IT" cap="none" dirty="0"/>
              <a:t> </a:t>
            </a:r>
            <a:r>
              <a:rPr lang="en" i="1" cap="none" dirty="0"/>
              <a:t>Community: Seeking Safety in an Insecure World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" cap="none" dirty="0"/>
              <a:t>Chamberlain D., </a:t>
            </a:r>
            <a:r>
              <a:rPr lang="en" i="1" cap="none" dirty="0"/>
              <a:t>“We The Others": Interpretive Community And Plural Voice In Herodotus</a:t>
            </a:r>
            <a:r>
              <a:rPr lang="en" cap="none" dirty="0"/>
              <a:t>, California Press, Classical Antiquity , Vol. 20, No. 1 Pp. 5-34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cap="none" dirty="0" err="1"/>
              <a:t>Dumézil</a:t>
            </a:r>
            <a:r>
              <a:rPr lang="en-GB" sz="1600" cap="none" dirty="0"/>
              <a:t> G. (1966), </a:t>
            </a:r>
            <a:r>
              <a:rPr lang="en-GB" sz="1600" i="1" cap="none" dirty="0"/>
              <a:t>La religion romaine </a:t>
            </a:r>
            <a:r>
              <a:rPr lang="en-GB" sz="1600" i="1" cap="none" dirty="0" err="1"/>
              <a:t>archaique</a:t>
            </a:r>
            <a:r>
              <a:rPr lang="en-GB" sz="1600" i="1" cap="none" dirty="0"/>
              <a:t> </a:t>
            </a:r>
            <a:r>
              <a:rPr lang="en-GB" sz="1600" i="1" cap="none" dirty="0" err="1"/>
              <a:t>suivi</a:t>
            </a:r>
            <a:r>
              <a:rPr lang="en-GB" sz="1600" i="1" cap="none" dirty="0"/>
              <a:t> d’un </a:t>
            </a:r>
            <a:r>
              <a:rPr lang="en-GB" sz="1600" i="1" cap="none" dirty="0" err="1"/>
              <a:t>appendice</a:t>
            </a:r>
            <a:r>
              <a:rPr lang="en-GB" sz="1600" i="1" cap="none" dirty="0"/>
              <a:t> sur la religion des </a:t>
            </a:r>
            <a:r>
              <a:rPr lang="en-GB" sz="1600" i="1" cap="none" dirty="0" err="1"/>
              <a:t>Etrusques</a:t>
            </a:r>
            <a:r>
              <a:rPr lang="en-GB" sz="1600" cap="none" dirty="0"/>
              <a:t>, Trans. Philip </a:t>
            </a:r>
            <a:r>
              <a:rPr lang="en-GB" sz="1600" cap="none" dirty="0" err="1"/>
              <a:t>Krapp</a:t>
            </a:r>
            <a:r>
              <a:rPr lang="en-GB" sz="1600" cap="none" dirty="0"/>
              <a:t>, 1970, Chicago; University Of </a:t>
            </a:r>
            <a:r>
              <a:rPr lang="en-GB" sz="1600" cap="none" dirty="0" err="1"/>
              <a:t>Chiago</a:t>
            </a:r>
            <a:r>
              <a:rPr lang="en-GB" sz="1600" cap="none" dirty="0"/>
              <a:t> Press. </a:t>
            </a:r>
            <a:endParaRPr lang="en" sz="1600" cap="none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" cap="none" dirty="0"/>
              <a:t>Hartog F. (2009), </a:t>
            </a:r>
            <a:r>
              <a:rPr lang="en" i="1" cap="none" dirty="0"/>
              <a:t>The Mirror of Herodotus: The Representation of the Other in the Writing of History, I ed., pp. </a:t>
            </a:r>
            <a:r>
              <a:rPr lang="en" cap="none" dirty="0"/>
              <a:t>3-19</a:t>
            </a:r>
            <a:endParaRPr lang="it-IT" i="1" cap="none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" cap="none" dirty="0"/>
              <a:t>Taylor C. and </a:t>
            </a:r>
            <a:r>
              <a:rPr lang="en" cap="none" dirty="0" err="1"/>
              <a:t>Vlassopoulos</a:t>
            </a:r>
            <a:r>
              <a:rPr lang="en" cap="none" dirty="0"/>
              <a:t> K. (2015), </a:t>
            </a:r>
            <a:r>
              <a:rPr lang="en" i="1" cap="none" dirty="0"/>
              <a:t>Communities and Networks in the Ancient Greek World, </a:t>
            </a:r>
            <a:r>
              <a:rPr lang="en" cap="none" dirty="0"/>
              <a:t>Oxford Scholarship Online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it-IT" cap="none" dirty="0" err="1"/>
              <a:t>Tönnies</a:t>
            </a:r>
            <a:r>
              <a:rPr lang="it-IT" cap="none" dirty="0"/>
              <a:t> </a:t>
            </a:r>
            <a:r>
              <a:rPr lang="it-IT" cap="none" dirty="0" err="1"/>
              <a:t>F</a:t>
            </a:r>
            <a:r>
              <a:rPr lang="it-IT" cap="none" dirty="0"/>
              <a:t>. (1887), </a:t>
            </a:r>
            <a:r>
              <a:rPr lang="it-IT" i="1" cap="none" dirty="0" err="1"/>
              <a:t>Gemeinschaft</a:t>
            </a:r>
            <a:r>
              <a:rPr lang="it-IT" i="1" cap="none" dirty="0"/>
              <a:t> und </a:t>
            </a:r>
            <a:r>
              <a:rPr lang="it-IT" i="1" cap="none" dirty="0" err="1"/>
              <a:t>Gesellschaft</a:t>
            </a:r>
            <a:endParaRPr lang="it-IT" i="1" cap="none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it-IT" i="1" cap="none" dirty="0"/>
          </a:p>
        </p:txBody>
      </p:sp>
    </p:spTree>
    <p:extLst>
      <p:ext uri="{BB962C8B-B14F-4D97-AF65-F5344CB8AC3E}">
        <p14:creationId xmlns:p14="http://schemas.microsoft.com/office/powerpoint/2010/main" val="9660710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e">
  <a:themeElements>
    <a:clrScheme name="Celestiale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e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689</Words>
  <Application>Microsoft Macintosh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4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 3</vt:lpstr>
      <vt:lpstr>Celestiale</vt:lpstr>
      <vt:lpstr>Communities and Networks</vt:lpstr>
      <vt:lpstr>Presentazione standard di PowerPoint</vt:lpstr>
      <vt:lpstr>Presentazione standard di PowerPoint</vt:lpstr>
      <vt:lpstr>COMMUNITY  - Tonnies F. </vt:lpstr>
      <vt:lpstr>COMMUNITY - Bauman Z.</vt:lpstr>
      <vt:lpstr>COMMUNITY - Taylor C.</vt:lpstr>
      <vt:lpstr>Presentazione standard di PowerPoint</vt:lpstr>
      <vt:lpstr>HERODOTUS ON SCYTHIANS’ cOMMUNITY</vt:lpstr>
      <vt:lpstr>HERODOTUS ON SCYTHIANS’ cOMMUNITY</vt:lpstr>
      <vt:lpstr>Presentazione standard di PowerPoint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Communities and Networks</dc:title>
  <dc:creator>Nora Diofili - nora.diofili@studio.unibo.it</dc:creator>
  <cp:lastModifiedBy>Nora Diofili - nora.diofili@studio.unibo.it</cp:lastModifiedBy>
  <cp:revision>2</cp:revision>
  <dcterms:created xsi:type="dcterms:W3CDTF">2019-02-26T09:37:56Z</dcterms:created>
  <dcterms:modified xsi:type="dcterms:W3CDTF">2019-02-26T09:49:28Z</dcterms:modified>
</cp:coreProperties>
</file>