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70" r:id="rId2"/>
    <p:sldId id="269" r:id="rId3"/>
    <p:sldId id="267" r:id="rId4"/>
    <p:sldId id="257" r:id="rId5"/>
    <p:sldId id="258" r:id="rId6"/>
    <p:sldId id="259" r:id="rId7"/>
    <p:sldId id="277" r:id="rId8"/>
    <p:sldId id="278" r:id="rId9"/>
    <p:sldId id="268" r:id="rId10"/>
    <p:sldId id="261" r:id="rId11"/>
    <p:sldId id="273" r:id="rId12"/>
    <p:sldId id="265" r:id="rId13"/>
    <p:sldId id="262" r:id="rId14"/>
    <p:sldId id="263" r:id="rId15"/>
    <p:sldId id="264" r:id="rId16"/>
    <p:sldId id="272" r:id="rId17"/>
    <p:sldId id="279" r:id="rId18"/>
    <p:sldId id="266"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A68CFD-DBEA-4515-AB43-51D5881F2381}" v="2" dt="2024-11-29T22:05:52.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mo Abdillahi Ahmed" userId="ac9cb2f915a4f019" providerId="LiveId" clId="{32A68CFD-DBEA-4515-AB43-51D5881F2381}"/>
    <pc:docChg chg="undo custSel addSld modSld sldOrd">
      <pc:chgData name="Naimo Abdillahi Ahmed" userId="ac9cb2f915a4f019" providerId="LiveId" clId="{32A68CFD-DBEA-4515-AB43-51D5881F2381}" dt="2024-11-29T22:07:37.194" v="126"/>
      <pc:docMkLst>
        <pc:docMk/>
      </pc:docMkLst>
      <pc:sldChg chg="modSp mod">
        <pc:chgData name="Naimo Abdillahi Ahmed" userId="ac9cb2f915a4f019" providerId="LiveId" clId="{32A68CFD-DBEA-4515-AB43-51D5881F2381}" dt="2024-11-29T21:30:53.434" v="14" actId="113"/>
        <pc:sldMkLst>
          <pc:docMk/>
          <pc:sldMk cId="0" sldId="261"/>
        </pc:sldMkLst>
        <pc:spChg chg="mod">
          <ac:chgData name="Naimo Abdillahi Ahmed" userId="ac9cb2f915a4f019" providerId="LiveId" clId="{32A68CFD-DBEA-4515-AB43-51D5881F2381}" dt="2024-11-29T21:30:53.434" v="14" actId="113"/>
          <ac:spMkLst>
            <pc:docMk/>
            <pc:sldMk cId="0" sldId="261"/>
            <ac:spMk id="19" creationId="{00000000-0000-0000-0000-000000000000}"/>
          </ac:spMkLst>
        </pc:spChg>
      </pc:sldChg>
      <pc:sldChg chg="addSp delSp modSp mod">
        <pc:chgData name="Naimo Abdillahi Ahmed" userId="ac9cb2f915a4f019" providerId="LiveId" clId="{32A68CFD-DBEA-4515-AB43-51D5881F2381}" dt="2024-11-29T21:56:36.577" v="72" actId="26606"/>
        <pc:sldMkLst>
          <pc:docMk/>
          <pc:sldMk cId="0" sldId="262"/>
        </pc:sldMkLst>
        <pc:spChg chg="mod">
          <ac:chgData name="Naimo Abdillahi Ahmed" userId="ac9cb2f915a4f019" providerId="LiveId" clId="{32A68CFD-DBEA-4515-AB43-51D5881F2381}" dt="2024-11-29T21:56:36.577" v="72" actId="26606"/>
          <ac:spMkLst>
            <pc:docMk/>
            <pc:sldMk cId="0" sldId="262"/>
            <ac:spMk id="2" creationId="{00000000-0000-0000-0000-000000000000}"/>
          </ac:spMkLst>
        </pc:spChg>
        <pc:spChg chg="mod">
          <ac:chgData name="Naimo Abdillahi Ahmed" userId="ac9cb2f915a4f019" providerId="LiveId" clId="{32A68CFD-DBEA-4515-AB43-51D5881F2381}" dt="2024-11-29T21:56:36.577" v="72" actId="26606"/>
          <ac:spMkLst>
            <pc:docMk/>
            <pc:sldMk cId="0" sldId="262"/>
            <ac:spMk id="3" creationId="{00000000-0000-0000-0000-000000000000}"/>
          </ac:spMkLst>
        </pc:spChg>
        <pc:spChg chg="add del">
          <ac:chgData name="Naimo Abdillahi Ahmed" userId="ac9cb2f915a4f019" providerId="LiveId" clId="{32A68CFD-DBEA-4515-AB43-51D5881F2381}" dt="2024-11-29T21:56:36.577" v="72" actId="26606"/>
          <ac:spMkLst>
            <pc:docMk/>
            <pc:sldMk cId="0" sldId="262"/>
            <ac:spMk id="16" creationId="{2EB492CD-616E-47F8-933B-5E2D952A0593}"/>
          </ac:spMkLst>
        </pc:spChg>
        <pc:spChg chg="add del">
          <ac:chgData name="Naimo Abdillahi Ahmed" userId="ac9cb2f915a4f019" providerId="LiveId" clId="{32A68CFD-DBEA-4515-AB43-51D5881F2381}" dt="2024-11-29T21:56:36.577" v="72" actId="26606"/>
          <ac:spMkLst>
            <pc:docMk/>
            <pc:sldMk cId="0" sldId="262"/>
            <ac:spMk id="18" creationId="{59383CF9-23B5-4335-9B21-1791C4CF1C75}"/>
          </ac:spMkLst>
        </pc:spChg>
        <pc:spChg chg="add del">
          <ac:chgData name="Naimo Abdillahi Ahmed" userId="ac9cb2f915a4f019" providerId="LiveId" clId="{32A68CFD-DBEA-4515-AB43-51D5881F2381}" dt="2024-11-29T21:56:36.577" v="72" actId="26606"/>
          <ac:spMkLst>
            <pc:docMk/>
            <pc:sldMk cId="0" sldId="262"/>
            <ac:spMk id="20" creationId="{0007FE00-9498-4706-B255-6437B0252C02}"/>
          </ac:spMkLst>
        </pc:spChg>
        <pc:spChg chg="add del">
          <ac:chgData name="Naimo Abdillahi Ahmed" userId="ac9cb2f915a4f019" providerId="LiveId" clId="{32A68CFD-DBEA-4515-AB43-51D5881F2381}" dt="2024-11-29T21:56:36.558" v="71" actId="26606"/>
          <ac:spMkLst>
            <pc:docMk/>
            <pc:sldMk cId="0" sldId="262"/>
            <ac:spMk id="25" creationId="{45D37F4E-DDB4-456B-97E0-9937730A039F}"/>
          </ac:spMkLst>
        </pc:spChg>
        <pc:spChg chg="add del">
          <ac:chgData name="Naimo Abdillahi Ahmed" userId="ac9cb2f915a4f019" providerId="LiveId" clId="{32A68CFD-DBEA-4515-AB43-51D5881F2381}" dt="2024-11-29T21:56:36.558" v="71" actId="26606"/>
          <ac:spMkLst>
            <pc:docMk/>
            <pc:sldMk cId="0" sldId="262"/>
            <ac:spMk id="27" creationId="{B2DD41CD-8F47-4F56-AD12-4E2FF7696987}"/>
          </ac:spMkLst>
        </pc:spChg>
        <pc:spChg chg="add">
          <ac:chgData name="Naimo Abdillahi Ahmed" userId="ac9cb2f915a4f019" providerId="LiveId" clId="{32A68CFD-DBEA-4515-AB43-51D5881F2381}" dt="2024-11-29T21:56:36.577" v="72" actId="26606"/>
          <ac:spMkLst>
            <pc:docMk/>
            <pc:sldMk cId="0" sldId="262"/>
            <ac:spMk id="29" creationId="{A7B99495-F43F-4D80-A44F-2CB4764EB90B}"/>
          </ac:spMkLst>
        </pc:spChg>
        <pc:spChg chg="add">
          <ac:chgData name="Naimo Abdillahi Ahmed" userId="ac9cb2f915a4f019" providerId="LiveId" clId="{32A68CFD-DBEA-4515-AB43-51D5881F2381}" dt="2024-11-29T21:56:36.577" v="72" actId="26606"/>
          <ac:spMkLst>
            <pc:docMk/>
            <pc:sldMk cId="0" sldId="262"/>
            <ac:spMk id="30" creationId="{4F7EBAE4-9945-4473-9E34-B2C66EA0F03D}"/>
          </ac:spMkLst>
        </pc:spChg>
        <pc:spChg chg="add">
          <ac:chgData name="Naimo Abdillahi Ahmed" userId="ac9cb2f915a4f019" providerId="LiveId" clId="{32A68CFD-DBEA-4515-AB43-51D5881F2381}" dt="2024-11-29T21:56:36.577" v="72" actId="26606"/>
          <ac:spMkLst>
            <pc:docMk/>
            <pc:sldMk cId="0" sldId="262"/>
            <ac:spMk id="31" creationId="{70BEB1E7-2F88-40BC-B73D-42E5B6F80BFC}"/>
          </ac:spMkLst>
        </pc:spChg>
        <pc:picChg chg="mod ord">
          <ac:chgData name="Naimo Abdillahi Ahmed" userId="ac9cb2f915a4f019" providerId="LiveId" clId="{32A68CFD-DBEA-4515-AB43-51D5881F2381}" dt="2024-11-29T21:56:36.577" v="72" actId="26606"/>
          <ac:picMkLst>
            <pc:docMk/>
            <pc:sldMk cId="0" sldId="262"/>
            <ac:picMk id="5" creationId="{A4069BA2-3BD6-2699-E448-0779A013A123}"/>
          </ac:picMkLst>
        </pc:picChg>
      </pc:sldChg>
      <pc:sldChg chg="modSp mod">
        <pc:chgData name="Naimo Abdillahi Ahmed" userId="ac9cb2f915a4f019" providerId="LiveId" clId="{32A68CFD-DBEA-4515-AB43-51D5881F2381}" dt="2024-11-29T21:30:25.648" v="10" actId="113"/>
        <pc:sldMkLst>
          <pc:docMk/>
          <pc:sldMk cId="0" sldId="263"/>
        </pc:sldMkLst>
        <pc:spChg chg="mod">
          <ac:chgData name="Naimo Abdillahi Ahmed" userId="ac9cb2f915a4f019" providerId="LiveId" clId="{32A68CFD-DBEA-4515-AB43-51D5881F2381}" dt="2024-11-29T21:30:25.648" v="10" actId="113"/>
          <ac:spMkLst>
            <pc:docMk/>
            <pc:sldMk cId="0" sldId="263"/>
            <ac:spMk id="3" creationId="{00000000-0000-0000-0000-000000000000}"/>
          </ac:spMkLst>
        </pc:spChg>
      </pc:sldChg>
      <pc:sldChg chg="modSp mod ord">
        <pc:chgData name="Naimo Abdillahi Ahmed" userId="ac9cb2f915a4f019" providerId="LiveId" clId="{32A68CFD-DBEA-4515-AB43-51D5881F2381}" dt="2024-11-29T22:07:37.194" v="126"/>
        <pc:sldMkLst>
          <pc:docMk/>
          <pc:sldMk cId="1509554840" sldId="266"/>
        </pc:sldMkLst>
        <pc:spChg chg="mod">
          <ac:chgData name="Naimo Abdillahi Ahmed" userId="ac9cb2f915a4f019" providerId="LiveId" clId="{32A68CFD-DBEA-4515-AB43-51D5881F2381}" dt="2024-11-29T21:16:20.965" v="4" actId="27636"/>
          <ac:spMkLst>
            <pc:docMk/>
            <pc:sldMk cId="1509554840" sldId="266"/>
            <ac:spMk id="3" creationId="{9EB9266F-8708-EC21-5C6E-58E8BA892C7D}"/>
          </ac:spMkLst>
        </pc:spChg>
      </pc:sldChg>
      <pc:sldChg chg="modSp mod">
        <pc:chgData name="Naimo Abdillahi Ahmed" userId="ac9cb2f915a4f019" providerId="LiveId" clId="{32A68CFD-DBEA-4515-AB43-51D5881F2381}" dt="2024-11-29T21:13:33.792" v="0" actId="313"/>
        <pc:sldMkLst>
          <pc:docMk/>
          <pc:sldMk cId="3165143011" sldId="267"/>
        </pc:sldMkLst>
        <pc:spChg chg="mod">
          <ac:chgData name="Naimo Abdillahi Ahmed" userId="ac9cb2f915a4f019" providerId="LiveId" clId="{32A68CFD-DBEA-4515-AB43-51D5881F2381}" dt="2024-11-29T21:13:33.792" v="0" actId="313"/>
          <ac:spMkLst>
            <pc:docMk/>
            <pc:sldMk cId="3165143011" sldId="267"/>
            <ac:spMk id="4" creationId="{3E796D31-C7D9-1F8F-FB3B-88EECE17E250}"/>
          </ac:spMkLst>
        </pc:spChg>
      </pc:sldChg>
      <pc:sldChg chg="modSp mod">
        <pc:chgData name="Naimo Abdillahi Ahmed" userId="ac9cb2f915a4f019" providerId="LiveId" clId="{32A68CFD-DBEA-4515-AB43-51D5881F2381}" dt="2024-11-29T21:22:33.374" v="5" actId="1076"/>
        <pc:sldMkLst>
          <pc:docMk/>
          <pc:sldMk cId="3558992579" sldId="270"/>
        </pc:sldMkLst>
        <pc:picChg chg="mod">
          <ac:chgData name="Naimo Abdillahi Ahmed" userId="ac9cb2f915a4f019" providerId="LiveId" clId="{32A68CFD-DBEA-4515-AB43-51D5881F2381}" dt="2024-11-29T21:22:33.374" v="5" actId="1076"/>
          <ac:picMkLst>
            <pc:docMk/>
            <pc:sldMk cId="3558992579" sldId="270"/>
            <ac:picMk id="4" creationId="{EBA11116-85F3-4679-91C6-89551D4A455A}"/>
          </ac:picMkLst>
        </pc:picChg>
      </pc:sldChg>
      <pc:sldChg chg="modSp mod">
        <pc:chgData name="Naimo Abdillahi Ahmed" userId="ac9cb2f915a4f019" providerId="LiveId" clId="{32A68CFD-DBEA-4515-AB43-51D5881F2381}" dt="2024-11-29T21:29:15.492" v="9" actId="20577"/>
        <pc:sldMkLst>
          <pc:docMk/>
          <pc:sldMk cId="2666767713" sldId="277"/>
        </pc:sldMkLst>
        <pc:spChg chg="mod">
          <ac:chgData name="Naimo Abdillahi Ahmed" userId="ac9cb2f915a4f019" providerId="LiveId" clId="{32A68CFD-DBEA-4515-AB43-51D5881F2381}" dt="2024-11-29T21:29:15.492" v="9" actId="20577"/>
          <ac:spMkLst>
            <pc:docMk/>
            <pc:sldMk cId="2666767713" sldId="277"/>
            <ac:spMk id="7" creationId="{04963B79-C7DC-6FD1-8234-E54EF311051E}"/>
          </ac:spMkLst>
        </pc:spChg>
      </pc:sldChg>
      <pc:sldChg chg="modSp mod">
        <pc:chgData name="Naimo Abdillahi Ahmed" userId="ac9cb2f915a4f019" providerId="LiveId" clId="{32A68CFD-DBEA-4515-AB43-51D5881F2381}" dt="2024-11-29T21:39:06.095" v="23" actId="20577"/>
        <pc:sldMkLst>
          <pc:docMk/>
          <pc:sldMk cId="2665327134" sldId="278"/>
        </pc:sldMkLst>
        <pc:spChg chg="mod">
          <ac:chgData name="Naimo Abdillahi Ahmed" userId="ac9cb2f915a4f019" providerId="LiveId" clId="{32A68CFD-DBEA-4515-AB43-51D5881F2381}" dt="2024-11-29T21:39:06.095" v="23" actId="20577"/>
          <ac:spMkLst>
            <pc:docMk/>
            <pc:sldMk cId="2665327134" sldId="278"/>
            <ac:spMk id="5" creationId="{A8BA82E9-8A42-7997-DE70-064F95BCC7BD}"/>
          </ac:spMkLst>
        </pc:spChg>
      </pc:sldChg>
      <pc:sldChg chg="addSp delSp modSp new mod setBg">
        <pc:chgData name="Naimo Abdillahi Ahmed" userId="ac9cb2f915a4f019" providerId="LiveId" clId="{32A68CFD-DBEA-4515-AB43-51D5881F2381}" dt="2024-11-29T22:07:30.176" v="124" actId="27614"/>
        <pc:sldMkLst>
          <pc:docMk/>
          <pc:sldMk cId="3258774912" sldId="279"/>
        </pc:sldMkLst>
        <pc:spChg chg="mod">
          <ac:chgData name="Naimo Abdillahi Ahmed" userId="ac9cb2f915a4f019" providerId="LiveId" clId="{32A68CFD-DBEA-4515-AB43-51D5881F2381}" dt="2024-11-29T22:07:21.548" v="123" actId="26606"/>
          <ac:spMkLst>
            <pc:docMk/>
            <pc:sldMk cId="3258774912" sldId="279"/>
            <ac:spMk id="2" creationId="{58380EBC-B45C-9825-BE0D-B4B789764F28}"/>
          </ac:spMkLst>
        </pc:spChg>
        <pc:spChg chg="mod">
          <ac:chgData name="Naimo Abdillahi Ahmed" userId="ac9cb2f915a4f019" providerId="LiveId" clId="{32A68CFD-DBEA-4515-AB43-51D5881F2381}" dt="2024-11-29T22:07:21.548" v="123" actId="26606"/>
          <ac:spMkLst>
            <pc:docMk/>
            <pc:sldMk cId="3258774912" sldId="279"/>
            <ac:spMk id="3" creationId="{B39246B1-B105-4F95-98D9-AF51033760D0}"/>
          </ac:spMkLst>
        </pc:spChg>
        <pc:spChg chg="add del">
          <ac:chgData name="Naimo Abdillahi Ahmed" userId="ac9cb2f915a4f019" providerId="LiveId" clId="{32A68CFD-DBEA-4515-AB43-51D5881F2381}" dt="2024-11-29T22:07:21.548" v="123" actId="26606"/>
          <ac:spMkLst>
            <pc:docMk/>
            <pc:sldMk cId="3258774912" sldId="279"/>
            <ac:spMk id="13" creationId="{0A1E0707-4985-454B-ACE0-4855BB55875E}"/>
          </ac:spMkLst>
        </pc:spChg>
        <pc:spChg chg="add del">
          <ac:chgData name="Naimo Abdillahi Ahmed" userId="ac9cb2f915a4f019" providerId="LiveId" clId="{32A68CFD-DBEA-4515-AB43-51D5881F2381}" dt="2024-11-29T22:06:09.608" v="102" actId="26606"/>
          <ac:spMkLst>
            <pc:docMk/>
            <pc:sldMk cId="3258774912" sldId="279"/>
            <ac:spMk id="15" creationId="{70BEB1E7-2F88-40BC-B73D-42E5B6F80BFC}"/>
          </ac:spMkLst>
        </pc:spChg>
        <pc:spChg chg="add del">
          <ac:chgData name="Naimo Abdillahi Ahmed" userId="ac9cb2f915a4f019" providerId="LiveId" clId="{32A68CFD-DBEA-4515-AB43-51D5881F2381}" dt="2024-11-29T22:06:09.608" v="102" actId="26606"/>
          <ac:spMkLst>
            <pc:docMk/>
            <pc:sldMk cId="3258774912" sldId="279"/>
            <ac:spMk id="16" creationId="{D2B783EE-0239-4717-BBEA-8C9EAC61C824}"/>
          </ac:spMkLst>
        </pc:spChg>
        <pc:spChg chg="add del">
          <ac:chgData name="Naimo Abdillahi Ahmed" userId="ac9cb2f915a4f019" providerId="LiveId" clId="{32A68CFD-DBEA-4515-AB43-51D5881F2381}" dt="2024-11-29T22:06:09.608" v="102" actId="26606"/>
          <ac:spMkLst>
            <pc:docMk/>
            <pc:sldMk cId="3258774912" sldId="279"/>
            <ac:spMk id="17" creationId="{A7B99495-F43F-4D80-A44F-2CB4764EB90B}"/>
          </ac:spMkLst>
        </pc:spChg>
        <pc:spChg chg="add del">
          <ac:chgData name="Naimo Abdillahi Ahmed" userId="ac9cb2f915a4f019" providerId="LiveId" clId="{32A68CFD-DBEA-4515-AB43-51D5881F2381}" dt="2024-11-29T22:06:20.509" v="106" actId="26606"/>
          <ac:spMkLst>
            <pc:docMk/>
            <pc:sldMk cId="3258774912" sldId="279"/>
            <ac:spMk id="21" creationId="{26CAED0A-2A45-4C9C-BCDD-21A8A092C5F3}"/>
          </ac:spMkLst>
        </pc:spChg>
        <pc:spChg chg="add del">
          <ac:chgData name="Naimo Abdillahi Ahmed" userId="ac9cb2f915a4f019" providerId="LiveId" clId="{32A68CFD-DBEA-4515-AB43-51D5881F2381}" dt="2024-11-29T22:06:20.509" v="106" actId="26606"/>
          <ac:spMkLst>
            <pc:docMk/>
            <pc:sldMk cId="3258774912" sldId="279"/>
            <ac:spMk id="22" creationId="{3A9A4357-BD1D-4622-A4FE-766E6AB8DE84}"/>
          </ac:spMkLst>
        </pc:spChg>
        <pc:spChg chg="add del">
          <ac:chgData name="Naimo Abdillahi Ahmed" userId="ac9cb2f915a4f019" providerId="LiveId" clId="{32A68CFD-DBEA-4515-AB43-51D5881F2381}" dt="2024-11-29T22:06:20.509" v="106" actId="26606"/>
          <ac:spMkLst>
            <pc:docMk/>
            <pc:sldMk cId="3258774912" sldId="279"/>
            <ac:spMk id="23" creationId="{E659831F-0D9A-4C63-9EBB-8435B85A440F}"/>
          </ac:spMkLst>
        </pc:spChg>
        <pc:spChg chg="add del">
          <ac:chgData name="Naimo Abdillahi Ahmed" userId="ac9cb2f915a4f019" providerId="LiveId" clId="{32A68CFD-DBEA-4515-AB43-51D5881F2381}" dt="2024-11-29T22:06:20.509" v="106" actId="26606"/>
          <ac:spMkLst>
            <pc:docMk/>
            <pc:sldMk cId="3258774912" sldId="279"/>
            <ac:spMk id="24" creationId="{E6995CE5-F890-4ABA-82A2-26507CE8D2A3}"/>
          </ac:spMkLst>
        </pc:spChg>
        <pc:spChg chg="add del">
          <ac:chgData name="Naimo Abdillahi Ahmed" userId="ac9cb2f915a4f019" providerId="LiveId" clId="{32A68CFD-DBEA-4515-AB43-51D5881F2381}" dt="2024-11-29T22:07:21.548" v="123" actId="26606"/>
          <ac:spMkLst>
            <pc:docMk/>
            <pc:sldMk cId="3258774912" sldId="279"/>
            <ac:spMk id="26" creationId="{61293230-B0F6-45B1-96D1-13D18E242995}"/>
          </ac:spMkLst>
        </pc:spChg>
        <pc:spChg chg="add">
          <ac:chgData name="Naimo Abdillahi Ahmed" userId="ac9cb2f915a4f019" providerId="LiveId" clId="{32A68CFD-DBEA-4515-AB43-51D5881F2381}" dt="2024-11-29T22:07:21.548" v="123" actId="26606"/>
          <ac:spMkLst>
            <pc:docMk/>
            <pc:sldMk cId="3258774912" sldId="279"/>
            <ac:spMk id="31" creationId="{20366137-3DBB-4912-98D5-6727020207DE}"/>
          </ac:spMkLst>
        </pc:spChg>
        <pc:spChg chg="add">
          <ac:chgData name="Naimo Abdillahi Ahmed" userId="ac9cb2f915a4f019" providerId="LiveId" clId="{32A68CFD-DBEA-4515-AB43-51D5881F2381}" dt="2024-11-29T22:07:21.548" v="123" actId="26606"/>
          <ac:spMkLst>
            <pc:docMk/>
            <pc:sldMk cId="3258774912" sldId="279"/>
            <ac:spMk id="33" creationId="{5D28D1CE-5BF4-45B7-8D6D-B31A3198079C}"/>
          </ac:spMkLst>
        </pc:spChg>
        <pc:grpChg chg="add del">
          <ac:chgData name="Naimo Abdillahi Ahmed" userId="ac9cb2f915a4f019" providerId="LiveId" clId="{32A68CFD-DBEA-4515-AB43-51D5881F2381}" dt="2024-11-29T22:06:06.540" v="100" actId="26606"/>
          <ac:grpSpMkLst>
            <pc:docMk/>
            <pc:sldMk cId="3258774912" sldId="279"/>
            <ac:grpSpMk id="11" creationId="{792AA144-DDFF-C43B-6866-516C9091D065}"/>
          </ac:grpSpMkLst>
        </pc:grpChg>
        <pc:grpChg chg="add del">
          <ac:chgData name="Naimo Abdillahi Ahmed" userId="ac9cb2f915a4f019" providerId="LiveId" clId="{32A68CFD-DBEA-4515-AB43-51D5881F2381}" dt="2024-11-29T22:06:15.752" v="104" actId="26606"/>
          <ac:grpSpMkLst>
            <pc:docMk/>
            <pc:sldMk cId="3258774912" sldId="279"/>
            <ac:grpSpMk id="19" creationId="{792AA144-DDFF-C43B-6866-516C9091D065}"/>
          </ac:grpSpMkLst>
        </pc:grpChg>
        <pc:picChg chg="add mod">
          <ac:chgData name="Naimo Abdillahi Ahmed" userId="ac9cb2f915a4f019" providerId="LiveId" clId="{32A68CFD-DBEA-4515-AB43-51D5881F2381}" dt="2024-11-29T22:07:21.548" v="123" actId="26606"/>
          <ac:picMkLst>
            <pc:docMk/>
            <pc:sldMk cId="3258774912" sldId="279"/>
            <ac:picMk id="5" creationId="{63D1C392-4C2B-5953-3CA6-FE609F0A0764}"/>
          </ac:picMkLst>
        </pc:picChg>
        <pc:picChg chg="add mod">
          <ac:chgData name="Naimo Abdillahi Ahmed" userId="ac9cb2f915a4f019" providerId="LiveId" clId="{32A68CFD-DBEA-4515-AB43-51D5881F2381}" dt="2024-11-29T22:07:30.176" v="124" actId="27614"/>
          <ac:picMkLst>
            <pc:docMk/>
            <pc:sldMk cId="3258774912" sldId="279"/>
            <ac:picMk id="6" creationId="{05E16461-406C-D533-6410-FA4C18D2BE0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7400C6-8698-4ADA-89A5-1013E1995D93}"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0D31E296-691B-4B1D-8C75-712EA21D822A}">
      <dgm:prSet/>
      <dgm:spPr/>
      <dgm:t>
        <a:bodyPr/>
        <a:lstStyle/>
        <a:p>
          <a:r>
            <a:rPr lang="en-US" dirty="0"/>
            <a:t>Naima Bright Beginnings Childcare will provide professional childminding services for children aged 6 months to 12 years.</a:t>
          </a:r>
        </a:p>
      </dgm:t>
    </dgm:pt>
    <dgm:pt modelId="{5539643F-6327-42A7-99CC-B3A14F1F5F0B}" type="parTrans" cxnId="{5BBB4CFF-1C63-4EE1-B7E6-5FA7517BA3B8}">
      <dgm:prSet/>
      <dgm:spPr/>
      <dgm:t>
        <a:bodyPr/>
        <a:lstStyle/>
        <a:p>
          <a:endParaRPr lang="en-US"/>
        </a:p>
      </dgm:t>
    </dgm:pt>
    <dgm:pt modelId="{518A732D-8EFC-4900-8B92-C7AF0D77EAC5}" type="sibTrans" cxnId="{5BBB4CFF-1C63-4EE1-B7E6-5FA7517BA3B8}">
      <dgm:prSet/>
      <dgm:spPr/>
      <dgm:t>
        <a:bodyPr/>
        <a:lstStyle/>
        <a:p>
          <a:endParaRPr lang="en-US"/>
        </a:p>
      </dgm:t>
    </dgm:pt>
    <dgm:pt modelId="{5AD8ED6F-6C53-4272-BC19-7DF08E719A7A}">
      <dgm:prSet/>
      <dgm:spPr/>
      <dgm:t>
        <a:bodyPr/>
        <a:lstStyle/>
        <a:p>
          <a:r>
            <a:rPr lang="en-US" dirty="0"/>
            <a:t>Our service focuses on nurturing, educational care, healthy eating habits, with flexible hours for working parents, small class sizes, age-appropriate learning activities and creating an inviting, playful space for the child.</a:t>
          </a:r>
        </a:p>
        <a:p>
          <a:r>
            <a:rPr lang="en-US" dirty="0"/>
            <a:t>     </a:t>
          </a:r>
          <a:r>
            <a:rPr lang="en-GB" dirty="0"/>
            <a:t>Dalli, C., 2014. </a:t>
          </a:r>
          <a:endParaRPr lang="en-US" dirty="0"/>
        </a:p>
      </dgm:t>
    </dgm:pt>
    <dgm:pt modelId="{24DC4610-1A6B-4B1C-8CE8-AB8875C494C5}" type="parTrans" cxnId="{DD57AF03-C3FE-402D-885B-785383FE6284}">
      <dgm:prSet/>
      <dgm:spPr/>
      <dgm:t>
        <a:bodyPr/>
        <a:lstStyle/>
        <a:p>
          <a:endParaRPr lang="en-US"/>
        </a:p>
      </dgm:t>
    </dgm:pt>
    <dgm:pt modelId="{FA755509-860A-41A9-8C01-3F2C84B92747}" type="sibTrans" cxnId="{DD57AF03-C3FE-402D-885B-785383FE6284}">
      <dgm:prSet/>
      <dgm:spPr/>
      <dgm:t>
        <a:bodyPr/>
        <a:lstStyle/>
        <a:p>
          <a:endParaRPr lang="en-US"/>
        </a:p>
      </dgm:t>
    </dgm:pt>
    <dgm:pt modelId="{D6DDDDEF-9D47-439E-93AD-2C8626500CFA}" type="pres">
      <dgm:prSet presAssocID="{997400C6-8698-4ADA-89A5-1013E1995D93}" presName="vert0" presStyleCnt="0">
        <dgm:presLayoutVars>
          <dgm:dir/>
          <dgm:animOne val="branch"/>
          <dgm:animLvl val="lvl"/>
        </dgm:presLayoutVars>
      </dgm:prSet>
      <dgm:spPr/>
    </dgm:pt>
    <dgm:pt modelId="{C444BA4E-76F8-436E-80E7-3539EC3FB0A7}" type="pres">
      <dgm:prSet presAssocID="{0D31E296-691B-4B1D-8C75-712EA21D822A}" presName="thickLine" presStyleLbl="alignNode1" presStyleIdx="0" presStyleCnt="2"/>
      <dgm:spPr/>
    </dgm:pt>
    <dgm:pt modelId="{180E9A2A-BDF7-4BD8-A8E3-7D520D9BD7F6}" type="pres">
      <dgm:prSet presAssocID="{0D31E296-691B-4B1D-8C75-712EA21D822A}" presName="horz1" presStyleCnt="0"/>
      <dgm:spPr/>
    </dgm:pt>
    <dgm:pt modelId="{843C67E4-32F8-4BD3-B83D-BFA37B427A6E}" type="pres">
      <dgm:prSet presAssocID="{0D31E296-691B-4B1D-8C75-712EA21D822A}" presName="tx1" presStyleLbl="revTx" presStyleIdx="0" presStyleCnt="2"/>
      <dgm:spPr/>
    </dgm:pt>
    <dgm:pt modelId="{EC100F32-F5B3-4ABF-AA54-E677A76552F9}" type="pres">
      <dgm:prSet presAssocID="{0D31E296-691B-4B1D-8C75-712EA21D822A}" presName="vert1" presStyleCnt="0"/>
      <dgm:spPr/>
    </dgm:pt>
    <dgm:pt modelId="{5F7377CC-60B4-4D84-BD14-73AF8852565F}" type="pres">
      <dgm:prSet presAssocID="{5AD8ED6F-6C53-4272-BC19-7DF08E719A7A}" presName="thickLine" presStyleLbl="alignNode1" presStyleIdx="1" presStyleCnt="2"/>
      <dgm:spPr/>
    </dgm:pt>
    <dgm:pt modelId="{2819241B-838A-4B96-8950-BDD4E2D00813}" type="pres">
      <dgm:prSet presAssocID="{5AD8ED6F-6C53-4272-BC19-7DF08E719A7A}" presName="horz1" presStyleCnt="0"/>
      <dgm:spPr/>
    </dgm:pt>
    <dgm:pt modelId="{65A0B267-1B9F-472A-8C45-DB1A2633BF0D}" type="pres">
      <dgm:prSet presAssocID="{5AD8ED6F-6C53-4272-BC19-7DF08E719A7A}" presName="tx1" presStyleLbl="revTx" presStyleIdx="1" presStyleCnt="2"/>
      <dgm:spPr/>
    </dgm:pt>
    <dgm:pt modelId="{1287F635-596A-4444-833F-7E52A63EC9DC}" type="pres">
      <dgm:prSet presAssocID="{5AD8ED6F-6C53-4272-BC19-7DF08E719A7A}" presName="vert1" presStyleCnt="0"/>
      <dgm:spPr/>
    </dgm:pt>
  </dgm:ptLst>
  <dgm:cxnLst>
    <dgm:cxn modelId="{DD57AF03-C3FE-402D-885B-785383FE6284}" srcId="{997400C6-8698-4ADA-89A5-1013E1995D93}" destId="{5AD8ED6F-6C53-4272-BC19-7DF08E719A7A}" srcOrd="1" destOrd="0" parTransId="{24DC4610-1A6B-4B1C-8CE8-AB8875C494C5}" sibTransId="{FA755509-860A-41A9-8C01-3F2C84B92747}"/>
    <dgm:cxn modelId="{B3AD8926-F4A6-4DE8-813E-787B138EAEAB}" type="presOf" srcId="{997400C6-8698-4ADA-89A5-1013E1995D93}" destId="{D6DDDDEF-9D47-439E-93AD-2C8626500CFA}" srcOrd="0" destOrd="0" presId="urn:microsoft.com/office/officeart/2008/layout/LinedList"/>
    <dgm:cxn modelId="{11AFFF9E-90F6-431E-884D-138E430162EA}" type="presOf" srcId="{0D31E296-691B-4B1D-8C75-712EA21D822A}" destId="{843C67E4-32F8-4BD3-B83D-BFA37B427A6E}" srcOrd="0" destOrd="0" presId="urn:microsoft.com/office/officeart/2008/layout/LinedList"/>
    <dgm:cxn modelId="{EED80CB2-EFE8-4FA8-A034-58FC9D3E884E}" type="presOf" srcId="{5AD8ED6F-6C53-4272-BC19-7DF08E719A7A}" destId="{65A0B267-1B9F-472A-8C45-DB1A2633BF0D}" srcOrd="0" destOrd="0" presId="urn:microsoft.com/office/officeart/2008/layout/LinedList"/>
    <dgm:cxn modelId="{5BBB4CFF-1C63-4EE1-B7E6-5FA7517BA3B8}" srcId="{997400C6-8698-4ADA-89A5-1013E1995D93}" destId="{0D31E296-691B-4B1D-8C75-712EA21D822A}" srcOrd="0" destOrd="0" parTransId="{5539643F-6327-42A7-99CC-B3A14F1F5F0B}" sibTransId="{518A732D-8EFC-4900-8B92-C7AF0D77EAC5}"/>
    <dgm:cxn modelId="{E675937C-64E2-44F0-A739-6F64A551475E}" type="presParOf" srcId="{D6DDDDEF-9D47-439E-93AD-2C8626500CFA}" destId="{C444BA4E-76F8-436E-80E7-3539EC3FB0A7}" srcOrd="0" destOrd="0" presId="urn:microsoft.com/office/officeart/2008/layout/LinedList"/>
    <dgm:cxn modelId="{D59DFF76-128A-49C1-8174-2BFCE8AB296D}" type="presParOf" srcId="{D6DDDDEF-9D47-439E-93AD-2C8626500CFA}" destId="{180E9A2A-BDF7-4BD8-A8E3-7D520D9BD7F6}" srcOrd="1" destOrd="0" presId="urn:microsoft.com/office/officeart/2008/layout/LinedList"/>
    <dgm:cxn modelId="{81BAD58A-3C8C-4E95-B5A4-D357F6E2B75D}" type="presParOf" srcId="{180E9A2A-BDF7-4BD8-A8E3-7D520D9BD7F6}" destId="{843C67E4-32F8-4BD3-B83D-BFA37B427A6E}" srcOrd="0" destOrd="0" presId="urn:microsoft.com/office/officeart/2008/layout/LinedList"/>
    <dgm:cxn modelId="{C0D0E123-49B0-4B4B-B50E-0095CD8BBA85}" type="presParOf" srcId="{180E9A2A-BDF7-4BD8-A8E3-7D520D9BD7F6}" destId="{EC100F32-F5B3-4ABF-AA54-E677A76552F9}" srcOrd="1" destOrd="0" presId="urn:microsoft.com/office/officeart/2008/layout/LinedList"/>
    <dgm:cxn modelId="{EB87CC25-CE67-4809-99A3-134FDD96AB86}" type="presParOf" srcId="{D6DDDDEF-9D47-439E-93AD-2C8626500CFA}" destId="{5F7377CC-60B4-4D84-BD14-73AF8852565F}" srcOrd="2" destOrd="0" presId="urn:microsoft.com/office/officeart/2008/layout/LinedList"/>
    <dgm:cxn modelId="{8864FAD3-FEA4-4619-B36B-6EEE3C30E567}" type="presParOf" srcId="{D6DDDDEF-9D47-439E-93AD-2C8626500CFA}" destId="{2819241B-838A-4B96-8950-BDD4E2D00813}" srcOrd="3" destOrd="0" presId="urn:microsoft.com/office/officeart/2008/layout/LinedList"/>
    <dgm:cxn modelId="{2C346D71-601D-4ACD-BD07-EDF3E71316F2}" type="presParOf" srcId="{2819241B-838A-4B96-8950-BDD4E2D00813}" destId="{65A0B267-1B9F-472A-8C45-DB1A2633BF0D}" srcOrd="0" destOrd="0" presId="urn:microsoft.com/office/officeart/2008/layout/LinedList"/>
    <dgm:cxn modelId="{460244DD-5FC7-47E5-85E8-12F57A1F0A3C}" type="presParOf" srcId="{2819241B-838A-4B96-8950-BDD4E2D00813}" destId="{1287F635-596A-4444-833F-7E52A63EC9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CA7D8F-4A0F-41E8-944A-598743640797}"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B9A365E8-1E5B-44F8-86C8-B11C2B7EF5AE}">
      <dgm:prSet/>
      <dgm:spPr/>
      <dgm:t>
        <a:bodyPr/>
        <a:lstStyle/>
        <a:p>
          <a:r>
            <a:rPr lang="en-US"/>
            <a:t>Business Name: Naima Bright Beginnings Childcare</a:t>
          </a:r>
        </a:p>
      </dgm:t>
    </dgm:pt>
    <dgm:pt modelId="{4E3B293B-F491-40A0-83D3-9ECA805CB813}" type="parTrans" cxnId="{6E384099-942D-439B-95C2-C81AF0C97BAD}">
      <dgm:prSet/>
      <dgm:spPr/>
      <dgm:t>
        <a:bodyPr/>
        <a:lstStyle/>
        <a:p>
          <a:endParaRPr lang="en-US"/>
        </a:p>
      </dgm:t>
    </dgm:pt>
    <dgm:pt modelId="{D6C49797-A10B-4131-A74C-78C591FC7D37}" type="sibTrans" cxnId="{6E384099-942D-439B-95C2-C81AF0C97BAD}">
      <dgm:prSet/>
      <dgm:spPr/>
      <dgm:t>
        <a:bodyPr/>
        <a:lstStyle/>
        <a:p>
          <a:endParaRPr lang="en-US"/>
        </a:p>
      </dgm:t>
    </dgm:pt>
    <dgm:pt modelId="{13B53D18-D199-4180-A01C-7E7CBA4C088E}">
      <dgm:prSet/>
      <dgm:spPr/>
      <dgm:t>
        <a:bodyPr/>
        <a:lstStyle/>
        <a:p>
          <a:r>
            <a:rPr lang="en-US"/>
            <a:t>Type of Ownership: Sole Trader</a:t>
          </a:r>
        </a:p>
      </dgm:t>
    </dgm:pt>
    <dgm:pt modelId="{5D1B0A9D-FC02-489C-A00D-C412D488937B}" type="parTrans" cxnId="{E73E9408-1407-47EF-955E-420B01D129B6}">
      <dgm:prSet/>
      <dgm:spPr/>
      <dgm:t>
        <a:bodyPr/>
        <a:lstStyle/>
        <a:p>
          <a:endParaRPr lang="en-US"/>
        </a:p>
      </dgm:t>
    </dgm:pt>
    <dgm:pt modelId="{85F4136E-2B35-43A2-ABCF-925265EC9A1D}" type="sibTrans" cxnId="{E73E9408-1407-47EF-955E-420B01D129B6}">
      <dgm:prSet/>
      <dgm:spPr/>
      <dgm:t>
        <a:bodyPr/>
        <a:lstStyle/>
        <a:p>
          <a:endParaRPr lang="en-US"/>
        </a:p>
      </dgm:t>
    </dgm:pt>
    <dgm:pt modelId="{D7158EEB-CE52-4F23-83C6-3D3D7513A7E9}">
      <dgm:prSet/>
      <dgm:spPr/>
      <dgm:t>
        <a:bodyPr/>
        <a:lstStyle/>
        <a:p>
          <a:r>
            <a:rPr lang="en-GB" dirty="0"/>
            <a:t>Astrachan, J. H., &amp; Shanker, M. C. (2003). </a:t>
          </a:r>
          <a:endParaRPr lang="en-US" dirty="0"/>
        </a:p>
      </dgm:t>
    </dgm:pt>
    <dgm:pt modelId="{0CDD4C06-EB89-4B40-8426-5D4EB6DED81B}" type="parTrans" cxnId="{53EF53F5-EFD8-43E7-82AC-2BC8346D664F}">
      <dgm:prSet/>
      <dgm:spPr/>
      <dgm:t>
        <a:bodyPr/>
        <a:lstStyle/>
        <a:p>
          <a:endParaRPr lang="en-US"/>
        </a:p>
      </dgm:t>
    </dgm:pt>
    <dgm:pt modelId="{401407B8-DB7E-463C-9F79-1725ECE8764E}" type="sibTrans" cxnId="{53EF53F5-EFD8-43E7-82AC-2BC8346D664F}">
      <dgm:prSet/>
      <dgm:spPr/>
      <dgm:t>
        <a:bodyPr/>
        <a:lstStyle/>
        <a:p>
          <a:endParaRPr lang="en-US"/>
        </a:p>
      </dgm:t>
    </dgm:pt>
    <dgm:pt modelId="{9D268556-D546-445D-8907-5D2B02883BC6}">
      <dgm:prSet/>
      <dgm:spPr/>
      <dgm:t>
        <a:bodyPr/>
        <a:lstStyle/>
        <a:p>
          <a:r>
            <a:rPr lang="en-US"/>
            <a:t>- Pros: Full control, lower costs, simpler taxes</a:t>
          </a:r>
        </a:p>
      </dgm:t>
    </dgm:pt>
    <dgm:pt modelId="{807B5FD0-5890-4BC0-9921-EE2CC57604DD}" type="parTrans" cxnId="{0C172395-1872-4E94-84F0-C511A973D20D}">
      <dgm:prSet/>
      <dgm:spPr/>
      <dgm:t>
        <a:bodyPr/>
        <a:lstStyle/>
        <a:p>
          <a:endParaRPr lang="en-US"/>
        </a:p>
      </dgm:t>
    </dgm:pt>
    <dgm:pt modelId="{49F18E87-4552-435D-BC6E-3C6EDB00C871}" type="sibTrans" cxnId="{0C172395-1872-4E94-84F0-C511A973D20D}">
      <dgm:prSet/>
      <dgm:spPr/>
      <dgm:t>
        <a:bodyPr/>
        <a:lstStyle/>
        <a:p>
          <a:endParaRPr lang="en-US"/>
        </a:p>
      </dgm:t>
    </dgm:pt>
    <dgm:pt modelId="{260D79E2-09D6-4E51-A4A8-F4FC5497C001}">
      <dgm:prSet/>
      <dgm:spPr/>
      <dgm:t>
        <a:bodyPr/>
        <a:lstStyle/>
        <a:p>
          <a:r>
            <a:rPr lang="en-US"/>
            <a:t>- Cons: Personal liability, limited growth potential</a:t>
          </a:r>
        </a:p>
      </dgm:t>
    </dgm:pt>
    <dgm:pt modelId="{4D4D0DE3-7A09-4776-BF1C-6FDB1680C151}" type="parTrans" cxnId="{D5F4B212-361B-45A3-928C-C88FA37C3DC8}">
      <dgm:prSet/>
      <dgm:spPr/>
      <dgm:t>
        <a:bodyPr/>
        <a:lstStyle/>
        <a:p>
          <a:endParaRPr lang="en-US"/>
        </a:p>
      </dgm:t>
    </dgm:pt>
    <dgm:pt modelId="{25F2FC85-FB9B-4110-9DCE-7074793D7AA5}" type="sibTrans" cxnId="{D5F4B212-361B-45A3-928C-C88FA37C3DC8}">
      <dgm:prSet/>
      <dgm:spPr/>
      <dgm:t>
        <a:bodyPr/>
        <a:lstStyle/>
        <a:p>
          <a:endParaRPr lang="en-US"/>
        </a:p>
      </dgm:t>
    </dgm:pt>
    <dgm:pt modelId="{A06E7213-0A9F-4584-9D9B-3569ED30E599}" type="pres">
      <dgm:prSet presAssocID="{D1CA7D8F-4A0F-41E8-944A-598743640797}" presName="vert0" presStyleCnt="0">
        <dgm:presLayoutVars>
          <dgm:dir/>
          <dgm:animOne val="branch"/>
          <dgm:animLvl val="lvl"/>
        </dgm:presLayoutVars>
      </dgm:prSet>
      <dgm:spPr/>
    </dgm:pt>
    <dgm:pt modelId="{A5D80F65-A542-422A-A1F1-113487EEC4F8}" type="pres">
      <dgm:prSet presAssocID="{B9A365E8-1E5B-44F8-86C8-B11C2B7EF5AE}" presName="thickLine" presStyleLbl="alignNode1" presStyleIdx="0" presStyleCnt="5"/>
      <dgm:spPr/>
    </dgm:pt>
    <dgm:pt modelId="{EFAE9D7E-025A-485F-82AE-37E11958E0E2}" type="pres">
      <dgm:prSet presAssocID="{B9A365E8-1E5B-44F8-86C8-B11C2B7EF5AE}" presName="horz1" presStyleCnt="0"/>
      <dgm:spPr/>
    </dgm:pt>
    <dgm:pt modelId="{D7B56430-B54E-496A-9198-EA398090DAB6}" type="pres">
      <dgm:prSet presAssocID="{B9A365E8-1E5B-44F8-86C8-B11C2B7EF5AE}" presName="tx1" presStyleLbl="revTx" presStyleIdx="0" presStyleCnt="5"/>
      <dgm:spPr/>
    </dgm:pt>
    <dgm:pt modelId="{38A3F6C4-1F99-4E89-BBC5-ED6E558A5E82}" type="pres">
      <dgm:prSet presAssocID="{B9A365E8-1E5B-44F8-86C8-B11C2B7EF5AE}" presName="vert1" presStyleCnt="0"/>
      <dgm:spPr/>
    </dgm:pt>
    <dgm:pt modelId="{F4FA6985-0FC2-4E68-BD8D-DFEA5362E3A1}" type="pres">
      <dgm:prSet presAssocID="{13B53D18-D199-4180-A01C-7E7CBA4C088E}" presName="thickLine" presStyleLbl="alignNode1" presStyleIdx="1" presStyleCnt="5"/>
      <dgm:spPr/>
    </dgm:pt>
    <dgm:pt modelId="{4102A946-05D1-4454-96D4-6EDFEDD8AAEF}" type="pres">
      <dgm:prSet presAssocID="{13B53D18-D199-4180-A01C-7E7CBA4C088E}" presName="horz1" presStyleCnt="0"/>
      <dgm:spPr/>
    </dgm:pt>
    <dgm:pt modelId="{BD2EAE29-CD6F-4C15-B230-C09CDFEAEED4}" type="pres">
      <dgm:prSet presAssocID="{13B53D18-D199-4180-A01C-7E7CBA4C088E}" presName="tx1" presStyleLbl="revTx" presStyleIdx="1" presStyleCnt="5"/>
      <dgm:spPr/>
    </dgm:pt>
    <dgm:pt modelId="{EDF3F4E3-E462-4E5D-887C-5C482A6AEF34}" type="pres">
      <dgm:prSet presAssocID="{13B53D18-D199-4180-A01C-7E7CBA4C088E}" presName="vert1" presStyleCnt="0"/>
      <dgm:spPr/>
    </dgm:pt>
    <dgm:pt modelId="{9E72087B-9307-474A-882C-9088DF396EBD}" type="pres">
      <dgm:prSet presAssocID="{D7158EEB-CE52-4F23-83C6-3D3D7513A7E9}" presName="thickLine" presStyleLbl="alignNode1" presStyleIdx="2" presStyleCnt="5"/>
      <dgm:spPr/>
    </dgm:pt>
    <dgm:pt modelId="{0BA297FA-EA65-478D-BAC0-ABF62CD6FB0B}" type="pres">
      <dgm:prSet presAssocID="{D7158EEB-CE52-4F23-83C6-3D3D7513A7E9}" presName="horz1" presStyleCnt="0"/>
      <dgm:spPr/>
    </dgm:pt>
    <dgm:pt modelId="{3465AAB0-A06F-4B88-A546-3C64F22CF0B0}" type="pres">
      <dgm:prSet presAssocID="{D7158EEB-CE52-4F23-83C6-3D3D7513A7E9}" presName="tx1" presStyleLbl="revTx" presStyleIdx="2" presStyleCnt="5"/>
      <dgm:spPr/>
    </dgm:pt>
    <dgm:pt modelId="{5E2D5861-5732-439B-B8A5-55F769A92C6D}" type="pres">
      <dgm:prSet presAssocID="{D7158EEB-CE52-4F23-83C6-3D3D7513A7E9}" presName="vert1" presStyleCnt="0"/>
      <dgm:spPr/>
    </dgm:pt>
    <dgm:pt modelId="{499BE701-EFEB-4A76-9440-1E61934DAFF2}" type="pres">
      <dgm:prSet presAssocID="{9D268556-D546-445D-8907-5D2B02883BC6}" presName="thickLine" presStyleLbl="alignNode1" presStyleIdx="3" presStyleCnt="5"/>
      <dgm:spPr/>
    </dgm:pt>
    <dgm:pt modelId="{4852A390-62B0-4355-86C5-0BC8557A9AF0}" type="pres">
      <dgm:prSet presAssocID="{9D268556-D546-445D-8907-5D2B02883BC6}" presName="horz1" presStyleCnt="0"/>
      <dgm:spPr/>
    </dgm:pt>
    <dgm:pt modelId="{030F9894-A13C-44B9-AD6A-E0DF16E8E0AB}" type="pres">
      <dgm:prSet presAssocID="{9D268556-D546-445D-8907-5D2B02883BC6}" presName="tx1" presStyleLbl="revTx" presStyleIdx="3" presStyleCnt="5"/>
      <dgm:spPr/>
    </dgm:pt>
    <dgm:pt modelId="{3C2C2B63-26C4-4C05-8079-6E08BA5167C8}" type="pres">
      <dgm:prSet presAssocID="{9D268556-D546-445D-8907-5D2B02883BC6}" presName="vert1" presStyleCnt="0"/>
      <dgm:spPr/>
    </dgm:pt>
    <dgm:pt modelId="{9F1BF7F2-3D90-4B7B-8753-72B00B19E445}" type="pres">
      <dgm:prSet presAssocID="{260D79E2-09D6-4E51-A4A8-F4FC5497C001}" presName="thickLine" presStyleLbl="alignNode1" presStyleIdx="4" presStyleCnt="5"/>
      <dgm:spPr/>
    </dgm:pt>
    <dgm:pt modelId="{E76CE6B9-EF49-4C37-B980-F27DE40BBD11}" type="pres">
      <dgm:prSet presAssocID="{260D79E2-09D6-4E51-A4A8-F4FC5497C001}" presName="horz1" presStyleCnt="0"/>
      <dgm:spPr/>
    </dgm:pt>
    <dgm:pt modelId="{EED1E8D0-AE29-4BC1-BEDC-E09ABF7472CC}" type="pres">
      <dgm:prSet presAssocID="{260D79E2-09D6-4E51-A4A8-F4FC5497C001}" presName="tx1" presStyleLbl="revTx" presStyleIdx="4" presStyleCnt="5"/>
      <dgm:spPr/>
    </dgm:pt>
    <dgm:pt modelId="{1B28115F-66D6-4B9F-AAF4-4DB4437C40FB}" type="pres">
      <dgm:prSet presAssocID="{260D79E2-09D6-4E51-A4A8-F4FC5497C001}" presName="vert1" presStyleCnt="0"/>
      <dgm:spPr/>
    </dgm:pt>
  </dgm:ptLst>
  <dgm:cxnLst>
    <dgm:cxn modelId="{E73E9408-1407-47EF-955E-420B01D129B6}" srcId="{D1CA7D8F-4A0F-41E8-944A-598743640797}" destId="{13B53D18-D199-4180-A01C-7E7CBA4C088E}" srcOrd="1" destOrd="0" parTransId="{5D1B0A9D-FC02-489C-A00D-C412D488937B}" sibTransId="{85F4136E-2B35-43A2-ABCF-925265EC9A1D}"/>
    <dgm:cxn modelId="{D5F4B212-361B-45A3-928C-C88FA37C3DC8}" srcId="{D1CA7D8F-4A0F-41E8-944A-598743640797}" destId="{260D79E2-09D6-4E51-A4A8-F4FC5497C001}" srcOrd="4" destOrd="0" parTransId="{4D4D0DE3-7A09-4776-BF1C-6FDB1680C151}" sibTransId="{25F2FC85-FB9B-4110-9DCE-7074793D7AA5}"/>
    <dgm:cxn modelId="{1EF14224-0319-4BE6-AB69-EED762D9F937}" type="presOf" srcId="{D1CA7D8F-4A0F-41E8-944A-598743640797}" destId="{A06E7213-0A9F-4584-9D9B-3569ED30E599}" srcOrd="0" destOrd="0" presId="urn:microsoft.com/office/officeart/2008/layout/LinedList"/>
    <dgm:cxn modelId="{E26D0730-557F-4D75-AA18-ADCCDF41D26C}" type="presOf" srcId="{B9A365E8-1E5B-44F8-86C8-B11C2B7EF5AE}" destId="{D7B56430-B54E-496A-9198-EA398090DAB6}" srcOrd="0" destOrd="0" presId="urn:microsoft.com/office/officeart/2008/layout/LinedList"/>
    <dgm:cxn modelId="{262C2042-6CE4-4BD4-8F6C-641F22C58483}" type="presOf" srcId="{9D268556-D546-445D-8907-5D2B02883BC6}" destId="{030F9894-A13C-44B9-AD6A-E0DF16E8E0AB}" srcOrd="0" destOrd="0" presId="urn:microsoft.com/office/officeart/2008/layout/LinedList"/>
    <dgm:cxn modelId="{0C172395-1872-4E94-84F0-C511A973D20D}" srcId="{D1CA7D8F-4A0F-41E8-944A-598743640797}" destId="{9D268556-D546-445D-8907-5D2B02883BC6}" srcOrd="3" destOrd="0" parTransId="{807B5FD0-5890-4BC0-9921-EE2CC57604DD}" sibTransId="{49F18E87-4552-435D-BC6E-3C6EDB00C871}"/>
    <dgm:cxn modelId="{6E384099-942D-439B-95C2-C81AF0C97BAD}" srcId="{D1CA7D8F-4A0F-41E8-944A-598743640797}" destId="{B9A365E8-1E5B-44F8-86C8-B11C2B7EF5AE}" srcOrd="0" destOrd="0" parTransId="{4E3B293B-F491-40A0-83D3-9ECA805CB813}" sibTransId="{D6C49797-A10B-4131-A74C-78C591FC7D37}"/>
    <dgm:cxn modelId="{0578F8AE-F3E4-4E13-A167-CB52E3C375A9}" type="presOf" srcId="{13B53D18-D199-4180-A01C-7E7CBA4C088E}" destId="{BD2EAE29-CD6F-4C15-B230-C09CDFEAEED4}" srcOrd="0" destOrd="0" presId="urn:microsoft.com/office/officeart/2008/layout/LinedList"/>
    <dgm:cxn modelId="{500F93E1-76F5-476C-8AA7-9BD35411C589}" type="presOf" srcId="{260D79E2-09D6-4E51-A4A8-F4FC5497C001}" destId="{EED1E8D0-AE29-4BC1-BEDC-E09ABF7472CC}" srcOrd="0" destOrd="0" presId="urn:microsoft.com/office/officeart/2008/layout/LinedList"/>
    <dgm:cxn modelId="{A26021EF-0FED-4DF2-A113-8F73C4C471EF}" type="presOf" srcId="{D7158EEB-CE52-4F23-83C6-3D3D7513A7E9}" destId="{3465AAB0-A06F-4B88-A546-3C64F22CF0B0}" srcOrd="0" destOrd="0" presId="urn:microsoft.com/office/officeart/2008/layout/LinedList"/>
    <dgm:cxn modelId="{53EF53F5-EFD8-43E7-82AC-2BC8346D664F}" srcId="{D1CA7D8F-4A0F-41E8-944A-598743640797}" destId="{D7158EEB-CE52-4F23-83C6-3D3D7513A7E9}" srcOrd="2" destOrd="0" parTransId="{0CDD4C06-EB89-4B40-8426-5D4EB6DED81B}" sibTransId="{401407B8-DB7E-463C-9F79-1725ECE8764E}"/>
    <dgm:cxn modelId="{A29E3626-4DD5-4022-84DA-57D5A1EB15AB}" type="presParOf" srcId="{A06E7213-0A9F-4584-9D9B-3569ED30E599}" destId="{A5D80F65-A542-422A-A1F1-113487EEC4F8}" srcOrd="0" destOrd="0" presId="urn:microsoft.com/office/officeart/2008/layout/LinedList"/>
    <dgm:cxn modelId="{5F3F4C7B-42EA-4417-82A2-4EB6FBC7F9A7}" type="presParOf" srcId="{A06E7213-0A9F-4584-9D9B-3569ED30E599}" destId="{EFAE9D7E-025A-485F-82AE-37E11958E0E2}" srcOrd="1" destOrd="0" presId="urn:microsoft.com/office/officeart/2008/layout/LinedList"/>
    <dgm:cxn modelId="{90970FE3-3BF7-4A88-AA38-94A11AA3085F}" type="presParOf" srcId="{EFAE9D7E-025A-485F-82AE-37E11958E0E2}" destId="{D7B56430-B54E-496A-9198-EA398090DAB6}" srcOrd="0" destOrd="0" presId="urn:microsoft.com/office/officeart/2008/layout/LinedList"/>
    <dgm:cxn modelId="{CD70E5D1-D279-4897-8572-CA3A06C528D3}" type="presParOf" srcId="{EFAE9D7E-025A-485F-82AE-37E11958E0E2}" destId="{38A3F6C4-1F99-4E89-BBC5-ED6E558A5E82}" srcOrd="1" destOrd="0" presId="urn:microsoft.com/office/officeart/2008/layout/LinedList"/>
    <dgm:cxn modelId="{4BE4F508-C134-4D63-A7C0-B05A01CF4DA2}" type="presParOf" srcId="{A06E7213-0A9F-4584-9D9B-3569ED30E599}" destId="{F4FA6985-0FC2-4E68-BD8D-DFEA5362E3A1}" srcOrd="2" destOrd="0" presId="urn:microsoft.com/office/officeart/2008/layout/LinedList"/>
    <dgm:cxn modelId="{12FAC195-8311-43FF-A870-3B5B6B0B3210}" type="presParOf" srcId="{A06E7213-0A9F-4584-9D9B-3569ED30E599}" destId="{4102A946-05D1-4454-96D4-6EDFEDD8AAEF}" srcOrd="3" destOrd="0" presId="urn:microsoft.com/office/officeart/2008/layout/LinedList"/>
    <dgm:cxn modelId="{72AC0798-1D71-4465-BB44-4D64DE05A2EF}" type="presParOf" srcId="{4102A946-05D1-4454-96D4-6EDFEDD8AAEF}" destId="{BD2EAE29-CD6F-4C15-B230-C09CDFEAEED4}" srcOrd="0" destOrd="0" presId="urn:microsoft.com/office/officeart/2008/layout/LinedList"/>
    <dgm:cxn modelId="{497F96B6-0BEB-4D18-BF2C-01E5807FF449}" type="presParOf" srcId="{4102A946-05D1-4454-96D4-6EDFEDD8AAEF}" destId="{EDF3F4E3-E462-4E5D-887C-5C482A6AEF34}" srcOrd="1" destOrd="0" presId="urn:microsoft.com/office/officeart/2008/layout/LinedList"/>
    <dgm:cxn modelId="{EBB868DE-25A5-4DF4-9AD6-E182ADAC786B}" type="presParOf" srcId="{A06E7213-0A9F-4584-9D9B-3569ED30E599}" destId="{9E72087B-9307-474A-882C-9088DF396EBD}" srcOrd="4" destOrd="0" presId="urn:microsoft.com/office/officeart/2008/layout/LinedList"/>
    <dgm:cxn modelId="{4B08F7C2-7978-4768-859E-4A198EE57F14}" type="presParOf" srcId="{A06E7213-0A9F-4584-9D9B-3569ED30E599}" destId="{0BA297FA-EA65-478D-BAC0-ABF62CD6FB0B}" srcOrd="5" destOrd="0" presId="urn:microsoft.com/office/officeart/2008/layout/LinedList"/>
    <dgm:cxn modelId="{4A3FAFF7-9E23-42AB-AF79-848F244F4224}" type="presParOf" srcId="{0BA297FA-EA65-478D-BAC0-ABF62CD6FB0B}" destId="{3465AAB0-A06F-4B88-A546-3C64F22CF0B0}" srcOrd="0" destOrd="0" presId="urn:microsoft.com/office/officeart/2008/layout/LinedList"/>
    <dgm:cxn modelId="{4B8ADA4B-CF26-4E6C-87B6-4A727D8F7673}" type="presParOf" srcId="{0BA297FA-EA65-478D-BAC0-ABF62CD6FB0B}" destId="{5E2D5861-5732-439B-B8A5-55F769A92C6D}" srcOrd="1" destOrd="0" presId="urn:microsoft.com/office/officeart/2008/layout/LinedList"/>
    <dgm:cxn modelId="{DB14A74E-955C-408C-B9AF-7E8A1C28905B}" type="presParOf" srcId="{A06E7213-0A9F-4584-9D9B-3569ED30E599}" destId="{499BE701-EFEB-4A76-9440-1E61934DAFF2}" srcOrd="6" destOrd="0" presId="urn:microsoft.com/office/officeart/2008/layout/LinedList"/>
    <dgm:cxn modelId="{C4F3080B-F318-438C-912F-38386A28A6F5}" type="presParOf" srcId="{A06E7213-0A9F-4584-9D9B-3569ED30E599}" destId="{4852A390-62B0-4355-86C5-0BC8557A9AF0}" srcOrd="7" destOrd="0" presId="urn:microsoft.com/office/officeart/2008/layout/LinedList"/>
    <dgm:cxn modelId="{5094438D-32B6-4E12-9382-A6487CE6AAD6}" type="presParOf" srcId="{4852A390-62B0-4355-86C5-0BC8557A9AF0}" destId="{030F9894-A13C-44B9-AD6A-E0DF16E8E0AB}" srcOrd="0" destOrd="0" presId="urn:microsoft.com/office/officeart/2008/layout/LinedList"/>
    <dgm:cxn modelId="{767E6C08-D009-4870-BEA9-5327B7771AA4}" type="presParOf" srcId="{4852A390-62B0-4355-86C5-0BC8557A9AF0}" destId="{3C2C2B63-26C4-4C05-8079-6E08BA5167C8}" srcOrd="1" destOrd="0" presId="urn:microsoft.com/office/officeart/2008/layout/LinedList"/>
    <dgm:cxn modelId="{0FC198D8-759A-4C28-9DC7-20019872B821}" type="presParOf" srcId="{A06E7213-0A9F-4584-9D9B-3569ED30E599}" destId="{9F1BF7F2-3D90-4B7B-8753-72B00B19E445}" srcOrd="8" destOrd="0" presId="urn:microsoft.com/office/officeart/2008/layout/LinedList"/>
    <dgm:cxn modelId="{4E3B28FC-D287-465D-AD25-D6A978F96885}" type="presParOf" srcId="{A06E7213-0A9F-4584-9D9B-3569ED30E599}" destId="{E76CE6B9-EF49-4C37-B980-F27DE40BBD11}" srcOrd="9" destOrd="0" presId="urn:microsoft.com/office/officeart/2008/layout/LinedList"/>
    <dgm:cxn modelId="{C751B3F2-EE71-46EA-8A21-7B9B3A8B72A5}" type="presParOf" srcId="{E76CE6B9-EF49-4C37-B980-F27DE40BBD11}" destId="{EED1E8D0-AE29-4BC1-BEDC-E09ABF7472CC}" srcOrd="0" destOrd="0" presId="urn:microsoft.com/office/officeart/2008/layout/LinedList"/>
    <dgm:cxn modelId="{1F2579E1-40F4-4134-AFCA-57646DFC720C}" type="presParOf" srcId="{E76CE6B9-EF49-4C37-B980-F27DE40BBD11}" destId="{1B28115F-66D6-4B9F-AAF4-4DB4437C40F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73F66C-976D-4032-92F7-488D19B7050B}" type="doc">
      <dgm:prSet loTypeId="urn:microsoft.com/office/officeart/2016/7/layout/VerticalSolidActionList" loCatId="List" qsTypeId="urn:microsoft.com/office/officeart/2005/8/quickstyle/simple2" qsCatId="simple" csTypeId="urn:microsoft.com/office/officeart/2005/8/colors/colorful2" csCatId="colorful" phldr="1"/>
      <dgm:spPr/>
      <dgm:t>
        <a:bodyPr/>
        <a:lstStyle/>
        <a:p>
          <a:endParaRPr lang="en-US"/>
        </a:p>
      </dgm:t>
    </dgm:pt>
    <dgm:pt modelId="{D5477B2B-3106-4E79-A79E-2140AA8A0976}">
      <dgm:prSet/>
      <dgm:spPr/>
      <dgm:t>
        <a:bodyPr/>
        <a:lstStyle/>
        <a:p>
          <a:r>
            <a:rPr lang="en-US"/>
            <a:t>Mission</a:t>
          </a:r>
        </a:p>
      </dgm:t>
    </dgm:pt>
    <dgm:pt modelId="{3D2A0F3D-D824-4BD6-9037-F34BB9030952}" type="parTrans" cxnId="{35C261DD-967A-40CB-AB6C-2EED2F763BAF}">
      <dgm:prSet/>
      <dgm:spPr/>
      <dgm:t>
        <a:bodyPr/>
        <a:lstStyle/>
        <a:p>
          <a:endParaRPr lang="en-US"/>
        </a:p>
      </dgm:t>
    </dgm:pt>
    <dgm:pt modelId="{02158E17-E604-4908-A760-1AA935DDF266}" type="sibTrans" cxnId="{35C261DD-967A-40CB-AB6C-2EED2F763BAF}">
      <dgm:prSet/>
      <dgm:spPr/>
      <dgm:t>
        <a:bodyPr/>
        <a:lstStyle/>
        <a:p>
          <a:endParaRPr lang="en-US"/>
        </a:p>
      </dgm:t>
    </dgm:pt>
    <dgm:pt modelId="{AE29E326-CD8D-43E1-8315-5C8884C68C3E}">
      <dgm:prSet/>
      <dgm:spPr/>
      <dgm:t>
        <a:bodyPr/>
        <a:lstStyle/>
        <a:p>
          <a:r>
            <a:rPr lang="en-US"/>
            <a:t>Mission: To provide a safe, nurturing, and stimulating environment for children's growth and development.</a:t>
          </a:r>
        </a:p>
      </dgm:t>
    </dgm:pt>
    <dgm:pt modelId="{683BA16F-83BF-4013-AD01-E0A7F795C438}" type="parTrans" cxnId="{594F23AB-DC35-4A07-A501-824E648E813C}">
      <dgm:prSet/>
      <dgm:spPr/>
      <dgm:t>
        <a:bodyPr/>
        <a:lstStyle/>
        <a:p>
          <a:endParaRPr lang="en-US"/>
        </a:p>
      </dgm:t>
    </dgm:pt>
    <dgm:pt modelId="{AEDD5F37-83E5-4E38-8667-AC6C0BB01524}" type="sibTrans" cxnId="{594F23AB-DC35-4A07-A501-824E648E813C}">
      <dgm:prSet/>
      <dgm:spPr/>
      <dgm:t>
        <a:bodyPr/>
        <a:lstStyle/>
        <a:p>
          <a:endParaRPr lang="en-US"/>
        </a:p>
      </dgm:t>
    </dgm:pt>
    <dgm:pt modelId="{D611DBE2-5670-434F-AE67-7607B56273FC}">
      <dgm:prSet/>
      <dgm:spPr/>
      <dgm:t>
        <a:bodyPr/>
        <a:lstStyle/>
        <a:p>
          <a:r>
            <a:rPr lang="en-US"/>
            <a:t>Aim</a:t>
          </a:r>
        </a:p>
      </dgm:t>
    </dgm:pt>
    <dgm:pt modelId="{BE38C012-335F-4602-833B-6D33FF2174E9}" type="parTrans" cxnId="{ADD1E2E1-4175-4075-B467-1FF7B251C092}">
      <dgm:prSet/>
      <dgm:spPr/>
      <dgm:t>
        <a:bodyPr/>
        <a:lstStyle/>
        <a:p>
          <a:endParaRPr lang="en-US"/>
        </a:p>
      </dgm:t>
    </dgm:pt>
    <dgm:pt modelId="{1F09C0F3-5942-4BE5-B124-7C2E4A684A5B}" type="sibTrans" cxnId="{ADD1E2E1-4175-4075-B467-1FF7B251C092}">
      <dgm:prSet/>
      <dgm:spPr/>
      <dgm:t>
        <a:bodyPr/>
        <a:lstStyle/>
        <a:p>
          <a:endParaRPr lang="en-US"/>
        </a:p>
      </dgm:t>
    </dgm:pt>
    <dgm:pt modelId="{9AFB58D5-E0A6-492A-A68C-E391BAFC6506}">
      <dgm:prSet/>
      <dgm:spPr/>
      <dgm:t>
        <a:bodyPr/>
        <a:lstStyle/>
        <a:p>
          <a:r>
            <a:rPr lang="en-US" dirty="0"/>
            <a:t>Aim: Establish a trusted childcare service that supports families and retains customers.</a:t>
          </a:r>
        </a:p>
      </dgm:t>
    </dgm:pt>
    <dgm:pt modelId="{F8D26042-31E0-4A96-8E28-98202C672B8A}" type="parTrans" cxnId="{26CD04D4-EE7A-4C3B-B3EF-24C6B08A219B}">
      <dgm:prSet/>
      <dgm:spPr/>
      <dgm:t>
        <a:bodyPr/>
        <a:lstStyle/>
        <a:p>
          <a:endParaRPr lang="en-US"/>
        </a:p>
      </dgm:t>
    </dgm:pt>
    <dgm:pt modelId="{60D38DC6-4CA7-4FE6-BA66-F4AA0EF2551D}" type="sibTrans" cxnId="{26CD04D4-EE7A-4C3B-B3EF-24C6B08A219B}">
      <dgm:prSet/>
      <dgm:spPr/>
      <dgm:t>
        <a:bodyPr/>
        <a:lstStyle/>
        <a:p>
          <a:endParaRPr lang="en-US"/>
        </a:p>
      </dgm:t>
    </dgm:pt>
    <dgm:pt modelId="{3AF5DE46-D4A5-4B35-90DA-896F9A834BEE}">
      <dgm:prSet/>
      <dgm:spPr/>
      <dgm:t>
        <a:bodyPr/>
        <a:lstStyle/>
        <a:p>
          <a:r>
            <a:rPr lang="en-US"/>
            <a:t>Enroll</a:t>
          </a:r>
        </a:p>
      </dgm:t>
    </dgm:pt>
    <dgm:pt modelId="{6EC71B38-CCCD-4736-AD7A-E47CA427AF1E}" type="parTrans" cxnId="{672AF0B4-CFF4-4F2C-8190-9C35C245BDDA}">
      <dgm:prSet/>
      <dgm:spPr/>
      <dgm:t>
        <a:bodyPr/>
        <a:lstStyle/>
        <a:p>
          <a:endParaRPr lang="en-US"/>
        </a:p>
      </dgm:t>
    </dgm:pt>
    <dgm:pt modelId="{1EE34E64-54CC-4A2A-8866-1FF65F2EFA1B}" type="sibTrans" cxnId="{672AF0B4-CFF4-4F2C-8190-9C35C245BDDA}">
      <dgm:prSet/>
      <dgm:spPr/>
      <dgm:t>
        <a:bodyPr/>
        <a:lstStyle/>
        <a:p>
          <a:endParaRPr lang="en-US"/>
        </a:p>
      </dgm:t>
    </dgm:pt>
    <dgm:pt modelId="{001B1D58-ABB6-428B-8FBE-550438A6F210}">
      <dgm:prSet/>
      <dgm:spPr/>
      <dgm:t>
        <a:bodyPr/>
        <a:lstStyle/>
        <a:p>
          <a:r>
            <a:rPr lang="en-US" dirty="0"/>
            <a:t>Objectives: Enroll 10 children in 3 months, achieve 90% satisfaction. </a:t>
          </a:r>
          <a:r>
            <a:rPr lang="en-GB" b="1" u="sng" dirty="0"/>
            <a:t>Department for Education, 2024. </a:t>
          </a:r>
          <a:endParaRPr lang="en-US" dirty="0"/>
        </a:p>
      </dgm:t>
    </dgm:pt>
    <dgm:pt modelId="{07A75EC0-0354-4B99-8B7B-D27C590CEF96}" type="parTrans" cxnId="{06163582-851B-48E8-9357-A99DCF004FA2}">
      <dgm:prSet/>
      <dgm:spPr/>
      <dgm:t>
        <a:bodyPr/>
        <a:lstStyle/>
        <a:p>
          <a:endParaRPr lang="en-US"/>
        </a:p>
      </dgm:t>
    </dgm:pt>
    <dgm:pt modelId="{76ADCD78-6AC3-497F-B014-6A780D96CCE7}" type="sibTrans" cxnId="{06163582-851B-48E8-9357-A99DCF004FA2}">
      <dgm:prSet/>
      <dgm:spPr/>
      <dgm:t>
        <a:bodyPr/>
        <a:lstStyle/>
        <a:p>
          <a:endParaRPr lang="en-US"/>
        </a:p>
      </dgm:t>
    </dgm:pt>
    <dgm:pt modelId="{7AF0F2F2-88A5-460C-99BF-A7096F5E610F}" type="pres">
      <dgm:prSet presAssocID="{D073F66C-976D-4032-92F7-488D19B7050B}" presName="Name0" presStyleCnt="0">
        <dgm:presLayoutVars>
          <dgm:dir/>
          <dgm:animLvl val="lvl"/>
          <dgm:resizeHandles val="exact"/>
        </dgm:presLayoutVars>
      </dgm:prSet>
      <dgm:spPr/>
    </dgm:pt>
    <dgm:pt modelId="{21515180-1362-4D62-8AA8-57CB64DED299}" type="pres">
      <dgm:prSet presAssocID="{D5477B2B-3106-4E79-A79E-2140AA8A0976}" presName="linNode" presStyleCnt="0"/>
      <dgm:spPr/>
    </dgm:pt>
    <dgm:pt modelId="{5B6500E1-1755-426D-96E8-87FA630B97A3}" type="pres">
      <dgm:prSet presAssocID="{D5477B2B-3106-4E79-A79E-2140AA8A0976}" presName="parentText" presStyleLbl="alignNode1" presStyleIdx="0" presStyleCnt="3">
        <dgm:presLayoutVars>
          <dgm:chMax val="1"/>
          <dgm:bulletEnabled/>
        </dgm:presLayoutVars>
      </dgm:prSet>
      <dgm:spPr/>
    </dgm:pt>
    <dgm:pt modelId="{A8A67E0B-7D1D-4870-95EE-3991CD837B30}" type="pres">
      <dgm:prSet presAssocID="{D5477B2B-3106-4E79-A79E-2140AA8A0976}" presName="descendantText" presStyleLbl="alignAccFollowNode1" presStyleIdx="0" presStyleCnt="3">
        <dgm:presLayoutVars>
          <dgm:bulletEnabled/>
        </dgm:presLayoutVars>
      </dgm:prSet>
      <dgm:spPr/>
    </dgm:pt>
    <dgm:pt modelId="{0AFB425B-8796-48A3-B6B2-FB3FEFACB328}" type="pres">
      <dgm:prSet presAssocID="{02158E17-E604-4908-A760-1AA935DDF266}" presName="sp" presStyleCnt="0"/>
      <dgm:spPr/>
    </dgm:pt>
    <dgm:pt modelId="{63F8BA3F-22A9-4306-B3BE-B7A9DB7940C9}" type="pres">
      <dgm:prSet presAssocID="{D611DBE2-5670-434F-AE67-7607B56273FC}" presName="linNode" presStyleCnt="0"/>
      <dgm:spPr/>
    </dgm:pt>
    <dgm:pt modelId="{1619CF9B-B3F7-4E89-9864-D1AF6C0F9505}" type="pres">
      <dgm:prSet presAssocID="{D611DBE2-5670-434F-AE67-7607B56273FC}" presName="parentText" presStyleLbl="alignNode1" presStyleIdx="1" presStyleCnt="3">
        <dgm:presLayoutVars>
          <dgm:chMax val="1"/>
          <dgm:bulletEnabled/>
        </dgm:presLayoutVars>
      </dgm:prSet>
      <dgm:spPr/>
    </dgm:pt>
    <dgm:pt modelId="{C0828817-A565-43CF-AA26-E0A167BE4AFF}" type="pres">
      <dgm:prSet presAssocID="{D611DBE2-5670-434F-AE67-7607B56273FC}" presName="descendantText" presStyleLbl="alignAccFollowNode1" presStyleIdx="1" presStyleCnt="3">
        <dgm:presLayoutVars>
          <dgm:bulletEnabled/>
        </dgm:presLayoutVars>
      </dgm:prSet>
      <dgm:spPr/>
    </dgm:pt>
    <dgm:pt modelId="{A9EE0291-0F1C-47E5-89A6-2053E68BBEA2}" type="pres">
      <dgm:prSet presAssocID="{1F09C0F3-5942-4BE5-B124-7C2E4A684A5B}" presName="sp" presStyleCnt="0"/>
      <dgm:spPr/>
    </dgm:pt>
    <dgm:pt modelId="{13915951-2518-475E-8DEB-A3E528A7B4C8}" type="pres">
      <dgm:prSet presAssocID="{3AF5DE46-D4A5-4B35-90DA-896F9A834BEE}" presName="linNode" presStyleCnt="0"/>
      <dgm:spPr/>
    </dgm:pt>
    <dgm:pt modelId="{4A879176-5BF9-4479-8A76-D8DF47BBC8E8}" type="pres">
      <dgm:prSet presAssocID="{3AF5DE46-D4A5-4B35-90DA-896F9A834BEE}" presName="parentText" presStyleLbl="alignNode1" presStyleIdx="2" presStyleCnt="3">
        <dgm:presLayoutVars>
          <dgm:chMax val="1"/>
          <dgm:bulletEnabled/>
        </dgm:presLayoutVars>
      </dgm:prSet>
      <dgm:spPr/>
    </dgm:pt>
    <dgm:pt modelId="{A99A9B7F-2B0D-41A6-BF66-C414C6265733}" type="pres">
      <dgm:prSet presAssocID="{3AF5DE46-D4A5-4B35-90DA-896F9A834BEE}" presName="descendantText" presStyleLbl="alignAccFollowNode1" presStyleIdx="2" presStyleCnt="3">
        <dgm:presLayoutVars>
          <dgm:bulletEnabled/>
        </dgm:presLayoutVars>
      </dgm:prSet>
      <dgm:spPr/>
    </dgm:pt>
  </dgm:ptLst>
  <dgm:cxnLst>
    <dgm:cxn modelId="{0FED0762-8E17-41CD-87BB-A500C949A1E4}" type="presOf" srcId="{D5477B2B-3106-4E79-A79E-2140AA8A0976}" destId="{5B6500E1-1755-426D-96E8-87FA630B97A3}" srcOrd="0" destOrd="0" presId="urn:microsoft.com/office/officeart/2016/7/layout/VerticalSolidActionList"/>
    <dgm:cxn modelId="{8F085F42-A402-4B1F-8BA2-1F15639E83EB}" type="presOf" srcId="{AE29E326-CD8D-43E1-8315-5C8884C68C3E}" destId="{A8A67E0B-7D1D-4870-95EE-3991CD837B30}" srcOrd="0" destOrd="0" presId="urn:microsoft.com/office/officeart/2016/7/layout/VerticalSolidActionList"/>
    <dgm:cxn modelId="{EB4AFD58-8FE2-460B-ACF1-DFDBB2B8E320}" type="presOf" srcId="{D611DBE2-5670-434F-AE67-7607B56273FC}" destId="{1619CF9B-B3F7-4E89-9864-D1AF6C0F9505}" srcOrd="0" destOrd="0" presId="urn:microsoft.com/office/officeart/2016/7/layout/VerticalSolidActionList"/>
    <dgm:cxn modelId="{06163582-851B-48E8-9357-A99DCF004FA2}" srcId="{3AF5DE46-D4A5-4B35-90DA-896F9A834BEE}" destId="{001B1D58-ABB6-428B-8FBE-550438A6F210}" srcOrd="0" destOrd="0" parTransId="{07A75EC0-0354-4B99-8B7B-D27C590CEF96}" sibTransId="{76ADCD78-6AC3-497F-B014-6A780D96CCE7}"/>
    <dgm:cxn modelId="{F3E0959C-DFE3-4D90-91BB-89D4FA48BFA5}" type="presOf" srcId="{9AFB58D5-E0A6-492A-A68C-E391BAFC6506}" destId="{C0828817-A565-43CF-AA26-E0A167BE4AFF}" srcOrd="0" destOrd="0" presId="urn:microsoft.com/office/officeart/2016/7/layout/VerticalSolidActionList"/>
    <dgm:cxn modelId="{594F23AB-DC35-4A07-A501-824E648E813C}" srcId="{D5477B2B-3106-4E79-A79E-2140AA8A0976}" destId="{AE29E326-CD8D-43E1-8315-5C8884C68C3E}" srcOrd="0" destOrd="0" parTransId="{683BA16F-83BF-4013-AD01-E0A7F795C438}" sibTransId="{AEDD5F37-83E5-4E38-8667-AC6C0BB01524}"/>
    <dgm:cxn modelId="{150E7BAC-D77B-486B-B198-4847F1118CBA}" type="presOf" srcId="{D073F66C-976D-4032-92F7-488D19B7050B}" destId="{7AF0F2F2-88A5-460C-99BF-A7096F5E610F}" srcOrd="0" destOrd="0" presId="urn:microsoft.com/office/officeart/2016/7/layout/VerticalSolidActionList"/>
    <dgm:cxn modelId="{672AF0B4-CFF4-4F2C-8190-9C35C245BDDA}" srcId="{D073F66C-976D-4032-92F7-488D19B7050B}" destId="{3AF5DE46-D4A5-4B35-90DA-896F9A834BEE}" srcOrd="2" destOrd="0" parTransId="{6EC71B38-CCCD-4736-AD7A-E47CA427AF1E}" sibTransId="{1EE34E64-54CC-4A2A-8866-1FF65F2EFA1B}"/>
    <dgm:cxn modelId="{F91F11C8-994C-4DE7-B76F-B0C6B9474A86}" type="presOf" srcId="{001B1D58-ABB6-428B-8FBE-550438A6F210}" destId="{A99A9B7F-2B0D-41A6-BF66-C414C6265733}" srcOrd="0" destOrd="0" presId="urn:microsoft.com/office/officeart/2016/7/layout/VerticalSolidActionList"/>
    <dgm:cxn modelId="{13DF08D3-76B1-4543-9D49-9776247F033D}" type="presOf" srcId="{3AF5DE46-D4A5-4B35-90DA-896F9A834BEE}" destId="{4A879176-5BF9-4479-8A76-D8DF47BBC8E8}" srcOrd="0" destOrd="0" presId="urn:microsoft.com/office/officeart/2016/7/layout/VerticalSolidActionList"/>
    <dgm:cxn modelId="{26CD04D4-EE7A-4C3B-B3EF-24C6B08A219B}" srcId="{D611DBE2-5670-434F-AE67-7607B56273FC}" destId="{9AFB58D5-E0A6-492A-A68C-E391BAFC6506}" srcOrd="0" destOrd="0" parTransId="{F8D26042-31E0-4A96-8E28-98202C672B8A}" sibTransId="{60D38DC6-4CA7-4FE6-BA66-F4AA0EF2551D}"/>
    <dgm:cxn modelId="{35C261DD-967A-40CB-AB6C-2EED2F763BAF}" srcId="{D073F66C-976D-4032-92F7-488D19B7050B}" destId="{D5477B2B-3106-4E79-A79E-2140AA8A0976}" srcOrd="0" destOrd="0" parTransId="{3D2A0F3D-D824-4BD6-9037-F34BB9030952}" sibTransId="{02158E17-E604-4908-A760-1AA935DDF266}"/>
    <dgm:cxn modelId="{ADD1E2E1-4175-4075-B467-1FF7B251C092}" srcId="{D073F66C-976D-4032-92F7-488D19B7050B}" destId="{D611DBE2-5670-434F-AE67-7607B56273FC}" srcOrd="1" destOrd="0" parTransId="{BE38C012-335F-4602-833B-6D33FF2174E9}" sibTransId="{1F09C0F3-5942-4BE5-B124-7C2E4A684A5B}"/>
    <dgm:cxn modelId="{5917A8D9-FF71-411C-9B14-21BAABFAA4E6}" type="presParOf" srcId="{7AF0F2F2-88A5-460C-99BF-A7096F5E610F}" destId="{21515180-1362-4D62-8AA8-57CB64DED299}" srcOrd="0" destOrd="0" presId="urn:microsoft.com/office/officeart/2016/7/layout/VerticalSolidActionList"/>
    <dgm:cxn modelId="{393AB700-4BFC-49F7-9496-41BEFC7B617B}" type="presParOf" srcId="{21515180-1362-4D62-8AA8-57CB64DED299}" destId="{5B6500E1-1755-426D-96E8-87FA630B97A3}" srcOrd="0" destOrd="0" presId="urn:microsoft.com/office/officeart/2016/7/layout/VerticalSolidActionList"/>
    <dgm:cxn modelId="{B3F892F9-7EE9-4027-8D35-9E0348D45CBC}" type="presParOf" srcId="{21515180-1362-4D62-8AA8-57CB64DED299}" destId="{A8A67E0B-7D1D-4870-95EE-3991CD837B30}" srcOrd="1" destOrd="0" presId="urn:microsoft.com/office/officeart/2016/7/layout/VerticalSolidActionList"/>
    <dgm:cxn modelId="{6FC7B719-5765-49F4-9D41-06E77F76A3B0}" type="presParOf" srcId="{7AF0F2F2-88A5-460C-99BF-A7096F5E610F}" destId="{0AFB425B-8796-48A3-B6B2-FB3FEFACB328}" srcOrd="1" destOrd="0" presId="urn:microsoft.com/office/officeart/2016/7/layout/VerticalSolidActionList"/>
    <dgm:cxn modelId="{9C9CC725-A70B-4E72-9EEA-14D1E8638DF7}" type="presParOf" srcId="{7AF0F2F2-88A5-460C-99BF-A7096F5E610F}" destId="{63F8BA3F-22A9-4306-B3BE-B7A9DB7940C9}" srcOrd="2" destOrd="0" presId="urn:microsoft.com/office/officeart/2016/7/layout/VerticalSolidActionList"/>
    <dgm:cxn modelId="{0BC44898-CCDC-4961-8B2B-1489036BC913}" type="presParOf" srcId="{63F8BA3F-22A9-4306-B3BE-B7A9DB7940C9}" destId="{1619CF9B-B3F7-4E89-9864-D1AF6C0F9505}" srcOrd="0" destOrd="0" presId="urn:microsoft.com/office/officeart/2016/7/layout/VerticalSolidActionList"/>
    <dgm:cxn modelId="{F30A542E-C259-40BA-84DB-BAF0E2EAA061}" type="presParOf" srcId="{63F8BA3F-22A9-4306-B3BE-B7A9DB7940C9}" destId="{C0828817-A565-43CF-AA26-E0A167BE4AFF}" srcOrd="1" destOrd="0" presId="urn:microsoft.com/office/officeart/2016/7/layout/VerticalSolidActionList"/>
    <dgm:cxn modelId="{ACC45B86-E338-40F1-B809-76E0824B6FF6}" type="presParOf" srcId="{7AF0F2F2-88A5-460C-99BF-A7096F5E610F}" destId="{A9EE0291-0F1C-47E5-89A6-2053E68BBEA2}" srcOrd="3" destOrd="0" presId="urn:microsoft.com/office/officeart/2016/7/layout/VerticalSolidActionList"/>
    <dgm:cxn modelId="{FD65B30A-B274-4552-823C-29196D621659}" type="presParOf" srcId="{7AF0F2F2-88A5-460C-99BF-A7096F5E610F}" destId="{13915951-2518-475E-8DEB-A3E528A7B4C8}" srcOrd="4" destOrd="0" presId="urn:microsoft.com/office/officeart/2016/7/layout/VerticalSolidActionList"/>
    <dgm:cxn modelId="{B3BC1687-0D2A-4892-A46E-ED767519522F}" type="presParOf" srcId="{13915951-2518-475E-8DEB-A3E528A7B4C8}" destId="{4A879176-5BF9-4479-8A76-D8DF47BBC8E8}" srcOrd="0" destOrd="0" presId="urn:microsoft.com/office/officeart/2016/7/layout/VerticalSolidActionList"/>
    <dgm:cxn modelId="{C7128695-A02F-42C0-9011-7DD4E0D2ABBB}" type="presParOf" srcId="{13915951-2518-475E-8DEB-A3E528A7B4C8}" destId="{A99A9B7F-2B0D-41A6-BF66-C414C6265733}"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9EC834-3A32-41AC-BE4A-037ACDE2044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3350D69-E2A8-4D05-AD2B-EAE7917CD840}">
      <dgm:prSet/>
      <dgm:spPr/>
      <dgm:t>
        <a:bodyPr/>
        <a:lstStyle/>
        <a:p>
          <a:r>
            <a:rPr lang="en-US"/>
            <a:t>Potential Threat: Health-related closures (e.g., illness outbreaks) or competition.</a:t>
          </a:r>
        </a:p>
      </dgm:t>
    </dgm:pt>
    <dgm:pt modelId="{28370C60-1B76-440B-9511-09C61254CBEE}" type="parTrans" cxnId="{5E276C07-79D2-4FF1-8326-778750D461C0}">
      <dgm:prSet/>
      <dgm:spPr/>
      <dgm:t>
        <a:bodyPr/>
        <a:lstStyle/>
        <a:p>
          <a:endParaRPr lang="en-US"/>
        </a:p>
      </dgm:t>
    </dgm:pt>
    <dgm:pt modelId="{805D483C-8CC5-4069-95ED-530033F30979}" type="sibTrans" cxnId="{5E276C07-79D2-4FF1-8326-778750D461C0}">
      <dgm:prSet/>
      <dgm:spPr/>
      <dgm:t>
        <a:bodyPr/>
        <a:lstStyle/>
        <a:p>
          <a:endParaRPr lang="en-US"/>
        </a:p>
      </dgm:t>
    </dgm:pt>
    <dgm:pt modelId="{8C32755C-F756-424E-8727-C522D545771B}">
      <dgm:prSet/>
      <dgm:spPr/>
      <dgm:t>
        <a:bodyPr/>
        <a:lstStyle/>
        <a:p>
          <a:r>
            <a:rPr lang="en-US"/>
            <a:t>Mitigation: Strict hygiene, transparency with parents, contingency funds.</a:t>
          </a:r>
        </a:p>
      </dgm:t>
    </dgm:pt>
    <dgm:pt modelId="{7D6BB4BD-00DC-4CD3-9335-CAEC13C978CB}" type="parTrans" cxnId="{C62333A4-9AAA-4051-B232-4740B00E652C}">
      <dgm:prSet/>
      <dgm:spPr/>
      <dgm:t>
        <a:bodyPr/>
        <a:lstStyle/>
        <a:p>
          <a:endParaRPr lang="en-US"/>
        </a:p>
      </dgm:t>
    </dgm:pt>
    <dgm:pt modelId="{352208C4-F942-416D-8068-89B906D5B24A}" type="sibTrans" cxnId="{C62333A4-9AAA-4051-B232-4740B00E652C}">
      <dgm:prSet/>
      <dgm:spPr/>
      <dgm:t>
        <a:bodyPr/>
        <a:lstStyle/>
        <a:p>
          <a:endParaRPr lang="en-US"/>
        </a:p>
      </dgm:t>
    </dgm:pt>
    <dgm:pt modelId="{CD4E0BA4-CFED-48AD-B4B8-C0DDAC5077AF}" type="pres">
      <dgm:prSet presAssocID="{B99EC834-3A32-41AC-BE4A-037ACDE2044F}" presName="linear" presStyleCnt="0">
        <dgm:presLayoutVars>
          <dgm:animLvl val="lvl"/>
          <dgm:resizeHandles val="exact"/>
        </dgm:presLayoutVars>
      </dgm:prSet>
      <dgm:spPr/>
    </dgm:pt>
    <dgm:pt modelId="{0932EA2C-4678-4503-91C7-0A19756C3053}" type="pres">
      <dgm:prSet presAssocID="{43350D69-E2A8-4D05-AD2B-EAE7917CD840}" presName="parentText" presStyleLbl="node1" presStyleIdx="0" presStyleCnt="2">
        <dgm:presLayoutVars>
          <dgm:chMax val="0"/>
          <dgm:bulletEnabled val="1"/>
        </dgm:presLayoutVars>
      </dgm:prSet>
      <dgm:spPr/>
    </dgm:pt>
    <dgm:pt modelId="{69090436-571A-4411-A37B-4A263C137719}" type="pres">
      <dgm:prSet presAssocID="{805D483C-8CC5-4069-95ED-530033F30979}" presName="spacer" presStyleCnt="0"/>
      <dgm:spPr/>
    </dgm:pt>
    <dgm:pt modelId="{D4F4067B-1CFA-400B-B949-DBEC4FAD39C4}" type="pres">
      <dgm:prSet presAssocID="{8C32755C-F756-424E-8727-C522D545771B}" presName="parentText" presStyleLbl="node1" presStyleIdx="1" presStyleCnt="2">
        <dgm:presLayoutVars>
          <dgm:chMax val="0"/>
          <dgm:bulletEnabled val="1"/>
        </dgm:presLayoutVars>
      </dgm:prSet>
      <dgm:spPr/>
    </dgm:pt>
  </dgm:ptLst>
  <dgm:cxnLst>
    <dgm:cxn modelId="{5E276C07-79D2-4FF1-8326-778750D461C0}" srcId="{B99EC834-3A32-41AC-BE4A-037ACDE2044F}" destId="{43350D69-E2A8-4D05-AD2B-EAE7917CD840}" srcOrd="0" destOrd="0" parTransId="{28370C60-1B76-440B-9511-09C61254CBEE}" sibTransId="{805D483C-8CC5-4069-95ED-530033F30979}"/>
    <dgm:cxn modelId="{C87F695B-3913-411F-8D14-F5A6A48566FE}" type="presOf" srcId="{43350D69-E2A8-4D05-AD2B-EAE7917CD840}" destId="{0932EA2C-4678-4503-91C7-0A19756C3053}" srcOrd="0" destOrd="0" presId="urn:microsoft.com/office/officeart/2005/8/layout/vList2"/>
    <dgm:cxn modelId="{C62333A4-9AAA-4051-B232-4740B00E652C}" srcId="{B99EC834-3A32-41AC-BE4A-037ACDE2044F}" destId="{8C32755C-F756-424E-8727-C522D545771B}" srcOrd="1" destOrd="0" parTransId="{7D6BB4BD-00DC-4CD3-9335-CAEC13C978CB}" sibTransId="{352208C4-F942-416D-8068-89B906D5B24A}"/>
    <dgm:cxn modelId="{C43BEBDF-BE11-4CA5-AD11-7164FBAEF30B}" type="presOf" srcId="{8C32755C-F756-424E-8727-C522D545771B}" destId="{D4F4067B-1CFA-400B-B949-DBEC4FAD39C4}" srcOrd="0" destOrd="0" presId="urn:microsoft.com/office/officeart/2005/8/layout/vList2"/>
    <dgm:cxn modelId="{480A27EA-72C3-481D-A564-ECCFC12C70C5}" type="presOf" srcId="{B99EC834-3A32-41AC-BE4A-037ACDE2044F}" destId="{CD4E0BA4-CFED-48AD-B4B8-C0DDAC5077AF}" srcOrd="0" destOrd="0" presId="urn:microsoft.com/office/officeart/2005/8/layout/vList2"/>
    <dgm:cxn modelId="{178ADABA-7533-442F-9C2D-0C5D9E519D00}" type="presParOf" srcId="{CD4E0BA4-CFED-48AD-B4B8-C0DDAC5077AF}" destId="{0932EA2C-4678-4503-91C7-0A19756C3053}" srcOrd="0" destOrd="0" presId="urn:microsoft.com/office/officeart/2005/8/layout/vList2"/>
    <dgm:cxn modelId="{081ECD9A-50F3-448B-AAD9-87A6A4D52E3E}" type="presParOf" srcId="{CD4E0BA4-CFED-48AD-B4B8-C0DDAC5077AF}" destId="{69090436-571A-4411-A37B-4A263C137719}" srcOrd="1" destOrd="0" presId="urn:microsoft.com/office/officeart/2005/8/layout/vList2"/>
    <dgm:cxn modelId="{B1017168-F5E6-4DF8-ABF5-7FDEBE619E32}" type="presParOf" srcId="{CD4E0BA4-CFED-48AD-B4B8-C0DDAC5077AF}" destId="{D4F4067B-1CFA-400B-B949-DBEC4FAD39C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4BA4E-76F8-436E-80E7-3539EC3FB0A7}">
      <dsp:nvSpPr>
        <dsp:cNvPr id="0" name=""/>
        <dsp:cNvSpPr/>
      </dsp:nvSpPr>
      <dsp:spPr>
        <a:xfrm>
          <a:off x="0" y="0"/>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43C67E4-32F8-4BD3-B83D-BFA37B427A6E}">
      <dsp:nvSpPr>
        <dsp:cNvPr id="0" name=""/>
        <dsp:cNvSpPr/>
      </dsp:nvSpPr>
      <dsp:spPr>
        <a:xfrm>
          <a:off x="0" y="0"/>
          <a:ext cx="3993357" cy="195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Naima Bright Beginnings Childcare will provide professional childminding services for children aged 6 months to 12 years.</a:t>
          </a:r>
        </a:p>
      </dsp:txBody>
      <dsp:txXfrm>
        <a:off x="0" y="0"/>
        <a:ext cx="3993357" cy="1959768"/>
      </dsp:txXfrm>
    </dsp:sp>
    <dsp:sp modelId="{5F7377CC-60B4-4D84-BD14-73AF8852565F}">
      <dsp:nvSpPr>
        <dsp:cNvPr id="0" name=""/>
        <dsp:cNvSpPr/>
      </dsp:nvSpPr>
      <dsp:spPr>
        <a:xfrm>
          <a:off x="0" y="1959768"/>
          <a:ext cx="3993357"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65A0B267-1B9F-472A-8C45-DB1A2633BF0D}">
      <dsp:nvSpPr>
        <dsp:cNvPr id="0" name=""/>
        <dsp:cNvSpPr/>
      </dsp:nvSpPr>
      <dsp:spPr>
        <a:xfrm>
          <a:off x="0" y="1959768"/>
          <a:ext cx="3993357" cy="195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Our service focuses on nurturing, educational care, healthy eating habits, with flexible hours for working parents, small class sizes, age-appropriate learning activities and creating an inviting, playful space for the child.</a:t>
          </a:r>
        </a:p>
        <a:p>
          <a:pPr marL="0" lvl="0" indent="0" algn="l" defTabSz="755650">
            <a:lnSpc>
              <a:spcPct val="90000"/>
            </a:lnSpc>
            <a:spcBef>
              <a:spcPct val="0"/>
            </a:spcBef>
            <a:spcAft>
              <a:spcPct val="35000"/>
            </a:spcAft>
            <a:buNone/>
          </a:pPr>
          <a:r>
            <a:rPr lang="en-US" sz="1700" kern="1200" dirty="0"/>
            <a:t>     </a:t>
          </a:r>
          <a:r>
            <a:rPr lang="en-GB" sz="1700" kern="1200" dirty="0"/>
            <a:t>Dalli, C., 2014. </a:t>
          </a:r>
          <a:endParaRPr lang="en-US" sz="1700" kern="1200" dirty="0"/>
        </a:p>
      </dsp:txBody>
      <dsp:txXfrm>
        <a:off x="0" y="1959768"/>
        <a:ext cx="3993357" cy="19597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80F65-A542-422A-A1F1-113487EEC4F8}">
      <dsp:nvSpPr>
        <dsp:cNvPr id="0" name=""/>
        <dsp:cNvSpPr/>
      </dsp:nvSpPr>
      <dsp:spPr>
        <a:xfrm>
          <a:off x="0" y="445"/>
          <a:ext cx="381356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D7B56430-B54E-496A-9198-EA398090DAB6}">
      <dsp:nvSpPr>
        <dsp:cNvPr id="0" name=""/>
        <dsp:cNvSpPr/>
      </dsp:nvSpPr>
      <dsp:spPr>
        <a:xfrm>
          <a:off x="0" y="445"/>
          <a:ext cx="3813560"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Business Name: Naima Bright Beginnings Childcare</a:t>
          </a:r>
        </a:p>
      </dsp:txBody>
      <dsp:txXfrm>
        <a:off x="0" y="445"/>
        <a:ext cx="3813560" cy="730071"/>
      </dsp:txXfrm>
    </dsp:sp>
    <dsp:sp modelId="{F4FA6985-0FC2-4E68-BD8D-DFEA5362E3A1}">
      <dsp:nvSpPr>
        <dsp:cNvPr id="0" name=""/>
        <dsp:cNvSpPr/>
      </dsp:nvSpPr>
      <dsp:spPr>
        <a:xfrm>
          <a:off x="0" y="730517"/>
          <a:ext cx="381356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BD2EAE29-CD6F-4C15-B230-C09CDFEAEED4}">
      <dsp:nvSpPr>
        <dsp:cNvPr id="0" name=""/>
        <dsp:cNvSpPr/>
      </dsp:nvSpPr>
      <dsp:spPr>
        <a:xfrm>
          <a:off x="0" y="730517"/>
          <a:ext cx="3813560"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Type of Ownership: Sole Trader</a:t>
          </a:r>
        </a:p>
      </dsp:txBody>
      <dsp:txXfrm>
        <a:off x="0" y="730517"/>
        <a:ext cx="3813560" cy="730071"/>
      </dsp:txXfrm>
    </dsp:sp>
    <dsp:sp modelId="{9E72087B-9307-474A-882C-9088DF396EBD}">
      <dsp:nvSpPr>
        <dsp:cNvPr id="0" name=""/>
        <dsp:cNvSpPr/>
      </dsp:nvSpPr>
      <dsp:spPr>
        <a:xfrm>
          <a:off x="0" y="1460589"/>
          <a:ext cx="381356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465AAB0-A06F-4B88-A546-3C64F22CF0B0}">
      <dsp:nvSpPr>
        <dsp:cNvPr id="0" name=""/>
        <dsp:cNvSpPr/>
      </dsp:nvSpPr>
      <dsp:spPr>
        <a:xfrm>
          <a:off x="0" y="1460589"/>
          <a:ext cx="3813560"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Astrachan, J. H., &amp; Shanker, M. C. (2003). </a:t>
          </a:r>
          <a:endParaRPr lang="en-US" sz="2000" kern="1200" dirty="0"/>
        </a:p>
      </dsp:txBody>
      <dsp:txXfrm>
        <a:off x="0" y="1460589"/>
        <a:ext cx="3813560" cy="730071"/>
      </dsp:txXfrm>
    </dsp:sp>
    <dsp:sp modelId="{499BE701-EFEB-4A76-9440-1E61934DAFF2}">
      <dsp:nvSpPr>
        <dsp:cNvPr id="0" name=""/>
        <dsp:cNvSpPr/>
      </dsp:nvSpPr>
      <dsp:spPr>
        <a:xfrm>
          <a:off x="0" y="2190660"/>
          <a:ext cx="381356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030F9894-A13C-44B9-AD6A-E0DF16E8E0AB}">
      <dsp:nvSpPr>
        <dsp:cNvPr id="0" name=""/>
        <dsp:cNvSpPr/>
      </dsp:nvSpPr>
      <dsp:spPr>
        <a:xfrm>
          <a:off x="0" y="2190660"/>
          <a:ext cx="3813560"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Pros: Full control, lower costs, simpler taxes</a:t>
          </a:r>
        </a:p>
      </dsp:txBody>
      <dsp:txXfrm>
        <a:off x="0" y="2190660"/>
        <a:ext cx="3813560" cy="730071"/>
      </dsp:txXfrm>
    </dsp:sp>
    <dsp:sp modelId="{9F1BF7F2-3D90-4B7B-8753-72B00B19E445}">
      <dsp:nvSpPr>
        <dsp:cNvPr id="0" name=""/>
        <dsp:cNvSpPr/>
      </dsp:nvSpPr>
      <dsp:spPr>
        <a:xfrm>
          <a:off x="0" y="2920732"/>
          <a:ext cx="381356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EED1E8D0-AE29-4BC1-BEDC-E09ABF7472CC}">
      <dsp:nvSpPr>
        <dsp:cNvPr id="0" name=""/>
        <dsp:cNvSpPr/>
      </dsp:nvSpPr>
      <dsp:spPr>
        <a:xfrm>
          <a:off x="0" y="2920732"/>
          <a:ext cx="3813560" cy="730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Cons: Personal liability, limited growth potential</a:t>
          </a:r>
        </a:p>
      </dsp:txBody>
      <dsp:txXfrm>
        <a:off x="0" y="2920732"/>
        <a:ext cx="3813560" cy="7300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67E0B-7D1D-4870-95EE-3991CD837B30}">
      <dsp:nvSpPr>
        <dsp:cNvPr id="0" name=""/>
        <dsp:cNvSpPr/>
      </dsp:nvSpPr>
      <dsp:spPr>
        <a:xfrm>
          <a:off x="779321" y="1184"/>
          <a:ext cx="3117287" cy="1214091"/>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484" tIns="308379" rIns="60484" bIns="308379" numCol="1" spcCol="1270" anchor="ctr" anchorCtr="0">
          <a:noAutofit/>
        </a:bodyPr>
        <a:lstStyle/>
        <a:p>
          <a:pPr marL="0" lvl="0" indent="0" algn="l" defTabSz="622300">
            <a:lnSpc>
              <a:spcPct val="90000"/>
            </a:lnSpc>
            <a:spcBef>
              <a:spcPct val="0"/>
            </a:spcBef>
            <a:spcAft>
              <a:spcPct val="35000"/>
            </a:spcAft>
            <a:buNone/>
          </a:pPr>
          <a:r>
            <a:rPr lang="en-US" sz="1400" kern="1200"/>
            <a:t>Mission: To provide a safe, nurturing, and stimulating environment for children's growth and development.</a:t>
          </a:r>
        </a:p>
      </dsp:txBody>
      <dsp:txXfrm>
        <a:off x="779321" y="1184"/>
        <a:ext cx="3117287" cy="1214091"/>
      </dsp:txXfrm>
    </dsp:sp>
    <dsp:sp modelId="{5B6500E1-1755-426D-96E8-87FA630B97A3}">
      <dsp:nvSpPr>
        <dsp:cNvPr id="0" name=""/>
        <dsp:cNvSpPr/>
      </dsp:nvSpPr>
      <dsp:spPr>
        <a:xfrm>
          <a:off x="0" y="1184"/>
          <a:ext cx="779321" cy="1214091"/>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41239" tIns="119925" rIns="41239" bIns="119925" numCol="1" spcCol="1270" anchor="ctr" anchorCtr="0">
          <a:noAutofit/>
        </a:bodyPr>
        <a:lstStyle/>
        <a:p>
          <a:pPr marL="0" lvl="0" indent="0" algn="ctr" defTabSz="755650">
            <a:lnSpc>
              <a:spcPct val="90000"/>
            </a:lnSpc>
            <a:spcBef>
              <a:spcPct val="0"/>
            </a:spcBef>
            <a:spcAft>
              <a:spcPct val="35000"/>
            </a:spcAft>
            <a:buNone/>
          </a:pPr>
          <a:r>
            <a:rPr lang="en-US" sz="1700" kern="1200"/>
            <a:t>Mission</a:t>
          </a:r>
        </a:p>
      </dsp:txBody>
      <dsp:txXfrm>
        <a:off x="0" y="1184"/>
        <a:ext cx="779321" cy="1214091"/>
      </dsp:txXfrm>
    </dsp:sp>
    <dsp:sp modelId="{C0828817-A565-43CF-AA26-E0A167BE4AFF}">
      <dsp:nvSpPr>
        <dsp:cNvPr id="0" name=""/>
        <dsp:cNvSpPr/>
      </dsp:nvSpPr>
      <dsp:spPr>
        <a:xfrm>
          <a:off x="779321" y="1288121"/>
          <a:ext cx="3117287" cy="1214091"/>
        </a:xfrm>
        <a:prstGeom prst="rect">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484" tIns="308379" rIns="60484" bIns="308379" numCol="1" spcCol="1270" anchor="ctr" anchorCtr="0">
          <a:noAutofit/>
        </a:bodyPr>
        <a:lstStyle/>
        <a:p>
          <a:pPr marL="0" lvl="0" indent="0" algn="l" defTabSz="622300">
            <a:lnSpc>
              <a:spcPct val="90000"/>
            </a:lnSpc>
            <a:spcBef>
              <a:spcPct val="0"/>
            </a:spcBef>
            <a:spcAft>
              <a:spcPct val="35000"/>
            </a:spcAft>
            <a:buNone/>
          </a:pPr>
          <a:r>
            <a:rPr lang="en-US" sz="1400" kern="1200" dirty="0"/>
            <a:t>Aim: Establish a trusted childcare service that supports families and retains customers.</a:t>
          </a:r>
        </a:p>
      </dsp:txBody>
      <dsp:txXfrm>
        <a:off x="779321" y="1288121"/>
        <a:ext cx="3117287" cy="1214091"/>
      </dsp:txXfrm>
    </dsp:sp>
    <dsp:sp modelId="{1619CF9B-B3F7-4E89-9864-D1AF6C0F9505}">
      <dsp:nvSpPr>
        <dsp:cNvPr id="0" name=""/>
        <dsp:cNvSpPr/>
      </dsp:nvSpPr>
      <dsp:spPr>
        <a:xfrm>
          <a:off x="0" y="1288121"/>
          <a:ext cx="779321" cy="1214091"/>
        </a:xfrm>
        <a:prstGeom prst="rect">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41239" tIns="119925" rIns="41239" bIns="119925" numCol="1" spcCol="1270" anchor="ctr" anchorCtr="0">
          <a:noAutofit/>
        </a:bodyPr>
        <a:lstStyle/>
        <a:p>
          <a:pPr marL="0" lvl="0" indent="0" algn="ctr" defTabSz="755650">
            <a:lnSpc>
              <a:spcPct val="90000"/>
            </a:lnSpc>
            <a:spcBef>
              <a:spcPct val="0"/>
            </a:spcBef>
            <a:spcAft>
              <a:spcPct val="35000"/>
            </a:spcAft>
            <a:buNone/>
          </a:pPr>
          <a:r>
            <a:rPr lang="en-US" sz="1700" kern="1200"/>
            <a:t>Aim</a:t>
          </a:r>
        </a:p>
      </dsp:txBody>
      <dsp:txXfrm>
        <a:off x="0" y="1288121"/>
        <a:ext cx="779321" cy="1214091"/>
      </dsp:txXfrm>
    </dsp:sp>
    <dsp:sp modelId="{A99A9B7F-2B0D-41A6-BF66-C414C6265733}">
      <dsp:nvSpPr>
        <dsp:cNvPr id="0" name=""/>
        <dsp:cNvSpPr/>
      </dsp:nvSpPr>
      <dsp:spPr>
        <a:xfrm>
          <a:off x="779321" y="2575058"/>
          <a:ext cx="3117287" cy="1214091"/>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484" tIns="308379" rIns="60484" bIns="308379" numCol="1" spcCol="1270" anchor="ctr" anchorCtr="0">
          <a:noAutofit/>
        </a:bodyPr>
        <a:lstStyle/>
        <a:p>
          <a:pPr marL="0" lvl="0" indent="0" algn="l" defTabSz="622300">
            <a:lnSpc>
              <a:spcPct val="90000"/>
            </a:lnSpc>
            <a:spcBef>
              <a:spcPct val="0"/>
            </a:spcBef>
            <a:spcAft>
              <a:spcPct val="35000"/>
            </a:spcAft>
            <a:buNone/>
          </a:pPr>
          <a:r>
            <a:rPr lang="en-US" sz="1400" kern="1200" dirty="0"/>
            <a:t>Objectives: Enroll 10 children in 3 months, achieve 90% satisfaction. </a:t>
          </a:r>
          <a:r>
            <a:rPr lang="en-GB" sz="1400" b="1" u="sng" kern="1200" dirty="0"/>
            <a:t>Department for Education, 2024. </a:t>
          </a:r>
          <a:endParaRPr lang="en-US" sz="1400" kern="1200" dirty="0"/>
        </a:p>
      </dsp:txBody>
      <dsp:txXfrm>
        <a:off x="779321" y="2575058"/>
        <a:ext cx="3117287" cy="1214091"/>
      </dsp:txXfrm>
    </dsp:sp>
    <dsp:sp modelId="{4A879176-5BF9-4479-8A76-D8DF47BBC8E8}">
      <dsp:nvSpPr>
        <dsp:cNvPr id="0" name=""/>
        <dsp:cNvSpPr/>
      </dsp:nvSpPr>
      <dsp:spPr>
        <a:xfrm>
          <a:off x="0" y="2575058"/>
          <a:ext cx="779321" cy="1214091"/>
        </a:xfrm>
        <a:prstGeom prst="rect">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41239" tIns="119925" rIns="41239" bIns="119925" numCol="1" spcCol="1270" anchor="ctr" anchorCtr="0">
          <a:noAutofit/>
        </a:bodyPr>
        <a:lstStyle/>
        <a:p>
          <a:pPr marL="0" lvl="0" indent="0" algn="ctr" defTabSz="755650">
            <a:lnSpc>
              <a:spcPct val="90000"/>
            </a:lnSpc>
            <a:spcBef>
              <a:spcPct val="0"/>
            </a:spcBef>
            <a:spcAft>
              <a:spcPct val="35000"/>
            </a:spcAft>
            <a:buNone/>
          </a:pPr>
          <a:r>
            <a:rPr lang="en-US" sz="1700" kern="1200"/>
            <a:t>Enroll</a:t>
          </a:r>
        </a:p>
      </dsp:txBody>
      <dsp:txXfrm>
        <a:off x="0" y="2575058"/>
        <a:ext cx="779321" cy="12140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2EA2C-4678-4503-91C7-0A19756C3053}">
      <dsp:nvSpPr>
        <dsp:cNvPr id="0" name=""/>
        <dsp:cNvSpPr/>
      </dsp:nvSpPr>
      <dsp:spPr>
        <a:xfrm>
          <a:off x="0" y="66708"/>
          <a:ext cx="3993357" cy="18556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Potential Threat: Health-related closures (e.g., illness outbreaks) or competition.</a:t>
          </a:r>
        </a:p>
      </dsp:txBody>
      <dsp:txXfrm>
        <a:off x="90584" y="157292"/>
        <a:ext cx="3812189" cy="1674452"/>
      </dsp:txXfrm>
    </dsp:sp>
    <dsp:sp modelId="{D4F4067B-1CFA-400B-B949-DBEC4FAD39C4}">
      <dsp:nvSpPr>
        <dsp:cNvPr id="0" name=""/>
        <dsp:cNvSpPr/>
      </dsp:nvSpPr>
      <dsp:spPr>
        <a:xfrm>
          <a:off x="0" y="1997209"/>
          <a:ext cx="3993357" cy="185562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Mitigation: Strict hygiene, transparency with parents, contingency funds.</a:t>
          </a:r>
        </a:p>
      </dsp:txBody>
      <dsp:txXfrm>
        <a:off x="90584" y="2087793"/>
        <a:ext cx="3812189" cy="16744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7B8764-081F-4F29-9C27-9E676B89E0B8}" type="datetimeFigureOut">
              <a:rPr lang="en-GB" smtClean="0"/>
              <a:t>29/11/2024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05120-9C65-4372-BF31-9B7F74F96951}" type="slidenum">
              <a:rPr lang="en-GB" smtClean="0"/>
              <a:t>‹#›</a:t>
            </a:fld>
            <a:endParaRPr lang="en-GB"/>
          </a:p>
        </p:txBody>
      </p:sp>
    </p:spTree>
    <p:extLst>
      <p:ext uri="{BB962C8B-B14F-4D97-AF65-F5344CB8AC3E}">
        <p14:creationId xmlns:p14="http://schemas.microsoft.com/office/powerpoint/2010/main" val="2266680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605120-9C65-4372-BF31-9B7F74F96951}" type="slidenum">
              <a:rPr lang="en-GB" smtClean="0"/>
              <a:t>6</a:t>
            </a:fld>
            <a:endParaRPr lang="en-GB"/>
          </a:p>
        </p:txBody>
      </p:sp>
    </p:spTree>
    <p:extLst>
      <p:ext uri="{BB962C8B-B14F-4D97-AF65-F5344CB8AC3E}">
        <p14:creationId xmlns:p14="http://schemas.microsoft.com/office/powerpoint/2010/main" val="4021188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605120-9C65-4372-BF31-9B7F74F96951}" type="slidenum">
              <a:rPr lang="en-GB" smtClean="0"/>
              <a:t>7</a:t>
            </a:fld>
            <a:endParaRPr lang="en-GB"/>
          </a:p>
        </p:txBody>
      </p:sp>
    </p:spTree>
    <p:extLst>
      <p:ext uri="{BB962C8B-B14F-4D97-AF65-F5344CB8AC3E}">
        <p14:creationId xmlns:p14="http://schemas.microsoft.com/office/powerpoint/2010/main" val="3914810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605120-9C65-4372-BF31-9B7F74F96951}" type="slidenum">
              <a:rPr lang="en-GB" smtClean="0"/>
              <a:t>13</a:t>
            </a:fld>
            <a:endParaRPr lang="en-GB"/>
          </a:p>
        </p:txBody>
      </p:sp>
    </p:spTree>
    <p:extLst>
      <p:ext uri="{BB962C8B-B14F-4D97-AF65-F5344CB8AC3E}">
        <p14:creationId xmlns:p14="http://schemas.microsoft.com/office/powerpoint/2010/main" val="40048130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free-5725745.webadorsite.com/" TargetMode="External"/><Relationship Id="rId2" Type="http://schemas.openxmlformats.org/officeDocument/2006/relationships/hyperlink" Target="https://naima-bright-beginnings-childcare.my.canva.site/" TargetMode="Externa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g"/></Relationships>
</file>

<file path=ppt/slides/_rels/slide18.xml.rels><?xml version="1.0" encoding="UTF-8" standalone="yes"?>
<Relationships xmlns="http://schemas.openxmlformats.org/package/2006/relationships"><Relationship Id="rId8" Type="http://schemas.openxmlformats.org/officeDocument/2006/relationships/hyperlink" Target="https://www.positiveaction.net/blog/communicating-with-parents" TargetMode="External"/><Relationship Id="rId3" Type="http://schemas.openxmlformats.org/officeDocument/2006/relationships/hyperlink" Target="https://help-for-early-years-providers.education.gov.uk/support-for-practitioners/changes-to-the-eyfs-framework" TargetMode="External"/><Relationship Id="rId7" Type="http://schemas.openxmlformats.org/officeDocument/2006/relationships/hyperlink" Target="https://www.nurseryresources.org/articles/parents-as-partners/communication-with-parents/" TargetMode="External"/><Relationship Id="rId2" Type="http://schemas.openxmlformats.org/officeDocument/2006/relationships/hyperlink" Target="https://doi.org/10.1177/08944865030160030601" TargetMode="External"/><Relationship Id="rId1" Type="http://schemas.openxmlformats.org/officeDocument/2006/relationships/slideLayout" Target="../slideLayouts/slideLayout2.xml"/><Relationship Id="rId6" Type="http://schemas.openxmlformats.org/officeDocument/2006/relationships/hyperlink" Target="http://businesswales.gov.wales/" TargetMode="External"/><Relationship Id="rId11" Type="http://schemas.openxmlformats.org/officeDocument/2006/relationships/hyperlink" Target="https://www.statista.com/" TargetMode="External"/><Relationship Id="rId5" Type="http://schemas.openxmlformats.org/officeDocument/2006/relationships/hyperlink" Target="https://www.youtube.com/watch?v=_JTZcII2xrY" TargetMode="External"/><Relationship Id="rId10" Type="http://schemas.openxmlformats.org/officeDocument/2006/relationships/hyperlink" Target="https://www.pearsonhighered.com/assets/preface/0/1/3/5/0135173949.pdf" TargetMode="External"/><Relationship Id="rId4" Type="http://schemas.openxmlformats.org/officeDocument/2006/relationships/hyperlink" Target="https://assets.publishing.service.gov.uk/government/uploads/system/uploads/attachment_data/file/1039675/Main_summary_survey_of_childcare_and_early_years_providers_2021.pdf" TargetMode="External"/><Relationship Id="rId9" Type="http://schemas.openxmlformats.org/officeDocument/2006/relationships/hyperlink" Target="https://www.youtube.com/watch?v=ocCEtt1eM_s&amp;t=6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680F1D3-7650-4307-A001-0163AD371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BA11116-85F3-4679-91C6-89551D4A455A}"/>
              </a:ext>
            </a:extLst>
          </p:cNvPr>
          <p:cNvPicPr>
            <a:picLocks noChangeAspect="1"/>
          </p:cNvPicPr>
          <p:nvPr/>
        </p:nvPicPr>
        <p:blipFill>
          <a:blip r:embed="rId2"/>
          <a:srcRect l="17496" r="20164" b="2"/>
          <a:stretch/>
        </p:blipFill>
        <p:spPr>
          <a:xfrm>
            <a:off x="1399407" y="352767"/>
            <a:ext cx="6600825" cy="5955873"/>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Tree>
    <p:extLst>
      <p:ext uri="{BB962C8B-B14F-4D97-AF65-F5344CB8AC3E}">
        <p14:creationId xmlns:p14="http://schemas.microsoft.com/office/powerpoint/2010/main" val="3558992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4123" y="3164497"/>
            <a:ext cx="4355594" cy="3030557"/>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7D30451-E4FD-0189-2FD8-4B6C576E3E69}"/>
              </a:ext>
            </a:extLst>
          </p:cNvPr>
          <p:cNvPicPr>
            <a:picLocks noGrp="1" noChangeAspect="1"/>
          </p:cNvPicPr>
          <p:nvPr>
            <p:ph idx="1"/>
          </p:nvPr>
        </p:nvPicPr>
        <p:blipFill>
          <a:blip r:embed="rId2"/>
          <a:srcRect l="3549" r="7446" b="3"/>
          <a:stretch/>
        </p:blipFill>
        <p:spPr>
          <a:xfrm>
            <a:off x="3028949" y="10"/>
            <a:ext cx="6120019" cy="6875809"/>
          </a:xfrm>
          <a:prstGeom prst="rect">
            <a:avLst/>
          </a:prstGeom>
        </p:spPr>
      </p:pic>
      <p:sp>
        <p:nvSpPr>
          <p:cNvPr id="16" name="Freeform: Shape 1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9B325BE-4E0D-19B3-23AF-B1D4FDD112A1}"/>
              </a:ext>
            </a:extLst>
          </p:cNvPr>
          <p:cNvSpPr>
            <a:spLocks noGrp="1"/>
          </p:cNvSpPr>
          <p:nvPr>
            <p:ph type="title"/>
          </p:nvPr>
        </p:nvSpPr>
        <p:spPr>
          <a:xfrm>
            <a:off x="400854" y="2950387"/>
            <a:ext cx="2289220" cy="3531403"/>
          </a:xfrm>
        </p:spPr>
        <p:txBody>
          <a:bodyPr vert="horz" lIns="91440" tIns="45720" rIns="91440" bIns="45720" rtlCol="0" anchor="t">
            <a:normAutofit/>
          </a:bodyPr>
          <a:lstStyle/>
          <a:p>
            <a:pPr algn="r" defTabSz="914400">
              <a:lnSpc>
                <a:spcPct val="90000"/>
              </a:lnSpc>
            </a:pPr>
            <a:r>
              <a:rPr lang="en-US" sz="3000">
                <a:solidFill>
                  <a:srgbClr val="FFFFFF"/>
                </a:solidFill>
              </a:rPr>
              <a:t>Naima Bright Beginnings Childcare</a:t>
            </a:r>
            <a:br>
              <a:rPr lang="en-US" sz="3000">
                <a:solidFill>
                  <a:srgbClr val="FFFFFF"/>
                </a:solidFill>
              </a:rPr>
            </a:br>
            <a:r>
              <a:rPr lang="en-US" sz="3000">
                <a:solidFill>
                  <a:srgbClr val="FFFFFF"/>
                </a:solidFill>
              </a:rPr>
              <a:t>Business Plan Overview</a:t>
            </a:r>
            <a:br>
              <a:rPr lang="en-US" sz="3000">
                <a:solidFill>
                  <a:srgbClr val="FFFFFF"/>
                </a:solidFill>
              </a:rPr>
            </a:br>
            <a:endParaRPr lang="en-US" sz="3000">
              <a:solidFill>
                <a:srgbClr val="FFFFFF"/>
              </a:solidFill>
            </a:endParaRPr>
          </a:p>
        </p:txBody>
      </p:sp>
    </p:spTree>
    <p:extLst>
      <p:ext uri="{BB962C8B-B14F-4D97-AF65-F5344CB8AC3E}">
        <p14:creationId xmlns:p14="http://schemas.microsoft.com/office/powerpoint/2010/main" val="3104353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2658F-50BD-3310-CB55-329CA9816F9E}"/>
              </a:ext>
            </a:extLst>
          </p:cNvPr>
          <p:cNvSpPr>
            <a:spLocks noGrp="1"/>
          </p:cNvSpPr>
          <p:nvPr>
            <p:ph type="title"/>
          </p:nvPr>
        </p:nvSpPr>
        <p:spPr>
          <a:xfrm>
            <a:off x="628650" y="365125"/>
            <a:ext cx="4168866" cy="1325563"/>
          </a:xfrm>
        </p:spPr>
        <p:txBody>
          <a:bodyPr>
            <a:normAutofit/>
          </a:bodyPr>
          <a:lstStyle/>
          <a:p>
            <a:pPr>
              <a:lnSpc>
                <a:spcPct val="90000"/>
              </a:lnSpc>
            </a:pPr>
            <a:r>
              <a:rPr lang="en-GB" dirty="0"/>
              <a:t>Presentation Overview</a:t>
            </a:r>
            <a:endParaRPr lang="en-GB"/>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1">
            <a:extLst>
              <a:ext uri="{FF2B5EF4-FFF2-40B4-BE49-F238E27FC236}">
                <a16:creationId xmlns:a16="http://schemas.microsoft.com/office/drawing/2014/main" id="{3E796D31-C7D9-1F8F-FB3B-88EECE17E250}"/>
              </a:ext>
            </a:extLst>
          </p:cNvPr>
          <p:cNvSpPr>
            <a:spLocks noGrp="1" noChangeArrowheads="1"/>
          </p:cNvSpPr>
          <p:nvPr>
            <p:ph idx="1"/>
          </p:nvPr>
        </p:nvSpPr>
        <p:spPr bwMode="auto">
          <a:xfrm>
            <a:off x="628650" y="1825625"/>
            <a:ext cx="4168866"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 1. Business Proposition</a:t>
            </a:r>
          </a:p>
          <a:p>
            <a:pPr marL="0" marR="0" lvl="0" indent="0" defTabSz="914400" rtl="0" eaLnBrk="0" fontAlgn="base" latinLnBrk="0" hangingPunct="0">
              <a:lnSpc>
                <a:spcPct val="90000"/>
              </a:lnSpc>
              <a:spcBef>
                <a:spcPct val="0"/>
              </a:spcBef>
              <a:spcAft>
                <a:spcPts val="600"/>
              </a:spcAft>
              <a:buClrTx/>
              <a:buSzTx/>
              <a:buFontTx/>
              <a:buChar char="•"/>
              <a:tabLst/>
            </a:pPr>
            <a:r>
              <a:rPr lang="en-US" altLang="en-US" sz="1800" dirty="0">
                <a:latin typeface="Arial" panose="020B0604020202020204" pitchFamily="34" charset="0"/>
              </a:rPr>
              <a:t>1.1 Service description</a:t>
            </a: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None/>
              <a:tabLst/>
            </a:pPr>
            <a:r>
              <a:rPr lang="en-US" altLang="en-US" sz="1800" dirty="0">
                <a:latin typeface="Arial" panose="020B0604020202020204" pitchFamily="34" charset="0"/>
              </a:rPr>
              <a:t>1.2</a:t>
            </a:r>
            <a:r>
              <a:rPr kumimoji="0" lang="en-US" altLang="en-US" sz="1800" b="0" i="0" u="none" strike="noStrike" cap="none" normalizeH="0" baseline="0" dirty="0">
                <a:ln>
                  <a:noFill/>
                </a:ln>
                <a:effectLst/>
                <a:latin typeface="Arial" panose="020B0604020202020204" pitchFamily="34" charset="0"/>
              </a:rPr>
              <a:t> Mission, Aims, Objectives</a:t>
            </a:r>
            <a:r>
              <a:rPr lang="en-US" altLang="en-US" sz="1800" dirty="0">
                <a:latin typeface="Arial" panose="020B0604020202020204" pitchFamily="34" charset="0"/>
              </a:rPr>
              <a:t>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1.3 USP</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1.4 Legal structure</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 1.5 Location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1.6 HRM</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1.7 Financial Overview</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 2 Marketing </a:t>
            </a:r>
            <a:r>
              <a:rPr lang="en-US" altLang="en-US" sz="1800" dirty="0">
                <a:latin typeface="Arial" panose="020B0604020202020204" pitchFamily="34" charset="0"/>
              </a:rPr>
              <a:t>strategy- branding &amp; examples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 3 Critical appraisal and feasibility</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 4 Summary</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 5 References </a:t>
            </a: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5143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dirty="0"/>
              <a:t>1. Business Proposition</a:t>
            </a:r>
          </a:p>
        </p:txBody>
      </p:sp>
      <p:pic>
        <p:nvPicPr>
          <p:cNvPr id="6" name="Picture 5">
            <a:extLst>
              <a:ext uri="{FF2B5EF4-FFF2-40B4-BE49-F238E27FC236}">
                <a16:creationId xmlns:a16="http://schemas.microsoft.com/office/drawing/2014/main" id="{9D7F6303-C42B-DA5C-B24A-480A49ABC2D2}"/>
              </a:ext>
            </a:extLst>
          </p:cNvPr>
          <p:cNvPicPr>
            <a:picLocks noChangeAspect="1"/>
          </p:cNvPicPr>
          <p:nvPr/>
        </p:nvPicPr>
        <p:blipFill>
          <a:blip r:embed="rId2"/>
          <a:srcRect l="21002" r="21002"/>
          <a:stretch/>
        </p:blipFill>
        <p:spPr>
          <a:xfrm>
            <a:off x="4474766" y="1588"/>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30D97E03-B1DF-C008-2BE8-BB47DC9F4134}"/>
              </a:ext>
            </a:extLst>
          </p:cNvPr>
          <p:cNvGraphicFramePr>
            <a:graphicFrameLocks noGrp="1"/>
          </p:cNvGraphicFramePr>
          <p:nvPr>
            <p:ph idx="1"/>
            <p:extLst>
              <p:ext uri="{D42A27DB-BD31-4B8C-83A1-F6EECF244321}">
                <p14:modId xmlns:p14="http://schemas.microsoft.com/office/powerpoint/2010/main" val="62096482"/>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Picture 5">
            <a:extLst>
              <a:ext uri="{FF2B5EF4-FFF2-40B4-BE49-F238E27FC236}">
                <a16:creationId xmlns:a16="http://schemas.microsoft.com/office/drawing/2014/main" id="{1B71260F-B72B-E6FA-60F6-0B80338CF622}"/>
              </a:ext>
            </a:extLst>
          </p:cNvPr>
          <p:cNvPicPr>
            <a:picLocks noChangeAspect="1"/>
          </p:cNvPicPr>
          <p:nvPr/>
        </p:nvPicPr>
        <p:blipFill>
          <a:blip r:embed="rId2"/>
          <a:srcRect l="24269" r="24269"/>
          <a:stretch/>
        </p:blipFill>
        <p:spPr>
          <a:xfrm>
            <a:off x="3518338" y="1"/>
            <a:ext cx="562566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3" name="Freeform: Shape 1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07038"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28" name="Freeform: Shape 14">
            <a:extLst>
              <a:ext uri="{FF2B5EF4-FFF2-40B4-BE49-F238E27FC236}">
                <a16:creationId xmlns:a16="http://schemas.microsoft.com/office/drawing/2014/main" id="{CA35125A-A1A4-40EB-B5EE-4371BC4DD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10253" cy="6858000"/>
          </a:xfrm>
          <a:custGeom>
            <a:avLst/>
            <a:gdLst>
              <a:gd name="connsiteX0" fmla="*/ 39602 w 7347004"/>
              <a:gd name="connsiteY0" fmla="*/ 0 h 6858000"/>
              <a:gd name="connsiteX1" fmla="*/ 5675927 w 7347004"/>
              <a:gd name="connsiteY1" fmla="*/ 0 h 6858000"/>
              <a:gd name="connsiteX2" fmla="*/ 5698706 w 7347004"/>
              <a:gd name="connsiteY2" fmla="*/ 14997 h 6858000"/>
              <a:gd name="connsiteX3" fmla="*/ 7347004 w 7347004"/>
              <a:gd name="connsiteY3" fmla="*/ 3621656 h 6858000"/>
              <a:gd name="connsiteX4" fmla="*/ 5417159 w 7347004"/>
              <a:gd name="connsiteY4" fmla="*/ 6374814 h 6858000"/>
              <a:gd name="connsiteX5" fmla="*/ 4885213 w 7347004"/>
              <a:gd name="connsiteY5" fmla="*/ 6780599 h 6858000"/>
              <a:gd name="connsiteX6" fmla="*/ 4770148 w 7347004"/>
              <a:gd name="connsiteY6" fmla="*/ 6858000 h 6858000"/>
              <a:gd name="connsiteX7" fmla="*/ 850790 w 7347004"/>
              <a:gd name="connsiteY7" fmla="*/ 6858000 h 6858000"/>
              <a:gd name="connsiteX8" fmla="*/ 39602 w 7347004"/>
              <a:gd name="connsiteY8" fmla="*/ 6858000 h 6858000"/>
              <a:gd name="connsiteX9" fmla="*/ 0 w 7347004"/>
              <a:gd name="connsiteY9" fmla="*/ 6858000 h 6858000"/>
              <a:gd name="connsiteX10" fmla="*/ 0 w 7347004"/>
              <a:gd name="connsiteY10" fmla="*/ 1 h 6858000"/>
              <a:gd name="connsiteX11" fmla="*/ 39602 w 7347004"/>
              <a:gd name="connsiteY11"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47004" h="6858000">
                <a:moveTo>
                  <a:pt x="39602" y="0"/>
                </a:moveTo>
                <a:lnTo>
                  <a:pt x="5675927" y="0"/>
                </a:lnTo>
                <a:lnTo>
                  <a:pt x="5698706" y="14997"/>
                </a:lnTo>
                <a:cubicBezTo>
                  <a:pt x="6756281" y="754641"/>
                  <a:pt x="7347004" y="2093192"/>
                  <a:pt x="7347004" y="3621656"/>
                </a:cubicBezTo>
                <a:cubicBezTo>
                  <a:pt x="7347004" y="4969131"/>
                  <a:pt x="6390781" y="5602839"/>
                  <a:pt x="5417159" y="6374814"/>
                </a:cubicBezTo>
                <a:cubicBezTo>
                  <a:pt x="5239858" y="6515397"/>
                  <a:pt x="5064178" y="6653108"/>
                  <a:pt x="4885213" y="6780599"/>
                </a:cubicBezTo>
                <a:lnTo>
                  <a:pt x="4770148" y="6858000"/>
                </a:lnTo>
                <a:lnTo>
                  <a:pt x="850790" y="6858000"/>
                </a:lnTo>
                <a:lnTo>
                  <a:pt x="39602" y="6858000"/>
                </a:lnTo>
                <a:lnTo>
                  <a:pt x="0" y="6858000"/>
                </a:lnTo>
                <a:lnTo>
                  <a:pt x="0" y="1"/>
                </a:lnTo>
                <a:lnTo>
                  <a:pt x="39602" y="1"/>
                </a:ln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Meiryo"/>
            </a:endParaRPr>
          </a:p>
        </p:txBody>
      </p:sp>
      <p:sp>
        <p:nvSpPr>
          <p:cNvPr id="29" name="Freeform: Shape 1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4275" y="-1"/>
            <a:ext cx="1901448"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title"/>
          </p:nvPr>
        </p:nvSpPr>
        <p:spPr>
          <a:xfrm>
            <a:off x="884682" y="442913"/>
            <a:ext cx="3585096" cy="1639888"/>
          </a:xfrm>
        </p:spPr>
        <p:txBody>
          <a:bodyPr anchor="b">
            <a:normAutofit/>
          </a:bodyPr>
          <a:lstStyle/>
          <a:p>
            <a:r>
              <a:rPr lang="en-GB" sz="3100" dirty="0"/>
              <a:t>1.1 Service Description</a:t>
            </a:r>
          </a:p>
        </p:txBody>
      </p:sp>
      <p:graphicFrame>
        <p:nvGraphicFramePr>
          <p:cNvPr id="5" name="Content Placeholder 2">
            <a:extLst>
              <a:ext uri="{FF2B5EF4-FFF2-40B4-BE49-F238E27FC236}">
                <a16:creationId xmlns:a16="http://schemas.microsoft.com/office/drawing/2014/main" id="{CF7777A4-B209-2E8C-46D6-334C260D6B65}"/>
              </a:ext>
            </a:extLst>
          </p:cNvPr>
          <p:cNvGraphicFramePr>
            <a:graphicFrameLocks noGrp="1"/>
          </p:cNvGraphicFramePr>
          <p:nvPr>
            <p:ph idx="1"/>
            <p:extLst>
              <p:ext uri="{D42A27DB-BD31-4B8C-83A1-F6EECF244321}">
                <p14:modId xmlns:p14="http://schemas.microsoft.com/office/powerpoint/2010/main" val="508314209"/>
              </p:ext>
            </p:extLst>
          </p:nvPr>
        </p:nvGraphicFramePr>
        <p:xfrm>
          <a:off x="884682" y="2312988"/>
          <a:ext cx="3813560" cy="365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dirty="0"/>
              <a:t>1.2 Mission, Aim, Objectives</a:t>
            </a:r>
          </a:p>
        </p:txBody>
      </p:sp>
      <p:pic>
        <p:nvPicPr>
          <p:cNvPr id="6" name="Picture 5">
            <a:extLst>
              <a:ext uri="{FF2B5EF4-FFF2-40B4-BE49-F238E27FC236}">
                <a16:creationId xmlns:a16="http://schemas.microsoft.com/office/drawing/2014/main" id="{43853894-8D52-ABED-DD9E-8C20C0B41685}"/>
              </a:ext>
            </a:extLst>
          </p:cNvPr>
          <p:cNvPicPr>
            <a:picLocks noChangeAspect="1"/>
          </p:cNvPicPr>
          <p:nvPr/>
        </p:nvPicPr>
        <p:blipFill>
          <a:blip r:embed="rId3"/>
          <a:srcRect l="40693" r="28151" b="1"/>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9AEEBA3F-F149-92C4-4F00-4C141070DDBC}"/>
              </a:ext>
            </a:extLst>
          </p:cNvPr>
          <p:cNvGraphicFramePr>
            <a:graphicFrameLocks noGrp="1"/>
          </p:cNvGraphicFramePr>
          <p:nvPr>
            <p:ph idx="1"/>
            <p:extLst>
              <p:ext uri="{D42A27DB-BD31-4B8C-83A1-F6EECF244321}">
                <p14:modId xmlns:p14="http://schemas.microsoft.com/office/powerpoint/2010/main" val="4099452557"/>
              </p:ext>
            </p:extLst>
          </p:nvPr>
        </p:nvGraphicFramePr>
        <p:xfrm>
          <a:off x="360759" y="2286001"/>
          <a:ext cx="3896609" cy="37903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B909AA-4611-D635-45D8-EDBBD604973D}"/>
              </a:ext>
            </a:extLst>
          </p:cNvPr>
          <p:cNvSpPr txBox="1"/>
          <p:nvPr/>
        </p:nvSpPr>
        <p:spPr>
          <a:xfrm>
            <a:off x="5102556" y="762001"/>
            <a:ext cx="3117384" cy="1708244"/>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500">
                <a:latin typeface="+mj-lt"/>
                <a:ea typeface="+mj-ea"/>
                <a:cs typeface="+mj-cs"/>
              </a:rPr>
              <a:t> 1.3 USP:</a:t>
            </a:r>
          </a:p>
        </p:txBody>
      </p:sp>
      <p:pic>
        <p:nvPicPr>
          <p:cNvPr id="10" name="Picture 9" descr="Brother and sister playing">
            <a:extLst>
              <a:ext uri="{FF2B5EF4-FFF2-40B4-BE49-F238E27FC236}">
                <a16:creationId xmlns:a16="http://schemas.microsoft.com/office/drawing/2014/main" id="{390B166A-85C7-82BD-FF6A-D16435BEF8EB}"/>
              </a:ext>
            </a:extLst>
          </p:cNvPr>
          <p:cNvPicPr>
            <a:picLocks noChangeAspect="1"/>
          </p:cNvPicPr>
          <p:nvPr/>
        </p:nvPicPr>
        <p:blipFill>
          <a:blip r:embed="rId3"/>
          <a:srcRect l="26484" r="26484"/>
          <a:stretch/>
        </p:blipFill>
        <p:spPr>
          <a:xfrm>
            <a:off x="20" y="-2"/>
            <a:ext cx="4571980" cy="6858002"/>
          </a:xfrm>
          <a:prstGeom prst="rect">
            <a:avLst/>
          </a:prstGeom>
        </p:spPr>
      </p:pic>
      <p:sp>
        <p:nvSpPr>
          <p:cNvPr id="7" name="TextBox 6">
            <a:extLst>
              <a:ext uri="{FF2B5EF4-FFF2-40B4-BE49-F238E27FC236}">
                <a16:creationId xmlns:a16="http://schemas.microsoft.com/office/drawing/2014/main" id="{04963B79-C7DC-6FD1-8234-E54EF311051E}"/>
              </a:ext>
            </a:extLst>
          </p:cNvPr>
          <p:cNvSpPr txBox="1"/>
          <p:nvPr/>
        </p:nvSpPr>
        <p:spPr>
          <a:xfrm>
            <a:off x="5102556" y="2470245"/>
            <a:ext cx="3117384" cy="3769835"/>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700" dirty="0"/>
              <a:t>USP: Small class sizes, flexible hours, tailored curriculum.</a:t>
            </a:r>
          </a:p>
          <a:p>
            <a:pPr indent="-228600" defTabSz="914400">
              <a:lnSpc>
                <a:spcPct val="90000"/>
              </a:lnSpc>
              <a:spcAft>
                <a:spcPts val="600"/>
              </a:spcAft>
              <a:buFont typeface="Arial" panose="020B0604020202020204" pitchFamily="34" charset="0"/>
              <a:buChar char="•"/>
            </a:pPr>
            <a:r>
              <a:rPr lang="en-GB" sz="1800" dirty="0">
                <a:effectLst/>
                <a:latin typeface="Times New Roman" panose="02020603050405020304" pitchFamily="18" charset="0"/>
                <a:ea typeface="Aptos" panose="020B0004020202020204" pitchFamily="34" charset="0"/>
              </a:rPr>
              <a:t>I provide language and similar culture both mother and children.</a:t>
            </a:r>
            <a:endParaRPr lang="en-US" sz="1700" dirty="0"/>
          </a:p>
          <a:p>
            <a:pPr indent="-228600" defTabSz="9144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666767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 name="Arc 4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4DEC900-CBFE-ABBD-9056-17E9447BC664}"/>
              </a:ext>
            </a:extLst>
          </p:cNvPr>
          <p:cNvSpPr txBox="1"/>
          <p:nvPr/>
        </p:nvSpPr>
        <p:spPr>
          <a:xfrm>
            <a:off x="4421221" y="479493"/>
            <a:ext cx="4094129"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kern="1200">
                <a:solidFill>
                  <a:schemeClr val="tx1"/>
                </a:solidFill>
                <a:latin typeface="+mj-lt"/>
                <a:ea typeface="+mj-ea"/>
                <a:cs typeface="+mj-cs"/>
              </a:rPr>
              <a:t>1.4 Legal Structure</a:t>
            </a:r>
          </a:p>
        </p:txBody>
      </p:sp>
      <p:sp>
        <p:nvSpPr>
          <p:cNvPr id="42" name="Freeform: Shape 2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Scales of Justice">
            <a:extLst>
              <a:ext uri="{FF2B5EF4-FFF2-40B4-BE49-F238E27FC236}">
                <a16:creationId xmlns:a16="http://schemas.microsoft.com/office/drawing/2014/main" id="{ECD93086-2563-4200-40DF-1DC79959C6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Rectangle 2">
            <a:extLst>
              <a:ext uri="{FF2B5EF4-FFF2-40B4-BE49-F238E27FC236}">
                <a16:creationId xmlns:a16="http://schemas.microsoft.com/office/drawing/2014/main" id="{A8BA82E9-8A42-7997-DE70-064F95BCC7BD}"/>
              </a:ext>
            </a:extLst>
          </p:cNvPr>
          <p:cNvSpPr>
            <a:spLocks noChangeArrowheads="1"/>
          </p:cNvSpPr>
          <p:nvPr/>
        </p:nvSpPr>
        <p:spPr bwMode="auto">
          <a:xfrm>
            <a:off x="4421221" y="1984443"/>
            <a:ext cx="4094129" cy="41925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dirty="0">
                <a:ln>
                  <a:noFill/>
                </a:ln>
                <a:effectLst/>
              </a:rPr>
              <a:t>To assist children, reach their full potential, childminders are required by law to treat each child fairly and in accordance with their requirements. A child's potential special educational needs and/or disabilities that call for </a:t>
            </a:r>
            <a:r>
              <a:rPr kumimoji="0" lang="en-US" altLang="en-US" b="0" i="0" u="none" strike="noStrike" cap="none" normalizeH="0" baseline="0" dirty="0" err="1">
                <a:ln>
                  <a:noFill/>
                </a:ln>
                <a:effectLst/>
              </a:rPr>
              <a:t>specialised</a:t>
            </a:r>
            <a:r>
              <a:rPr kumimoji="0" lang="en-US" altLang="en-US" b="0" i="0" u="none" strike="noStrike" cap="none" normalizeH="0" baseline="0" dirty="0">
                <a:ln>
                  <a:noFill/>
                </a:ln>
                <a:effectLst/>
              </a:rPr>
              <a:t> assistance must also be considered</a:t>
            </a:r>
            <a:r>
              <a:rPr lang="en-US" altLang="en-US" dirty="0"/>
              <a:t> </a:t>
            </a:r>
            <a:r>
              <a:rPr lang="en-GB" b="0" i="0" dirty="0">
                <a:effectLst/>
              </a:rPr>
              <a:t>The Finance Act 1994 and the Finance Bill 2016.</a:t>
            </a:r>
            <a:br>
              <a:rPr kumimoji="0" lang="en-US" altLang="en-US" b="0" i="0" u="none" strike="noStrike" cap="none" normalizeH="0" baseline="0" dirty="0">
                <a:ln>
                  <a:noFill/>
                </a:ln>
                <a:effectLst/>
              </a:rPr>
            </a:br>
            <a:endParaRPr kumimoji="0" lang="en-US" altLang="en-US" b="0" i="0" u="none" strike="noStrike" cap="none" normalizeH="0" baseline="0" dirty="0">
              <a:ln>
                <a:noFill/>
              </a:ln>
              <a:effectLst/>
            </a:endParaRPr>
          </a:p>
        </p:txBody>
      </p:sp>
    </p:spTree>
    <p:extLst>
      <p:ext uri="{BB962C8B-B14F-4D97-AF65-F5344CB8AC3E}">
        <p14:creationId xmlns:p14="http://schemas.microsoft.com/office/powerpoint/2010/main" val="2665327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0E58A-A092-4A2D-859B-83A1C1623598}"/>
              </a:ext>
            </a:extLst>
          </p:cNvPr>
          <p:cNvSpPr>
            <a:spLocks noGrp="1"/>
          </p:cNvSpPr>
          <p:nvPr>
            <p:ph type="title"/>
          </p:nvPr>
        </p:nvSpPr>
        <p:spPr>
          <a:xfrm>
            <a:off x="571500" y="1141712"/>
            <a:ext cx="6022179" cy="1061161"/>
          </a:xfrm>
        </p:spPr>
        <p:txBody>
          <a:bodyPr vert="horz" lIns="91440" tIns="45720" rIns="91440" bIns="45720" rtlCol="0" anchor="t">
            <a:normAutofit/>
          </a:bodyPr>
          <a:lstStyle/>
          <a:p>
            <a:pPr algn="l" defTabSz="914400">
              <a:lnSpc>
                <a:spcPct val="90000"/>
              </a:lnSpc>
            </a:pPr>
            <a:r>
              <a:rPr lang="en-US" sz="3500" dirty="0"/>
              <a:t>1.5 Location</a:t>
            </a:r>
          </a:p>
        </p:txBody>
      </p:sp>
      <p:cxnSp>
        <p:nvCxnSpPr>
          <p:cNvPr id="17" name="Straight Connector 16">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screenshot of a map&#10;&#10;Description automatically generated">
            <a:extLst>
              <a:ext uri="{FF2B5EF4-FFF2-40B4-BE49-F238E27FC236}">
                <a16:creationId xmlns:a16="http://schemas.microsoft.com/office/drawing/2014/main" id="{F1CA8A5E-F78D-79BA-8522-A9980285577A}"/>
              </a:ext>
            </a:extLst>
          </p:cNvPr>
          <p:cNvPicPr>
            <a:picLocks noGrp="1" noChangeAspect="1"/>
          </p:cNvPicPr>
          <p:nvPr>
            <p:ph idx="1"/>
          </p:nvPr>
        </p:nvPicPr>
        <p:blipFill>
          <a:blip r:embed="rId2"/>
          <a:stretch>
            <a:fillRect/>
          </a:stretch>
        </p:blipFill>
        <p:spPr>
          <a:xfrm>
            <a:off x="5956185" y="2940343"/>
            <a:ext cx="2513237" cy="2029438"/>
          </a:xfrm>
          <a:prstGeom prst="rect">
            <a:avLst/>
          </a:prstGeom>
        </p:spPr>
      </p:pic>
      <p:cxnSp>
        <p:nvCxnSpPr>
          <p:cNvPr id="19" name="Straight Connector 18">
            <a:extLst>
              <a:ext uri="{FF2B5EF4-FFF2-40B4-BE49-F238E27FC236}">
                <a16:creationId xmlns:a16="http://schemas.microsoft.com/office/drawing/2014/main" id="{AF9469B9-6468-5B6A-E832-8D45903884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6672" y="5231580"/>
            <a:ext cx="7844367"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FDA7AC14-4D50-F82C-9480-7987FED2ACB6}"/>
              </a:ext>
            </a:extLst>
          </p:cNvPr>
          <p:cNvGrpSpPr/>
          <p:nvPr/>
        </p:nvGrpSpPr>
        <p:grpSpPr>
          <a:xfrm>
            <a:off x="3303054" y="4085938"/>
            <a:ext cx="2513236" cy="883842"/>
            <a:chOff x="0" y="0"/>
            <a:chExt cx="3993357" cy="1913169"/>
          </a:xfrm>
        </p:grpSpPr>
        <p:sp>
          <p:nvSpPr>
            <p:cNvPr id="7" name="Rectangle: Rounded Corners 6">
              <a:extLst>
                <a:ext uri="{FF2B5EF4-FFF2-40B4-BE49-F238E27FC236}">
                  <a16:creationId xmlns:a16="http://schemas.microsoft.com/office/drawing/2014/main" id="{83258F92-52AA-DA70-424F-90F8E21511F2}"/>
                </a:ext>
              </a:extLst>
            </p:cNvPr>
            <p:cNvSpPr/>
            <p:nvPr/>
          </p:nvSpPr>
          <p:spPr>
            <a:xfrm>
              <a:off x="0" y="0"/>
              <a:ext cx="3993357" cy="191316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DAE6F531-A510-A053-DDC1-799C83490E93}"/>
                </a:ext>
              </a:extLst>
            </p:cNvPr>
            <p:cNvSpPr txBox="1"/>
            <p:nvPr/>
          </p:nvSpPr>
          <p:spPr>
            <a:xfrm>
              <a:off x="93393" y="93393"/>
              <a:ext cx="3806571" cy="172638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2870" tIns="102870" rIns="102870" bIns="102870" numCol="1" spcCol="1270" anchor="ctr" anchorCtr="0">
              <a:noAutofit/>
            </a:bodyPr>
            <a:lstStyle/>
            <a:p>
              <a:pPr defTabSz="744093">
                <a:lnSpc>
                  <a:spcPct val="90000"/>
                </a:lnSpc>
                <a:spcBef>
                  <a:spcPct val="0"/>
                </a:spcBef>
                <a:spcAft>
                  <a:spcPct val="35000"/>
                </a:spcAft>
              </a:pPr>
              <a:r>
                <a:rPr lang="en-US" sz="1674" kern="1200">
                  <a:solidFill>
                    <a:schemeClr val="lt1"/>
                  </a:solidFill>
                  <a:latin typeface="+mn-lt"/>
                  <a:ea typeface="+mn-ea"/>
                  <a:cs typeface="+mn-cs"/>
                </a:rPr>
                <a:t>Location: Dedicated home </a:t>
              </a:r>
              <a:r>
                <a:rPr lang="en-GB" sz="1674" kern="1200">
                  <a:solidFill>
                    <a:schemeClr val="lt1"/>
                  </a:solidFill>
                  <a:latin typeface="+mn-lt"/>
                  <a:ea typeface="+mn-ea"/>
                  <a:cs typeface="+mn-cs"/>
                </a:rPr>
                <a:t>area.</a:t>
              </a:r>
              <a:endParaRPr lang="en-US" sz="2700" kern="1200"/>
            </a:p>
          </p:txBody>
        </p:sp>
      </p:grpSp>
      <p:grpSp>
        <p:nvGrpSpPr>
          <p:cNvPr id="10" name="Group 9">
            <a:extLst>
              <a:ext uri="{FF2B5EF4-FFF2-40B4-BE49-F238E27FC236}">
                <a16:creationId xmlns:a16="http://schemas.microsoft.com/office/drawing/2014/main" id="{8A16C5B8-D243-364A-7229-AA54EE4837BF}"/>
              </a:ext>
            </a:extLst>
          </p:cNvPr>
          <p:cNvGrpSpPr/>
          <p:nvPr/>
        </p:nvGrpSpPr>
        <p:grpSpPr>
          <a:xfrm>
            <a:off x="648855" y="3429001"/>
            <a:ext cx="2514303" cy="1540780"/>
            <a:chOff x="0" y="1998649"/>
            <a:chExt cx="4086749" cy="1913169"/>
          </a:xfrm>
        </p:grpSpPr>
        <p:sp>
          <p:nvSpPr>
            <p:cNvPr id="11" name="Rectangle: Rounded Corners 10">
              <a:extLst>
                <a:ext uri="{FF2B5EF4-FFF2-40B4-BE49-F238E27FC236}">
                  <a16:creationId xmlns:a16="http://schemas.microsoft.com/office/drawing/2014/main" id="{80E0E95C-F6CB-D7A6-83BB-56E2EEBF4840}"/>
                </a:ext>
              </a:extLst>
            </p:cNvPr>
            <p:cNvSpPr/>
            <p:nvPr/>
          </p:nvSpPr>
          <p:spPr>
            <a:xfrm>
              <a:off x="0" y="1998649"/>
              <a:ext cx="3993357" cy="1913169"/>
            </a:xfrm>
            <a:prstGeom prst="roundRect">
              <a:avLst/>
            </a:prstGeom>
          </p:spPr>
          <p:style>
            <a:lnRef idx="2">
              <a:schemeClr val="lt1">
                <a:hueOff val="0"/>
                <a:satOff val="0"/>
                <a:lumOff val="0"/>
                <a:alphaOff val="0"/>
              </a:schemeClr>
            </a:lnRef>
            <a:fillRef idx="1">
              <a:schemeClr val="accent2">
                <a:hueOff val="4681519"/>
                <a:satOff val="-5839"/>
                <a:lumOff val="1373"/>
                <a:alphaOff val="0"/>
              </a:schemeClr>
            </a:fillRef>
            <a:effectRef idx="0">
              <a:schemeClr val="accent2">
                <a:hueOff val="4681519"/>
                <a:satOff val="-5839"/>
                <a:lumOff val="1373"/>
                <a:alphaOff val="0"/>
              </a:schemeClr>
            </a:effectRef>
            <a:fontRef idx="minor">
              <a:schemeClr val="lt1"/>
            </a:fontRef>
          </p:style>
          <p:txBody>
            <a:bodyPr/>
            <a:lstStyle/>
            <a:p>
              <a:endParaRPr lang="en-GB"/>
            </a:p>
          </p:txBody>
        </p:sp>
        <p:sp>
          <p:nvSpPr>
            <p:cNvPr id="12" name="Rectangle: Rounded Corners 4">
              <a:extLst>
                <a:ext uri="{FF2B5EF4-FFF2-40B4-BE49-F238E27FC236}">
                  <a16:creationId xmlns:a16="http://schemas.microsoft.com/office/drawing/2014/main" id="{5E07409A-7401-84C4-686B-742190BDA709}"/>
                </a:ext>
              </a:extLst>
            </p:cNvPr>
            <p:cNvSpPr txBox="1"/>
            <p:nvPr/>
          </p:nvSpPr>
          <p:spPr>
            <a:xfrm>
              <a:off x="93392" y="1998650"/>
              <a:ext cx="3993357" cy="181977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2870" tIns="102870" rIns="102870" bIns="102870" numCol="1" spcCol="1270" anchor="ctr" anchorCtr="0">
              <a:noAutofit/>
            </a:bodyPr>
            <a:lstStyle/>
            <a:p>
              <a:pPr defTabSz="648081">
                <a:lnSpc>
                  <a:spcPct val="90000"/>
                </a:lnSpc>
                <a:spcBef>
                  <a:spcPct val="0"/>
                </a:spcBef>
                <a:spcAft>
                  <a:spcPct val="35000"/>
                </a:spcAft>
              </a:pPr>
              <a:r>
                <a:rPr lang="en-GB" sz="1400" kern="1200" dirty="0">
                  <a:solidFill>
                    <a:schemeClr val="lt1"/>
                  </a:solidFill>
                  <a:latin typeface="+mn-lt"/>
                  <a:ea typeface="+mn-ea"/>
                  <a:cs typeface="+mn-cs"/>
                </a:rPr>
                <a:t>Rationale: Accessibility for working parents, low</a:t>
              </a:r>
            </a:p>
            <a:p>
              <a:pPr defTabSz="648081">
                <a:lnSpc>
                  <a:spcPct val="90000"/>
                </a:lnSpc>
                <a:spcBef>
                  <a:spcPct val="0"/>
                </a:spcBef>
                <a:spcAft>
                  <a:spcPct val="35000"/>
                </a:spcAft>
              </a:pPr>
              <a:r>
                <a:rPr lang="en-GB" sz="1400" kern="1200" dirty="0">
                  <a:solidFill>
                    <a:schemeClr val="lt1"/>
                  </a:solidFill>
                  <a:latin typeface="+mn-lt"/>
                  <a:ea typeface="+mn-ea"/>
                  <a:cs typeface="+mn-cs"/>
                </a:rPr>
                <a:t>costs, strong community trust. </a:t>
              </a:r>
              <a:r>
                <a:rPr lang="en-GB" sz="1400" dirty="0">
                  <a:effectLst/>
                  <a:latin typeface="Aptos" panose="020B0004020202020204" pitchFamily="34" charset="0"/>
                  <a:ea typeface="Aptos" panose="020B0004020202020204" pitchFamily="34" charset="0"/>
                  <a:cs typeface="Times New Roman" panose="02020603050405020304" pitchFamily="18" charset="0"/>
                </a:rPr>
                <a:t>Barnett, W.   Hansen, C, L. et al. 2022.</a:t>
              </a:r>
              <a:r>
                <a:rPr lang="en-GB" sz="1400" b="1" kern="1800" dirty="0">
                  <a:solidFill>
                    <a:srgbClr val="333333"/>
                  </a:solidFill>
                  <a:effectLst/>
                  <a:latin typeface="Noto Sans" panose="020B0502040504020204" pitchFamily="34" charset="0"/>
                  <a:ea typeface="Aptos" panose="020B0004020202020204" pitchFamily="34" charset="0"/>
                </a:rPr>
                <a:t> </a:t>
              </a:r>
              <a:endParaRPr lang="en-US" sz="1400" kern="1200" dirty="0"/>
            </a:p>
          </p:txBody>
        </p:sp>
      </p:grpSp>
    </p:spTree>
    <p:extLst>
      <p:ext uri="{BB962C8B-B14F-4D97-AF65-F5344CB8AC3E}">
        <p14:creationId xmlns:p14="http://schemas.microsoft.com/office/powerpoint/2010/main" val="2890869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Arc 2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r>
              <a:rPr lang="en-GB"/>
              <a:t>1.6 HRM</a:t>
            </a:r>
          </a:p>
        </p:txBody>
      </p:sp>
      <p:sp>
        <p:nvSpPr>
          <p:cNvPr id="28" name="Freeform: Shape 2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a:extLst>
              <a:ext uri="{FF2B5EF4-FFF2-40B4-BE49-F238E27FC236}">
                <a16:creationId xmlns:a16="http://schemas.microsoft.com/office/drawing/2014/main" id="{863AC5F7-BACA-85FD-B4B6-51BEC6CFE461}"/>
              </a:ext>
            </a:extLst>
          </p:cNvPr>
          <p:cNvPicPr>
            <a:picLocks noChangeAspect="1"/>
          </p:cNvPicPr>
          <p:nvPr/>
        </p:nvPicPr>
        <p:blipFill>
          <a:blip r:embed="rId2"/>
          <a:srcRect l="19339" r="19339"/>
          <a:stretch/>
        </p:blipFill>
        <p:spPr>
          <a:xfrm>
            <a:off x="527386" y="1101883"/>
            <a:ext cx="3583036" cy="44844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9" name="Content Placeholder 2"/>
          <p:cNvSpPr>
            <a:spLocks noGrp="1"/>
          </p:cNvSpPr>
          <p:nvPr>
            <p:ph idx="1"/>
          </p:nvPr>
        </p:nvSpPr>
        <p:spPr>
          <a:xfrm>
            <a:off x="4421221" y="1984443"/>
            <a:ext cx="4094129" cy="4192520"/>
          </a:xfrm>
        </p:spPr>
        <p:txBody>
          <a:bodyPr>
            <a:normAutofit/>
          </a:bodyPr>
          <a:lstStyle/>
          <a:p>
            <a:pPr>
              <a:lnSpc>
                <a:spcPct val="90000"/>
              </a:lnSpc>
            </a:pPr>
            <a:r>
              <a:rPr lang="en-GB" sz="2500" dirty="0"/>
              <a:t>Staff: Initially sole childminder (me), with potential for one assistant if </a:t>
            </a:r>
            <a:r>
              <a:rPr lang="en-GB" sz="2500" dirty="0" err="1"/>
              <a:t>enrollment</a:t>
            </a:r>
            <a:r>
              <a:rPr lang="en-GB" sz="2500" dirty="0"/>
              <a:t> grows.</a:t>
            </a:r>
          </a:p>
          <a:p>
            <a:pPr>
              <a:lnSpc>
                <a:spcPct val="90000"/>
              </a:lnSpc>
            </a:pPr>
            <a:r>
              <a:rPr lang="en-GB" sz="2500" dirty="0"/>
              <a:t>Roles: Childminding, activity planning, communication with parents.</a:t>
            </a:r>
          </a:p>
          <a:p>
            <a:pPr>
              <a:lnSpc>
                <a:spcPct val="90000"/>
              </a:lnSpc>
            </a:pPr>
            <a:r>
              <a:rPr lang="en-GB" sz="2500" dirty="0"/>
              <a:t>Sourcing: Local job boards for any future hires. </a:t>
            </a:r>
            <a:r>
              <a:rPr lang="en-GB" sz="2500" b="1" dirty="0">
                <a:effectLst/>
                <a:latin typeface="Aptos" panose="020B0004020202020204" pitchFamily="34" charset="0"/>
                <a:ea typeface="Aptos" panose="020B0004020202020204" pitchFamily="34" charset="0"/>
                <a:cs typeface="Times New Roman" panose="02020603050405020304" pitchFamily="18" charset="0"/>
              </a:rPr>
              <a:t>Dessler, G., 2020. </a:t>
            </a:r>
            <a:endParaRPr lang="en-GB" sz="25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4CD9F1B8-E0B9-4F5B-DBA4-2EDE1BAB4852}"/>
              </a:ext>
            </a:extLst>
          </p:cNvPr>
          <p:cNvSpPr txBox="1"/>
          <p:nvPr/>
        </p:nvSpPr>
        <p:spPr>
          <a:xfrm>
            <a:off x="495031" y="891652"/>
            <a:ext cx="3309016" cy="3030724"/>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3500" dirty="0">
                <a:solidFill>
                  <a:srgbClr val="FFFFFF"/>
                </a:solidFill>
                <a:latin typeface="+mj-lt"/>
                <a:ea typeface="+mj-ea"/>
                <a:cs typeface="+mj-cs"/>
              </a:rPr>
              <a:t>1.7</a:t>
            </a:r>
            <a:r>
              <a:rPr lang="en-US" sz="3500" kern="1200" dirty="0">
                <a:solidFill>
                  <a:srgbClr val="FFFFFF"/>
                </a:solidFill>
                <a:latin typeface="+mj-lt"/>
                <a:ea typeface="+mj-ea"/>
                <a:cs typeface="+mj-cs"/>
              </a:rPr>
              <a:t>. Financial Overview</a:t>
            </a:r>
          </a:p>
        </p:txBody>
      </p:sp>
      <p:pic>
        <p:nvPicPr>
          <p:cNvPr id="5" name="Picture 4">
            <a:extLst>
              <a:ext uri="{FF2B5EF4-FFF2-40B4-BE49-F238E27FC236}">
                <a16:creationId xmlns:a16="http://schemas.microsoft.com/office/drawing/2014/main" id="{DC14FAAD-4CB6-3DC1-1F33-4D8C6B66523A}"/>
              </a:ext>
            </a:extLst>
          </p:cNvPr>
          <p:cNvPicPr>
            <a:picLocks noChangeAspect="1"/>
          </p:cNvPicPr>
          <p:nvPr/>
        </p:nvPicPr>
        <p:blipFill>
          <a:blip r:embed="rId2"/>
          <a:stretch>
            <a:fillRect/>
          </a:stretch>
        </p:blipFill>
        <p:spPr>
          <a:xfrm>
            <a:off x="4572000" y="1933083"/>
            <a:ext cx="4206240" cy="2947383"/>
          </a:xfrm>
          <a:prstGeom prst="rect">
            <a:avLst/>
          </a:prstGeom>
        </p:spPr>
      </p:pic>
    </p:spTree>
    <p:extLst>
      <p:ext uri="{BB962C8B-B14F-4D97-AF65-F5344CB8AC3E}">
        <p14:creationId xmlns:p14="http://schemas.microsoft.com/office/powerpoint/2010/main" val="3339056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dirty="0"/>
              <a:t>1.8 Threats and Mitigation</a:t>
            </a:r>
          </a:p>
        </p:txBody>
      </p:sp>
      <p:pic>
        <p:nvPicPr>
          <p:cNvPr id="6" name="Picture 5">
            <a:extLst>
              <a:ext uri="{FF2B5EF4-FFF2-40B4-BE49-F238E27FC236}">
                <a16:creationId xmlns:a16="http://schemas.microsoft.com/office/drawing/2014/main" id="{0EC67E67-33F2-52EA-4D0D-974B9BF6EDD4}"/>
              </a:ext>
            </a:extLst>
          </p:cNvPr>
          <p:cNvPicPr>
            <a:picLocks noChangeAspect="1"/>
          </p:cNvPicPr>
          <p:nvPr/>
        </p:nvPicPr>
        <p:blipFill>
          <a:blip r:embed="rId2"/>
          <a:srcRect l="15950" r="15950"/>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7FAAD4FE-8062-AA9F-E685-81899EC1658D}"/>
              </a:ext>
            </a:extLst>
          </p:cNvPr>
          <p:cNvGraphicFramePr>
            <a:graphicFrameLocks noGrp="1"/>
          </p:cNvGraphicFramePr>
          <p:nvPr>
            <p:ph idx="1"/>
            <p:extLst>
              <p:ext uri="{D42A27DB-BD31-4B8C-83A1-F6EECF244321}">
                <p14:modId xmlns:p14="http://schemas.microsoft.com/office/powerpoint/2010/main" val="1210479221"/>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28650" y="365125"/>
            <a:ext cx="4045020" cy="1325563"/>
          </a:xfrm>
        </p:spPr>
        <p:txBody>
          <a:bodyPr>
            <a:normAutofit/>
          </a:bodyPr>
          <a:lstStyle/>
          <a:p>
            <a:pPr>
              <a:lnSpc>
                <a:spcPct val="90000"/>
              </a:lnSpc>
            </a:pPr>
            <a:r>
              <a:rPr lang="en-GB" sz="3100"/>
              <a:t>2. Marketing Strategy – Branding &amp; Examples</a:t>
            </a:r>
          </a:p>
        </p:txBody>
      </p:sp>
      <p:sp>
        <p:nvSpPr>
          <p:cNvPr id="3" name="Content Placeholder 2"/>
          <p:cNvSpPr>
            <a:spLocks noGrp="1"/>
          </p:cNvSpPr>
          <p:nvPr>
            <p:ph idx="1"/>
          </p:nvPr>
        </p:nvSpPr>
        <p:spPr>
          <a:xfrm>
            <a:off x="628650" y="1825625"/>
            <a:ext cx="4045020" cy="4351338"/>
          </a:xfrm>
        </p:spPr>
        <p:txBody>
          <a:bodyPr>
            <a:normAutofit/>
          </a:bodyPr>
          <a:lstStyle/>
          <a:p>
            <a:pPr marL="0" indent="0">
              <a:lnSpc>
                <a:spcPct val="90000"/>
              </a:lnSpc>
              <a:buNone/>
            </a:pPr>
            <a:r>
              <a:rPr lang="en-GB" sz="1300" b="1" i="0" dirty="0">
                <a:effectLst/>
                <a:latin typeface="+mj-lt"/>
              </a:rPr>
              <a:t>Product</a:t>
            </a:r>
            <a:r>
              <a:rPr lang="en-GB" sz="1300" b="0" i="0" dirty="0">
                <a:effectLst/>
                <a:latin typeface="+mj-lt"/>
              </a:rPr>
              <a:t>:  High-quality childcare tailored to individual child and family needs.  Includes educational activities, nutritious meals, and flexible schedules. </a:t>
            </a:r>
            <a:r>
              <a:rPr lang="en-GB" sz="1300" b="1" i="0" dirty="0">
                <a:effectLst/>
                <a:latin typeface="+mj-lt"/>
              </a:rPr>
              <a:t>Price</a:t>
            </a:r>
            <a:r>
              <a:rPr lang="en-GB" sz="1300" b="0" i="0" dirty="0">
                <a:effectLst/>
                <a:latin typeface="+mj-lt"/>
              </a:rPr>
              <a:t>:  Competitive pricing reflecting added value.  Flexible payment options available. </a:t>
            </a:r>
          </a:p>
          <a:p>
            <a:pPr marL="0" indent="0">
              <a:lnSpc>
                <a:spcPct val="90000"/>
              </a:lnSpc>
              <a:buNone/>
            </a:pPr>
            <a:r>
              <a:rPr lang="en-GB" sz="1300" b="1" i="0" dirty="0">
                <a:effectLst/>
                <a:latin typeface="+mj-lt"/>
              </a:rPr>
              <a:t>Place:  </a:t>
            </a:r>
            <a:r>
              <a:rPr lang="en-GB" sz="1300" b="0" i="0" dirty="0">
                <a:effectLst/>
                <a:latin typeface="+mj-lt"/>
              </a:rPr>
              <a:t>Centrally located, easily accessible by car and public transport.  Partnerships with local schools and nurseries for potential client referrals. </a:t>
            </a:r>
          </a:p>
          <a:p>
            <a:pPr marL="0" indent="0">
              <a:lnSpc>
                <a:spcPct val="90000"/>
              </a:lnSpc>
              <a:buNone/>
            </a:pPr>
            <a:r>
              <a:rPr lang="en-GB" sz="1300" b="1" i="0" dirty="0">
                <a:effectLst/>
                <a:latin typeface="+mj-lt"/>
              </a:rPr>
              <a:t>Promotion:  </a:t>
            </a:r>
            <a:r>
              <a:rPr lang="en-GB" sz="1300" b="0" i="0" dirty="0">
                <a:effectLst/>
                <a:latin typeface="+mj-lt"/>
              </a:rPr>
              <a:t>Digital Marketing: Facebook and Instagram, Google Ads, local advertising, referral programs.  Word of Mouth: Establishing a reputation through exceptional service. </a:t>
            </a:r>
          </a:p>
          <a:p>
            <a:pPr marL="0" indent="0">
              <a:lnSpc>
                <a:spcPct val="90000"/>
              </a:lnSpc>
              <a:buNone/>
            </a:pPr>
            <a:r>
              <a:rPr lang="en-GB" sz="1300" b="1" i="0" dirty="0">
                <a:effectLst/>
                <a:latin typeface="+mj-lt"/>
              </a:rPr>
              <a:t>People: </a:t>
            </a:r>
            <a:r>
              <a:rPr lang="en-GB" sz="1300" b="0" i="0" dirty="0">
                <a:effectLst/>
                <a:latin typeface="+mj-lt"/>
              </a:rPr>
              <a:t> Highly trained, qualified staff with a passion for childcare.  Owner oversees quality control. </a:t>
            </a:r>
            <a:r>
              <a:rPr lang="en-GB" sz="1300" b="1" i="0" dirty="0">
                <a:effectLst/>
                <a:latin typeface="+mj-lt"/>
              </a:rPr>
              <a:t>Process: </a:t>
            </a:r>
            <a:r>
              <a:rPr lang="en-GB" sz="1300" b="0" i="0" dirty="0">
                <a:effectLst/>
                <a:latin typeface="+mj-lt"/>
              </a:rPr>
              <a:t>Streamlined parent onboarding processes with clear communication about policies, contracts, and payment plans.  Daily updates via mobile app or written reports.</a:t>
            </a:r>
            <a:r>
              <a:rPr lang="en-GB" sz="1300" dirty="0">
                <a:effectLst/>
                <a:latin typeface="+mj-lt"/>
                <a:ea typeface="Aptos" panose="020B0004020202020204" pitchFamily="34" charset="0"/>
                <a:cs typeface="Times New Roman" panose="02020603050405020304" pitchFamily="18" charset="0"/>
              </a:rPr>
              <a:t> </a:t>
            </a:r>
          </a:p>
          <a:p>
            <a:pPr marL="0" indent="0">
              <a:lnSpc>
                <a:spcPct val="90000"/>
              </a:lnSpc>
              <a:buNone/>
            </a:pPr>
            <a:r>
              <a:rPr lang="en-GB" sz="1300" b="1" i="0" dirty="0">
                <a:effectLst/>
                <a:latin typeface="+mj-lt"/>
              </a:rPr>
              <a:t>Physical Evidence: </a:t>
            </a:r>
            <a:r>
              <a:rPr lang="en-GB" sz="1300" b="0" i="0" dirty="0">
                <a:effectLst/>
                <a:latin typeface="+mj-lt"/>
              </a:rPr>
              <a:t> Well-maintained, child-friendly home environment. Digital proof through social media posts and testimonials. Certificates, licenses, positive reviews for credibility.</a:t>
            </a:r>
            <a:endParaRPr lang="en-GB" sz="1300" dirty="0">
              <a:effectLst/>
              <a:latin typeface="+mj-lt"/>
              <a:ea typeface="Aptos" panose="020B0004020202020204" pitchFamily="34" charset="0"/>
              <a:cs typeface="Times New Roman" panose="02020603050405020304" pitchFamily="18" charset="0"/>
            </a:endParaRPr>
          </a:p>
          <a:p>
            <a:pPr marL="0" indent="0">
              <a:lnSpc>
                <a:spcPct val="90000"/>
              </a:lnSpc>
              <a:buNone/>
            </a:pPr>
            <a:r>
              <a:rPr lang="en-GB" sz="1300" b="1" dirty="0">
                <a:effectLst/>
                <a:latin typeface="+mj-lt"/>
                <a:ea typeface="Aptos" panose="020B0004020202020204" pitchFamily="34" charset="0"/>
                <a:cs typeface="Times New Roman" panose="02020603050405020304" pitchFamily="18" charset="0"/>
              </a:rPr>
              <a:t>Kotler P.  2019.</a:t>
            </a:r>
            <a:endParaRPr lang="en-GB" sz="1300" b="1" dirty="0">
              <a:latin typeface="+mj-lt"/>
            </a:endParaRPr>
          </a:p>
        </p:txBody>
      </p:sp>
      <p:pic>
        <p:nvPicPr>
          <p:cNvPr id="5" name="Picture 4" descr="Multi-coloured paper-craft art">
            <a:extLst>
              <a:ext uri="{FF2B5EF4-FFF2-40B4-BE49-F238E27FC236}">
                <a16:creationId xmlns:a16="http://schemas.microsoft.com/office/drawing/2014/main" id="{A4069BA2-3BD6-2699-E448-0779A013A123}"/>
              </a:ext>
            </a:extLst>
          </p:cNvPr>
          <p:cNvPicPr>
            <a:picLocks noChangeAspect="1"/>
          </p:cNvPicPr>
          <p:nvPr/>
        </p:nvPicPr>
        <p:blipFill>
          <a:blip r:embed="rId3"/>
          <a:srcRect l="26088" r="23848" b="-2"/>
          <a:stretch/>
        </p:blipFill>
        <p:spPr>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FCDD1AA-C372-6242-1E87-04609EC06A71}"/>
              </a:ext>
            </a:extLst>
          </p:cNvPr>
          <p:cNvPicPr>
            <a:picLocks noChangeAspect="1"/>
          </p:cNvPicPr>
          <p:nvPr/>
        </p:nvPicPr>
        <p:blipFill>
          <a:blip r:embed="rId2"/>
          <a:srcRect l="8681" r="8681"/>
          <a:stretch/>
        </p:blipFill>
        <p:spPr>
          <a:xfrm>
            <a:off x="2771348" y="10"/>
            <a:ext cx="7252231"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2866641" cy="1899912"/>
          </a:xfrm>
        </p:spPr>
        <p:txBody>
          <a:bodyPr>
            <a:normAutofit/>
          </a:bodyPr>
          <a:lstStyle/>
          <a:p>
            <a:r>
              <a:rPr lang="en-GB" sz="3500" dirty="0"/>
              <a:t>2.2 Market Research</a:t>
            </a:r>
          </a:p>
        </p:txBody>
      </p:sp>
      <p:sp>
        <p:nvSpPr>
          <p:cNvPr id="3" name="Content Placeholder 2"/>
          <p:cNvSpPr>
            <a:spLocks noGrp="1"/>
          </p:cNvSpPr>
          <p:nvPr>
            <p:ph idx="1"/>
          </p:nvPr>
        </p:nvSpPr>
        <p:spPr>
          <a:xfrm>
            <a:off x="628650" y="2434201"/>
            <a:ext cx="2866641" cy="3742762"/>
          </a:xfrm>
        </p:spPr>
        <p:txBody>
          <a:bodyPr>
            <a:normAutofit fontScale="70000" lnSpcReduction="20000"/>
          </a:bodyPr>
          <a:lstStyle/>
          <a:p>
            <a:r>
              <a:rPr lang="en-GB" sz="1700" dirty="0"/>
              <a:t>Research Methods: Surveys with local parents and competitor analysis.</a:t>
            </a:r>
          </a:p>
          <a:p>
            <a:r>
              <a:rPr lang="en-GB" sz="1700" dirty="0"/>
              <a:t>Findings: Parents prioritise safety, flexible hours, and educational value.</a:t>
            </a:r>
          </a:p>
          <a:p>
            <a:r>
              <a:rPr lang="en-GB" sz="1700" dirty="0"/>
              <a:t>Application: Informed service offerings, pricing, and location choice.</a:t>
            </a:r>
          </a:p>
          <a:p>
            <a:r>
              <a:rPr lang="en-GB" sz="1700" dirty="0"/>
              <a:t>Setting the price: Compare the prices of local Childminders and decide on a price regarding if you offer more or less than them. </a:t>
            </a:r>
          </a:p>
          <a:p>
            <a:r>
              <a:rPr lang="en-GB" sz="1700" dirty="0"/>
              <a:t>Invoicing: Encourage parents to only pay by BACS or direct debit</a:t>
            </a:r>
          </a:p>
          <a:p>
            <a:r>
              <a:rPr lang="en-GB" sz="1700" dirty="0"/>
              <a:t>Funded childcare: 3- and 4-year-olds are eligible for 30 hours of funded childcare per week over a period of 38 weeks a year. Charging parents more with children under this age will prevent financial decline.</a:t>
            </a:r>
          </a:p>
          <a:p>
            <a:r>
              <a:rPr lang="en-GB" sz="1800" b="1" dirty="0">
                <a:effectLst/>
                <a:latin typeface="Aptos" panose="020B0004020202020204" pitchFamily="34" charset="0"/>
                <a:ea typeface="Aptos" panose="020B0004020202020204" pitchFamily="34" charset="0"/>
                <a:cs typeface="Times New Roman" panose="02020603050405020304" pitchFamily="18" charset="0"/>
              </a:rPr>
              <a:t>McQuarrie, E.F., 2015</a:t>
            </a:r>
            <a:endParaRPr lang="en-GB" sz="1700" b="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9F5FEEEB-55BD-DE90-097A-17794664D524}"/>
              </a:ext>
            </a:extLst>
          </p:cNvPr>
          <p:cNvPicPr>
            <a:picLocks noChangeAspect="1"/>
          </p:cNvPicPr>
          <p:nvPr/>
        </p:nvPicPr>
        <p:blipFill>
          <a:blip r:embed="rId2"/>
          <a:srcRect l="22331" r="7081" b="-1"/>
          <a:stretch/>
        </p:blipFill>
        <p:spPr>
          <a:xfrm>
            <a:off x="1891767" y="10"/>
            <a:ext cx="7252231"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2866641" cy="1899912"/>
          </a:xfrm>
        </p:spPr>
        <p:txBody>
          <a:bodyPr>
            <a:normAutofit/>
          </a:bodyPr>
          <a:lstStyle/>
          <a:p>
            <a:pPr>
              <a:lnSpc>
                <a:spcPct val="90000"/>
              </a:lnSpc>
            </a:pPr>
            <a:r>
              <a:rPr lang="en-GB" sz="3200" dirty="0"/>
              <a:t>3. Critical appraisal and </a:t>
            </a:r>
            <a:r>
              <a:rPr lang="en-GB" sz="3200" dirty="0" err="1"/>
              <a:t>feasibilty</a:t>
            </a:r>
            <a:endParaRPr lang="en-GB" sz="3200" dirty="0"/>
          </a:p>
        </p:txBody>
      </p:sp>
      <p:sp>
        <p:nvSpPr>
          <p:cNvPr id="3" name="Content Placeholder 2"/>
          <p:cNvSpPr>
            <a:spLocks noGrp="1"/>
          </p:cNvSpPr>
          <p:nvPr>
            <p:ph idx="1"/>
          </p:nvPr>
        </p:nvSpPr>
        <p:spPr>
          <a:xfrm>
            <a:off x="628650" y="2434201"/>
            <a:ext cx="2866641" cy="3742762"/>
          </a:xfrm>
        </p:spPr>
        <p:txBody>
          <a:bodyPr>
            <a:normAutofit/>
          </a:bodyPr>
          <a:lstStyle/>
          <a:p>
            <a:r>
              <a:rPr lang="en-GB" sz="1700" dirty="0"/>
              <a:t>Operating Costs: Rent, utilities, insurance, supplies, income tax.</a:t>
            </a:r>
          </a:p>
          <a:p>
            <a:r>
              <a:rPr lang="en-GB" sz="1700" dirty="0"/>
              <a:t>Revenue: Client fees, with options for additional services.</a:t>
            </a:r>
          </a:p>
          <a:p>
            <a:r>
              <a:rPr lang="en-GB" sz="1700" dirty="0"/>
              <a:t>12-Month Forecast: Expected monthly income, fixed expenses, and projected growth.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1DF6C-8E40-6D4E-3D64-E3F5A4A5EAA9}"/>
              </a:ext>
            </a:extLst>
          </p:cNvPr>
          <p:cNvSpPr>
            <a:spLocks noGrp="1"/>
          </p:cNvSpPr>
          <p:nvPr>
            <p:ph type="title"/>
          </p:nvPr>
        </p:nvSpPr>
        <p:spPr>
          <a:xfrm>
            <a:off x="226142" y="1153572"/>
            <a:ext cx="2689283" cy="4461163"/>
          </a:xfrm>
        </p:spPr>
        <p:txBody>
          <a:bodyPr>
            <a:normAutofit/>
          </a:bodyPr>
          <a:lstStyle/>
          <a:p>
            <a:r>
              <a:rPr lang="en-GB" kern="15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Summary:</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71C274-2275-F5DE-E6C2-211A943C6E25}"/>
              </a:ext>
            </a:extLst>
          </p:cNvPr>
          <p:cNvSpPr>
            <a:spLocks noGrp="1"/>
          </p:cNvSpPr>
          <p:nvPr>
            <p:ph idx="1"/>
          </p:nvPr>
        </p:nvSpPr>
        <p:spPr>
          <a:xfrm>
            <a:off x="3335481" y="591344"/>
            <a:ext cx="5179868" cy="5585619"/>
          </a:xfrm>
        </p:spPr>
        <p:txBody>
          <a:bodyPr anchor="ctr">
            <a:normAutofit/>
          </a:bodyPr>
          <a:lstStyle/>
          <a:p>
            <a:pPr marL="0" indent="0">
              <a:lnSpc>
                <a:spcPct val="90000"/>
              </a:lnSpc>
              <a:spcAft>
                <a:spcPts val="800"/>
              </a:spcAft>
              <a:buNone/>
            </a:pPr>
            <a:endParaRPr lang="en-GB" sz="10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r>
              <a:rPr lang="en-GB" sz="1000" kern="150" dirty="0">
                <a:effectLst/>
                <a:latin typeface="Aptos" panose="020B0004020202020204" pitchFamily="34" charset="0"/>
                <a:ea typeface="Aptos" panose="020B0004020202020204" pitchFamily="34" charset="0"/>
                <a:cs typeface="Times New Roman" panose="02020603050405020304" pitchFamily="18" charset="0"/>
              </a:rPr>
              <a:t>Strengths</a:t>
            </a:r>
          </a:p>
          <a:p>
            <a:pPr marL="0" indent="0">
              <a:lnSpc>
                <a:spcPct val="90000"/>
              </a:lnSpc>
              <a:spcAft>
                <a:spcPts val="800"/>
              </a:spcAft>
              <a:buNone/>
            </a:pPr>
            <a:r>
              <a:rPr lang="en-GB" sz="1000" kern="150" dirty="0">
                <a:effectLst/>
                <a:latin typeface="Aptos" panose="020B0004020202020204" pitchFamily="34" charset="0"/>
                <a:ea typeface="Aptos" panose="020B0004020202020204" pitchFamily="34" charset="0"/>
                <a:cs typeface="Times New Roman" panose="02020603050405020304" pitchFamily="18" charset="0"/>
              </a:rPr>
              <a:t>A sole trader can offer personalised care, setting them apart from larger centres. My direct involvement ensures high-quality service and personal dedication. Being a small-scale operation, I can cultivate close relationships with families, fostering trust and a compelling reputation. This allows for more flexibility in responding to parent requests, schedule changes, or introducing new activities based on children's interests. This small-scale operation allows for adaptable service.</a:t>
            </a:r>
          </a:p>
          <a:p>
            <a:pPr>
              <a:lnSpc>
                <a:spcPct val="90000"/>
              </a:lnSpc>
              <a:spcAft>
                <a:spcPts val="800"/>
              </a:spcAft>
            </a:pPr>
            <a:r>
              <a:rPr lang="en-GB" sz="1000" kern="150" dirty="0">
                <a:effectLst/>
                <a:latin typeface="Aptos" panose="020B0004020202020204" pitchFamily="34" charset="0"/>
                <a:ea typeface="Aptos" panose="020B0004020202020204" pitchFamily="34" charset="0"/>
                <a:cs typeface="Times New Roman" panose="02020603050405020304" pitchFamily="18" charset="0"/>
              </a:rPr>
              <a:t>Weaknesses</a:t>
            </a:r>
          </a:p>
          <a:p>
            <a:pPr marL="0" indent="0">
              <a:lnSpc>
                <a:spcPct val="90000"/>
              </a:lnSpc>
              <a:spcAft>
                <a:spcPts val="800"/>
              </a:spcAft>
              <a:buNone/>
            </a:pPr>
            <a:r>
              <a:rPr lang="en-GB" sz="1000" kern="150" dirty="0">
                <a:effectLst/>
                <a:latin typeface="Aptos" panose="020B0004020202020204" pitchFamily="34" charset="0"/>
                <a:ea typeface="Aptos" panose="020B0004020202020204" pitchFamily="34" charset="0"/>
                <a:cs typeface="Times New Roman" panose="02020603050405020304" pitchFamily="18" charset="0"/>
              </a:rPr>
              <a:t>Being a sole proprietor might result in a lack of funding, which can impact marketing, growth, and unforeseen costs. Lack of ability may restrict revenue and possibilities for advancement, while reliance on a single provider may affect continuity of treatment. Additionally, since I manage every business, it might be difficult and time-consuming to have no other partners.</a:t>
            </a:r>
          </a:p>
          <a:p>
            <a:pPr>
              <a:lnSpc>
                <a:spcPct val="90000"/>
              </a:lnSpc>
              <a:spcAft>
                <a:spcPts val="800"/>
              </a:spcAft>
            </a:pPr>
            <a:r>
              <a:rPr lang="en-GB" sz="1000" kern="150" dirty="0">
                <a:effectLst/>
                <a:latin typeface="Aptos" panose="020B0004020202020204" pitchFamily="34" charset="0"/>
                <a:ea typeface="Aptos" panose="020B0004020202020204" pitchFamily="34" charset="0"/>
                <a:cs typeface="Times New Roman" panose="02020603050405020304" pitchFamily="18" charset="0"/>
              </a:rPr>
              <a:t>Opportunity</a:t>
            </a:r>
          </a:p>
          <a:p>
            <a:pPr marL="0" indent="0">
              <a:lnSpc>
                <a:spcPct val="90000"/>
              </a:lnSpc>
              <a:spcAft>
                <a:spcPts val="800"/>
              </a:spcAft>
              <a:buNone/>
            </a:pPr>
            <a:r>
              <a:rPr lang="en-GB" sz="1000" kern="150" dirty="0">
                <a:effectLst/>
                <a:latin typeface="Aptos" panose="020B0004020202020204" pitchFamily="34" charset="0"/>
                <a:ea typeface="Aptos" panose="020B0004020202020204" pitchFamily="34" charset="0"/>
                <a:cs typeface="Times New Roman" panose="02020603050405020304" pitchFamily="18" charset="0"/>
              </a:rPr>
              <a:t>Parents' awareness of poor child-to-caregiver ratios has led to an increase in demand for individualised daycare. As a result, childcare services are now preferred over larger centres. Niche requirements can be met by specialised programs like educational activities or sensory play. Adding new services, such as weekend care or after-school activities, can boost revenue and draw in more customers. Digital marketing is an effective way to get new customers.</a:t>
            </a:r>
          </a:p>
          <a:p>
            <a:pPr>
              <a:lnSpc>
                <a:spcPct val="90000"/>
              </a:lnSpc>
              <a:spcAft>
                <a:spcPts val="800"/>
              </a:spcAft>
            </a:pPr>
            <a:r>
              <a:rPr lang="en-GB" sz="1000" kern="150" dirty="0">
                <a:effectLst/>
                <a:latin typeface="Aptos" panose="020B0004020202020204" pitchFamily="34" charset="0"/>
                <a:ea typeface="Aptos" panose="020B0004020202020204" pitchFamily="34" charset="0"/>
                <a:cs typeface="Times New Roman" panose="02020603050405020304" pitchFamily="18" charset="0"/>
              </a:rPr>
              <a:t>Threats</a:t>
            </a:r>
          </a:p>
          <a:p>
            <a:pPr marL="0" indent="0">
              <a:lnSpc>
                <a:spcPct val="90000"/>
              </a:lnSpc>
              <a:spcAft>
                <a:spcPts val="800"/>
              </a:spcAft>
              <a:buNone/>
            </a:pPr>
            <a:r>
              <a:rPr lang="en-GB" sz="1000" kern="150" dirty="0">
                <a:effectLst/>
                <a:latin typeface="Aptos" panose="020B0004020202020204" pitchFamily="34" charset="0"/>
                <a:ea typeface="Aptos" panose="020B0004020202020204" pitchFamily="34" charset="0"/>
                <a:cs typeface="Times New Roman" panose="02020603050405020304" pitchFamily="18" charset="0"/>
              </a:rPr>
              <a:t>Economic downturns, competition from larger centres, and legislative changes all affect childcare. There may be difficulties with new regulations, more stringent rules, and higher licensing costs. Parents may be drawn to larger centres because they provide more services or longer hours. Families' capacity to pay for childcare may be impacted by economic uncertainty, which might lower disposable income. Increased susceptibility to diseases, service interruptions, and higher expenses for preventative measures are all examples of health and safety hazards </a:t>
            </a:r>
            <a:r>
              <a:rPr lang="en-GB" sz="1800" dirty="0">
                <a:effectLst/>
                <a:latin typeface="Aptos" panose="020B0004020202020204" pitchFamily="34" charset="0"/>
                <a:ea typeface="Aptos" panose="020B0004020202020204" pitchFamily="34" charset="0"/>
                <a:cs typeface="Times New Roman" panose="02020603050405020304" pitchFamily="18" charset="0"/>
              </a:rPr>
              <a:t>Byington, T, A. 2020. </a:t>
            </a:r>
            <a:endParaRPr lang="en-GB" sz="10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pPr>
            <a:endParaRPr lang="en-GB" sz="1000" dirty="0"/>
          </a:p>
        </p:txBody>
      </p:sp>
    </p:spTree>
    <p:extLst>
      <p:ext uri="{BB962C8B-B14F-4D97-AF65-F5344CB8AC3E}">
        <p14:creationId xmlns:p14="http://schemas.microsoft.com/office/powerpoint/2010/main" val="3720574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0366137-3DBB-4912-98D5-672702020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D28D1CE-5BF4-45B7-8D6D-B31A31980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581843"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80EBC-B45C-9825-BE0D-B4B789764F28}"/>
              </a:ext>
            </a:extLst>
          </p:cNvPr>
          <p:cNvSpPr>
            <a:spLocks noGrp="1"/>
          </p:cNvSpPr>
          <p:nvPr>
            <p:ph type="title"/>
          </p:nvPr>
        </p:nvSpPr>
        <p:spPr>
          <a:xfrm>
            <a:off x="580144" y="685801"/>
            <a:ext cx="2421554" cy="1454709"/>
          </a:xfrm>
        </p:spPr>
        <p:txBody>
          <a:bodyPr anchor="b">
            <a:normAutofit/>
          </a:bodyPr>
          <a:lstStyle/>
          <a:p>
            <a:r>
              <a:rPr lang="en-GB" sz="2400">
                <a:solidFill>
                  <a:srgbClr val="595959"/>
                </a:solidFill>
              </a:rPr>
              <a:t>Thank you</a:t>
            </a:r>
            <a:br>
              <a:rPr lang="en-GB" sz="2400">
                <a:solidFill>
                  <a:srgbClr val="595959"/>
                </a:solidFill>
              </a:rPr>
            </a:br>
            <a:r>
              <a:rPr lang="en-GB" sz="2400">
                <a:solidFill>
                  <a:srgbClr val="595959"/>
                </a:solidFill>
              </a:rPr>
              <a:t>Contact us </a:t>
            </a:r>
          </a:p>
        </p:txBody>
      </p:sp>
      <p:sp>
        <p:nvSpPr>
          <p:cNvPr id="3" name="Content Placeholder 2">
            <a:extLst>
              <a:ext uri="{FF2B5EF4-FFF2-40B4-BE49-F238E27FC236}">
                <a16:creationId xmlns:a16="http://schemas.microsoft.com/office/drawing/2014/main" id="{B39246B1-B105-4F95-98D9-AF51033760D0}"/>
              </a:ext>
            </a:extLst>
          </p:cNvPr>
          <p:cNvSpPr>
            <a:spLocks noGrp="1"/>
          </p:cNvSpPr>
          <p:nvPr>
            <p:ph idx="1"/>
          </p:nvPr>
        </p:nvSpPr>
        <p:spPr>
          <a:xfrm>
            <a:off x="580144" y="2427382"/>
            <a:ext cx="2421554" cy="3681023"/>
          </a:xfrm>
        </p:spPr>
        <p:txBody>
          <a:bodyPr anchor="t">
            <a:normAutofit/>
          </a:bodyPr>
          <a:lstStyle/>
          <a:p>
            <a:pPr algn="ctr">
              <a:spcAft>
                <a:spcPts val="800"/>
              </a:spcAft>
            </a:pPr>
            <a:r>
              <a:rPr lang="en-GB" sz="1700" u="sng" kern="150">
                <a:solidFill>
                  <a:srgbClr val="595959"/>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2"/>
              </a:rPr>
              <a:t>https://naima-bright-beginnings-childcare.my.canva.site/</a:t>
            </a:r>
            <a:endParaRPr lang="en-GB" sz="1700" kern="150">
              <a:solidFill>
                <a:srgbClr val="595959"/>
              </a:solidFill>
              <a:effectLst/>
              <a:latin typeface="Aptos" panose="020B0004020202020204" pitchFamily="34" charset="0"/>
              <a:ea typeface="Aptos" panose="020B0004020202020204" pitchFamily="34" charset="0"/>
              <a:cs typeface="Times New Roman" panose="02020603050405020304" pitchFamily="18" charset="0"/>
            </a:endParaRPr>
          </a:p>
          <a:p>
            <a:pPr algn="ctr">
              <a:spcAft>
                <a:spcPts val="800"/>
              </a:spcAft>
            </a:pPr>
            <a:r>
              <a:rPr lang="en-GB" sz="1700" u="sng" kern="150">
                <a:solidFill>
                  <a:srgbClr val="595959"/>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3"/>
              </a:rPr>
              <a:t>https://free-5725745.webadorsite.com/</a:t>
            </a:r>
            <a:endParaRPr lang="en-GB" sz="1700" kern="150">
              <a:solidFill>
                <a:srgbClr val="595959"/>
              </a:solidFill>
              <a:effectLst/>
              <a:latin typeface="Aptos" panose="020B0004020202020204" pitchFamily="34" charset="0"/>
              <a:ea typeface="Aptos" panose="020B0004020202020204" pitchFamily="34" charset="0"/>
              <a:cs typeface="Times New Roman" panose="02020603050405020304" pitchFamily="18" charset="0"/>
            </a:endParaRPr>
          </a:p>
          <a:p>
            <a:pPr algn="ctr"/>
            <a:endParaRPr lang="en-GB" sz="1700">
              <a:solidFill>
                <a:srgbClr val="595959"/>
              </a:solidFill>
            </a:endParaRPr>
          </a:p>
        </p:txBody>
      </p:sp>
      <p:pic>
        <p:nvPicPr>
          <p:cNvPr id="5" name="Picture 4" descr="A screenshot of a social media post&#10;&#10;Description automatically generated">
            <a:extLst>
              <a:ext uri="{FF2B5EF4-FFF2-40B4-BE49-F238E27FC236}">
                <a16:creationId xmlns:a16="http://schemas.microsoft.com/office/drawing/2014/main" id="{63D1C392-4C2B-5953-3CA6-FE609F0A0764}"/>
              </a:ext>
            </a:extLst>
          </p:cNvPr>
          <p:cNvPicPr>
            <a:picLocks noChangeAspect="1"/>
          </p:cNvPicPr>
          <p:nvPr/>
        </p:nvPicPr>
        <p:blipFill>
          <a:blip r:embed="rId4"/>
          <a:stretch>
            <a:fillRect/>
          </a:stretch>
        </p:blipFill>
        <p:spPr>
          <a:xfrm>
            <a:off x="4092205" y="1512829"/>
            <a:ext cx="2203598" cy="3832344"/>
          </a:xfrm>
          <a:prstGeom prst="rect">
            <a:avLst/>
          </a:prstGeom>
        </p:spPr>
      </p:pic>
      <p:pic>
        <p:nvPicPr>
          <p:cNvPr id="6" name="Picture 5" descr="A screenshot of a phone&#10;&#10;Description automatically generated">
            <a:extLst>
              <a:ext uri="{FF2B5EF4-FFF2-40B4-BE49-F238E27FC236}">
                <a16:creationId xmlns:a16="http://schemas.microsoft.com/office/drawing/2014/main" id="{05E16461-406C-D533-6410-FA4C18D2BE08}"/>
              </a:ext>
            </a:extLst>
          </p:cNvPr>
          <p:cNvPicPr>
            <a:picLocks noChangeAspect="1"/>
          </p:cNvPicPr>
          <p:nvPr/>
        </p:nvPicPr>
        <p:blipFill>
          <a:blip r:embed="rId5"/>
          <a:stretch>
            <a:fillRect/>
          </a:stretch>
        </p:blipFill>
        <p:spPr>
          <a:xfrm>
            <a:off x="6418787" y="2349261"/>
            <a:ext cx="2214851" cy="2159479"/>
          </a:xfrm>
          <a:prstGeom prst="rect">
            <a:avLst/>
          </a:prstGeom>
        </p:spPr>
      </p:pic>
    </p:spTree>
    <p:extLst>
      <p:ext uri="{BB962C8B-B14F-4D97-AF65-F5344CB8AC3E}">
        <p14:creationId xmlns:p14="http://schemas.microsoft.com/office/powerpoint/2010/main" val="3258774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872EF-4011-6C2F-F92E-7D8D75352748}"/>
              </a:ext>
            </a:extLst>
          </p:cNvPr>
          <p:cNvSpPr>
            <a:spLocks noGrp="1"/>
          </p:cNvSpPr>
          <p:nvPr>
            <p:ph type="title"/>
          </p:nvPr>
        </p:nvSpPr>
        <p:spPr>
          <a:xfrm>
            <a:off x="515125" y="1153572"/>
            <a:ext cx="2400300" cy="4461163"/>
          </a:xfrm>
        </p:spPr>
        <p:txBody>
          <a:bodyPr>
            <a:normAutofit/>
          </a:bodyPr>
          <a:lstStyle/>
          <a:p>
            <a:r>
              <a:rPr lang="en-GB" sz="4100">
                <a:solidFill>
                  <a:srgbClr val="FFFFFF"/>
                </a:solidFill>
              </a:rPr>
              <a:t>Reference </a:t>
            </a:r>
          </a:p>
        </p:txBody>
      </p:sp>
      <p:sp>
        <p:nvSpPr>
          <p:cNvPr id="38" name="Arc 3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B9266F-8708-EC21-5C6E-58E8BA892C7D}"/>
              </a:ext>
            </a:extLst>
          </p:cNvPr>
          <p:cNvSpPr>
            <a:spLocks noGrp="1"/>
          </p:cNvSpPr>
          <p:nvPr>
            <p:ph idx="1"/>
          </p:nvPr>
        </p:nvSpPr>
        <p:spPr>
          <a:xfrm>
            <a:off x="3335481" y="78658"/>
            <a:ext cx="5179868" cy="6538452"/>
          </a:xfrm>
        </p:spPr>
        <p:txBody>
          <a:bodyPr anchor="ctr">
            <a:normAutofit fontScale="40000" lnSpcReduction="20000"/>
          </a:bodyPr>
          <a:lstStyle/>
          <a:p>
            <a:pPr marL="457200">
              <a:lnSpc>
                <a:spcPct val="102000"/>
              </a:lnSpc>
              <a:spcAft>
                <a:spcPts val="800"/>
              </a:spcAft>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Astrachan, J. H., &amp; Shanker, M. C. (2003). Family Businesses’ Contribution to the U.S. Economy: A Closer Look. Access 26-10-2024. </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2"/>
              </a:rPr>
              <a:t>https://doi.org/10.1177/08944865030160030601</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Barnett, W. Hansen, C, L. et al. 2022.</a:t>
            </a:r>
            <a:r>
              <a:rPr lang="en-GB" sz="1800" b="1" kern="150" dirty="0">
                <a:solidFill>
                  <a:srgbClr val="333333"/>
                </a:solidFill>
                <a:effectLst/>
                <a:latin typeface="Aptos" panose="020B0004020202020204" pitchFamily="34" charset="0"/>
                <a:ea typeface="Aptos" panose="020B0004020202020204" pitchFamily="34" charset="0"/>
                <a:cs typeface="Noto Sans" panose="020B0502040504020204" pitchFamily="34" charset="0"/>
              </a:rPr>
              <a:t> </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Caregiver–child proximity as a dimension of early experience.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Development and Psychopathology</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doi:10.1017/S0954579421001644. </a:t>
            </a: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Butler, M, R. and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Butow</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E. 2024. Funding a New Business (For Dummies: Traveling Made Easy). Publisher: Dummies.</a:t>
            </a:r>
          </a:p>
          <a:p>
            <a:pPr marL="342900" lvl="0" indent="-342900">
              <a:lnSpc>
                <a:spcPct val="102000"/>
              </a:lnSpc>
              <a:spcAft>
                <a:spcPts val="800"/>
              </a:spcAft>
              <a:buFont typeface="+mj-lt"/>
              <a:buAutoNum type="arabicPeriod"/>
            </a:pP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rPr>
              <a:t>Byington, T, A. 2020. </a:t>
            </a:r>
            <a:r>
              <a:rPr lang="en-GB" sz="1800" u="sng" kern="150" dirty="0">
                <a:solidFill>
                  <a:srgbClr val="111111"/>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rPr>
              <a:t>SWOT Analysis of an Early Childhood Literacy Train-the-Trainer Program Literacy in the Early Childhood Classroom: A SWOT Analysis of a Multi-State Literacy Train-the-Trainer Program. VL: 8. DO - 10.54718/LATZ6328.</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Dalli, C., 2014.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Quality Early Childhood Education for Under-Two-Year-Olds.</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u="sng" kern="150" dirty="0">
                <a:effectLst/>
                <a:latin typeface="Aptos" panose="020B0004020202020204" pitchFamily="34" charset="0"/>
                <a:ea typeface="Aptos" panose="020B0004020202020204" pitchFamily="34" charset="0"/>
                <a:cs typeface="Times New Roman" panose="02020603050405020304" pitchFamily="18" charset="0"/>
              </a:rPr>
              <a:t>Department for Education, 2024. Help for early years providers. Changes to the EYFS framework.</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02000"/>
              </a:lnSpc>
              <a:spcAft>
                <a:spcPts val="800"/>
              </a:spcAft>
            </a:pPr>
            <a:r>
              <a:rPr lang="en-GB" sz="1800" b="1" u="sng"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u="sng" kern="150" dirty="0">
                <a:effectLst/>
                <a:latin typeface="Aptos" panose="020B0004020202020204" pitchFamily="34" charset="0"/>
                <a:ea typeface="Aptos" panose="020B0004020202020204" pitchFamily="34" charset="0"/>
                <a:cs typeface="Times New Roman" panose="02020603050405020304" pitchFamily="18" charset="0"/>
              </a:rPr>
              <a:t>Access [online] 11-10-2024. </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3"/>
              </a:rPr>
              <a:t>https://help-for-early-years-providers.education.gov.uk/support-for-practitioners/changes-to-the-eyfs-framework</a:t>
            </a:r>
            <a:r>
              <a:rPr lang="en-GB" sz="1800" u="sng" kern="150" dirty="0">
                <a:effectLst/>
                <a:latin typeface="Aptos" panose="020B0004020202020204" pitchFamily="34" charset="0"/>
                <a:ea typeface="Aptos" panose="020B0004020202020204" pitchFamily="34" charset="0"/>
                <a:cs typeface="Times New Roman" panose="02020603050405020304" pitchFamily="18" charset="0"/>
              </a:rPr>
              <a:t>.</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David, F.R. &amp; David, F.R. 2020. Strategic Management: Concepts and Cases. 17th edition. published:  Boston: Pearson. </a:t>
            </a: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Davies, H. 2021. Main summary: survey of childcare and early years providers. Access [online] 23-10-2024. </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4"/>
              </a:rPr>
              <a:t>https://assets.publishing.service.gov.uk/government/uploads/system/uploads/attachment_data/file/1039675/Main_summary_survey_of_childcare_and_early_years_providers_2021.pdf</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Dessler, G., 2020.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Human Resource Management. 16</a:t>
            </a:r>
            <a:r>
              <a:rPr lang="en-GB" sz="1800" i="1" kern="15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 edition. Published: Pearson.</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Dr Dweck. 2019. Mindset Changing the Way You Think to Fulfil Your Potential. Publisher: Little, Brown Audio.  Access [online] 21-10-24. Available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Ebook</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5"/>
              </a:rPr>
              <a:t>https://www.youtube.com/watch?v=_JTZcII2xrY</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6"/>
              </a:rPr>
              <a:t>http://businesswales.gov.wales/</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7"/>
              </a:rPr>
              <a:t>https://www.nurseryresources.org/articles/parents-as-partners/communication-with-parents/</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rPr>
              <a:t>. Access [online] 28-10-2024.</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8"/>
              </a:rPr>
              <a:t>https://www.positiveaction.net/blog/communicating-with-parents</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rPr>
              <a:t>. Access [online] 30-10-2024.</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Kotler P. 2019 Community-based marketing enhances local brand awareness. Access [online] 15-10 2024. </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9"/>
              </a:rPr>
              <a:t>https://www.youtube.com/watch?v=ocCEtt1eM_s&amp;t=6s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02000"/>
              </a:lnSpc>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Lee, A. 2006. Starting Your Own Childminding Business: How to Set Up High Quality Childcare in Your Own House, publisher: </a:t>
            </a:r>
            <a:r>
              <a:rPr lang="en-GB" sz="1800" kern="0" spc="-10" dirty="0">
                <a:solidFill>
                  <a:srgbClr val="333E48"/>
                </a:solidFill>
                <a:effectLst/>
                <a:latin typeface="Aptos" panose="020B0004020202020204" pitchFamily="34" charset="0"/>
                <a:ea typeface="Times New Roman" panose="02020603050405020304" pitchFamily="18" charset="0"/>
                <a:cs typeface="Times New Roman" panose="02020603050405020304" pitchFamily="18" charset="0"/>
              </a:rPr>
              <a:t>Little, Brown Book Group.</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McQuarrie, E.F., 2015. The Market Research Toolbox. Edition	4thPublisher	SAGE Publications,</a:t>
            </a: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Access [online] 02-11-2024. </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10"/>
              </a:rPr>
              <a:t>https://www.pearsonhighered.com/assets/preface/0/1/3/5/0135173949.pdf</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Statista (2023).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Childcare Market in the UK</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 [online] 05-11-2024. Available at: </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11"/>
              </a:rPr>
              <a:t>www.statista.com</a:t>
            </a:r>
            <a:r>
              <a:rPr lang="en-GB" sz="1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rPr>
              <a:t>. </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Stowes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T. 2017. Early Years Childminding Accounts Book: A practical Accounts book for childminders. Publisher</a:t>
            </a:r>
            <a:r>
              <a:rPr lang="en-GB" sz="1800" b="1" kern="150" dirty="0">
                <a:effectLst/>
                <a:latin typeface="Aptos" panose="020B0004020202020204" pitchFamily="34" charset="0"/>
                <a:ea typeface="Aptos" panose="020B0004020202020204" pitchFamily="34" charset="0"/>
                <a:cs typeface="Times New Roman" panose="02020603050405020304" pitchFamily="18" charset="0"/>
              </a:rPr>
              <a:t>: </a:t>
            </a:r>
            <a:r>
              <a:rPr lang="ar-SA" sz="1800" b="1" kern="150" dirty="0">
                <a:effectLst/>
                <a:latin typeface="Aptos" panose="020B0004020202020204" pitchFamily="34" charset="0"/>
                <a:ea typeface="Aptos" panose="020B0004020202020204" pitchFamily="34" charset="0"/>
                <a:cs typeface="Times New Roman" panose="02020603050405020304" pitchFamily="18" charset="0"/>
              </a:rPr>
              <a:t>‎</a:t>
            </a:r>
            <a:r>
              <a:rPr lang="en-GB" sz="1800" b="1"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CreateSpace Independent Publishing Platform.</a:t>
            </a:r>
          </a:p>
          <a:p>
            <a:pPr marL="342900" lvl="0" indent="-342900">
              <a:lnSpc>
                <a:spcPct val="102000"/>
              </a:lnSpc>
              <a:spcAft>
                <a:spcPts val="800"/>
              </a:spcAft>
              <a:buFont typeface="+mj-lt"/>
              <a:buAutoNum type="arabicPeriod"/>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Watkins, M, D. 2023. The First 90 Days, Updated and Expanded: Proven Strategies for Getting Up to Speed Faster and Smarter. Published Harvard Business Review Press.</a:t>
            </a:r>
          </a:p>
          <a:p>
            <a:pPr>
              <a:lnSpc>
                <a:spcPct val="90000"/>
              </a:lnSpc>
            </a:pPr>
            <a:endParaRPr lang="en-GB" sz="800" dirty="0">
              <a:latin typeface="+mj-lt"/>
            </a:endParaRPr>
          </a:p>
        </p:txBody>
      </p:sp>
    </p:spTree>
    <p:extLst>
      <p:ext uri="{BB962C8B-B14F-4D97-AF65-F5344CB8AC3E}">
        <p14:creationId xmlns:p14="http://schemas.microsoft.com/office/powerpoint/2010/main" val="1509554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14147</TotalTime>
  <Words>1746</Words>
  <Application>Microsoft Office PowerPoint</Application>
  <PresentationFormat>On-screen Show (4:3)</PresentationFormat>
  <Paragraphs>107</Paragraphs>
  <Slides>18</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Meiryo</vt:lpstr>
      <vt:lpstr>Aptos</vt:lpstr>
      <vt:lpstr>Arial</vt:lpstr>
      <vt:lpstr>Calibri</vt:lpstr>
      <vt:lpstr>Noto Sans</vt:lpstr>
      <vt:lpstr>Times New Roman</vt:lpstr>
      <vt:lpstr>Office Theme</vt:lpstr>
      <vt:lpstr>PowerPoint Presentation</vt:lpstr>
      <vt:lpstr>Naima Bright Beginnings Childcare Business Plan Overview </vt:lpstr>
      <vt:lpstr>Presentation Overview</vt:lpstr>
      <vt:lpstr>1. Business Proposition</vt:lpstr>
      <vt:lpstr>1.1 Service Description</vt:lpstr>
      <vt:lpstr>1.2 Mission, Aim, Objectives</vt:lpstr>
      <vt:lpstr>PowerPoint Presentation</vt:lpstr>
      <vt:lpstr>PowerPoint Presentation</vt:lpstr>
      <vt:lpstr>1.5 Location</vt:lpstr>
      <vt:lpstr>1.6 HRM</vt:lpstr>
      <vt:lpstr>PowerPoint Presentation</vt:lpstr>
      <vt:lpstr>1.8 Threats and Mitigation</vt:lpstr>
      <vt:lpstr>2. Marketing Strategy – Branding &amp; Examples</vt:lpstr>
      <vt:lpstr>2.2 Market Research</vt:lpstr>
      <vt:lpstr>3. Critical appraisal and feasibilty</vt:lpstr>
      <vt:lpstr>Summary:</vt:lpstr>
      <vt:lpstr>Thank you Contact us </vt:lpstr>
      <vt:lpstr>Reference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Naimo Abdillahi Ahmed</dc:creator>
  <cp:keywords/>
  <dc:description>generated using python-pptx</dc:description>
  <cp:lastModifiedBy>Naimo Abdillahi Ahmed</cp:lastModifiedBy>
  <cp:revision>5</cp:revision>
  <dcterms:created xsi:type="dcterms:W3CDTF">2013-01-27T09:14:16Z</dcterms:created>
  <dcterms:modified xsi:type="dcterms:W3CDTF">2024-11-29T22:07:39Z</dcterms:modified>
  <cp:category/>
</cp:coreProperties>
</file>