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 id="2147483705" r:id="rId2"/>
    <p:sldMasterId id="2147483710" r:id="rId3"/>
  </p:sldMasterIdLst>
  <p:notesMasterIdLst>
    <p:notesMasterId r:id="rId37"/>
  </p:notesMasterIdLst>
  <p:sldIdLst>
    <p:sldId id="256" r:id="rId4"/>
    <p:sldId id="257" r:id="rId5"/>
    <p:sldId id="284" r:id="rId6"/>
    <p:sldId id="283" r:id="rId7"/>
    <p:sldId id="288" r:id="rId8"/>
    <p:sldId id="258" r:id="rId9"/>
    <p:sldId id="287" r:id="rId10"/>
    <p:sldId id="268" r:id="rId11"/>
    <p:sldId id="259" r:id="rId12"/>
    <p:sldId id="262" r:id="rId13"/>
    <p:sldId id="263" r:id="rId14"/>
    <p:sldId id="265" r:id="rId15"/>
    <p:sldId id="270" r:id="rId16"/>
    <p:sldId id="275" r:id="rId17"/>
    <p:sldId id="276" r:id="rId18"/>
    <p:sldId id="277" r:id="rId19"/>
    <p:sldId id="269" r:id="rId20"/>
    <p:sldId id="271" r:id="rId21"/>
    <p:sldId id="272" r:id="rId22"/>
    <p:sldId id="273" r:id="rId23"/>
    <p:sldId id="274" r:id="rId24"/>
    <p:sldId id="279" r:id="rId25"/>
    <p:sldId id="278" r:id="rId26"/>
    <p:sldId id="281" r:id="rId27"/>
    <p:sldId id="280" r:id="rId28"/>
    <p:sldId id="289" r:id="rId29"/>
    <p:sldId id="264" r:id="rId30"/>
    <p:sldId id="282" r:id="rId31"/>
    <p:sldId id="291" r:id="rId32"/>
    <p:sldId id="266" r:id="rId33"/>
    <p:sldId id="286" r:id="rId34"/>
    <p:sldId id="293" r:id="rId35"/>
    <p:sldId id="2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7" autoAdjust="0"/>
    <p:restoredTop sz="93401" autoAdjust="0"/>
  </p:normalViewPr>
  <p:slideViewPr>
    <p:cSldViewPr snapToGrid="0">
      <p:cViewPr varScale="1">
        <p:scale>
          <a:sx n="80" d="100"/>
          <a:sy n="80" d="100"/>
        </p:scale>
        <p:origin x="80"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AC519C-4271-4E25-8C6E-968CF1B5615D}"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2F449F-454D-45FB-B8F0-440EF4FA1860}" type="slidenum">
              <a:rPr lang="en-GB" smtClean="0"/>
              <a:t>‹#›</a:t>
            </a:fld>
            <a:endParaRPr lang="en-GB"/>
          </a:p>
        </p:txBody>
      </p:sp>
    </p:spTree>
    <p:extLst>
      <p:ext uri="{BB962C8B-B14F-4D97-AF65-F5344CB8AC3E}">
        <p14:creationId xmlns:p14="http://schemas.microsoft.com/office/powerpoint/2010/main" val="78082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a:t>
            </a:fld>
            <a:endParaRPr lang="en-GB"/>
          </a:p>
        </p:txBody>
      </p:sp>
    </p:spTree>
    <p:extLst>
      <p:ext uri="{BB962C8B-B14F-4D97-AF65-F5344CB8AC3E}">
        <p14:creationId xmlns:p14="http://schemas.microsoft.com/office/powerpoint/2010/main" val="362198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a:t>
            </a:fld>
            <a:endParaRPr lang="en-GB"/>
          </a:p>
        </p:txBody>
      </p:sp>
    </p:spTree>
    <p:extLst>
      <p:ext uri="{BB962C8B-B14F-4D97-AF65-F5344CB8AC3E}">
        <p14:creationId xmlns:p14="http://schemas.microsoft.com/office/powerpoint/2010/main" val="1111450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a:t>
            </a:fld>
            <a:endParaRPr lang="en-GB"/>
          </a:p>
        </p:txBody>
      </p:sp>
    </p:spTree>
    <p:extLst>
      <p:ext uri="{BB962C8B-B14F-4D97-AF65-F5344CB8AC3E}">
        <p14:creationId xmlns:p14="http://schemas.microsoft.com/office/powerpoint/2010/main" val="323978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4</a:t>
            </a:fld>
            <a:endParaRPr lang="en-GB"/>
          </a:p>
        </p:txBody>
      </p:sp>
    </p:spTree>
    <p:extLst>
      <p:ext uri="{BB962C8B-B14F-4D97-AF65-F5344CB8AC3E}">
        <p14:creationId xmlns:p14="http://schemas.microsoft.com/office/powerpoint/2010/main" val="2337522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practice equity in our everyday lives when organizing ourselves for a group photo.  Lots of people, we want everyone to look equally good in the picture, however we know that everyone is of a different heights. Naturally we’ll organize so smaller people are in the front and taller people are in the back.   We need to be flexible, we naturally know that we are different heights .  It requires cooperation on everyone’s part, the end result is where we are e</a:t>
            </a:r>
          </a:p>
        </p:txBody>
      </p:sp>
      <p:sp>
        <p:nvSpPr>
          <p:cNvPr id="4" name="Slide Number Placeholder 3"/>
          <p:cNvSpPr>
            <a:spLocks noGrp="1"/>
          </p:cNvSpPr>
          <p:nvPr>
            <p:ph type="sldNum" sz="quarter" idx="5"/>
          </p:nvPr>
        </p:nvSpPr>
        <p:spPr/>
        <p:txBody>
          <a:bodyPr/>
          <a:lstStyle/>
          <a:p>
            <a:fld id="{8A2F449F-454D-45FB-B8F0-440EF4FA1860}" type="slidenum">
              <a:rPr lang="en-GB" smtClean="0"/>
              <a:t>5</a:t>
            </a:fld>
            <a:endParaRPr lang="en-GB"/>
          </a:p>
        </p:txBody>
      </p:sp>
    </p:spTree>
    <p:extLst>
      <p:ext uri="{BB962C8B-B14F-4D97-AF65-F5344CB8AC3E}">
        <p14:creationId xmlns:p14="http://schemas.microsoft.com/office/powerpoint/2010/main" val="3710216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about sharing an apartment with a partner, family member….   They make £90,000 per year, you make £21,000 per year and you go halves on the rent.   That’s equal, but not equitable.   Equitable would be if the payment were prorated based on what you make. That then is a comparable </a:t>
            </a:r>
            <a:r>
              <a:rPr lang="en-US" dirty="0" err="1"/>
              <a:t>burdon</a:t>
            </a:r>
            <a:r>
              <a:rPr lang="en-US" dirty="0"/>
              <a:t> on finances. </a:t>
            </a:r>
          </a:p>
        </p:txBody>
      </p:sp>
      <p:sp>
        <p:nvSpPr>
          <p:cNvPr id="4" name="Slide Number Placeholder 3"/>
          <p:cNvSpPr>
            <a:spLocks noGrp="1"/>
          </p:cNvSpPr>
          <p:nvPr>
            <p:ph type="sldNum" sz="quarter" idx="5"/>
          </p:nvPr>
        </p:nvSpPr>
        <p:spPr/>
        <p:txBody>
          <a:bodyPr/>
          <a:lstStyle/>
          <a:p>
            <a:fld id="{8A2F449F-454D-45FB-B8F0-440EF4FA1860}" type="slidenum">
              <a:rPr lang="en-GB" smtClean="0"/>
              <a:t>6</a:t>
            </a:fld>
            <a:endParaRPr lang="en-GB"/>
          </a:p>
        </p:txBody>
      </p:sp>
    </p:spTree>
    <p:extLst>
      <p:ext uri="{BB962C8B-B14F-4D97-AF65-F5344CB8AC3E}">
        <p14:creationId xmlns:p14="http://schemas.microsoft.com/office/powerpoint/2010/main" val="1121422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7</a:t>
            </a:fld>
            <a:endParaRPr lang="en-GB"/>
          </a:p>
        </p:txBody>
      </p:sp>
    </p:spTree>
    <p:extLst>
      <p:ext uri="{BB962C8B-B14F-4D97-AF65-F5344CB8AC3E}">
        <p14:creationId xmlns:p14="http://schemas.microsoft.com/office/powerpoint/2010/main" val="859553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of condition is the belief that people should be as equal as possible in relation to the central conditions of their lives. In sociology this is the situation in which everyone in a society has a similar level of wealth status and power. </a:t>
            </a:r>
          </a:p>
          <a:p>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8</a:t>
            </a:fld>
            <a:endParaRPr lang="en-GB"/>
          </a:p>
        </p:txBody>
      </p:sp>
    </p:spTree>
    <p:extLst>
      <p:ext uri="{BB962C8B-B14F-4D97-AF65-F5344CB8AC3E}">
        <p14:creationId xmlns:p14="http://schemas.microsoft.com/office/powerpoint/2010/main" val="2757239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9</a:t>
            </a:fld>
            <a:endParaRPr lang="en-GB"/>
          </a:p>
        </p:txBody>
      </p:sp>
    </p:spTree>
    <p:extLst>
      <p:ext uri="{BB962C8B-B14F-4D97-AF65-F5344CB8AC3E}">
        <p14:creationId xmlns:p14="http://schemas.microsoft.com/office/powerpoint/2010/main" val="689682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10</a:t>
            </a:fld>
            <a:endParaRPr lang="en-GB"/>
          </a:p>
        </p:txBody>
      </p:sp>
    </p:spTree>
    <p:extLst>
      <p:ext uri="{BB962C8B-B14F-4D97-AF65-F5344CB8AC3E}">
        <p14:creationId xmlns:p14="http://schemas.microsoft.com/office/powerpoint/2010/main" val="2046277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Index of multiple Deprivation- Measures Income-Employment-</a:t>
            </a:r>
            <a:r>
              <a:rPr lang="en-GB" baseline="0" dirty="0"/>
              <a:t> Health- Education- Access to Services- Housing- Community Safety- Living Environment. Reflects the wide range of well-being goals set out in the Well-being of Future Generations Act (2015)</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11</a:t>
            </a:fld>
            <a:endParaRPr lang="en-GB"/>
          </a:p>
        </p:txBody>
      </p:sp>
    </p:spTree>
    <p:extLst>
      <p:ext uri="{BB962C8B-B14F-4D97-AF65-F5344CB8AC3E}">
        <p14:creationId xmlns:p14="http://schemas.microsoft.com/office/powerpoint/2010/main" val="4055826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 second and third generation joblessness. Poverty</a:t>
            </a:r>
            <a:r>
              <a:rPr lang="en-GB" baseline="0" dirty="0"/>
              <a:t> is inherited. Low educational attainment is also inherited. On opposite side of spectrum, the rich live in better homes, get better health care, education and lifestyles which is passed on generationally. </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12</a:t>
            </a:fld>
            <a:endParaRPr lang="en-GB"/>
          </a:p>
        </p:txBody>
      </p:sp>
    </p:spTree>
    <p:extLst>
      <p:ext uri="{BB962C8B-B14F-4D97-AF65-F5344CB8AC3E}">
        <p14:creationId xmlns:p14="http://schemas.microsoft.com/office/powerpoint/2010/main" val="1561418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13</a:t>
            </a:fld>
            <a:endParaRPr lang="en-GB"/>
          </a:p>
        </p:txBody>
      </p:sp>
    </p:spTree>
    <p:extLst>
      <p:ext uri="{BB962C8B-B14F-4D97-AF65-F5344CB8AC3E}">
        <p14:creationId xmlns:p14="http://schemas.microsoft.com/office/powerpoint/2010/main" val="1988618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14</a:t>
            </a:fld>
            <a:endParaRPr lang="en-GB"/>
          </a:p>
        </p:txBody>
      </p:sp>
    </p:spTree>
    <p:extLst>
      <p:ext uri="{BB962C8B-B14F-4D97-AF65-F5344CB8AC3E}">
        <p14:creationId xmlns:p14="http://schemas.microsoft.com/office/powerpoint/2010/main" val="1819482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15</a:t>
            </a:fld>
            <a:endParaRPr lang="en-GB"/>
          </a:p>
        </p:txBody>
      </p:sp>
    </p:spTree>
    <p:extLst>
      <p:ext uri="{BB962C8B-B14F-4D97-AF65-F5344CB8AC3E}">
        <p14:creationId xmlns:p14="http://schemas.microsoft.com/office/powerpoint/2010/main" val="1473592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16</a:t>
            </a:fld>
            <a:endParaRPr lang="en-GB"/>
          </a:p>
        </p:txBody>
      </p:sp>
    </p:spTree>
    <p:extLst>
      <p:ext uri="{BB962C8B-B14F-4D97-AF65-F5344CB8AC3E}">
        <p14:creationId xmlns:p14="http://schemas.microsoft.com/office/powerpoint/2010/main" val="3304121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a:t>
            </a:r>
            <a:r>
              <a:rPr lang="en-GB" baseline="0" dirty="0"/>
              <a:t> might think “control” and “power” are the same, but over the next few slides we will look HOW the people/institutions exert control USING power…</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17</a:t>
            </a:fld>
            <a:endParaRPr lang="en-GB"/>
          </a:p>
        </p:txBody>
      </p:sp>
    </p:spTree>
    <p:extLst>
      <p:ext uri="{BB962C8B-B14F-4D97-AF65-F5344CB8AC3E}">
        <p14:creationId xmlns:p14="http://schemas.microsoft.com/office/powerpoint/2010/main" val="4258589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18</a:t>
            </a:fld>
            <a:endParaRPr lang="en-GB"/>
          </a:p>
        </p:txBody>
      </p:sp>
    </p:spTree>
    <p:extLst>
      <p:ext uri="{BB962C8B-B14F-4D97-AF65-F5344CB8AC3E}">
        <p14:creationId xmlns:p14="http://schemas.microsoft.com/office/powerpoint/2010/main" val="901753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19</a:t>
            </a:fld>
            <a:endParaRPr lang="en-GB"/>
          </a:p>
        </p:txBody>
      </p:sp>
    </p:spTree>
    <p:extLst>
      <p:ext uri="{BB962C8B-B14F-4D97-AF65-F5344CB8AC3E}">
        <p14:creationId xmlns:p14="http://schemas.microsoft.com/office/powerpoint/2010/main" val="1795713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20</a:t>
            </a:fld>
            <a:endParaRPr lang="en-GB"/>
          </a:p>
        </p:txBody>
      </p:sp>
    </p:spTree>
    <p:extLst>
      <p:ext uri="{BB962C8B-B14F-4D97-AF65-F5344CB8AC3E}">
        <p14:creationId xmlns:p14="http://schemas.microsoft.com/office/powerpoint/2010/main" val="40111485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Personally relating to these ideas,</a:t>
            </a:r>
            <a:r>
              <a:rPr lang="en-GB" baseline="0" dirty="0"/>
              <a:t> using real world examples</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21</a:t>
            </a:fld>
            <a:endParaRPr lang="en-GB"/>
          </a:p>
        </p:txBody>
      </p:sp>
    </p:spTree>
    <p:extLst>
      <p:ext uri="{BB962C8B-B14F-4D97-AF65-F5344CB8AC3E}">
        <p14:creationId xmlns:p14="http://schemas.microsoft.com/office/powerpoint/2010/main" val="38637825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22</a:t>
            </a:fld>
            <a:endParaRPr lang="en-GB"/>
          </a:p>
        </p:txBody>
      </p:sp>
    </p:spTree>
    <p:extLst>
      <p:ext uri="{BB962C8B-B14F-4D97-AF65-F5344CB8AC3E}">
        <p14:creationId xmlns:p14="http://schemas.microsoft.com/office/powerpoint/2010/main" val="37975193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23</a:t>
            </a:fld>
            <a:endParaRPr lang="en-GB"/>
          </a:p>
        </p:txBody>
      </p:sp>
    </p:spTree>
    <p:extLst>
      <p:ext uri="{BB962C8B-B14F-4D97-AF65-F5344CB8AC3E}">
        <p14:creationId xmlns:p14="http://schemas.microsoft.com/office/powerpoint/2010/main" val="12492740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24</a:t>
            </a:fld>
            <a:endParaRPr lang="en-GB"/>
          </a:p>
        </p:txBody>
      </p:sp>
    </p:spTree>
    <p:extLst>
      <p:ext uri="{BB962C8B-B14F-4D97-AF65-F5344CB8AC3E}">
        <p14:creationId xmlns:p14="http://schemas.microsoft.com/office/powerpoint/2010/main" val="1867317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Positionality</a:t>
            </a:r>
            <a:r>
              <a:rPr lang="en-GB" baseline="0" dirty="0"/>
              <a:t> is the internal perspective of the individual. It is how our identity is shaped. When we look at how oppression of different kinds work together to produce injustice and inequality. The framework we use to look at this is called Intersectionality.</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25</a:t>
            </a:fld>
            <a:endParaRPr lang="en-GB"/>
          </a:p>
        </p:txBody>
      </p:sp>
    </p:spTree>
    <p:extLst>
      <p:ext uri="{BB962C8B-B14F-4D97-AF65-F5344CB8AC3E}">
        <p14:creationId xmlns:p14="http://schemas.microsoft.com/office/powerpoint/2010/main" val="10430066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26</a:t>
            </a:fld>
            <a:endParaRPr lang="en-GB"/>
          </a:p>
        </p:txBody>
      </p:sp>
    </p:spTree>
    <p:extLst>
      <p:ext uri="{BB962C8B-B14F-4D97-AF65-F5344CB8AC3E}">
        <p14:creationId xmlns:p14="http://schemas.microsoft.com/office/powerpoint/2010/main" val="28729731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27</a:t>
            </a:fld>
            <a:endParaRPr lang="en-GB"/>
          </a:p>
        </p:txBody>
      </p:sp>
    </p:spTree>
    <p:extLst>
      <p:ext uri="{BB962C8B-B14F-4D97-AF65-F5344CB8AC3E}">
        <p14:creationId xmlns:p14="http://schemas.microsoft.com/office/powerpoint/2010/main" val="2024368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lines that go straight through this model from one side to the other show the opposites which can either mean oppression or privilege. For example when we follow the racism line, we see that “White” falls on the privileged half, whereas “People of Colour” falls under the Oppressed half.  </a:t>
            </a:r>
            <a:endParaRPr lang="en-GB" dirty="0"/>
          </a:p>
          <a:p>
            <a:r>
              <a:rPr lang="en-GB" dirty="0"/>
              <a:t>Intersectionality is the acknowledgement that everyone has their own unique experiences of discrimination and oppression.</a:t>
            </a:r>
            <a:r>
              <a:rPr lang="en-GB" baseline="0" dirty="0"/>
              <a:t> Have a look at this model and think about what can overlap.</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28</a:t>
            </a:fld>
            <a:endParaRPr lang="en-GB"/>
          </a:p>
        </p:txBody>
      </p:sp>
    </p:spTree>
    <p:extLst>
      <p:ext uri="{BB962C8B-B14F-4D97-AF65-F5344CB8AC3E}">
        <p14:creationId xmlns:p14="http://schemas.microsoft.com/office/powerpoint/2010/main" val="23383194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highlight>
                  <a:srgbClr val="D3E3FD"/>
                </a:highlight>
                <a:latin typeface="Google Sans"/>
              </a:rPr>
              <a:t>The caste system has existed in some form in India for at least 3,000 years</a:t>
            </a:r>
            <a:r>
              <a:rPr lang="en-GB" b="0" i="0" dirty="0">
                <a:solidFill>
                  <a:srgbClr val="1F1F1F"/>
                </a:solidFill>
                <a:effectLst/>
                <a:highlight>
                  <a:srgbClr val="FFFFFF"/>
                </a:highlight>
                <a:latin typeface="Google Sans"/>
              </a:rPr>
              <a:t>. It is a social hierarchy passed down through families, and it can dictate the professions a person can work in as well as aspects of their social lives, including whom they can marry.</a:t>
            </a:r>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29</a:t>
            </a:fld>
            <a:endParaRPr lang="en-GB"/>
          </a:p>
        </p:txBody>
      </p:sp>
    </p:spTree>
    <p:extLst>
      <p:ext uri="{BB962C8B-B14F-4D97-AF65-F5344CB8AC3E}">
        <p14:creationId xmlns:p14="http://schemas.microsoft.com/office/powerpoint/2010/main" val="38921957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30</a:t>
            </a:fld>
            <a:endParaRPr lang="en-GB"/>
          </a:p>
        </p:txBody>
      </p:sp>
    </p:spTree>
    <p:extLst>
      <p:ext uri="{BB962C8B-B14F-4D97-AF65-F5344CB8AC3E}">
        <p14:creationId xmlns:p14="http://schemas.microsoft.com/office/powerpoint/2010/main" val="17738856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31</a:t>
            </a:fld>
            <a:endParaRPr lang="en-GB"/>
          </a:p>
        </p:txBody>
      </p:sp>
    </p:spTree>
    <p:extLst>
      <p:ext uri="{BB962C8B-B14F-4D97-AF65-F5344CB8AC3E}">
        <p14:creationId xmlns:p14="http://schemas.microsoft.com/office/powerpoint/2010/main" val="1193804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Saturday, we’ll be looking at Ethnicity and Race</a:t>
            </a:r>
          </a:p>
        </p:txBody>
      </p:sp>
      <p:sp>
        <p:nvSpPr>
          <p:cNvPr id="4" name="Slide Number Placeholder 3"/>
          <p:cNvSpPr>
            <a:spLocks noGrp="1"/>
          </p:cNvSpPr>
          <p:nvPr>
            <p:ph type="sldNum" sz="quarter" idx="5"/>
          </p:nvPr>
        </p:nvSpPr>
        <p:spPr/>
        <p:txBody>
          <a:bodyPr/>
          <a:lstStyle/>
          <a:p>
            <a:fld id="{8A2F449F-454D-45FB-B8F0-440EF4FA1860}" type="slidenum">
              <a:rPr lang="en-GB" smtClean="0"/>
              <a:t>32</a:t>
            </a:fld>
            <a:endParaRPr lang="en-GB"/>
          </a:p>
        </p:txBody>
      </p:sp>
    </p:spTree>
    <p:extLst>
      <p:ext uri="{BB962C8B-B14F-4D97-AF65-F5344CB8AC3E}">
        <p14:creationId xmlns:p14="http://schemas.microsoft.com/office/powerpoint/2010/main" val="24996574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33</a:t>
            </a:fld>
            <a:endParaRPr lang="en-GB"/>
          </a:p>
        </p:txBody>
      </p:sp>
    </p:spTree>
    <p:extLst>
      <p:ext uri="{BB962C8B-B14F-4D97-AF65-F5344CB8AC3E}">
        <p14:creationId xmlns:p14="http://schemas.microsoft.com/office/powerpoint/2010/main" val="1576450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67619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29321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72154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12/7/2025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2933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12/7/2025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60253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12/7/2025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5773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5460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5371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18418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27714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6696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12/7/2025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9888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12/7/2025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3606851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12/7/2025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5022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714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7578418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267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4.png"/><Relationship Id="rId4" Type="http://schemas.openxmlformats.org/officeDocument/2006/relationships/slideLayout" Target="../slideLayouts/slideLayout11.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12/7/2025</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832597780"/>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231341656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3" r:id="rId5"/>
    <p:sldLayoutId id="2147483714" r:id="rId6"/>
    <p:sldLayoutId id="2147483715" r:id="rId7"/>
    <p:sldLayoutId id="214748371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5904385"/>
      </p:ext>
    </p:extLst>
  </p:cSld>
  <p:clrMap bg1="lt1" tx1="dk1" bg2="lt2" tx2="dk2" accent1="accent1" accent2="accent2" accent3="accent3" accent4="accent4" accent5="accent5" accent6="accent6" hlink="hlink" folHlink="folHlink"/>
  <p:sldLayoutIdLst>
    <p:sldLayoutId id="2147483711"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video" Target="https://www.youtube.com/embed/29bvfg4dLQQ?feature=oembed"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statistics-and-research/2019-11/welsh-index-multiple-deprivation-guidance.pdf"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hyperlink" Target="file:///C:\Users\j.davies1\Downloads\WIMD%202019%20-%20Health.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Sz3RPZeqGFk"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ROwquxC_Gxc" TargetMode="External"/><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4.xml"/><Relationship Id="rId1" Type="http://schemas.openxmlformats.org/officeDocument/2006/relationships/video" Target="https://www.youtube.com/embed/F2hvibGdg4w?feature=oembed" TargetMode="External"/><Relationship Id="rId4" Type="http://schemas.openxmlformats.org/officeDocument/2006/relationships/image" Target="../media/image14.jpeg"/></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13.xml"/><Relationship Id="rId4" Type="http://schemas.openxmlformats.org/officeDocument/2006/relationships/image" Target="../media/image16.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4.xml"/><Relationship Id="rId1" Type="http://schemas.openxmlformats.org/officeDocument/2006/relationships/video" Target="https://www.youtube.com/embed/1I3wJ7pJUjg?feature=oembed" TargetMode="External"/><Relationship Id="rId4" Type="http://schemas.openxmlformats.org/officeDocument/2006/relationships/image" Target="../media/image17.jpeg"/></Relationships>
</file>

<file path=ppt/slides/_rels/slide33.xml.rels><?xml version="1.0" encoding="UTF-8" standalone="yes"?>
<Relationships xmlns="http://schemas.openxmlformats.org/package/2006/relationships"><Relationship Id="rId3" Type="http://schemas.openxmlformats.org/officeDocument/2006/relationships/hyperlink" Target="https://www.awis.org/intersectionality/" TargetMode="External"/><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hyperlink" Target="https://journals.sagepub.com/doi/full/10.1177/1609406919870075#articleCitationDownloadContai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1325563"/>
          </a:xfrm>
        </p:spPr>
        <p:txBody>
          <a:bodyPr anchor="ctr">
            <a:normAutofit/>
          </a:bodyPr>
          <a:lstStyle/>
          <a:p>
            <a:br>
              <a:rPr lang="en-GB"/>
            </a:br>
            <a:r>
              <a:rPr lang="en-GB"/>
              <a:t>Equality, Equity, Power and Intersectionality</a:t>
            </a:r>
            <a:endParaRPr lang="en-GB" dirty="0"/>
          </a:p>
        </p:txBody>
      </p:sp>
      <p:sp>
        <p:nvSpPr>
          <p:cNvPr id="3" name="Subtitle 2"/>
          <p:cNvSpPr>
            <a:spLocks noGrp="1"/>
          </p:cNvSpPr>
          <p:nvPr>
            <p:ph idx="1"/>
          </p:nvPr>
        </p:nvSpPr>
        <p:spPr>
          <a:xfrm>
            <a:off x="301657" y="2881426"/>
            <a:ext cx="11594969" cy="3651349"/>
          </a:xfrm>
        </p:spPr>
        <p:txBody>
          <a:bodyPr>
            <a:normAutofit/>
          </a:bodyPr>
          <a:lstStyle/>
          <a:p>
            <a:r>
              <a:rPr lang="en-GB" dirty="0"/>
              <a:t>ECED7005</a:t>
            </a:r>
          </a:p>
          <a:p>
            <a:r>
              <a:rPr lang="en-GB" dirty="0"/>
              <a:t>Session 2</a:t>
            </a:r>
          </a:p>
          <a:p>
            <a:r>
              <a:rPr lang="en-GB" dirty="0"/>
              <a:t>Sharon Cole </a:t>
            </a:r>
          </a:p>
        </p:txBody>
      </p:sp>
    </p:spTree>
    <p:extLst>
      <p:ext uri="{BB962C8B-B14F-4D97-AF65-F5344CB8AC3E}">
        <p14:creationId xmlns:p14="http://schemas.microsoft.com/office/powerpoint/2010/main" val="172291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a:t>
            </a:r>
          </a:p>
        </p:txBody>
      </p:sp>
      <p:sp>
        <p:nvSpPr>
          <p:cNvPr id="3" name="Content Placeholder 2"/>
          <p:cNvSpPr>
            <a:spLocks noGrp="1"/>
          </p:cNvSpPr>
          <p:nvPr>
            <p:ph idx="1"/>
          </p:nvPr>
        </p:nvSpPr>
        <p:spPr/>
        <p:txBody>
          <a:bodyPr>
            <a:normAutofit/>
          </a:bodyPr>
          <a:lstStyle/>
          <a:p>
            <a:r>
              <a:rPr lang="en-GB" dirty="0"/>
              <a:t>The state of being equal.</a:t>
            </a:r>
          </a:p>
          <a:p>
            <a:r>
              <a:rPr lang="en-GB" dirty="0"/>
              <a:t>It's one of the ideals of a democratic society. </a:t>
            </a:r>
          </a:p>
          <a:p>
            <a:pPr marL="0" indent="0">
              <a:buNone/>
            </a:pPr>
            <a:r>
              <a:rPr lang="en-GB" dirty="0"/>
              <a:t>The fight to attain different kinds of equality, like racial equality, gender equality, or equality of opportunity between rich and poor, is often associated with progress toward </a:t>
            </a:r>
            <a:r>
              <a:rPr lang="en-GB" b="1" dirty="0"/>
              <a:t>the ideal of everyone being truly equal</a:t>
            </a:r>
          </a:p>
          <a:p>
            <a:pPr marL="0" indent="0">
              <a:buNone/>
            </a:pPr>
            <a:r>
              <a:rPr lang="en-GB" dirty="0"/>
              <a:t>Is equality an ideal we should be working towards? </a:t>
            </a:r>
          </a:p>
          <a:p>
            <a:pPr marL="0" indent="0">
              <a:buNone/>
            </a:pPr>
            <a:r>
              <a:rPr lang="en-GB" sz="3200" b="1" dirty="0"/>
              <a:t>Discuss</a:t>
            </a:r>
            <a:r>
              <a:rPr lang="en-GB" dirty="0"/>
              <a:t>…</a:t>
            </a:r>
          </a:p>
          <a:p>
            <a:endParaRPr lang="en-GB" dirty="0"/>
          </a:p>
        </p:txBody>
      </p:sp>
    </p:spTree>
    <p:extLst>
      <p:ext uri="{BB962C8B-B14F-4D97-AF65-F5344CB8AC3E}">
        <p14:creationId xmlns:p14="http://schemas.microsoft.com/office/powerpoint/2010/main" val="353885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Equity</a:t>
            </a:r>
          </a:p>
        </p:txBody>
      </p:sp>
      <p:sp>
        <p:nvSpPr>
          <p:cNvPr id="3" name="Content Placeholder 2"/>
          <p:cNvSpPr>
            <a:spLocks noGrp="1"/>
          </p:cNvSpPr>
          <p:nvPr>
            <p:ph idx="1"/>
          </p:nvPr>
        </p:nvSpPr>
        <p:spPr/>
        <p:txBody>
          <a:bodyPr/>
          <a:lstStyle/>
          <a:p>
            <a:pPr marL="0" indent="0">
              <a:buNone/>
            </a:pPr>
            <a:r>
              <a:rPr lang="en-GB" b="1" dirty="0"/>
              <a:t>Equity is about giving people what they need, in order to make things fair.</a:t>
            </a:r>
            <a:endParaRPr lang="en-GB" dirty="0"/>
          </a:p>
          <a:p>
            <a:r>
              <a:rPr lang="en-GB" dirty="0"/>
              <a:t>Giving more to those who need it</a:t>
            </a:r>
          </a:p>
          <a:p>
            <a:pPr marL="0" indent="0">
              <a:buNone/>
            </a:pPr>
            <a:endParaRPr lang="en-GB" b="1" dirty="0"/>
          </a:p>
          <a:p>
            <a:pPr marL="0" indent="0">
              <a:buNone/>
            </a:pPr>
            <a:r>
              <a:rPr lang="en-GB" b="1" dirty="0"/>
              <a:t>Can you give examples of this?</a:t>
            </a:r>
          </a:p>
        </p:txBody>
      </p:sp>
    </p:spTree>
    <p:extLst>
      <p:ext uri="{BB962C8B-B14F-4D97-AF65-F5344CB8AC3E}">
        <p14:creationId xmlns:p14="http://schemas.microsoft.com/office/powerpoint/2010/main" val="2377862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5274" r="50057"/>
          <a:stretch/>
        </p:blipFill>
        <p:spPr bwMode="auto">
          <a:xfrm>
            <a:off x="1804740" y="974304"/>
            <a:ext cx="2442408"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9645" r="25241"/>
          <a:stretch/>
        </p:blipFill>
        <p:spPr bwMode="auto">
          <a:xfrm>
            <a:off x="4463716" y="974304"/>
            <a:ext cx="2550695"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r="74727"/>
          <a:stretch/>
        </p:blipFill>
        <p:spPr bwMode="auto">
          <a:xfrm>
            <a:off x="7230979" y="974304"/>
            <a:ext cx="2346158" cy="4632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369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Take a Group Photo (Poses, Composition &amp; Lighting)">
            <a:extLst>
              <a:ext uri="{FF2B5EF4-FFF2-40B4-BE49-F238E27FC236}">
                <a16:creationId xmlns:a16="http://schemas.microsoft.com/office/drawing/2014/main" id="{6C1693EF-34A3-25E6-5FDB-E1C41BAF9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1000" y="463550"/>
            <a:ext cx="8890000" cy="593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0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 and Equity</a:t>
            </a:r>
          </a:p>
        </p:txBody>
      </p:sp>
      <p:sp>
        <p:nvSpPr>
          <p:cNvPr id="3" name="Content Placeholder 2"/>
          <p:cNvSpPr>
            <a:spLocks noGrp="1"/>
          </p:cNvSpPr>
          <p:nvPr>
            <p:ph idx="1"/>
          </p:nvPr>
        </p:nvSpPr>
        <p:spPr/>
        <p:txBody>
          <a:bodyPr/>
          <a:lstStyle/>
          <a:p>
            <a:pPr marL="0" indent="0">
              <a:buNone/>
            </a:pPr>
            <a:r>
              <a:rPr lang="en-GB" b="1" dirty="0"/>
              <a:t>Equality- </a:t>
            </a:r>
            <a:r>
              <a:rPr lang="en-GB" dirty="0"/>
              <a:t> Sameness</a:t>
            </a:r>
          </a:p>
          <a:p>
            <a:r>
              <a:rPr lang="en-GB" dirty="0"/>
              <a:t>Giving everyone the same thing (money, support etc.)</a:t>
            </a:r>
          </a:p>
          <a:p>
            <a:r>
              <a:rPr lang="en-GB" dirty="0"/>
              <a:t>This only works if everyone is at the same level</a:t>
            </a:r>
          </a:p>
          <a:p>
            <a:pPr marL="0" indent="0">
              <a:buNone/>
            </a:pPr>
            <a:r>
              <a:rPr lang="en-GB" b="1" dirty="0"/>
              <a:t>Equity-</a:t>
            </a:r>
            <a:r>
              <a:rPr lang="en-GB" dirty="0"/>
              <a:t> Fairness</a:t>
            </a:r>
          </a:p>
          <a:p>
            <a:r>
              <a:rPr lang="en-GB" dirty="0"/>
              <a:t>Giving everyone what they need in order to play an equal role in society</a:t>
            </a:r>
          </a:p>
          <a:p>
            <a:r>
              <a:rPr lang="en-GB" dirty="0"/>
              <a:t>Equity attempts to remove disadvantages in society</a:t>
            </a:r>
          </a:p>
        </p:txBody>
      </p:sp>
    </p:spTree>
    <p:extLst>
      <p:ext uri="{BB962C8B-B14F-4D97-AF65-F5344CB8AC3E}">
        <p14:creationId xmlns:p14="http://schemas.microsoft.com/office/powerpoint/2010/main" val="385507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Equal Opportunity Is Only Fair, and It Makes Sense">
            <a:hlinkClick r:id="" action="ppaction://media"/>
            <a:extLst>
              <a:ext uri="{FF2B5EF4-FFF2-40B4-BE49-F238E27FC236}">
                <a16:creationId xmlns:a16="http://schemas.microsoft.com/office/drawing/2014/main" id="{28D6CB9A-FC1C-5407-7EED-78C086670AA7}"/>
              </a:ext>
            </a:extLst>
          </p:cNvPr>
          <p:cNvPicPr>
            <a:picLocks noGrp="1" noRot="1" noChangeAspect="1"/>
          </p:cNvPicPr>
          <p:nvPr>
            <p:ph idx="1"/>
            <a:videoFile r:link="rId1"/>
          </p:nvPr>
        </p:nvPicPr>
        <p:blipFill>
          <a:blip r:embed="rId4"/>
          <a:stretch>
            <a:fillRect/>
          </a:stretch>
        </p:blipFill>
        <p:spPr>
          <a:xfrm>
            <a:off x="971550" y="715963"/>
            <a:ext cx="9688513" cy="5449887"/>
          </a:xfrm>
          <a:prstGeom prst="rect">
            <a:avLst/>
          </a:prstGeom>
        </p:spPr>
      </p:pic>
    </p:spTree>
    <p:extLst>
      <p:ext uri="{BB962C8B-B14F-4D97-AF65-F5344CB8AC3E}">
        <p14:creationId xmlns:p14="http://schemas.microsoft.com/office/powerpoint/2010/main" val="45278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5001" y="1265401"/>
            <a:ext cx="8229600" cy="850106"/>
          </a:xfrm>
        </p:spPr>
        <p:txBody>
          <a:bodyPr>
            <a:normAutofit/>
          </a:bodyPr>
          <a:lstStyle/>
          <a:p>
            <a:r>
              <a:rPr lang="en-GB" b="1" dirty="0"/>
              <a:t>Equality: the Historical Debate</a:t>
            </a:r>
          </a:p>
        </p:txBody>
      </p:sp>
      <p:sp>
        <p:nvSpPr>
          <p:cNvPr id="4" name="TextBox 3">
            <a:extLst>
              <a:ext uri="{FF2B5EF4-FFF2-40B4-BE49-F238E27FC236}">
                <a16:creationId xmlns:a16="http://schemas.microsoft.com/office/drawing/2014/main" id="{4D626531-3CCC-4E77-9F3E-4E0B3EFDB210}"/>
              </a:ext>
            </a:extLst>
          </p:cNvPr>
          <p:cNvSpPr txBox="1"/>
          <p:nvPr/>
        </p:nvSpPr>
        <p:spPr>
          <a:xfrm>
            <a:off x="1150114" y="2871751"/>
            <a:ext cx="9429265"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Refers to the chance of obtaining society’s rewards on the basis of </a:t>
            </a:r>
            <a:r>
              <a:rPr lang="en-GB" sz="2400" u="sng" dirty="0"/>
              <a:t>merit</a:t>
            </a:r>
            <a:r>
              <a:rPr lang="en-GB" sz="2400" dirty="0"/>
              <a:t> rather than social advantage (e.g. education, wealth)</a:t>
            </a:r>
          </a:p>
        </p:txBody>
      </p:sp>
      <p:sp>
        <p:nvSpPr>
          <p:cNvPr id="5" name="TextBox 4">
            <a:extLst>
              <a:ext uri="{FF2B5EF4-FFF2-40B4-BE49-F238E27FC236}">
                <a16:creationId xmlns:a16="http://schemas.microsoft.com/office/drawing/2014/main" id="{A95401EA-1681-43FB-B6B5-698CEC0E913E}"/>
              </a:ext>
            </a:extLst>
          </p:cNvPr>
          <p:cNvSpPr txBox="1"/>
          <p:nvPr/>
        </p:nvSpPr>
        <p:spPr>
          <a:xfrm>
            <a:off x="1775519" y="2446691"/>
            <a:ext cx="4680520" cy="523220"/>
          </a:xfrm>
          <a:prstGeom prst="rect">
            <a:avLst/>
          </a:prstGeom>
          <a:noFill/>
        </p:spPr>
        <p:txBody>
          <a:bodyPr wrap="square" rtlCol="0">
            <a:spAutoFit/>
          </a:bodyPr>
          <a:lstStyle/>
          <a:p>
            <a:r>
              <a:rPr lang="en-GB" sz="2800" b="1" dirty="0"/>
              <a:t>Equality of opportunity</a:t>
            </a:r>
          </a:p>
        </p:txBody>
      </p:sp>
      <p:sp>
        <p:nvSpPr>
          <p:cNvPr id="8" name="TextBox 7">
            <a:extLst>
              <a:ext uri="{FF2B5EF4-FFF2-40B4-BE49-F238E27FC236}">
                <a16:creationId xmlns:a16="http://schemas.microsoft.com/office/drawing/2014/main" id="{9EFE53E7-D88E-4127-981D-D82276FB5CFC}"/>
              </a:ext>
            </a:extLst>
          </p:cNvPr>
          <p:cNvSpPr txBox="1"/>
          <p:nvPr/>
        </p:nvSpPr>
        <p:spPr>
          <a:xfrm>
            <a:off x="8527151" y="6049362"/>
            <a:ext cx="4104456" cy="276999"/>
          </a:xfrm>
          <a:prstGeom prst="rect">
            <a:avLst/>
          </a:prstGeom>
          <a:noFill/>
        </p:spPr>
        <p:txBody>
          <a:bodyPr wrap="square" rtlCol="0">
            <a:spAutoFit/>
          </a:bodyPr>
          <a:lstStyle/>
          <a:p>
            <a:r>
              <a:rPr lang="nl-NL" sz="1200" dirty="0"/>
              <a:t>(Walsh, Stevens &amp; Moore, 2000, P. 62).</a:t>
            </a:r>
          </a:p>
        </p:txBody>
      </p:sp>
      <p:sp>
        <p:nvSpPr>
          <p:cNvPr id="13" name="TextBox 12">
            <a:extLst>
              <a:ext uri="{FF2B5EF4-FFF2-40B4-BE49-F238E27FC236}">
                <a16:creationId xmlns:a16="http://schemas.microsoft.com/office/drawing/2014/main" id="{8C27388C-5D12-468D-AAE7-813AC32AF665}"/>
              </a:ext>
            </a:extLst>
          </p:cNvPr>
          <p:cNvSpPr txBox="1"/>
          <p:nvPr/>
        </p:nvSpPr>
        <p:spPr>
          <a:xfrm>
            <a:off x="1150114" y="3992692"/>
            <a:ext cx="10611851"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Unequal access to society’s rewards due to social background (e.g. poverty, race, gender) </a:t>
            </a:r>
          </a:p>
        </p:txBody>
      </p:sp>
      <p:sp>
        <p:nvSpPr>
          <p:cNvPr id="14" name="TextBox 13">
            <a:extLst>
              <a:ext uri="{FF2B5EF4-FFF2-40B4-BE49-F238E27FC236}">
                <a16:creationId xmlns:a16="http://schemas.microsoft.com/office/drawing/2014/main" id="{651D3AD9-FE95-4533-8620-34EBB0DAEF54}"/>
              </a:ext>
            </a:extLst>
          </p:cNvPr>
          <p:cNvSpPr txBox="1"/>
          <p:nvPr/>
        </p:nvSpPr>
        <p:spPr>
          <a:xfrm>
            <a:off x="1775519" y="3563917"/>
            <a:ext cx="4680520" cy="523220"/>
          </a:xfrm>
          <a:prstGeom prst="rect">
            <a:avLst/>
          </a:prstGeom>
          <a:noFill/>
        </p:spPr>
        <p:txBody>
          <a:bodyPr wrap="square" rtlCol="0">
            <a:spAutoFit/>
          </a:bodyPr>
          <a:lstStyle/>
          <a:p>
            <a:r>
              <a:rPr lang="en-GB" sz="2800" b="1" dirty="0"/>
              <a:t>Inequality of opportunity</a:t>
            </a:r>
          </a:p>
        </p:txBody>
      </p:sp>
      <p:sp>
        <p:nvSpPr>
          <p:cNvPr id="15" name="TextBox 14">
            <a:extLst>
              <a:ext uri="{FF2B5EF4-FFF2-40B4-BE49-F238E27FC236}">
                <a16:creationId xmlns:a16="http://schemas.microsoft.com/office/drawing/2014/main" id="{A30BCE5A-B7F7-4EFE-BC56-EADFC4F32D4A}"/>
              </a:ext>
            </a:extLst>
          </p:cNvPr>
          <p:cNvSpPr txBox="1"/>
          <p:nvPr/>
        </p:nvSpPr>
        <p:spPr>
          <a:xfrm>
            <a:off x="1150114" y="5403576"/>
            <a:ext cx="10611852"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t>Equal </a:t>
            </a:r>
            <a:r>
              <a:rPr lang="en-GB" sz="2400" b="1" dirty="0"/>
              <a:t>access</a:t>
            </a:r>
            <a:r>
              <a:rPr lang="en-GB" sz="2400" dirty="0"/>
              <a:t> to society’s rewards irrespective of either </a:t>
            </a:r>
            <a:r>
              <a:rPr lang="en-GB" sz="2400" u="sng" dirty="0"/>
              <a:t>merit</a:t>
            </a:r>
            <a:r>
              <a:rPr lang="en-GB" sz="2400" dirty="0"/>
              <a:t> or social background* </a:t>
            </a:r>
          </a:p>
        </p:txBody>
      </p:sp>
      <p:sp>
        <p:nvSpPr>
          <p:cNvPr id="16" name="TextBox 15">
            <a:extLst>
              <a:ext uri="{FF2B5EF4-FFF2-40B4-BE49-F238E27FC236}">
                <a16:creationId xmlns:a16="http://schemas.microsoft.com/office/drawing/2014/main" id="{3FD044C6-771F-455F-9C67-C6EA1E3F5093}"/>
              </a:ext>
            </a:extLst>
          </p:cNvPr>
          <p:cNvSpPr txBox="1"/>
          <p:nvPr/>
        </p:nvSpPr>
        <p:spPr>
          <a:xfrm>
            <a:off x="1775520" y="4866528"/>
            <a:ext cx="4680520" cy="523220"/>
          </a:xfrm>
          <a:prstGeom prst="rect">
            <a:avLst/>
          </a:prstGeom>
          <a:noFill/>
        </p:spPr>
        <p:txBody>
          <a:bodyPr wrap="square" rtlCol="0">
            <a:spAutoFit/>
          </a:bodyPr>
          <a:lstStyle/>
          <a:p>
            <a:r>
              <a:rPr lang="en-GB" sz="2800" b="1" dirty="0"/>
              <a:t>Equality of condition</a:t>
            </a:r>
          </a:p>
        </p:txBody>
      </p:sp>
    </p:spTree>
    <p:extLst>
      <p:ext uri="{BB962C8B-B14F-4D97-AF65-F5344CB8AC3E}">
        <p14:creationId xmlns:p14="http://schemas.microsoft.com/office/powerpoint/2010/main" val="361333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13" grpId="0"/>
      <p:bldP spid="14"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828" y="1469710"/>
            <a:ext cx="8229600" cy="720080"/>
          </a:xfrm>
        </p:spPr>
        <p:txBody>
          <a:bodyPr>
            <a:noAutofit/>
          </a:bodyPr>
          <a:lstStyle/>
          <a:p>
            <a:r>
              <a:rPr lang="en-GB" b="1" dirty="0"/>
              <a:t>Types of Inequality </a:t>
            </a:r>
          </a:p>
        </p:txBody>
      </p:sp>
      <p:sp>
        <p:nvSpPr>
          <p:cNvPr id="4" name="TextBox 3">
            <a:extLst>
              <a:ext uri="{FF2B5EF4-FFF2-40B4-BE49-F238E27FC236}">
                <a16:creationId xmlns:a16="http://schemas.microsoft.com/office/drawing/2014/main" id="{D638A47F-CE62-41F1-A027-C1544A2BFC56}"/>
              </a:ext>
            </a:extLst>
          </p:cNvPr>
          <p:cNvSpPr txBox="1"/>
          <p:nvPr/>
        </p:nvSpPr>
        <p:spPr>
          <a:xfrm>
            <a:off x="765049" y="2512401"/>
            <a:ext cx="7848872" cy="523220"/>
          </a:xfrm>
          <a:prstGeom prst="rect">
            <a:avLst/>
          </a:prstGeom>
          <a:noFill/>
        </p:spPr>
        <p:txBody>
          <a:bodyPr wrap="square" rtlCol="0">
            <a:spAutoFit/>
          </a:bodyPr>
          <a:lstStyle/>
          <a:p>
            <a:r>
              <a:rPr lang="en-GB" sz="2800" b="1" dirty="0"/>
              <a:t>Historically, inequality has been used to refer to:</a:t>
            </a:r>
          </a:p>
        </p:txBody>
      </p:sp>
      <p:sp>
        <p:nvSpPr>
          <p:cNvPr id="5" name="TextBox 4">
            <a:extLst>
              <a:ext uri="{FF2B5EF4-FFF2-40B4-BE49-F238E27FC236}">
                <a16:creationId xmlns:a16="http://schemas.microsoft.com/office/drawing/2014/main" id="{9C1E6F38-A866-47D7-8B73-F9366C507F9F}"/>
              </a:ext>
            </a:extLst>
          </p:cNvPr>
          <p:cNvSpPr txBox="1"/>
          <p:nvPr/>
        </p:nvSpPr>
        <p:spPr>
          <a:xfrm>
            <a:off x="1847528" y="3009597"/>
            <a:ext cx="772554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Unequal distribution of valued resources (capital)</a:t>
            </a:r>
          </a:p>
          <a:p>
            <a:pPr marL="342900" indent="-342900">
              <a:buFont typeface="Arial" panose="020B0604020202020204" pitchFamily="34" charset="0"/>
              <a:buChar char="•"/>
            </a:pPr>
            <a:r>
              <a:rPr lang="en-GB" sz="2400" dirty="0"/>
              <a:t>Unequal distribution of valued opportunities in society</a:t>
            </a:r>
          </a:p>
          <a:p>
            <a:pPr marL="342900" indent="-342900">
              <a:buFont typeface="Arial" panose="020B0604020202020204" pitchFamily="34" charset="0"/>
              <a:buChar char="•"/>
            </a:pPr>
            <a:r>
              <a:rPr lang="en-GB" sz="2400" dirty="0"/>
              <a:t>Unequal distribution of power in society</a:t>
            </a:r>
          </a:p>
          <a:p>
            <a:pPr marL="342900" indent="-342900">
              <a:buFont typeface="Arial" panose="020B0604020202020204" pitchFamily="34" charset="0"/>
              <a:buChar char="•"/>
            </a:pPr>
            <a:endParaRPr lang="en-GB" sz="2400" dirty="0"/>
          </a:p>
        </p:txBody>
      </p:sp>
      <p:sp>
        <p:nvSpPr>
          <p:cNvPr id="6" name="TextBox 5">
            <a:extLst>
              <a:ext uri="{FF2B5EF4-FFF2-40B4-BE49-F238E27FC236}">
                <a16:creationId xmlns:a16="http://schemas.microsoft.com/office/drawing/2014/main" id="{4F0F4EEB-6EE4-44D3-9920-C8206BF4EA34}"/>
              </a:ext>
            </a:extLst>
          </p:cNvPr>
          <p:cNvSpPr txBox="1"/>
          <p:nvPr/>
        </p:nvSpPr>
        <p:spPr>
          <a:xfrm>
            <a:off x="1847528" y="4135900"/>
            <a:ext cx="7992888" cy="1200329"/>
          </a:xfrm>
          <a:prstGeom prst="rect">
            <a:avLst/>
          </a:prstGeom>
          <a:noFill/>
        </p:spPr>
        <p:txBody>
          <a:bodyPr wrap="square" rtlCol="0">
            <a:spAutoFit/>
          </a:bodyPr>
          <a:lstStyle/>
          <a:p>
            <a:r>
              <a:rPr lang="en-GB" sz="2400" dirty="0"/>
              <a:t>It is a multi-dimensional concept which covers disparities of Income, Wealth, Prestige, Power, Access &amp; Opportunity </a:t>
            </a:r>
          </a:p>
          <a:p>
            <a:pPr marL="342900" indent="-34290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id="{42455F5F-EB5E-4BB7-AEFE-6D6784648BF0}"/>
              </a:ext>
            </a:extLst>
          </p:cNvPr>
          <p:cNvSpPr txBox="1"/>
          <p:nvPr/>
        </p:nvSpPr>
        <p:spPr>
          <a:xfrm>
            <a:off x="9132295" y="5122065"/>
            <a:ext cx="2568370" cy="276999"/>
          </a:xfrm>
          <a:prstGeom prst="rect">
            <a:avLst/>
          </a:prstGeom>
          <a:noFill/>
        </p:spPr>
        <p:txBody>
          <a:bodyPr wrap="square" rtlCol="0">
            <a:spAutoFit/>
          </a:bodyPr>
          <a:lstStyle/>
          <a:p>
            <a:r>
              <a:rPr lang="nl-NL" sz="1200" dirty="0"/>
              <a:t>(Walsh, Stevens &amp; Moore, 2000, p. 62).</a:t>
            </a:r>
          </a:p>
        </p:txBody>
      </p:sp>
      <p:sp>
        <p:nvSpPr>
          <p:cNvPr id="12" name="TextBox 11">
            <a:extLst>
              <a:ext uri="{FF2B5EF4-FFF2-40B4-BE49-F238E27FC236}">
                <a16:creationId xmlns:a16="http://schemas.microsoft.com/office/drawing/2014/main" id="{70CA83A5-4549-4271-B2F2-80072CD2C026}"/>
              </a:ext>
            </a:extLst>
          </p:cNvPr>
          <p:cNvSpPr txBox="1"/>
          <p:nvPr/>
        </p:nvSpPr>
        <p:spPr>
          <a:xfrm>
            <a:off x="1379476" y="5152460"/>
            <a:ext cx="8568952" cy="954107"/>
          </a:xfrm>
          <a:prstGeom prst="rect">
            <a:avLst/>
          </a:prstGeom>
          <a:noFill/>
        </p:spPr>
        <p:txBody>
          <a:bodyPr wrap="square" rtlCol="0">
            <a:spAutoFit/>
          </a:bodyPr>
          <a:lstStyle/>
          <a:p>
            <a:r>
              <a:rPr lang="en-GB" sz="2800" b="1" dirty="0"/>
              <a:t>However, it is becoming increasingly common to discuss equity/inequity rather than equality/inequality</a:t>
            </a:r>
          </a:p>
        </p:txBody>
      </p:sp>
    </p:spTree>
    <p:extLst>
      <p:ext uri="{BB962C8B-B14F-4D97-AF65-F5344CB8AC3E}">
        <p14:creationId xmlns:p14="http://schemas.microsoft.com/office/powerpoint/2010/main" val="281913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 or Equity: Health</a:t>
            </a:r>
          </a:p>
        </p:txBody>
      </p:sp>
      <p:sp>
        <p:nvSpPr>
          <p:cNvPr id="3" name="Content Placeholder 2"/>
          <p:cNvSpPr>
            <a:spLocks noGrp="1"/>
          </p:cNvSpPr>
          <p:nvPr>
            <p:ph idx="1"/>
          </p:nvPr>
        </p:nvSpPr>
        <p:spPr/>
        <p:txBody>
          <a:bodyPr/>
          <a:lstStyle/>
          <a:p>
            <a:pPr marL="0" indent="0">
              <a:buNone/>
            </a:pPr>
            <a:r>
              <a:rPr lang="en-GB" b="1" dirty="0"/>
              <a:t>The World Health Organisation states that;</a:t>
            </a:r>
          </a:p>
          <a:p>
            <a:r>
              <a:rPr lang="en-GB" dirty="0"/>
              <a:t>‘Equity is the absence of avoidable, unfair, or remediable differences among groups of people, whether those groups are defined socially, economically, demographically or geographically or by other means of stratification.’</a:t>
            </a:r>
          </a:p>
          <a:p>
            <a:r>
              <a:rPr lang="en-GB" dirty="0"/>
              <a:t>"Health equity” or “equity in health” implies that ideally everyone should have a fair opportunity to attain their full health potential and that no one should be disadvantaged from achieving this potential.</a:t>
            </a:r>
          </a:p>
          <a:p>
            <a:endParaRPr lang="en-GB" dirty="0"/>
          </a:p>
        </p:txBody>
      </p:sp>
    </p:spTree>
    <p:extLst>
      <p:ext uri="{BB962C8B-B14F-4D97-AF65-F5344CB8AC3E}">
        <p14:creationId xmlns:p14="http://schemas.microsoft.com/office/powerpoint/2010/main" val="2652557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 or Equity: Health</a:t>
            </a:r>
            <a:endParaRPr lang="en-GB" dirty="0"/>
          </a:p>
        </p:txBody>
      </p:sp>
      <p:sp>
        <p:nvSpPr>
          <p:cNvPr id="3" name="Content Placeholder 2"/>
          <p:cNvSpPr>
            <a:spLocks noGrp="1"/>
          </p:cNvSpPr>
          <p:nvPr>
            <p:ph idx="1"/>
          </p:nvPr>
        </p:nvSpPr>
        <p:spPr/>
        <p:txBody>
          <a:bodyPr>
            <a:normAutofit/>
          </a:bodyPr>
          <a:lstStyle/>
          <a:p>
            <a:r>
              <a:rPr lang="en-GB" dirty="0"/>
              <a:t>In the UK healthcare is available to all and is free at the point of delivery (</a:t>
            </a:r>
            <a:r>
              <a:rPr lang="en-GB" b="1" dirty="0"/>
              <a:t>equality</a:t>
            </a:r>
            <a:r>
              <a:rPr lang="en-GB" dirty="0"/>
              <a:t>)</a:t>
            </a:r>
          </a:p>
          <a:p>
            <a:r>
              <a:rPr lang="en-GB" dirty="0"/>
              <a:t>However, levels of health and health care differ depending on a number of factors (</a:t>
            </a:r>
            <a:r>
              <a:rPr lang="en-GB" b="1" dirty="0"/>
              <a:t>inequity</a:t>
            </a:r>
            <a:r>
              <a:rPr lang="en-GB" dirty="0"/>
              <a:t>)</a:t>
            </a:r>
          </a:p>
          <a:p>
            <a:r>
              <a:rPr lang="en-GB" dirty="0"/>
              <a:t>What may these be?</a:t>
            </a:r>
          </a:p>
          <a:p>
            <a:r>
              <a:rPr lang="en-GB" dirty="0">
                <a:hlinkClick r:id="rId3"/>
              </a:rPr>
              <a:t>WIMD Guidance</a:t>
            </a:r>
            <a:endParaRPr lang="en-GB" dirty="0"/>
          </a:p>
          <a:p>
            <a:r>
              <a:rPr lang="en-GB" dirty="0">
                <a:hlinkClick r:id="rId4" action="ppaction://hlinkfile"/>
              </a:rPr>
              <a:t>WIMD Health Map</a:t>
            </a:r>
            <a:endParaRPr lang="en-GB" dirty="0"/>
          </a:p>
        </p:txBody>
      </p:sp>
    </p:spTree>
    <p:extLst>
      <p:ext uri="{BB962C8B-B14F-4D97-AF65-F5344CB8AC3E}">
        <p14:creationId xmlns:p14="http://schemas.microsoft.com/office/powerpoint/2010/main" val="21997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1897088" y="1041630"/>
            <a:ext cx="8229600" cy="1143000"/>
          </a:xfrm>
        </p:spPr>
        <p:txBody>
          <a:bodyPr>
            <a:noAutofit/>
          </a:bodyPr>
          <a:lstStyle/>
          <a:p>
            <a:pPr eaLnBrk="1" hangingPunct="1"/>
            <a:r>
              <a:rPr lang="en-US" b="1" dirty="0"/>
              <a:t>Social Reproduction </a:t>
            </a:r>
            <a:br>
              <a:rPr lang="en-US" b="1" dirty="0"/>
            </a:br>
            <a:r>
              <a:rPr lang="en-US" b="1" dirty="0"/>
              <a:t>of Inequality </a:t>
            </a:r>
          </a:p>
        </p:txBody>
      </p:sp>
      <p:sp>
        <p:nvSpPr>
          <p:cNvPr id="3" name="TextBox 2">
            <a:extLst>
              <a:ext uri="{FF2B5EF4-FFF2-40B4-BE49-F238E27FC236}">
                <a16:creationId xmlns:a16="http://schemas.microsoft.com/office/drawing/2014/main" id="{634F61F2-1CB7-45A3-B170-1CB800CFA184}"/>
              </a:ext>
            </a:extLst>
          </p:cNvPr>
          <p:cNvSpPr txBox="1"/>
          <p:nvPr/>
        </p:nvSpPr>
        <p:spPr>
          <a:xfrm>
            <a:off x="1508176" y="2676068"/>
            <a:ext cx="900742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Refers to the process by which people’s position in society is </a:t>
            </a:r>
            <a:r>
              <a:rPr lang="en-GB" sz="2800" b="1" dirty="0"/>
              <a:t>maintained</a:t>
            </a:r>
            <a:r>
              <a:rPr lang="en-GB" sz="2800" dirty="0"/>
              <a:t> and </a:t>
            </a:r>
            <a:r>
              <a:rPr lang="en-GB" sz="2800" b="1" dirty="0"/>
              <a:t>recreated</a:t>
            </a:r>
            <a:r>
              <a:rPr lang="en-GB" sz="2800" dirty="0"/>
              <a:t> from generation to generation</a:t>
            </a:r>
          </a:p>
          <a:p>
            <a:pPr marL="457200" indent="-457200">
              <a:buFont typeface="Arial" panose="020B0604020202020204" pitchFamily="34" charset="0"/>
              <a:buChar char="•"/>
            </a:pPr>
            <a:r>
              <a:rPr lang="en-GB" sz="2800" dirty="0"/>
              <a:t>In the past this was mainly used to describe the experience of the working or labouring classes</a:t>
            </a:r>
          </a:p>
        </p:txBody>
      </p:sp>
      <p:sp>
        <p:nvSpPr>
          <p:cNvPr id="6" name="TextBox 5">
            <a:extLst>
              <a:ext uri="{FF2B5EF4-FFF2-40B4-BE49-F238E27FC236}">
                <a16:creationId xmlns:a16="http://schemas.microsoft.com/office/drawing/2014/main" id="{D6A10077-E987-495D-98FF-039634DD1166}"/>
              </a:ext>
            </a:extLst>
          </p:cNvPr>
          <p:cNvSpPr txBox="1"/>
          <p:nvPr/>
        </p:nvSpPr>
        <p:spPr>
          <a:xfrm>
            <a:off x="3133945" y="4350760"/>
            <a:ext cx="8640960" cy="307777"/>
          </a:xfrm>
          <a:prstGeom prst="rect">
            <a:avLst/>
          </a:prstGeom>
          <a:noFill/>
        </p:spPr>
        <p:txBody>
          <a:bodyPr wrap="square" rtlCol="0">
            <a:spAutoFit/>
          </a:bodyPr>
          <a:lstStyle/>
          <a:p>
            <a:pPr algn="r"/>
            <a:r>
              <a:rPr lang="en-GB" sz="1400" dirty="0"/>
              <a:t>Based on (Clarke, 2000 </a:t>
            </a:r>
            <a:r>
              <a:rPr lang="en-GB" sz="1400" i="1" dirty="0"/>
              <a:t>cited in </a:t>
            </a:r>
            <a:r>
              <a:rPr lang="en-GB" sz="1400" dirty="0"/>
              <a:t> Luxton &amp; </a:t>
            </a:r>
            <a:r>
              <a:rPr lang="en-GB" sz="1400" dirty="0" err="1"/>
              <a:t>Bezanson</a:t>
            </a:r>
            <a:r>
              <a:rPr lang="en-GB" sz="1400" dirty="0"/>
              <a:t>, 2006, p. 3).</a:t>
            </a:r>
          </a:p>
        </p:txBody>
      </p:sp>
      <p:sp>
        <p:nvSpPr>
          <p:cNvPr id="7" name="TextBox 6">
            <a:extLst>
              <a:ext uri="{FF2B5EF4-FFF2-40B4-BE49-F238E27FC236}">
                <a16:creationId xmlns:a16="http://schemas.microsoft.com/office/drawing/2014/main" id="{40E9E628-D14D-4470-BDC4-14819CC2724A}"/>
              </a:ext>
            </a:extLst>
          </p:cNvPr>
          <p:cNvSpPr txBox="1"/>
          <p:nvPr/>
        </p:nvSpPr>
        <p:spPr>
          <a:xfrm>
            <a:off x="1508176" y="4742748"/>
            <a:ext cx="864096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it is now used to refer to any ‘intergenerational’ repetition of inequality due to class, ethnicity, gender etc.</a:t>
            </a:r>
          </a:p>
        </p:txBody>
      </p:sp>
    </p:spTree>
    <p:extLst>
      <p:ext uri="{BB962C8B-B14F-4D97-AF65-F5344CB8AC3E}">
        <p14:creationId xmlns:p14="http://schemas.microsoft.com/office/powerpoint/2010/main" val="13522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0882" y="431052"/>
            <a:ext cx="8229600" cy="706090"/>
          </a:xfrm>
        </p:spPr>
        <p:txBody>
          <a:bodyPr>
            <a:normAutofit/>
          </a:bodyPr>
          <a:lstStyle/>
          <a:p>
            <a:r>
              <a:rPr lang="en-GB" b="1" dirty="0"/>
              <a:t>Social Reproduction</a:t>
            </a:r>
          </a:p>
        </p:txBody>
      </p:sp>
      <p:sp>
        <p:nvSpPr>
          <p:cNvPr id="5" name="TextBox 4"/>
          <p:cNvSpPr txBox="1"/>
          <p:nvPr/>
        </p:nvSpPr>
        <p:spPr>
          <a:xfrm>
            <a:off x="5115218" y="5867297"/>
            <a:ext cx="6172200" cy="276999"/>
          </a:xfrm>
          <a:prstGeom prst="rect">
            <a:avLst/>
          </a:prstGeom>
          <a:noFill/>
        </p:spPr>
        <p:txBody>
          <a:bodyPr wrap="square" rtlCol="0">
            <a:spAutoFit/>
          </a:bodyPr>
          <a:lstStyle/>
          <a:p>
            <a:pPr marL="0" lvl="1" algn="r"/>
            <a:r>
              <a:rPr lang="en-GB" sz="1100" dirty="0"/>
              <a:t>(</a:t>
            </a:r>
            <a:r>
              <a:rPr lang="en-GB" sz="1200" dirty="0"/>
              <a:t>Elson, 1998; </a:t>
            </a:r>
            <a:r>
              <a:rPr lang="en-GB" sz="1200" dirty="0" err="1"/>
              <a:t>Picchio</a:t>
            </a:r>
            <a:r>
              <a:rPr lang="en-GB" sz="1200" dirty="0"/>
              <a:t>, 1992 cited in  </a:t>
            </a:r>
            <a:r>
              <a:rPr lang="en-GB" sz="1200" dirty="0" err="1"/>
              <a:t>Luxton</a:t>
            </a:r>
            <a:r>
              <a:rPr lang="en-GB" sz="1200" dirty="0"/>
              <a:t> &amp; </a:t>
            </a:r>
            <a:r>
              <a:rPr lang="en-GB" sz="1200" dirty="0" err="1"/>
              <a:t>Bezanson</a:t>
            </a:r>
            <a:r>
              <a:rPr lang="en-GB" sz="1200" dirty="0"/>
              <a:t>, 2006, p. 3)</a:t>
            </a:r>
          </a:p>
        </p:txBody>
      </p:sp>
      <p:sp>
        <p:nvSpPr>
          <p:cNvPr id="6" name="TextBox 5">
            <a:extLst>
              <a:ext uri="{FF2B5EF4-FFF2-40B4-BE49-F238E27FC236}">
                <a16:creationId xmlns:a16="http://schemas.microsoft.com/office/drawing/2014/main" id="{B0B66A39-6FBD-45ED-878F-B1871EE85A62}"/>
              </a:ext>
            </a:extLst>
          </p:cNvPr>
          <p:cNvSpPr txBox="1"/>
          <p:nvPr/>
        </p:nvSpPr>
        <p:spPr>
          <a:xfrm>
            <a:off x="1703512" y="1136338"/>
            <a:ext cx="7859216" cy="523220"/>
          </a:xfrm>
          <a:prstGeom prst="rect">
            <a:avLst/>
          </a:prstGeom>
          <a:noFill/>
        </p:spPr>
        <p:txBody>
          <a:bodyPr wrap="square" rtlCol="0">
            <a:spAutoFit/>
          </a:bodyPr>
          <a:lstStyle/>
          <a:p>
            <a:r>
              <a:rPr lang="en-GB" sz="2800" b="1" dirty="0"/>
              <a:t>Control</a:t>
            </a:r>
            <a:r>
              <a:rPr lang="en-GB" sz="2800" dirty="0"/>
              <a:t> over the provision (or lack) of, and access to:</a:t>
            </a:r>
          </a:p>
        </p:txBody>
      </p:sp>
      <p:sp>
        <p:nvSpPr>
          <p:cNvPr id="7" name="TextBox 6">
            <a:extLst>
              <a:ext uri="{FF2B5EF4-FFF2-40B4-BE49-F238E27FC236}">
                <a16:creationId xmlns:a16="http://schemas.microsoft.com/office/drawing/2014/main" id="{759A6DFE-84AE-4FDA-9C5E-161B1150B31C}"/>
              </a:ext>
            </a:extLst>
          </p:cNvPr>
          <p:cNvSpPr txBox="1"/>
          <p:nvPr/>
        </p:nvSpPr>
        <p:spPr>
          <a:xfrm>
            <a:off x="3133545" y="1767040"/>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Food</a:t>
            </a:r>
          </a:p>
          <a:p>
            <a:pPr marL="342900" indent="-342900">
              <a:buFont typeface="Arial" panose="020B0604020202020204" pitchFamily="34" charset="0"/>
              <a:buChar char="•"/>
            </a:pPr>
            <a:r>
              <a:rPr lang="en-GB" sz="2400" dirty="0"/>
              <a:t>Clothing</a:t>
            </a:r>
          </a:p>
          <a:p>
            <a:pPr marL="342900" indent="-342900">
              <a:buFont typeface="Arial" panose="020B0604020202020204" pitchFamily="34" charset="0"/>
              <a:buChar char="•"/>
            </a:pPr>
            <a:r>
              <a:rPr lang="en-GB" sz="2400" dirty="0"/>
              <a:t>Shelter</a:t>
            </a:r>
          </a:p>
          <a:p>
            <a:pPr marL="342900" indent="-342900">
              <a:buFont typeface="Arial" panose="020B0604020202020204" pitchFamily="34" charset="0"/>
              <a:buChar char="•"/>
            </a:pPr>
            <a:r>
              <a:rPr lang="en-GB" sz="2400" dirty="0"/>
              <a:t>Basic Safety</a:t>
            </a:r>
          </a:p>
        </p:txBody>
      </p:sp>
      <p:sp>
        <p:nvSpPr>
          <p:cNvPr id="8" name="TextBox 7">
            <a:extLst>
              <a:ext uri="{FF2B5EF4-FFF2-40B4-BE49-F238E27FC236}">
                <a16:creationId xmlns:a16="http://schemas.microsoft.com/office/drawing/2014/main" id="{AD1AB3FF-1120-4F39-87D1-C5549BD6E7BC}"/>
              </a:ext>
            </a:extLst>
          </p:cNvPr>
          <p:cNvSpPr txBox="1"/>
          <p:nvPr/>
        </p:nvSpPr>
        <p:spPr>
          <a:xfrm>
            <a:off x="5879976" y="1796696"/>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Health Care</a:t>
            </a:r>
          </a:p>
          <a:p>
            <a:pPr marL="342900" indent="-342900">
              <a:buFont typeface="Arial" panose="020B0604020202020204" pitchFamily="34" charset="0"/>
              <a:buChar char="•"/>
            </a:pPr>
            <a:r>
              <a:rPr lang="en-GB" sz="2400" dirty="0"/>
              <a:t>Jobs</a:t>
            </a:r>
          </a:p>
          <a:p>
            <a:pPr marL="342900" indent="-342900">
              <a:buFont typeface="Arial" panose="020B0604020202020204" pitchFamily="34" charset="0"/>
              <a:buChar char="•"/>
            </a:pPr>
            <a:r>
              <a:rPr lang="en-GB" sz="2400" dirty="0"/>
              <a:t>Education</a:t>
            </a:r>
          </a:p>
          <a:p>
            <a:pPr marL="342900" indent="-342900">
              <a:buFont typeface="Arial" panose="020B0604020202020204" pitchFamily="34" charset="0"/>
              <a:buChar char="•"/>
            </a:pPr>
            <a:r>
              <a:rPr lang="en-GB" sz="2400" dirty="0"/>
              <a:t>Leisure</a:t>
            </a:r>
          </a:p>
        </p:txBody>
      </p:sp>
      <p:sp>
        <p:nvSpPr>
          <p:cNvPr id="11" name="TextBox 10">
            <a:extLst>
              <a:ext uri="{FF2B5EF4-FFF2-40B4-BE49-F238E27FC236}">
                <a16:creationId xmlns:a16="http://schemas.microsoft.com/office/drawing/2014/main" id="{32E1C48D-71F8-4B3C-83C9-B16805D4DAA6}"/>
              </a:ext>
            </a:extLst>
          </p:cNvPr>
          <p:cNvSpPr txBox="1"/>
          <p:nvPr/>
        </p:nvSpPr>
        <p:spPr>
          <a:xfrm>
            <a:off x="1619288" y="3332893"/>
            <a:ext cx="8784976" cy="523220"/>
          </a:xfrm>
          <a:prstGeom prst="rect">
            <a:avLst/>
          </a:prstGeom>
          <a:noFill/>
        </p:spPr>
        <p:txBody>
          <a:bodyPr wrap="square" rtlCol="0">
            <a:spAutoFit/>
          </a:bodyPr>
          <a:lstStyle/>
          <a:p>
            <a:r>
              <a:rPr lang="en-GB" sz="2800" dirty="0"/>
              <a:t>As well as </a:t>
            </a:r>
            <a:r>
              <a:rPr lang="en-GB" sz="2800" b="1" dirty="0"/>
              <a:t>control</a:t>
            </a:r>
            <a:r>
              <a:rPr lang="en-GB" sz="2800" dirty="0"/>
              <a:t> over the development and transmission of:</a:t>
            </a:r>
          </a:p>
        </p:txBody>
      </p:sp>
      <p:sp>
        <p:nvSpPr>
          <p:cNvPr id="12" name="TextBox 11">
            <a:extLst>
              <a:ext uri="{FF2B5EF4-FFF2-40B4-BE49-F238E27FC236}">
                <a16:creationId xmlns:a16="http://schemas.microsoft.com/office/drawing/2014/main" id="{3BC08C5B-F449-435A-883E-C6E8F84CBBC8}"/>
              </a:ext>
            </a:extLst>
          </p:cNvPr>
          <p:cNvSpPr txBox="1"/>
          <p:nvPr/>
        </p:nvSpPr>
        <p:spPr>
          <a:xfrm>
            <a:off x="3142859" y="3844084"/>
            <a:ext cx="440224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Knowledge</a:t>
            </a:r>
          </a:p>
          <a:p>
            <a:pPr marL="342900" indent="-342900">
              <a:buFont typeface="Arial" panose="020B0604020202020204" pitchFamily="34" charset="0"/>
              <a:buChar char="•"/>
            </a:pPr>
            <a:r>
              <a:rPr lang="en-GB" sz="2400" dirty="0"/>
              <a:t>Social values &amp; norms</a:t>
            </a:r>
          </a:p>
          <a:p>
            <a:pPr marL="342900" indent="-342900">
              <a:buFont typeface="Arial" panose="020B0604020202020204" pitchFamily="34" charset="0"/>
              <a:buChar char="•"/>
            </a:pPr>
            <a:r>
              <a:rPr lang="en-GB" sz="2400" dirty="0"/>
              <a:t>Cultural Practices</a:t>
            </a:r>
          </a:p>
          <a:p>
            <a:pPr marL="342900" indent="-342900">
              <a:buFont typeface="Arial" panose="020B0604020202020204" pitchFamily="34" charset="0"/>
              <a:buChar char="•"/>
            </a:pPr>
            <a:r>
              <a:rPr lang="en-GB" sz="2400" dirty="0"/>
              <a:t>The construction of individual and collective identities</a:t>
            </a:r>
          </a:p>
        </p:txBody>
      </p:sp>
    </p:spTree>
    <p:extLst>
      <p:ext uri="{BB962C8B-B14F-4D97-AF65-F5344CB8AC3E}">
        <p14:creationId xmlns:p14="http://schemas.microsoft.com/office/powerpoint/2010/main" val="225975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build="p"/>
      <p:bldP spid="11" grpId="0"/>
      <p:bldP spid="1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Control?</a:t>
            </a:r>
          </a:p>
        </p:txBody>
      </p:sp>
      <p:sp>
        <p:nvSpPr>
          <p:cNvPr id="3" name="Content Placeholder 2"/>
          <p:cNvSpPr>
            <a:spLocks noGrp="1"/>
          </p:cNvSpPr>
          <p:nvPr>
            <p:ph idx="1"/>
          </p:nvPr>
        </p:nvSpPr>
        <p:spPr>
          <a:xfrm>
            <a:off x="1154954" y="2603500"/>
            <a:ext cx="10325846" cy="3520574"/>
          </a:xfrm>
        </p:spPr>
        <p:txBody>
          <a:bodyPr>
            <a:normAutofit fontScale="92500" lnSpcReduction="10000"/>
          </a:bodyPr>
          <a:lstStyle/>
          <a:p>
            <a:pPr marL="0" indent="0">
              <a:buNone/>
            </a:pPr>
            <a:r>
              <a:rPr lang="en-GB" sz="2900" dirty="0">
                <a:cs typeface="Calibri" panose="020F0502020204030204" pitchFamily="34" charset="0"/>
              </a:rPr>
              <a:t>‘The power to influence or direct people’s behaviour or the course of events’ </a:t>
            </a:r>
          </a:p>
          <a:p>
            <a:pPr marL="0" indent="0" algn="r">
              <a:buNone/>
            </a:pPr>
            <a:r>
              <a:rPr lang="en-GB" sz="1900" dirty="0">
                <a:cs typeface="Calibri" panose="020F0502020204030204" pitchFamily="34" charset="0"/>
              </a:rPr>
              <a:t>(Oxford Dictionaries, 2016)</a:t>
            </a:r>
            <a:endParaRPr lang="en-GB" sz="2900" dirty="0">
              <a:cs typeface="Calibri" panose="020F0502020204030204" pitchFamily="34" charset="0"/>
            </a:endParaRPr>
          </a:p>
          <a:p>
            <a:pPr marL="0" indent="0">
              <a:buNone/>
            </a:pPr>
            <a:r>
              <a:rPr lang="en-GB" sz="2900" b="1" dirty="0">
                <a:cs typeface="Calibri" panose="020F0502020204030204" pitchFamily="34" charset="0"/>
              </a:rPr>
              <a:t>Social Control</a:t>
            </a:r>
            <a:r>
              <a:rPr lang="en-GB" sz="2900" dirty="0">
                <a:cs typeface="Calibri" panose="020F0502020204030204" pitchFamily="34" charset="0"/>
              </a:rPr>
              <a:t> - The regulation of the behaviour of individuals to be within expected norms and values of a society</a:t>
            </a:r>
          </a:p>
          <a:p>
            <a:pPr marL="0" indent="0">
              <a:buNone/>
            </a:pPr>
            <a:r>
              <a:rPr lang="en-GB" sz="2900" b="1" dirty="0">
                <a:cs typeface="Calibri" panose="020F0502020204030204" pitchFamily="34" charset="0"/>
              </a:rPr>
              <a:t>Informal control </a:t>
            </a:r>
            <a:r>
              <a:rPr lang="en-GB" sz="2900" dirty="0">
                <a:cs typeface="Calibri" panose="020F0502020204030204" pitchFamily="34" charset="0"/>
              </a:rPr>
              <a:t>- Control by peer group</a:t>
            </a:r>
          </a:p>
          <a:p>
            <a:pPr marL="0" indent="0">
              <a:buNone/>
            </a:pPr>
            <a:r>
              <a:rPr lang="en-GB" sz="2900" b="1" dirty="0">
                <a:cs typeface="Calibri" panose="020F0502020204030204" pitchFamily="34" charset="0"/>
              </a:rPr>
              <a:t>Formal control </a:t>
            </a:r>
            <a:r>
              <a:rPr lang="en-GB" sz="2900" dirty="0">
                <a:cs typeface="Calibri" panose="020F0502020204030204" pitchFamily="34" charset="0"/>
              </a:rPr>
              <a:t>- Laws and rules enforced by government and organisations</a:t>
            </a:r>
          </a:p>
          <a:p>
            <a:pPr marL="0" indent="0" algn="r">
              <a:buNone/>
            </a:pPr>
            <a:r>
              <a:rPr lang="en-GB" sz="1900" dirty="0">
                <a:latin typeface="+mj-lt"/>
                <a:cs typeface="Calibri" panose="020F0502020204030204" pitchFamily="34" charset="0"/>
              </a:rPr>
              <a:t>(Moore, 2001)</a:t>
            </a: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399404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anim calcmode="lin" valueType="num">
                                      <p:cBhvr>
                                        <p:cTn id="1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42"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1000"/>
                                        <p:tgtEl>
                                          <p:spTgt spid="3">
                                            <p:txEl>
                                              <p:pRg st="5" end="5"/>
                                            </p:txEl>
                                          </p:spTgt>
                                        </p:tgtEl>
                                      </p:cBhvr>
                                    </p:animEffect>
                                    <p:anim calcmode="lin" valueType="num">
                                      <p:cBhvr>
                                        <p:cTn id="3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387364" y="2807360"/>
            <a:ext cx="9197586" cy="923330"/>
          </a:xfrm>
          <a:prstGeom prst="rect">
            <a:avLst/>
          </a:prstGeom>
        </p:spPr>
        <p:txBody>
          <a:bodyPr wrap="square">
            <a:spAutoFit/>
          </a:bodyPr>
          <a:lstStyle/>
          <a:p>
            <a:r>
              <a:rPr lang="en-GB" b="1" i="1">
                <a:cs typeface="Calibri" panose="020F0502020204030204" pitchFamily="34" charset="0"/>
              </a:rPr>
              <a:t>																Media    </a:t>
            </a:r>
          </a:p>
          <a:p>
            <a:endParaRPr lang="en-GB" b="1" i="1">
              <a:cs typeface="Calibri" panose="020F0502020204030204" pitchFamily="34" charset="0"/>
            </a:endParaRPr>
          </a:p>
          <a:p>
            <a:r>
              <a:rPr lang="en-GB" b="1" i="1">
                <a:cs typeface="Calibri" panose="020F0502020204030204" pitchFamily="34" charset="0"/>
              </a:rPr>
              <a:t>		</a:t>
            </a:r>
            <a:endParaRPr lang="en-GB" sz="1200" dirty="0">
              <a:cs typeface="Calibri" panose="020F0502020204030204" pitchFamily="34" charset="0"/>
            </a:endParaRPr>
          </a:p>
        </p:txBody>
      </p:sp>
      <p:sp>
        <p:nvSpPr>
          <p:cNvPr id="10" name="Rectangle 9"/>
          <p:cNvSpPr/>
          <p:nvPr/>
        </p:nvSpPr>
        <p:spPr>
          <a:xfrm>
            <a:off x="2029426" y="3360165"/>
            <a:ext cx="2317717" cy="369332"/>
          </a:xfrm>
          <a:prstGeom prst="rect">
            <a:avLst/>
          </a:prstGeom>
        </p:spPr>
        <p:txBody>
          <a:bodyPr wrap="square">
            <a:spAutoFit/>
          </a:bodyPr>
          <a:lstStyle/>
          <a:p>
            <a:r>
              <a:rPr lang="en-GB" b="1" i="1" dirty="0">
                <a:cs typeface="Calibri" panose="020F0502020204030204" pitchFamily="34" charset="0"/>
              </a:rPr>
              <a:t>Workplace</a:t>
            </a:r>
            <a:endParaRPr lang="en-GB" sz="1200" dirty="0">
              <a:cs typeface="Calibri" panose="020F0502020204030204" pitchFamily="34" charset="0"/>
            </a:endParaRPr>
          </a:p>
        </p:txBody>
      </p:sp>
      <p:sp>
        <p:nvSpPr>
          <p:cNvPr id="2" name="Title 1"/>
          <p:cNvSpPr>
            <a:spLocks noGrp="1"/>
          </p:cNvSpPr>
          <p:nvPr>
            <p:ph type="title"/>
          </p:nvPr>
        </p:nvSpPr>
        <p:spPr>
          <a:xfrm>
            <a:off x="1154954" y="1265503"/>
            <a:ext cx="9684496" cy="706964"/>
          </a:xfrm>
        </p:spPr>
        <p:txBody>
          <a:bodyPr>
            <a:noAutofit/>
          </a:bodyPr>
          <a:lstStyle/>
          <a:p>
            <a:r>
              <a:rPr lang="en-GB" b="1" dirty="0">
                <a:latin typeface="+mn-lt"/>
                <a:ea typeface="Calibri" panose="020F0502020204030204" pitchFamily="34" charset="0"/>
                <a:cs typeface="Calibri" panose="020F0502020204030204" pitchFamily="34" charset="0"/>
              </a:rPr>
              <a:t>Social Control is Imposed on us and Enforced by . . .</a:t>
            </a:r>
            <a:endParaRPr lang="en-GB" b="1" dirty="0">
              <a:latin typeface="+mn-lt"/>
              <a:cs typeface="Calibri" panose="020F0502020204030204" pitchFamily="34" charset="0"/>
            </a:endParaRPr>
          </a:p>
        </p:txBody>
      </p:sp>
      <p:sp>
        <p:nvSpPr>
          <p:cNvPr id="3" name="Content Placeholder 2"/>
          <p:cNvSpPr>
            <a:spLocks noGrp="1"/>
          </p:cNvSpPr>
          <p:nvPr>
            <p:ph idx="1"/>
          </p:nvPr>
        </p:nvSpPr>
        <p:spPr>
          <a:xfrm>
            <a:off x="1154954" y="4559300"/>
            <a:ext cx="10351246" cy="1460500"/>
          </a:xfrm>
        </p:spPr>
        <p:txBody>
          <a:bodyPr>
            <a:normAutofit/>
          </a:bodyPr>
          <a:lstStyle/>
          <a:p>
            <a:pPr>
              <a:lnSpc>
                <a:spcPct val="107000"/>
              </a:lnSpc>
              <a:spcAft>
                <a:spcPts val="800"/>
              </a:spcAft>
            </a:pPr>
            <a:r>
              <a:rPr lang="en-GB" sz="2000" dirty="0">
                <a:ea typeface="Calibri" panose="020F0502020204030204" pitchFamily="34" charset="0"/>
                <a:cs typeface="Calibri" panose="020F0502020204030204" pitchFamily="34" charset="0"/>
              </a:rPr>
              <a:t>This is achieved by enforcing Sanctions - Rewards or punishments which guide behaviour within accepted norms and pressure people to conform</a:t>
            </a:r>
          </a:p>
          <a:p>
            <a:pPr marL="0" indent="0" algn="r">
              <a:lnSpc>
                <a:spcPct val="107000"/>
              </a:lnSpc>
              <a:spcAft>
                <a:spcPts val="800"/>
              </a:spcAft>
              <a:buNone/>
            </a:pPr>
            <a:r>
              <a:rPr lang="en-GB" sz="1200" dirty="0">
                <a:ea typeface="Calibri" panose="020F0502020204030204" pitchFamily="34" charset="0"/>
                <a:cs typeface="Calibri" panose="020F0502020204030204" pitchFamily="34" charset="0"/>
              </a:rPr>
              <a:t>(Hirschi &amp; </a:t>
            </a:r>
            <a:r>
              <a:rPr lang="en-GB" sz="1200" dirty="0" err="1">
                <a:ea typeface="Calibri" panose="020F0502020204030204" pitchFamily="34" charset="0"/>
                <a:cs typeface="Calibri" panose="020F0502020204030204" pitchFamily="34" charset="0"/>
              </a:rPr>
              <a:t>Gottredson</a:t>
            </a:r>
            <a:r>
              <a:rPr lang="en-GB" sz="1200" dirty="0">
                <a:ea typeface="Calibri" panose="020F0502020204030204" pitchFamily="34" charset="0"/>
                <a:cs typeface="Calibri" panose="020F0502020204030204" pitchFamily="34" charset="0"/>
              </a:rPr>
              <a:t>, 2005)</a:t>
            </a:r>
          </a:p>
          <a:p>
            <a:endParaRPr lang="en-GB" dirty="0">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cs typeface="Calibri" panose="020F0502020204030204" pitchFamily="34" charset="0"/>
              </a:rPr>
              <a:pPr/>
              <a:t>15</a:t>
            </a:fld>
            <a:endParaRPr lang="en-US" dirty="0">
              <a:cs typeface="Calibri" panose="020F0502020204030204" pitchFamily="34" charset="0"/>
            </a:endParaRPr>
          </a:p>
        </p:txBody>
      </p:sp>
      <p:sp>
        <p:nvSpPr>
          <p:cNvPr id="5" name="Rectangle 4"/>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Family   	 		</a:t>
            </a:r>
            <a:endParaRPr lang="en-GB" sz="1200" dirty="0">
              <a:cs typeface="Calibri" panose="020F0502020204030204" pitchFamily="34" charset="0"/>
            </a:endParaRPr>
          </a:p>
        </p:txBody>
      </p:sp>
      <p:sp>
        <p:nvSpPr>
          <p:cNvPr id="6" name="Rectangle 5"/>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        	 		Peer Group    		</a:t>
            </a:r>
            <a:endParaRPr lang="en-GB" sz="1200" dirty="0">
              <a:cs typeface="Calibri" panose="020F0502020204030204" pitchFamily="34" charset="0"/>
            </a:endParaRPr>
          </a:p>
        </p:txBody>
      </p:sp>
      <p:sp>
        <p:nvSpPr>
          <p:cNvPr id="7" name="Rectangle 6"/>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									 Education System    		</a:t>
            </a:r>
            <a:endParaRPr lang="en-GB" sz="1200" dirty="0">
              <a:cs typeface="Calibri" panose="020F0502020204030204" pitchFamily="34" charset="0"/>
            </a:endParaRPr>
          </a:p>
        </p:txBody>
      </p:sp>
      <p:sp>
        <p:nvSpPr>
          <p:cNvPr id="12" name="Rectangle 11"/>
          <p:cNvSpPr/>
          <p:nvPr/>
        </p:nvSpPr>
        <p:spPr>
          <a:xfrm>
            <a:off x="3519583" y="2801077"/>
            <a:ext cx="3722881" cy="1477328"/>
          </a:xfrm>
          <a:prstGeom prst="rect">
            <a:avLst/>
          </a:prstGeom>
        </p:spPr>
        <p:txBody>
          <a:bodyPr wrap="square">
            <a:spAutoFit/>
          </a:bodyPr>
          <a:lstStyle/>
          <a:p>
            <a:r>
              <a:rPr lang="en-GB" b="1" i="1" dirty="0">
                <a:cs typeface="Calibri" panose="020F0502020204030204" pitchFamily="34" charset="0"/>
              </a:rPr>
              <a:t>																Legal System    </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3" name="Rectangle 12"/>
          <p:cNvSpPr/>
          <p:nvPr/>
        </p:nvSpPr>
        <p:spPr>
          <a:xfrm>
            <a:off x="6330577" y="2801077"/>
            <a:ext cx="3722881" cy="1477328"/>
          </a:xfrm>
          <a:prstGeom prst="rect">
            <a:avLst/>
          </a:prstGeom>
        </p:spPr>
        <p:txBody>
          <a:bodyPr wrap="square">
            <a:spAutoFit/>
          </a:bodyPr>
          <a:lstStyle/>
          <a:p>
            <a:r>
              <a:rPr lang="en-GB" b="1" i="1" dirty="0">
                <a:cs typeface="Calibri" panose="020F0502020204030204" pitchFamily="34" charset="0"/>
              </a:rPr>
              <a:t>																Religion</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5" name="Rectangle 14"/>
          <p:cNvSpPr/>
          <p:nvPr/>
        </p:nvSpPr>
        <p:spPr>
          <a:xfrm>
            <a:off x="8491099" y="3269025"/>
            <a:ext cx="3722881" cy="1754326"/>
          </a:xfrm>
          <a:prstGeom prst="rect">
            <a:avLst/>
          </a:prstGeom>
        </p:spPr>
        <p:txBody>
          <a:bodyPr wrap="square">
            <a:spAutoFit/>
          </a:bodyPr>
          <a:lstStyle/>
          <a:p>
            <a:r>
              <a:rPr lang="en-GB" b="1" i="1" dirty="0">
                <a:cs typeface="Calibri" panose="020F0502020204030204" pitchFamily="34" charset="0"/>
              </a:rPr>
              <a:t>																   </a:t>
            </a:r>
            <a:r>
              <a:rPr lang="en-GB" sz="1200" dirty="0">
                <a:ea typeface="Calibri" panose="020F0502020204030204" pitchFamily="34" charset="0"/>
                <a:cs typeface="Calibri" panose="020F0502020204030204" pitchFamily="34" charset="0"/>
              </a:rPr>
              <a:t>(Moore, 2001)</a:t>
            </a:r>
          </a:p>
          <a:p>
            <a:endParaRPr lang="en-GB" b="1" i="1" dirty="0">
              <a:cs typeface="Calibri" panose="020F0502020204030204" pitchFamily="34" charset="0"/>
            </a:endParaRP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Tree>
    <p:extLst>
      <p:ext uri="{BB962C8B-B14F-4D97-AF65-F5344CB8AC3E}">
        <p14:creationId xmlns:p14="http://schemas.microsoft.com/office/powerpoint/2010/main" val="41018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p:cTn id="15"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 calcmode="lin" valueType="num">
                                      <p:cBhvr>
                                        <p:cTn id="23"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p:cTn id="31"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fltVal val="0"/>
                                          </p:val>
                                        </p:tav>
                                        <p:tav tm="100000">
                                          <p:val>
                                            <p:strVal val="#ppt_w"/>
                                          </p:val>
                                        </p:tav>
                                      </p:tavLst>
                                    </p:anim>
                                    <p:anim calcmode="lin" valueType="num">
                                      <p:cBhvr>
                                        <p:cTn id="40" dur="1000" fill="hold"/>
                                        <p:tgtEl>
                                          <p:spTgt spid="10"/>
                                        </p:tgtEl>
                                        <p:attrNameLst>
                                          <p:attrName>ppt_h</p:attrName>
                                        </p:attrNameLst>
                                      </p:cBhvr>
                                      <p:tavLst>
                                        <p:tav tm="0">
                                          <p:val>
                                            <p:fltVal val="0"/>
                                          </p:val>
                                        </p:tav>
                                        <p:tav tm="100000">
                                          <p:val>
                                            <p:strVal val="#ppt_h"/>
                                          </p:val>
                                        </p:tav>
                                      </p:tavLst>
                                    </p:anim>
                                    <p:anim calcmode="lin" valueType="num">
                                      <p:cBhvr>
                                        <p:cTn id="41" dur="1000" fill="hold"/>
                                        <p:tgtEl>
                                          <p:spTgt spid="10"/>
                                        </p:tgtEl>
                                        <p:attrNameLst>
                                          <p:attrName>style.rotation</p:attrName>
                                        </p:attrNameLst>
                                      </p:cBhvr>
                                      <p:tavLst>
                                        <p:tav tm="0">
                                          <p:val>
                                            <p:fltVal val="90"/>
                                          </p:val>
                                        </p:tav>
                                        <p:tav tm="100000">
                                          <p:val>
                                            <p:fltVal val="0"/>
                                          </p:val>
                                        </p:tav>
                                      </p:tavLst>
                                    </p:anim>
                                    <p:animEffect transition="in" filter="fade">
                                      <p:cBhvr>
                                        <p:cTn id="42" dur="1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1000" fill="hold"/>
                                        <p:tgtEl>
                                          <p:spTgt spid="12"/>
                                        </p:tgtEl>
                                        <p:attrNameLst>
                                          <p:attrName>ppt_w</p:attrName>
                                        </p:attrNameLst>
                                      </p:cBhvr>
                                      <p:tavLst>
                                        <p:tav tm="0">
                                          <p:val>
                                            <p:fltVal val="0"/>
                                          </p:val>
                                        </p:tav>
                                        <p:tav tm="100000">
                                          <p:val>
                                            <p:strVal val="#ppt_w"/>
                                          </p:val>
                                        </p:tav>
                                      </p:tavLst>
                                    </p:anim>
                                    <p:anim calcmode="lin" valueType="num">
                                      <p:cBhvr>
                                        <p:cTn id="48" dur="1000" fill="hold"/>
                                        <p:tgtEl>
                                          <p:spTgt spid="12"/>
                                        </p:tgtEl>
                                        <p:attrNameLst>
                                          <p:attrName>ppt_h</p:attrName>
                                        </p:attrNameLst>
                                      </p:cBhvr>
                                      <p:tavLst>
                                        <p:tav tm="0">
                                          <p:val>
                                            <p:fltVal val="0"/>
                                          </p:val>
                                        </p:tav>
                                        <p:tav tm="100000">
                                          <p:val>
                                            <p:strVal val="#ppt_h"/>
                                          </p:val>
                                        </p:tav>
                                      </p:tavLst>
                                    </p:anim>
                                    <p:anim calcmode="lin" valueType="num">
                                      <p:cBhvr>
                                        <p:cTn id="49" dur="1000" fill="hold"/>
                                        <p:tgtEl>
                                          <p:spTgt spid="12"/>
                                        </p:tgtEl>
                                        <p:attrNameLst>
                                          <p:attrName>style.rotation</p:attrName>
                                        </p:attrNameLst>
                                      </p:cBhvr>
                                      <p:tavLst>
                                        <p:tav tm="0">
                                          <p:val>
                                            <p:fltVal val="90"/>
                                          </p:val>
                                        </p:tav>
                                        <p:tav tm="100000">
                                          <p:val>
                                            <p:fltVal val="0"/>
                                          </p:val>
                                        </p:tav>
                                      </p:tavLst>
                                    </p:anim>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anim calcmode="lin" valueType="num">
                                      <p:cBhvr>
                                        <p:cTn id="55" dur="10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56" dur="1000" fill="hold"/>
                                        <p:tgtEl>
                                          <p:spTgt spid="13">
                                            <p:txEl>
                                              <p:pRg st="0" end="0"/>
                                            </p:txEl>
                                          </p:spTgt>
                                        </p:tgtEl>
                                        <p:attrNameLst>
                                          <p:attrName>ppt_h</p:attrName>
                                        </p:attrNameLst>
                                      </p:cBhvr>
                                      <p:tavLst>
                                        <p:tav tm="0">
                                          <p:val>
                                            <p:fltVal val="0"/>
                                          </p:val>
                                        </p:tav>
                                        <p:tav tm="100000">
                                          <p:val>
                                            <p:strVal val="#ppt_h"/>
                                          </p:val>
                                        </p:tav>
                                      </p:tavLst>
                                    </p:anim>
                                    <p:anim calcmode="lin" valueType="num">
                                      <p:cBhvr>
                                        <p:cTn id="57" dur="1000" fill="hold"/>
                                        <p:tgtEl>
                                          <p:spTgt spid="13">
                                            <p:txEl>
                                              <p:pRg st="0" end="0"/>
                                            </p:txEl>
                                          </p:spTgt>
                                        </p:tgtEl>
                                        <p:attrNameLst>
                                          <p:attrName>style.rotation</p:attrName>
                                        </p:attrNameLst>
                                      </p:cBhvr>
                                      <p:tavLst>
                                        <p:tav tm="0">
                                          <p:val>
                                            <p:fltVal val="90"/>
                                          </p:val>
                                        </p:tav>
                                        <p:tav tm="100000">
                                          <p:val>
                                            <p:fltVal val="0"/>
                                          </p:val>
                                        </p:tav>
                                      </p:tavLst>
                                    </p:anim>
                                    <p:animEffect transition="in" filter="fade">
                                      <p:cBhvr>
                                        <p:cTn id="58" dur="1000"/>
                                        <p:tgtEl>
                                          <p:spTgt spid="13">
                                            <p:txEl>
                                              <p:pRg st="0" end="0"/>
                                            </p:txEl>
                                          </p:spTgt>
                                        </p:tgtEl>
                                      </p:cBhvr>
                                    </p:animEffect>
                                  </p:childTnLst>
                                </p:cTn>
                              </p:par>
                              <p:par>
                                <p:cTn id="59" presetID="42" presetClass="entr" presetSubtype="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
                                            <p:txEl>
                                              <p:pRg st="0" end="0"/>
                                            </p:txEl>
                                          </p:spTgt>
                                        </p:tgtEl>
                                        <p:attrNameLst>
                                          <p:attrName>style.visibility</p:attrName>
                                        </p:attrNameLst>
                                      </p:cBhvr>
                                      <p:to>
                                        <p:strVal val="visible"/>
                                      </p:to>
                                    </p:set>
                                    <p:animEffect transition="in" filter="fade">
                                      <p:cBhvr>
                                        <p:cTn id="68" dur="500"/>
                                        <p:tgtEl>
                                          <p:spTgt spid="3">
                                            <p:txEl>
                                              <p:pRg st="0" end="0"/>
                                            </p:txEl>
                                          </p:spTgt>
                                        </p:tgtEl>
                                      </p:cBhvr>
                                    </p:animEffect>
                                  </p:childTnLst>
                                </p:cTn>
                              </p:par>
                              <p:par>
                                <p:cTn id="69" presetID="42" presetClass="entr" presetSubtype="0" fill="hold" nodeType="withEffect">
                                  <p:stCondLst>
                                    <p:cond delay="0"/>
                                  </p:stCondLst>
                                  <p:childTnLst>
                                    <p:set>
                                      <p:cBhvr>
                                        <p:cTn id="70" dur="1" fill="hold">
                                          <p:stCondLst>
                                            <p:cond delay="0"/>
                                          </p:stCondLst>
                                        </p:cTn>
                                        <p:tgtEl>
                                          <p:spTgt spid="3">
                                            <p:txEl>
                                              <p:pRg st="1" end="1"/>
                                            </p:txEl>
                                          </p:spTgt>
                                        </p:tgtEl>
                                        <p:attrNameLst>
                                          <p:attrName>style.visibility</p:attrName>
                                        </p:attrNameLst>
                                      </p:cBhvr>
                                      <p:to>
                                        <p:strVal val="visible"/>
                                      </p:to>
                                    </p:set>
                                    <p:animEffect transition="in" filter="fade">
                                      <p:cBhvr>
                                        <p:cTn id="71" dur="1000"/>
                                        <p:tgtEl>
                                          <p:spTgt spid="3">
                                            <p:txEl>
                                              <p:pRg st="1" end="1"/>
                                            </p:txEl>
                                          </p:spTgt>
                                        </p:tgtEl>
                                      </p:cBhvr>
                                    </p:animEffect>
                                    <p:anim calcmode="lin" valueType="num">
                                      <p:cBhvr>
                                        <p:cTn id="7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Sanctions</a:t>
            </a:r>
          </a:p>
        </p:txBody>
      </p:sp>
      <p:sp>
        <p:nvSpPr>
          <p:cNvPr id="3" name="Content Placeholder 2"/>
          <p:cNvSpPr>
            <a:spLocks noGrp="1"/>
          </p:cNvSpPr>
          <p:nvPr>
            <p:ph idx="1"/>
          </p:nvPr>
        </p:nvSpPr>
        <p:spPr>
          <a:xfrm>
            <a:off x="932533" y="2730843"/>
            <a:ext cx="10783046" cy="3937000"/>
          </a:xfrm>
        </p:spPr>
        <p:txBody>
          <a:bodyPr>
            <a:normAutofit/>
          </a:bodyPr>
          <a:lstStyle/>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Positive Sanctions </a:t>
            </a:r>
            <a:r>
              <a:rPr lang="en-GB" sz="2400" dirty="0">
                <a:latin typeface="+mj-lt"/>
                <a:ea typeface="Calibri" panose="020F0502020204030204" pitchFamily="34" charset="0"/>
                <a:cs typeface="Times New Roman" panose="02020603050405020304" pitchFamily="18" charset="0"/>
              </a:rPr>
              <a:t>- Reward for compliance</a:t>
            </a:r>
          </a:p>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Negative Sanctions </a:t>
            </a:r>
            <a:r>
              <a:rPr lang="en-GB" sz="2400" dirty="0">
                <a:latin typeface="+mj-lt"/>
                <a:ea typeface="Calibri" panose="020F0502020204030204" pitchFamily="34" charset="0"/>
                <a:cs typeface="Times New Roman" panose="02020603050405020304" pitchFamily="18" charset="0"/>
              </a:rPr>
              <a:t>- Punishment for non-compliance</a:t>
            </a:r>
          </a:p>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Informal Sanctions </a:t>
            </a:r>
            <a:r>
              <a:rPr lang="en-GB" sz="2400" dirty="0">
                <a:latin typeface="+mj-lt"/>
                <a:ea typeface="Calibri" panose="020F0502020204030204" pitchFamily="34" charset="0"/>
                <a:cs typeface="Times New Roman" panose="02020603050405020304" pitchFamily="18" charset="0"/>
              </a:rPr>
              <a:t>- Spontaneous unofficial expressions of approval or disapproval</a:t>
            </a:r>
          </a:p>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Formal Sanctions </a:t>
            </a:r>
            <a:r>
              <a:rPr lang="en-GB" sz="2400" dirty="0">
                <a:latin typeface="+mj-lt"/>
                <a:ea typeface="Calibri" panose="020F0502020204030204" pitchFamily="34" charset="0"/>
                <a:cs typeface="Times New Roman" panose="02020603050405020304" pitchFamily="18" charset="0"/>
              </a:rPr>
              <a:t>- Legal punishments such as fines, prison sentences etc.</a:t>
            </a:r>
          </a:p>
          <a:p>
            <a:pPr marL="0" indent="0" algn="r">
              <a:lnSpc>
                <a:spcPct val="107000"/>
              </a:lnSpc>
              <a:spcAft>
                <a:spcPts val="800"/>
              </a:spcAft>
              <a:buNone/>
            </a:pPr>
            <a:endParaRPr lang="en-GB" sz="120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endParaRPr lang="en-GB" sz="120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r>
              <a:rPr lang="en-GB" sz="1200" dirty="0">
                <a:latin typeface="+mj-lt"/>
                <a:ea typeface="Calibri" panose="020F0502020204030204" pitchFamily="34" charset="0"/>
                <a:cs typeface="Times New Roman" panose="02020603050405020304" pitchFamily="18" charset="0"/>
              </a:rPr>
              <a:t>(Ferrante, 2008)</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50228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819" y="1132894"/>
            <a:ext cx="8229600" cy="850106"/>
          </a:xfrm>
        </p:spPr>
        <p:txBody>
          <a:bodyPr>
            <a:normAutofit/>
          </a:bodyPr>
          <a:lstStyle/>
          <a:p>
            <a:r>
              <a:rPr lang="en-GB" b="1" dirty="0"/>
              <a:t>But Who is in Control?</a:t>
            </a:r>
          </a:p>
        </p:txBody>
      </p:sp>
      <p:sp>
        <p:nvSpPr>
          <p:cNvPr id="3" name="Content Placeholder 2"/>
          <p:cNvSpPr>
            <a:spLocks noGrp="1"/>
          </p:cNvSpPr>
          <p:nvPr>
            <p:ph idx="1"/>
          </p:nvPr>
        </p:nvSpPr>
        <p:spPr>
          <a:xfrm>
            <a:off x="6864809" y="5865477"/>
            <a:ext cx="4402832" cy="456655"/>
          </a:xfrm>
        </p:spPr>
        <p:txBody>
          <a:bodyPr>
            <a:normAutofit/>
          </a:bodyPr>
          <a:lstStyle/>
          <a:p>
            <a:pPr marL="685800" lvl="2" indent="0" algn="r">
              <a:buNone/>
            </a:pPr>
            <a:r>
              <a:rPr lang="en-GB" sz="1300" dirty="0"/>
              <a:t>Based on (Luxton &amp; </a:t>
            </a:r>
            <a:r>
              <a:rPr lang="en-GB" sz="1300" dirty="0" err="1"/>
              <a:t>Bezanson</a:t>
            </a:r>
            <a:r>
              <a:rPr lang="en-GB" sz="1300" dirty="0"/>
              <a:t>, 2006, p. 4)</a:t>
            </a:r>
          </a:p>
          <a:p>
            <a:pPr lvl="2"/>
            <a:endParaRPr lang="en-GB" dirty="0"/>
          </a:p>
          <a:p>
            <a:endParaRPr lang="en-GB" dirty="0"/>
          </a:p>
        </p:txBody>
      </p:sp>
      <p:sp>
        <p:nvSpPr>
          <p:cNvPr id="4" name="TextBox 3">
            <a:extLst>
              <a:ext uri="{FF2B5EF4-FFF2-40B4-BE49-F238E27FC236}">
                <a16:creationId xmlns:a16="http://schemas.microsoft.com/office/drawing/2014/main" id="{C6544025-70BE-4B37-B3CA-332C869B0246}"/>
              </a:ext>
            </a:extLst>
          </p:cNvPr>
          <p:cNvSpPr txBox="1"/>
          <p:nvPr/>
        </p:nvSpPr>
        <p:spPr>
          <a:xfrm>
            <a:off x="531395" y="2563628"/>
            <a:ext cx="11129210" cy="523220"/>
          </a:xfrm>
          <a:prstGeom prst="rect">
            <a:avLst/>
          </a:prstGeom>
          <a:noFill/>
        </p:spPr>
        <p:txBody>
          <a:bodyPr wrap="square" rtlCol="0">
            <a:spAutoFit/>
          </a:bodyPr>
          <a:lstStyle/>
          <a:p>
            <a:r>
              <a:rPr lang="en-GB" sz="2800" b="1" dirty="0"/>
              <a:t>   Social reproduction- a complex and dynamic process which includes;</a:t>
            </a:r>
          </a:p>
        </p:txBody>
      </p:sp>
      <p:sp>
        <p:nvSpPr>
          <p:cNvPr id="5" name="TextBox 4">
            <a:extLst>
              <a:ext uri="{FF2B5EF4-FFF2-40B4-BE49-F238E27FC236}">
                <a16:creationId xmlns:a16="http://schemas.microsoft.com/office/drawing/2014/main" id="{FAB319CA-3083-46B5-BAF7-5DB3810D6438}"/>
              </a:ext>
            </a:extLst>
          </p:cNvPr>
          <p:cNvSpPr txBox="1"/>
          <p:nvPr/>
        </p:nvSpPr>
        <p:spPr>
          <a:xfrm>
            <a:off x="2310408" y="3186683"/>
            <a:ext cx="7571184"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Various actors </a:t>
            </a:r>
            <a:r>
              <a:rPr lang="en-GB" sz="2400" dirty="0"/>
              <a:t>(e.g. family, partners, peers, neighbours)</a:t>
            </a:r>
          </a:p>
        </p:txBody>
      </p:sp>
      <p:sp>
        <p:nvSpPr>
          <p:cNvPr id="6" name="TextBox 5">
            <a:extLst>
              <a:ext uri="{FF2B5EF4-FFF2-40B4-BE49-F238E27FC236}">
                <a16:creationId xmlns:a16="http://schemas.microsoft.com/office/drawing/2014/main" id="{0A20D175-700E-410D-8E55-EA4DDD96A9F0}"/>
              </a:ext>
            </a:extLst>
          </p:cNvPr>
          <p:cNvSpPr txBox="1"/>
          <p:nvPr/>
        </p:nvSpPr>
        <p:spPr>
          <a:xfrm>
            <a:off x="2333057" y="3959499"/>
            <a:ext cx="8136903"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Various institutions </a:t>
            </a:r>
            <a:r>
              <a:rPr lang="en-GB" sz="2400" dirty="0"/>
              <a:t>(e.g. the media, businesses, religions etc)</a:t>
            </a:r>
          </a:p>
        </p:txBody>
      </p:sp>
      <p:sp>
        <p:nvSpPr>
          <p:cNvPr id="9" name="TextBox 8">
            <a:extLst>
              <a:ext uri="{FF2B5EF4-FFF2-40B4-BE49-F238E27FC236}">
                <a16:creationId xmlns:a16="http://schemas.microsoft.com/office/drawing/2014/main" id="{B500F6A4-3434-4933-BA2C-83996FEF4CE5}"/>
              </a:ext>
            </a:extLst>
          </p:cNvPr>
          <p:cNvSpPr txBox="1"/>
          <p:nvPr/>
        </p:nvSpPr>
        <p:spPr>
          <a:xfrm>
            <a:off x="2333057" y="4754144"/>
            <a:ext cx="8136904"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Government/the State</a:t>
            </a:r>
          </a:p>
        </p:txBody>
      </p:sp>
      <p:sp>
        <p:nvSpPr>
          <p:cNvPr id="10" name="TextBox 9">
            <a:extLst>
              <a:ext uri="{FF2B5EF4-FFF2-40B4-BE49-F238E27FC236}">
                <a16:creationId xmlns:a16="http://schemas.microsoft.com/office/drawing/2014/main" id="{56567032-B159-46AC-B373-4FAED776D483}"/>
              </a:ext>
            </a:extLst>
          </p:cNvPr>
          <p:cNvSpPr txBox="1"/>
          <p:nvPr/>
        </p:nvSpPr>
        <p:spPr>
          <a:xfrm>
            <a:off x="3283699" y="3562177"/>
            <a:ext cx="8471154" cy="461665"/>
          </a:xfrm>
          <a:prstGeom prst="rect">
            <a:avLst/>
          </a:prstGeom>
          <a:noFill/>
        </p:spPr>
        <p:txBody>
          <a:bodyPr wrap="square" rtlCol="0">
            <a:spAutoFit/>
          </a:bodyPr>
          <a:lstStyle/>
          <a:p>
            <a:r>
              <a:rPr lang="en-GB" sz="2400" dirty="0"/>
              <a:t>They have - </a:t>
            </a:r>
            <a:r>
              <a:rPr lang="en-GB" sz="2400" b="1" dirty="0"/>
              <a:t>indirect control </a:t>
            </a:r>
            <a:r>
              <a:rPr lang="en-GB" sz="2400" dirty="0"/>
              <a:t>via relationships/peer pressure</a:t>
            </a:r>
          </a:p>
        </p:txBody>
      </p:sp>
      <p:sp>
        <p:nvSpPr>
          <p:cNvPr id="11" name="TextBox 10">
            <a:extLst>
              <a:ext uri="{FF2B5EF4-FFF2-40B4-BE49-F238E27FC236}">
                <a16:creationId xmlns:a16="http://schemas.microsoft.com/office/drawing/2014/main" id="{7F438337-2267-4C12-9F90-7EE93B14774D}"/>
              </a:ext>
            </a:extLst>
          </p:cNvPr>
          <p:cNvSpPr txBox="1"/>
          <p:nvPr/>
        </p:nvSpPr>
        <p:spPr>
          <a:xfrm>
            <a:off x="3321728" y="4321153"/>
            <a:ext cx="6768752" cy="461665"/>
          </a:xfrm>
          <a:prstGeom prst="rect">
            <a:avLst/>
          </a:prstGeom>
          <a:noFill/>
        </p:spPr>
        <p:txBody>
          <a:bodyPr wrap="square" rtlCol="0">
            <a:spAutoFit/>
          </a:bodyPr>
          <a:lstStyle/>
          <a:p>
            <a:r>
              <a:rPr lang="en-GB" sz="2400" dirty="0"/>
              <a:t>They have - </a:t>
            </a:r>
            <a:r>
              <a:rPr lang="en-GB" sz="2400" b="1" dirty="0"/>
              <a:t>internal control </a:t>
            </a:r>
            <a:r>
              <a:rPr lang="en-GB" sz="2400" dirty="0"/>
              <a:t>via culture/norms</a:t>
            </a:r>
          </a:p>
        </p:txBody>
      </p:sp>
      <p:sp>
        <p:nvSpPr>
          <p:cNvPr id="12" name="TextBox 11">
            <a:extLst>
              <a:ext uri="{FF2B5EF4-FFF2-40B4-BE49-F238E27FC236}">
                <a16:creationId xmlns:a16="http://schemas.microsoft.com/office/drawing/2014/main" id="{5E0FF349-585D-4F92-9944-B70CF3B3493A}"/>
              </a:ext>
            </a:extLst>
          </p:cNvPr>
          <p:cNvSpPr txBox="1"/>
          <p:nvPr/>
        </p:nvSpPr>
        <p:spPr>
          <a:xfrm>
            <a:off x="3283699" y="5207479"/>
            <a:ext cx="6768752" cy="461665"/>
          </a:xfrm>
          <a:prstGeom prst="rect">
            <a:avLst/>
          </a:prstGeom>
          <a:noFill/>
        </p:spPr>
        <p:txBody>
          <a:bodyPr wrap="square" rtlCol="0">
            <a:spAutoFit/>
          </a:bodyPr>
          <a:lstStyle/>
          <a:p>
            <a:r>
              <a:rPr lang="en-GB" sz="2400" dirty="0"/>
              <a:t> </a:t>
            </a:r>
            <a:r>
              <a:rPr lang="en-GB" sz="2400" b="1" dirty="0"/>
              <a:t>Direct control </a:t>
            </a:r>
            <a:r>
              <a:rPr lang="en-GB" sz="2400" dirty="0"/>
              <a:t>via policy / legislation / sanctions</a:t>
            </a:r>
          </a:p>
        </p:txBody>
      </p:sp>
    </p:spTree>
    <p:extLst>
      <p:ext uri="{BB962C8B-B14F-4D97-AF65-F5344CB8AC3E}">
        <p14:creationId xmlns:p14="http://schemas.microsoft.com/office/powerpoint/2010/main" val="210733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0" grpId="0"/>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Power?</a:t>
            </a:r>
          </a:p>
        </p:txBody>
      </p:sp>
      <p:sp>
        <p:nvSpPr>
          <p:cNvPr id="3" name="Content Placeholder 2"/>
          <p:cNvSpPr>
            <a:spLocks noGrp="1"/>
          </p:cNvSpPr>
          <p:nvPr>
            <p:ph idx="1"/>
          </p:nvPr>
        </p:nvSpPr>
        <p:spPr/>
        <p:txBody>
          <a:bodyPr/>
          <a:lstStyle/>
          <a:p>
            <a:r>
              <a:rPr lang="en-GB" dirty="0"/>
              <a:t>There is not one specific clear definition…</a:t>
            </a:r>
          </a:p>
          <a:p>
            <a:pPr marL="0" indent="0">
              <a:buNone/>
            </a:pPr>
            <a:r>
              <a:rPr lang="en-GB" dirty="0"/>
              <a:t> </a:t>
            </a:r>
          </a:p>
          <a:p>
            <a:pPr marL="0" indent="0">
              <a:buNone/>
            </a:pPr>
            <a:r>
              <a:rPr lang="en-GB" dirty="0"/>
              <a:t>‘P</a:t>
            </a:r>
            <a:r>
              <a:rPr lang="en-GB" altLang="en-US" dirty="0"/>
              <a:t>ower is a term that is widely used but nonetheless very hard to pin down and…we will need to settle for a broader understanding of the term that takes account of different theoretical orientations towards it            </a:t>
            </a:r>
          </a:p>
          <a:p>
            <a:pPr marL="0" indent="0">
              <a:buNone/>
            </a:pPr>
            <a:endParaRPr lang="en-GB" altLang="en-US" sz="1200" dirty="0"/>
          </a:p>
          <a:p>
            <a:pPr marL="0" indent="0">
              <a:buNone/>
            </a:pPr>
            <a:r>
              <a:rPr lang="en-GB" altLang="en-US" sz="1200" dirty="0"/>
              <a:t>                                                                                                                                                                                                                  (Thompson, 2007, p.4).</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147606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ea typeface="Calibri" panose="020F0502020204030204" pitchFamily="34" charset="0"/>
                <a:cs typeface="Times New Roman" panose="02020603050405020304" pitchFamily="18" charset="0"/>
              </a:rPr>
              <a:t> Power Can be Operated on Three Levels . . .</a:t>
            </a:r>
            <a:endParaRPr lang="en-GB" b="1" dirty="0"/>
          </a:p>
        </p:txBody>
      </p:sp>
      <p:sp>
        <p:nvSpPr>
          <p:cNvPr id="3" name="Content Placeholder 2"/>
          <p:cNvSpPr>
            <a:spLocks noGrp="1"/>
          </p:cNvSpPr>
          <p:nvPr>
            <p:ph idx="1"/>
          </p:nvPr>
        </p:nvSpPr>
        <p:spPr>
          <a:xfrm>
            <a:off x="1834662" y="2741999"/>
            <a:ext cx="8825659" cy="3416300"/>
          </a:xfrm>
        </p:spPr>
        <p:txBody>
          <a:bodyPr/>
          <a:lstStyle/>
          <a:p>
            <a:r>
              <a:rPr lang="en-GB" b="1" dirty="0">
                <a:latin typeface="+mj-lt"/>
                <a:cs typeface="Calibri" panose="020F0502020204030204" pitchFamily="34" charset="0"/>
              </a:rPr>
              <a:t>Personal</a:t>
            </a:r>
            <a:r>
              <a:rPr lang="en-GB" dirty="0">
                <a:latin typeface="+mj-lt"/>
                <a:cs typeface="Calibri" panose="020F0502020204030204" pitchFamily="34" charset="0"/>
              </a:rPr>
              <a:t> - An individual uses power to achieve their own ends</a:t>
            </a:r>
          </a:p>
          <a:p>
            <a:endParaRPr lang="en-GB" dirty="0">
              <a:latin typeface="+mj-lt"/>
              <a:cs typeface="Calibri" panose="020F0502020204030204" pitchFamily="34" charset="0"/>
            </a:endParaRPr>
          </a:p>
          <a:p>
            <a:r>
              <a:rPr lang="en-GB" b="1" dirty="0">
                <a:latin typeface="+mj-lt"/>
                <a:cs typeface="Calibri" panose="020F0502020204030204" pitchFamily="34" charset="0"/>
              </a:rPr>
              <a:t>Cultural</a:t>
            </a:r>
            <a:r>
              <a:rPr lang="en-GB" dirty="0">
                <a:latin typeface="+mj-lt"/>
                <a:cs typeface="Calibri" panose="020F0502020204030204" pitchFamily="34" charset="0"/>
              </a:rPr>
              <a:t> - Socialised behaviours, values and beliefs</a:t>
            </a:r>
          </a:p>
          <a:p>
            <a:endParaRPr lang="en-GB" dirty="0">
              <a:latin typeface="+mj-lt"/>
              <a:cs typeface="Calibri" panose="020F0502020204030204" pitchFamily="34" charset="0"/>
            </a:endParaRPr>
          </a:p>
          <a:p>
            <a:r>
              <a:rPr lang="en-GB" b="1" dirty="0">
                <a:latin typeface="+mj-lt"/>
                <a:cs typeface="Calibri" panose="020F0502020204030204" pitchFamily="34" charset="0"/>
              </a:rPr>
              <a:t>Structural</a:t>
            </a:r>
            <a:r>
              <a:rPr lang="en-GB" dirty="0">
                <a:latin typeface="+mj-lt"/>
                <a:cs typeface="Calibri" panose="020F0502020204030204" pitchFamily="34" charset="0"/>
              </a:rPr>
              <a:t> - Government and other organisations and institutions</a:t>
            </a:r>
          </a:p>
          <a:p>
            <a:endParaRPr lang="en-GB" dirty="0">
              <a:latin typeface="+mj-lt"/>
              <a:cs typeface="Calibri" panose="020F0502020204030204" pitchFamily="34" charset="0"/>
            </a:endParaRP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
        <p:nvSpPr>
          <p:cNvPr id="5" name="Rectangle 4"/>
          <p:cNvSpPr/>
          <p:nvPr/>
        </p:nvSpPr>
        <p:spPr>
          <a:xfrm>
            <a:off x="9916367" y="6019800"/>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2006)</a:t>
            </a:r>
          </a:p>
        </p:txBody>
      </p:sp>
    </p:spTree>
    <p:extLst>
      <p:ext uri="{BB962C8B-B14F-4D97-AF65-F5344CB8AC3E}">
        <p14:creationId xmlns:p14="http://schemas.microsoft.com/office/powerpoint/2010/main" val="55343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a typeface="Calibri" panose="020F0502020204030204" pitchFamily="34" charset="0"/>
                <a:cs typeface="Times New Roman" panose="02020603050405020304" pitchFamily="18" charset="0"/>
              </a:rPr>
              <a:t>Concepts of Power . . .</a:t>
            </a:r>
            <a:endParaRPr lang="en-GB" b="1" dirty="0"/>
          </a:p>
        </p:txBody>
      </p:sp>
      <p:sp>
        <p:nvSpPr>
          <p:cNvPr id="3" name="Content Placeholder 2"/>
          <p:cNvSpPr>
            <a:spLocks noGrp="1"/>
          </p:cNvSpPr>
          <p:nvPr>
            <p:ph idx="1"/>
          </p:nvPr>
        </p:nvSpPr>
        <p:spPr>
          <a:xfrm>
            <a:off x="1154953" y="2822575"/>
            <a:ext cx="9930789" cy="3416300"/>
          </a:xfrm>
        </p:spPr>
        <p:txBody>
          <a:bodyPr/>
          <a:lstStyle/>
          <a:p>
            <a:r>
              <a:rPr lang="en-GB" sz="2800" b="1" dirty="0">
                <a:latin typeface="+mj-lt"/>
                <a:cs typeface="Calibri" panose="020F0502020204030204" pitchFamily="34" charset="0"/>
              </a:rPr>
              <a:t>Power to </a:t>
            </a:r>
            <a:r>
              <a:rPr lang="en-GB" sz="2800" dirty="0">
                <a:latin typeface="+mj-lt"/>
                <a:cs typeface="Calibri" panose="020F0502020204030204" pitchFamily="34" charset="0"/>
              </a:rPr>
              <a:t>- Having the potential to achieve ones ends</a:t>
            </a:r>
          </a:p>
          <a:p>
            <a:r>
              <a:rPr lang="en-GB" sz="2800" b="1" dirty="0">
                <a:latin typeface="+mj-lt"/>
                <a:cs typeface="Calibri" panose="020F0502020204030204" pitchFamily="34" charset="0"/>
              </a:rPr>
              <a:t>Power over</a:t>
            </a:r>
            <a:r>
              <a:rPr lang="en-GB" sz="2800" dirty="0">
                <a:latin typeface="+mj-lt"/>
                <a:cs typeface="Calibri" panose="020F0502020204030204" pitchFamily="34" charset="0"/>
              </a:rPr>
              <a:t> - How power can be used to dominate</a:t>
            </a:r>
          </a:p>
          <a:p>
            <a:r>
              <a:rPr lang="en-GB" sz="2800" b="1" dirty="0">
                <a:latin typeface="+mj-lt"/>
                <a:cs typeface="Calibri" panose="020F0502020204030204" pitchFamily="34" charset="0"/>
              </a:rPr>
              <a:t>Power with</a:t>
            </a:r>
            <a:r>
              <a:rPr lang="en-GB" sz="2800" dirty="0">
                <a:latin typeface="+mj-lt"/>
                <a:cs typeface="Calibri" panose="020F0502020204030204" pitchFamily="34" charset="0"/>
              </a:rPr>
              <a:t> -</a:t>
            </a:r>
            <a:r>
              <a:rPr lang="en-GB" sz="2800" b="1" dirty="0">
                <a:latin typeface="+mj-lt"/>
                <a:cs typeface="Calibri" panose="020F0502020204030204" pitchFamily="34" charset="0"/>
              </a:rPr>
              <a:t> </a:t>
            </a:r>
            <a:r>
              <a:rPr lang="en-GB" sz="2800" dirty="0">
                <a:latin typeface="+mj-lt"/>
                <a:cs typeface="Calibri" panose="020F0502020204030204" pitchFamily="34" charset="0"/>
              </a:rPr>
              <a:t>Building collective strength</a:t>
            </a:r>
          </a:p>
          <a:p>
            <a:r>
              <a:rPr lang="en-GB" sz="2800" b="1" dirty="0">
                <a:latin typeface="+mj-lt"/>
                <a:cs typeface="Calibri" panose="020F0502020204030204" pitchFamily="34" charset="0"/>
              </a:rPr>
              <a:t>Power within</a:t>
            </a:r>
            <a:r>
              <a:rPr lang="en-GB" sz="2800" dirty="0">
                <a:latin typeface="+mj-lt"/>
                <a:cs typeface="Calibri" panose="020F0502020204030204" pitchFamily="34" charset="0"/>
              </a:rPr>
              <a:t> - </a:t>
            </a:r>
            <a:r>
              <a:rPr lang="en-GB" sz="2800" dirty="0"/>
              <a:t>The capacity to imagine and have hope</a:t>
            </a:r>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pPr marL="0" indent="0">
              <a:buNone/>
            </a:pPr>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20</a:t>
            </a:fld>
            <a:endParaRPr lang="en-US" dirty="0"/>
          </a:p>
        </p:txBody>
      </p:sp>
      <p:sp>
        <p:nvSpPr>
          <p:cNvPr id="5" name="Rectangle 4"/>
          <p:cNvSpPr/>
          <p:nvPr/>
        </p:nvSpPr>
        <p:spPr>
          <a:xfrm>
            <a:off x="10122166" y="5562213"/>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2007)</a:t>
            </a:r>
          </a:p>
        </p:txBody>
      </p:sp>
    </p:spTree>
    <p:extLst>
      <p:ext uri="{BB962C8B-B14F-4D97-AF65-F5344CB8AC3E}">
        <p14:creationId xmlns:p14="http://schemas.microsoft.com/office/powerpoint/2010/main" val="208344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42"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b="1" dirty="0"/>
              <a:t>Individual Exercise</a:t>
            </a:r>
          </a:p>
        </p:txBody>
      </p:sp>
      <p:sp>
        <p:nvSpPr>
          <p:cNvPr id="10243" name="Rectangle 3"/>
          <p:cNvSpPr>
            <a:spLocks noGrp="1" noChangeArrowheads="1"/>
          </p:cNvSpPr>
          <p:nvPr>
            <p:ph idx="1"/>
          </p:nvPr>
        </p:nvSpPr>
        <p:spPr>
          <a:xfrm>
            <a:off x="1866784" y="2551489"/>
            <a:ext cx="8229600" cy="3466925"/>
          </a:xfrm>
        </p:spPr>
        <p:txBody>
          <a:bodyPr>
            <a:normAutofit lnSpcReduction="10000"/>
          </a:bodyPr>
          <a:lstStyle/>
          <a:p>
            <a:pPr eaLnBrk="1" hangingPunct="1"/>
            <a:r>
              <a:rPr lang="en-GB" altLang="en-US" dirty="0"/>
              <a:t>Identify three times in your life when you have felt powerful.</a:t>
            </a:r>
          </a:p>
          <a:p>
            <a:pPr eaLnBrk="1" hangingPunct="1"/>
            <a:endParaRPr lang="en-GB" altLang="en-US" sz="1800" dirty="0"/>
          </a:p>
          <a:p>
            <a:pPr eaLnBrk="1" hangingPunct="1"/>
            <a:r>
              <a:rPr lang="en-GB" altLang="en-US" dirty="0"/>
              <a:t>Identify three times in your life when you have felt powerless or oppressed.</a:t>
            </a:r>
          </a:p>
          <a:p>
            <a:pPr eaLnBrk="1" hangingPunct="1"/>
            <a:endParaRPr lang="en-GB" altLang="en-US" sz="1800" dirty="0"/>
          </a:p>
          <a:p>
            <a:pPr eaLnBrk="1" hangingPunct="1"/>
            <a:r>
              <a:rPr lang="en-GB" altLang="en-US" dirty="0"/>
              <a:t>Try to identify why you felt powerful or powerless and use these characteristics to help you come up with a definition of power.</a:t>
            </a:r>
          </a:p>
        </p:txBody>
      </p:sp>
    </p:spTree>
    <p:extLst>
      <p:ext uri="{BB962C8B-B14F-4D97-AF65-F5344CB8AC3E}">
        <p14:creationId xmlns:p14="http://schemas.microsoft.com/office/powerpoint/2010/main" val="3509098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Balance of Power</a:t>
            </a:r>
          </a:p>
        </p:txBody>
      </p:sp>
      <p:sp>
        <p:nvSpPr>
          <p:cNvPr id="3" name="Content Placeholder 2"/>
          <p:cNvSpPr>
            <a:spLocks noGrp="1"/>
          </p:cNvSpPr>
          <p:nvPr>
            <p:ph idx="1"/>
          </p:nvPr>
        </p:nvSpPr>
        <p:spPr>
          <a:xfrm>
            <a:off x="1212274" y="3147135"/>
            <a:ext cx="9601196" cy="3037534"/>
          </a:xfrm>
        </p:spPr>
        <p:txBody>
          <a:bodyPr/>
          <a:lstStyle/>
          <a:p>
            <a:r>
              <a:rPr lang="en-GB" dirty="0"/>
              <a:t>Professional status</a:t>
            </a:r>
          </a:p>
          <a:p>
            <a:r>
              <a:rPr lang="en-GB" dirty="0"/>
              <a:t>Socioeconomic status</a:t>
            </a:r>
          </a:p>
          <a:p>
            <a:r>
              <a:rPr lang="en-GB" dirty="0"/>
              <a:t>Individual circumstance</a:t>
            </a:r>
          </a:p>
          <a:p>
            <a:r>
              <a:rPr lang="en-GB" dirty="0"/>
              <a:t>Positionality</a:t>
            </a:r>
          </a:p>
        </p:txBody>
      </p:sp>
      <p:sp>
        <p:nvSpPr>
          <p:cNvPr id="4" name="Slide Number Placeholder 3"/>
          <p:cNvSpPr>
            <a:spLocks noGrp="1"/>
          </p:cNvSpPr>
          <p:nvPr>
            <p:ph type="sldNum" sz="quarter" idx="12"/>
          </p:nvPr>
        </p:nvSpPr>
        <p:spPr/>
        <p:txBody>
          <a:bodyPr/>
          <a:lstStyle/>
          <a:p>
            <a:fld id="{D57F1E4F-1CFF-5643-939E-217C01CDF565}" type="slidenum">
              <a:rPr lang="en-US" smtClean="0"/>
              <a:pPr/>
              <a:t>22</a:t>
            </a:fld>
            <a:endParaRPr lang="en-US" dirty="0"/>
          </a:p>
        </p:txBody>
      </p:sp>
      <p:sp>
        <p:nvSpPr>
          <p:cNvPr id="5" name="TextBox 4"/>
          <p:cNvSpPr txBox="1"/>
          <p:nvPr/>
        </p:nvSpPr>
        <p:spPr>
          <a:xfrm>
            <a:off x="1005840" y="2510444"/>
            <a:ext cx="9807630" cy="523220"/>
          </a:xfrm>
          <a:prstGeom prst="rect">
            <a:avLst/>
          </a:prstGeom>
          <a:noFill/>
        </p:spPr>
        <p:txBody>
          <a:bodyPr wrap="square" rtlCol="0">
            <a:spAutoFit/>
          </a:bodyPr>
          <a:lstStyle/>
          <a:p>
            <a:r>
              <a:rPr lang="en-GB" sz="2800" b="1" dirty="0"/>
              <a:t>Factors that have an effect on the power balance</a:t>
            </a:r>
          </a:p>
        </p:txBody>
      </p:sp>
    </p:spTree>
    <p:extLst>
      <p:ext uri="{BB962C8B-B14F-4D97-AF65-F5344CB8AC3E}">
        <p14:creationId xmlns:p14="http://schemas.microsoft.com/office/powerpoint/2010/main" val="376623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Balance of Power</a:t>
            </a:r>
          </a:p>
        </p:txBody>
      </p:sp>
      <p:sp>
        <p:nvSpPr>
          <p:cNvPr id="3" name="Content Placeholder 2"/>
          <p:cNvSpPr>
            <a:spLocks noGrp="1"/>
          </p:cNvSpPr>
          <p:nvPr>
            <p:ph idx="1"/>
          </p:nvPr>
        </p:nvSpPr>
        <p:spPr>
          <a:xfrm>
            <a:off x="1503219" y="2929464"/>
            <a:ext cx="9601196" cy="3318936"/>
          </a:xfrm>
        </p:spPr>
        <p:txBody>
          <a:bodyPr>
            <a:normAutofit/>
          </a:bodyPr>
          <a:lstStyle/>
          <a:p>
            <a:r>
              <a:rPr lang="en-GB" sz="2800" dirty="0"/>
              <a:t>Who is powerful in society?  Why and how?</a:t>
            </a:r>
          </a:p>
          <a:p>
            <a:r>
              <a:rPr lang="en-GB" sz="2800" dirty="0"/>
              <a:t>How does this reinforce the re-production of social inequality?</a:t>
            </a:r>
          </a:p>
          <a:p>
            <a:pPr algn="ctr"/>
            <a:r>
              <a:rPr lang="en-GB" sz="4000" i="1" dirty="0"/>
              <a:t>Discuss…</a:t>
            </a:r>
          </a:p>
        </p:txBody>
      </p:sp>
      <p:sp>
        <p:nvSpPr>
          <p:cNvPr id="4" name="Slide Number Placeholder 3"/>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387621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a:t>
            </a:r>
          </a:p>
        </p:txBody>
      </p:sp>
      <p:sp>
        <p:nvSpPr>
          <p:cNvPr id="3" name="Content Placeholder 2"/>
          <p:cNvSpPr>
            <a:spLocks noGrp="1"/>
          </p:cNvSpPr>
          <p:nvPr>
            <p:ph idx="1"/>
          </p:nvPr>
        </p:nvSpPr>
        <p:spPr>
          <a:xfrm>
            <a:off x="1295402" y="2717799"/>
            <a:ext cx="9414931" cy="3318936"/>
          </a:xfrm>
        </p:spPr>
        <p:txBody>
          <a:bodyPr>
            <a:normAutofit lnSpcReduction="10000"/>
          </a:bodyPr>
          <a:lstStyle/>
          <a:p>
            <a:r>
              <a:rPr lang="en-GB" dirty="0"/>
              <a:t>The many facets that make up our social identities affects the way that we see and interpret the world and the way the world sees and interprets us                                                                    </a:t>
            </a:r>
          </a:p>
          <a:p>
            <a:r>
              <a:rPr lang="en-GB" dirty="0"/>
              <a:t>Involves many complex layers</a:t>
            </a:r>
          </a:p>
          <a:p>
            <a:r>
              <a:rPr lang="en-GB" dirty="0"/>
              <a:t>May change over time   </a:t>
            </a:r>
          </a:p>
          <a:p>
            <a:endParaRPr lang="en-GB" dirty="0"/>
          </a:p>
          <a:p>
            <a:pPr marL="0" indent="0">
              <a:buNone/>
            </a:pPr>
            <a:r>
              <a:rPr lang="en-GB" dirty="0"/>
              <a:t>                                                                                                  </a:t>
            </a:r>
            <a:r>
              <a:rPr lang="en-GB" sz="1200" dirty="0"/>
              <a:t>(Jacobson and Mustafa, 2019)</a:t>
            </a:r>
          </a:p>
          <a:p>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307390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a:t>
            </a:r>
          </a:p>
        </p:txBody>
      </p:sp>
      <p:sp>
        <p:nvSpPr>
          <p:cNvPr id="3" name="Content Placeholder 2"/>
          <p:cNvSpPr>
            <a:spLocks noGrp="1"/>
          </p:cNvSpPr>
          <p:nvPr>
            <p:ph idx="1"/>
          </p:nvPr>
        </p:nvSpPr>
        <p:spPr>
          <a:xfrm>
            <a:off x="1295400" y="2556932"/>
            <a:ext cx="10134599" cy="3412068"/>
          </a:xfrm>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p>
          <a:p>
            <a:endParaRPr lang="en-GB" dirty="0"/>
          </a:p>
          <a:p>
            <a:r>
              <a:rPr lang="en-GB" dirty="0">
                <a:hlinkClick r:id="rId3"/>
              </a:rPr>
              <a:t>My Positionality</a:t>
            </a: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167292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35C4-0209-66D1-9537-B1D5DAFEC65E}"/>
              </a:ext>
            </a:extLst>
          </p:cNvPr>
          <p:cNvSpPr>
            <a:spLocks noGrp="1"/>
          </p:cNvSpPr>
          <p:nvPr>
            <p:ph type="title"/>
          </p:nvPr>
        </p:nvSpPr>
        <p:spPr/>
        <p:txBody>
          <a:bodyPr/>
          <a:lstStyle/>
          <a:p>
            <a:r>
              <a:rPr lang="en-US" dirty="0"/>
              <a:t>Your Intersections</a:t>
            </a:r>
          </a:p>
        </p:txBody>
      </p:sp>
      <p:sp>
        <p:nvSpPr>
          <p:cNvPr id="3" name="Content Placeholder 2">
            <a:extLst>
              <a:ext uri="{FF2B5EF4-FFF2-40B4-BE49-F238E27FC236}">
                <a16:creationId xmlns:a16="http://schemas.microsoft.com/office/drawing/2014/main" id="{9A9EE06A-7F9A-33E9-CAC3-EAE99AF91B7E}"/>
              </a:ext>
            </a:extLst>
          </p:cNvPr>
          <p:cNvSpPr>
            <a:spLocks noGrp="1"/>
          </p:cNvSpPr>
          <p:nvPr>
            <p:ph idx="1"/>
          </p:nvPr>
        </p:nvSpPr>
        <p:spPr/>
        <p:txBody>
          <a:bodyPr/>
          <a:lstStyle/>
          <a:p>
            <a:r>
              <a:rPr lang="en-GB" dirty="0"/>
              <a:t>Write down your identities (not prescriptive | as many as you deem relevant)</a:t>
            </a:r>
            <a:endParaRPr lang="en-US" dirty="0"/>
          </a:p>
        </p:txBody>
      </p:sp>
    </p:spTree>
    <p:extLst>
      <p:ext uri="{BB962C8B-B14F-4D97-AF65-F5344CB8AC3E}">
        <p14:creationId xmlns:p14="http://schemas.microsoft.com/office/powerpoint/2010/main" val="1691440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Intersectionality</a:t>
            </a:r>
          </a:p>
        </p:txBody>
      </p:sp>
      <p:sp>
        <p:nvSpPr>
          <p:cNvPr id="3" name="Content Placeholder 2"/>
          <p:cNvSpPr>
            <a:spLocks noGrp="1"/>
          </p:cNvSpPr>
          <p:nvPr>
            <p:ph idx="1"/>
          </p:nvPr>
        </p:nvSpPr>
        <p:spPr/>
        <p:txBody>
          <a:bodyPr/>
          <a:lstStyle/>
          <a:p>
            <a:r>
              <a:rPr lang="en-GB" dirty="0"/>
              <a:t>A contextual framework for examining how systems of oppression deeply intertwine and influence experiences and opportunities.</a:t>
            </a:r>
          </a:p>
          <a:p>
            <a:pPr marL="0" indent="0">
              <a:buNone/>
            </a:pPr>
            <a:r>
              <a:rPr lang="en-GB" dirty="0"/>
              <a:t>For example, a black woman with a disability does not experience life only as a woman.</a:t>
            </a:r>
          </a:p>
          <a:p>
            <a:r>
              <a:rPr lang="en-GB" dirty="0"/>
              <a:t>A term coined by an African American woman in 1989</a:t>
            </a:r>
          </a:p>
          <a:p>
            <a:r>
              <a:rPr lang="en-GB" dirty="0"/>
              <a:t>Has recently gained public recognition and attention</a:t>
            </a:r>
          </a:p>
          <a:p>
            <a:r>
              <a:rPr lang="en-GB" dirty="0" err="1">
                <a:hlinkClick r:id="rId3"/>
              </a:rPr>
              <a:t>Kimberlie</a:t>
            </a:r>
            <a:r>
              <a:rPr lang="en-GB" dirty="0">
                <a:hlinkClick r:id="rId3"/>
              </a:rPr>
              <a:t> Crenshaw on Intersectionality</a:t>
            </a:r>
            <a:endParaRPr lang="en-GB" dirty="0"/>
          </a:p>
        </p:txBody>
      </p:sp>
    </p:spTree>
    <p:extLst>
      <p:ext uri="{BB962C8B-B14F-4D97-AF65-F5344CB8AC3E}">
        <p14:creationId xmlns:p14="http://schemas.microsoft.com/office/powerpoint/2010/main" val="671034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3"/>
          <a:srcRect l="19636" t="36441" r="66098" b="23634"/>
          <a:stretch/>
        </p:blipFill>
        <p:spPr bwMode="auto">
          <a:xfrm>
            <a:off x="2514598" y="228600"/>
            <a:ext cx="6906127" cy="5967663"/>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53640926-AAD7-44D8-BBD7-CCE9431645EC}">
              <a14:shadowObscured xmlns:a14="http://schemas.microsoft.com/office/drawing/2010/main"/>
            </a:ext>
          </a:extLst>
        </p:spPr>
      </p:pic>
      <p:sp>
        <p:nvSpPr>
          <p:cNvPr id="3" name="TextBox 2"/>
          <p:cNvSpPr txBox="1"/>
          <p:nvPr/>
        </p:nvSpPr>
        <p:spPr>
          <a:xfrm>
            <a:off x="10311063" y="5534526"/>
            <a:ext cx="1263316" cy="276999"/>
          </a:xfrm>
          <a:prstGeom prst="rect">
            <a:avLst/>
          </a:prstGeom>
          <a:noFill/>
        </p:spPr>
        <p:txBody>
          <a:bodyPr wrap="square" rtlCol="0">
            <a:spAutoFit/>
          </a:bodyPr>
          <a:lstStyle/>
          <a:p>
            <a:r>
              <a:rPr lang="en-GB" sz="1200" dirty="0"/>
              <a:t>(AWIS, 2019)</a:t>
            </a:r>
          </a:p>
        </p:txBody>
      </p:sp>
    </p:spTree>
    <p:extLst>
      <p:ext uri="{BB962C8B-B14F-4D97-AF65-F5344CB8AC3E}">
        <p14:creationId xmlns:p14="http://schemas.microsoft.com/office/powerpoint/2010/main" val="2516327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ace &amp; Privilege: A Social Experiment | Regardless Of Race | CNA Insider">
            <a:hlinkClick r:id="" action="ppaction://media"/>
            <a:extLst>
              <a:ext uri="{FF2B5EF4-FFF2-40B4-BE49-F238E27FC236}">
                <a16:creationId xmlns:a16="http://schemas.microsoft.com/office/drawing/2014/main" id="{C68E3406-9CB7-EF23-274F-B308CCF0C984}"/>
              </a:ext>
            </a:extLst>
          </p:cNvPr>
          <p:cNvPicPr>
            <a:picLocks noRot="1" noChangeAspect="1"/>
          </p:cNvPicPr>
          <p:nvPr>
            <a:videoFile r:link="rId1"/>
          </p:nvPr>
        </p:nvPicPr>
        <p:blipFill>
          <a:blip r:embed="rId4"/>
          <a:stretch>
            <a:fillRect/>
          </a:stretch>
        </p:blipFill>
        <p:spPr>
          <a:xfrm>
            <a:off x="1180407" y="651690"/>
            <a:ext cx="9410008" cy="5383350"/>
          </a:xfrm>
          <a:prstGeom prst="rect">
            <a:avLst/>
          </a:prstGeom>
        </p:spPr>
      </p:pic>
    </p:spTree>
    <p:extLst>
      <p:ext uri="{BB962C8B-B14F-4D97-AF65-F5344CB8AC3E}">
        <p14:creationId xmlns:p14="http://schemas.microsoft.com/office/powerpoint/2010/main" val="274536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8583" y="1328630"/>
            <a:ext cx="9601196" cy="1303867"/>
          </a:xfrm>
        </p:spPr>
        <p:txBody>
          <a:bodyPr/>
          <a:lstStyle/>
          <a:p>
            <a:r>
              <a:rPr lang="en-GB" b="1" dirty="0"/>
              <a:t>Some Reading on Intersectionality</a:t>
            </a:r>
          </a:p>
        </p:txBody>
      </p:sp>
      <p:pic>
        <p:nvPicPr>
          <p:cNvPr id="1034" name="Picture 10" descr="Intersectionality in Feminist and Queer Movements : Confronting Privileges Cover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24903" y="2576095"/>
            <a:ext cx="1885950" cy="28194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tersectional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1643" y="2586713"/>
            <a:ext cx="1817457" cy="283811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5029890" y="2672426"/>
            <a:ext cx="6299847" cy="2862322"/>
          </a:xfrm>
          <a:prstGeom prst="rect">
            <a:avLst/>
          </a:prstGeom>
        </p:spPr>
        <p:txBody>
          <a:bodyPr wrap="square">
            <a:spAutoFit/>
          </a:bodyPr>
          <a:lstStyle/>
          <a:p>
            <a:pPr marL="285750" indent="-285750">
              <a:buFont typeface="Arial" panose="020B0604020202020204" pitchFamily="34" charset="0"/>
              <a:buChar char="•"/>
            </a:pPr>
            <a:r>
              <a:rPr lang="en-GB" b="1" dirty="0"/>
              <a:t>Andrews, Nicole et al., (2019). ‘Intersectionality in the Liminal Space: Researching Caribbean Women's Health in the UK Context’. </a:t>
            </a:r>
            <a:r>
              <a:rPr lang="en-GB" b="1" i="1" dirty="0"/>
              <a:t>Frontiers in Sociology,</a:t>
            </a:r>
            <a:r>
              <a:rPr lang="en-GB" b="1" dirty="0"/>
              <a:t> Vol.4.</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Richards, J. &amp; Sang, K., (2019). ‘The intersection of disability and in-work poverty in an advanced industrial nation: The lived experience of multiple disadvantage in a post-financial crisis UK’. </a:t>
            </a:r>
            <a:r>
              <a:rPr lang="en-GB" b="1" i="1" dirty="0"/>
              <a:t>Economic and industrial democracy, </a:t>
            </a:r>
            <a:r>
              <a:rPr lang="en-GB" b="1" dirty="0"/>
              <a:t>40(3), pp.636–659.</a:t>
            </a:r>
          </a:p>
          <a:p>
            <a:endParaRPr lang="en-GB" b="1" dirty="0"/>
          </a:p>
        </p:txBody>
      </p:sp>
    </p:spTree>
    <p:extLst>
      <p:ext uri="{BB962C8B-B14F-4D97-AF65-F5344CB8AC3E}">
        <p14:creationId xmlns:p14="http://schemas.microsoft.com/office/powerpoint/2010/main" val="126465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have we learned?</a:t>
            </a:r>
          </a:p>
        </p:txBody>
      </p:sp>
      <p:sp>
        <p:nvSpPr>
          <p:cNvPr id="3" name="Content Placeholder 2"/>
          <p:cNvSpPr>
            <a:spLocks noGrp="1"/>
          </p:cNvSpPr>
          <p:nvPr>
            <p:ph idx="1"/>
          </p:nvPr>
        </p:nvSpPr>
        <p:spPr/>
        <p:txBody>
          <a:bodyPr/>
          <a:lstStyle/>
          <a:p>
            <a:r>
              <a:rPr lang="en-GB" dirty="0"/>
              <a:t>Equality and Equity</a:t>
            </a:r>
          </a:p>
          <a:p>
            <a:r>
              <a:rPr lang="en-GB" dirty="0"/>
              <a:t>Social Reproduction of Inequality</a:t>
            </a:r>
          </a:p>
          <a:p>
            <a:r>
              <a:rPr lang="en-GB" dirty="0"/>
              <a:t>Power and Control</a:t>
            </a:r>
          </a:p>
          <a:p>
            <a:r>
              <a:rPr lang="en-GB" dirty="0"/>
              <a:t>Positionality and Intersectionality</a:t>
            </a:r>
          </a:p>
          <a:p>
            <a:endParaRPr lang="en-GB" dirty="0"/>
          </a:p>
          <a:p>
            <a:pPr marL="0" indent="0" algn="ctr">
              <a:buNone/>
            </a:pPr>
            <a:r>
              <a:rPr lang="en-GB" sz="3200" b="1" dirty="0"/>
              <a:t>Discussion</a:t>
            </a:r>
          </a:p>
        </p:txBody>
      </p:sp>
    </p:spTree>
    <p:extLst>
      <p:ext uri="{BB962C8B-B14F-4D97-AF65-F5344CB8AC3E}">
        <p14:creationId xmlns:p14="http://schemas.microsoft.com/office/powerpoint/2010/main" val="355707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Heartbreaking Moment When Kids Learn About White Privilege | The School That Tried to End Racism">
            <a:hlinkClick r:id="" action="ppaction://media"/>
            <a:extLst>
              <a:ext uri="{FF2B5EF4-FFF2-40B4-BE49-F238E27FC236}">
                <a16:creationId xmlns:a16="http://schemas.microsoft.com/office/drawing/2014/main" id="{5C641F48-952F-4A67-2E58-953FA6F74C49}"/>
              </a:ext>
            </a:extLst>
          </p:cNvPr>
          <p:cNvPicPr>
            <a:picLocks noRot="1" noChangeAspect="1"/>
          </p:cNvPicPr>
          <p:nvPr>
            <a:videoFile r:link="rId1"/>
          </p:nvPr>
        </p:nvPicPr>
        <p:blipFill>
          <a:blip r:embed="rId4"/>
          <a:stretch>
            <a:fillRect/>
          </a:stretch>
        </p:blipFill>
        <p:spPr>
          <a:xfrm>
            <a:off x="1230284" y="679870"/>
            <a:ext cx="10058400" cy="5321919"/>
          </a:xfrm>
          <a:prstGeom prst="rect">
            <a:avLst/>
          </a:prstGeom>
        </p:spPr>
      </p:pic>
    </p:spTree>
    <p:extLst>
      <p:ext uri="{BB962C8B-B14F-4D97-AF65-F5344CB8AC3E}">
        <p14:creationId xmlns:p14="http://schemas.microsoft.com/office/powerpoint/2010/main" val="67171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p>
        </p:txBody>
      </p:sp>
      <p:sp>
        <p:nvSpPr>
          <p:cNvPr id="3" name="Content Placeholder 2"/>
          <p:cNvSpPr>
            <a:spLocks noGrp="1"/>
          </p:cNvSpPr>
          <p:nvPr>
            <p:ph idx="1"/>
          </p:nvPr>
        </p:nvSpPr>
        <p:spPr>
          <a:xfrm>
            <a:off x="1295400" y="2556932"/>
            <a:ext cx="10074441" cy="3318936"/>
          </a:xfrm>
        </p:spPr>
        <p:txBody>
          <a:bodyPr>
            <a:normAutofit fontScale="55000" lnSpcReduction="20000"/>
          </a:bodyPr>
          <a:lstStyle/>
          <a:p>
            <a:r>
              <a:rPr lang="en-GB" dirty="0"/>
              <a:t>AWIS, (2019) </a:t>
            </a:r>
            <a:r>
              <a:rPr lang="en-GB" i="1" dirty="0"/>
              <a:t>Intersectionality A Critical Framework for STEM Equity </a:t>
            </a:r>
            <a:r>
              <a:rPr lang="en-GB" dirty="0"/>
              <a:t>Available at: </a:t>
            </a:r>
            <a:r>
              <a:rPr lang="en-GB" dirty="0">
                <a:hlinkClick r:id="rId3"/>
              </a:rPr>
              <a:t>https://www.awis.org/intersectionality/</a:t>
            </a:r>
            <a:r>
              <a:rPr lang="en-GB" dirty="0"/>
              <a:t> (Accessed: 3 February 2021).</a:t>
            </a:r>
            <a:endParaRPr lang="en-GB" i="1" dirty="0"/>
          </a:p>
          <a:p>
            <a:r>
              <a:rPr lang="en-GB" dirty="0"/>
              <a:t>Ferrante, J. (2008) Sociology: </a:t>
            </a:r>
            <a:r>
              <a:rPr lang="en-GB" i="1" dirty="0"/>
              <a:t>A Global Perspective </a:t>
            </a:r>
            <a:r>
              <a:rPr lang="en-GB" dirty="0"/>
              <a:t>7</a:t>
            </a:r>
            <a:r>
              <a:rPr lang="en-GB" baseline="30000" dirty="0"/>
              <a:t>th</a:t>
            </a:r>
            <a:r>
              <a:rPr lang="en-GB" dirty="0"/>
              <a:t> </a:t>
            </a:r>
            <a:r>
              <a:rPr lang="en-GB" dirty="0" err="1"/>
              <a:t>edn</a:t>
            </a:r>
            <a:r>
              <a:rPr lang="en-GB" i="1" dirty="0"/>
              <a:t>. </a:t>
            </a:r>
            <a:r>
              <a:rPr lang="en-GB" dirty="0"/>
              <a:t>Belmont: Thomson Higher Education.</a:t>
            </a:r>
          </a:p>
          <a:p>
            <a:r>
              <a:rPr lang="en-GB" dirty="0"/>
              <a:t>Hirschi T &amp; </a:t>
            </a:r>
            <a:r>
              <a:rPr lang="en-GB" dirty="0" err="1"/>
              <a:t>Gottredson</a:t>
            </a:r>
            <a:r>
              <a:rPr lang="en-GB" dirty="0"/>
              <a:t> MR (2005) ‘Punishment of Children from the Perspective of Control Theory’ in Donnelly M &amp; Straus MA, Corporal Punishment of Children in Theoretical Perspectives, New Haven, CT: Yale University Press.</a:t>
            </a:r>
          </a:p>
          <a:p>
            <a:r>
              <a:rPr lang="en-GB" dirty="0"/>
              <a:t>Jacobson, D. and Mustafa, N. (2019) ‘Social Identity Map: A Reflexivity Tool for Practicing Explicit Positionality in Critical Qualitative Research’, </a:t>
            </a:r>
            <a:r>
              <a:rPr lang="en-GB" i="1" dirty="0"/>
              <a:t>International Journal of Qualitative Methods </a:t>
            </a:r>
            <a:r>
              <a:rPr lang="en-GB" dirty="0"/>
              <a:t>18, Available at: </a:t>
            </a:r>
            <a:r>
              <a:rPr lang="en-GB" dirty="0">
                <a:hlinkClick r:id="rId4"/>
              </a:rPr>
              <a:t>https://journals.sagepub.com/doi/full/10.1177/1609406919870075#articleCitationDownloadContainer</a:t>
            </a:r>
            <a:r>
              <a:rPr lang="en-GB" dirty="0"/>
              <a:t> (Accessed: 28 January 2021).</a:t>
            </a:r>
          </a:p>
          <a:p>
            <a:r>
              <a:rPr lang="en-GB" dirty="0" err="1"/>
              <a:t>Luxton</a:t>
            </a:r>
            <a:r>
              <a:rPr lang="en-GB" dirty="0"/>
              <a:t> M &amp; </a:t>
            </a:r>
            <a:r>
              <a:rPr lang="en-GB" dirty="0" err="1"/>
              <a:t>Bezanson</a:t>
            </a:r>
            <a:r>
              <a:rPr lang="en-GB" dirty="0"/>
              <a:t> K (2006) </a:t>
            </a:r>
            <a:r>
              <a:rPr lang="en-GB" i="1" dirty="0"/>
              <a:t>Social Reproduction: Feminist Political  Economy Challenges Neo-Liberalism, </a:t>
            </a:r>
            <a:r>
              <a:rPr lang="en-GB" dirty="0"/>
              <a:t>Montreal, Quebec: McGill-Queen’s University Press.</a:t>
            </a:r>
          </a:p>
          <a:p>
            <a:r>
              <a:rPr lang="en-GB" dirty="0"/>
              <a:t>Thompson, N. (2007) </a:t>
            </a:r>
            <a:r>
              <a:rPr lang="en-GB" i="1" dirty="0"/>
              <a:t>Power and Empowerment. </a:t>
            </a:r>
            <a:r>
              <a:rPr lang="en-GB" dirty="0"/>
              <a:t>Lyme Regis: Russell House Publishing.</a:t>
            </a:r>
          </a:p>
          <a:p>
            <a:r>
              <a:rPr lang="en-GB" dirty="0"/>
              <a:t>Thompson, N. (2006) </a:t>
            </a:r>
            <a:r>
              <a:rPr lang="en-GB" i="1" dirty="0"/>
              <a:t>Anti-discriminatory Practice</a:t>
            </a:r>
            <a:r>
              <a:rPr lang="en-GB" dirty="0"/>
              <a:t> 4</a:t>
            </a:r>
            <a:r>
              <a:rPr lang="en-GB" baseline="30000" dirty="0"/>
              <a:t>th</a:t>
            </a:r>
            <a:r>
              <a:rPr lang="en-GB" dirty="0"/>
              <a:t> </a:t>
            </a:r>
            <a:r>
              <a:rPr lang="en-GB" dirty="0" err="1"/>
              <a:t>edn</a:t>
            </a:r>
            <a:r>
              <a:rPr lang="en-GB" dirty="0"/>
              <a:t>. London: Palgrave Macmillan.</a:t>
            </a:r>
          </a:p>
          <a:p>
            <a:r>
              <a:rPr lang="en-GB" dirty="0"/>
              <a:t>Walsh, M., Stevens, P. and Moore, S. (2000)</a:t>
            </a:r>
            <a:r>
              <a:rPr lang="en-GB" i="1" dirty="0"/>
              <a:t> Social Policy and Welfare, </a:t>
            </a:r>
            <a:r>
              <a:rPr lang="en-GB" dirty="0"/>
              <a:t>Cheltenham: Stanley Thorne Publishers Ltd.</a:t>
            </a:r>
          </a:p>
          <a:p>
            <a:endParaRPr lang="en-GB" dirty="0"/>
          </a:p>
        </p:txBody>
      </p:sp>
    </p:spTree>
    <p:extLst>
      <p:ext uri="{BB962C8B-B14F-4D97-AF65-F5344CB8AC3E}">
        <p14:creationId xmlns:p14="http://schemas.microsoft.com/office/powerpoint/2010/main" val="392270710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Templed PowerPoint PCYDDS - UWTSD_Powerpoint Template_2024 (1)</Template>
  <TotalTime>0</TotalTime>
  <Words>2308</Words>
  <Application>Microsoft Office PowerPoint</Application>
  <PresentationFormat>Widescreen</PresentationFormat>
  <Paragraphs>244</Paragraphs>
  <Slides>33</Slides>
  <Notes>33</Notes>
  <HiddenSlides>0</HiddenSlides>
  <MMClips>3</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33</vt:i4>
      </vt:variant>
    </vt:vector>
  </HeadingPairs>
  <TitlesOfParts>
    <vt:vector size="40" baseType="lpstr">
      <vt:lpstr>Google Sans</vt:lpstr>
      <vt:lpstr>Arial</vt:lpstr>
      <vt:lpstr>Calibri</vt:lpstr>
      <vt:lpstr>Calibri Light</vt:lpstr>
      <vt:lpstr>UWTSD Holding Page</vt:lpstr>
      <vt:lpstr>UWTSD Text 2</vt:lpstr>
      <vt:lpstr>UWTSD Logo Variations place image in Background</vt:lpstr>
      <vt:lpstr> Equality, Equity, Power and Intersectionality</vt:lpstr>
      <vt:lpstr>Equality</vt:lpstr>
      <vt:lpstr>Equity</vt:lpstr>
      <vt:lpstr>PowerPoint Presentation</vt:lpstr>
      <vt:lpstr>PowerPoint Presentation</vt:lpstr>
      <vt:lpstr>Equality and Equity</vt:lpstr>
      <vt:lpstr>PowerPoint Presentation</vt:lpstr>
      <vt:lpstr>Equality: the Historical Debate</vt:lpstr>
      <vt:lpstr>Types of Inequality </vt:lpstr>
      <vt:lpstr>Equality or Equity: Health</vt:lpstr>
      <vt:lpstr>Equality or Equity: Health</vt:lpstr>
      <vt:lpstr>Social Reproduction  of Inequality </vt:lpstr>
      <vt:lpstr>Social Reproduction</vt:lpstr>
      <vt:lpstr>What is Control?</vt:lpstr>
      <vt:lpstr>Social Control is Imposed on us and Enforced by . . .</vt:lpstr>
      <vt:lpstr>Sanctions</vt:lpstr>
      <vt:lpstr>But Who is in Control?</vt:lpstr>
      <vt:lpstr>What is Power?</vt:lpstr>
      <vt:lpstr> Power Can be Operated on Three Levels . . .</vt:lpstr>
      <vt:lpstr>Concepts of Power . . .</vt:lpstr>
      <vt:lpstr>Individual Exercise</vt:lpstr>
      <vt:lpstr>Balance of Power</vt:lpstr>
      <vt:lpstr>Balance of Power</vt:lpstr>
      <vt:lpstr>Positionality</vt:lpstr>
      <vt:lpstr>Positionality</vt:lpstr>
      <vt:lpstr>Your Intersections</vt:lpstr>
      <vt:lpstr>Intersectionality</vt:lpstr>
      <vt:lpstr>PowerPoint Presentation</vt:lpstr>
      <vt:lpstr>PowerPoint Presentation</vt:lpstr>
      <vt:lpstr>Some Reading on Intersectionality</vt:lpstr>
      <vt:lpstr>What have we learned?</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Equity and Intersectionality</dc:title>
  <dc:creator>Joanne Davies (Yr Athrofa)</dc:creator>
  <cp:lastModifiedBy>Jessica Pitman</cp:lastModifiedBy>
  <cp:revision>39</cp:revision>
  <cp:lastPrinted>2024-04-29T16:48:59Z</cp:lastPrinted>
  <dcterms:created xsi:type="dcterms:W3CDTF">2021-02-21T09:40:44Z</dcterms:created>
  <dcterms:modified xsi:type="dcterms:W3CDTF">2025-12-07T18:25:34Z</dcterms:modified>
</cp:coreProperties>
</file>