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56" r:id="rId3"/>
    <p:sldId id="268" r:id="rId4"/>
    <p:sldId id="258" r:id="rId5"/>
    <p:sldId id="259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6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89" d="100"/>
          <a:sy n="89" d="100"/>
        </p:scale>
        <p:origin x="-30" y="8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F328E-1B80-4316-BD98-ADEAE9FAE130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5BD9C-2FA2-4949-BFEC-6F18D36BB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951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Income</a:t>
            </a:r>
          </a:p>
          <a:p>
            <a:endParaRPr lang="en-GB" dirty="0"/>
          </a:p>
          <a:p>
            <a:r>
              <a:rPr lang="en-GB" dirty="0"/>
              <a:t>A low income heightens the likelihood of experiencing poor health (Marmot, 2020).</a:t>
            </a:r>
          </a:p>
          <a:p>
            <a:endParaRPr lang="en-GB" dirty="0"/>
          </a:p>
          <a:p>
            <a:r>
              <a:rPr lang="en-GB" dirty="0"/>
              <a:t>Poverty restricts access to essential resources such as food, heating, and healthcare (PHE, 2021).</a:t>
            </a:r>
          </a:p>
          <a:p>
            <a:endParaRPr lang="en-GB" dirty="0"/>
          </a:p>
          <a:p>
            <a:r>
              <a:rPr lang="en-GB" dirty="0"/>
              <a:t>Implementing policies such as an increased minimum wage can help mitigate inequalities (JRF, 2023).</a:t>
            </a:r>
          </a:p>
          <a:p>
            <a:endParaRPr lang="en-GB" dirty="0"/>
          </a:p>
          <a:p>
            <a:r>
              <a:rPr lang="en-GB" dirty="0"/>
              <a:t>Education</a:t>
            </a:r>
          </a:p>
          <a:p>
            <a:endParaRPr lang="en-GB" dirty="0"/>
          </a:p>
          <a:p>
            <a:r>
              <a:rPr lang="en-GB" dirty="0"/>
              <a:t>Education has a significant impact on long-term health outcomes (WHO, 2022).</a:t>
            </a:r>
          </a:p>
          <a:p>
            <a:endParaRPr lang="en-GB" dirty="0"/>
          </a:p>
          <a:p>
            <a:r>
              <a:rPr lang="en-GB" dirty="0"/>
              <a:t>Disparities in educational attainment influence overall wellbeing throughout life (DfE, 2023).</a:t>
            </a:r>
          </a:p>
          <a:p>
            <a:endParaRPr lang="en-GB" dirty="0"/>
          </a:p>
          <a:p>
            <a:r>
              <a:rPr lang="en-GB" dirty="0"/>
              <a:t>Investing in early childhood education enhances health literacy (OECD, 2021).</a:t>
            </a:r>
          </a:p>
          <a:p>
            <a:endParaRPr lang="en-GB" dirty="0"/>
          </a:p>
          <a:p>
            <a:r>
              <a:rPr lang="en-GB" dirty="0"/>
              <a:t>Housing</a:t>
            </a:r>
          </a:p>
          <a:p>
            <a:endParaRPr lang="en-GB" dirty="0"/>
          </a:p>
          <a:p>
            <a:r>
              <a:rPr lang="en-GB" dirty="0"/>
              <a:t>Inadequate housing contributes to respiratory and mental health problems (NHS England, 2022).</a:t>
            </a:r>
          </a:p>
          <a:p>
            <a:endParaRPr lang="en-GB" dirty="0"/>
          </a:p>
          <a:p>
            <a:r>
              <a:rPr lang="en-GB" dirty="0"/>
              <a:t>Safe and affordable housing options lead to better health outcomes (UKHSA, 2023).</a:t>
            </a:r>
          </a:p>
          <a:p>
            <a:endParaRPr lang="en-GB" dirty="0"/>
          </a:p>
          <a:p>
            <a:r>
              <a:rPr lang="en-GB" dirty="0"/>
              <a:t>Stricter housing regulations can enhance the health of the population (LGA,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65BD9C-2FA2-4949-BFEC-6F18D36BB8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68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65BD9C-2FA2-4949-BFEC-6F18D36BB8D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260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68603-AFF0-6EE9-FDD0-C34E058957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65A1E8-3B6E-9F68-C17A-943AB1BC56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8802B-54AE-02FC-E143-114B23395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379F5-7E54-6B9A-CEF6-83B021514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E5D41-C3C9-807A-EFFE-8B8E358C5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23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3763-C2C0-21A2-E02E-8E1A33E1C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7FA79-36C5-9744-EB7B-4FF898123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7F616-6E6E-FFF1-1571-C1F310149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B307F-84A3-3004-1D2A-031BB99EE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9A7BB-DD61-865E-75B3-9AFB47F2C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6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AC734-75E8-C13E-FA4E-44A898041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0F35AB-49A2-CF26-13BB-54FFC360E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288BC-C4D3-6C16-02EF-10242F809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AD6750-C957-9A2B-63AE-D83A15A5C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4FF57-D087-720F-07D8-CF0EFB742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33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7F842-D023-9CD5-B8FB-3C35CD046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81A0C-5699-9C91-9DD2-D102507501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8332B5-CFC4-F5DC-1BC8-4F2E014526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E77717-C6AD-08E9-0CF4-251CB037B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BC368-D023-F03E-6B69-DCF76B54D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3EEE55-3C72-FBC6-0507-98208E906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34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68FDA-05EB-5244-C04E-E049D071B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4E5D6-D5B3-CC41-E462-505010745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A3E4F6-F922-2364-4EC2-F73626296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F5C3EF-BB2E-C8A6-24EB-9F03CA99A2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53890C-41FB-32D3-2466-8EF8AD0009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E9A316-66C5-A3FE-A64D-5B34E1574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F78A41-960A-3704-1244-50BE22294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BC3CC9-3AF9-D17E-18E3-EE54CBAD8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73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42F26-8EE3-8C30-7C42-FBDB3E401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7A00C9-40F3-3D1E-0D8A-DA99DF5D2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7E99B3-467D-5CB0-0D68-9249CD4FD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343978-6B9E-91CA-6823-5ABB8B5A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51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27D920-ECF5-3800-5AFF-A87EA9F92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908ED7-AAA6-28F4-B84C-3A52E15FA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2FA422-0198-8F30-ADFB-7687BA4CA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188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B8A14-28CE-F68C-0586-FF9E3F5B8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FB538-2583-55BB-30EC-3ABA8B820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C507B2-3807-B9C0-0279-1A8578D068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AEFBA8-D8A4-AE56-1E5C-8D7E65E05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75436-6C3A-7147-102C-849660A54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032C61-12BD-F6DB-2313-748388488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723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06B13-426F-4222-4C7B-2B0EFA3CC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F4C324-1DBE-3A33-CE3E-81065FF51B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763BD6-05D0-0C3F-B7A2-F5CE368B12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2A481B-CAA8-69E1-F7D4-70436EBA2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874C8D-F404-6E09-3A17-A74DDB287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AA33B2-B2BF-E027-4AFD-3DBBBFE7B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643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DFB44-7D0A-A7CC-DB2E-77909672D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FAC843-7273-72B7-4DB8-93E006F423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10FFB-FF62-DF07-5FA2-27FA8016A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B901D-608F-B9A8-F543-22E3F70C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3B46A-E424-55A8-EC08-1582083D8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401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852FA6-9589-9540-F598-137D68890D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76A80-9F41-6E63-756C-F5301B3BBC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41D22-9215-F039-2CBC-9B17F221C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750EA-C8F8-9E20-257B-BC20CBE4C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87600-8604-197D-21E0-34B8EE75F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84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B58FDB-D279-47F2-4D3A-F44A74AC6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B6119C-D761-2242-9773-51FFC9538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51C1F-3155-B228-64DE-46501686DD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98919F-0486-481B-B0A1-ADAB0AE4F11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AD52A-EE47-D5C3-E06B-CCF3AEDBA0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A9D4F-1E94-5D9A-B1FA-643ABB876D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F615CD-4C7F-408D-9FC2-EABED6908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68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" TargetMode="External"/><Relationship Id="rId3" Type="http://schemas.openxmlformats.org/officeDocument/2006/relationships/hyperlink" Target="https://www.england.nhs.uk/" TargetMode="External"/><Relationship Id="rId7" Type="http://schemas.openxmlformats.org/officeDocument/2006/relationships/hyperlink" Target="https://www.gov.uk/government/publications/transforming-the-public-health-syste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udy.com/" TargetMode="External"/><Relationship Id="rId5" Type="http://schemas.openxmlformats.org/officeDocument/2006/relationships/hyperlink" Target="https://www.england.nhs.uk/long-read/remote-consulting?utm_source=chatgpt.com" TargetMode="External"/><Relationship Id="rId4" Type="http://schemas.openxmlformats.org/officeDocument/2006/relationships/hyperlink" Target="https://www.england.nhs.uk/long-read/health-coaching" TargetMode="External"/><Relationship Id="rId9" Type="http://schemas.openxmlformats.org/officeDocument/2006/relationships/hyperlink" Target="https://sdgs.un.org/2030agenda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EC50-1F4B-7D40-EA19-5E04233F2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746089"/>
            <a:ext cx="10515600" cy="2430873"/>
          </a:xfr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52900" algn="l"/>
              </a:tabLst>
              <a:defRPr/>
            </a:pPr>
            <a:r>
              <a:rPr kumimoji="0" lang="nl-NL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JOSEPHINE OSEI AMOAH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52900" algn="l"/>
              </a:tabLst>
              <a:defRPr/>
            </a:pPr>
            <a:r>
              <a:rPr kumimoji="0" lang="nl-NL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ID: 2233505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52900" algn="l"/>
              </a:tabLst>
              <a:defRPr/>
            </a:pPr>
            <a:r>
              <a:rPr kumimoji="0" lang="nl-NL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name: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Health, Wellbeing and Sustainable Development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52900" algn="l"/>
              </a:tabLst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</a:t>
            </a:r>
            <a:r>
              <a:rPr kumimoji="0" lang="nl-NL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BMHP6020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52900" algn="l"/>
              </a:tabLst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Supervisor’s name: Shepherd Ziko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112CECB9-69AF-483A-222E-20B712772A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097" name="Picture 1" descr="Discover University of Wales Trinity Saint David">
            <a:extLst>
              <a:ext uri="{FF2B5EF4-FFF2-40B4-BE49-F238E27FC236}">
                <a16:creationId xmlns:a16="http://schemas.microsoft.com/office/drawing/2014/main" id="{571EBF74-4039-69EE-4CD3-84BC6223B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930" y="528662"/>
            <a:ext cx="4773185" cy="219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940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2544B-FAC4-2FCE-F760-C173C4C885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7876" y="1340069"/>
            <a:ext cx="9396248" cy="1442162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HEALTH, WELLBEING, AND SUSTAINABLE DEVELOPMENT IN HEALTH &amp;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D06148-6CFA-8FAB-3A46-EEC270804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9047" y="2782231"/>
            <a:ext cx="9562150" cy="938431"/>
          </a:xfrm>
        </p:spPr>
        <p:txBody>
          <a:bodyPr>
            <a:normAutofit/>
          </a:bodyPr>
          <a:lstStyle/>
          <a:p>
            <a:endParaRPr lang="en-GB" sz="2800" dirty="0">
              <a:solidFill>
                <a:prstClr val="black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sz="3200" dirty="0">
              <a:solidFill>
                <a:prstClr val="black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sz="3200" dirty="0">
              <a:solidFill>
                <a:prstClr val="black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sz="3200" dirty="0">
              <a:solidFill>
                <a:prstClr val="black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sz="3200" dirty="0">
              <a:solidFill>
                <a:prstClr val="black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554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C5057-1BC5-E979-400C-D34A87C6C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16BCC-D766-F005-147F-4BA9AC297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330" y="1825625"/>
            <a:ext cx="62865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KEY PRINCIPLES: HEALTH, WELL-BEING, AND SUSTAINABLE DEVELOPMENT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RELEVANCE IN MODERN HEALTHCARE POLICIES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A ND WELLBEING A PPROACHES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THEORETICAL AND POLICY FRAMEWORK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SERVICE DELIVERY AND PUBLIC HEALTH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I NITIATIVES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22006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5554E-C6DA-6F31-9A74-F668F804E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5729"/>
            <a:ext cx="10515600" cy="994410"/>
          </a:xfrm>
        </p:spPr>
        <p:txBody>
          <a:bodyPr>
            <a:normAutofit/>
          </a:bodyPr>
          <a:lstStyle/>
          <a:p>
            <a:pPr algn="ctr"/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PRINCIPLES: HEALTH, WELL-BEING, AND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91A1D-3DD5-475D-8471-3FB6FDEAC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290" y="868680"/>
            <a:ext cx="9916510" cy="2091690"/>
          </a:xfrm>
        </p:spPr>
        <p:txBody>
          <a:bodyPr>
            <a:normAutofit fontScale="25000" lnSpcReduction="20000"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Comprehensive Health Definition: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encompasses physical, mental, and social well-being, rather than merely the absence of disease, according to the World Health Organization.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Holistic Wellbeing: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Wellbeing comprises emotional health, social connections, and a sense of life purpose, contributing to overall fulfilment.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aims to satisfy current needs while ensuring that future generations are not compromised.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Interconnected Concepts: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sustainability are interconnected, fostering resilient and adaptive systems. </a:t>
            </a:r>
          </a:p>
          <a:p>
            <a:pPr algn="just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2022)</a:t>
            </a:r>
          </a:p>
          <a:p>
            <a:pPr>
              <a:lnSpc>
                <a:spcPct val="170000"/>
              </a:lnSpc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5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proving healthcare planning with social, economic and environmental value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56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4800" b="1" dirty="0">
                <a:latin typeface="Aptos" panose="02110004020202020204"/>
              </a:rPr>
              <a:t>(NHS England, 2025)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4800" b="1" dirty="0"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1363F1D-D56D-1722-2517-E0E968C7E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0350" y="4149090"/>
            <a:ext cx="6023610" cy="241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686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956E2-A14B-D1A9-AE15-C8827970E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Relevance in Contemporary Healthcare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6A72F-19B6-789D-170F-6CA2C09A7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880"/>
            <a:ext cx="10515600" cy="485108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Global Health Integration: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United Nations Sustainable Development Goal (SDGs) 3 highlights the importance of guaranteeing health and well-being for individuals of all ages as a fundamental aspect of contemporary policies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(United Nations, 2015).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Holistic Health Approaches: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crucial for modern health systems to transition from reactive to proactive and preventive healthcare models</a:t>
            </a:r>
            <a:r>
              <a:rPr lang="en-GB" sz="1100" dirty="0"/>
              <a:t> (WHO, 2016).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Framework: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World Health Organization’s Health in All Policies framework advocates for the integration of health considerations across various sectors to achieve improved outcomes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(WHO, 2015).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Sustainable and Inclusive Healthcare: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COVID-19 pandemic has underscored the necessity for resilient, equitable, and sustainable health infrastructures on a global scale</a:t>
            </a:r>
            <a:r>
              <a:rPr lang="en-GB" sz="1100" dirty="0"/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(WHO, 2020).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/>
              <a:t>                                                                                                                                                                              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dirty="0"/>
          </a:p>
          <a:p>
            <a:pPr marL="0" indent="0" algn="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(United Nations, 2015)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4" name="Picture 3" descr="The United Nations Sustainable Development Goals | RL360">
            <a:extLst>
              <a:ext uri="{FF2B5EF4-FFF2-40B4-BE49-F238E27FC236}">
                <a16:creationId xmlns:a16="http://schemas.microsoft.com/office/drawing/2014/main" id="{FA514073-D9D0-39D1-5104-874C9352F0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060" y="3429000"/>
            <a:ext cx="5612130" cy="26403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9674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28E2-1F8E-7D39-BA5D-95FFA261F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69265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Incorporation of Health and Wellbeing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B569D-C77A-C85C-8E56-B97D2EB55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4390"/>
            <a:ext cx="10515600" cy="5342573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Holistic Health Models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Holistic health encompasses physical, mental, emotional, and social well-being to provide comprehensive patient care (World Health Organization, 2016).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Framework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framework integrates health considerations into policies spanning education, housing, and transportation sectors (World Health Organization, 2015).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ICS bring together NHS, local authorities, and partners to synchronize care and enhance population health and equity (NHS England, 2022).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Benefits of Integration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Integrated care minimizes hospital admissions, improves management of chronic conditions, and promotes preventive measures (Dayan et al.,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 descr="Concept of eight areas of wellness">
            <a:extLst>
              <a:ext uri="{FF2B5EF4-FFF2-40B4-BE49-F238E27FC236}">
                <a16:creationId xmlns:a16="http://schemas.microsoft.com/office/drawing/2014/main" id="{A2095E2F-045D-8032-E021-CA05E5A69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290" y="834390"/>
            <a:ext cx="5852160" cy="2457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6861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A4655-A00F-CD33-12A6-47A60BC31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212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THEORETICAL AND POLICY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B42AB-94A4-B808-59CD-44313CFF9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7250"/>
            <a:ext cx="10515600" cy="531971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THEORETICAL PERSPECIVES: BIOPSYCHOSOCIAL MODEL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Holistic Health Framework: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combines biological, psychological, and social elements to provide a thorough understanding of health (Wainwright, 2020).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Multidisciplinary Care Approach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Collaboration between physicians, psychologists, and social workers customizes care plans to meet the specific needs of patients (Engel, G. L. 2017).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Addressing Social Determinants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model advocates for policies that tackle income, education, and housing issues that affect health outcomes (Marmot, 2020).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Emphasis on Prevention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promotes preventive care, patient education, and community involvement to ensure sustainable health (Wainwright &amp; Low, 2020</a:t>
            </a:r>
            <a:r>
              <a:rPr lang="en-GB" sz="1100" dirty="0"/>
              <a:t>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(Study.com, 2016)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iopsychosocial Model | Definition &amp; Example Video">
            <a:extLst>
              <a:ext uri="{FF2B5EF4-FFF2-40B4-BE49-F238E27FC236}">
                <a16:creationId xmlns:a16="http://schemas.microsoft.com/office/drawing/2014/main" id="{E52524C2-5871-2791-B6B2-725EFAE0A6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340" y="3632834"/>
            <a:ext cx="4377690" cy="26308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3340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1677D-AE6C-E7AA-D85C-BB66C2581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8591"/>
            <a:ext cx="10515600" cy="532446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725E-C85D-8D1C-8E94-14ABC3EEC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22960"/>
            <a:ext cx="10515600" cy="5354003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Effective Policies: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Effective policies play a crucial role in promoting comprehensive health by emphasizing prevention, mental health, and community-oriented care.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Obstacles to Implementation: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Fragmented systems and insufficient funding impede the coordination and sustainability of health initiatives.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Adaptive and Inclusive Governance: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Governance should encourage collaboration among agencies, providers, NGOs, and communities to achieve improved outcomes.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Alignment with International Frameworks: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Aligning policies with international frameworks improves coherence and effectiveness in health governance.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2022)</a:t>
            </a:r>
          </a:p>
          <a:p>
            <a:pPr marL="0" indent="0" algn="r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1248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NHS England » Working in partnership with people and communities: Statutory  guidance">
            <a:extLst>
              <a:ext uri="{FF2B5EF4-FFF2-40B4-BE49-F238E27FC236}">
                <a16:creationId xmlns:a16="http://schemas.microsoft.com/office/drawing/2014/main" id="{7E79A88A-1D10-7D88-81EB-1DAB8F3E2BC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90" y="1943100"/>
            <a:ext cx="4869180" cy="3341131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399D0534-A08B-7B80-66BA-47D7818DF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440" y="1943100"/>
            <a:ext cx="5608320" cy="334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2AD0F3-0AA8-D847-D06D-A6AB4D1BB26E}"/>
              </a:ext>
            </a:extLst>
          </p:cNvPr>
          <p:cNvSpPr txBox="1"/>
          <p:nvPr/>
        </p:nvSpPr>
        <p:spPr>
          <a:xfrm>
            <a:off x="7989570" y="1573768"/>
            <a:ext cx="23774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202A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statutory guidance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FACC89-A62C-91C4-C90F-8A4865A337A6}"/>
              </a:ext>
            </a:extLst>
          </p:cNvPr>
          <p:cNvSpPr txBox="1"/>
          <p:nvPr/>
        </p:nvSpPr>
        <p:spPr>
          <a:xfrm>
            <a:off x="1153479" y="1573768"/>
            <a:ext cx="35899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involvement legal duties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F5EB2C-8804-1364-16EE-8EB4421EFE28}"/>
              </a:ext>
            </a:extLst>
          </p:cNvPr>
          <p:cNvSpPr txBox="1"/>
          <p:nvPr/>
        </p:nvSpPr>
        <p:spPr>
          <a:xfrm>
            <a:off x="9063990" y="5452110"/>
            <a:ext cx="2377440" cy="244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3895886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D478A-EB35-878E-C35E-F963C4583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642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AND PUBLIC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7263D-E6A2-50CF-887C-2739812A6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1551"/>
            <a:ext cx="10515600" cy="5205412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INNOVATIONS</a:t>
            </a:r>
          </a:p>
          <a:p>
            <a:pPr marL="0" indent="0" algn="ctr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Wellness Programs: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programs focus on preventive care by providing nutrition counselling, promoting physical activity, and managing stress (NHS England,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Telehealth Services: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Telehealth facilitates remote consultations and monitoring, enhancing access particularly in rural and underserved regions (NHS England, 2023).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 Initiatives: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Mobile clinics and local health hubs offer services directly to communities, building trust and encouraging engagement.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Holistic Care Models: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Teams of various disciplines work together to meet the physical, emotional, and social needs of patients, ensuring comprehensive.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(care NHS England, 2025)</a:t>
            </a:r>
          </a:p>
        </p:txBody>
      </p:sp>
      <p:pic>
        <p:nvPicPr>
          <p:cNvPr id="4" name="Picture 3" descr="Mature female doctor consulting young patient via virtual video call visit using laptop computer. Digital online healthcare, distance telemedicine. Telehealth videocall. Over shoulder view">
            <a:extLst>
              <a:ext uri="{FF2B5EF4-FFF2-40B4-BE49-F238E27FC236}">
                <a16:creationId xmlns:a16="http://schemas.microsoft.com/office/drawing/2014/main" id="{97C524EF-2954-11A3-DB93-66AF5533B8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081" y="1352550"/>
            <a:ext cx="3726180" cy="2076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19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9DFBA-C439-6ECA-1A40-EAD1B1D13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6836D-6A20-B9E9-4E4A-CEFA78340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4440"/>
            <a:ext cx="10515600" cy="4942523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Encouraging Healthy Lifestyles: Public health initiatives advocate for physical activity, balanced diets, and smoking cessation to enhance public health.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Health Awareness: Initiatives focused on mental health aim to diminish stigma and encourage open discussions for improved mental wellbeing.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Supportive Environments: Establishing smoke-free areas, secure recreational facilities, and ensuring access to nutritious foods contribute to sustainable health outcomes.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and Equity: Involving communities and tackling social determinants promote equitable and sustainable health systems while preventing disease.</a:t>
            </a:r>
          </a:p>
          <a:p>
            <a:pPr marL="0" indent="0" algn="r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(UK Department of Health &amp; Social Care, 2021)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ekasi, November 2, 2024: A Red Cross worker assists a child with a blood type test during the Pesta Rakyat event. A community health initiative providing education and medical services.">
            <a:extLst>
              <a:ext uri="{FF2B5EF4-FFF2-40B4-BE49-F238E27FC236}">
                <a16:creationId xmlns:a16="http://schemas.microsoft.com/office/drawing/2014/main" id="{FDA17D74-7E1F-B0BF-0096-D52FCF3B8D7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32" y="3260407"/>
            <a:ext cx="1933575" cy="157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The World Health Organization (WHO) is a UN agency leading global public health initiatives, disease prevention, and health policy guidance worldwide. New York, US - 28 October 2025">
            <a:extLst>
              <a:ext uri="{FF2B5EF4-FFF2-40B4-BE49-F238E27FC236}">
                <a16:creationId xmlns:a16="http://schemas.microsoft.com/office/drawing/2014/main" id="{D1D0178E-E25F-7AFF-FCC6-B10BB069DD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193607" y="3021330"/>
            <a:ext cx="2305050" cy="1762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Representation of the impact of smoking on lung health during a health awareness session">
            <a:extLst>
              <a:ext uri="{FF2B5EF4-FFF2-40B4-BE49-F238E27FC236}">
                <a16:creationId xmlns:a16="http://schemas.microsoft.com/office/drawing/2014/main" id="{CADD8432-0834-EC64-903E-82373C5700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20" y="4664710"/>
            <a:ext cx="1989455" cy="175133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Asian male nutritionist specializing in promoting healthy eating habits, providing nutritional advice, creating meal plans, and helping individuals achieve optimal health through balanced nutrition.">
            <a:extLst>
              <a:ext uri="{FF2B5EF4-FFF2-40B4-BE49-F238E27FC236}">
                <a16:creationId xmlns:a16="http://schemas.microsoft.com/office/drawing/2014/main" id="{4229F218-6F9D-8FE7-D7D2-DF901A2E24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950" y="4774406"/>
            <a:ext cx="2301875" cy="1752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9548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EA21A-8B51-32CA-532E-146230EA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2125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7F125-D4C0-8B6D-AA33-AF7F84480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7250"/>
            <a:ext cx="10515600" cy="531971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Healthcare Disparities: Factors such as socioeconomic status, geographical location, ethnicity, and disability influence access to quality healthcare, leading to health disparities.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Universal Healthcare Systems: The goal of universal healthcare is to ensure equitable access to medical services, irrespective of an individual's background or financial situation.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Community Outreach Programs: Initiatives like mobile health units and culturally appropriate educational efforts enhance access to healthcare in underserved and minority communities.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Addressing Social Determinants: Enhancing education, job opportunities, and housing conditions is essential for mitigating health inequities.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(UK Department of Health &amp; Social Care / NHS England, 2025).</a:t>
            </a:r>
          </a:p>
        </p:txBody>
      </p:sp>
      <p:pic>
        <p:nvPicPr>
          <p:cNvPr id="4" name="Picture 3" descr="Diversity Equity Inclusion Accessibility Workplace Policy Newspaper Headlines 3d Illustration">
            <a:extLst>
              <a:ext uri="{FF2B5EF4-FFF2-40B4-BE49-F238E27FC236}">
                <a16:creationId xmlns:a16="http://schemas.microsoft.com/office/drawing/2014/main" id="{F44921C6-E8DF-39E3-1B18-43486D7E9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447" y="3168010"/>
            <a:ext cx="4293553" cy="24669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5283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B4F1-E82E-DFB1-BA31-72A691E46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4F2F2-3FD2-5D9F-FE90-73A902FBB9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Holistic Health Integration: The integration of health, well-being, and sustainable development promotes the establishment of resilient and equitable health systems globally.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Foundation: The biopsychosocial model aids in comprehending the intricate factors affecting health by merging biological, psychological, and social aspects.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Innovative Service Delivery: Innovations such as telehealth, wellness programs, and community initiatives serve as practical examples of integrated care applications.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Policy and Collaboration: Robust policies, effective governance, and collaboration are essential in overcoming obstacles to support integrated health and social care systems.</a:t>
            </a:r>
          </a:p>
        </p:txBody>
      </p:sp>
    </p:spTree>
    <p:extLst>
      <p:ext uri="{BB962C8B-B14F-4D97-AF65-F5344CB8AC3E}">
        <p14:creationId xmlns:p14="http://schemas.microsoft.com/office/powerpoint/2010/main" val="22890146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752CE-7D17-C053-EF88-270BF349F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527124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0427-D927-234C-B5B4-0A10150C1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430305"/>
            <a:ext cx="11639774" cy="714307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dirty="0"/>
              <a:t>Dale, H. and Lee, A., (2016) ‘Behavioural health consultants in integrated primary care teams: a model for future care’, </a:t>
            </a:r>
            <a:r>
              <a:rPr lang="en-GB" sz="4400" i="1" dirty="0"/>
              <a:t>BMC Family Practice</a:t>
            </a:r>
            <a:r>
              <a:rPr lang="en-GB" sz="4400" dirty="0"/>
              <a:t>, 17(1), p. 97. </a:t>
            </a:r>
            <a:r>
              <a:rPr lang="en-GB" sz="4400" dirty="0" err="1"/>
              <a:t>doi</a:t>
            </a:r>
            <a:r>
              <a:rPr lang="en-GB" sz="4400" dirty="0"/>
              <a:t>: 10.1186/s12875-016-0485-0.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Dayan, M., et la,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systems: what do they look like?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The King’s Fund. Available at: https://www.kingsfund.org.uk/publications/integrated-care-systems-explained: (Accessed: 28 October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Engel, G.L., (2017) ‘The need for a new medical model: a challenge for biomedicine’,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Psychodynamic Psychiatry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45(3), pp. 263–276.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legal duties and statutory guidance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20 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October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Policy and governance framework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(ICS): improving population health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Supported self-management: health coaching guide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https://www.england.nhs.uk/long-read/health-coaching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23 October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Remote consulting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https://www.england.nhs.uk/long-read/remote-consulting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03 November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Provision of person-centred holistic care delivered by neighbourhood multidisciplinary teams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03 November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Study.com (2016) Biopsychosocial model overview.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https://study.com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02 November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UK Department of Health &amp; Social Care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Transforming the public health system: reforming the public health system for the challenges of our times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https://www.gov.uk/government/publications/transforming-the-public-health-system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08 November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UK Department of Health and Social Care / NHS England (2025)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access improvement report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2025,).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https://sdgs.un.org/2030agenda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Wainwright, T.W. and Low, M., (2020) ‘Why the biopsychosocial model needs to be the underpinning philosophy in rehabilitation pathways for patients recovering from COVID-19’,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Integrated Healthcare Journal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2, e000043.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8302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557B3A2-CAF0-30A7-F2A9-CE951941B571}"/>
              </a:ext>
            </a:extLst>
          </p:cNvPr>
          <p:cNvSpPr txBox="1"/>
          <p:nvPr/>
        </p:nvSpPr>
        <p:spPr>
          <a:xfrm>
            <a:off x="301214" y="-15370429"/>
            <a:ext cx="12080838" cy="219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(2015)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 in All Policies: framework for country action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Geneva: WHO. 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https://www.who.int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15 October 2025).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(2016)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Constitution of the World Health Organization: principles and definitions of health and well-being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https://www.who.int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19 October 2025).</a:t>
            </a:r>
          </a:p>
          <a:p>
            <a:pPr>
              <a:lnSpc>
                <a:spcPct val="150000"/>
              </a:lnSpc>
              <a:spcBef>
                <a:spcPts val="1000"/>
              </a:spcBef>
              <a:defRPr/>
            </a:pPr>
            <a:r>
              <a:rPr kumimoji="0" lang="en-GB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(2020) </a:t>
            </a:r>
            <a:r>
              <a:rPr kumimoji="0" lang="en-GB" sz="11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Building health systems resilience for universal health coverage and health security</a:t>
            </a:r>
            <a:r>
              <a:rPr kumimoji="0" lang="en-GB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Geneva: WHO</a:t>
            </a: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Bef>
                <a:spcPts val="1000"/>
              </a:spcBef>
              <a:defRPr/>
            </a:pP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</a:t>
            </a:r>
            <a:r>
              <a:rPr lang="en-GB" sz="11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well-being policy framework</a:t>
            </a: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</a:t>
            </a:r>
            <a:r>
              <a:rPr lang="en-GB" sz="11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WHO</a:t>
            </a:r>
            <a:endParaRPr lang="en-GB" sz="4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1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4616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4862</TotalTime>
  <Words>1924</Words>
  <Application>Microsoft Office PowerPoint</Application>
  <PresentationFormat>Widescreen</PresentationFormat>
  <Paragraphs>204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Wingdings</vt:lpstr>
      <vt:lpstr>Office Theme</vt:lpstr>
      <vt:lpstr>PowerPoint Presentation</vt:lpstr>
      <vt:lpstr>INTEGRATION OF HEALTH, WELLBEING, AND SUSTAINABLE DEVELOPMENT IN HEALTH &amp; SOCIAL CARE</vt:lpstr>
      <vt:lpstr>Content page</vt:lpstr>
      <vt:lpstr>INTRODUCTION  KEY PRINCIPLES: HEALTH, WELL-BEING, AND SUSTAINABLE DEVELOPMENT</vt:lpstr>
      <vt:lpstr>The Importance of Relevance in Contemporary Healthcare Policies</vt:lpstr>
      <vt:lpstr>Incorporation of Health and Wellbeing Strategies</vt:lpstr>
      <vt:lpstr>THEORETICAL AND POLICY FRAMEWORK</vt:lpstr>
      <vt:lpstr>POLICY AND GOVERNANCE</vt:lpstr>
      <vt:lpstr>PowerPoint Presentation</vt:lpstr>
      <vt:lpstr>SERVICE DELIVERY AND PUBLIC HEALTH </vt:lpstr>
      <vt:lpstr>PUBLIC HEALTH INITIATIVES</vt:lpstr>
      <vt:lpstr>EQUITY AND ACCESS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Josephine Amoah (2233505)</dc:creator>
  <cp:lastModifiedBy>Josephine Amoah (2233505)</cp:lastModifiedBy>
  <cp:revision>46</cp:revision>
  <dcterms:created xsi:type="dcterms:W3CDTF">2025-11-18T01:08:09Z</dcterms:created>
  <dcterms:modified xsi:type="dcterms:W3CDTF">2025-11-21T10:51:11Z</dcterms:modified>
</cp:coreProperties>
</file>