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190" autoAdjust="0"/>
  </p:normalViewPr>
  <p:slideViewPr>
    <p:cSldViewPr snapToGrid="0">
      <p:cViewPr>
        <p:scale>
          <a:sx n="150" d="100"/>
          <a:sy n="150" d="100"/>
        </p:scale>
        <p:origin x="-5262"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822050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2699425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431811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4CA6DA-C2DB-48E0-A93E-3CC6C23ACE18}" type="datetimeFigureOut">
              <a:rPr lang="en-US" smtClean="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4213073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4CA6DA-C2DB-48E0-A93E-3CC6C23ACE18}" type="datetimeFigureOut">
              <a:rPr lang="en-US" smtClean="0"/>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991749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4CA6DA-C2DB-48E0-A93E-3CC6C23ACE18}" type="datetimeFigureOut">
              <a:rPr lang="en-US" smtClean="0"/>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1759519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4CA6DA-C2DB-48E0-A93E-3CC6C23ACE18}" type="datetimeFigureOut">
              <a:rPr lang="en-US" smtClean="0"/>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2817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4CA6DA-C2DB-48E0-A93E-3CC6C23ACE18}" type="datetimeFigureOut">
              <a:rPr lang="en-US" smtClean="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849412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684CA6DA-C2DB-48E0-A93E-3CC6C23ACE18}" type="datetimeFigureOut">
              <a:rPr lang="en-US" smtClean="0"/>
              <a:t>10/7/2025</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1849077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4CA6DA-C2DB-48E0-A93E-3CC6C23ACE18}" type="datetimeFigureOut">
              <a:rPr lang="en-US" smtClean="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2260161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2469359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201735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1756155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416742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1945380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4146471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4CA6DA-C2DB-48E0-A93E-3CC6C23ACE18}" type="datetimeFigureOut">
              <a:rPr lang="en-US" smtClean="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FA974B-CBEC-4A53-B6CB-E38CB9B6CD53}" type="slidenum">
              <a:rPr lang="en-US" smtClean="0"/>
              <a:t>‹#›</a:t>
            </a:fld>
            <a:endParaRPr lang="en-US"/>
          </a:p>
        </p:txBody>
      </p:sp>
    </p:spTree>
    <p:extLst>
      <p:ext uri="{BB962C8B-B14F-4D97-AF65-F5344CB8AC3E}">
        <p14:creationId xmlns:p14="http://schemas.microsoft.com/office/powerpoint/2010/main" val="3435233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84CA6DA-C2DB-48E0-A93E-3CC6C23ACE18}" type="datetimeFigureOut">
              <a:rPr lang="en-US" smtClean="0"/>
              <a:t>10/7/2025</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DFA974B-CBEC-4A53-B6CB-E38CB9B6CD53}" type="slidenum">
              <a:rPr lang="en-US" smtClean="0"/>
              <a:t>‹#›</a:t>
            </a:fld>
            <a:endParaRPr lang="en-US"/>
          </a:p>
        </p:txBody>
      </p:sp>
    </p:spTree>
    <p:extLst>
      <p:ext uri="{BB962C8B-B14F-4D97-AF65-F5344CB8AC3E}">
        <p14:creationId xmlns:p14="http://schemas.microsoft.com/office/powerpoint/2010/main" val="391865946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gif"/><Relationship Id="rId4" Type="http://schemas.openxmlformats.org/officeDocument/2006/relationships/image" Target="../media/image4.jpe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50CCE3A1-4279-41EF-BDC9-D313C6BD8A1A}"/>
              </a:ext>
            </a:extLst>
          </p:cNvPr>
          <p:cNvSpPr>
            <a:spLocks noGrp="1"/>
          </p:cNvSpPr>
          <p:nvPr>
            <p:ph type="subTitle" idx="1"/>
          </p:nvPr>
        </p:nvSpPr>
        <p:spPr>
          <a:xfrm>
            <a:off x="3958626" y="1715779"/>
            <a:ext cx="5554588" cy="2782178"/>
          </a:xfrm>
        </p:spPr>
        <p:style>
          <a:lnRef idx="3">
            <a:schemeClr val="lt1"/>
          </a:lnRef>
          <a:fillRef idx="1">
            <a:schemeClr val="accent1"/>
          </a:fillRef>
          <a:effectRef idx="1">
            <a:schemeClr val="accent1"/>
          </a:effectRef>
          <a:fontRef idx="minor">
            <a:schemeClr val="lt1"/>
          </a:fontRef>
        </p:style>
        <p:txBody>
          <a:bodyPr>
            <a:noAutofit/>
          </a:bodyPr>
          <a:lstStyle/>
          <a:p>
            <a:pPr>
              <a:lnSpc>
                <a:spcPct val="170000"/>
              </a:lnSpc>
            </a:pPr>
            <a:r>
              <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Developing Emotional Intelligence Skills </a:t>
            </a:r>
            <a:r>
              <a:rPr lang="en-US" sz="1200" b="1" dirty="0" smtClean="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a:t>
            </a:r>
            <a:r>
              <a:rPr lang="en-GB" sz="1200" b="1" dirty="0" smtClean="0">
                <a:solidFill>
                  <a:schemeClr val="tx1"/>
                </a:solidFill>
                <a:effectLst/>
                <a:latin typeface="Times New Roman" panose="02020603050405020304" pitchFamily="18" charset="0"/>
                <a:cs typeface="Times New Roman" panose="02020603050405020304" pitchFamily="18" charset="0"/>
              </a:rPr>
              <a:t>LCLM </a:t>
            </a:r>
            <a:r>
              <a:rPr lang="en-GB" sz="1200" b="1" dirty="0">
                <a:solidFill>
                  <a:schemeClr val="tx1"/>
                </a:solidFill>
                <a:effectLst/>
                <a:latin typeface="Times New Roman" panose="02020603050405020304" pitchFamily="18" charset="0"/>
                <a:cs typeface="Times New Roman" panose="02020603050405020304" pitchFamily="18" charset="0"/>
              </a:rPr>
              <a:t>5006 </a:t>
            </a:r>
            <a:r>
              <a:rPr lang="en-GB" sz="1200" b="1" dirty="0" smtClean="0">
                <a:solidFill>
                  <a:schemeClr val="tx1"/>
                </a:solidFill>
                <a:effectLst/>
                <a:latin typeface="Times New Roman" panose="02020603050405020304" pitchFamily="18" charset="0"/>
                <a:cs typeface="Times New Roman" panose="02020603050405020304" pitchFamily="18" charset="0"/>
              </a:rPr>
              <a:t>)</a:t>
            </a:r>
            <a:endPar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endParaRPr>
          </a:p>
          <a:p>
            <a:pPr lvl="0">
              <a:lnSpc>
                <a:spcPct val="170000"/>
              </a:lnSpc>
              <a:buClr>
                <a:prstClr val="white"/>
              </a:buClr>
            </a:pPr>
            <a:r>
              <a:rPr lang="en-GB" sz="1200" b="1" dirty="0">
                <a:solidFill>
                  <a:schemeClr val="tx1"/>
                </a:solidFill>
                <a:effectLst/>
                <a:latin typeface="Times New Roman" panose="02020603050405020304" pitchFamily="18" charset="0"/>
                <a:cs typeface="Times New Roman" panose="02020603050405020304" pitchFamily="18" charset="0"/>
              </a:rPr>
              <a:t>Assignment Title:C1- Poster Presentation </a:t>
            </a:r>
          </a:p>
          <a:p>
            <a:pPr>
              <a:lnSpc>
                <a:spcPct val="170000"/>
              </a:lnSpc>
            </a:pPr>
            <a:endPar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endParaRPr>
          </a:p>
          <a:p>
            <a:pPr>
              <a:lnSpc>
                <a:spcPct val="170000"/>
              </a:lnSpc>
            </a:pPr>
            <a:r>
              <a:rPr lang="en-US" sz="1200" b="1" dirty="0" smtClean="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Student </a:t>
            </a:r>
            <a:r>
              <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name </a:t>
            </a:r>
            <a:r>
              <a:rPr lang="en-US" sz="1200" b="1" dirty="0" smtClean="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:Bogdan Constantin Voinea</a:t>
            </a:r>
          </a:p>
          <a:p>
            <a:pPr>
              <a:lnSpc>
                <a:spcPct val="170000"/>
              </a:lnSpc>
            </a:pPr>
            <a:r>
              <a:rPr lang="en-US" sz="1200" b="1" dirty="0" smtClean="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rPr>
              <a:t>Student id:2242568</a:t>
            </a:r>
            <a:endPar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endParaRPr>
          </a:p>
          <a:p>
            <a:pPr>
              <a:lnSpc>
                <a:spcPct val="170000"/>
              </a:lnSpc>
            </a:pPr>
            <a:r>
              <a:rPr lang="en-GB" sz="1200" b="1" dirty="0" smtClean="0">
                <a:solidFill>
                  <a:schemeClr val="tx1"/>
                </a:solidFill>
                <a:effectLst/>
                <a:latin typeface="Times New Roman" panose="02020603050405020304" pitchFamily="18" charset="0"/>
                <a:cs typeface="Times New Roman" panose="02020603050405020304" pitchFamily="18" charset="0"/>
              </a:rPr>
              <a:t>Submission Date: Due: </a:t>
            </a:r>
            <a:r>
              <a:rPr lang="en-GB" sz="1200" b="1" dirty="0">
                <a:solidFill>
                  <a:schemeClr val="tx1"/>
                </a:solidFill>
                <a:effectLst/>
                <a:latin typeface="Times New Roman" panose="02020603050405020304" pitchFamily="18" charset="0"/>
                <a:cs typeface="Times New Roman" panose="02020603050405020304" pitchFamily="18" charset="0"/>
              </a:rPr>
              <a:t>12th October 2025</a:t>
            </a:r>
            <a:endParaRPr lang="en-US" sz="1200" b="1" dirty="0">
              <a:solidFill>
                <a:schemeClr val="tx1"/>
              </a:solidFill>
              <a:effectLst>
                <a:glow rad="38100">
                  <a:schemeClr val="bg1">
                    <a:lumMod val="50000"/>
                    <a:lumOff val="50000"/>
                    <a:alpha val="20000"/>
                  </a:schemeClr>
                </a:glo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5009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AD556EE2-BE77-4E08-8C68-5C010D073689}"/>
              </a:ext>
            </a:extLst>
          </p:cNvPr>
          <p:cNvSpPr/>
          <p:nvPr/>
        </p:nvSpPr>
        <p:spPr>
          <a:xfrm>
            <a:off x="0" y="-71716"/>
            <a:ext cx="12192000" cy="51098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3200" b="1" dirty="0"/>
              <a:t>Developing Emotional Intelligence Skills </a:t>
            </a:r>
          </a:p>
        </p:txBody>
      </p:sp>
      <p:sp>
        <p:nvSpPr>
          <p:cNvPr id="9" name="Rectangle 8">
            <a:extLst>
              <a:ext uri="{FF2B5EF4-FFF2-40B4-BE49-F238E27FC236}">
                <a16:creationId xmlns="" xmlns:a16="http://schemas.microsoft.com/office/drawing/2014/main" id="{44EB147B-4B91-49C6-A989-6B85B6EFFBD6}"/>
              </a:ext>
            </a:extLst>
          </p:cNvPr>
          <p:cNvSpPr/>
          <p:nvPr/>
        </p:nvSpPr>
        <p:spPr>
          <a:xfrm>
            <a:off x="1" y="439272"/>
            <a:ext cx="2160493" cy="329004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600" b="1" dirty="0">
              <a:latin typeface="Times New Roman" panose="02020603050405020304" pitchFamily="18" charset="0"/>
              <a:cs typeface="Times New Roman" panose="02020603050405020304" pitchFamily="18" charset="0"/>
            </a:endParaRPr>
          </a:p>
          <a:p>
            <a:pPr algn="just"/>
            <a:endParaRPr lang="en-US" sz="600" b="1" dirty="0">
              <a:latin typeface="Times New Roman" panose="02020603050405020304" pitchFamily="18" charset="0"/>
              <a:cs typeface="Times New Roman" panose="02020603050405020304" pitchFamily="18" charset="0"/>
            </a:endParaRPr>
          </a:p>
          <a:p>
            <a:pPr algn="just"/>
            <a:endParaRPr lang="en-US" sz="600" b="1" dirty="0">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Introduction</a:t>
            </a:r>
            <a:r>
              <a:rPr lang="en-US" sz="600" b="1" dirty="0">
                <a:solidFill>
                  <a:schemeClr val="tx2">
                    <a:lumMod val="25000"/>
                  </a:schemeClr>
                </a:solidFill>
                <a:latin typeface="Times New Roman" panose="02020603050405020304" pitchFamily="18" charset="0"/>
                <a:cs typeface="Times New Roman" panose="02020603050405020304" pitchFamily="18" charset="0"/>
              </a:rPr>
              <a:t> </a:t>
            </a:r>
            <a:endParaRPr lang="en-US" sz="600" dirty="0">
              <a:solidFill>
                <a:schemeClr val="tx2">
                  <a:lumMod val="25000"/>
                </a:schemeClr>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It is the era having rapid changes, constant digital interaction and information overload emotional intelligence is considered as the critical skill for the academic success, social wellbeing and personal growth. Emotional intelligence is considered as the ability to understand, recognize, regulate and use the own emotions to respond and perceive the emotions of the others. Traditional intelligence also has great role and considered to be the important cognitive resource. Emotional intelligence has great role in in determining the resilience, performance and interpersonal effectiveness. While keeping in view the emotional intelligence settings emotionally intelligent students have ability to manage the stress in an effective manner, effective communication and more deep learning tasks. Furthermore, the idea of digital emotional intelligence is gaining traction in the current digital era since it reflects how we control our emotions in virtual and online interactions by fusing emotional intelligence with digital competence. The current poster explores the reflection of the Danial Goleman quote that is if you turned out of your own emotions then you will be poor reading them in other people. The current poster will highlight the development of emotional intelligence, students’ ways of controlling emotions and ensure the mindfulness and the factors having contribution to the academic success (D'Amico, 2023).</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pic>
        <p:nvPicPr>
          <p:cNvPr id="1026" name="Picture 2" descr="Unleash Your Leadership Potential: How Emotional Intelligence Elevates  Success | HFTP">
            <a:extLst>
              <a:ext uri="{FF2B5EF4-FFF2-40B4-BE49-F238E27FC236}">
                <a16:creationId xmlns="" xmlns:a16="http://schemas.microsoft.com/office/drawing/2014/main" id="{08FC7D03-7674-4C0B-94B1-E7B0DE4DC4D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15" y="2701381"/>
            <a:ext cx="1927415" cy="98311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 xmlns:a16="http://schemas.microsoft.com/office/drawing/2014/main" id="{9DAB4126-070B-4854-82CB-BFCC2DE88A74}"/>
              </a:ext>
            </a:extLst>
          </p:cNvPr>
          <p:cNvSpPr/>
          <p:nvPr/>
        </p:nvSpPr>
        <p:spPr>
          <a:xfrm>
            <a:off x="2160495" y="3209925"/>
            <a:ext cx="2777265" cy="364807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Generational Differences and Emotional Intelligence </a:t>
            </a:r>
            <a:endParaRPr lang="en-US" sz="9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Emotional intelligence varies across generations due to the differences in cultural values, socialization, technological exposures and workplace expectations. Every generations have different emotional behaviors, leadership expectation and communication preferences. There are different generation and having different emotional intelligence. </a:t>
            </a:r>
          </a:p>
          <a:p>
            <a:pPr algn="just"/>
            <a:r>
              <a:rPr lang="en-US" sz="600" b="1" dirty="0">
                <a:solidFill>
                  <a:srgbClr val="FF0000"/>
                </a:solidFill>
                <a:latin typeface="Times New Roman" panose="02020603050405020304" pitchFamily="18" charset="0"/>
                <a:cs typeface="Times New Roman" panose="02020603050405020304" pitchFamily="18" charset="0"/>
              </a:rPr>
              <a:t>Mature Generation (1922-1943)</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The silent or mature generation was shaped by the world war 2 and great depression. They used to value the duty, stability and emotional restraint. It is the generation ensure the emotional control and high self-regulation and they promotes the directive leadership having clear authority structures. In emotional intelligence such generation score high in reliability and self-management. </a:t>
            </a:r>
          </a:p>
          <a:p>
            <a:pPr algn="just"/>
            <a:r>
              <a:rPr lang="en-US" sz="600" b="1" dirty="0">
                <a:solidFill>
                  <a:srgbClr val="FF0000"/>
                </a:solidFill>
                <a:latin typeface="Times New Roman" panose="02020603050405020304" pitchFamily="18" charset="0"/>
                <a:cs typeface="Times New Roman" panose="02020603050405020304" pitchFamily="18" charset="0"/>
              </a:rPr>
              <a:t>Baby Boomer Generation (1944-1960)</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This is the generation which used to grew up after war social reform and prosperity which ensure the self-fulfillment and optimism. This generation tend towards the goal driven, motivated and personal gratification. They are considered to be emotionally intelligent valuing the harmony and teamwork. It focuses the work ethics as well as success results in resistance and stress.  </a:t>
            </a:r>
          </a:p>
          <a:p>
            <a:pPr algn="just"/>
            <a:r>
              <a:rPr lang="en-US" sz="600" b="1" dirty="0">
                <a:solidFill>
                  <a:srgbClr val="FF0000"/>
                </a:solidFill>
                <a:latin typeface="Times New Roman" panose="02020603050405020304" pitchFamily="18" charset="0"/>
                <a:cs typeface="Times New Roman" panose="02020603050405020304" pitchFamily="18" charset="0"/>
              </a:rPr>
              <a:t>Generation X (1961-1980)</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This generation gained maturity during the rapid technology change and economic uncertainty. The emotional traits of this generation include the adaptability, independence and tech literacy which ensure the open communication and value authenticity. </a:t>
            </a:r>
          </a:p>
          <a:p>
            <a:pPr algn="just"/>
            <a:r>
              <a:rPr lang="en-US" sz="600" b="1" dirty="0">
                <a:solidFill>
                  <a:srgbClr val="FF0000"/>
                </a:solidFill>
                <a:latin typeface="Times New Roman" panose="02020603050405020304" pitchFamily="18" charset="0"/>
                <a:cs typeface="Times New Roman" panose="02020603050405020304" pitchFamily="18" charset="0"/>
              </a:rPr>
              <a:t>Millennial Generation (1980-1995)</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It is considered to be the first digital native generation influenced by the technology and globalization. Emotional traits of this generation include the value diversity, team orientation and emotional supportive leadership. They ensure social awareness and high empathy and the focus towards the inclusive communication results in strong relationship management (Al-</a:t>
            </a:r>
            <a:r>
              <a:rPr lang="en-US" sz="600" dirty="0" err="1">
                <a:latin typeface="Times New Roman" panose="02020603050405020304" pitchFamily="18" charset="0"/>
                <a:cs typeface="Times New Roman" panose="02020603050405020304" pitchFamily="18" charset="0"/>
              </a:rPr>
              <a:t>Asfour</a:t>
            </a:r>
            <a:r>
              <a:rPr lang="en-US" sz="600" dirty="0">
                <a:latin typeface="Times New Roman" panose="02020603050405020304" pitchFamily="18" charset="0"/>
                <a:cs typeface="Times New Roman" panose="02020603050405020304" pitchFamily="18" charset="0"/>
              </a:rPr>
              <a:t>, 2014).</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 xmlns:a16="http://schemas.microsoft.com/office/drawing/2014/main" id="{ABF6ED91-DB23-4032-A71D-3E63DDD28421}"/>
              </a:ext>
            </a:extLst>
          </p:cNvPr>
          <p:cNvSpPr/>
          <p:nvPr/>
        </p:nvSpPr>
        <p:spPr>
          <a:xfrm>
            <a:off x="-8965" y="3729318"/>
            <a:ext cx="2169460" cy="312868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900" b="1" dirty="0">
                <a:solidFill>
                  <a:srgbClr val="FF0000"/>
                </a:solidFill>
              </a:rPr>
              <a:t>Literature Findings </a:t>
            </a:r>
            <a:endParaRPr lang="en-US" sz="900" dirty="0">
              <a:solidFill>
                <a:srgbClr val="FF0000"/>
              </a:solidFill>
            </a:endParaRPr>
          </a:p>
          <a:p>
            <a:pPr algn="just"/>
            <a:r>
              <a:rPr lang="en-US" sz="600" dirty="0"/>
              <a:t>According to meta-analytics emotional intelligence is the small to moderate predictor regarding the academic evidence which implies the generational groups who scores differently on the emotional intelligence components which considered to be different in related outcomes despite other factors take part (MacCann, 2020). Age have relation with fluctuation in emotional intelligence abilities and it has been concluded from the research that emotional skills used to improve with maturity and age. Different generations such as Gen X, Baby Boomers and Millennials used to display the various value sets as well as the social behaviors (Coronado-Maldonado, 2023). Younger cohorts are more likely to prioritize empathy-driven causes, be open about their feelings, and seek mental health support, according to several studies. However, other evidence suggests that they may have shorter attention spans or practice fewer face-to-face social skills. As a result, Gen Z may have high emotional intelligence and a willingness to ask for assistance, but they also require assistance in developing long-term regulatory procedures. Cohort differences are not fixed; focused interventions can close gaps because systematic reviews demonstrate that EI is trainable (mindfulness, coaching, and structured EI interventions produce gains). For student populations that are frequently multigenerational on campus (traditional-age cohorts plus mature students), this is crucial (Kotsou, 2019).</a:t>
            </a:r>
          </a:p>
        </p:txBody>
      </p:sp>
      <p:sp>
        <p:nvSpPr>
          <p:cNvPr id="13" name="Rectangle 12">
            <a:extLst>
              <a:ext uri="{FF2B5EF4-FFF2-40B4-BE49-F238E27FC236}">
                <a16:creationId xmlns="" xmlns:a16="http://schemas.microsoft.com/office/drawing/2014/main" id="{B5F0C224-BF95-448B-9F5D-93DF0F63C87A}"/>
              </a:ext>
            </a:extLst>
          </p:cNvPr>
          <p:cNvSpPr/>
          <p:nvPr/>
        </p:nvSpPr>
        <p:spPr>
          <a:xfrm>
            <a:off x="7786488" y="451956"/>
            <a:ext cx="1564341" cy="276541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Relation between Emotional Intelligence and Generational Differences </a:t>
            </a:r>
            <a:endParaRPr lang="en-US" sz="9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Todorova (2024) have revealed the emotional intelligence among the Gen Z, Baby Boomers, Gen Z and Millennials in Bulgaria. It has revealed that self-awareness and emotional intelligence   increase with the age which ensure that emotional maturity gathers through the life experience (Todorova, 2024). Nahata and Joshi (2024) have made the comparison between Gen X, Y and Z and having positive relations between emotional intelligence, relationship satisfaction and well-being. However, there is no stats present regarding the generational difference in overall emotional intelligence scores. it has been revealed that emotional competence differs culturally and contextually rather than by age alone. It have studied the entrepreneurs in the Europe which have revealed that female baby boomers have high score in empathy, leadership and emotional regulation EI compared to the younger group (Nahata, 2024). </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 xmlns:a16="http://schemas.microsoft.com/office/drawing/2014/main" id="{4826A138-4DD9-4DFF-99EA-FF15D8FD5329}"/>
              </a:ext>
            </a:extLst>
          </p:cNvPr>
          <p:cNvSpPr/>
          <p:nvPr/>
        </p:nvSpPr>
        <p:spPr>
          <a:xfrm>
            <a:off x="2160494" y="439271"/>
            <a:ext cx="3456534" cy="27706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6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 xmlns:a16="http://schemas.microsoft.com/office/drawing/2014/main" id="{B72732C1-68B5-4A77-8F22-D6BA70D5BDB2}"/>
              </a:ext>
            </a:extLst>
          </p:cNvPr>
          <p:cNvSpPr/>
          <p:nvPr/>
        </p:nvSpPr>
        <p:spPr>
          <a:xfrm>
            <a:off x="4946724" y="3222607"/>
            <a:ext cx="2706654" cy="363539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Culture</a:t>
            </a:r>
            <a:r>
              <a:rPr lang="en-US" sz="900" b="1"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Culture is defined as the shared ways of thinking, reacting and feelings, shared identities and meanings, and shared socially constructed environments. Organizational culture is actually the basic assumption that is invented, developed and discovered by the group in learning to manage internal and external adaptation and integration. The significance of the organizational culture include the generation of corporate identity, guide the team members to accept attitudes and create the sense of social stability. MBWA is the management by wandering around which is considered as the management style in which leaders used to wander about to have connection with employees. It is associated with the HP and other companies where the managers used to wander around in an unstructured manner and it can be considered as the way of doing things. The strengths of this management style that is potentially build relationships and connections, provide insights and generate the evidences. The weaknesses include the misconception and micromanaging (Hofstede, 2001).</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Perspective of Culture </a:t>
            </a:r>
            <a:endParaRPr lang="en-US" sz="9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First perspective is the </a:t>
            </a:r>
            <a:r>
              <a:rPr lang="en-US" sz="600" b="1" dirty="0">
                <a:latin typeface="Times New Roman" panose="02020603050405020304" pitchFamily="18" charset="0"/>
                <a:cs typeface="Times New Roman" panose="02020603050405020304" pitchFamily="18" charset="0"/>
              </a:rPr>
              <a:t>cultural sensitivity</a:t>
            </a:r>
            <a:r>
              <a:rPr lang="en-US" sz="600" dirty="0">
                <a:latin typeface="Times New Roman" panose="02020603050405020304" pitchFamily="18" charset="0"/>
                <a:cs typeface="Times New Roman" panose="02020603050405020304" pitchFamily="18" charset="0"/>
              </a:rPr>
              <a:t> and it is defined as the state of heightened awareness for the frames and values of the references of host cultures. More culturally sensitive managers are more likely to consider how management techniques might be applied in different cultural contexts. For foreign managers of multinational companies overseeing employees in their host nations, this ability is especially crucial. Parochialism is the belief that the conviction that there is no better option—that is, no way to do things other than the way one's own culture does them. Individuals have a worldview in which they only consider situations from their own cultural perspective. Those from or in another country are expected by a UK manager to automatically adopt UK-standard behavioral patterns. </a:t>
            </a:r>
          </a:p>
          <a:p>
            <a:pPr algn="just"/>
            <a:r>
              <a:rPr lang="en-US" sz="600" dirty="0">
                <a:latin typeface="Times New Roman" panose="02020603050405020304" pitchFamily="18" charset="0"/>
                <a:cs typeface="Times New Roman" panose="02020603050405020304" pitchFamily="18" charset="0"/>
              </a:rPr>
              <a:t>Organizational culture is the sense that involve the wide range regarding the behavior, jo skills and technical knowledge, method of production, objectives of company, methods of payment and ways of doing business. Organizations have gained the ways of doing things that are developed over time. Common attitudes, patterns of behaving and norms become established in the organizations (Hofstede, 2001). </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 xmlns:a16="http://schemas.microsoft.com/office/drawing/2014/main" id="{CCB5C0AA-9DA5-4555-AF8E-B1D7FB1DD561}"/>
              </a:ext>
            </a:extLst>
          </p:cNvPr>
          <p:cNvSpPr/>
          <p:nvPr/>
        </p:nvSpPr>
        <p:spPr>
          <a:xfrm>
            <a:off x="7653378" y="3230058"/>
            <a:ext cx="4538620" cy="207105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600" dirty="0">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 xmlns:a16="http://schemas.microsoft.com/office/drawing/2014/main" id="{E5681418-48D0-40CF-AE2E-3C068D2815AC}"/>
              </a:ext>
            </a:extLst>
          </p:cNvPr>
          <p:cNvSpPr/>
          <p:nvPr/>
        </p:nvSpPr>
        <p:spPr>
          <a:xfrm>
            <a:off x="7653378" y="5308558"/>
            <a:ext cx="4538620" cy="154944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500" dirty="0">
              <a:latin typeface="Times New Roman" panose="02020603050405020304" pitchFamily="18" charset="0"/>
              <a:cs typeface="Times New Roman" panose="02020603050405020304" pitchFamily="18" charset="0"/>
            </a:endParaRPr>
          </a:p>
          <a:p>
            <a:pPr algn="just"/>
            <a:r>
              <a:rPr lang="en-US" sz="500" dirty="0">
                <a:solidFill>
                  <a:srgbClr val="FF0000"/>
                </a:solidFill>
                <a:latin typeface="Times New Roman" panose="02020603050405020304" pitchFamily="18" charset="0"/>
                <a:cs typeface="Times New Roman" panose="02020603050405020304" pitchFamily="18" charset="0"/>
              </a:rPr>
              <a:t>References</a:t>
            </a:r>
            <a:r>
              <a:rPr lang="en-US" sz="500" dirty="0">
                <a:latin typeface="Times New Roman" panose="02020603050405020304" pitchFamily="18" charset="0"/>
                <a:cs typeface="Times New Roman" panose="02020603050405020304" pitchFamily="18" charset="0"/>
              </a:rPr>
              <a:t> </a:t>
            </a:r>
          </a:p>
          <a:p>
            <a:pPr algn="just"/>
            <a:r>
              <a:rPr lang="en-US" sz="500" dirty="0">
                <a:latin typeface="Times New Roman" panose="02020603050405020304" pitchFamily="18" charset="0"/>
                <a:cs typeface="Times New Roman" panose="02020603050405020304" pitchFamily="18" charset="0"/>
              </a:rPr>
              <a:t>Al-</a:t>
            </a:r>
            <a:r>
              <a:rPr lang="en-US" sz="500" dirty="0" err="1">
                <a:latin typeface="Times New Roman" panose="02020603050405020304" pitchFamily="18" charset="0"/>
                <a:cs typeface="Times New Roman" panose="02020603050405020304" pitchFamily="18" charset="0"/>
              </a:rPr>
              <a:t>Asfour</a:t>
            </a:r>
            <a:r>
              <a:rPr lang="en-US" sz="500" dirty="0">
                <a:latin typeface="Times New Roman" panose="02020603050405020304" pitchFamily="18" charset="0"/>
                <a:cs typeface="Times New Roman" panose="02020603050405020304" pitchFamily="18" charset="0"/>
              </a:rPr>
              <a:t>, A. a. L. L., 2014. </a:t>
            </a:r>
            <a:r>
              <a:rPr lang="en-US" sz="500" i="1" dirty="0">
                <a:latin typeface="Times New Roman" panose="02020603050405020304" pitchFamily="18" charset="0"/>
                <a:cs typeface="Times New Roman" panose="02020603050405020304" pitchFamily="18" charset="0"/>
              </a:rPr>
              <a:t>Strategies for leadership styles for multi-generational workforce.. </a:t>
            </a:r>
            <a:r>
              <a:rPr lang="en-US" sz="500" dirty="0">
                <a:latin typeface="Times New Roman" panose="02020603050405020304" pitchFamily="18" charset="0"/>
                <a:cs typeface="Times New Roman" panose="02020603050405020304" pitchFamily="18" charset="0"/>
              </a:rPr>
              <a:t>s.l.:Journal of Leadership, Accountability &amp; Ethics, 11(2)..</a:t>
            </a:r>
          </a:p>
          <a:p>
            <a:pPr algn="just"/>
            <a:r>
              <a:rPr lang="en-US" sz="500" dirty="0">
                <a:latin typeface="Times New Roman" panose="02020603050405020304" pitchFamily="18" charset="0"/>
                <a:cs typeface="Times New Roman" panose="02020603050405020304" pitchFamily="18" charset="0"/>
              </a:rPr>
              <a:t>Audrin, C. a. A. B., 2023. </a:t>
            </a:r>
            <a:r>
              <a:rPr lang="en-US" sz="500" i="1" dirty="0">
                <a:latin typeface="Times New Roman" panose="02020603050405020304" pitchFamily="18" charset="0"/>
                <a:cs typeface="Times New Roman" panose="02020603050405020304" pitchFamily="18" charset="0"/>
              </a:rPr>
              <a:t>More than just emotional intelligence online: introducing “digital emotional intelligence”.. </a:t>
            </a:r>
            <a:r>
              <a:rPr lang="en-US" sz="500" dirty="0">
                <a:latin typeface="Times New Roman" panose="02020603050405020304" pitchFamily="18" charset="0"/>
                <a:cs typeface="Times New Roman" panose="02020603050405020304" pitchFamily="18" charset="0"/>
              </a:rPr>
              <a:t>s.l.:Frontiers in Psychology, 14, p.1154355..</a:t>
            </a:r>
          </a:p>
          <a:p>
            <a:pPr algn="just"/>
            <a:r>
              <a:rPr lang="en-US" sz="500" dirty="0">
                <a:latin typeface="Times New Roman" panose="02020603050405020304" pitchFamily="18" charset="0"/>
                <a:cs typeface="Times New Roman" panose="02020603050405020304" pitchFamily="18" charset="0"/>
              </a:rPr>
              <a:t>Carstensen, L., 2021. </a:t>
            </a:r>
            <a:r>
              <a:rPr lang="en-US" sz="500" i="1" dirty="0">
                <a:latin typeface="Times New Roman" panose="02020603050405020304" pitchFamily="18" charset="0"/>
                <a:cs typeface="Times New Roman" panose="02020603050405020304" pitchFamily="18" charset="0"/>
              </a:rPr>
              <a:t>Socioemotional selectivity theory: The role of perceived endings in human motivation.. </a:t>
            </a:r>
            <a:r>
              <a:rPr lang="en-US" sz="500" dirty="0">
                <a:latin typeface="Times New Roman" panose="02020603050405020304" pitchFamily="18" charset="0"/>
                <a:cs typeface="Times New Roman" panose="02020603050405020304" pitchFamily="18" charset="0"/>
              </a:rPr>
              <a:t>s.l.:The Gerontologist, 61(8), pp.1188-1196..</a:t>
            </a:r>
          </a:p>
          <a:p>
            <a:pPr algn="just"/>
            <a:r>
              <a:rPr lang="en-US" sz="500" dirty="0">
                <a:latin typeface="Times New Roman" panose="02020603050405020304" pitchFamily="18" charset="0"/>
                <a:cs typeface="Times New Roman" panose="02020603050405020304" pitchFamily="18" charset="0"/>
              </a:rPr>
              <a:t>Coronado-Maldonado, I. a. B.-M. M., 2023. </a:t>
            </a:r>
            <a:r>
              <a:rPr lang="en-US" sz="500" i="1" dirty="0">
                <a:latin typeface="Times New Roman" panose="02020603050405020304" pitchFamily="18" charset="0"/>
                <a:cs typeface="Times New Roman" panose="02020603050405020304" pitchFamily="18" charset="0"/>
              </a:rPr>
              <a:t>Emotional intelligence, leadership, and work teams: A hybrid literature review.. </a:t>
            </a:r>
            <a:r>
              <a:rPr lang="en-US" sz="500" dirty="0">
                <a:latin typeface="Times New Roman" panose="02020603050405020304" pitchFamily="18" charset="0"/>
                <a:cs typeface="Times New Roman" panose="02020603050405020304" pitchFamily="18" charset="0"/>
              </a:rPr>
              <a:t>s.l.: Heliyon, 9(10)..</a:t>
            </a:r>
          </a:p>
          <a:p>
            <a:pPr algn="just"/>
            <a:r>
              <a:rPr lang="en-US" sz="500" dirty="0">
                <a:latin typeface="Times New Roman" panose="02020603050405020304" pitchFamily="18" charset="0"/>
                <a:cs typeface="Times New Roman" panose="02020603050405020304" pitchFamily="18" charset="0"/>
              </a:rPr>
              <a:t>D'Amico, A. a. G. A., 2023. </a:t>
            </a:r>
            <a:r>
              <a:rPr lang="en-US" sz="500" i="1" dirty="0">
                <a:latin typeface="Times New Roman" panose="02020603050405020304" pitchFamily="18" charset="0"/>
                <a:cs typeface="Times New Roman" panose="02020603050405020304" pitchFamily="18" charset="0"/>
              </a:rPr>
              <a:t>. Beyond emotional intelligence: The new construct of meta-emotional intelligence.. </a:t>
            </a:r>
            <a:r>
              <a:rPr lang="en-US" sz="500" dirty="0">
                <a:latin typeface="Times New Roman" panose="02020603050405020304" pitchFamily="18" charset="0"/>
                <a:cs typeface="Times New Roman" panose="02020603050405020304" pitchFamily="18" charset="0"/>
              </a:rPr>
              <a:t>s.l.:Frontiers in psychology, 14, p.1096663..</a:t>
            </a:r>
          </a:p>
          <a:p>
            <a:pPr algn="just"/>
            <a:r>
              <a:rPr lang="en-US" sz="500" dirty="0">
                <a:latin typeface="Times New Roman" panose="02020603050405020304" pitchFamily="18" charset="0"/>
                <a:cs typeface="Times New Roman" panose="02020603050405020304" pitchFamily="18" charset="0"/>
              </a:rPr>
              <a:t>Goleman, D., 2019. </a:t>
            </a:r>
            <a:r>
              <a:rPr lang="en-US" sz="500" i="1" dirty="0">
                <a:latin typeface="Times New Roman" panose="02020603050405020304" pitchFamily="18" charset="0"/>
                <a:cs typeface="Times New Roman" panose="02020603050405020304" pitchFamily="18" charset="0"/>
              </a:rPr>
              <a:t>The emotionally intelligent leader.. </a:t>
            </a:r>
            <a:r>
              <a:rPr lang="en-US" sz="500" dirty="0">
                <a:latin typeface="Times New Roman" panose="02020603050405020304" pitchFamily="18" charset="0"/>
                <a:cs typeface="Times New Roman" panose="02020603050405020304" pitchFamily="18" charset="0"/>
              </a:rPr>
              <a:t>s.l.:Harvard Business Press..</a:t>
            </a:r>
          </a:p>
          <a:p>
            <a:pPr algn="just"/>
            <a:r>
              <a:rPr lang="en-US" sz="500" dirty="0">
                <a:latin typeface="Times New Roman" panose="02020603050405020304" pitchFamily="18" charset="0"/>
                <a:cs typeface="Times New Roman" panose="02020603050405020304" pitchFamily="18" charset="0"/>
              </a:rPr>
              <a:t>Hofstede, G., 2001. </a:t>
            </a:r>
            <a:r>
              <a:rPr lang="en-US" sz="500" i="1" dirty="0">
                <a:latin typeface="Times New Roman" panose="02020603050405020304" pitchFamily="18" charset="0"/>
                <a:cs typeface="Times New Roman" panose="02020603050405020304" pitchFamily="18" charset="0"/>
              </a:rPr>
              <a:t>Culture’s Consequences (2nd edn).. </a:t>
            </a:r>
            <a:r>
              <a:rPr lang="en-US" sz="500" dirty="0">
                <a:latin typeface="Times New Roman" panose="02020603050405020304" pitchFamily="18" charset="0"/>
                <a:cs typeface="Times New Roman" panose="02020603050405020304" pitchFamily="18" charset="0"/>
              </a:rPr>
              <a:t>s.l.: Thousand Oaks, CA:Sage.</a:t>
            </a:r>
          </a:p>
          <a:p>
            <a:pPr algn="just"/>
            <a:r>
              <a:rPr lang="en-US" sz="500" dirty="0">
                <a:latin typeface="Times New Roman" panose="02020603050405020304" pitchFamily="18" charset="0"/>
                <a:cs typeface="Times New Roman" panose="02020603050405020304" pitchFamily="18" charset="0"/>
              </a:rPr>
              <a:t>Kaur, P. a. S. R., 2022. </a:t>
            </a:r>
            <a:r>
              <a:rPr lang="en-US" sz="500" i="1" dirty="0">
                <a:latin typeface="Times New Roman" panose="02020603050405020304" pitchFamily="18" charset="0"/>
                <a:cs typeface="Times New Roman" panose="02020603050405020304" pitchFamily="18" charset="0"/>
              </a:rPr>
              <a:t>Social Media, Emotional Intelligence, and Generational Behaviour.. </a:t>
            </a:r>
            <a:r>
              <a:rPr lang="en-US" sz="500" dirty="0">
                <a:latin typeface="Times New Roman" panose="02020603050405020304" pitchFamily="18" charset="0"/>
                <a:cs typeface="Times New Roman" panose="02020603050405020304" pitchFamily="18" charset="0"/>
              </a:rPr>
              <a:t>s.l.:Journal of Applied Psychology, 107(4), pp.712–729..</a:t>
            </a:r>
          </a:p>
          <a:p>
            <a:pPr algn="just"/>
            <a:r>
              <a:rPr lang="en-US" sz="500" dirty="0">
                <a:latin typeface="Times New Roman" panose="02020603050405020304" pitchFamily="18" charset="0"/>
                <a:cs typeface="Times New Roman" panose="02020603050405020304" pitchFamily="18" charset="0"/>
              </a:rPr>
              <a:t>Kotsou, I. M. M. H. A. G. J. a. L. C., 2019. </a:t>
            </a:r>
            <a:r>
              <a:rPr lang="en-US" sz="500" i="1" dirty="0">
                <a:latin typeface="Times New Roman" panose="02020603050405020304" pitchFamily="18" charset="0"/>
                <a:cs typeface="Times New Roman" panose="02020603050405020304" pitchFamily="18" charset="0"/>
              </a:rPr>
              <a:t>Improving emotional intelligence: A systematic review of existing work and future challenges</a:t>
            </a:r>
            <a:r>
              <a:rPr lang="en-US" sz="500" i="1" dirty="0" smtClean="0">
                <a:latin typeface="Times New Roman" panose="02020603050405020304" pitchFamily="18" charset="0"/>
                <a:cs typeface="Times New Roman" panose="02020603050405020304" pitchFamily="18" charset="0"/>
              </a:rPr>
              <a:t>.</a:t>
            </a:r>
            <a:r>
              <a:rPr lang="en-US" sz="500" dirty="0" smtClean="0">
                <a:latin typeface="Times New Roman" panose="02020603050405020304" pitchFamily="18" charset="0"/>
                <a:cs typeface="Times New Roman" panose="02020603050405020304" pitchFamily="18" charset="0"/>
              </a:rPr>
              <a:t>.:</a:t>
            </a:r>
            <a:r>
              <a:rPr lang="en-US" sz="500" dirty="0">
                <a:latin typeface="Times New Roman" panose="02020603050405020304" pitchFamily="18" charset="0"/>
                <a:cs typeface="Times New Roman" panose="02020603050405020304" pitchFamily="18" charset="0"/>
              </a:rPr>
              <a:t>Emotion review, 11(2), pp.151-165..</a:t>
            </a:r>
          </a:p>
          <a:p>
            <a:pPr algn="just"/>
            <a:r>
              <a:rPr lang="en-US" sz="500" dirty="0">
                <a:latin typeface="Times New Roman" panose="02020603050405020304" pitchFamily="18" charset="0"/>
                <a:cs typeface="Times New Roman" panose="02020603050405020304" pitchFamily="18" charset="0"/>
              </a:rPr>
              <a:t>MacCann, C. J. Y. B. L. D. K. B. M. a. M. A., 2020. </a:t>
            </a:r>
            <a:r>
              <a:rPr lang="en-US" sz="500" i="1" dirty="0">
                <a:latin typeface="Times New Roman" panose="02020603050405020304" pitchFamily="18" charset="0"/>
                <a:cs typeface="Times New Roman" panose="02020603050405020304" pitchFamily="18" charset="0"/>
              </a:rPr>
              <a:t>Emotional intelligence predicts academic performance: A meta-analysis.. </a:t>
            </a:r>
            <a:r>
              <a:rPr lang="en-US" sz="500" dirty="0" smtClean="0">
                <a:latin typeface="Times New Roman" panose="02020603050405020304" pitchFamily="18" charset="0"/>
                <a:cs typeface="Times New Roman" panose="02020603050405020304" pitchFamily="18" charset="0"/>
              </a:rPr>
              <a:t>Psychological </a:t>
            </a:r>
            <a:r>
              <a:rPr lang="en-US" sz="500" dirty="0">
                <a:latin typeface="Times New Roman" panose="02020603050405020304" pitchFamily="18" charset="0"/>
                <a:cs typeface="Times New Roman" panose="02020603050405020304" pitchFamily="18" charset="0"/>
              </a:rPr>
              <a:t>bulletin, 146(2), p.150..</a:t>
            </a:r>
          </a:p>
          <a:p>
            <a:pPr algn="just"/>
            <a:r>
              <a:rPr lang="en-US" sz="500" dirty="0">
                <a:latin typeface="Times New Roman" panose="02020603050405020304" pitchFamily="18" charset="0"/>
                <a:cs typeface="Times New Roman" panose="02020603050405020304" pitchFamily="18" charset="0"/>
              </a:rPr>
              <a:t>Ma, L. W. Y. P. L. C. Z. a. S. P., 2022. </a:t>
            </a:r>
            <a:r>
              <a:rPr lang="en-US" sz="500" i="1" dirty="0">
                <a:latin typeface="Times New Roman" panose="02020603050405020304" pitchFamily="18" charset="0"/>
                <a:cs typeface="Times New Roman" panose="02020603050405020304" pitchFamily="18" charset="0"/>
              </a:rPr>
              <a:t>Mindfulness-informed (ACT) and mindfulness-based programs (MBSR/MBCT) applied for college students to reduce symptoms of depression and anxiety.. </a:t>
            </a:r>
            <a:r>
              <a:rPr lang="en-US" sz="500" dirty="0">
                <a:latin typeface="Times New Roman" panose="02020603050405020304" pitchFamily="18" charset="0"/>
                <a:cs typeface="Times New Roman" panose="02020603050405020304" pitchFamily="18" charset="0"/>
              </a:rPr>
              <a:t>s.l.: Journal of Behavioral and Cognitive Therapy, 32(4.</a:t>
            </a:r>
          </a:p>
          <a:p>
            <a:pPr algn="just"/>
            <a:r>
              <a:rPr lang="en-US" sz="500" dirty="0">
                <a:latin typeface="Times New Roman" panose="02020603050405020304" pitchFamily="18" charset="0"/>
                <a:cs typeface="Times New Roman" panose="02020603050405020304" pitchFamily="18" charset="0"/>
              </a:rPr>
              <a:t>Nahata, T. a. J. G., 2024. </a:t>
            </a:r>
            <a:r>
              <a:rPr lang="en-US" sz="500" i="1" dirty="0">
                <a:latin typeface="Times New Roman" panose="02020603050405020304" pitchFamily="18" charset="0"/>
                <a:cs typeface="Times New Roman" panose="02020603050405020304" pitchFamily="18" charset="0"/>
              </a:rPr>
              <a:t>Exploring the Interplay of Emotional Intelligence, Relationship Satisfaction, and Well Being Across Generational Cohorts: A Comparison of Gen X, Gen Y, and Gen Z.. </a:t>
            </a:r>
            <a:r>
              <a:rPr lang="en-US" sz="500" dirty="0">
                <a:latin typeface="Times New Roman" panose="02020603050405020304" pitchFamily="18" charset="0"/>
                <a:cs typeface="Times New Roman" panose="02020603050405020304" pitchFamily="18" charset="0"/>
              </a:rPr>
              <a:t>s.l.:International Journal of Indian Psychȯlogy, 12(2)..</a:t>
            </a:r>
          </a:p>
          <a:p>
            <a:pPr algn="just"/>
            <a:r>
              <a:rPr lang="en-US" sz="500" dirty="0">
                <a:latin typeface="Times New Roman" panose="02020603050405020304" pitchFamily="18" charset="0"/>
                <a:cs typeface="Times New Roman" panose="02020603050405020304" pitchFamily="18" charset="0"/>
              </a:rPr>
              <a:t>Todorova, A., 2024. </a:t>
            </a:r>
            <a:r>
              <a:rPr lang="en-US" sz="500" i="1" dirty="0">
                <a:latin typeface="Times New Roman" panose="02020603050405020304" pitchFamily="18" charset="0"/>
                <a:cs typeface="Times New Roman" panose="02020603050405020304" pitchFamily="18" charset="0"/>
              </a:rPr>
              <a:t>Examining emotional intelligence evolution with age: insights from Bulgarian digital entrepreneurs of different generations.. </a:t>
            </a:r>
            <a:r>
              <a:rPr lang="en-US" sz="500" dirty="0">
                <a:latin typeface="Times New Roman" panose="02020603050405020304" pitchFamily="18" charset="0"/>
                <a:cs typeface="Times New Roman" panose="02020603050405020304" pitchFamily="18" charset="0"/>
              </a:rPr>
              <a:t>s.l.:IIMT Journal of Management, 1(1), pp.5-23..</a:t>
            </a:r>
          </a:p>
          <a:p>
            <a:pPr algn="just"/>
            <a:r>
              <a:rPr lang="en-US" sz="500" dirty="0">
                <a:latin typeface="Times New Roman" panose="02020603050405020304" pitchFamily="18" charset="0"/>
                <a:cs typeface="Times New Roman" panose="02020603050405020304" pitchFamily="18" charset="0"/>
              </a:rPr>
              <a:t> </a:t>
            </a:r>
          </a:p>
          <a:p>
            <a:pPr algn="just"/>
            <a:endParaRPr lang="en-US" sz="5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 xmlns:a16="http://schemas.microsoft.com/office/drawing/2014/main" id="{2B1F0F18-1CD6-4A73-A063-75815982D2D2}"/>
              </a:ext>
            </a:extLst>
          </p:cNvPr>
          <p:cNvSpPr/>
          <p:nvPr/>
        </p:nvSpPr>
        <p:spPr>
          <a:xfrm>
            <a:off x="5617029" y="434039"/>
            <a:ext cx="2169458" cy="277588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US" sz="600" b="1" dirty="0">
              <a:latin typeface="Times New Roman" panose="02020603050405020304" pitchFamily="18" charset="0"/>
              <a:cs typeface="Times New Roman" panose="02020603050405020304" pitchFamily="18" charset="0"/>
            </a:endParaRPr>
          </a:p>
          <a:p>
            <a:pPr algn="just"/>
            <a:endParaRPr lang="en-US" sz="600" b="1" dirty="0">
              <a:latin typeface="Times New Roman" panose="02020603050405020304" pitchFamily="18" charset="0"/>
              <a:cs typeface="Times New Roman" panose="02020603050405020304" pitchFamily="18" charset="0"/>
            </a:endParaRPr>
          </a:p>
          <a:p>
            <a:pPr algn="just"/>
            <a:endParaRPr lang="en-US" sz="900" b="1" dirty="0">
              <a:solidFill>
                <a:srgbClr val="FF0000"/>
              </a:solidFill>
              <a:latin typeface="Times New Roman" panose="02020603050405020304" pitchFamily="18" charset="0"/>
              <a:cs typeface="Times New Roman" panose="02020603050405020304" pitchFamily="18" charset="0"/>
            </a:endParaRPr>
          </a:p>
          <a:p>
            <a:pPr algn="just"/>
            <a:r>
              <a:rPr lang="en-US" sz="900" b="1" dirty="0">
                <a:solidFill>
                  <a:srgbClr val="FF0000"/>
                </a:solidFill>
                <a:latin typeface="Times New Roman" panose="02020603050405020304" pitchFamily="18" charset="0"/>
                <a:cs typeface="Times New Roman" panose="02020603050405020304" pitchFamily="18" charset="0"/>
              </a:rPr>
              <a:t>Developing Mindfulness </a:t>
            </a:r>
            <a:endParaRPr lang="en-US" sz="9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Mindfulness is affected by the anxiety, unhappiness and depression. For the reason of bring improvement it is necessary to explore the human experience and ensure the quality of life and wellbeing. Mindfulness is actually the moment by moment awareness and it ensure the relatedness of the one to others to every moment. Mindfulness is necessary as it enhance the b rain function, reduce the anxiety, depression, stress level and exhaustion. It also results in improving the creativity, memory and reaction speed. It also increase the sleep quality and improve immune, circulatory and hear health. Mindfulness can be ensured by practicing the activity to work in team and embracing the wider views. As the student mindfulness can be ensured by </a:t>
            </a:r>
            <a:r>
              <a:rPr lang="en-US" sz="600" dirty="0" smtClean="0">
                <a:latin typeface="Times New Roman" panose="02020603050405020304" pitchFamily="18" charset="0"/>
                <a:cs typeface="Times New Roman" panose="02020603050405020304" pitchFamily="18" charset="0"/>
              </a:rPr>
              <a:t>practicing </a:t>
            </a:r>
            <a:r>
              <a:rPr lang="en-US" sz="600" dirty="0">
                <a:latin typeface="Times New Roman" panose="02020603050405020304" pitchFamily="18" charset="0"/>
                <a:cs typeface="Times New Roman" panose="02020603050405020304" pitchFamily="18" charset="0"/>
              </a:rPr>
              <a:t>activities or tasks in group and promotes the vision (Ma, 2022).</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 xmlns:a16="http://schemas.microsoft.com/office/drawing/2014/main" id="{14924268-F904-4627-B87F-F389F6329836}"/>
              </a:ext>
            </a:extLst>
          </p:cNvPr>
          <p:cNvSpPr/>
          <p:nvPr/>
        </p:nvSpPr>
        <p:spPr>
          <a:xfrm>
            <a:off x="9350829" y="444506"/>
            <a:ext cx="2841171" cy="276541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endParaRPr lang="en-GB" sz="900" b="1" dirty="0">
              <a:solidFill>
                <a:srgbClr val="FF0000"/>
              </a:solidFill>
              <a:latin typeface="Times New Roman" panose="02020603050405020304" pitchFamily="18" charset="0"/>
              <a:cs typeface="Times New Roman" panose="02020603050405020304" pitchFamily="18" charset="0"/>
            </a:endParaRPr>
          </a:p>
          <a:p>
            <a:pPr algn="just"/>
            <a:r>
              <a:rPr lang="en-GB" sz="900" b="1" dirty="0">
                <a:solidFill>
                  <a:srgbClr val="FF0000"/>
                </a:solidFill>
                <a:latin typeface="Times New Roman" panose="02020603050405020304" pitchFamily="18" charset="0"/>
                <a:cs typeface="Times New Roman" panose="02020603050405020304" pitchFamily="18" charset="0"/>
              </a:rPr>
              <a:t>Practical Skills of Emotional Intelligence </a:t>
            </a:r>
            <a:endParaRPr lang="en-US" sz="900" dirty="0">
              <a:solidFill>
                <a:srgbClr val="FF0000"/>
              </a:solidFill>
              <a:latin typeface="Times New Roman" panose="02020603050405020304" pitchFamily="18" charset="0"/>
              <a:cs typeface="Times New Roman" panose="02020603050405020304" pitchFamily="18" charset="0"/>
            </a:endParaRPr>
          </a:p>
          <a:p>
            <a:pPr algn="just"/>
            <a:r>
              <a:rPr lang="en-US" sz="550" dirty="0">
                <a:latin typeface="Times New Roman" panose="02020603050405020304" pitchFamily="18" charset="0"/>
                <a:cs typeface="Times New Roman" panose="02020603050405020304" pitchFamily="18" charset="0"/>
              </a:rPr>
              <a:t>Students at </a:t>
            </a:r>
            <a:r>
              <a:rPr lang="en-US" sz="550">
                <a:latin typeface="Times New Roman" panose="02020603050405020304" pitchFamily="18" charset="0"/>
                <a:cs typeface="Times New Roman" panose="02020603050405020304" pitchFamily="18" charset="0"/>
              </a:rPr>
              <a:t>Level </a:t>
            </a:r>
            <a:r>
              <a:rPr lang="en-US" sz="550" smtClean="0">
                <a:latin typeface="Times New Roman" panose="02020603050405020304" pitchFamily="18" charset="0"/>
                <a:cs typeface="Times New Roman" panose="02020603050405020304" pitchFamily="18" charset="0"/>
              </a:rPr>
              <a:t>5 </a:t>
            </a:r>
            <a:r>
              <a:rPr lang="en-US" sz="550" dirty="0">
                <a:latin typeface="Times New Roman" panose="02020603050405020304" pitchFamily="18" charset="0"/>
                <a:cs typeface="Times New Roman" panose="02020603050405020304" pitchFamily="18" charset="0"/>
              </a:rPr>
              <a:t>are expected to use this theoretical knowledge to solve problems and make wise decisions in challenging, real-world scenarios. Self-awareness, self-regulation, motivation, empathy, and social skills are the five main areas that make up emotional intelligence (EI), according to Goleman (1998). In addition to being essential for both academic and personal growth, these skills are also highly regarded in the workplace, especially in areas like conflict resolution, teamwork, and leadership. High EI people are more capable of communicating clearly, overcoming obstacles, and maintaining motivation in high-pressure situations (Boyatzis, 2018). Students getting ready to enter the workforce must develop their emotional intelligence (EI). Self-awareness enables people to acknowledge their advantages and disadvantages and react positively to criticism. Self-control guarantees professionalism in uncertain work environments and promotes emotional stability under pressure. Motivation encourages tenacity and </a:t>
            </a:r>
            <a:r>
              <a:rPr lang="en-US" sz="550" dirty="0" smtClean="0">
                <a:latin typeface="Times New Roman" panose="02020603050405020304" pitchFamily="18" charset="0"/>
                <a:cs typeface="Times New Roman" panose="02020603050405020304" pitchFamily="18" charset="0"/>
              </a:rPr>
              <a:t>goal-orientation, </a:t>
            </a:r>
            <a:r>
              <a:rPr lang="en-US" sz="550" dirty="0">
                <a:latin typeface="Times New Roman" panose="02020603050405020304" pitchFamily="18" charset="0"/>
                <a:cs typeface="Times New Roman" panose="02020603050405020304" pitchFamily="18" charset="0"/>
              </a:rPr>
              <a:t>especially in the face of professional setbacks. While social skills enable networking and successful communication, empathy improves interpersonal understanding and cultural sensitivity, encouraging inclusivity and teamwork. Through the application of emotional intelligence to practical problems, students can effectively move from academic to professional settings. For instance, social awareness and empathy help resolve interpersonal conflicts, and mindfulness techniques can be used to manage emotional stress (Kabat-Zinn, 2015). Likewise, self-motivation and a growth mindset (Dweck, 2016) promote perseverance in the face of organizational change or career uncertainty. These techniques improve leadership, problem-solving, and emotional fortitude—all critical skills in demanding, uncertain workplaces.</a:t>
            </a:r>
          </a:p>
          <a:p>
            <a:pPr algn="just"/>
            <a:endParaRPr lang="en-US" sz="550" dirty="0">
              <a:latin typeface="Times New Roman" panose="02020603050405020304" pitchFamily="18" charset="0"/>
              <a:cs typeface="Times New Roman" panose="02020603050405020304" pitchFamily="18" charset="0"/>
            </a:endParaRPr>
          </a:p>
          <a:p>
            <a:pPr algn="just"/>
            <a:endParaRPr lang="en-US" sz="550" dirty="0">
              <a:latin typeface="Times New Roman" panose="02020603050405020304" pitchFamily="18" charset="0"/>
              <a:cs typeface="Times New Roman" panose="02020603050405020304" pitchFamily="18" charset="0"/>
            </a:endParaRPr>
          </a:p>
          <a:p>
            <a:pPr algn="just"/>
            <a:endParaRPr lang="en-US" sz="550" dirty="0">
              <a:latin typeface="Times New Roman" panose="02020603050405020304" pitchFamily="18" charset="0"/>
              <a:cs typeface="Times New Roman" panose="02020603050405020304" pitchFamily="18" charset="0"/>
            </a:endParaRPr>
          </a:p>
          <a:p>
            <a:pPr algn="just"/>
            <a:endParaRPr lang="en-US" sz="550" dirty="0">
              <a:latin typeface="Times New Roman" panose="02020603050405020304" pitchFamily="18" charset="0"/>
              <a:cs typeface="Times New Roman" panose="02020603050405020304" pitchFamily="18" charset="0"/>
            </a:endParaRPr>
          </a:p>
          <a:p>
            <a:pPr algn="just"/>
            <a:endParaRPr lang="en-US" sz="55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pic>
        <p:nvPicPr>
          <p:cNvPr id="1028" name="Picture 4" descr="PPT - HOW TO WORK FOR BABY BOOMERS ...">
            <a:extLst>
              <a:ext uri="{FF2B5EF4-FFF2-40B4-BE49-F238E27FC236}">
                <a16:creationId xmlns="" xmlns:a16="http://schemas.microsoft.com/office/drawing/2014/main" id="{620E5B35-B530-4863-93AA-6D3EB2BC6C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458" y="5935702"/>
            <a:ext cx="2684481" cy="8899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Goleman's Emotional &amp; Social Intelligence (ESI) Framework – Disruptive  Leadership Institute">
            <a:extLst>
              <a:ext uri="{FF2B5EF4-FFF2-40B4-BE49-F238E27FC236}">
                <a16:creationId xmlns="" xmlns:a16="http://schemas.microsoft.com/office/drawing/2014/main" id="{F2814A01-5982-4E8F-8959-9268448CE17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91097" y="477314"/>
            <a:ext cx="1425931" cy="15038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 xmlns:a16="http://schemas.microsoft.com/office/drawing/2014/main" id="{0A8B6A7A-33C3-4D05-9FB4-CF7CB4095077}"/>
              </a:ext>
            </a:extLst>
          </p:cNvPr>
          <p:cNvSpPr/>
          <p:nvPr/>
        </p:nvSpPr>
        <p:spPr>
          <a:xfrm>
            <a:off x="2169459" y="444507"/>
            <a:ext cx="1990163" cy="276541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endParaRPr lang="en-US" sz="600" b="1" dirty="0">
              <a:solidFill>
                <a:srgbClr val="FF0000"/>
              </a:solidFill>
              <a:latin typeface="Times New Roman" panose="02020603050405020304" pitchFamily="18" charset="0"/>
              <a:cs typeface="Times New Roman" panose="02020603050405020304" pitchFamily="18" charset="0"/>
            </a:endParaRPr>
          </a:p>
          <a:p>
            <a:pPr algn="just"/>
            <a:endParaRPr lang="en-US" sz="600" b="1" dirty="0">
              <a:solidFill>
                <a:srgbClr val="FF0000"/>
              </a:solidFill>
              <a:latin typeface="Times New Roman" panose="02020603050405020304" pitchFamily="18" charset="0"/>
              <a:cs typeface="Times New Roman" panose="02020603050405020304" pitchFamily="18" charset="0"/>
            </a:endParaRPr>
          </a:p>
          <a:p>
            <a:pPr algn="just"/>
            <a:endParaRPr lang="en-US" sz="600" b="1" dirty="0">
              <a:solidFill>
                <a:srgbClr val="FF0000"/>
              </a:solidFill>
              <a:latin typeface="Times New Roman" panose="02020603050405020304" pitchFamily="18" charset="0"/>
              <a:cs typeface="Times New Roman" panose="02020603050405020304" pitchFamily="18" charset="0"/>
            </a:endParaRPr>
          </a:p>
          <a:p>
            <a:pPr algn="just"/>
            <a:endParaRPr lang="en-US" sz="600" b="1" dirty="0">
              <a:solidFill>
                <a:srgbClr val="FF0000"/>
              </a:solidFill>
              <a:latin typeface="Times New Roman" panose="02020603050405020304" pitchFamily="18" charset="0"/>
              <a:cs typeface="Times New Roman" panose="02020603050405020304" pitchFamily="18" charset="0"/>
            </a:endParaRPr>
          </a:p>
          <a:p>
            <a:pPr algn="just"/>
            <a:endParaRPr lang="en-US" sz="600" b="1" dirty="0">
              <a:solidFill>
                <a:srgbClr val="FF0000"/>
              </a:solidFill>
              <a:latin typeface="Times New Roman" panose="02020603050405020304" pitchFamily="18" charset="0"/>
              <a:cs typeface="Times New Roman" panose="02020603050405020304" pitchFamily="18" charset="0"/>
            </a:endParaRPr>
          </a:p>
          <a:p>
            <a:pPr algn="just"/>
            <a:r>
              <a:rPr lang="en-US" sz="600" b="1" dirty="0">
                <a:solidFill>
                  <a:srgbClr val="FF0000"/>
                </a:solidFill>
                <a:latin typeface="Times New Roman" panose="02020603050405020304" pitchFamily="18" charset="0"/>
                <a:cs typeface="Times New Roman" panose="02020603050405020304" pitchFamily="18" charset="0"/>
              </a:rPr>
              <a:t>Theoretical Framework </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b="1" dirty="0">
                <a:solidFill>
                  <a:srgbClr val="FF0000"/>
                </a:solidFill>
                <a:latin typeface="Times New Roman" panose="02020603050405020304" pitchFamily="18" charset="0"/>
                <a:cs typeface="Times New Roman" panose="02020603050405020304" pitchFamily="18" charset="0"/>
              </a:rPr>
              <a:t>Goleman Competency Model </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Goleman in 2019 have broaden the scope regarding emotional intelligence to ensure the behavioral competencies having great importance for workplace and leadership effectiveness. The categories are personal competencies which include the self-regulation, awareness and motivation and the other one is social competencies which include the social skills and empathy. While keeping in view the generational perspective Gen Z and Millennials value authenticity, feedback driven communication and emotional openness. While keeping in view Gen X and Baby boomers used to give priority to the discipline and self-regulation showing the restraints in emotional disclosure. Thus it has been concluded that younger generations perform well in social competencies thus it have supported the idea that emotional intelligence is shaped rather than uniformly distributed (Goleman, 2019).</a:t>
            </a:r>
          </a:p>
          <a:p>
            <a:pPr algn="just"/>
            <a:r>
              <a:rPr lang="en-US" sz="600" b="1" dirty="0">
                <a:solidFill>
                  <a:srgbClr val="FF0000"/>
                </a:solidFill>
                <a:latin typeface="Times New Roman" panose="02020603050405020304" pitchFamily="18" charset="0"/>
                <a:cs typeface="Times New Roman" panose="02020603050405020304" pitchFamily="18" charset="0"/>
              </a:rPr>
              <a:t>Socioemotional Selective Theory </a:t>
            </a:r>
            <a:endParaRPr lang="en-US" sz="600" dirty="0">
              <a:solidFill>
                <a:srgbClr val="FF0000"/>
              </a:solidFill>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Social learning theory in 1977 have revealed that behavior such as emotional responses used to learned through the imitation and observation. Every generations learns from their role models through technological and social context. The emotional coping strategy of Gen Z is influenced by the online communities, digital influencers and social media trends. Whereas baby boomers are indulge in traditional monitoring as well as face to face communication forms. This theory have revealed that emotional intelligence is not in the nature but develop socially (Carstensen, 2021).. </a:t>
            </a: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a:p>
            <a:pPr algn="just"/>
            <a:endParaRPr lang="en-US" sz="600" dirty="0">
              <a:latin typeface="Times New Roman" panose="02020603050405020304" pitchFamily="18" charset="0"/>
              <a:cs typeface="Times New Roman" panose="02020603050405020304" pitchFamily="18" charset="0"/>
            </a:endParaRPr>
          </a:p>
        </p:txBody>
      </p:sp>
      <p:pic>
        <p:nvPicPr>
          <p:cNvPr id="1032" name="Picture 8" descr="Socioemotional adaptation theory - Wikipedia">
            <a:extLst>
              <a:ext uri="{FF2B5EF4-FFF2-40B4-BE49-F238E27FC236}">
                <a16:creationId xmlns="" xmlns:a16="http://schemas.microsoft.com/office/drawing/2014/main" id="{DA017DB7-00C2-4961-8270-EDB01507606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81395" y="1970279"/>
            <a:ext cx="1425931" cy="11977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4" name="Picture 10" descr="6 Dimensions of Health: Mindfulness – TheTouchPoint Solution™">
            <a:extLst>
              <a:ext uri="{FF2B5EF4-FFF2-40B4-BE49-F238E27FC236}">
                <a16:creationId xmlns="" xmlns:a16="http://schemas.microsoft.com/office/drawing/2014/main" id="{F75D3610-0F8C-450E-9089-06CB41753DA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5491" y="1970279"/>
            <a:ext cx="2071295" cy="11977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6" name="Picture 12" descr="How managers develop emotional intelligence: New study">
            <a:extLst>
              <a:ext uri="{FF2B5EF4-FFF2-40B4-BE49-F238E27FC236}">
                <a16:creationId xmlns="" xmlns:a16="http://schemas.microsoft.com/office/drawing/2014/main" id="{3A0FC0A1-792A-4D34-BF79-79059CFC816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13631" y="2328816"/>
            <a:ext cx="2706654" cy="89600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8" name="Picture 14" descr="What is Culture? - Ask the Experts 23709">
            <a:extLst>
              <a:ext uri="{FF2B5EF4-FFF2-40B4-BE49-F238E27FC236}">
                <a16:creationId xmlns="" xmlns:a16="http://schemas.microsoft.com/office/drawing/2014/main" id="{F56788DC-F292-4C55-BBC4-412168ADE4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29913" y="4526720"/>
            <a:ext cx="2636974" cy="7669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1" name="AutoShape 16" descr="https://sdmntpraustraliaeast.oaiusercontent.com/files/00000000-7f54-61fa-8419-e3525bb01cc7/raw?se=2025-10-06T16%3A13%3A11Z&amp;sp=r&amp;sv=2024-08-04&amp;sr=b&amp;scid=2f65e561-51d2-5ebc-8f65-48d091995f2c&amp;skoid=8cb40e9f-389f-4cf6-afaa-e5bd4c7fd98c&amp;sktid=a48cca56-e6da-484e-a814-9c849652bcb3&amp;skt=2025-10-06T07%3A38%3A43Z&amp;ske=2025-10-07T07%3A38%3A43Z&amp;sks=b&amp;skv=2024-08-04&amp;sig=qfjXijfLDoHskwqJzUImPW9uF4H4pr4XGo84SKiERxA%3D">
            <a:extLst>
              <a:ext uri="{FF2B5EF4-FFF2-40B4-BE49-F238E27FC236}">
                <a16:creationId xmlns="" xmlns:a16="http://schemas.microsoft.com/office/drawing/2014/main" id="{96AD6C79-6133-4EA9-B870-6FC5F3A9A0D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 xmlns:a16="http://schemas.microsoft.com/office/drawing/2014/main" id="{9211DE9F-3E31-43C3-9306-47F99BA137C9}"/>
              </a:ext>
            </a:extLst>
          </p:cNvPr>
          <p:cNvSpPr/>
          <p:nvPr/>
        </p:nvSpPr>
        <p:spPr>
          <a:xfrm>
            <a:off x="7662342" y="3217374"/>
            <a:ext cx="2484653" cy="2076285"/>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500" b="1" dirty="0">
                <a:solidFill>
                  <a:srgbClr val="FF0000"/>
                </a:solidFill>
                <a:latin typeface="Times New Roman" panose="02020603050405020304" pitchFamily="18" charset="0"/>
                <a:cs typeface="Times New Roman" panose="02020603050405020304" pitchFamily="18" charset="0"/>
              </a:rPr>
              <a:t>Generational Difference and Positive Influence </a:t>
            </a:r>
            <a:endParaRPr lang="en-US" sz="500" dirty="0">
              <a:solidFill>
                <a:srgbClr val="FF0000"/>
              </a:solidFill>
              <a:latin typeface="Times New Roman" panose="02020603050405020304" pitchFamily="18" charset="0"/>
              <a:cs typeface="Times New Roman" panose="02020603050405020304" pitchFamily="18" charset="0"/>
            </a:endParaRPr>
          </a:p>
          <a:p>
            <a:pPr algn="just"/>
            <a:r>
              <a:rPr lang="en-US" sz="500" dirty="0">
                <a:latin typeface="Times New Roman" panose="02020603050405020304" pitchFamily="18" charset="0"/>
                <a:cs typeface="Times New Roman" panose="02020603050405020304" pitchFamily="18" charset="0"/>
              </a:rPr>
              <a:t>The positive outcome of the generational diversity is the expansion of the emotional awareness in the workplace and social environments. The generations such as Gen Z and millennials used to value the emotional openness, authenticity and inclusivity. Due to globalization and digital communication results in fostering the cognitive empathy as well as perspective taking. Whereas the older generations like Gen X and baby boomers ensure the deep situational awareness and interpersonal sensitivity developed through hierarchical organizational structures. The emotional strengths of these generations result in promoting the cross generational emotional learning as the younger workers ensure the emotional openness as well as adaptive empathy. Generational differences also results in innovation which is the ability to manage and perceive the emotions in online environments (Audrin, 2023).</a:t>
            </a:r>
          </a:p>
          <a:p>
            <a:pPr algn="just"/>
            <a:r>
              <a:rPr lang="en-US" sz="500" b="1" dirty="0">
                <a:solidFill>
                  <a:srgbClr val="FF0000"/>
                </a:solidFill>
                <a:latin typeface="Times New Roman" panose="02020603050405020304" pitchFamily="18" charset="0"/>
                <a:cs typeface="Times New Roman" panose="02020603050405020304" pitchFamily="18" charset="0"/>
              </a:rPr>
              <a:t>Generational Difference and Negative Influence </a:t>
            </a:r>
            <a:endParaRPr lang="en-US" sz="500" dirty="0">
              <a:solidFill>
                <a:srgbClr val="FF0000"/>
              </a:solidFill>
              <a:latin typeface="Times New Roman" panose="02020603050405020304" pitchFamily="18" charset="0"/>
              <a:cs typeface="Times New Roman" panose="02020603050405020304" pitchFamily="18" charset="0"/>
            </a:endParaRPr>
          </a:p>
          <a:p>
            <a:pPr algn="just"/>
            <a:r>
              <a:rPr lang="en-US" sz="500" dirty="0">
                <a:latin typeface="Times New Roman" panose="02020603050405020304" pitchFamily="18" charset="0"/>
                <a:cs typeface="Times New Roman" panose="02020603050405020304" pitchFamily="18" charset="0"/>
              </a:rPr>
              <a:t>Generational variations also result in hindering the emotional understanding due to the fluctuation in value systems and communication styles. Generation X and baby boomers results in perceiving the emotional professionalism and restraint. Whereas the Gen Z and Millennials consider the emotional transparency as the authenticity sign. An older manager's reserved feedback style, for example, could be interpreted by a younger worker as being cold or uninterested, while the manager might view the worker's expressive communication as being unprofessional. Goleman's (2013) social skills and empathy components are directly impacted by this misalignment, which lowers cooperation and trust. due to great dependence on the digital media of the younger generations the emotional understanding results in decline. Due to overexposure of mediated communication there is reduction in interpersonal empathy (Kaur, 2022). </a:t>
            </a:r>
          </a:p>
        </p:txBody>
      </p:sp>
      <p:pic>
        <p:nvPicPr>
          <p:cNvPr id="24" name="Picture 23">
            <a:extLst>
              <a:ext uri="{FF2B5EF4-FFF2-40B4-BE49-F238E27FC236}">
                <a16:creationId xmlns="" xmlns:a16="http://schemas.microsoft.com/office/drawing/2014/main" id="{8FC45105-8BE2-447B-8004-EB8D6DB5044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22848" y="3244957"/>
            <a:ext cx="2069152" cy="2048702"/>
          </a:xfrm>
          <a:prstGeom prst="rect">
            <a:avLst/>
          </a:prstGeom>
        </p:spPr>
      </p:pic>
    </p:spTree>
    <p:extLst>
      <p:ext uri="{BB962C8B-B14F-4D97-AF65-F5344CB8AC3E}">
        <p14:creationId xmlns:p14="http://schemas.microsoft.com/office/powerpoint/2010/main" val="4121475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76</TotalTime>
  <Words>2738</Words>
  <Application>Microsoft Office PowerPoint</Application>
  <PresentationFormat>Widescreen</PresentationFormat>
  <Paragraphs>180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Times New Roman</vt:lpstr>
      <vt:lpstr>Mesh</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ORACLE</dc:creator>
  <cp:lastModifiedBy>LENOVO</cp:lastModifiedBy>
  <cp:revision>14</cp:revision>
  <dcterms:created xsi:type="dcterms:W3CDTF">2025-10-06T14:18:20Z</dcterms:created>
  <dcterms:modified xsi:type="dcterms:W3CDTF">2025-10-07T06:07:38Z</dcterms:modified>
</cp:coreProperties>
</file>