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3"/>
  </p:notesMasterIdLst>
  <p:sldIdLst>
    <p:sldId id="341" r:id="rId2"/>
    <p:sldId id="273" r:id="rId3"/>
    <p:sldId id="333" r:id="rId4"/>
    <p:sldId id="334" r:id="rId5"/>
    <p:sldId id="335" r:id="rId6"/>
    <p:sldId id="336" r:id="rId7"/>
    <p:sldId id="342" r:id="rId8"/>
    <p:sldId id="339" r:id="rId9"/>
    <p:sldId id="340" r:id="rId10"/>
    <p:sldId id="337" r:id="rId11"/>
    <p:sldId id="271" r:id="rId12"/>
    <p:sldId id="259" r:id="rId13"/>
    <p:sldId id="260" r:id="rId14"/>
    <p:sldId id="280" r:id="rId15"/>
    <p:sldId id="264" r:id="rId16"/>
    <p:sldId id="265" r:id="rId17"/>
    <p:sldId id="266" r:id="rId18"/>
    <p:sldId id="267" r:id="rId19"/>
    <p:sldId id="268" r:id="rId20"/>
    <p:sldId id="263" r:id="rId21"/>
    <p:sldId id="261" r:id="rId22"/>
    <p:sldId id="262" r:id="rId23"/>
    <p:sldId id="282" r:id="rId24"/>
    <p:sldId id="272" r:id="rId25"/>
    <p:sldId id="270" r:id="rId26"/>
    <p:sldId id="269" r:id="rId27"/>
    <p:sldId id="278" r:id="rId28"/>
    <p:sldId id="274" r:id="rId29"/>
    <p:sldId id="275" r:id="rId30"/>
    <p:sldId id="276" r:id="rId31"/>
    <p:sldId id="277" r:id="rId3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55" autoAdjust="0"/>
  </p:normalViewPr>
  <p:slideViewPr>
    <p:cSldViewPr>
      <p:cViewPr varScale="1">
        <p:scale>
          <a:sx n="70" d="100"/>
          <a:sy n="70" d="100"/>
        </p:scale>
        <p:origin x="-1162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5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15499E76-D9C9-46B7-9161-8437E1A83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487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9B2C57-E1AD-4BCB-95DB-8439B5258CEC}" type="slidenum">
              <a:rPr lang="en-US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AA495C-F23C-4AF7-AD58-EC286F31B8B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A62D73-9407-428B-A4C8-716DB2AC391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BA366-98D7-4FC4-93EB-3017CF96CEB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433F2A-4F99-4792-858A-A91522A5403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98DD1-BB30-49D5-B3FB-FB1FAE00C67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6C185B-A965-4D3D-8901-477BDBE39D0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4ABD0C-A8E4-49A1-97AB-EE0425C42B0B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C6BB89-0D16-4E90-AEB0-6F09CBC14A5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53C2461F-C4D6-4F4B-B9A0-C46FF138397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5CA7C8-9BB8-41BD-99A8-71E60A58212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6A091B-B0A7-4665-BA74-BF5114B99B6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2089996-CA7F-473F-B787-943F64043B7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9" t="3012" r="2771" b="4213"/>
          <a:stretch/>
        </p:blipFill>
        <p:spPr bwMode="auto">
          <a:xfrm>
            <a:off x="-9818" y="0"/>
            <a:ext cx="915381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611560" y="908720"/>
            <a:ext cx="8064896" cy="735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Conservation OR </a:t>
            </a:r>
            <a:r>
              <a:rPr lang="en-US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Development</a:t>
            </a:r>
          </a:p>
          <a:p>
            <a:pPr algn="ctr">
              <a:defRPr/>
            </a:pPr>
            <a:endParaRPr lang="en-US" sz="40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endParaRPr lang="en-US" sz="4000" b="1" dirty="0" smtClean="0">
              <a:solidFill>
                <a:srgbClr val="DBF5F9">
                  <a:lumMod val="50000"/>
                </a:srgb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endParaRPr lang="en-US" sz="4000" b="1" dirty="0">
              <a:solidFill>
                <a:srgbClr val="DBF5F9">
                  <a:lumMod val="50000"/>
                </a:srgb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endParaRPr lang="en-US" sz="4000" b="1" dirty="0">
              <a:solidFill>
                <a:srgbClr val="DBF5F9">
                  <a:lumMod val="50000"/>
                </a:srgb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endParaRPr lang="en-US" sz="4000" b="1" dirty="0">
              <a:solidFill>
                <a:srgbClr val="DBF5F9">
                  <a:lumMod val="50000"/>
                </a:srgb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r>
              <a:rPr lang="en-US" sz="4000" b="1" dirty="0" smtClean="0">
                <a:solidFill>
                  <a:srgbClr val="DBF5F9">
                    <a:lumMod val="50000"/>
                  </a:srgb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Function </a:t>
            </a:r>
            <a:r>
              <a:rPr lang="en-US" sz="4000" b="1" dirty="0">
                <a:solidFill>
                  <a:srgbClr val="DBF5F9">
                    <a:lumMod val="50000"/>
                  </a:srgb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analysis: </a:t>
            </a:r>
            <a:endParaRPr lang="en-US" sz="4000" b="1" dirty="0" smtClean="0">
              <a:solidFill>
                <a:srgbClr val="DBF5F9">
                  <a:lumMod val="50000"/>
                </a:srgb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alibri"/>
            </a:endParaRPr>
          </a:p>
          <a:p>
            <a:pPr algn="ctr">
              <a:defRPr/>
            </a:pPr>
            <a:r>
              <a:rPr lang="en-US" sz="4000" b="1" dirty="0" smtClean="0">
                <a:solidFill>
                  <a:srgbClr val="DBF5F9">
                    <a:lumMod val="50000"/>
                  </a:srgb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a </a:t>
            </a:r>
            <a:r>
              <a:rPr lang="en-US" sz="4000" b="1" dirty="0">
                <a:solidFill>
                  <a:srgbClr val="DBF5F9">
                    <a:lumMod val="50000"/>
                  </a:srgb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strategic coastal management technique</a:t>
            </a:r>
            <a:r>
              <a:rPr lang="en-US" sz="4000" b="1" dirty="0" smtClean="0">
                <a:solidFill>
                  <a:srgbClr val="DBF5F9">
                    <a:lumMod val="50000"/>
                  </a:srgb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"/>
              </a:rPr>
              <a:t>?</a:t>
            </a:r>
          </a:p>
          <a:p>
            <a:pPr algn="ctr">
              <a:defRPr/>
            </a:pPr>
            <a:endParaRPr lang="en-US" sz="40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defRPr/>
            </a:pPr>
            <a:r>
              <a:rPr 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n-US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n-GB" sz="3200" b="1" dirty="0">
              <a:solidFill>
                <a:srgbClr val="000000"/>
              </a:solidFill>
            </a:endParaRPr>
          </a:p>
        </p:txBody>
      </p:sp>
      <p:sp>
        <p:nvSpPr>
          <p:cNvPr id="3077" name="Text Box 9"/>
          <p:cNvSpPr txBox="1">
            <a:spLocks noChangeArrowheads="1"/>
          </p:cNvSpPr>
          <p:nvPr/>
        </p:nvSpPr>
        <p:spPr bwMode="auto">
          <a:xfrm>
            <a:off x="468313" y="260350"/>
            <a:ext cx="15113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88324" y="6581000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Haskett</a:t>
            </a:r>
            <a:r>
              <a:rPr lang="en-GB" sz="1200" dirty="0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, T </a:t>
            </a:r>
            <a:r>
              <a:rPr lang="en-GB" sz="1200" dirty="0" err="1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Newgale</a:t>
            </a:r>
            <a:endParaRPr lang="en-GB" sz="1200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8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4"/>
            <a:ext cx="9167628" cy="6855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en-GB" b="1" dirty="0" smtClean="0">
                <a:solidFill>
                  <a:schemeClr val="tx1"/>
                </a:solidFill>
                <a:latin typeface="+mj-lt"/>
              </a:rPr>
              <a:t>Contents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16632"/>
            <a:ext cx="8229600" cy="438912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Shoreline Management </a:t>
            </a: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Beaches Surveyed</a:t>
            </a: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Function </a:t>
            </a: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Analysis</a:t>
            </a: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Exercise</a:t>
            </a:r>
            <a:endParaRPr lang="en-GB" b="1" dirty="0" smtClean="0">
              <a:solidFill>
                <a:schemeClr val="bg1">
                  <a:lumMod val="95000"/>
                </a:schemeClr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Methodology</a:t>
            </a: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Results</a:t>
            </a: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Conclusions</a:t>
            </a:r>
          </a:p>
          <a:p>
            <a:pPr eaLnBrk="1" hangingPunct="1"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defRPr/>
            </a:pPr>
            <a:endParaRPr lang="en-GB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72400" y="6581000"/>
            <a:ext cx="1476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Haskett</a:t>
            </a:r>
            <a:r>
              <a:rPr lang="en-GB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T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In many coastal locations there is an emphasis on social value and development value</a:t>
            </a:r>
          </a:p>
          <a:p>
            <a:pPr lvl="1"/>
            <a:r>
              <a:rPr lang="en-GB" dirty="0" smtClean="0"/>
              <a:t>Therefore recreational / industrial value is important and conservation is of limited significance (</a:t>
            </a:r>
            <a:r>
              <a:rPr lang="en-GB" dirty="0" err="1" smtClean="0"/>
              <a:t>Micallef</a:t>
            </a:r>
            <a:r>
              <a:rPr lang="en-GB" dirty="0" smtClean="0"/>
              <a:t> &amp; Williams pers. comm. 2014)</a:t>
            </a:r>
          </a:p>
          <a:p>
            <a:pPr marL="393192" lvl="1" indent="0">
              <a:buNone/>
            </a:pPr>
            <a:endParaRPr lang="en-GB" dirty="0" smtClean="0">
              <a:solidFill>
                <a:srgbClr val="0070C0"/>
              </a:solidFill>
            </a:endParaRPr>
          </a:p>
          <a:p>
            <a:pPr marL="27432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In pairs answer the following in relation to beaches you know: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How do you </a:t>
            </a:r>
            <a:r>
              <a:rPr lang="en-GB" dirty="0" smtClean="0">
                <a:solidFill>
                  <a:srgbClr val="0070C0"/>
                </a:solidFill>
              </a:rPr>
              <a:t>measure</a:t>
            </a:r>
            <a:r>
              <a:rPr lang="en-GB" dirty="0" smtClean="0"/>
              <a:t> value/importance? Ecological, social, economic, cultural, historical? Give examples of each.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What are the </a:t>
            </a:r>
            <a:r>
              <a:rPr lang="en-GB" dirty="0" smtClean="0">
                <a:solidFill>
                  <a:srgbClr val="0070C0"/>
                </a:solidFill>
              </a:rPr>
              <a:t>functions</a:t>
            </a:r>
            <a:r>
              <a:rPr lang="en-GB" dirty="0" smtClean="0"/>
              <a:t> of coastal locations?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How do they vary and why?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What are the coastal environment’s inherent </a:t>
            </a:r>
            <a:r>
              <a:rPr lang="en-GB" dirty="0" smtClean="0">
                <a:solidFill>
                  <a:srgbClr val="0070C0"/>
                </a:solidFill>
              </a:rPr>
              <a:t>characteristics</a:t>
            </a:r>
            <a:r>
              <a:rPr lang="en-GB" dirty="0" smtClean="0"/>
              <a:t>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Do these influence the functions?  How?  Give Examples.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How do they change through </a:t>
            </a:r>
            <a:r>
              <a:rPr lang="en-GB" dirty="0" smtClean="0">
                <a:solidFill>
                  <a:srgbClr val="0070C0"/>
                </a:solidFill>
              </a:rPr>
              <a:t>time and space</a:t>
            </a:r>
            <a:r>
              <a:rPr lang="en-GB" dirty="0" smtClean="0"/>
              <a:t>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Is </a:t>
            </a:r>
            <a:r>
              <a:rPr lang="en-GB" dirty="0" smtClean="0">
                <a:solidFill>
                  <a:srgbClr val="0070C0"/>
                </a:solidFill>
              </a:rPr>
              <a:t>sustainability</a:t>
            </a:r>
            <a:r>
              <a:rPr lang="en-GB" dirty="0" smtClean="0"/>
              <a:t> an issue? Why? How?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 smtClean="0"/>
              <a:t>Is an understanding of function important for </a:t>
            </a:r>
            <a:r>
              <a:rPr lang="en-GB" dirty="0" smtClean="0">
                <a:solidFill>
                  <a:srgbClr val="0070C0"/>
                </a:solidFill>
              </a:rPr>
              <a:t>CZM plans</a:t>
            </a:r>
            <a:r>
              <a:rPr lang="en-GB" dirty="0" smtClean="0"/>
              <a:t>?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dirty="0"/>
              <a:t>Is an understanding of </a:t>
            </a:r>
            <a:r>
              <a:rPr lang="en-GB" i="1" dirty="0" smtClean="0"/>
              <a:t>value</a:t>
            </a:r>
            <a:r>
              <a:rPr lang="en-GB" dirty="0" smtClean="0"/>
              <a:t> </a:t>
            </a:r>
            <a:r>
              <a:rPr lang="en-GB" dirty="0"/>
              <a:t>important for CZM plans</a:t>
            </a:r>
            <a:r>
              <a:rPr lang="en-GB" dirty="0" smtClean="0"/>
              <a:t>?  How</a:t>
            </a:r>
            <a:r>
              <a:rPr lang="en-GB" dirty="0" smtClean="0"/>
              <a:t>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70C0"/>
                </a:solidFill>
              </a:rPr>
              <a:t>DISCUSSION</a:t>
            </a:r>
            <a:endParaRPr lang="en-GB" dirty="0">
              <a:solidFill>
                <a:srgbClr val="0070C0"/>
              </a:solidFill>
            </a:endParaRP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838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4258816" cy="4389120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>
                <a:latin typeface="+mj-lt"/>
              </a:rPr>
              <a:t>Environmental goods and services uses Environmental Function Analysis</a:t>
            </a:r>
          </a:p>
          <a:p>
            <a:pPr lvl="1"/>
            <a:r>
              <a:rPr lang="en-GB" dirty="0" smtClean="0">
                <a:latin typeface="+mj-lt"/>
              </a:rPr>
              <a:t>Planning and decision making tool</a:t>
            </a:r>
          </a:p>
          <a:p>
            <a:r>
              <a:rPr lang="en-GB" dirty="0" smtClean="0">
                <a:latin typeface="+mj-lt"/>
              </a:rPr>
              <a:t>4 principal functions (de Groot, 1992, </a:t>
            </a:r>
            <a:r>
              <a:rPr lang="en-GB" dirty="0" err="1" smtClean="0">
                <a:latin typeface="+mj-lt"/>
              </a:rPr>
              <a:t>Micallef</a:t>
            </a:r>
            <a:r>
              <a:rPr lang="en-GB" dirty="0" smtClean="0">
                <a:latin typeface="+mj-lt"/>
              </a:rPr>
              <a:t> &amp; Williams, 2003</a:t>
            </a:r>
            <a:r>
              <a:rPr lang="en-GB" dirty="0" smtClean="0">
                <a:latin typeface="+mj-lt"/>
              </a:rPr>
              <a:t>):</a:t>
            </a:r>
          </a:p>
          <a:p>
            <a:endParaRPr lang="en-GB" dirty="0" smtClean="0">
              <a:latin typeface="+mj-lt"/>
            </a:endParaRPr>
          </a:p>
          <a:p>
            <a:pPr marL="850392" lvl="1" indent="-457200">
              <a:buFont typeface="+mj-lt"/>
              <a:buAutoNum type="arabicPeriod"/>
            </a:pPr>
            <a:r>
              <a:rPr lang="en-GB" b="1" dirty="0" smtClean="0">
                <a:latin typeface="+mj-lt"/>
              </a:rPr>
              <a:t>Production functions</a:t>
            </a:r>
            <a:r>
              <a:rPr lang="en-GB" dirty="0" smtClean="0">
                <a:latin typeface="+mj-lt"/>
              </a:rPr>
              <a:t>:  renewable and non-renewable resources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b="1" dirty="0" smtClean="0">
                <a:latin typeface="+mj-lt"/>
              </a:rPr>
              <a:t>Carrier functions</a:t>
            </a:r>
            <a:r>
              <a:rPr lang="en-GB" dirty="0" smtClean="0">
                <a:latin typeface="+mj-lt"/>
              </a:rPr>
              <a:t>: space and substrate for human activities</a:t>
            </a:r>
          </a:p>
          <a:p>
            <a:pPr marL="850392" lvl="1" indent="-457200">
              <a:buFont typeface="+mj-lt"/>
              <a:buAutoNum type="arabicPeriod"/>
            </a:pPr>
            <a:endParaRPr lang="en-GB" dirty="0" smtClean="0">
              <a:latin typeface="+mj-lt"/>
            </a:endParaRPr>
          </a:p>
          <a:p>
            <a:pPr marL="850392" lvl="1" indent="-457200">
              <a:buFont typeface="+mj-lt"/>
              <a:buAutoNum type="arabicPeriod"/>
            </a:pPr>
            <a:r>
              <a:rPr lang="en-GB" b="1" dirty="0" smtClean="0">
                <a:latin typeface="+mj-lt"/>
              </a:rPr>
              <a:t>Information functions</a:t>
            </a:r>
            <a:r>
              <a:rPr lang="en-GB" dirty="0" smtClean="0">
                <a:latin typeface="+mj-lt"/>
              </a:rPr>
              <a:t>: reflection, spiritual and cognitive benefits</a:t>
            </a:r>
          </a:p>
          <a:p>
            <a:pPr marL="850392" lvl="1" indent="-457200">
              <a:buFont typeface="+mj-lt"/>
              <a:buAutoNum type="arabicPeriod"/>
            </a:pPr>
            <a:r>
              <a:rPr lang="en-GB" b="1" dirty="0" smtClean="0">
                <a:latin typeface="+mj-lt"/>
              </a:rPr>
              <a:t>Regulation functions</a:t>
            </a:r>
            <a:r>
              <a:rPr lang="en-GB" dirty="0" smtClean="0">
                <a:latin typeface="+mj-lt"/>
              </a:rPr>
              <a:t>:  capacity of ecosystems to regulate essential processes which = healthy environments (e.g. air, soil, water quality)</a:t>
            </a:r>
          </a:p>
          <a:p>
            <a:pPr marL="393192" lvl="1" indent="0">
              <a:buNone/>
            </a:pPr>
            <a:r>
              <a:rPr lang="en-GB" dirty="0">
                <a:latin typeface="+mj-lt"/>
              </a:rPr>
              <a:t>	</a:t>
            </a:r>
            <a:endParaRPr lang="en-GB" dirty="0" smtClean="0">
              <a:latin typeface="+mj-lt"/>
            </a:endParaRPr>
          </a:p>
          <a:p>
            <a:pPr lvl="2"/>
            <a:endParaRPr lang="en-GB" dirty="0">
              <a:latin typeface="+mj-lt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4626536" y="3429000"/>
            <a:ext cx="288000" cy="720000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52120" y="2515040"/>
            <a:ext cx="21602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These 2 lead to major change and are mainly economic value with a direct use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4626536" y="4486614"/>
            <a:ext cx="288000" cy="1390658"/>
          </a:xfrm>
          <a:prstGeom prst="rightBrac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5684677" y="4509120"/>
            <a:ext cx="2808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Refer to table on next slide) These 2 are mainly conservation value but include intrinsic and ethical values.  Usually need Qualitative analysis)</a:t>
            </a: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129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en-GB" sz="2800" dirty="0" smtClean="0"/>
              <a:t>Regulation and information functions (</a:t>
            </a:r>
            <a:r>
              <a:rPr lang="en-GB" sz="2800" dirty="0" err="1" smtClean="0"/>
              <a:t>Micallef</a:t>
            </a:r>
            <a:r>
              <a:rPr lang="en-GB" sz="2800" dirty="0" smtClean="0"/>
              <a:t> &amp; Williams, 2003: 148)</a:t>
            </a:r>
            <a:endParaRPr lang="en-GB" sz="2800" dirty="0"/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12" y="1700808"/>
            <a:ext cx="8564132" cy="489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3140968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Do you agree?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Any others?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12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420" y="5373216"/>
            <a:ext cx="199390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557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Human natural interaction (van der </a:t>
            </a:r>
            <a:r>
              <a:rPr lang="en-GB" sz="3200" dirty="0" err="1" smtClean="0"/>
              <a:t>Meulen</a:t>
            </a:r>
            <a:r>
              <a:rPr lang="en-GB" sz="3200" dirty="0" smtClean="0"/>
              <a:t>, 2009)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+mj-lt"/>
              </a:rPr>
              <a:t>Provision of goods and 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+mj-lt"/>
              </a:rPr>
              <a:t>Production of risks &amp; hazards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+mj-lt"/>
              </a:rPr>
              <a:t>Production of </a:t>
            </a:r>
            <a:r>
              <a:rPr lang="en-GB" dirty="0" err="1" smtClean="0">
                <a:latin typeface="+mj-lt"/>
              </a:rPr>
              <a:t>neg</a:t>
            </a:r>
            <a:r>
              <a:rPr lang="en-GB" dirty="0" smtClean="0">
                <a:latin typeface="+mj-lt"/>
              </a:rPr>
              <a:t>- human impacts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latin typeface="+mj-lt"/>
              </a:rPr>
              <a:t>Development of human management of nature</a:t>
            </a: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b="1" dirty="0" smtClean="0">
                <a:latin typeface="+mj-lt"/>
              </a:rPr>
              <a:t>Hence the ability of an ‘environment’ to provide services is a product of its characteristics</a:t>
            </a:r>
            <a:r>
              <a:rPr lang="en-GB" b="1" dirty="0" smtClean="0">
                <a:latin typeface="+mj-lt"/>
              </a:rPr>
              <a:t>.</a:t>
            </a:r>
            <a:endParaRPr lang="en-GB" b="1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75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Measure characteristics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3106688" cy="4389120"/>
          </a:xfrm>
        </p:spPr>
        <p:txBody>
          <a:bodyPr>
            <a:normAutofit fontScale="92500"/>
          </a:bodyPr>
          <a:lstStyle/>
          <a:p>
            <a:pPr marL="0" lvl="0" indent="0">
              <a:buClr>
                <a:srgbClr val="0BD0D9"/>
              </a:buClr>
              <a:buNone/>
            </a:pPr>
            <a:r>
              <a:rPr lang="en-GB" sz="2200" dirty="0">
                <a:solidFill>
                  <a:prstClr val="black"/>
                </a:solidFill>
                <a:latin typeface="Calibri"/>
              </a:rPr>
              <a:t>Research tried to ‘measure’ / scientifically evaluate these characteristics  (</a:t>
            </a:r>
            <a:r>
              <a:rPr lang="en-GB" sz="2200" dirty="0" err="1">
                <a:solidFill>
                  <a:prstClr val="black"/>
                </a:solidFill>
                <a:latin typeface="Calibri"/>
              </a:rPr>
              <a:t>Cendrero</a:t>
            </a:r>
            <a:r>
              <a:rPr lang="en-GB" sz="2200" dirty="0">
                <a:solidFill>
                  <a:prstClr val="black"/>
                </a:solidFill>
                <a:latin typeface="Calibri"/>
              </a:rPr>
              <a:t> &amp; Fischer, 1997)</a:t>
            </a:r>
          </a:p>
          <a:p>
            <a:pPr marL="0" lvl="0" indent="0">
              <a:buClr>
                <a:srgbClr val="0BD0D9"/>
              </a:buClr>
              <a:buNone/>
            </a:pPr>
            <a:r>
              <a:rPr lang="en-GB" sz="2200" b="1" dirty="0">
                <a:solidFill>
                  <a:prstClr val="black"/>
                </a:solidFill>
                <a:latin typeface="Calibri"/>
              </a:rPr>
              <a:t>4 stages</a:t>
            </a:r>
          </a:p>
          <a:p>
            <a:pPr marL="514350" lvl="0" indent="-514350">
              <a:buClr>
                <a:srgbClr val="0BD0D9"/>
              </a:buClr>
              <a:buFont typeface="+mj-lt"/>
              <a:buAutoNum type="arabicPeriod"/>
            </a:pPr>
            <a:r>
              <a:rPr lang="en-GB" sz="2200" dirty="0">
                <a:solidFill>
                  <a:prstClr val="black"/>
                </a:solidFill>
                <a:latin typeface="Calibri"/>
              </a:rPr>
              <a:t>Definition of area/boundary</a:t>
            </a:r>
          </a:p>
          <a:p>
            <a:pPr marL="514350" lvl="0" indent="-514350">
              <a:buClr>
                <a:srgbClr val="0BD0D9"/>
              </a:buClr>
              <a:buFont typeface="+mj-lt"/>
              <a:buAutoNum type="arabicPeriod"/>
            </a:pPr>
            <a:r>
              <a:rPr lang="en-GB" sz="2200" dirty="0">
                <a:solidFill>
                  <a:prstClr val="black"/>
                </a:solidFill>
                <a:latin typeface="Calibri"/>
              </a:rPr>
              <a:t>Identification of characteristics</a:t>
            </a:r>
          </a:p>
          <a:p>
            <a:pPr marL="514350" lvl="0" indent="-514350">
              <a:buClr>
                <a:srgbClr val="0BD0D9"/>
              </a:buClr>
              <a:buFont typeface="+mj-lt"/>
              <a:buAutoNum type="arabicPeriod"/>
            </a:pPr>
            <a:r>
              <a:rPr lang="en-GB" sz="2200" dirty="0">
                <a:solidFill>
                  <a:prstClr val="black"/>
                </a:solidFill>
                <a:latin typeface="Calibri"/>
              </a:rPr>
              <a:t>Allocation of values</a:t>
            </a:r>
          </a:p>
          <a:p>
            <a:pPr marL="514350" lvl="0" indent="-514350">
              <a:buClr>
                <a:srgbClr val="0BD0D9"/>
              </a:buClr>
              <a:buFont typeface="+mj-lt"/>
              <a:buAutoNum type="arabicPeriod"/>
            </a:pPr>
            <a:r>
              <a:rPr lang="en-GB" sz="2200" dirty="0">
                <a:solidFill>
                  <a:prstClr val="black"/>
                </a:solidFill>
                <a:latin typeface="Calibri"/>
              </a:rPr>
              <a:t>Comparison of ecological and economic/social value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52936"/>
            <a:ext cx="437191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209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Function analysis scoring</a:t>
            </a:r>
            <a:endParaRPr lang="en-GB" dirty="0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0" y="1988840"/>
            <a:ext cx="8931576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6156176" y="2924944"/>
            <a:ext cx="64807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4103948" y="4559171"/>
            <a:ext cx="3636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Normalised scores are calculated: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Actual/ Max / i.e. 7/12=0.583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7" name="Straight Arrow Connector 6"/>
          <p:cNvCxnSpPr>
            <a:endCxn id="3" idx="3"/>
          </p:cNvCxnSpPr>
          <p:nvPr/>
        </p:nvCxnSpPr>
        <p:spPr>
          <a:xfrm flipV="1">
            <a:off x="6156176" y="4092735"/>
            <a:ext cx="94908" cy="4664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1006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677" y="2132856"/>
            <a:ext cx="8011320" cy="4453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-36474" y="7930"/>
            <a:ext cx="9201958" cy="1260621"/>
            <a:chOff x="0" y="332657"/>
            <a:chExt cx="9201958" cy="1260621"/>
          </a:xfrm>
        </p:grpSpPr>
        <p:pic>
          <p:nvPicPr>
            <p:cNvPr id="5325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052736"/>
              <a:ext cx="9181899" cy="2880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252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6" y="1351511"/>
              <a:ext cx="9030689" cy="2417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3253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87" y="332657"/>
              <a:ext cx="9191471" cy="7200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4211960" y="1345051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These beach scores are plotted on the matrix</a:t>
            </a:r>
            <a:endParaRPr lang="en-GB" dirty="0">
              <a:solidFill>
                <a:srgbClr val="FF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6876256" y="1268551"/>
            <a:ext cx="432048" cy="1872417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827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Function analysis </a:t>
            </a:r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60869"/>
            <a:ext cx="8229600" cy="4389120"/>
          </a:xfrm>
        </p:spPr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Fill in the </a:t>
            </a:r>
            <a:r>
              <a:rPr lang="en-GB" dirty="0" smtClean="0"/>
              <a:t>table (</a:t>
            </a:r>
            <a:r>
              <a:rPr lang="en-GB" dirty="0" err="1" smtClean="0"/>
              <a:t>Handout</a:t>
            </a:r>
            <a:r>
              <a:rPr lang="en-GB" dirty="0" smtClean="0"/>
              <a:t>)</a:t>
            </a:r>
            <a:endParaRPr lang="en-GB" dirty="0" smtClean="0"/>
          </a:p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Give each indicator a score 1-3 (1 Low - 3 high)</a:t>
            </a:r>
          </a:p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Plot your total scores on a </a:t>
            </a:r>
            <a:r>
              <a:rPr lang="en-GB" dirty="0" smtClean="0"/>
              <a:t>matrix</a:t>
            </a:r>
          </a:p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Summarise findings</a:t>
            </a:r>
          </a:p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Construct a  Shoreline Management Plan for the 4 beach area</a:t>
            </a:r>
          </a:p>
          <a:p>
            <a:pPr marL="514350" indent="-514350">
              <a:buFont typeface="+mj-lt"/>
              <a:buAutoNum type="alphaUcPeriod"/>
            </a:pPr>
            <a:r>
              <a:rPr lang="en-GB" dirty="0" smtClean="0"/>
              <a:t>Assess methodology and application of results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869160"/>
            <a:ext cx="28575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6034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wansea B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3200" y="1905000"/>
            <a:ext cx="6400800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3"/>
          <p:cNvSpPr>
            <a:spLocks noGrp="1" noChangeArrowheads="1"/>
          </p:cNvSpPr>
          <p:nvPr>
            <p:ph type="title"/>
          </p:nvPr>
        </p:nvSpPr>
        <p:spPr>
          <a:xfrm>
            <a:off x="2667000" y="292100"/>
            <a:ext cx="6019800" cy="1384300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GB" dirty="0" smtClean="0">
                <a:latin typeface="+mj-lt"/>
              </a:rPr>
              <a:t>Swansea Bay Shoreline Plan - Sub-Cell 8b</a:t>
            </a:r>
          </a:p>
        </p:txBody>
      </p:sp>
      <p:pic>
        <p:nvPicPr>
          <p:cNvPr id="6148" name="Picture 4" descr="Wales"/>
          <p:cNvPicPr>
            <a:picLocks noChangeAspect="1" noChangeArrowheads="1"/>
          </p:cNvPicPr>
          <p:nvPr/>
        </p:nvPicPr>
        <p:blipFill>
          <a:blip r:embed="rId3"/>
          <a:srcRect r="31749" b="33182"/>
          <a:stretch>
            <a:fillRect/>
          </a:stretch>
        </p:blipFill>
        <p:spPr bwMode="auto">
          <a:xfrm>
            <a:off x="152400" y="3794125"/>
            <a:ext cx="2466975" cy="306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Nash point labelled ma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152400"/>
            <a:ext cx="240030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1524000" y="2514600"/>
            <a:ext cx="152400" cy="3352800"/>
          </a:xfrm>
          <a:prstGeom prst="downArrow">
            <a:avLst>
              <a:gd name="adj1" fmla="val 50000"/>
              <a:gd name="adj2" fmla="val 550000"/>
            </a:avLst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51" name="AutoShape 7"/>
          <p:cNvSpPr>
            <a:spLocks noChangeArrowheads="1"/>
          </p:cNvSpPr>
          <p:nvPr/>
        </p:nvSpPr>
        <p:spPr bwMode="auto">
          <a:xfrm rot="-2199757">
            <a:off x="1066800" y="5105400"/>
            <a:ext cx="3810000" cy="152400"/>
          </a:xfrm>
          <a:prstGeom prst="rightArrow">
            <a:avLst>
              <a:gd name="adj1" fmla="val 50000"/>
              <a:gd name="adj2" fmla="val 625000"/>
            </a:avLst>
          </a:prstGeom>
          <a:solidFill>
            <a:srgbClr val="000000"/>
          </a:solidFill>
          <a:ln w="12700">
            <a:solidFill>
              <a:srgbClr val="0000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GB" smtClean="0">
                <a:solidFill>
                  <a:schemeClr val="tx1"/>
                </a:solidFill>
                <a:latin typeface="+mj-lt"/>
              </a:rPr>
              <a:t>Swansea Bay Shoreline Management Plan – Sub-Cell 8b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Boundaries – Worms Head (West) to </a:t>
            </a:r>
            <a:r>
              <a:rPr lang="en-GB" sz="2800" b="1" dirty="0" err="1" smtClean="0">
                <a:solidFill>
                  <a:schemeClr val="hlink"/>
                </a:solidFill>
                <a:latin typeface="+mj-lt"/>
              </a:rPr>
              <a:t>Lavernock</a:t>
            </a: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 Point (East)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GB" sz="2800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Administrative - 4 Local / Planning Authorities (Swansea, Neath-Port Talbot, Bridgend and Vale of Glamorgan County Councils)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GB" sz="2800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Environmental Designations - include SACs,  Heritage Coasts, AONB, NNRs, numerous SSSIs etc.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b="1" dirty="0" smtClean="0">
              <a:solidFill>
                <a:schemeClr val="hlink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696"/>
            <a:ext cx="9122399" cy="684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2483768" y="161054"/>
            <a:ext cx="3621088" cy="1143000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GB" sz="4000" b="1" dirty="0" smtClean="0">
                <a:solidFill>
                  <a:schemeClr val="tx1"/>
                </a:solidFill>
                <a:latin typeface="+mj-lt"/>
              </a:rPr>
              <a:t>Beaches Surveyed </a:t>
            </a:r>
            <a:r>
              <a:rPr lang="en-GB" sz="4000" dirty="0" smtClean="0">
                <a:solidFill>
                  <a:schemeClr val="hlink"/>
                </a:solidFill>
                <a:latin typeface="+mj-lt"/>
              </a:rPr>
              <a:t/>
            </a:r>
            <a:br>
              <a:rPr lang="en-GB" sz="4000" dirty="0" smtClean="0">
                <a:solidFill>
                  <a:schemeClr val="hlink"/>
                </a:solidFill>
                <a:latin typeface="+mj-lt"/>
              </a:rPr>
            </a:br>
            <a:endParaRPr lang="en-GB" sz="4000" dirty="0" smtClean="0">
              <a:solidFill>
                <a:schemeClr val="hlink"/>
              </a:solidFill>
              <a:latin typeface="+mj-lt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sz="half" idx="1"/>
          </p:nvPr>
        </p:nvSpPr>
        <p:spPr>
          <a:xfrm rot="1641823">
            <a:off x="324703" y="1217427"/>
            <a:ext cx="4038600" cy="443484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Rhossili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Bay (W)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Port </a:t>
            </a: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Eynon</a:t>
            </a: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Horton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Oxwich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Bay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Caswell Bay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Langland Bay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Swansea Bay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Aberavon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</p:txBody>
      </p:sp>
      <p:sp>
        <p:nvSpPr>
          <p:cNvPr id="9221" name="Rectangle 5"/>
          <p:cNvSpPr>
            <a:spLocks noGrp="1" noChangeArrowheads="1"/>
          </p:cNvSpPr>
          <p:nvPr>
            <p:ph sz="half" idx="2"/>
          </p:nvPr>
        </p:nvSpPr>
        <p:spPr>
          <a:xfrm rot="1603265">
            <a:off x="2257064" y="3164063"/>
            <a:ext cx="4038600" cy="443484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Porthcawl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(Rest Bay)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Porthcawl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(Coney Beach)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Merthyr </a:t>
            </a: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Mawr</a:t>
            </a: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Southerndown</a:t>
            </a: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Nash Point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Llantwit Major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Barry Island (E)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400" dirty="0" smtClean="0"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68760"/>
            <a:ext cx="28575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Function Paper - Wales beaches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146050" y="188913"/>
            <a:ext cx="5708650" cy="656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5231" name="Group 175"/>
          <p:cNvGraphicFramePr>
            <a:graphicFrameLocks noGrp="1"/>
          </p:cNvGraphicFramePr>
          <p:nvPr/>
        </p:nvGraphicFramePr>
        <p:xfrm>
          <a:off x="6372225" y="692150"/>
          <a:ext cx="2520950" cy="5852160"/>
        </p:xfrm>
        <a:graphic>
          <a:graphicData uri="http://schemas.openxmlformats.org/drawingml/2006/table">
            <a:tbl>
              <a:tblPr/>
              <a:tblGrid>
                <a:gridCol w="1792288"/>
                <a:gridCol w="728662"/>
              </a:tblGrid>
              <a:tr h="3175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Key to Beaches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Rhossili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Port Eynon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Horton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Oxwich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Caswell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Langland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8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Swansea Bay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Aberavon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Rest Bay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Coney Beach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Merthyr Mawr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Southern-down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Nash Point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4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Llantwit Major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Barry Island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26" descr="Rhossili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52400"/>
            <a:ext cx="3352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1027" descr="Eynon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2209800"/>
            <a:ext cx="35052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1028" descr="Horton 4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191000"/>
            <a:ext cx="3352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1030"/>
          <p:cNvSpPr txBox="1">
            <a:spLocks noChangeArrowheads="1"/>
          </p:cNvSpPr>
          <p:nvPr/>
        </p:nvSpPr>
        <p:spPr bwMode="auto">
          <a:xfrm>
            <a:off x="1042988" y="2924175"/>
            <a:ext cx="4291012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Port Eynon – AONB, Nature Reserve, MCS and Blue Flag designations.</a:t>
            </a:r>
          </a:p>
        </p:txBody>
      </p:sp>
      <p:sp>
        <p:nvSpPr>
          <p:cNvPr id="10246" name="Text Box 1032"/>
          <p:cNvSpPr txBox="1">
            <a:spLocks noChangeArrowheads="1"/>
          </p:cNvSpPr>
          <p:nvPr/>
        </p:nvSpPr>
        <p:spPr bwMode="auto">
          <a:xfrm>
            <a:off x="3657600" y="762000"/>
            <a:ext cx="53340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r>
              <a:rPr lang="en-GB" sz="2400" b="1">
                <a:solidFill>
                  <a:schemeClr val="hlink"/>
                </a:solidFill>
              </a:rPr>
              <a:t>Rhossili Bay – AONB, Archeological Interest, Heritage Coast and sports.</a:t>
            </a:r>
          </a:p>
        </p:txBody>
      </p:sp>
      <p:sp>
        <p:nvSpPr>
          <p:cNvPr id="10247" name="Text Box 1033"/>
          <p:cNvSpPr txBox="1">
            <a:spLocks noChangeArrowheads="1"/>
          </p:cNvSpPr>
          <p:nvPr/>
        </p:nvSpPr>
        <p:spPr bwMode="auto">
          <a:xfrm>
            <a:off x="3657600" y="5334000"/>
            <a:ext cx="54864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Horton – AONB with beach popular for surfing and wind sport activities.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26" descr="Oxwich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33528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1027" descr="Caswell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24193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1028" descr="Cap004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42291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1029"/>
          <p:cNvSpPr txBox="1">
            <a:spLocks noChangeArrowheads="1"/>
          </p:cNvSpPr>
          <p:nvPr/>
        </p:nvSpPr>
        <p:spPr bwMode="auto">
          <a:xfrm>
            <a:off x="3657600" y="1066800"/>
            <a:ext cx="54864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Oxwich Bay – AONB, SSSI, NNR and MCS beach designations.</a:t>
            </a:r>
          </a:p>
        </p:txBody>
      </p:sp>
      <p:sp>
        <p:nvSpPr>
          <p:cNvPr id="11270" name="Text Box 1030"/>
          <p:cNvSpPr txBox="1">
            <a:spLocks noChangeArrowheads="1"/>
          </p:cNvSpPr>
          <p:nvPr/>
        </p:nvSpPr>
        <p:spPr bwMode="auto">
          <a:xfrm>
            <a:off x="304800" y="3124200"/>
            <a:ext cx="53340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Caswell Bay – AONB with Blue Flag status since 2002.</a:t>
            </a:r>
          </a:p>
        </p:txBody>
      </p:sp>
      <p:sp>
        <p:nvSpPr>
          <p:cNvPr id="11271" name="Text Box 1031"/>
          <p:cNvSpPr txBox="1">
            <a:spLocks noChangeArrowheads="1"/>
          </p:cNvSpPr>
          <p:nvPr/>
        </p:nvSpPr>
        <p:spPr bwMode="auto">
          <a:xfrm>
            <a:off x="3581400" y="5562600"/>
            <a:ext cx="55626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Langland Bay – AONB with Blue Flag status since 2002.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p00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33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 descr="Cap004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21336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Cap002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0386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810000" y="1295400"/>
            <a:ext cx="25146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810000" y="838200"/>
            <a:ext cx="53340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Swansea Bay – Urban beach adjacent to City centre.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187450" y="2781300"/>
            <a:ext cx="429895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Aberavon – Urban beach in industrial area with no designations.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810000" y="5334000"/>
            <a:ext cx="53340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Rest Bay – Blue Flag beach popular for surfing.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026" descr="Cap0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095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1027" descr="Merthyr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2669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1028" descr="Southerndown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0957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1029"/>
          <p:cNvSpPr txBox="1">
            <a:spLocks noChangeArrowheads="1"/>
          </p:cNvSpPr>
          <p:nvPr/>
        </p:nvSpPr>
        <p:spPr bwMode="auto">
          <a:xfrm>
            <a:off x="3810000" y="990600"/>
            <a:ext cx="5334000" cy="8223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Coney Beach – Resort beach with MCS beach designation.</a:t>
            </a:r>
          </a:p>
        </p:txBody>
      </p:sp>
      <p:sp>
        <p:nvSpPr>
          <p:cNvPr id="13318" name="Text Box 1030"/>
          <p:cNvSpPr txBox="1">
            <a:spLocks noChangeArrowheads="1"/>
          </p:cNvSpPr>
          <p:nvPr/>
        </p:nvSpPr>
        <p:spPr bwMode="auto">
          <a:xfrm>
            <a:off x="971550" y="2924175"/>
            <a:ext cx="459105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Merthyr Mawr – SSSI designations for sand dunes and salt marshes.</a:t>
            </a:r>
          </a:p>
        </p:txBody>
      </p:sp>
      <p:sp>
        <p:nvSpPr>
          <p:cNvPr id="13319" name="Text Box 1031"/>
          <p:cNvSpPr txBox="1">
            <a:spLocks noChangeArrowheads="1"/>
          </p:cNvSpPr>
          <p:nvPr/>
        </p:nvSpPr>
        <p:spPr bwMode="auto">
          <a:xfrm>
            <a:off x="3832225" y="5402263"/>
            <a:ext cx="1806575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>
              <a:solidFill>
                <a:schemeClr val="hlink"/>
              </a:solidFill>
            </a:endParaRPr>
          </a:p>
        </p:txBody>
      </p:sp>
      <p:sp>
        <p:nvSpPr>
          <p:cNvPr id="13320" name="Text Box 1032"/>
          <p:cNvSpPr txBox="1">
            <a:spLocks noChangeArrowheads="1"/>
          </p:cNvSpPr>
          <p:nvPr/>
        </p:nvSpPr>
        <p:spPr bwMode="auto">
          <a:xfrm>
            <a:off x="3810000" y="5157788"/>
            <a:ext cx="53340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Southerndown – Glamorgan Heritage Coast, MCS and SSSI designations.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026" descr="Nash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20955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1027" descr="Llantwit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2098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1028" descr="Barry 005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4267200"/>
            <a:ext cx="3505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1029"/>
          <p:cNvSpPr txBox="1">
            <a:spLocks noChangeArrowheads="1"/>
          </p:cNvSpPr>
          <p:nvPr/>
        </p:nvSpPr>
        <p:spPr bwMode="auto">
          <a:xfrm>
            <a:off x="3810000" y="914400"/>
            <a:ext cx="53340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Nash Point – Glamorgan Heritage Coast and SSSI designation (geology).</a:t>
            </a:r>
          </a:p>
        </p:txBody>
      </p:sp>
      <p:sp>
        <p:nvSpPr>
          <p:cNvPr id="14342" name="Text Box 1030"/>
          <p:cNvSpPr txBox="1">
            <a:spLocks noChangeArrowheads="1"/>
          </p:cNvSpPr>
          <p:nvPr/>
        </p:nvSpPr>
        <p:spPr bwMode="auto">
          <a:xfrm>
            <a:off x="827088" y="2997200"/>
            <a:ext cx="4659312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Llantwit Major – Glamorgan Heritage Coast with MCS designated beach.</a:t>
            </a:r>
          </a:p>
        </p:txBody>
      </p:sp>
      <p:sp>
        <p:nvSpPr>
          <p:cNvPr id="14343" name="Text Box 1031"/>
          <p:cNvSpPr txBox="1">
            <a:spLocks noChangeArrowheads="1"/>
          </p:cNvSpPr>
          <p:nvPr/>
        </p:nvSpPr>
        <p:spPr bwMode="auto">
          <a:xfrm>
            <a:off x="3810000" y="5257800"/>
            <a:ext cx="5105400" cy="11874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2400" b="1">
                <a:solidFill>
                  <a:schemeClr val="hlink"/>
                </a:solidFill>
              </a:rPr>
              <a:t>Barry Island – Resort beach with no environmental desisnations.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2989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2" y="24902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Function Analysis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196752"/>
            <a:ext cx="5040560" cy="2520305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buFontTx/>
              <a:buNone/>
              <a:defRPr/>
            </a:pPr>
            <a:r>
              <a:rPr lang="en-GB" b="1" dirty="0" smtClean="0">
                <a:latin typeface="+mj-lt"/>
              </a:rPr>
              <a:t>Methodology a modification of: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Van der </a:t>
            </a:r>
            <a:r>
              <a:rPr lang="en-GB" b="1" dirty="0" err="1" smtClean="0">
                <a:latin typeface="+mj-lt"/>
              </a:rPr>
              <a:t>Maarel</a:t>
            </a:r>
            <a:r>
              <a:rPr lang="en-GB" b="1" dirty="0" smtClean="0">
                <a:latin typeface="+mj-lt"/>
              </a:rPr>
              <a:t> (1978, 1979)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De Groot (1992) - Functions of Nature</a:t>
            </a:r>
          </a:p>
          <a:p>
            <a:pPr eaLnBrk="1" hangingPunct="1">
              <a:defRPr/>
            </a:pPr>
            <a:r>
              <a:rPr lang="en-GB" b="1" dirty="0" err="1" smtClean="0">
                <a:latin typeface="+mj-lt"/>
              </a:rPr>
              <a:t>Cendrero</a:t>
            </a:r>
            <a:r>
              <a:rPr lang="en-GB" b="1" dirty="0" smtClean="0">
                <a:latin typeface="+mj-lt"/>
              </a:rPr>
              <a:t> and Fisher (1997) - Assessing Environmental Quality of Coastal Areas for Planning and management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Van der </a:t>
            </a:r>
            <a:r>
              <a:rPr lang="en-GB" b="1" dirty="0" err="1" smtClean="0">
                <a:latin typeface="+mj-lt"/>
              </a:rPr>
              <a:t>Weide</a:t>
            </a:r>
            <a:r>
              <a:rPr lang="en-GB" b="1" dirty="0" smtClean="0">
                <a:latin typeface="+mj-lt"/>
              </a:rPr>
              <a:t> </a:t>
            </a:r>
            <a:r>
              <a:rPr lang="en-GB" b="1" i="1" dirty="0" smtClean="0">
                <a:latin typeface="+mj-lt"/>
              </a:rPr>
              <a:t>et al </a:t>
            </a:r>
            <a:r>
              <a:rPr lang="en-GB" b="1" dirty="0" smtClean="0">
                <a:latin typeface="+mj-lt"/>
              </a:rPr>
              <a:t> (1999) – Assessing the value of coastal wetlands</a:t>
            </a:r>
          </a:p>
          <a:p>
            <a:pPr eaLnBrk="1" hangingPunct="1">
              <a:defRPr/>
            </a:pPr>
            <a:r>
              <a:rPr lang="en-GB" b="1" dirty="0" err="1" smtClean="0">
                <a:latin typeface="+mj-lt"/>
              </a:rPr>
              <a:t>Micallef</a:t>
            </a:r>
            <a:r>
              <a:rPr lang="en-GB" b="1" dirty="0" smtClean="0">
                <a:latin typeface="+mj-lt"/>
              </a:rPr>
              <a:t> and Williams (2003)- Maltese bathing waters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Phillips, M.R. (2007)- Coastal management tool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96" name="Rectangle 284"/>
          <p:cNvSpPr>
            <a:spLocks noGrp="1" noChangeArrowheads="1"/>
          </p:cNvSpPr>
          <p:nvPr>
            <p:ph type="title"/>
          </p:nvPr>
        </p:nvSpPr>
        <p:spPr>
          <a:xfrm>
            <a:off x="-612576" y="1579577"/>
            <a:ext cx="5925344" cy="1143000"/>
          </a:xfrm>
        </p:spPr>
        <p:txBody>
          <a:bodyPr>
            <a:normAutofit fontScale="90000"/>
          </a:bodyPr>
          <a:lstStyle/>
          <a:p>
            <a:pPr algn="r" eaLnBrk="1" hangingPunct="1">
              <a:defRPr/>
            </a:pPr>
            <a:r>
              <a:rPr lang="en-GB" dirty="0" smtClean="0">
                <a:latin typeface="+mj-lt"/>
              </a:rPr>
              <a:t/>
            </a:r>
            <a:br>
              <a:rPr lang="en-GB" dirty="0" smtClean="0">
                <a:latin typeface="+mj-lt"/>
              </a:rPr>
            </a:br>
            <a:r>
              <a:rPr lang="en-GB" b="1" dirty="0" smtClean="0">
                <a:latin typeface="+mj-lt"/>
              </a:rPr>
              <a:t>Environmental Indicators</a:t>
            </a:r>
            <a:r>
              <a:rPr lang="en-GB" dirty="0" smtClean="0">
                <a:latin typeface="+mj-lt"/>
              </a:rPr>
              <a:t/>
            </a:r>
            <a:br>
              <a:rPr lang="en-GB" dirty="0" smtClean="0">
                <a:latin typeface="+mj-lt"/>
              </a:rPr>
            </a:br>
            <a:endParaRPr lang="en-GB" dirty="0" smtClean="0">
              <a:latin typeface="+mj-lt"/>
            </a:endParaRPr>
          </a:p>
        </p:txBody>
      </p:sp>
      <p:sp>
        <p:nvSpPr>
          <p:cNvPr id="13597" name="Rectangle 285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Air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Hazards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Resources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Fresh Water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Marine Biota 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Coastal Water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Terrestrial Biota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400" b="1" dirty="0" smtClean="0">
                <a:solidFill>
                  <a:schemeClr val="hlink"/>
                </a:solidFill>
                <a:latin typeface="+mj-lt"/>
              </a:rPr>
              <a:t>Geological and Topographical Features</a:t>
            </a: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  <a:defRPr/>
            </a:pPr>
            <a:endParaRPr lang="en-GB" sz="2400" b="1" dirty="0" smtClean="0">
              <a:solidFill>
                <a:schemeClr val="hlink"/>
              </a:solidFill>
              <a:latin typeface="+mj-lt"/>
            </a:endParaRP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sz="2800" b="1" dirty="0" smtClean="0">
                <a:latin typeface="+mj-lt"/>
              </a:rPr>
              <a:t>These indicators were sub-divided into 35 components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836712"/>
            <a:ext cx="2909689" cy="3562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en-GB" b="1" smtClean="0">
                <a:latin typeface="+mj-lt"/>
              </a:rPr>
              <a:t>Socio-economic indicators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GB" dirty="0" smtClean="0">
              <a:latin typeface="+mj-lt"/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b="1" dirty="0" smtClean="0">
                <a:solidFill>
                  <a:schemeClr val="hlink"/>
                </a:solidFill>
                <a:latin typeface="+mj-lt"/>
              </a:rPr>
              <a:t>Potential for use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b="1" dirty="0" smtClean="0">
                <a:solidFill>
                  <a:schemeClr val="hlink"/>
                </a:solidFill>
                <a:latin typeface="+mj-lt"/>
              </a:rPr>
              <a:t>Human well-being</a:t>
            </a: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endParaRPr lang="en-GB" b="1" dirty="0">
              <a:solidFill>
                <a:schemeClr val="hlink"/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  <a:p>
            <a:pPr algn="ctr" eaLnBrk="1" hangingPunct="1">
              <a:buFontTx/>
              <a:buNone/>
              <a:defRPr/>
            </a:pPr>
            <a:r>
              <a:rPr lang="en-GB" sz="2800" b="1" dirty="0" smtClean="0">
                <a:latin typeface="+mj-lt"/>
              </a:rPr>
              <a:t>These 2 indicators were sub-divided into 18 components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276872"/>
            <a:ext cx="4443922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Function Table 2"/>
          <p:cNvPicPr>
            <a:picLocks noChangeAspect="1" noChangeArrowheads="1"/>
          </p:cNvPicPr>
          <p:nvPr/>
        </p:nvPicPr>
        <p:blipFill>
          <a:blip r:embed="rId2"/>
          <a:srcRect r="24844" b="43867"/>
          <a:stretch>
            <a:fillRect/>
          </a:stretch>
        </p:blipFill>
        <p:spPr bwMode="auto">
          <a:xfrm>
            <a:off x="4599632" y="980728"/>
            <a:ext cx="4483652" cy="48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5" descr="Function Table"/>
          <p:cNvPicPr>
            <a:picLocks noChangeAspect="1" noChangeArrowheads="1"/>
          </p:cNvPicPr>
          <p:nvPr/>
        </p:nvPicPr>
        <p:blipFill>
          <a:blip r:embed="rId3"/>
          <a:srcRect r="24615"/>
          <a:stretch>
            <a:fillRect/>
          </a:stretch>
        </p:blipFill>
        <p:spPr bwMode="auto">
          <a:xfrm>
            <a:off x="127612" y="36906"/>
            <a:ext cx="4300371" cy="670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Straight Connector 2"/>
          <p:cNvCxnSpPr/>
          <p:nvPr/>
        </p:nvCxnSpPr>
        <p:spPr>
          <a:xfrm>
            <a:off x="251520" y="260648"/>
            <a:ext cx="38758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599632" y="1268760"/>
            <a:ext cx="387585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en-GB" b="1" smtClean="0">
                <a:latin typeface="+mj-lt"/>
              </a:rPr>
              <a:t>Methodology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052736"/>
            <a:ext cx="3816424" cy="5805264"/>
          </a:xfrm>
        </p:spPr>
        <p:txBody>
          <a:bodyPr>
            <a:normAutofit fontScale="92500" lnSpcReduction="10000"/>
          </a:bodyPr>
          <a:lstStyle/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b="1" dirty="0" smtClean="0">
                <a:latin typeface="+mj-lt"/>
              </a:rPr>
              <a:t>Components were determined for each indicator and analysed for every beach 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Score allocated to each component within the range from 1 (worst) to 5 (best)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b="1" dirty="0" smtClean="0">
                <a:latin typeface="+mj-lt"/>
              </a:rPr>
              <a:t>Component scores ‘normalised’ for each indicator (environmental and socio-economic)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b="1" dirty="0" smtClean="0">
                <a:solidFill>
                  <a:schemeClr val="hlink"/>
                </a:solidFill>
                <a:latin typeface="+mj-lt"/>
              </a:rPr>
              <a:t>Environmental and socio-economic indicators normalised overall to produce conservation / development matrix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800" b="1" dirty="0" smtClean="0">
              <a:solidFill>
                <a:schemeClr val="hlink"/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GB" sz="2800" dirty="0" smtClean="0">
              <a:latin typeface="+mj-lt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152" y="2132856"/>
            <a:ext cx="4428492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92100"/>
            <a:ext cx="5508104" cy="13843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b="1" dirty="0" smtClean="0">
                <a:latin typeface="+mj-lt"/>
              </a:rPr>
              <a:t>Normalised Scores for Natural and Socio-economic Beach Indicators</a:t>
            </a:r>
          </a:p>
        </p:txBody>
      </p:sp>
      <p:pic>
        <p:nvPicPr>
          <p:cNvPr id="20483" name="Picture 3"/>
          <p:cNvPicPr preferRelativeResize="0">
            <a:picLocks noChangeArrowheads="1"/>
          </p:cNvPicPr>
          <p:nvPr/>
        </p:nvPicPr>
        <p:blipFill>
          <a:blip r:embed="rId2"/>
          <a:srcRect t="19081"/>
          <a:stretch>
            <a:fillRect/>
          </a:stretch>
        </p:blipFill>
        <p:spPr bwMode="auto">
          <a:xfrm>
            <a:off x="0" y="1916832"/>
            <a:ext cx="9004300" cy="4115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en-GB" sz="2800" b="1" smtClean="0">
                <a:latin typeface="+mj-lt"/>
              </a:rPr>
              <a:t>Site comparisons based on normalised scores for both ecological and socio-economic indicators</a:t>
            </a:r>
          </a:p>
        </p:txBody>
      </p:sp>
      <p:pic>
        <p:nvPicPr>
          <p:cNvPr id="21507" name="Picture 4"/>
          <p:cNvPicPr preferRelativeResize="0">
            <a:picLocks noChangeArrowheads="1"/>
          </p:cNvPicPr>
          <p:nvPr/>
        </p:nvPicPr>
        <p:blipFill>
          <a:blip r:embed="rId2"/>
          <a:srcRect t="20351"/>
          <a:stretch>
            <a:fillRect/>
          </a:stretch>
        </p:blipFill>
        <p:spPr bwMode="auto">
          <a:xfrm>
            <a:off x="139700" y="2276475"/>
            <a:ext cx="9004300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22" descr="Function Beaches 5 score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549275"/>
            <a:ext cx="7359650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5073" name="Group 257"/>
          <p:cNvGraphicFramePr>
            <a:graphicFrameLocks noGrp="1"/>
          </p:cNvGraphicFramePr>
          <p:nvPr/>
        </p:nvGraphicFramePr>
        <p:xfrm>
          <a:off x="7308850" y="0"/>
          <a:ext cx="1835150" cy="6896104"/>
        </p:xfrm>
        <a:graphic>
          <a:graphicData uri="http://schemas.openxmlformats.org/drawingml/2006/table">
            <a:tbl>
              <a:tblPr/>
              <a:tblGrid>
                <a:gridCol w="1304925"/>
                <a:gridCol w="530225"/>
              </a:tblGrid>
              <a:tr h="3524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Key to Beaches</a:t>
                      </a: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Rhossili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Port Eynon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Horton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Oxwich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Caswell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Langland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Swansea Bay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Aberavon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Rest Bay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Coney Beach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Merthyr Mawr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Southern-down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Nash Point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Llantwit Major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Barry Island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80" name="Text Box 258"/>
          <p:cNvSpPr txBox="1">
            <a:spLocks noChangeArrowheads="1"/>
          </p:cNvSpPr>
          <p:nvPr/>
        </p:nvSpPr>
        <p:spPr bwMode="auto">
          <a:xfrm>
            <a:off x="0" y="6581001"/>
            <a:ext cx="5113337" cy="27699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200" b="1" dirty="0">
                <a:solidFill>
                  <a:schemeClr val="hlink"/>
                </a:solidFill>
              </a:rPr>
              <a:t>Matrix: </a:t>
            </a:r>
            <a:r>
              <a:rPr lang="en-GB" sz="1200" b="1" dirty="0" err="1">
                <a:solidFill>
                  <a:schemeClr val="hlink"/>
                </a:solidFill>
              </a:rPr>
              <a:t>Cendrero</a:t>
            </a:r>
            <a:r>
              <a:rPr lang="en-GB" sz="1200" b="1" dirty="0">
                <a:solidFill>
                  <a:schemeClr val="hlink"/>
                </a:solidFill>
              </a:rPr>
              <a:t> and Fisher, 1997</a:t>
            </a:r>
            <a:endParaRPr lang="en-US" sz="1200" b="1" dirty="0">
              <a:solidFill>
                <a:schemeClr val="hlin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5924510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Interpret these findings:  What do they mean for a SMP?</a:t>
            </a:r>
            <a:endParaRPr lang="en-GB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7146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Conservation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Rhossili</a:t>
            </a: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Merthyr </a:t>
            </a:r>
            <a:r>
              <a:rPr lang="en-GB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Mawr</a:t>
            </a: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Southerndown</a:t>
            </a: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tx2">
                  <a:lumMod val="20000"/>
                  <a:lumOff val="80000"/>
                </a:schemeClr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Nash Point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8" y="0"/>
            <a:ext cx="916982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>
              <a:defRPr/>
            </a:pPr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  <a:latin typeface="+mj-lt"/>
              </a:rPr>
              <a:t>Development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3830" y="1916832"/>
            <a:ext cx="8229600" cy="438912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Swansea Bay</a:t>
            </a: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Aberavon</a:t>
            </a: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err="1" smtClean="0">
                <a:solidFill>
                  <a:schemeClr val="bg1"/>
                </a:solidFill>
                <a:latin typeface="+mj-lt"/>
              </a:rPr>
              <a:t>Porthcawl</a:t>
            </a:r>
            <a:r>
              <a:rPr lang="en-GB" b="1" dirty="0" smtClean="0">
                <a:solidFill>
                  <a:schemeClr val="bg1"/>
                </a:solidFill>
                <a:latin typeface="+mj-lt"/>
              </a:rPr>
              <a:t> (Coney Beach)</a:t>
            </a:r>
          </a:p>
          <a:p>
            <a:pPr eaLnBrk="1" hangingPunct="1">
              <a:buFontTx/>
              <a:buNone/>
              <a:defRPr/>
            </a:pPr>
            <a:endParaRPr lang="en-GB" b="1" dirty="0" smtClean="0">
              <a:solidFill>
                <a:schemeClr val="bg1"/>
              </a:solidFill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solidFill>
                  <a:schemeClr val="bg1"/>
                </a:solidFill>
                <a:latin typeface="+mj-lt"/>
              </a:rPr>
              <a:t>Barry Island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49" y="17017"/>
            <a:ext cx="9208784" cy="6796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82296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en-GB" b="1" dirty="0" smtClean="0">
                <a:latin typeface="+mj-lt"/>
              </a:rPr>
              <a:t>Conflict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476672"/>
            <a:ext cx="5698976" cy="438912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Port </a:t>
            </a:r>
            <a:r>
              <a:rPr lang="en-GB" b="1" dirty="0" err="1" smtClean="0">
                <a:latin typeface="+mj-lt"/>
              </a:rPr>
              <a:t>Eynon</a:t>
            </a:r>
            <a:endParaRPr lang="en-GB" b="1" dirty="0" smtClean="0">
              <a:latin typeface="+mj-lt"/>
            </a:endParaRP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Horton</a:t>
            </a:r>
          </a:p>
          <a:p>
            <a:pPr eaLnBrk="1" hangingPunct="1">
              <a:defRPr/>
            </a:pPr>
            <a:r>
              <a:rPr lang="en-GB" b="1" dirty="0" err="1" smtClean="0">
                <a:latin typeface="+mj-lt"/>
              </a:rPr>
              <a:t>Oxwich</a:t>
            </a:r>
            <a:r>
              <a:rPr lang="en-GB" b="1" dirty="0" smtClean="0">
                <a:latin typeface="+mj-lt"/>
              </a:rPr>
              <a:t> Bay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Caswell Bay</a:t>
            </a:r>
          </a:p>
          <a:p>
            <a:pPr eaLnBrk="1" hangingPunct="1">
              <a:defRPr/>
            </a:pPr>
            <a:r>
              <a:rPr lang="en-GB" b="1" dirty="0" smtClean="0">
                <a:latin typeface="+mj-lt"/>
              </a:rPr>
              <a:t>Langland Bay</a:t>
            </a:r>
          </a:p>
          <a:p>
            <a:pPr eaLnBrk="1" hangingPunct="1">
              <a:defRPr/>
            </a:pPr>
            <a:r>
              <a:rPr lang="en-GB" b="1" dirty="0" err="1" smtClean="0">
                <a:latin typeface="+mj-lt"/>
              </a:rPr>
              <a:t>Porthcawl</a:t>
            </a:r>
            <a:r>
              <a:rPr lang="en-GB" b="1" dirty="0" smtClean="0">
                <a:latin typeface="+mj-lt"/>
              </a:rPr>
              <a:t> (Rest Bay)</a:t>
            </a:r>
          </a:p>
          <a:p>
            <a:pPr eaLnBrk="1" hangingPunct="1">
              <a:defRPr/>
            </a:pPr>
            <a:r>
              <a:rPr lang="en-GB" b="1" dirty="0" err="1" smtClean="0">
                <a:latin typeface="+mj-lt"/>
              </a:rPr>
              <a:t>Llantwit</a:t>
            </a:r>
            <a:r>
              <a:rPr lang="en-GB" b="1" dirty="0" smtClean="0">
                <a:latin typeface="+mj-lt"/>
              </a:rPr>
              <a:t> Major</a:t>
            </a:r>
          </a:p>
          <a:p>
            <a:pPr eaLnBrk="1" hangingPunct="1">
              <a:defRPr/>
            </a:pPr>
            <a:endParaRPr lang="en-GB" b="1" dirty="0" smtClean="0">
              <a:solidFill>
                <a:schemeClr val="hlink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88324" y="6581000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Haskett</a:t>
            </a:r>
            <a:r>
              <a:rPr lang="en-GB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T Hastings</a:t>
            </a:r>
            <a:endParaRPr lang="en-GB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91" y="-677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920427" y="-171400"/>
            <a:ext cx="8229600" cy="1143000"/>
          </a:xfrm>
        </p:spPr>
        <p:txBody>
          <a:bodyPr/>
          <a:lstStyle/>
          <a:p>
            <a:pPr algn="r" eaLnBrk="1" hangingPunct="1">
              <a:defRPr/>
            </a:pPr>
            <a:r>
              <a:rPr lang="en-GB" b="1" dirty="0" smtClean="0">
                <a:solidFill>
                  <a:srgbClr val="FFFF00"/>
                </a:solidFill>
                <a:latin typeface="+mj-lt"/>
              </a:rPr>
              <a:t>Conclusions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0" y="332656"/>
            <a:ext cx="4330824" cy="4911824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rgbClr val="FFC000"/>
                </a:solidFill>
                <a:latin typeface="+mj-lt"/>
              </a:rPr>
              <a:t>Function Analysis provides a useful tool to identify conflict and evaluate change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rgbClr val="FFFF00"/>
                </a:solidFill>
                <a:latin typeface="+mj-lt"/>
              </a:rPr>
              <a:t>Conservation and Development areas are clearly defined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rgbClr val="FFC000"/>
                </a:solidFill>
                <a:latin typeface="+mj-lt"/>
              </a:rPr>
              <a:t>Areas of potential conflict can be identified with significance of appropriate indicators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b="1" dirty="0" smtClean="0">
                <a:solidFill>
                  <a:srgbClr val="FFFF00"/>
                </a:solidFill>
                <a:latin typeface="+mj-lt"/>
              </a:rPr>
              <a:t>Shoreline Management Plans and Planning Legislation are seen as significant in controlling conflict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  <p:bldP spid="32771" grpI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2974</TotalTime>
  <Words>1123</Words>
  <Application>Microsoft Office PowerPoint</Application>
  <PresentationFormat>On-screen Show (4:3)</PresentationFormat>
  <Paragraphs>243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Flow</vt:lpstr>
      <vt:lpstr>PowerPoint Presentation</vt:lpstr>
      <vt:lpstr>Contents</vt:lpstr>
      <vt:lpstr>Introduction</vt:lpstr>
      <vt:lpstr>Functions</vt:lpstr>
      <vt:lpstr>Regulation and information functions (Micallef &amp; Williams, 2003: 148)</vt:lpstr>
      <vt:lpstr>Human natural interaction (van der Meulen, 2009)</vt:lpstr>
      <vt:lpstr>Measure characteristics</vt:lpstr>
      <vt:lpstr>Function analysis scoring</vt:lpstr>
      <vt:lpstr>PowerPoint Presentation</vt:lpstr>
      <vt:lpstr>Function analysis Exercise</vt:lpstr>
      <vt:lpstr>Swansea Bay Shoreline Plan - Sub-Cell 8b</vt:lpstr>
      <vt:lpstr>Swansea Bay Shoreline Management Plan – Sub-Cell 8b</vt:lpstr>
      <vt:lpstr>Beaches Surveyed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Function Analysis</vt:lpstr>
      <vt:lpstr> Environmental Indicators </vt:lpstr>
      <vt:lpstr>Socio-economic indicators</vt:lpstr>
      <vt:lpstr>PowerPoint Presentation</vt:lpstr>
      <vt:lpstr>Methodology</vt:lpstr>
      <vt:lpstr>Normalised Scores for Natural and Socio-economic Beach Indicators</vt:lpstr>
      <vt:lpstr>Site comparisons based on normalised scores for both ecological and socio-economic indicators</vt:lpstr>
      <vt:lpstr>PowerPoint Presentation</vt:lpstr>
      <vt:lpstr>Conservation</vt:lpstr>
      <vt:lpstr>Development</vt:lpstr>
      <vt:lpstr>Conflict</vt:lpstr>
      <vt:lpstr>Conclusions</vt:lpstr>
    </vt:vector>
  </TitlesOfParts>
  <Company>none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Application of Function Analysis within a defined coastal management strategy, Swansea Bay, Wales, UK</dc:title>
  <dc:creator>Mike Phillips</dc:creator>
  <cp:lastModifiedBy>chrishouse</cp:lastModifiedBy>
  <cp:revision>53</cp:revision>
  <dcterms:created xsi:type="dcterms:W3CDTF">2004-11-10T23:00:09Z</dcterms:created>
  <dcterms:modified xsi:type="dcterms:W3CDTF">2014-01-09T17:32:28Z</dcterms:modified>
</cp:coreProperties>
</file>