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34"/>
  </p:notesMasterIdLst>
  <p:handoutMasterIdLst>
    <p:handoutMasterId r:id="rId35"/>
  </p:handoutMasterIdLst>
  <p:sldIdLst>
    <p:sldId id="371" r:id="rId2"/>
    <p:sldId id="642" r:id="rId3"/>
    <p:sldId id="639" r:id="rId4"/>
    <p:sldId id="633" r:id="rId5"/>
    <p:sldId id="614" r:id="rId6"/>
    <p:sldId id="650" r:id="rId7"/>
    <p:sldId id="615" r:id="rId8"/>
    <p:sldId id="618" r:id="rId9"/>
    <p:sldId id="616" r:id="rId10"/>
    <p:sldId id="617" r:id="rId11"/>
    <p:sldId id="619" r:id="rId12"/>
    <p:sldId id="621" r:id="rId13"/>
    <p:sldId id="622" r:id="rId14"/>
    <p:sldId id="649" r:id="rId15"/>
    <p:sldId id="623" r:id="rId16"/>
    <p:sldId id="624" r:id="rId17"/>
    <p:sldId id="625" r:id="rId18"/>
    <p:sldId id="627" r:id="rId19"/>
    <p:sldId id="629" r:id="rId20"/>
    <p:sldId id="628" r:id="rId21"/>
    <p:sldId id="631" r:id="rId22"/>
    <p:sldId id="630" r:id="rId23"/>
    <p:sldId id="651" r:id="rId24"/>
    <p:sldId id="645" r:id="rId25"/>
    <p:sldId id="632" r:id="rId26"/>
    <p:sldId id="652" r:id="rId27"/>
    <p:sldId id="654" r:id="rId28"/>
    <p:sldId id="658" r:id="rId29"/>
    <p:sldId id="653" r:id="rId30"/>
    <p:sldId id="646" r:id="rId31"/>
    <p:sldId id="647" r:id="rId32"/>
    <p:sldId id="648" r:id="rId33"/>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181" autoAdjust="0"/>
  </p:normalViewPr>
  <p:slideViewPr>
    <p:cSldViewPr>
      <p:cViewPr varScale="1">
        <p:scale>
          <a:sx n="58" d="100"/>
          <a:sy n="58" d="100"/>
        </p:scale>
        <p:origin x="504" y="274"/>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2025/9/30</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2025/9/30</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2025/9/30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2025/9/30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2025/9/30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2025/9/30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2025/9/30</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2025/9/30</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2025/9/30</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2025/9/30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2025/9/30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2025/9/30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2025/9/30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2025/9/30</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98062018-F544-6958-83B3-E6A0D065000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3" name="文字方塊 2">
            <a:extLst>
              <a:ext uri="{FF2B5EF4-FFF2-40B4-BE49-F238E27FC236}">
                <a16:creationId xmlns:a16="http://schemas.microsoft.com/office/drawing/2014/main" id="{CDD65899-CFB0-D1C5-918F-98B363D529D4}"/>
              </a:ext>
            </a:extLst>
          </p:cNvPr>
          <p:cNvSpPr txBox="1"/>
          <p:nvPr/>
        </p:nvSpPr>
        <p:spPr>
          <a:xfrm>
            <a:off x="6444208" y="490785"/>
            <a:ext cx="4314001"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世間自在王佛。即為法藏而說經言。譬如大海一人斗量。經歷劫數尚可窮底。人有至心求道。精進不止。會當剋果。何願不得。汝自思惟。修何方便。而能成就佛剎莊嚴。如所修行。汝自當知。清淨佛國。汝應自攝。</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7DAB6D81-5E24-DF0D-67F2-2F144431F815}"/>
              </a:ext>
            </a:extLst>
          </p:cNvPr>
          <p:cNvSpPr txBox="1"/>
          <p:nvPr/>
        </p:nvSpPr>
        <p:spPr>
          <a:xfrm>
            <a:off x="4851127" y="505913"/>
            <a:ext cx="1287532"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佛答法藏曰，譬如一人以斗量取大海之水，久經時劫，尚可窮見海底。</a:t>
            </a:r>
          </a:p>
        </p:txBody>
      </p:sp>
      <p:sp>
        <p:nvSpPr>
          <p:cNvPr id="4" name="文字方塊 3">
            <a:extLst>
              <a:ext uri="{FF2B5EF4-FFF2-40B4-BE49-F238E27FC236}">
                <a16:creationId xmlns:a16="http://schemas.microsoft.com/office/drawing/2014/main" id="{4BD1E7BB-7F13-434E-1303-BF98E195B64D}"/>
              </a:ext>
            </a:extLst>
          </p:cNvPr>
          <p:cNvSpPr txBox="1"/>
          <p:nvPr/>
        </p:nvSpPr>
        <p:spPr>
          <a:xfrm>
            <a:off x="1081162" y="477466"/>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能以至心（至極之心）求道，精進不已，必皆得果。（「會」者，義寂云：皆也。憬興云：亦必也。「尅」同「剋」，簡體作「克」，義為必也，遂也，得也。）又有何願，不能求得。</a:t>
            </a:r>
          </a:p>
        </p:txBody>
      </p:sp>
    </p:spTree>
    <p:extLst>
      <p:ext uri="{BB962C8B-B14F-4D97-AF65-F5344CB8AC3E}">
        <p14:creationId xmlns:p14="http://schemas.microsoft.com/office/powerpoint/2010/main" val="13962985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匾額 8" descr="佛學概要十四講表 習講">
            <a:extLst>
              <a:ext uri="{FF2B5EF4-FFF2-40B4-BE49-F238E27FC236}">
                <a16:creationId xmlns:a16="http://schemas.microsoft.com/office/drawing/2014/main" id="{0A639303-070A-479E-DE66-B1D34E621B9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2" name="文字方塊 1">
            <a:extLst>
              <a:ext uri="{FF2B5EF4-FFF2-40B4-BE49-F238E27FC236}">
                <a16:creationId xmlns:a16="http://schemas.microsoft.com/office/drawing/2014/main" id="{4B95864B-70FC-473F-F236-26E3F0FFB06A}"/>
              </a:ext>
            </a:extLst>
          </p:cNvPr>
          <p:cNvSpPr txBox="1"/>
          <p:nvPr/>
        </p:nvSpPr>
        <p:spPr>
          <a:xfrm>
            <a:off x="7605489" y="693490"/>
            <a:ext cx="2941831"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下文連下三個自字，首曰「汝自思惟」，繼曰「汝自當知」，三曰「汝應自攝」。世尊不直截作答，但直指三個「自」字，實是老婆心切，深意存焉。</a:t>
            </a:r>
          </a:p>
        </p:txBody>
      </p:sp>
      <p:sp>
        <p:nvSpPr>
          <p:cNvPr id="4" name="文字方塊 3">
            <a:extLst>
              <a:ext uri="{FF2B5EF4-FFF2-40B4-BE49-F238E27FC236}">
                <a16:creationId xmlns:a16="http://schemas.microsoft.com/office/drawing/2014/main" id="{EFC49242-AEDB-0110-DFAD-CE5B89E3F933}"/>
              </a:ext>
            </a:extLst>
          </p:cNvPr>
          <p:cNvSpPr txBox="1"/>
          <p:nvPr/>
        </p:nvSpPr>
        <p:spPr>
          <a:xfrm>
            <a:off x="2638822" y="675082"/>
            <a:ext cx="4596130"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日峻諦於</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釋「汝自當知」云：「汝自當知者，例如法華三止說，其義深廣，不可容易說故。」此說甚好，彼經「止止不須說」，正是今經之義。六祖曰「密在汝邊」，古禪德曰「汝自會取好，我不如汝」，亦此經三個「自」字之義。</a:t>
            </a:r>
          </a:p>
        </p:txBody>
      </p:sp>
    </p:spTree>
    <p:extLst>
      <p:ext uri="{BB962C8B-B14F-4D97-AF65-F5344CB8AC3E}">
        <p14:creationId xmlns:p14="http://schemas.microsoft.com/office/powerpoint/2010/main" val="760886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B541FD42-EDD1-92B9-F045-84E5480F182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5" name="文字方塊 4">
            <a:extLst>
              <a:ext uri="{FF2B5EF4-FFF2-40B4-BE49-F238E27FC236}">
                <a16:creationId xmlns:a16="http://schemas.microsoft.com/office/drawing/2014/main" id="{2E477A0F-0FE9-615A-294D-5412D0C77D94}"/>
              </a:ext>
            </a:extLst>
          </p:cNvPr>
          <p:cNvSpPr txBox="1"/>
          <p:nvPr/>
        </p:nvSpPr>
        <p:spPr>
          <a:xfrm>
            <a:off x="972766" y="721162"/>
            <a:ext cx="9712915" cy="5345255"/>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峻諦師曰：「此含三義：</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㈠謂法藏菩薩宿殖（同植）深厚，高才勇哲，與世超異。淨佛國土之事，久既洞達，雖佛智無所加之。故如汝所知，汝自當行之也。（此復明法藏是從果向因也）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㈡謂攝取佛國，各隨樂欲，或取穢濁，或求清淨，或攝三乘，或願一乘。故任菩薩意樂，宜攝取之，不用如來之指示也。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㈢謂凡於淨土，有報有化。法報高妙，非菩薩之分。唯應自分，宜攝取之也。故云汝自當知。」</a:t>
            </a:r>
            <a:endParaRPr lang="en-US" altLang="zh-TW" sz="2800" dirty="0">
              <a:solidFill>
                <a:schemeClr val="bg1">
                  <a:lumMod val="95000"/>
                </a:schemeClr>
              </a:solidFill>
            </a:endParaRPr>
          </a:p>
          <a:p>
            <a:pPr>
              <a:lnSpc>
                <a:spcPts val="4300"/>
              </a:lnSpc>
              <a:spcBef>
                <a:spcPts val="1200"/>
              </a:spcBef>
            </a:pPr>
            <a:r>
              <a:rPr lang="zh-TW" altLang="en-US" sz="2800" dirty="0">
                <a:solidFill>
                  <a:schemeClr val="bg1">
                    <a:lumMod val="95000"/>
                  </a:schemeClr>
                </a:solidFill>
              </a:rPr>
              <a:t>上峻諦師所云「唯應自分」，此之自分，即宗門所謂法身向上事也，故超於「菩薩之分」。個中義理，非凡情所能解會。</a:t>
            </a:r>
          </a:p>
        </p:txBody>
      </p:sp>
    </p:spTree>
    <p:extLst>
      <p:ext uri="{BB962C8B-B14F-4D97-AF65-F5344CB8AC3E}">
        <p14:creationId xmlns:p14="http://schemas.microsoft.com/office/powerpoint/2010/main" val="226603805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3751826-62A5-71FB-49A0-56566A377E49}"/>
              </a:ext>
            </a:extLst>
          </p:cNvPr>
          <p:cNvSpPr txBox="1"/>
          <p:nvPr/>
        </p:nvSpPr>
        <p:spPr>
          <a:xfrm>
            <a:off x="8230873" y="549474"/>
            <a:ext cx="2544286" cy="5367940"/>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法藏白言。斯義宏深。非我境界。惟願如來應正遍知。廣演諸佛無量妙剎。若我得聞。如是等法。思惟修習。誓滿所願。</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2" name="文字方塊 1">
            <a:extLst>
              <a:ext uri="{FF2B5EF4-FFF2-40B4-BE49-F238E27FC236}">
                <a16:creationId xmlns:a16="http://schemas.microsoft.com/office/drawing/2014/main" id="{B731993D-6365-D47C-CB24-FF9D26DF3F6B}"/>
              </a:ext>
            </a:extLst>
          </p:cNvPr>
          <p:cNvSpPr txBox="1"/>
          <p:nvPr/>
        </p:nvSpPr>
        <p:spPr>
          <a:xfrm>
            <a:off x="3142878" y="549474"/>
            <a:ext cx="4596130"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斯」，此也。「宏」，大也。「境」者，心之所遊履攀緣者，謂之境。如色為眼識所遊履，謂之色境。乃至法為意識所遊履，謂之法境。又實相之理，為妙智遊履之所，亦稱為境，亦屬法境。「界」者，界域。「境界」，指所觀之境、之界域。</a:t>
            </a:r>
          </a:p>
        </p:txBody>
      </p:sp>
      <p:sp>
        <p:nvSpPr>
          <p:cNvPr id="8" name="匾額 7" descr="佛學概要十四講表 習講">
            <a:extLst>
              <a:ext uri="{FF2B5EF4-FFF2-40B4-BE49-F238E27FC236}">
                <a16:creationId xmlns:a16="http://schemas.microsoft.com/office/drawing/2014/main" id="{C0D1EE3C-BB9E-3A4D-CDAF-31FE45114FC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14864054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2F65634-701A-7A10-75A3-8D09CFD5636C}"/>
              </a:ext>
            </a:extLst>
          </p:cNvPr>
          <p:cNvSpPr txBox="1"/>
          <p:nvPr/>
        </p:nvSpPr>
        <p:spPr>
          <a:xfrm>
            <a:off x="751408" y="654142"/>
            <a:ext cx="10110460"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峻諦師云：「</a:t>
            </a:r>
            <a:r>
              <a:rPr lang="en-US" altLang="zh-TW" sz="2800" dirty="0">
                <a:solidFill>
                  <a:schemeClr val="bg1">
                    <a:lumMod val="95000"/>
                  </a:schemeClr>
                </a:solidFill>
              </a:rPr>
              <a:t>『</a:t>
            </a:r>
            <a:r>
              <a:rPr lang="zh-TW" altLang="en-US" sz="2800" dirty="0">
                <a:solidFill>
                  <a:schemeClr val="bg1">
                    <a:lumMod val="95000"/>
                  </a:schemeClr>
                </a:solidFill>
              </a:rPr>
              <a:t>斯義弘深，非我境界</a:t>
            </a:r>
            <a:r>
              <a:rPr lang="en-US" altLang="zh-TW" sz="2800" dirty="0">
                <a:solidFill>
                  <a:schemeClr val="bg1">
                    <a:lumMod val="95000"/>
                  </a:schemeClr>
                </a:solidFill>
              </a:rPr>
              <a:t>』</a:t>
            </a:r>
            <a:r>
              <a:rPr lang="zh-TW" altLang="en-US" sz="2800" dirty="0">
                <a:solidFill>
                  <a:schemeClr val="bg1">
                    <a:lumMod val="95000"/>
                  </a:schemeClr>
                </a:solidFill>
              </a:rPr>
              <a:t>者，亦有三意：</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㈠謂菩薩常途淨土之行，我已知之，今欲得諸佛土之中最勝淨土，斯義弘深，非我境界。</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㈡謂實雖隨各自樂欲，應攝取之。今欲五乘齊入報土，斯義弘深，非我境界。（報土乃法身大士所居，今令二乘、人天乘齊入報土，故非凡情所能測。）</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㈢謂雖法報高妙，非菩薩之分，我能經無量劫，當克獲之。（法報二身，經無量劫必可悟證，但當下尚非其分，故下云非我境界。）斯義弘深（廣大謂弘，幽邃謂深），非我境界也。</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雖有三義不同，拋卻己分，專歸佛力，斯乃法藏菩薩自開他力門也。」</a:t>
            </a:r>
          </a:p>
        </p:txBody>
      </p:sp>
      <p:sp>
        <p:nvSpPr>
          <p:cNvPr id="4" name="匾額 3" descr="佛學概要十四講表 習講">
            <a:extLst>
              <a:ext uri="{FF2B5EF4-FFF2-40B4-BE49-F238E27FC236}">
                <a16:creationId xmlns:a16="http://schemas.microsoft.com/office/drawing/2014/main" id="{DED9141A-EEE2-EC92-A5BD-C5874321BD2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371072078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4B19C8A7-AA0C-DFC3-D0BB-ECDA7D263119}"/>
              </a:ext>
            </a:extLst>
          </p:cNvPr>
          <p:cNvSpPr txBox="1"/>
          <p:nvPr/>
        </p:nvSpPr>
        <p:spPr>
          <a:xfrm>
            <a:off x="5164514" y="902826"/>
            <a:ext cx="5827236" cy="497189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惟願如來。應正遍知。廣演諸佛無量妙剎。」「演」宣說也。「如來應正遍知」，即如來、應供、正遍知，乃佛十號中之三號。此乃簡稱，以代表佛之十號。法藏菩薩陳明「非我境界」後，乃啟請世間自在王如來，為之廣說諸佛之無量勝妙剎土。</a:t>
            </a:r>
          </a:p>
          <a:p>
            <a:pPr>
              <a:lnSpc>
                <a:spcPts val="4400"/>
              </a:lnSpc>
            </a:pPr>
            <a:endParaRPr lang="zh-TW" altLang="en-US" sz="2800" dirty="0">
              <a:solidFill>
                <a:schemeClr val="bg1">
                  <a:lumMod val="95000"/>
                </a:schemeClr>
              </a:solidFill>
            </a:endParaRPr>
          </a:p>
        </p:txBody>
      </p:sp>
      <p:sp>
        <p:nvSpPr>
          <p:cNvPr id="7" name="匾額 6" descr="佛學概要十四講表 習講">
            <a:extLst>
              <a:ext uri="{FF2B5EF4-FFF2-40B4-BE49-F238E27FC236}">
                <a16:creationId xmlns:a16="http://schemas.microsoft.com/office/drawing/2014/main" id="{8D30BB72-A197-CAE0-7165-6F9AB547C6E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3" name="文字方塊 2">
            <a:extLst>
              <a:ext uri="{FF2B5EF4-FFF2-40B4-BE49-F238E27FC236}">
                <a16:creationId xmlns:a16="http://schemas.microsoft.com/office/drawing/2014/main" id="{4344E991-A420-96FF-3CBD-98F0DAD7091A}"/>
              </a:ext>
            </a:extLst>
          </p:cNvPr>
          <p:cNvSpPr txBox="1"/>
          <p:nvPr/>
        </p:nvSpPr>
        <p:spPr>
          <a:xfrm>
            <a:off x="550590" y="906170"/>
            <a:ext cx="5262979" cy="497189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若我得聞。如是等法。思惟修習。誓滿所願。」此段大意為：法藏菩薩答曰，此義太深，超我境界（若通俗，勉強可作水平解），於是再度請佛廣說無量佛剎，我若聞後，定能如法修習，圓滿所願。我若得聞如是等等妙剎及其攝取之法，我當思惟修習，誓當圓滿我之所願。</a:t>
            </a:r>
          </a:p>
        </p:txBody>
      </p:sp>
    </p:spTree>
    <p:extLst>
      <p:ext uri="{BB962C8B-B14F-4D97-AF65-F5344CB8AC3E}">
        <p14:creationId xmlns:p14="http://schemas.microsoft.com/office/powerpoint/2010/main" val="227982827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60F0B9B-7C96-47F5-9F6B-A1E0EEAAF2DC}"/>
              </a:ext>
            </a:extLst>
          </p:cNvPr>
          <p:cNvSpPr txBox="1"/>
          <p:nvPr/>
        </p:nvSpPr>
        <p:spPr>
          <a:xfrm>
            <a:off x="7583661" y="506782"/>
            <a:ext cx="3134191"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世間自在王佛知其高明。志願深廣。即為宣說二百一十億諸佛剎土。功德嚴淨。廣大圓滿之相。應其心願悉現與之。說是法時。經千億歲。</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6" name="文字方塊 5">
            <a:extLst>
              <a:ext uri="{FF2B5EF4-FFF2-40B4-BE49-F238E27FC236}">
                <a16:creationId xmlns:a16="http://schemas.microsoft.com/office/drawing/2014/main" id="{BB37C840-2172-7C13-742B-ADA9A95DF2E1}"/>
              </a:ext>
            </a:extLst>
          </p:cNvPr>
          <p:cNvSpPr txBox="1"/>
          <p:nvPr/>
        </p:nvSpPr>
        <p:spPr>
          <a:xfrm>
            <a:off x="2032970" y="693490"/>
            <a:ext cx="5147563" cy="515526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「高」者，上也，崇也，遠也。「明」者，光也，照也，通也。</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曰：「高明約具德。深廣約願心。謂持戒禪定，超勝世間，故謂高。方便般若，照究諸法，故謂明。遠徹來際無撓（謂能遠究達於未來之極處，而無阻撓），故謂深。周攝一切無遺，故謂廣也。」</a:t>
            </a:r>
          </a:p>
        </p:txBody>
      </p:sp>
      <p:sp>
        <p:nvSpPr>
          <p:cNvPr id="2" name="匾額 1" descr="佛學概要十四講表 習講">
            <a:extLst>
              <a:ext uri="{FF2B5EF4-FFF2-40B4-BE49-F238E27FC236}">
                <a16:creationId xmlns:a16="http://schemas.microsoft.com/office/drawing/2014/main" id="{42E7A174-CEFC-FF64-F3EC-B65D9DE3BC1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35660714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4357F754-C3AC-0F01-245B-AA3A0556DE86}"/>
              </a:ext>
            </a:extLst>
          </p:cNvPr>
          <p:cNvSpPr txBox="1"/>
          <p:nvPr/>
        </p:nvSpPr>
        <p:spPr>
          <a:xfrm>
            <a:off x="5800779" y="70647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即為宣說」，表佛說法。「悉現與之」，表佛現土。世間自在王佛宣說示現二百一十億諸佛剎，功德嚴淨、廣大圓滿之相。「嚴淨」者，莊嚴清淨也。「圓滿」者，「圓」為周遍之義，性體周遍為圓。滿者具足之義。故「圓滿」亦作「圓足」。故知「圓滿」即華嚴宗圓明具德之義。</a:t>
            </a:r>
          </a:p>
        </p:txBody>
      </p:sp>
      <p:sp>
        <p:nvSpPr>
          <p:cNvPr id="4" name="文字方塊 3">
            <a:extLst>
              <a:ext uri="{FF2B5EF4-FFF2-40B4-BE49-F238E27FC236}">
                <a16:creationId xmlns:a16="http://schemas.microsoft.com/office/drawing/2014/main" id="{635584CB-831E-CDAD-C34B-3B782D3CC8B7}"/>
              </a:ext>
            </a:extLst>
          </p:cNvPr>
          <p:cNvSpPr txBox="1"/>
          <p:nvPr/>
        </p:nvSpPr>
        <p:spPr>
          <a:xfrm>
            <a:off x="21937" y="74582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「二百一十億」，此有疑曰：若法藏菩薩當時所見限二百一十億之數量，何以又云所攝佛國「都勝無數諸佛國者」</a:t>
            </a:r>
            <a:r>
              <a:rPr lang="zh-CN" altLang="en-US" sz="2800" dirty="0">
                <a:solidFill>
                  <a:schemeClr val="bg1">
                    <a:lumMod val="95000"/>
                  </a:schemeClr>
                </a:solidFill>
              </a:rPr>
              <a:t>？</a:t>
            </a:r>
            <a:endParaRPr lang="en-US" altLang="zh-CN" sz="2800" dirty="0">
              <a:solidFill>
                <a:schemeClr val="bg1">
                  <a:lumMod val="95000"/>
                </a:schemeClr>
              </a:solidFill>
            </a:endParaRPr>
          </a:p>
          <a:p>
            <a:pPr>
              <a:lnSpc>
                <a:spcPts val="4400"/>
              </a:lnSpc>
            </a:pPr>
            <a:r>
              <a:rPr lang="zh-TW" altLang="en-US" sz="2800" dirty="0">
                <a:solidFill>
                  <a:schemeClr val="bg1">
                    <a:lumMod val="95000"/>
                  </a:schemeClr>
                </a:solidFill>
              </a:rPr>
              <a:t>此有二答。㈠據</a:t>
            </a:r>
            <a:r>
              <a:rPr lang="en-US" altLang="zh-TW" sz="2800" dirty="0">
                <a:solidFill>
                  <a:schemeClr val="bg1">
                    <a:lumMod val="95000"/>
                  </a:schemeClr>
                </a:solidFill>
              </a:rPr>
              <a:t>《</a:t>
            </a:r>
            <a:r>
              <a:rPr lang="zh-TW" altLang="en-US" sz="2800" dirty="0">
                <a:solidFill>
                  <a:schemeClr val="bg1">
                    <a:lumMod val="95000"/>
                  </a:schemeClr>
                </a:solidFill>
              </a:rPr>
              <a:t>華嚴經華藏世界品</a:t>
            </a:r>
            <a:r>
              <a:rPr lang="en-US" altLang="zh-TW" sz="2800" dirty="0">
                <a:solidFill>
                  <a:schemeClr val="bg1">
                    <a:lumMod val="95000"/>
                  </a:schemeClr>
                </a:solidFill>
              </a:rPr>
              <a:t>》</a:t>
            </a:r>
            <a:r>
              <a:rPr lang="zh-TW" altLang="en-US" sz="2800" dirty="0">
                <a:solidFill>
                  <a:schemeClr val="bg1">
                    <a:lumMod val="95000"/>
                  </a:schemeClr>
                </a:solidFill>
              </a:rPr>
              <a:t>意，佛剎無量，總有二十重，其圍繞剎數即二百一十微塵數。今此經中，亦以二百一十標示剎土之數，暗合</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義，即含攝十方無量之國土。</a:t>
            </a:r>
          </a:p>
        </p:txBody>
      </p:sp>
      <p:sp>
        <p:nvSpPr>
          <p:cNvPr id="5" name="匾額 4" descr="佛學概要十四講表 習講">
            <a:extLst>
              <a:ext uri="{FF2B5EF4-FFF2-40B4-BE49-F238E27FC236}">
                <a16:creationId xmlns:a16="http://schemas.microsoft.com/office/drawing/2014/main" id="{25BD61CE-E774-AC23-03F5-7D39F244F07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35187783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A555665C-A889-9730-5A2D-2FBE78E66C6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9" name="文字方塊 8">
            <a:extLst>
              <a:ext uri="{FF2B5EF4-FFF2-40B4-BE49-F238E27FC236}">
                <a16:creationId xmlns:a16="http://schemas.microsoft.com/office/drawing/2014/main" id="{6C3A9EA9-F4AF-B4D4-0FDA-64D312264E5E}"/>
              </a:ext>
            </a:extLst>
          </p:cNvPr>
          <p:cNvSpPr txBox="1"/>
          <p:nvPr/>
        </p:nvSpPr>
        <p:spPr>
          <a:xfrm>
            <a:off x="1270670" y="862607"/>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至於所說之二百一十億佛土，為限於清淨國土，抑亦兼及穢土？古德根據經文中「天人善惡」，「國土粗妙」，有兩異說。一者</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云：「二百一十億佛土，善因雖有強弱之分，然所招之土，同是七寶國土之粗妙應現。</a:t>
            </a:r>
            <a:r>
              <a:rPr lang="en-US" altLang="zh-TW" sz="2800" dirty="0">
                <a:solidFill>
                  <a:schemeClr val="bg1">
                    <a:lumMod val="95000"/>
                  </a:schemeClr>
                </a:solidFill>
              </a:rPr>
              <a:t>……</a:t>
            </a:r>
            <a:r>
              <a:rPr lang="zh-TW" altLang="en-US" sz="2800" dirty="0">
                <a:solidFill>
                  <a:schemeClr val="bg1">
                    <a:lumMod val="95000"/>
                  </a:schemeClr>
                </a:solidFill>
              </a:rPr>
              <a:t>粗之言大，妙之言美，明所現二百一十億皆是大善之土耳。」據嘉祥師意，所現唯淨。</a:t>
            </a:r>
          </a:p>
        </p:txBody>
      </p:sp>
      <p:sp>
        <p:nvSpPr>
          <p:cNvPr id="5" name="文字方塊 4">
            <a:extLst>
              <a:ext uri="{FF2B5EF4-FFF2-40B4-BE49-F238E27FC236}">
                <a16:creationId xmlns:a16="http://schemas.microsoft.com/office/drawing/2014/main" id="{A0B2951E-1884-09A1-A3E3-5948D73B0469}"/>
              </a:ext>
            </a:extLst>
          </p:cNvPr>
          <p:cNvSpPr txBox="1"/>
          <p:nvPr/>
        </p:nvSpPr>
        <p:spPr>
          <a:xfrm>
            <a:off x="7281556" y="862607"/>
            <a:ext cx="3339376" cy="5367940"/>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㈡</a:t>
            </a:r>
            <a:r>
              <a:rPr lang="en-US" altLang="zh-TW" sz="2800" dirty="0">
                <a:solidFill>
                  <a:schemeClr val="bg1">
                    <a:lumMod val="95000"/>
                  </a:schemeClr>
                </a:solidFill>
              </a:rPr>
              <a:t>《</a:t>
            </a:r>
            <a:r>
              <a:rPr lang="zh-TW" altLang="en-US" sz="2800" dirty="0">
                <a:solidFill>
                  <a:schemeClr val="bg1">
                    <a:lumMod val="95000"/>
                  </a:schemeClr>
                </a:solidFill>
              </a:rPr>
              <a:t>大智度論</a:t>
            </a:r>
            <a:r>
              <a:rPr lang="en-US" altLang="zh-TW" sz="2800" dirty="0">
                <a:solidFill>
                  <a:schemeClr val="bg1">
                    <a:lumMod val="95000"/>
                  </a:schemeClr>
                </a:solidFill>
              </a:rPr>
              <a:t>》</a:t>
            </a:r>
            <a:r>
              <a:rPr lang="zh-TW" altLang="en-US" sz="2800" dirty="0">
                <a:solidFill>
                  <a:schemeClr val="bg1">
                    <a:lumMod val="95000"/>
                  </a:schemeClr>
                </a:solidFill>
              </a:rPr>
              <a:t>云：「阿彌陀佛先世時作法藏比丘，佛將導遍至十方，示清淨國，令選擇淨妙之國，以自莊嚴其國。」由是思之，經意乃以二百一十億剎，表十方佛剎。</a:t>
            </a:r>
          </a:p>
        </p:txBody>
      </p:sp>
    </p:spTree>
    <p:extLst>
      <p:ext uri="{BB962C8B-B14F-4D97-AF65-F5344CB8AC3E}">
        <p14:creationId xmlns:p14="http://schemas.microsoft.com/office/powerpoint/2010/main" val="332302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A49725A-526F-8B95-5710-0C3D12822EEE}"/>
              </a:ext>
            </a:extLst>
          </p:cNvPr>
          <p:cNvSpPr txBox="1"/>
          <p:nvPr/>
        </p:nvSpPr>
        <p:spPr>
          <a:xfrm>
            <a:off x="5471765" y="606442"/>
            <a:ext cx="5147563" cy="5229759"/>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二者，通現淨穢土。</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云：「粗，不精也。說惡說粗，令其捨遠。說善說妙，使其修習。」是則所說二百一十億佛土，有淨有穢也。憬興、義寂、玄一、望西諸師，亦俱云通穢。</a:t>
            </a:r>
            <a:r>
              <a:rPr lang="en-US" altLang="zh-TW" sz="2800" dirty="0">
                <a:solidFill>
                  <a:schemeClr val="bg1">
                    <a:lumMod val="95000"/>
                  </a:schemeClr>
                </a:solidFill>
              </a:rPr>
              <a:t>《</a:t>
            </a:r>
            <a:r>
              <a:rPr lang="zh-TW" altLang="en-US" sz="2800" dirty="0">
                <a:solidFill>
                  <a:schemeClr val="bg1">
                    <a:lumMod val="95000"/>
                  </a:schemeClr>
                </a:solidFill>
              </a:rPr>
              <a:t>悲華經</a:t>
            </a:r>
            <a:r>
              <a:rPr lang="en-US" altLang="zh-TW" sz="2800" dirty="0">
                <a:solidFill>
                  <a:schemeClr val="bg1">
                    <a:lumMod val="95000"/>
                  </a:schemeClr>
                </a:solidFill>
              </a:rPr>
              <a:t>》</a:t>
            </a:r>
            <a:r>
              <a:rPr lang="zh-TW" altLang="en-US" sz="2800" dirty="0">
                <a:solidFill>
                  <a:schemeClr val="bg1">
                    <a:lumMod val="95000"/>
                  </a:schemeClr>
                </a:solidFill>
              </a:rPr>
              <a:t>曰：所現佛國「或有世界嚴淨妙好，乃至或有世界有大火災。」是為兼有穢土之明證。</a:t>
            </a:r>
          </a:p>
        </p:txBody>
      </p:sp>
      <p:sp>
        <p:nvSpPr>
          <p:cNvPr id="5" name="文字方塊 4">
            <a:extLst>
              <a:ext uri="{FF2B5EF4-FFF2-40B4-BE49-F238E27FC236}">
                <a16:creationId xmlns:a16="http://schemas.microsoft.com/office/drawing/2014/main" id="{9E088552-5FB5-0BD4-C33A-949BFBAC8EFE}"/>
              </a:ext>
            </a:extLst>
          </p:cNvPr>
          <p:cNvSpPr txBox="1"/>
          <p:nvPr/>
        </p:nvSpPr>
        <p:spPr>
          <a:xfrm>
            <a:off x="1558702" y="606441"/>
            <a:ext cx="3493264" cy="5229759"/>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「應其（指法藏比丘）心願」，將此二百一十億佛國報化淨穢諸土之相，「悉現與之」，令其得見。「說是法時，經千億歲」，以表說法現土之詳盡，亦顯時間延促無礙。</a:t>
            </a:r>
          </a:p>
        </p:txBody>
      </p:sp>
      <p:sp>
        <p:nvSpPr>
          <p:cNvPr id="6" name="匾額 5" descr="佛學概要十四講表 習講">
            <a:extLst>
              <a:ext uri="{FF2B5EF4-FFF2-40B4-BE49-F238E27FC236}">
                <a16:creationId xmlns:a16="http://schemas.microsoft.com/office/drawing/2014/main" id="{C8D5C37E-21C6-5E69-88FF-4DE69DA91C5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29342227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D5D9E7C0-173F-4141-0D75-2CFDF087B0D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2" name="文字方塊 1">
            <a:extLst>
              <a:ext uri="{FF2B5EF4-FFF2-40B4-BE49-F238E27FC236}">
                <a16:creationId xmlns:a16="http://schemas.microsoft.com/office/drawing/2014/main" id="{8D1AB6C9-67D3-667B-DBE8-38D4B26B1A18}"/>
              </a:ext>
            </a:extLst>
          </p:cNvPr>
          <p:cNvSpPr txBox="1"/>
          <p:nvPr/>
        </p:nvSpPr>
        <p:spPr>
          <a:xfrm>
            <a:off x="6159851" y="643553"/>
            <a:ext cx="4903907"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爾時法藏聞佛所說。皆悉睹見。起發無上殊勝之願。於彼天人善惡。國土麤妙。思惟究竟。便一其心。選擇所欲。結得大願。精勤求索。恭慎保持。修習功德滿足五劫。於彼二十一俱胝佛土。功德莊嚴之事。明了通達。如一佛剎。所攝佛國。超過於彼。</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9" name="文字方塊 8">
            <a:extLst>
              <a:ext uri="{FF2B5EF4-FFF2-40B4-BE49-F238E27FC236}">
                <a16:creationId xmlns:a16="http://schemas.microsoft.com/office/drawing/2014/main" id="{3B6FAF1F-C707-C6AD-E306-21B4958CC3BA}"/>
              </a:ext>
            </a:extLst>
          </p:cNvPr>
          <p:cNvSpPr txBox="1"/>
          <p:nvPr/>
        </p:nvSpPr>
        <p:spPr>
          <a:xfrm>
            <a:off x="2673950" y="779570"/>
            <a:ext cx="3493264" cy="5387281"/>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「覩」指眼見，「見」指慧見，即如唯識中「見分」所指之見，以「推求」與「照察」為義。今云覩見，則兩者俱備。當爾所時，法藏比丘於世間自在王佛所現二百一十億佛土，盡皆目覩心明。</a:t>
            </a:r>
          </a:p>
        </p:txBody>
      </p:sp>
      <p:sp>
        <p:nvSpPr>
          <p:cNvPr id="3" name="文字方塊 2">
            <a:extLst>
              <a:ext uri="{FF2B5EF4-FFF2-40B4-BE49-F238E27FC236}">
                <a16:creationId xmlns:a16="http://schemas.microsoft.com/office/drawing/2014/main" id="{FC27B483-8775-F18A-B84D-0072FBCA9766}"/>
              </a:ext>
            </a:extLst>
          </p:cNvPr>
          <p:cNvSpPr txBox="1"/>
          <p:nvPr/>
        </p:nvSpPr>
        <p:spPr>
          <a:xfrm>
            <a:off x="248424" y="765498"/>
            <a:ext cx="2390398" cy="5387281"/>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「起發無上殊勝之願」者，「起」亦是發義。更無有上，是曰「無上」。「殊勝」者，事之超絕希有者，曰「殊勝」。</a:t>
            </a:r>
          </a:p>
        </p:txBody>
      </p:sp>
    </p:spTree>
    <p:extLst>
      <p:ext uri="{BB962C8B-B14F-4D97-AF65-F5344CB8AC3E}">
        <p14:creationId xmlns:p14="http://schemas.microsoft.com/office/powerpoint/2010/main" val="17578136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ED77633-C539-31FB-5787-3BA113A8313B}"/>
              </a:ext>
            </a:extLst>
          </p:cNvPr>
          <p:cNvSpPr txBox="1"/>
          <p:nvPr/>
        </p:nvSpPr>
        <p:spPr>
          <a:xfrm>
            <a:off x="324694" y="751679"/>
            <a:ext cx="11649343" cy="535622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「天人善惡」。淨影判三種善惡：㈠「順益為善，違損為惡。」此與</a:t>
            </a:r>
            <a:r>
              <a:rPr lang="en-US" altLang="zh-TW" sz="2800" dirty="0">
                <a:solidFill>
                  <a:schemeClr val="bg1">
                    <a:lumMod val="95000"/>
                  </a:schemeClr>
                </a:solidFill>
              </a:rPr>
              <a:t>《</a:t>
            </a:r>
            <a:r>
              <a:rPr lang="zh-TW" altLang="en-US" sz="2800" dirty="0">
                <a:solidFill>
                  <a:schemeClr val="bg1">
                    <a:lumMod val="95000"/>
                  </a:schemeClr>
                </a:solidFill>
              </a:rPr>
              <a:t>唯識論</a:t>
            </a:r>
            <a:r>
              <a:rPr lang="en-US" altLang="zh-TW" sz="2800" dirty="0">
                <a:solidFill>
                  <a:schemeClr val="bg1">
                    <a:lumMod val="95000"/>
                  </a:schemeClr>
                </a:solidFill>
              </a:rPr>
              <a:t>》</a:t>
            </a:r>
            <a:r>
              <a:rPr lang="zh-TW" altLang="en-US" sz="2800" dirty="0">
                <a:solidFill>
                  <a:schemeClr val="bg1">
                    <a:lumMod val="95000"/>
                  </a:schemeClr>
                </a:solidFill>
              </a:rPr>
              <a:t>同。</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㈡「順理為善，違理為惡。」理者，無相空性也。例如行布施，若能於施者、受者及所施物皆體空無物，是順於理，無相之行，是為善。若有所施、能施及所施之物，存於意中，是為違理有相之行，即為惡也。如是則上從佛菩薩，下至阿羅漢，所修之善法名善。人天眾生所修之善法，都是有相行，名之為惡。</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㈢「體順為善，體違為惡。」此與㈡相兼，亦同於</a:t>
            </a:r>
            <a:r>
              <a:rPr lang="en-US" altLang="zh-TW" sz="2800" dirty="0">
                <a:solidFill>
                  <a:schemeClr val="bg1">
                    <a:lumMod val="95000"/>
                  </a:schemeClr>
                </a:solidFill>
              </a:rPr>
              <a:t>《</a:t>
            </a:r>
            <a:r>
              <a:rPr lang="zh-TW" altLang="en-US" sz="2800" dirty="0">
                <a:solidFill>
                  <a:schemeClr val="bg1">
                    <a:lumMod val="95000"/>
                  </a:schemeClr>
                </a:solidFill>
              </a:rPr>
              <a:t>瓔珞</a:t>
            </a:r>
            <a:r>
              <a:rPr lang="en-US" altLang="zh-TW" sz="2800" dirty="0">
                <a:solidFill>
                  <a:schemeClr val="bg1">
                    <a:lumMod val="95000"/>
                  </a:schemeClr>
                </a:solidFill>
              </a:rPr>
              <a:t>》</a:t>
            </a:r>
            <a:r>
              <a:rPr lang="zh-TW" altLang="en-US" sz="2800" dirty="0">
                <a:solidFill>
                  <a:schemeClr val="bg1">
                    <a:lumMod val="95000"/>
                  </a:schemeClr>
                </a:solidFill>
              </a:rPr>
              <a:t>。法界真性為己自體，體性緣起而成行德。所行只是自體，心無所緣，隨心所欲而不越軌，是名為善。</a:t>
            </a:r>
            <a:endParaRPr lang="en-US" altLang="zh-TW" sz="2800" dirty="0">
              <a:solidFill>
                <a:schemeClr val="bg1">
                  <a:lumMod val="95000"/>
                </a:schemeClr>
              </a:solidFill>
            </a:endParaRPr>
          </a:p>
          <a:p>
            <a:pPr>
              <a:lnSpc>
                <a:spcPts val="4200"/>
              </a:lnSpc>
              <a:spcBef>
                <a:spcPts val="1200"/>
              </a:spcBef>
            </a:pPr>
            <a:r>
              <a:rPr lang="zh-TW" altLang="en-US" sz="2800" dirty="0">
                <a:solidFill>
                  <a:schemeClr val="bg1">
                    <a:lumMod val="95000"/>
                  </a:schemeClr>
                </a:solidFill>
              </a:rPr>
              <a:t>依此，則無論凡夫二乘，縱上至三乘（聲聞、緣覺、菩薩），凡是緣修之善行，俱名為惡。</a:t>
            </a:r>
          </a:p>
        </p:txBody>
      </p:sp>
    </p:spTree>
    <p:extLst>
      <p:ext uri="{BB962C8B-B14F-4D97-AF65-F5344CB8AC3E}">
        <p14:creationId xmlns:p14="http://schemas.microsoft.com/office/powerpoint/2010/main" val="25093562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9516910-41C0-93E1-A9B9-DF5F742BDE2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8" name="文字方塊 7">
            <a:extLst>
              <a:ext uri="{FF2B5EF4-FFF2-40B4-BE49-F238E27FC236}">
                <a16:creationId xmlns:a16="http://schemas.microsoft.com/office/drawing/2014/main" id="{985E332D-0E5E-5382-A66B-4944944F18B0}"/>
              </a:ext>
            </a:extLst>
          </p:cNvPr>
          <p:cNvSpPr txBox="1"/>
          <p:nvPr/>
        </p:nvSpPr>
        <p:spPr>
          <a:xfrm>
            <a:off x="9551590" y="729494"/>
            <a:ext cx="1313180" cy="540060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「國土粗妙」。粗者不精，妙者勝妙。</a:t>
            </a:r>
          </a:p>
        </p:txBody>
      </p:sp>
      <p:sp>
        <p:nvSpPr>
          <p:cNvPr id="9" name="文字方塊 8">
            <a:extLst>
              <a:ext uri="{FF2B5EF4-FFF2-40B4-BE49-F238E27FC236}">
                <a16:creationId xmlns:a16="http://schemas.microsoft.com/office/drawing/2014/main" id="{7182D82A-59C2-66FC-80DD-AABA78365950}"/>
              </a:ext>
            </a:extLst>
          </p:cNvPr>
          <p:cNvSpPr txBox="1"/>
          <p:nvPr/>
        </p:nvSpPr>
        <p:spPr>
          <a:xfrm>
            <a:off x="7684854" y="693490"/>
            <a:ext cx="1877437" cy="540060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「天人善惡」者，因也。「國土粗妙」者，果也。人善則土妙，人惡則土劣也。</a:t>
            </a:r>
          </a:p>
        </p:txBody>
      </p:sp>
      <p:sp>
        <p:nvSpPr>
          <p:cNvPr id="2" name="文字方塊 1">
            <a:extLst>
              <a:ext uri="{FF2B5EF4-FFF2-40B4-BE49-F238E27FC236}">
                <a16:creationId xmlns:a16="http://schemas.microsoft.com/office/drawing/2014/main" id="{CE3C6E12-1D8F-DB56-680B-9342B899F36E}"/>
              </a:ext>
            </a:extLst>
          </p:cNvPr>
          <p:cNvSpPr txBox="1"/>
          <p:nvPr/>
        </p:nvSpPr>
        <p:spPr>
          <a:xfrm>
            <a:off x="3943144" y="693490"/>
            <a:ext cx="3570208" cy="540060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「思惟究竟」。法藏菩薩於諸佛國，善惡之因，粗妙之果，一一思量分別，窮深極微，達於究竟。「究竟」者，即經中真實之際，即一法句，清淨句，真實智慧無為法身。</a:t>
            </a:r>
          </a:p>
        </p:txBody>
      </p:sp>
      <p:sp>
        <p:nvSpPr>
          <p:cNvPr id="3" name="文字方塊 2">
            <a:extLst>
              <a:ext uri="{FF2B5EF4-FFF2-40B4-BE49-F238E27FC236}">
                <a16:creationId xmlns:a16="http://schemas.microsoft.com/office/drawing/2014/main" id="{31A4BF12-873A-5B11-1901-2AF373ED6DDD}"/>
              </a:ext>
            </a:extLst>
          </p:cNvPr>
          <p:cNvSpPr txBox="1"/>
          <p:nvPr/>
        </p:nvSpPr>
        <p:spPr>
          <a:xfrm>
            <a:off x="826815" y="693490"/>
            <a:ext cx="3005951" cy="540060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「便一其心，選擇所欲，結得大願」。乃專一自心，選擇度生所欲。開化顯示，流出依正種種莊嚴，不可思議淨土法門。得成大願，惠予眾生真實之利。</a:t>
            </a:r>
          </a:p>
        </p:txBody>
      </p:sp>
    </p:spTree>
    <p:extLst>
      <p:ext uri="{BB962C8B-B14F-4D97-AF65-F5344CB8AC3E}">
        <p14:creationId xmlns:p14="http://schemas.microsoft.com/office/powerpoint/2010/main" val="6880461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DF9EE6E5-3752-AE9E-1D24-D5350116AFD6}"/>
              </a:ext>
            </a:extLst>
          </p:cNvPr>
          <p:cNvSpPr txBox="1"/>
          <p:nvPr/>
        </p:nvSpPr>
        <p:spPr>
          <a:xfrm>
            <a:off x="9702184" y="620554"/>
            <a:ext cx="2441694" cy="5769784"/>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「精勤求索」。漢吳兩譯，均作「勇猛精進，勤苦求索」。故知「精」者，即精進義。勤為勤苦義。又求者，願求也。索者，取也。</a:t>
            </a:r>
          </a:p>
        </p:txBody>
      </p:sp>
      <p:sp>
        <p:nvSpPr>
          <p:cNvPr id="7" name="文字方塊 6">
            <a:extLst>
              <a:ext uri="{FF2B5EF4-FFF2-40B4-BE49-F238E27FC236}">
                <a16:creationId xmlns:a16="http://schemas.microsoft.com/office/drawing/2014/main" id="{2E0B1D08-5DF4-65B3-24BE-AF5B9FDC50CA}"/>
              </a:ext>
            </a:extLst>
          </p:cNvPr>
          <p:cNvSpPr txBox="1"/>
          <p:nvPr/>
        </p:nvSpPr>
        <p:spPr>
          <a:xfrm>
            <a:off x="6617647" y="620554"/>
            <a:ext cx="3005951" cy="554461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「恭慎保持」。「恭」者，敬也。「慎」者，謹也，誠也，靜也。</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「當即中住」，即「恭慎」兩字之實義。安住中道，是真恭慎。「保持」與「保任」同一保字</a:t>
            </a:r>
            <a:r>
              <a:rPr lang="zh-CN" altLang="en-US" sz="2800" dirty="0">
                <a:solidFill>
                  <a:schemeClr val="bg1">
                    <a:lumMod val="95000"/>
                  </a:schemeClr>
                </a:solidFill>
              </a:rPr>
              <a:t>。</a:t>
            </a:r>
            <a:endParaRPr lang="zh-TW" altLang="en-US" sz="2800" dirty="0">
              <a:solidFill>
                <a:schemeClr val="bg1">
                  <a:lumMod val="95000"/>
                </a:schemeClr>
              </a:solidFill>
            </a:endParaRPr>
          </a:p>
        </p:txBody>
      </p:sp>
      <p:sp>
        <p:nvSpPr>
          <p:cNvPr id="4" name="文字方塊 3">
            <a:extLst>
              <a:ext uri="{FF2B5EF4-FFF2-40B4-BE49-F238E27FC236}">
                <a16:creationId xmlns:a16="http://schemas.microsoft.com/office/drawing/2014/main" id="{F310E111-8E2F-3E2D-A9DD-8A25085B7BEC}"/>
              </a:ext>
            </a:extLst>
          </p:cNvPr>
          <p:cNvSpPr txBox="1"/>
          <p:nvPr/>
        </p:nvSpPr>
        <p:spPr>
          <a:xfrm>
            <a:off x="5070058" y="621482"/>
            <a:ext cx="1313180" cy="554461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「修習功德，滿足五劫」。古德於此，頗有異解。</a:t>
            </a:r>
          </a:p>
        </p:txBody>
      </p:sp>
      <p:sp>
        <p:nvSpPr>
          <p:cNvPr id="5" name="文字方塊 4">
            <a:extLst>
              <a:ext uri="{FF2B5EF4-FFF2-40B4-BE49-F238E27FC236}">
                <a16:creationId xmlns:a16="http://schemas.microsoft.com/office/drawing/2014/main" id="{093FEDF6-6405-17C9-7137-642D3C93E981}"/>
              </a:ext>
            </a:extLst>
          </p:cNvPr>
          <p:cNvSpPr txBox="1"/>
          <p:nvPr/>
        </p:nvSpPr>
        <p:spPr>
          <a:xfrm>
            <a:off x="219576" y="621482"/>
            <a:ext cx="4698722" cy="554461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㈠淨影、憬興諸師，並以五劫為發願後之修行時。</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云：「依願起行」，又「故彼法藏於一身中，在彼佛所，五劫修行。」又</a:t>
            </a:r>
            <a:r>
              <a:rPr lang="en-US" altLang="zh-TW" sz="2800" dirty="0">
                <a:solidFill>
                  <a:schemeClr val="bg1">
                    <a:lumMod val="95000"/>
                  </a:schemeClr>
                </a:solidFill>
              </a:rPr>
              <a:t>《</a:t>
            </a:r>
            <a:r>
              <a:rPr lang="zh-TW" altLang="en-US" sz="2800" dirty="0">
                <a:solidFill>
                  <a:schemeClr val="bg1">
                    <a:lumMod val="95000"/>
                  </a:schemeClr>
                </a:solidFill>
              </a:rPr>
              <a:t>略箋</a:t>
            </a:r>
            <a:r>
              <a:rPr lang="en-US" altLang="zh-TW" sz="2800" dirty="0">
                <a:solidFill>
                  <a:schemeClr val="bg1">
                    <a:lumMod val="95000"/>
                  </a:schemeClr>
                </a:solidFill>
              </a:rPr>
              <a:t>》</a:t>
            </a:r>
            <a:r>
              <a:rPr lang="zh-TW" altLang="en-US" sz="2800" dirty="0">
                <a:solidFill>
                  <a:schemeClr val="bg1">
                    <a:lumMod val="95000"/>
                  </a:schemeClr>
                </a:solidFill>
              </a:rPr>
              <a:t>云：「斯乃修行之時也。蓋五劫之間，思惟勵修。修成滿所願之行。其既發願，不可無行。」上皆明五劫為發願後修行時。</a:t>
            </a:r>
          </a:p>
        </p:txBody>
      </p:sp>
    </p:spTree>
    <p:extLst>
      <p:ext uri="{BB962C8B-B14F-4D97-AF65-F5344CB8AC3E}">
        <p14:creationId xmlns:p14="http://schemas.microsoft.com/office/powerpoint/2010/main" val="21361140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A07E869-897C-3D2F-3647-0C18F139AD57}"/>
              </a:ext>
            </a:extLst>
          </p:cNvPr>
          <p:cNvSpPr txBox="1"/>
          <p:nvPr/>
        </p:nvSpPr>
        <p:spPr>
          <a:xfrm>
            <a:off x="4367014" y="675488"/>
            <a:ext cx="6391493" cy="550861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㈡明此為發願時。</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云：「五劫者，發願思惟之時節也。」望西亦以為發願時。</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云「蓋夫菩薩建立淨土，猶如良匠建大城。先沈思圖畫之。</a:t>
            </a:r>
            <a:r>
              <a:rPr lang="en-US" altLang="zh-TW" sz="2800" dirty="0">
                <a:solidFill>
                  <a:schemeClr val="bg1">
                    <a:lumMod val="95000"/>
                  </a:schemeClr>
                </a:solidFill>
              </a:rPr>
              <a:t>……</a:t>
            </a:r>
            <a:r>
              <a:rPr lang="zh-TW" altLang="en-US" sz="2800" dirty="0">
                <a:solidFill>
                  <a:schemeClr val="bg1">
                    <a:lumMod val="95000"/>
                  </a:schemeClr>
                </a:solidFill>
              </a:rPr>
              <a:t>五劫思惟，如圖畫之。</a:t>
            </a:r>
            <a:r>
              <a:rPr lang="en-US" altLang="zh-TW" sz="2800" dirty="0">
                <a:solidFill>
                  <a:schemeClr val="bg1">
                    <a:lumMod val="95000"/>
                  </a:schemeClr>
                </a:solidFill>
              </a:rPr>
              <a:t>……</a:t>
            </a:r>
            <a:r>
              <a:rPr lang="zh-TW" altLang="en-US" sz="2800" dirty="0">
                <a:solidFill>
                  <a:schemeClr val="bg1">
                    <a:lumMod val="95000"/>
                  </a:schemeClr>
                </a:solidFill>
              </a:rPr>
              <a:t>」此以五劫思惟，喻如施工之前，先打圖樣。故同於</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，謂為發願時，而非願後修行時。</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亦同此說。蓋諸家均據</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，上說正與</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相符。</a:t>
            </a:r>
          </a:p>
        </p:txBody>
      </p:sp>
      <p:sp>
        <p:nvSpPr>
          <p:cNvPr id="3" name="匾額 2" descr="佛學概要十四講表 習講">
            <a:extLst>
              <a:ext uri="{FF2B5EF4-FFF2-40B4-BE49-F238E27FC236}">
                <a16:creationId xmlns:a16="http://schemas.microsoft.com/office/drawing/2014/main" id="{1ED82685-A336-FC9B-828A-D0C42582424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13700349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6BA0DA57-7296-8056-CB7E-9FE6BDE0525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2" name="文字方塊 1">
            <a:extLst>
              <a:ext uri="{FF2B5EF4-FFF2-40B4-BE49-F238E27FC236}">
                <a16:creationId xmlns:a16="http://schemas.microsoft.com/office/drawing/2014/main" id="{30C4EDA8-C0A4-22B9-E6BD-FBA9CF9D95A1}"/>
              </a:ext>
            </a:extLst>
          </p:cNvPr>
          <p:cNvSpPr txBox="1"/>
          <p:nvPr/>
        </p:nvSpPr>
        <p:spPr>
          <a:xfrm>
            <a:off x="2790478" y="782664"/>
            <a:ext cx="8084264" cy="529426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㈢嘉祥師云：「於五劫中，修行發願也。」此則雙舉修行與發願，兩者並舉，但以發願為趣，此正與</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相契。</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中先曰：「思惟修習。」後曰：「發大誓願，經於五劫。」故知五劫之中，以清淨行，修習攝取佛土之大願，經歷五劫，大願方成。此亦正與今之會本相契。本經中於「精勤求索，恭慎保持。修習功德，滿足五劫」之後，方曰「所攝佛國，超過於彼」，正契於嘉祥師之說。故此五劫乃「修行發願」時也。</a:t>
            </a:r>
          </a:p>
        </p:txBody>
      </p:sp>
    </p:spTree>
    <p:extLst>
      <p:ext uri="{BB962C8B-B14F-4D97-AF65-F5344CB8AC3E}">
        <p14:creationId xmlns:p14="http://schemas.microsoft.com/office/powerpoint/2010/main" val="19748557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55DA23D-CBBB-5427-8D5A-6D5652BF0D1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7" name="文字方塊 6">
            <a:extLst>
              <a:ext uri="{FF2B5EF4-FFF2-40B4-BE49-F238E27FC236}">
                <a16:creationId xmlns:a16="http://schemas.microsoft.com/office/drawing/2014/main" id="{20302C00-6498-3CE3-5388-45FE90BB29BD}"/>
              </a:ext>
            </a:extLst>
          </p:cNvPr>
          <p:cNvSpPr txBox="1"/>
          <p:nvPr/>
        </p:nvSpPr>
        <p:spPr>
          <a:xfrm>
            <a:off x="6803037" y="746660"/>
            <a:ext cx="4044697" cy="5347430"/>
          </a:xfrm>
          <a:prstGeom prst="rect">
            <a:avLst/>
          </a:prstGeom>
          <a:noFill/>
        </p:spPr>
        <p:txBody>
          <a:bodyPr vert="eaVert" wrap="square" rtlCol="0">
            <a:spAutoFit/>
          </a:bodyPr>
          <a:lstStyle/>
          <a:p>
            <a:pPr>
              <a:lnSpc>
                <a:spcPts val="4300"/>
              </a:lnSpc>
            </a:pPr>
            <a:r>
              <a:rPr lang="zh-CN" altLang="en-US" sz="2800" dirty="0">
                <a:solidFill>
                  <a:schemeClr val="bg1">
                    <a:lumMod val="95000"/>
                  </a:schemeClr>
                </a:solidFill>
              </a:rPr>
              <a:t>「</a:t>
            </a:r>
            <a:r>
              <a:rPr lang="zh-TW" altLang="en-US" sz="2800" dirty="0">
                <a:solidFill>
                  <a:schemeClr val="bg1">
                    <a:lumMod val="95000"/>
                  </a:schemeClr>
                </a:solidFill>
              </a:rPr>
              <a:t>於彼二十一俱胝佛土。功德莊嚴之事。明了通達。如一佛剎。</a:t>
            </a:r>
            <a:r>
              <a:rPr lang="zh-CN" altLang="en-US" sz="2800" dirty="0">
                <a:solidFill>
                  <a:schemeClr val="bg1">
                    <a:lumMod val="95000"/>
                  </a:schemeClr>
                </a:solidFill>
              </a:rPr>
              <a:t>」</a:t>
            </a:r>
            <a:r>
              <a:rPr lang="zh-TW" altLang="en-US" sz="2800" dirty="0">
                <a:solidFill>
                  <a:schemeClr val="bg1">
                    <a:lumMod val="95000"/>
                  </a:schemeClr>
                </a:solidFill>
              </a:rPr>
              <a:t>「俱胝」即千萬。法藏比丘，於五劫中，對於二百一十億佛國，種種奇妙功德、殊勝莊嚴，與各各善惡粗妙之差別，悉皆「明了通達，如一佛剎」。</a:t>
            </a:r>
          </a:p>
        </p:txBody>
      </p:sp>
      <p:sp>
        <p:nvSpPr>
          <p:cNvPr id="3" name="文字方塊 2">
            <a:extLst>
              <a:ext uri="{FF2B5EF4-FFF2-40B4-BE49-F238E27FC236}">
                <a16:creationId xmlns:a16="http://schemas.microsoft.com/office/drawing/2014/main" id="{F689C793-860E-3A7E-812B-A53013D9C85A}"/>
              </a:ext>
            </a:extLst>
          </p:cNvPr>
          <p:cNvSpPr txBox="1"/>
          <p:nvPr/>
        </p:nvSpPr>
        <p:spPr>
          <a:xfrm>
            <a:off x="1974262" y="746660"/>
            <a:ext cx="4596130" cy="5347430"/>
          </a:xfrm>
          <a:prstGeom prst="rect">
            <a:avLst/>
          </a:prstGeom>
          <a:noFill/>
        </p:spPr>
        <p:txBody>
          <a:bodyPr vert="eaVert" wrap="square" rtlCol="0">
            <a:spAutoFit/>
          </a:bodyPr>
          <a:lstStyle/>
          <a:p>
            <a:pPr>
              <a:lnSpc>
                <a:spcPts val="4300"/>
              </a:lnSpc>
            </a:pPr>
            <a:r>
              <a:rPr lang="zh-CN" altLang="en-US" sz="2800" dirty="0">
                <a:solidFill>
                  <a:schemeClr val="bg1">
                    <a:lumMod val="95000"/>
                  </a:schemeClr>
                </a:solidFill>
              </a:rPr>
              <a:t>「</a:t>
            </a:r>
            <a:r>
              <a:rPr lang="zh-TW" altLang="en-US" sz="2800" dirty="0">
                <a:solidFill>
                  <a:schemeClr val="bg1">
                    <a:lumMod val="95000"/>
                  </a:schemeClr>
                </a:solidFill>
              </a:rPr>
              <a:t>所攝佛國。超過於彼。</a:t>
            </a:r>
            <a:r>
              <a:rPr lang="zh-CN" altLang="en-US" sz="2800" dirty="0">
                <a:solidFill>
                  <a:schemeClr val="bg1">
                    <a:lumMod val="95000"/>
                  </a:schemeClr>
                </a:solidFill>
              </a:rPr>
              <a:t>」</a:t>
            </a:r>
            <a:r>
              <a:rPr lang="zh-TW" altLang="en-US" sz="2800" dirty="0">
                <a:solidFill>
                  <a:schemeClr val="bg1">
                    <a:lumMod val="95000"/>
                  </a:schemeClr>
                </a:solidFill>
              </a:rPr>
              <a:t>經此長時思惟、選擇、修習、攝取，於是結得大願，而「所攝佛國，超過於彼」。此中「彼」字，指二百一十億佛國。今法藏菩薩大願攝取之佛國，實超勝於二百一十億佛國，亦即超踰十方佛土，極表極樂淨土之超勝獨妙。</a:t>
            </a:r>
          </a:p>
        </p:txBody>
      </p:sp>
    </p:spTree>
    <p:extLst>
      <p:ext uri="{BB962C8B-B14F-4D97-AF65-F5344CB8AC3E}">
        <p14:creationId xmlns:p14="http://schemas.microsoft.com/office/powerpoint/2010/main" val="24371858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E47464E5-72CB-C6B0-6AB4-79150269D2B7}"/>
              </a:ext>
            </a:extLst>
          </p:cNvPr>
          <p:cNvSpPr txBox="1"/>
          <p:nvPr/>
        </p:nvSpPr>
        <p:spPr>
          <a:xfrm>
            <a:off x="2096632" y="696834"/>
            <a:ext cx="3570208" cy="511256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「既攝受已」乃承先啟後之文。於是法藏菩薩復至世間自在王佛處。「稽首」，頭至地也。「禮足」，以自頭接佛足。隨即繞佛，亦是敬禮。三匝者，繞佛三周；表作禮之殷重。</a:t>
            </a:r>
          </a:p>
        </p:txBody>
      </p:sp>
      <p:sp>
        <p:nvSpPr>
          <p:cNvPr id="2" name="匾額 1" descr="佛學概要十四講表 習講">
            <a:extLst>
              <a:ext uri="{FF2B5EF4-FFF2-40B4-BE49-F238E27FC236}">
                <a16:creationId xmlns:a16="http://schemas.microsoft.com/office/drawing/2014/main" id="{BF30FEBA-D7D7-AF27-876D-1D09AFF68F3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3" name="文字方塊 2">
            <a:extLst>
              <a:ext uri="{FF2B5EF4-FFF2-40B4-BE49-F238E27FC236}">
                <a16:creationId xmlns:a16="http://schemas.microsoft.com/office/drawing/2014/main" id="{AB07CEA6-6885-F0B8-F9A0-166F65D7112E}"/>
              </a:ext>
            </a:extLst>
          </p:cNvPr>
          <p:cNvSpPr txBox="1"/>
          <p:nvPr/>
        </p:nvSpPr>
        <p:spPr>
          <a:xfrm>
            <a:off x="5879182" y="624826"/>
            <a:ext cx="4903907" cy="5613280"/>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既攝受已。復詣世自在王如來所。稽首禮足。繞佛三匝。合掌而住。白言世尊。我已成就莊嚴佛土。清淨之行。佛言善哉。今正是時。汝應具說。令眾歡喜。亦令大眾。聞是法已。得大善利。能於佛剎。修習攝受。滿足無量大願。</a:t>
            </a:r>
            <a:r>
              <a:rPr lang="zh-CN" altLang="en-US" sz="3000" dirty="0">
                <a:solidFill>
                  <a:schemeClr val="bg1">
                    <a:lumMod val="95000"/>
                  </a:schemeClr>
                </a:solidFill>
              </a:rPr>
              <a:t>」</a:t>
            </a:r>
            <a:endParaRPr lang="zh-TW" altLang="en-US" sz="3000" dirty="0">
              <a:solidFill>
                <a:schemeClr val="bg1">
                  <a:lumMod val="95000"/>
                </a:schemeClr>
              </a:solidFill>
            </a:endParaRPr>
          </a:p>
        </p:txBody>
      </p:sp>
    </p:spTree>
    <p:extLst>
      <p:ext uri="{BB962C8B-B14F-4D97-AF65-F5344CB8AC3E}">
        <p14:creationId xmlns:p14="http://schemas.microsoft.com/office/powerpoint/2010/main" val="25715307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3B0238F-D15C-2825-C8EB-6DBFBF7DC47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8" name="文字方塊 7">
            <a:extLst>
              <a:ext uri="{FF2B5EF4-FFF2-40B4-BE49-F238E27FC236}">
                <a16:creationId xmlns:a16="http://schemas.microsoft.com/office/drawing/2014/main" id="{20302C00-6498-3CE3-5388-45FE90BB29BD}"/>
              </a:ext>
            </a:extLst>
          </p:cNvPr>
          <p:cNvSpPr txBox="1"/>
          <p:nvPr/>
        </p:nvSpPr>
        <p:spPr>
          <a:xfrm>
            <a:off x="9042305" y="781828"/>
            <a:ext cx="1877437" cy="529593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繞行後乃合掌安住佛前，向佛稟白云：「我已成就莊嚴佛土，清淨之行。」</a:t>
            </a:r>
          </a:p>
        </p:txBody>
      </p:sp>
      <p:sp>
        <p:nvSpPr>
          <p:cNvPr id="2" name="文字方塊 1">
            <a:extLst>
              <a:ext uri="{FF2B5EF4-FFF2-40B4-BE49-F238E27FC236}">
                <a16:creationId xmlns:a16="http://schemas.microsoft.com/office/drawing/2014/main" id="{7B1D6CCA-ED39-01F7-B9E0-7DF550B363C0}"/>
              </a:ext>
            </a:extLst>
          </p:cNvPr>
          <p:cNvSpPr txBox="1"/>
          <p:nvPr/>
        </p:nvSpPr>
        <p:spPr>
          <a:xfrm>
            <a:off x="6533832" y="781828"/>
            <a:ext cx="2441694" cy="529593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佛言「善哉」，此表法藏比丘之行，深可聖心，暢佛本懷，廣應群機，故得歎許，而讚曰「善哉」，此佛深喜之辭也。</a:t>
            </a:r>
          </a:p>
        </p:txBody>
      </p:sp>
      <p:sp>
        <p:nvSpPr>
          <p:cNvPr id="3" name="文字方塊 2">
            <a:extLst>
              <a:ext uri="{FF2B5EF4-FFF2-40B4-BE49-F238E27FC236}">
                <a16:creationId xmlns:a16="http://schemas.microsoft.com/office/drawing/2014/main" id="{6766AE5A-7554-BB5B-5327-7F1B0351CC14}"/>
              </a:ext>
            </a:extLst>
          </p:cNvPr>
          <p:cNvSpPr txBox="1"/>
          <p:nvPr/>
        </p:nvSpPr>
        <p:spPr>
          <a:xfrm>
            <a:off x="1118910" y="765498"/>
            <a:ext cx="5262979" cy="5295932"/>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「今正是時」。</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因時機成熟，會三歸一，於三乘行者，咸頒大白牛車，皆入一如來乘。為諸眾生開佛知見，示佛知見。乃曰「今正是時」。今經亦然，欲令十方九界眾生，同入彌陀一乘大誓願海，一切含靈皆得度脫。是故世間自在王如來告言：「今正是時，汝應具說」。</a:t>
            </a:r>
          </a:p>
        </p:txBody>
      </p:sp>
    </p:spTree>
    <p:extLst>
      <p:ext uri="{BB962C8B-B14F-4D97-AF65-F5344CB8AC3E}">
        <p14:creationId xmlns:p14="http://schemas.microsoft.com/office/powerpoint/2010/main" val="34358132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9D51D41-06FD-D45D-A07D-6333B4352C97}"/>
              </a:ext>
            </a:extLst>
          </p:cNvPr>
          <p:cNvSpPr txBox="1"/>
          <p:nvPr/>
        </p:nvSpPr>
        <p:spPr>
          <a:xfrm>
            <a:off x="5020498" y="817832"/>
            <a:ext cx="5827236" cy="515191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令眾歡喜；亦令大眾，聞是法已，得大善利。」此表如來勸令宣說，普利大眾。「大眾」二字，廣攝當時會上及未來世之一切凡夫、二乘與菩薩（今日我等凡夫亦皆在其中），普令大眾得聞，發願往生，逕出生死苦海，故令大眾歡喜也。亦令大眾聞法得利，普發彌陀之願，學法藏之所行，攝取佛剎，滿足大願。</a:t>
            </a:r>
          </a:p>
        </p:txBody>
      </p:sp>
      <p:sp>
        <p:nvSpPr>
          <p:cNvPr id="6" name="匾額 5" descr="佛學概要十四講表 習講">
            <a:extLst>
              <a:ext uri="{FF2B5EF4-FFF2-40B4-BE49-F238E27FC236}">
                <a16:creationId xmlns:a16="http://schemas.microsoft.com/office/drawing/2014/main" id="{31ADDC2A-EB39-76BD-9FA8-722DCC06089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2" name="文字方塊 1">
            <a:extLst>
              <a:ext uri="{FF2B5EF4-FFF2-40B4-BE49-F238E27FC236}">
                <a16:creationId xmlns:a16="http://schemas.microsoft.com/office/drawing/2014/main" id="{DA1E5BF3-60B9-29AC-3461-9C6C122AA1DF}"/>
              </a:ext>
            </a:extLst>
          </p:cNvPr>
          <p:cNvSpPr txBox="1"/>
          <p:nvPr/>
        </p:nvSpPr>
        <p:spPr>
          <a:xfrm>
            <a:off x="141756" y="799289"/>
            <a:ext cx="4698722" cy="5151916"/>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曇鸞大師（作</a:t>
            </a:r>
            <a:r>
              <a:rPr lang="en-US" altLang="zh-TW" sz="2800" dirty="0">
                <a:solidFill>
                  <a:schemeClr val="bg1">
                    <a:lumMod val="95000"/>
                  </a:schemeClr>
                </a:solidFill>
              </a:rPr>
              <a:t>《</a:t>
            </a:r>
            <a:r>
              <a:rPr lang="zh-TW" altLang="en-US" sz="2800" dirty="0">
                <a:solidFill>
                  <a:schemeClr val="bg1">
                    <a:lumMod val="95000"/>
                  </a:schemeClr>
                </a:solidFill>
              </a:rPr>
              <a:t>論註</a:t>
            </a:r>
            <a:r>
              <a:rPr lang="en-US" altLang="zh-TW" sz="2800" dirty="0">
                <a:solidFill>
                  <a:schemeClr val="bg1">
                    <a:lumMod val="95000"/>
                  </a:schemeClr>
                </a:solidFill>
              </a:rPr>
              <a:t>》</a:t>
            </a:r>
            <a:r>
              <a:rPr lang="zh-TW" altLang="en-US" sz="2800" dirty="0">
                <a:solidFill>
                  <a:schemeClr val="bg1">
                    <a:lumMod val="95000"/>
                  </a:schemeClr>
                </a:solidFill>
              </a:rPr>
              <a:t>）和盤托出諸佛心髓。法藏菩薩五劫精勤求索之大願，祗為眾生能真實發起往生淨土之一願。故我輩末世凡夫，但能滿足此一願，即與彌陀大願相應，便入一乘願海，便與彌陀大願同體，故云即是滿足無量大願也。</a:t>
            </a:r>
          </a:p>
        </p:txBody>
      </p:sp>
    </p:spTree>
    <p:extLst>
      <p:ext uri="{BB962C8B-B14F-4D97-AF65-F5344CB8AC3E}">
        <p14:creationId xmlns:p14="http://schemas.microsoft.com/office/powerpoint/2010/main" val="859646540"/>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F8D1F9E-4665-19FB-7167-595FEE1B5DCA}"/>
              </a:ext>
            </a:extLst>
          </p:cNvPr>
          <p:cNvSpPr txBox="1"/>
          <p:nvPr/>
        </p:nvSpPr>
        <p:spPr>
          <a:xfrm>
            <a:off x="154071" y="30897"/>
            <a:ext cx="12064864" cy="2246769"/>
          </a:xfrm>
          <a:prstGeom prst="rect">
            <a:avLst/>
          </a:prstGeom>
          <a:noFill/>
        </p:spPr>
        <p:txBody>
          <a:bodyPr wrap="square" rtlCol="0">
            <a:spAutoFit/>
          </a:bodyPr>
          <a:lstStyle/>
          <a:p>
            <a:r>
              <a:rPr lang="zh-TW" altLang="en-US" sz="2800" dirty="0">
                <a:solidFill>
                  <a:schemeClr val="bg1"/>
                </a:solidFill>
              </a:rPr>
              <a:t>至心精進第五</a:t>
            </a:r>
          </a:p>
          <a:p>
            <a:r>
              <a:rPr lang="zh-TW" altLang="en-US" sz="2800" dirty="0">
                <a:solidFill>
                  <a:schemeClr val="bg1"/>
                </a:solidFill>
              </a:rPr>
              <a:t>法藏比丘說此偈已。而白佛言。我今為菩薩道。已發無上正覺之心。取願作佛。悉令如佛。願佛為我廣宣經法。我當奉持。如法修行。拔諸勤苦生死根本。速成無上正等正覺。欲令我作佛時。智慧光明。所居國土。教授名字。皆聞十方。諸天人民及蜎蠕類。來生我國。悉作菩薩。</a:t>
            </a:r>
          </a:p>
        </p:txBody>
      </p:sp>
      <p:sp>
        <p:nvSpPr>
          <p:cNvPr id="7" name="文字方塊 6">
            <a:extLst>
              <a:ext uri="{FF2B5EF4-FFF2-40B4-BE49-F238E27FC236}">
                <a16:creationId xmlns:a16="http://schemas.microsoft.com/office/drawing/2014/main" id="{A6AEF220-E3DB-34B9-F5EF-700F28D09FF2}"/>
              </a:ext>
            </a:extLst>
          </p:cNvPr>
          <p:cNvSpPr txBox="1"/>
          <p:nvPr/>
        </p:nvSpPr>
        <p:spPr>
          <a:xfrm>
            <a:off x="4819" y="2345893"/>
            <a:ext cx="12247457" cy="4324261"/>
          </a:xfrm>
          <a:prstGeom prst="rect">
            <a:avLst/>
          </a:prstGeom>
          <a:noFill/>
        </p:spPr>
        <p:txBody>
          <a:bodyPr wrap="square" rtlCol="0">
            <a:spAutoFit/>
          </a:bodyPr>
          <a:lstStyle/>
          <a:p>
            <a:pPr>
              <a:lnSpc>
                <a:spcPts val="3000"/>
              </a:lnSpc>
            </a:pPr>
            <a:r>
              <a:rPr lang="en-US" altLang="zh-TW" sz="2600" b="1" dirty="0">
                <a:solidFill>
                  <a:schemeClr val="bg1"/>
                </a:solidFill>
              </a:rPr>
              <a:t>Chapter Five: Wholehearted Diligence</a:t>
            </a:r>
          </a:p>
          <a:p>
            <a:pPr>
              <a:lnSpc>
                <a:spcPts val="3000"/>
              </a:lnSpc>
            </a:pPr>
            <a:r>
              <a:rPr lang="en-US" altLang="zh-TW" sz="2600" b="1" dirty="0">
                <a:solidFill>
                  <a:schemeClr val="bg1"/>
                </a:solidFill>
              </a:rPr>
              <a:t>After </a:t>
            </a:r>
            <a:r>
              <a:rPr lang="en-US" altLang="zh-TW" sz="2600" b="1" dirty="0" err="1">
                <a:solidFill>
                  <a:schemeClr val="bg1"/>
                </a:solidFill>
              </a:rPr>
              <a:t>Bhikṣu</a:t>
            </a:r>
            <a:r>
              <a:rPr lang="en-US" altLang="zh-TW" sz="2600" b="1" dirty="0">
                <a:solidFill>
                  <a:schemeClr val="bg1"/>
                </a:solidFill>
              </a:rPr>
              <a:t> </a:t>
            </a:r>
            <a:r>
              <a:rPr lang="en-US" altLang="zh-TW" sz="2600" b="1" dirty="0" err="1">
                <a:solidFill>
                  <a:schemeClr val="bg1"/>
                </a:solidFill>
              </a:rPr>
              <a:t>Dharmākara</a:t>
            </a:r>
            <a:r>
              <a:rPr lang="en-US" altLang="zh-TW" sz="2600" b="1" dirty="0">
                <a:solidFill>
                  <a:schemeClr val="bg1"/>
                </a:solidFill>
              </a:rPr>
              <a:t> had spoken this verse, he addressed the Buddha, </a:t>
            </a:r>
            <a:r>
              <a:rPr lang="en-US" altLang="zh-TW" sz="2600" b="1" dirty="0" err="1">
                <a:solidFill>
                  <a:schemeClr val="bg1"/>
                </a:solidFill>
              </a:rPr>
              <a:t>saying:“Now</a:t>
            </a:r>
            <a:r>
              <a:rPr lang="en-US" altLang="zh-TW" sz="2600" b="1" dirty="0">
                <a:solidFill>
                  <a:schemeClr val="bg1"/>
                </a:solidFill>
              </a:rPr>
              <a:t>, for the sake of the Bodhisattva Path, I have already generated the mind of unsurpassed perfect enlightenment. I have made the vow to attain Buddhahood and to enable all beings to become Buddhas as well. I earnestly pray that the Buddha will expound the Dharma in full for my sake. I shall uphold it with devotion, </a:t>
            </a:r>
            <a:r>
              <a:rPr lang="en-US" altLang="zh-TW" sz="2600" b="1" dirty="0" err="1">
                <a:solidFill>
                  <a:schemeClr val="bg1"/>
                </a:solidFill>
              </a:rPr>
              <a:t>practise</a:t>
            </a:r>
            <a:r>
              <a:rPr lang="en-US" altLang="zh-TW" sz="2600" b="1" dirty="0">
                <a:solidFill>
                  <a:schemeClr val="bg1"/>
                </a:solidFill>
              </a:rPr>
              <a:t> in accordance with it, eradicate the root causes of the suffering of birth and death, and swiftly accomplish unsurpassed, perfect, and complete enlightenment. When I attain Buddhahood, may my wisdom and radiance, the land in which I dwell, and the name by which I am known be heard throughout the ten directions. May all heavenly beings, humans, and even creeping creatures who come to be born in my land all become Bodhisattvas.</a:t>
            </a:r>
            <a:endParaRPr lang="zh-TW" altLang="en-US" sz="2600" b="1" dirty="0">
              <a:solidFill>
                <a:schemeClr val="bg1"/>
              </a:solidFill>
            </a:endParaRPr>
          </a:p>
        </p:txBody>
      </p:sp>
    </p:spTree>
    <p:extLst>
      <p:ext uri="{BB962C8B-B14F-4D97-AF65-F5344CB8AC3E}">
        <p14:creationId xmlns:p14="http://schemas.microsoft.com/office/powerpoint/2010/main" val="362919711"/>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4C356E10-5E2D-1ADB-9F8C-12D269137CE6}"/>
              </a:ext>
            </a:extLst>
          </p:cNvPr>
          <p:cNvSpPr txBox="1"/>
          <p:nvPr/>
        </p:nvSpPr>
        <p:spPr>
          <a:xfrm>
            <a:off x="-43238" y="32707"/>
            <a:ext cx="12359902" cy="2131353"/>
          </a:xfrm>
          <a:prstGeom prst="rect">
            <a:avLst/>
          </a:prstGeom>
          <a:noFill/>
        </p:spPr>
        <p:txBody>
          <a:bodyPr wrap="square" rtlCol="0">
            <a:spAutoFit/>
          </a:bodyPr>
          <a:lstStyle/>
          <a:p>
            <a:r>
              <a:rPr lang="zh-TW" altLang="en-US" sz="2650" dirty="0">
                <a:solidFill>
                  <a:schemeClr val="bg1"/>
                </a:solidFill>
              </a:rPr>
              <a:t>我立是願。都勝無數諸佛國者。寧可得否。世間自在王佛。即為法藏而說經言。譬如大海一人斗量。經歷劫數尚可窮底。人有至心求道。精進不止。會當剋果。何願不得。汝自思惟。修何方便。而能成就佛剎莊嚴。如所修行。汝自當知。清淨佛國。汝應自攝。法藏白言。斯義宏深。非我境界。惟願如來應正遍知。廣演諸佛無量妙剎。若我得聞。如是等法。思惟修習。誓滿所願。</a:t>
            </a:r>
          </a:p>
        </p:txBody>
      </p:sp>
      <p:sp>
        <p:nvSpPr>
          <p:cNvPr id="3" name="文字方塊 2">
            <a:extLst>
              <a:ext uri="{FF2B5EF4-FFF2-40B4-BE49-F238E27FC236}">
                <a16:creationId xmlns:a16="http://schemas.microsoft.com/office/drawing/2014/main" id="{108F5CCC-7349-67E7-9549-93BAC670D85F}"/>
              </a:ext>
            </a:extLst>
          </p:cNvPr>
          <p:cNvSpPr txBox="1"/>
          <p:nvPr/>
        </p:nvSpPr>
        <p:spPr>
          <a:xfrm>
            <a:off x="-25474" y="2205658"/>
            <a:ext cx="12247457" cy="4764894"/>
          </a:xfrm>
          <a:prstGeom prst="rect">
            <a:avLst/>
          </a:prstGeom>
          <a:noFill/>
        </p:spPr>
        <p:txBody>
          <a:bodyPr wrap="square" rtlCol="0">
            <a:spAutoFit/>
          </a:bodyPr>
          <a:lstStyle/>
          <a:p>
            <a:pPr>
              <a:lnSpc>
                <a:spcPts val="2600"/>
              </a:lnSpc>
            </a:pPr>
            <a:r>
              <a:rPr lang="en-US" altLang="zh-TW" sz="2600" b="1" dirty="0">
                <a:solidFill>
                  <a:schemeClr val="bg1"/>
                </a:solidFill>
              </a:rPr>
              <a:t>Among all the Buddha-lands, may mine surpass them beyond number—O Buddha, will this be possible for me to accomplish?”</a:t>
            </a:r>
          </a:p>
          <a:p>
            <a:pPr>
              <a:lnSpc>
                <a:spcPts val="2600"/>
              </a:lnSpc>
            </a:pPr>
            <a:r>
              <a:rPr lang="en-US" altLang="zh-TW" sz="2600" b="1" dirty="0">
                <a:solidFill>
                  <a:schemeClr val="bg1"/>
                </a:solidFill>
              </a:rPr>
              <a:t>The Buddha then spoke to the </a:t>
            </a:r>
            <a:r>
              <a:rPr lang="en-US" altLang="zh-TW" sz="2600" b="1" dirty="0" err="1">
                <a:solidFill>
                  <a:schemeClr val="bg1"/>
                </a:solidFill>
              </a:rPr>
              <a:t>bhikṣu</a:t>
            </a:r>
            <a:r>
              <a:rPr lang="en-US" altLang="zh-TW" sz="2600" b="1" dirty="0">
                <a:solidFill>
                  <a:schemeClr val="bg1"/>
                </a:solidFill>
              </a:rPr>
              <a:t> </a:t>
            </a:r>
            <a:r>
              <a:rPr lang="en-US" altLang="zh-TW" sz="2600" b="1" dirty="0" err="1">
                <a:solidFill>
                  <a:schemeClr val="bg1"/>
                </a:solidFill>
              </a:rPr>
              <a:t>Dharmākara</a:t>
            </a:r>
            <a:r>
              <a:rPr lang="en-US" altLang="zh-TW" sz="2600" b="1" dirty="0">
                <a:solidFill>
                  <a:schemeClr val="bg1"/>
                </a:solidFill>
              </a:rPr>
              <a:t>, saying: “It is like a man attempting to measure the great ocean with a small cup. Even if he were to continue for countless </a:t>
            </a:r>
            <a:r>
              <a:rPr lang="en-US" altLang="zh-TW" sz="2600" b="1" dirty="0" err="1">
                <a:solidFill>
                  <a:schemeClr val="bg1"/>
                </a:solidFill>
              </a:rPr>
              <a:t>kalpas</a:t>
            </a:r>
            <a:r>
              <a:rPr lang="en-US" altLang="zh-TW" sz="2600" b="1" dirty="0">
                <a:solidFill>
                  <a:schemeClr val="bg1"/>
                </a:solidFill>
              </a:rPr>
              <a:t>, he might eventually reach the bottom. Likewise, if a person aspires to the Way with a sincere and steadfast heart, advancing diligently without ceasing, he will surely attain fruition—what vow could remain unfulfilled? Reflect for yourself: by what means and practices can you accomplish the adornment of a Buddha-land? As you cultivate, you shall come to know. A pure Buddha-land must be </a:t>
            </a:r>
            <a:r>
              <a:rPr lang="en-US" altLang="zh-TW" sz="2600" b="1" dirty="0" err="1">
                <a:solidFill>
                  <a:schemeClr val="bg1"/>
                </a:solidFill>
              </a:rPr>
              <a:t>realised</a:t>
            </a:r>
            <a:r>
              <a:rPr lang="en-US" altLang="zh-TW" sz="2600" b="1" dirty="0">
                <a:solidFill>
                  <a:schemeClr val="bg1"/>
                </a:solidFill>
              </a:rPr>
              <a:t> by your own effort.” </a:t>
            </a:r>
            <a:r>
              <a:rPr lang="en-US" altLang="zh-TW" sz="2600" b="1" dirty="0" err="1">
                <a:solidFill>
                  <a:schemeClr val="bg1"/>
                </a:solidFill>
              </a:rPr>
              <a:t>Dharmākara</a:t>
            </a:r>
            <a:r>
              <a:rPr lang="en-US" altLang="zh-TW" sz="2600" b="1" dirty="0">
                <a:solidFill>
                  <a:schemeClr val="bg1"/>
                </a:solidFill>
              </a:rPr>
              <a:t> replied, “World-Honored One, this principle is vast and profound, far beyond my present comprehension. I only pray that the </a:t>
            </a:r>
            <a:r>
              <a:rPr lang="en-US" altLang="zh-TW" sz="2600" b="1" dirty="0" err="1">
                <a:solidFill>
                  <a:schemeClr val="bg1"/>
                </a:solidFill>
              </a:rPr>
              <a:t>Tathāgata</a:t>
            </a:r>
            <a:r>
              <a:rPr lang="en-US" altLang="zh-TW" sz="2600" b="1" dirty="0">
                <a:solidFill>
                  <a:schemeClr val="bg1"/>
                </a:solidFill>
              </a:rPr>
              <a:t>, the Perfectly Enlightened One, will fully expound the infinite and wondrous Buddha-lands. Should I hear such teachings, I will contemplate and cultivate them, and vow to fulfill all my aspirations.”</a:t>
            </a:r>
            <a:endParaRPr lang="zh-TW" altLang="en-US" sz="2600" b="1" dirty="0">
              <a:solidFill>
                <a:schemeClr val="bg1"/>
              </a:solidFill>
            </a:endParaRPr>
          </a:p>
        </p:txBody>
      </p:sp>
    </p:spTree>
    <p:extLst>
      <p:ext uri="{BB962C8B-B14F-4D97-AF65-F5344CB8AC3E}">
        <p14:creationId xmlns:p14="http://schemas.microsoft.com/office/powerpoint/2010/main" val="3803874828"/>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6D2227D9-1CFD-D8DF-A8F1-49D1602FB39D}"/>
              </a:ext>
            </a:extLst>
          </p:cNvPr>
          <p:cNvSpPr txBox="1"/>
          <p:nvPr/>
        </p:nvSpPr>
        <p:spPr>
          <a:xfrm>
            <a:off x="-85566" y="117426"/>
            <a:ext cx="12275979" cy="1815882"/>
          </a:xfrm>
          <a:prstGeom prst="rect">
            <a:avLst/>
          </a:prstGeom>
          <a:noFill/>
        </p:spPr>
        <p:txBody>
          <a:bodyPr wrap="square" rtlCol="0">
            <a:spAutoFit/>
          </a:bodyPr>
          <a:lstStyle/>
          <a:p>
            <a:r>
              <a:rPr lang="zh-TW" altLang="en-US" sz="2800" dirty="0">
                <a:solidFill>
                  <a:schemeClr val="bg1"/>
                </a:solidFill>
              </a:rPr>
              <a:t>世間自在王佛知其高明。志願深廣。即為宣說二百一十億諸佛剎土。功德嚴淨。廣大圓滿之相。應其心願悉現與之。說是法時。經千億歲。爾時法藏聞佛所說。皆悉睹見。起發無上殊勝之願。於彼天人善惡。國土麤妙。思惟究竟。便一其心。選擇所欲。結得大願。精勤求索。恭慎保持。修習功德滿足五劫。</a:t>
            </a:r>
          </a:p>
        </p:txBody>
      </p:sp>
      <p:sp>
        <p:nvSpPr>
          <p:cNvPr id="7" name="文字方塊 6">
            <a:extLst>
              <a:ext uri="{FF2B5EF4-FFF2-40B4-BE49-F238E27FC236}">
                <a16:creationId xmlns:a16="http://schemas.microsoft.com/office/drawing/2014/main" id="{1B10F9A8-4AF3-58B9-BB15-D125D51F0847}"/>
              </a:ext>
            </a:extLst>
          </p:cNvPr>
          <p:cNvSpPr txBox="1"/>
          <p:nvPr/>
        </p:nvSpPr>
        <p:spPr>
          <a:xfrm>
            <a:off x="-28523" y="2068413"/>
            <a:ext cx="12247457" cy="4760278"/>
          </a:xfrm>
          <a:prstGeom prst="rect">
            <a:avLst/>
          </a:prstGeom>
          <a:noFill/>
        </p:spPr>
        <p:txBody>
          <a:bodyPr wrap="square" rtlCol="0">
            <a:spAutoFit/>
          </a:bodyPr>
          <a:lstStyle/>
          <a:p>
            <a:pPr>
              <a:lnSpc>
                <a:spcPts val="2800"/>
              </a:lnSpc>
            </a:pPr>
            <a:r>
              <a:rPr lang="en-US" altLang="zh-TW" sz="2600" b="1" dirty="0">
                <a:solidFill>
                  <a:schemeClr val="bg1"/>
                </a:solidFill>
              </a:rPr>
              <a:t>The Buddha, World Sovereign King, knowing that </a:t>
            </a:r>
            <a:r>
              <a:rPr lang="en-US" altLang="zh-TW" sz="2600" b="1" dirty="0" err="1">
                <a:solidFill>
                  <a:schemeClr val="bg1"/>
                </a:solidFill>
              </a:rPr>
              <a:t>Dharmākara</a:t>
            </a:r>
            <a:r>
              <a:rPr lang="en-US" altLang="zh-TW" sz="2600" b="1" dirty="0">
                <a:solidFill>
                  <a:schemeClr val="bg1"/>
                </a:solidFill>
              </a:rPr>
              <a:t> was noble and wise, with profound and vast aspirations, then expounded to him in detail the qualities of two hundred and ten </a:t>
            </a:r>
            <a:r>
              <a:rPr lang="en-US" altLang="zh-TW" sz="2600" b="1" dirty="0" err="1">
                <a:solidFill>
                  <a:schemeClr val="bg1"/>
                </a:solidFill>
              </a:rPr>
              <a:t>kotis</a:t>
            </a:r>
            <a:r>
              <a:rPr lang="en-US" altLang="zh-TW" sz="2600" b="1" dirty="0">
                <a:solidFill>
                  <a:schemeClr val="bg1"/>
                </a:solidFill>
              </a:rPr>
              <a:t> of Buddha-lands—their meritorious adornments, their purity, vastness, and perfection. In response to </a:t>
            </a:r>
            <a:r>
              <a:rPr lang="en-US" altLang="zh-TW" sz="2600" b="1" dirty="0" err="1">
                <a:solidFill>
                  <a:schemeClr val="bg1"/>
                </a:solidFill>
              </a:rPr>
              <a:t>Dharmākara’s</a:t>
            </a:r>
            <a:r>
              <a:rPr lang="en-US" altLang="zh-TW" sz="2600" b="1" dirty="0">
                <a:solidFill>
                  <a:schemeClr val="bg1"/>
                </a:solidFill>
              </a:rPr>
              <a:t> aspirations, all these lands were manifested before him. As the Buddha expounded this Dharma over the course of a thousand </a:t>
            </a:r>
            <a:r>
              <a:rPr lang="en-US" altLang="zh-TW" sz="2600" b="1" dirty="0" err="1">
                <a:solidFill>
                  <a:schemeClr val="bg1"/>
                </a:solidFill>
              </a:rPr>
              <a:t>koṭis</a:t>
            </a:r>
            <a:r>
              <a:rPr lang="en-US" altLang="zh-TW" sz="2600" b="1" dirty="0">
                <a:solidFill>
                  <a:schemeClr val="bg1"/>
                </a:solidFill>
              </a:rPr>
              <a:t> of years, </a:t>
            </a:r>
            <a:r>
              <a:rPr lang="en-US" altLang="zh-TW" sz="2600" b="1" dirty="0" err="1">
                <a:solidFill>
                  <a:schemeClr val="bg1"/>
                </a:solidFill>
              </a:rPr>
              <a:t>Dharmākara</a:t>
            </a:r>
            <a:r>
              <a:rPr lang="en-US" altLang="zh-TW" sz="2600" b="1" dirty="0">
                <a:solidFill>
                  <a:schemeClr val="bg1"/>
                </a:solidFill>
              </a:rPr>
              <a:t> heard all that was spoken and beheld all that was shown. He then gave rise to supreme and unsurpassed vows. Reflecting deeply upon the good and evil of celestial and human beings, and upon the coarseness and refinement of their respective lands, he thoroughly contemplated their ultimate nature. Concentrating his mind in single-hearted resolve, he selected what he desired and formed his Great Vows. With utmost diligence, reverence, and care, he cultivated the practices of virtue, and perfected his accumulation of merit over the course of five </a:t>
            </a:r>
            <a:r>
              <a:rPr lang="en-US" altLang="zh-TW" sz="2600" b="1" dirty="0" err="1">
                <a:solidFill>
                  <a:schemeClr val="bg1"/>
                </a:solidFill>
              </a:rPr>
              <a:t>kalpas</a:t>
            </a:r>
            <a:r>
              <a:rPr lang="en-US" altLang="zh-TW" sz="2600" b="1" dirty="0">
                <a:solidFill>
                  <a:schemeClr val="bg1"/>
                </a:solidFill>
              </a:rPr>
              <a:t>.</a:t>
            </a:r>
            <a:endParaRPr lang="zh-TW" altLang="en-US" sz="2600" b="1" dirty="0">
              <a:solidFill>
                <a:schemeClr val="bg1"/>
              </a:solidFill>
            </a:endParaRPr>
          </a:p>
        </p:txBody>
      </p:sp>
    </p:spTree>
    <p:extLst>
      <p:ext uri="{BB962C8B-B14F-4D97-AF65-F5344CB8AC3E}">
        <p14:creationId xmlns:p14="http://schemas.microsoft.com/office/powerpoint/2010/main" val="2681924857"/>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BEB4CF9-9D50-1AF5-AA9F-C97C78477917}"/>
              </a:ext>
            </a:extLst>
          </p:cNvPr>
          <p:cNvSpPr txBox="1"/>
          <p:nvPr/>
        </p:nvSpPr>
        <p:spPr>
          <a:xfrm>
            <a:off x="-85566" y="117426"/>
            <a:ext cx="12275979" cy="1754326"/>
          </a:xfrm>
          <a:prstGeom prst="rect">
            <a:avLst/>
          </a:prstGeom>
          <a:noFill/>
        </p:spPr>
        <p:txBody>
          <a:bodyPr wrap="square" rtlCol="0">
            <a:spAutoFit/>
          </a:bodyPr>
          <a:lstStyle/>
          <a:p>
            <a:r>
              <a:rPr lang="zh-TW" altLang="en-US" sz="2700" dirty="0">
                <a:solidFill>
                  <a:schemeClr val="bg1"/>
                </a:solidFill>
              </a:rPr>
              <a:t>於彼二十一俱胝佛土。功德莊嚴之事。明了通達。如一佛剎。所攝佛國。超過於彼。既攝受已。復詣世自在王如來所。稽首禮足。繞佛三匝。合掌而住。白言世尊。我已成就莊嚴佛土。清淨之行。佛言善哉。今正是時。汝應具說。令眾歡喜。亦令大眾。聞是法已。得大善利。能於佛剎。修習攝受。滿足無量大願。</a:t>
            </a:r>
          </a:p>
        </p:txBody>
      </p:sp>
      <p:sp>
        <p:nvSpPr>
          <p:cNvPr id="8" name="文字方塊 7">
            <a:extLst>
              <a:ext uri="{FF2B5EF4-FFF2-40B4-BE49-F238E27FC236}">
                <a16:creationId xmlns:a16="http://schemas.microsoft.com/office/drawing/2014/main" id="{DC8BACD9-F98C-0758-7C96-24BBF78A2C04}"/>
              </a:ext>
            </a:extLst>
          </p:cNvPr>
          <p:cNvSpPr txBox="1"/>
          <p:nvPr/>
        </p:nvSpPr>
        <p:spPr>
          <a:xfrm>
            <a:off x="-28523" y="1989634"/>
            <a:ext cx="12247457" cy="4708981"/>
          </a:xfrm>
          <a:prstGeom prst="rect">
            <a:avLst/>
          </a:prstGeom>
          <a:noFill/>
        </p:spPr>
        <p:txBody>
          <a:bodyPr wrap="square" rtlCol="0">
            <a:spAutoFit/>
          </a:bodyPr>
          <a:lstStyle/>
          <a:p>
            <a:pPr>
              <a:lnSpc>
                <a:spcPts val="3000"/>
              </a:lnSpc>
            </a:pPr>
            <a:r>
              <a:rPr lang="en-US" altLang="zh-TW" sz="2600" b="1" dirty="0">
                <a:solidFill>
                  <a:schemeClr val="bg1"/>
                </a:solidFill>
              </a:rPr>
              <a:t>Among those two hundred and ten </a:t>
            </a:r>
            <a:r>
              <a:rPr lang="en-US" altLang="zh-TW" sz="2600" b="1" dirty="0" err="1">
                <a:solidFill>
                  <a:schemeClr val="bg1"/>
                </a:solidFill>
              </a:rPr>
              <a:t>koṭis</a:t>
            </a:r>
            <a:r>
              <a:rPr lang="en-US" altLang="zh-TW" sz="2600" b="1" dirty="0">
                <a:solidFill>
                  <a:schemeClr val="bg1"/>
                </a:solidFill>
              </a:rPr>
              <a:t> of Buddha-lands, </a:t>
            </a:r>
            <a:r>
              <a:rPr lang="en-US" altLang="zh-TW" sz="2600" b="1" dirty="0" err="1">
                <a:solidFill>
                  <a:schemeClr val="bg1"/>
                </a:solidFill>
              </a:rPr>
              <a:t>Dharmākara</a:t>
            </a:r>
            <a:r>
              <a:rPr lang="en-US" altLang="zh-TW" sz="2600" b="1" dirty="0">
                <a:solidFill>
                  <a:schemeClr val="bg1"/>
                </a:solidFill>
              </a:rPr>
              <a:t> Bodhisattva clearly and thoroughly understood all the matters concerning their meritorious adornments, as distinctly as if viewing a single Buddha-land. The Buddha-land that he embraced and established surpassed all those he had observed. Having thus completed his selection, he went again to the World Sovereign King </a:t>
            </a:r>
            <a:r>
              <a:rPr lang="en-US" altLang="zh-TW" sz="2600" b="1" dirty="0" err="1">
                <a:solidFill>
                  <a:schemeClr val="bg1"/>
                </a:solidFill>
              </a:rPr>
              <a:t>Tathāgata</a:t>
            </a:r>
            <a:r>
              <a:rPr lang="en-US" altLang="zh-TW" sz="2600" b="1" dirty="0">
                <a:solidFill>
                  <a:schemeClr val="bg1"/>
                </a:solidFill>
              </a:rPr>
              <a:t>, prostrated himself at the Buddha’s feet, circumambulated him three times, joined his palms respectfully, and stood before him, saying: “World-</a:t>
            </a:r>
            <a:r>
              <a:rPr lang="en-US" altLang="zh-TW" sz="2600" b="1" dirty="0" err="1">
                <a:solidFill>
                  <a:schemeClr val="bg1"/>
                </a:solidFill>
              </a:rPr>
              <a:t>Honoured</a:t>
            </a:r>
            <a:r>
              <a:rPr lang="en-US" altLang="zh-TW" sz="2600" b="1" dirty="0">
                <a:solidFill>
                  <a:schemeClr val="bg1"/>
                </a:solidFill>
              </a:rPr>
              <a:t> One, I have now accomplished the pure practices for the adornment of a Buddha-land.” The Buddha said, “Excellent, excellent! Now is indeed the time. You should fully declare them, so that the assembly may rejoice. By hearing this Dharma, the great multitude will also obtain vast benefit, and will be able to cultivate and embrace the adornment of the Buddha-land, thereby fulfilling innumerable great vows.”</a:t>
            </a:r>
            <a:endParaRPr lang="zh-TW" altLang="en-US" sz="2600" b="1" dirty="0">
              <a:solidFill>
                <a:schemeClr val="bg1"/>
              </a:solidFill>
            </a:endParaRPr>
          </a:p>
        </p:txBody>
      </p:sp>
    </p:spTree>
    <p:extLst>
      <p:ext uri="{BB962C8B-B14F-4D97-AF65-F5344CB8AC3E}">
        <p14:creationId xmlns:p14="http://schemas.microsoft.com/office/powerpoint/2010/main" val="2020227094"/>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D2EE086A-DF5C-FECE-23F6-ECF3DEF77499}"/>
              </a:ext>
            </a:extLst>
          </p:cNvPr>
          <p:cNvPicPr>
            <a:picLocks noChangeAspect="1"/>
          </p:cNvPicPr>
          <p:nvPr/>
        </p:nvPicPr>
        <p:blipFill>
          <a:blip r:embed="rId3"/>
          <a:stretch>
            <a:fillRect/>
          </a:stretch>
        </p:blipFill>
        <p:spPr>
          <a:xfrm>
            <a:off x="23266" y="22709"/>
            <a:ext cx="12143879" cy="6814170"/>
          </a:xfrm>
          <a:prstGeom prst="rect">
            <a:avLst/>
          </a:prstGeom>
        </p:spPr>
      </p:pic>
      <p:sp>
        <p:nvSpPr>
          <p:cNvPr id="3" name="矩形 2">
            <a:extLst>
              <a:ext uri="{FF2B5EF4-FFF2-40B4-BE49-F238E27FC236}">
                <a16:creationId xmlns:a16="http://schemas.microsoft.com/office/drawing/2014/main" id="{A1A3C290-3214-3DDF-5934-6E37DA3C9514}"/>
              </a:ext>
            </a:extLst>
          </p:cNvPr>
          <p:cNvSpPr/>
          <p:nvPr/>
        </p:nvSpPr>
        <p:spPr>
          <a:xfrm>
            <a:off x="11112499" y="3047045"/>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A7CFDEA5-1EA7-BF32-B6E1-D1FDE8C8E856}"/>
              </a:ext>
            </a:extLst>
          </p:cNvPr>
          <p:cNvSpPr/>
          <p:nvPr/>
        </p:nvSpPr>
        <p:spPr>
          <a:xfrm>
            <a:off x="8160171" y="4271181"/>
            <a:ext cx="720080" cy="1152128"/>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矩形 6">
            <a:extLst>
              <a:ext uri="{FF2B5EF4-FFF2-40B4-BE49-F238E27FC236}">
                <a16:creationId xmlns:a16="http://schemas.microsoft.com/office/drawing/2014/main" id="{370759CB-BC20-90D4-8894-2CEFF41D999F}"/>
              </a:ext>
            </a:extLst>
          </p:cNvPr>
          <p:cNvSpPr/>
          <p:nvPr/>
        </p:nvSpPr>
        <p:spPr>
          <a:xfrm>
            <a:off x="3263627" y="5855357"/>
            <a:ext cx="720080"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1B476FA3-4E5C-FDFD-CD43-46A53AF7F592}"/>
              </a:ext>
            </a:extLst>
          </p:cNvPr>
          <p:cNvSpPr/>
          <p:nvPr/>
        </p:nvSpPr>
        <p:spPr>
          <a:xfrm>
            <a:off x="2399531" y="5855357"/>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8875B903-9154-DFBF-CB1C-5787535E15D7}"/>
              </a:ext>
            </a:extLst>
          </p:cNvPr>
          <p:cNvSpPr/>
          <p:nvPr/>
        </p:nvSpPr>
        <p:spPr>
          <a:xfrm>
            <a:off x="815355" y="4343189"/>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40068399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2F6E901B-BB90-BFFF-2408-B4F1ECE43A87}"/>
              </a:ext>
            </a:extLst>
          </p:cNvPr>
          <p:cNvSpPr txBox="1"/>
          <p:nvPr/>
        </p:nvSpPr>
        <p:spPr>
          <a:xfrm>
            <a:off x="10281791" y="765498"/>
            <a:ext cx="736099"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發大誓願第六</a:t>
            </a:r>
          </a:p>
        </p:txBody>
      </p:sp>
      <p:sp>
        <p:nvSpPr>
          <p:cNvPr id="2" name="文字方塊 1">
            <a:extLst>
              <a:ext uri="{FF2B5EF4-FFF2-40B4-BE49-F238E27FC236}">
                <a16:creationId xmlns:a16="http://schemas.microsoft.com/office/drawing/2014/main" id="{9FF6FED7-A521-5E43-577F-7D8E712AB99C}"/>
              </a:ext>
            </a:extLst>
          </p:cNvPr>
          <p:cNvSpPr txBox="1"/>
          <p:nvPr/>
        </p:nvSpPr>
        <p:spPr>
          <a:xfrm>
            <a:off x="8281293" y="765498"/>
            <a:ext cx="1800493" cy="4896544"/>
          </a:xfrm>
          <a:prstGeom prst="rect">
            <a:avLst/>
          </a:prstGeom>
          <a:noFill/>
        </p:spPr>
        <p:txBody>
          <a:bodyPr vert="eaVert" wrap="square" rtlCol="0">
            <a:spAutoFit/>
          </a:bodyPr>
          <a:lstStyle/>
          <a:p>
            <a:pPr>
              <a:lnSpc>
                <a:spcPts val="4200"/>
              </a:lnSpc>
            </a:pPr>
            <a:r>
              <a:rPr lang="zh-CN" altLang="en-US" sz="2800" dirty="0">
                <a:solidFill>
                  <a:schemeClr val="bg1">
                    <a:lumMod val="95000"/>
                  </a:schemeClr>
                </a:solidFill>
              </a:rPr>
              <a:t>本</a:t>
            </a:r>
            <a:r>
              <a:rPr lang="zh-TW" altLang="en-US" sz="2800" dirty="0">
                <a:solidFill>
                  <a:schemeClr val="bg1">
                    <a:lumMod val="95000"/>
                  </a:schemeClr>
                </a:solidFill>
              </a:rPr>
              <a:t>品乃法藏菩薩遵佛明訓，於大眾中宣說所發殊勝大願。此大誓願，妙德難思。</a:t>
            </a:r>
          </a:p>
        </p:txBody>
      </p:sp>
      <p:sp>
        <p:nvSpPr>
          <p:cNvPr id="3" name="文字方塊 2">
            <a:extLst>
              <a:ext uri="{FF2B5EF4-FFF2-40B4-BE49-F238E27FC236}">
                <a16:creationId xmlns:a16="http://schemas.microsoft.com/office/drawing/2014/main" id="{0B5D1DA8-ECED-529E-30CB-3CB550608584}"/>
              </a:ext>
            </a:extLst>
          </p:cNvPr>
          <p:cNvSpPr txBox="1"/>
          <p:nvPr/>
        </p:nvSpPr>
        <p:spPr>
          <a:xfrm>
            <a:off x="2566814" y="765498"/>
            <a:ext cx="5570756" cy="489654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至於願文多寡，諸譯頗有差異。漢吳兩譯同為廿四願。且經中明言「便結得二十四願經」。</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則為三十六願。魏唐兩譯則為四十八願。至於</a:t>
            </a:r>
            <a:r>
              <a:rPr lang="en-US" altLang="zh-TW" sz="2800" dirty="0">
                <a:solidFill>
                  <a:schemeClr val="bg1">
                    <a:lumMod val="95000"/>
                  </a:schemeClr>
                </a:solidFill>
              </a:rPr>
              <a:t>《</a:t>
            </a:r>
            <a:r>
              <a:rPr lang="zh-TW" altLang="en-US" sz="2800" dirty="0">
                <a:solidFill>
                  <a:schemeClr val="bg1">
                    <a:lumMod val="95000"/>
                  </a:schemeClr>
                </a:solidFill>
              </a:rPr>
              <a:t>後出阿彌陀偈經</a:t>
            </a:r>
            <a:r>
              <a:rPr lang="en-US" altLang="zh-TW" sz="2800" dirty="0">
                <a:solidFill>
                  <a:schemeClr val="bg1">
                    <a:lumMod val="95000"/>
                  </a:schemeClr>
                </a:solidFill>
              </a:rPr>
              <a:t>》</a:t>
            </a:r>
            <a:r>
              <a:rPr lang="zh-TW" altLang="en-US" sz="2800" dirty="0">
                <a:solidFill>
                  <a:schemeClr val="bg1">
                    <a:lumMod val="95000"/>
                  </a:schemeClr>
                </a:solidFill>
              </a:rPr>
              <a:t>曰「誓二十四章」。可見廿四願於諸經中實居多數。但世間流通者，只是</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。故世人熟知四十八，而罕聞廿四願也。</a:t>
            </a:r>
          </a:p>
        </p:txBody>
      </p:sp>
      <p:sp>
        <p:nvSpPr>
          <p:cNvPr id="7" name="匾額 6" descr="佛學概要十四講表 習講">
            <a:extLst>
              <a:ext uri="{FF2B5EF4-FFF2-40B4-BE49-F238E27FC236}">
                <a16:creationId xmlns:a16="http://schemas.microsoft.com/office/drawing/2014/main" id="{DE65673A-5D77-467D-4456-962BE9C6EDD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8922724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CC21013-3094-63BC-CD29-6F7FB9BA7FEC}"/>
              </a:ext>
            </a:extLst>
          </p:cNvPr>
          <p:cNvSpPr txBox="1"/>
          <p:nvPr/>
        </p:nvSpPr>
        <p:spPr>
          <a:xfrm>
            <a:off x="2998862" y="837506"/>
            <a:ext cx="7725192" cy="489654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且漢吳兩譯雖同為廿四願，但內容亦甚不同。</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第二願為「使某作佛時，令我國中無有婦人。女人欲來生我國中者，即作男子。諸無央數天人民、蜎飛蠕動之類，來生我國者，皆於七寶水池蓮花中化生長大，皆作菩薩、阿羅漢，都無央數。得是願，乃作佛。不得是願，終不作佛。」此中具有蓮花化生，與國無婦女之殊勝大願。而</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無之。其他諸譯亦皆闕如。由此可見，諸譯差異之甚。</a:t>
            </a:r>
          </a:p>
        </p:txBody>
      </p:sp>
      <p:sp>
        <p:nvSpPr>
          <p:cNvPr id="4" name="匾額 3" descr="佛學概要十四講表 習講">
            <a:extLst>
              <a:ext uri="{FF2B5EF4-FFF2-40B4-BE49-F238E27FC236}">
                <a16:creationId xmlns:a16="http://schemas.microsoft.com/office/drawing/2014/main" id="{B0DD0A31-E0CD-FF9F-69ED-D34B3A720A8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1068019294"/>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BDE2D74-47C4-4DC1-49E7-CF425DCBD6F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6" name="文字方塊 5">
            <a:extLst>
              <a:ext uri="{FF2B5EF4-FFF2-40B4-BE49-F238E27FC236}">
                <a16:creationId xmlns:a16="http://schemas.microsoft.com/office/drawing/2014/main" id="{0A08A70C-A98A-FC5B-CABA-24D2E5C46B5F}"/>
              </a:ext>
            </a:extLst>
          </p:cNvPr>
          <p:cNvSpPr txBox="1"/>
          <p:nvPr/>
        </p:nvSpPr>
        <p:spPr>
          <a:xfrm>
            <a:off x="4655046" y="945518"/>
            <a:ext cx="6250429"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且漢吳兩譯雖同曰廿四願。但實際內容，則不止廿四。以上</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第二願為例。此一願中實具㈠國無婦女；㈡蓮花化生；㈢蜎蠕得生，並皆作菩薩、阿羅漢；㈣菩薩、阿羅漢無量等，精要勝願。準是可知，所謂廿四願，實不止廿四。據諸</a:t>
            </a:r>
            <a:r>
              <a:rPr lang="en-US" altLang="zh-TW" sz="2800" dirty="0">
                <a:solidFill>
                  <a:schemeClr val="bg1">
                    <a:lumMod val="95000"/>
                  </a:schemeClr>
                </a:solidFill>
              </a:rPr>
              <a:t>《</a:t>
            </a:r>
            <a:r>
              <a:rPr lang="zh-TW" altLang="en-US" sz="2800" dirty="0">
                <a:solidFill>
                  <a:schemeClr val="bg1">
                    <a:lumMod val="95000"/>
                  </a:schemeClr>
                </a:solidFill>
              </a:rPr>
              <a:t>後出阿彌陀偈經</a:t>
            </a:r>
            <a:r>
              <a:rPr lang="en-US" altLang="zh-TW" sz="2800" dirty="0">
                <a:solidFill>
                  <a:schemeClr val="bg1">
                    <a:lumMod val="95000"/>
                  </a:schemeClr>
                </a:solidFill>
              </a:rPr>
              <a:t>》</a:t>
            </a:r>
            <a:r>
              <a:rPr lang="zh-TW" altLang="en-US" sz="2800" dirty="0">
                <a:solidFill>
                  <a:schemeClr val="bg1">
                    <a:lumMod val="95000"/>
                  </a:schemeClr>
                </a:solidFill>
              </a:rPr>
              <a:t>「誓二十四章」之經文。可知彌陀誓願實為廿四章，非僅廿四願也。</a:t>
            </a:r>
          </a:p>
        </p:txBody>
      </p:sp>
    </p:spTree>
    <p:extLst>
      <p:ext uri="{BB962C8B-B14F-4D97-AF65-F5344CB8AC3E}">
        <p14:creationId xmlns:p14="http://schemas.microsoft.com/office/powerpoint/2010/main" val="3113242852"/>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070EE40F-82F2-C12F-5AC1-3ADE819036AA}"/>
              </a:ext>
            </a:extLst>
          </p:cNvPr>
          <p:cNvSpPr txBox="1"/>
          <p:nvPr/>
        </p:nvSpPr>
        <p:spPr>
          <a:xfrm>
            <a:off x="1702718" y="1053530"/>
            <a:ext cx="9007594"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至於魏唐二譯同為四十八願，但名為四十八，實際則不足四十八。例如</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第廿九願為「設我得佛，國中菩薩若受讀經法，諷誦持說，而不得辯才智慧者，不取正覺。」第三十願為「設我得佛，國中菩薩智慧辯才，若可限量者，不取正覺。」實則此兩願祗有廣略之異，第三十願只是第廿九願之補充與引申而已。</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中第廿九與三十願，亦與此同。更有進者，魏唐兩譯均缺國無女人及蓮花化生之願。可見魏唐兩譯之四十八願，並未圓具諸願。</a:t>
            </a:r>
          </a:p>
        </p:txBody>
      </p:sp>
      <p:sp>
        <p:nvSpPr>
          <p:cNvPr id="3" name="匾額 2" descr="佛學概要十四講表 習講">
            <a:extLst>
              <a:ext uri="{FF2B5EF4-FFF2-40B4-BE49-F238E27FC236}">
                <a16:creationId xmlns:a16="http://schemas.microsoft.com/office/drawing/2014/main" id="{41FCB239-5622-301E-7887-E927E6FA537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Tree>
    <p:extLst>
      <p:ext uri="{BB962C8B-B14F-4D97-AF65-F5344CB8AC3E}">
        <p14:creationId xmlns:p14="http://schemas.microsoft.com/office/powerpoint/2010/main" val="1373924898"/>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B50EC5CF-4FF0-AC9F-B5D6-78F2DBC0BB0C}"/>
              </a:ext>
            </a:extLst>
          </p:cNvPr>
          <p:cNvSpPr txBox="1"/>
          <p:nvPr/>
        </p:nvSpPr>
        <p:spPr>
          <a:xfrm>
            <a:off x="7977911" y="1053530"/>
            <a:ext cx="2941831"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至於漢吳兩譯，則缺十念必生之根本大願。可見漢吳魏唐宋五譯，均非無量壽經之善本。是以會集諸譯，廣擷眾長，另成會本，實不容緩也。</a:t>
            </a:r>
          </a:p>
        </p:txBody>
      </p:sp>
      <p:sp>
        <p:nvSpPr>
          <p:cNvPr id="3" name="匾額 2" descr="佛學概要十四講表 習講">
            <a:extLst>
              <a:ext uri="{FF2B5EF4-FFF2-40B4-BE49-F238E27FC236}">
                <a16:creationId xmlns:a16="http://schemas.microsoft.com/office/drawing/2014/main" id="{A00BECBB-578A-36DE-EC51-A45EBB1648D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6" name="文字方塊 5">
            <a:extLst>
              <a:ext uri="{FF2B5EF4-FFF2-40B4-BE49-F238E27FC236}">
                <a16:creationId xmlns:a16="http://schemas.microsoft.com/office/drawing/2014/main" id="{D5329058-8913-74D5-B317-6893F156CC4D}"/>
              </a:ext>
            </a:extLst>
          </p:cNvPr>
          <p:cNvSpPr txBox="1"/>
          <p:nvPr/>
        </p:nvSpPr>
        <p:spPr>
          <a:xfrm>
            <a:off x="72008" y="1053530"/>
            <a:ext cx="7904728"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於是夏師會集諸譯之大願，既重古譯多見之廿四，又採世間所流通之四十八，乃以廿四為章，四十八為目，既符「誓廿四章」，又合四十八願。經中備集諸譯之長，十念必生、國無女人、蓮花化生諸願，皆見於會本。復妙攝各願精要，以少文而顯多義。例如</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第卅八願曰：「設我得佛，國中天人，欲得衣服，隨念即至。如佛所讚應法妙服，自然在身。有求裁縫搗染洗濯者，不取正覺。」</a:t>
            </a:r>
          </a:p>
        </p:txBody>
      </p:sp>
    </p:spTree>
    <p:extLst>
      <p:ext uri="{BB962C8B-B14F-4D97-AF65-F5344CB8AC3E}">
        <p14:creationId xmlns:p14="http://schemas.microsoft.com/office/powerpoint/2010/main" val="2764491831"/>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05253890-67BF-6334-689C-B8EE047CCC3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第十講</a:t>
            </a:r>
            <a:endParaRPr lang="en-US" altLang="zh-TW" dirty="0"/>
          </a:p>
        </p:txBody>
      </p:sp>
      <p:sp>
        <p:nvSpPr>
          <p:cNvPr id="3" name="文字方塊 2">
            <a:extLst>
              <a:ext uri="{FF2B5EF4-FFF2-40B4-BE49-F238E27FC236}">
                <a16:creationId xmlns:a16="http://schemas.microsoft.com/office/drawing/2014/main" id="{E1E39FCB-19E2-314C-BDE0-BCA2EFAFE158}"/>
              </a:ext>
            </a:extLst>
          </p:cNvPr>
          <p:cNvSpPr txBox="1"/>
          <p:nvPr/>
        </p:nvSpPr>
        <p:spPr>
          <a:xfrm>
            <a:off x="-24263" y="1125538"/>
            <a:ext cx="11213326" cy="489654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第二十四願曰：「設我得佛，國中菩薩在諸佛前，現其德本。諸所求欲供養之具，若不如意者，不取正覺。」</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此兩願顯衣服與供具之如意。但缺飯食如意。如</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第二十三願（</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為第十四願）曰：「我作佛時，我國諸菩薩欲飯時，則七寶缽中，生自然百味飯食在前。食已，缽皆自然去。不爾者，我不作佛。」（於此又可見魏唐之四十八願，實不足四十八也。）今此會本，攝集以上三願為：「我作佛時，生我國者，所需飲食、衣服、種種供具，隨意即至，無不滿願。」可見會本，文約義豐，諸譯所具之彌陀勝願，備顯無遺。是以近世諸賢，公認此為善本，良有以也。</a:t>
            </a:r>
          </a:p>
        </p:txBody>
      </p:sp>
    </p:spTree>
    <p:extLst>
      <p:ext uri="{BB962C8B-B14F-4D97-AF65-F5344CB8AC3E}">
        <p14:creationId xmlns:p14="http://schemas.microsoft.com/office/powerpoint/2010/main" val="3386249828"/>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36369</TotalTime>
  <Words>6231</Words>
  <Application>Microsoft Office PowerPoint</Application>
  <PresentationFormat>自訂</PresentationFormat>
  <Paragraphs>171</Paragraphs>
  <Slides>32</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32</vt:i4>
      </vt:variant>
    </vt:vector>
  </HeadingPairs>
  <TitlesOfParts>
    <vt:vector size="35"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803</cp:revision>
  <dcterms:created xsi:type="dcterms:W3CDTF">2019-12-17T19:51:00Z</dcterms:created>
  <dcterms:modified xsi:type="dcterms:W3CDTF">2025-09-30T19:48:09Z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