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7"/>
  </p:notesMasterIdLst>
  <p:sldIdLst>
    <p:sldId id="256" r:id="rId3"/>
    <p:sldId id="257" r:id="rId4"/>
    <p:sldId id="258" r:id="rId5"/>
    <p:sldId id="259" r:id="rId6"/>
    <p:sldId id="260" r:id="rId7"/>
    <p:sldId id="262" r:id="rId8"/>
    <p:sldId id="261" r:id="rId9"/>
    <p:sldId id="263" r:id="rId10"/>
    <p:sldId id="272" r:id="rId11"/>
    <p:sldId id="264" r:id="rId12"/>
    <p:sldId id="280" r:id="rId13"/>
    <p:sldId id="265" r:id="rId14"/>
    <p:sldId id="275" r:id="rId15"/>
    <p:sldId id="276" r:id="rId16"/>
    <p:sldId id="277" r:id="rId17"/>
    <p:sldId id="278" r:id="rId18"/>
    <p:sldId id="266" r:id="rId19"/>
    <p:sldId id="267" r:id="rId20"/>
    <p:sldId id="268" r:id="rId21"/>
    <p:sldId id="271" r:id="rId22"/>
    <p:sldId id="269" r:id="rId23"/>
    <p:sldId id="274" r:id="rId24"/>
    <p:sldId id="273" r:id="rId25"/>
    <p:sldId id="27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714" y="54"/>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05/10/2017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6DA1D5A-B4DE-4495-87D7-10128F3E8567}" type="datetime1">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887524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B7DC4C6-A5FB-4D7F-BB56-829BB6A453CF}" type="datetime1">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98565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57332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EE26360-56EC-4818-B65E-119984CDA527}" type="datetime1">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677564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8B747EC-408B-46F1-B369-E0CAB103DF09}" type="datetime1">
              <a:rPr lang="en-GB" smtClean="0"/>
              <a:t>05/10/2017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6147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06EC7CE-CF6C-4DD1-84ED-F569D2264EC5}" type="datetime1">
              <a:rPr lang="en-GB" smtClean="0"/>
              <a:t>05/10/2017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310341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05/10/2017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08584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050365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214544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75A8AB-A542-41D7-A8B0-0E92D08BFD55}" type="datetime1">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15706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C6571A-5A0B-45BB-B545-E1AE02DC7F6C}" type="datetime1">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3894799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a:xfrm>
            <a:off x="4234" y="6400800"/>
            <a:ext cx="12187767"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1" y="6334125"/>
            <a:ext cx="12189884"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p:cNvCxnSpPr/>
          <p:nvPr/>
        </p:nvCxnSpPr>
        <p:spPr>
          <a:xfrm>
            <a:off x="1208618" y="4343400"/>
            <a:ext cx="9874249"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097280" y="758952"/>
            <a:ext cx="10058400" cy="3566160"/>
          </a:xfrm>
        </p:spPr>
        <p:txBody>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Date Placeholder 3"/>
          <p:cNvSpPr>
            <a:spLocks noGrp="1"/>
          </p:cNvSpPr>
          <p:nvPr>
            <p:ph type="dt" sz="half" idx="10"/>
          </p:nvPr>
        </p:nvSpPr>
        <p:spPr/>
        <p:txBody>
          <a:bodyPr/>
          <a:lstStyle>
            <a:lvl1pPr>
              <a:defRPr/>
            </a:lvl1pPr>
          </a:lstStyle>
          <a:p>
            <a:pPr>
              <a:defRPr/>
            </a:pPr>
            <a:fld id="{E097F90F-19A2-4D55-B7A1-E2E8698F4CED}" type="datetime1">
              <a:rPr lang="en-GB" smtClean="0"/>
              <a:t>05/10/2017</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1AFFD1A7-6865-4F1A-BE3E-503AF5AE43AF}" type="slidenum">
              <a:rPr lang="en-US" altLang="en-US"/>
              <a:pPr/>
              <a:t>‹#›</a:t>
            </a:fld>
            <a:endParaRPr lang="en-US" altLang="en-US"/>
          </a:p>
        </p:txBody>
      </p:sp>
    </p:spTree>
    <p:extLst>
      <p:ext uri="{BB962C8B-B14F-4D97-AF65-F5344CB8AC3E}">
        <p14:creationId xmlns:p14="http://schemas.microsoft.com/office/powerpoint/2010/main" val="3277120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A5E2D70B-FCC2-47AC-A5EA-29AC17DD657E}" type="datetime1">
              <a:rPr lang="en-GB" smtClean="0"/>
              <a:t>05/10/2017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6F173982-CEF0-4A70-A523-8634FFC8DEF4}" type="slidenum">
              <a:rPr lang="en-US" altLang="en-US"/>
              <a:pPr/>
              <a:t>‹#›</a:t>
            </a:fld>
            <a:endParaRPr lang="en-US" altLang="en-US"/>
          </a:p>
        </p:txBody>
      </p:sp>
    </p:spTree>
    <p:extLst>
      <p:ext uri="{BB962C8B-B14F-4D97-AF65-F5344CB8AC3E}">
        <p14:creationId xmlns:p14="http://schemas.microsoft.com/office/powerpoint/2010/main" val="3281931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a:xfrm>
            <a:off x="4234" y="6400800"/>
            <a:ext cx="12187767"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1" y="6334125"/>
            <a:ext cx="12189884"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p:cNvCxnSpPr/>
          <p:nvPr/>
        </p:nvCxnSpPr>
        <p:spPr>
          <a:xfrm>
            <a:off x="1208618" y="4343400"/>
            <a:ext cx="9874249"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97280" y="758952"/>
            <a:ext cx="10058400" cy="3566160"/>
          </a:xfrm>
        </p:spPr>
        <p:txBody>
          <a:bodyPr anchorCtr="0"/>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0"/>
          </p:nvPr>
        </p:nvSpPr>
        <p:spPr/>
        <p:txBody>
          <a:bodyPr/>
          <a:lstStyle>
            <a:lvl1pPr>
              <a:defRPr/>
            </a:lvl1pPr>
          </a:lstStyle>
          <a:p>
            <a:pPr>
              <a:defRPr/>
            </a:pPr>
            <a:fld id="{166843F5-1E2B-4E5B-A6E9-98CBE4457F82}" type="datetime1">
              <a:rPr lang="en-GB" smtClean="0"/>
              <a:t>05/10/2017</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C2215023-A1E3-45DE-8350-05970AB39504}" type="slidenum">
              <a:rPr lang="en-US" altLang="en-US"/>
              <a:pPr/>
              <a:t>‹#›</a:t>
            </a:fld>
            <a:endParaRPr lang="en-US" altLang="en-US"/>
          </a:p>
        </p:txBody>
      </p:sp>
    </p:spTree>
    <p:extLst>
      <p:ext uri="{BB962C8B-B14F-4D97-AF65-F5344CB8AC3E}">
        <p14:creationId xmlns:p14="http://schemas.microsoft.com/office/powerpoint/2010/main" val="23048763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5"/>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80"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7"/>
            <a:ext cx="493776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E45E1F30-9E03-4A95-A459-7A21443C9C6E}" type="datetime1">
              <a:rPr lang="en-GB" smtClean="0"/>
              <a:t>05/10/2017</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F9D07965-E7DB-41FA-9C2C-F76CAD3665CF}" type="slidenum">
              <a:rPr lang="en-US" altLang="en-US"/>
              <a:pPr/>
              <a:t>‹#›</a:t>
            </a:fld>
            <a:endParaRPr lang="en-US" altLang="en-US"/>
          </a:p>
        </p:txBody>
      </p:sp>
    </p:spTree>
    <p:extLst>
      <p:ext uri="{BB962C8B-B14F-4D97-AF65-F5344CB8AC3E}">
        <p14:creationId xmlns:p14="http://schemas.microsoft.com/office/powerpoint/2010/main" val="4423505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5"/>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65EA60A9-BB66-4E6A-90A4-5DB1CF3FFC9D}" type="datetime1">
              <a:rPr lang="en-GB" smtClean="0"/>
              <a:t>05/10/2017</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231C0238-4A94-486E-B31E-A497F3FB21D7}" type="slidenum">
              <a:rPr lang="en-US" altLang="en-US"/>
              <a:pPr/>
              <a:t>‹#›</a:t>
            </a:fld>
            <a:endParaRPr lang="en-US" altLang="en-US"/>
          </a:p>
        </p:txBody>
      </p:sp>
    </p:spTree>
    <p:extLst>
      <p:ext uri="{BB962C8B-B14F-4D97-AF65-F5344CB8AC3E}">
        <p14:creationId xmlns:p14="http://schemas.microsoft.com/office/powerpoint/2010/main" val="25533094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653BAD2C-FCB4-47F4-8A4B-B80C4D09319A}" type="datetime1">
              <a:rPr lang="en-GB" smtClean="0"/>
              <a:t>05/10/2017</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fld id="{F799AC93-C8D1-47C2-9A62-41BD1A8BCDAB}" type="slidenum">
              <a:rPr lang="en-US" altLang="en-US"/>
              <a:pPr/>
              <a:t>‹#›</a:t>
            </a:fld>
            <a:endParaRPr lang="en-US" altLang="en-US"/>
          </a:p>
        </p:txBody>
      </p:sp>
    </p:spTree>
    <p:extLst>
      <p:ext uri="{BB962C8B-B14F-4D97-AF65-F5344CB8AC3E}">
        <p14:creationId xmlns:p14="http://schemas.microsoft.com/office/powerpoint/2010/main" val="25785196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p:cNvSpPr/>
          <p:nvPr/>
        </p:nvSpPr>
        <p:spPr>
          <a:xfrm>
            <a:off x="4234" y="6400800"/>
            <a:ext cx="12187767"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1" y="6334125"/>
            <a:ext cx="12189884"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6"/>
          <p:cNvSpPr>
            <a:spLocks noGrp="1"/>
          </p:cNvSpPr>
          <p:nvPr>
            <p:ph type="dt" sz="half" idx="10"/>
          </p:nvPr>
        </p:nvSpPr>
        <p:spPr/>
        <p:txBody>
          <a:bodyPr/>
          <a:lstStyle>
            <a:lvl1pPr>
              <a:defRPr/>
            </a:lvl1pPr>
          </a:lstStyle>
          <a:p>
            <a:pPr>
              <a:defRPr/>
            </a:pPr>
            <a:fld id="{053F81A0-CBB0-48FE-A71C-13B615C19AFF}" type="datetime1">
              <a:rPr lang="en-GB" smtClean="0"/>
              <a:t>05/10/2017</a:t>
            </a:fld>
            <a:endParaRPr lang="en-US"/>
          </a:p>
        </p:txBody>
      </p:sp>
      <p:sp>
        <p:nvSpPr>
          <p:cNvPr id="5"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6" name="Slide Number Placeholder 8"/>
          <p:cNvSpPr>
            <a:spLocks noGrp="1"/>
          </p:cNvSpPr>
          <p:nvPr>
            <p:ph type="sldNum" sz="quarter" idx="12"/>
          </p:nvPr>
        </p:nvSpPr>
        <p:spPr/>
        <p:txBody>
          <a:bodyPr/>
          <a:lstStyle>
            <a:lvl1pPr>
              <a:defRPr/>
            </a:lvl1pPr>
          </a:lstStyle>
          <a:p>
            <a:fld id="{5E712F4E-0EA9-48F1-9D53-7032203753A9}" type="slidenum">
              <a:rPr lang="en-US" altLang="en-US"/>
              <a:pPr/>
              <a:t>‹#›</a:t>
            </a:fld>
            <a:endParaRPr lang="en-US" altLang="en-US"/>
          </a:p>
        </p:txBody>
      </p:sp>
    </p:spTree>
    <p:extLst>
      <p:ext uri="{BB962C8B-B14F-4D97-AF65-F5344CB8AC3E}">
        <p14:creationId xmlns:p14="http://schemas.microsoft.com/office/powerpoint/2010/main" val="34586496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p:cNvSpPr/>
          <p:nvPr/>
        </p:nvSpPr>
        <p:spPr>
          <a:xfrm>
            <a:off x="1" y="0"/>
            <a:ext cx="4051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4040718" y="0"/>
            <a:ext cx="635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13650" y="731520"/>
            <a:ext cx="6679191"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a:xfrm>
            <a:off x="465667" y="6459539"/>
            <a:ext cx="2618317" cy="365125"/>
          </a:xfrm>
        </p:spPr>
        <p:txBody>
          <a:bodyPr/>
          <a:lstStyle>
            <a:lvl1pPr algn="l">
              <a:defRPr/>
            </a:lvl1pPr>
          </a:lstStyle>
          <a:p>
            <a:pPr>
              <a:defRPr/>
            </a:pPr>
            <a:fld id="{FBDA481E-FFAA-48A2-AFA2-0BF452DAF886}" type="datetime1">
              <a:rPr lang="en-GB" smtClean="0"/>
              <a:t>05/10/2017</a:t>
            </a:fld>
            <a:endParaRPr lang="en-US"/>
          </a:p>
        </p:txBody>
      </p:sp>
      <p:sp>
        <p:nvSpPr>
          <p:cNvPr id="8" name="Footer Placeholder 5"/>
          <p:cNvSpPr>
            <a:spLocks noGrp="1"/>
          </p:cNvSpPr>
          <p:nvPr>
            <p:ph type="ftr" sz="quarter" idx="11"/>
          </p:nvPr>
        </p:nvSpPr>
        <p:spPr>
          <a:xfrm>
            <a:off x="4800600" y="6459539"/>
            <a:ext cx="4648200" cy="365125"/>
          </a:xfrm>
        </p:spPr>
        <p:txBody>
          <a:bodyPr/>
          <a:lstStyle>
            <a:lvl1pPr algn="l">
              <a:defRPr>
                <a:solidFill>
                  <a:schemeClr val="tx2"/>
                </a:solidFill>
              </a:defRPr>
            </a:lvl1pPr>
          </a:lstStyle>
          <a:p>
            <a:pPr>
              <a:defRPr/>
            </a:pPr>
            <a:endParaRPr lang="en-US">
              <a:solidFill>
                <a:srgbClr val="637052"/>
              </a:solidFill>
            </a:endParaRPr>
          </a:p>
        </p:txBody>
      </p:sp>
      <p:sp>
        <p:nvSpPr>
          <p:cNvPr id="9" name="Slide Number Placeholder 6"/>
          <p:cNvSpPr>
            <a:spLocks noGrp="1"/>
          </p:cNvSpPr>
          <p:nvPr>
            <p:ph type="sldNum" sz="quarter" idx="12"/>
          </p:nvPr>
        </p:nvSpPr>
        <p:spPr/>
        <p:txBody>
          <a:bodyPr/>
          <a:lstStyle>
            <a:lvl1pPr>
              <a:defRPr>
                <a:solidFill>
                  <a:schemeClr val="tx2"/>
                </a:solidFill>
              </a:defRPr>
            </a:lvl1pPr>
          </a:lstStyle>
          <a:p>
            <a:fld id="{2611D999-8273-4994-A002-96EC7733FDA0}" type="slidenum">
              <a:rPr lang="en-US" altLang="en-US">
                <a:solidFill>
                  <a:srgbClr val="637052"/>
                </a:solidFill>
              </a:rPr>
              <a:pPr/>
              <a:t>‹#›</a:t>
            </a:fld>
            <a:endParaRPr lang="en-US" altLang="en-US">
              <a:solidFill>
                <a:srgbClr val="637052"/>
              </a:solidFill>
            </a:endParaRPr>
          </a:p>
        </p:txBody>
      </p:sp>
    </p:spTree>
    <p:extLst>
      <p:ext uri="{BB962C8B-B14F-4D97-AF65-F5344CB8AC3E}">
        <p14:creationId xmlns:p14="http://schemas.microsoft.com/office/powerpoint/2010/main" val="12203829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1" y="4953000"/>
            <a:ext cx="12189884"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 y="4914900"/>
            <a:ext cx="12189884"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9360" cy="822960"/>
          </a:xfrm>
        </p:spPr>
        <p:txBody>
          <a:bodyPr tIns="0" bIns="0">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7" y="0"/>
            <a:ext cx="12191985" cy="4915076"/>
          </a:xfrm>
          <a:blipFill>
            <a:blip r:embed="rId2"/>
            <a:stretch>
              <a:fillRect/>
            </a:stretch>
          </a:blipFill>
        </p:spPr>
        <p:txBody>
          <a:bodyPr lIns="457200" tIns="457200" rtlCol="0">
            <a:normAutofit/>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097279" y="5907024"/>
            <a:ext cx="1011936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F15D61D5-AB89-4A80-9D6E-471952A80B07}" type="datetime1">
              <a:rPr lang="en-GB" smtClean="0"/>
              <a:t>05/10/2017</a:t>
            </a:fld>
            <a:endParaRPr lang="en-US"/>
          </a:p>
        </p:txBody>
      </p:sp>
      <p:sp>
        <p:nvSpPr>
          <p:cNvPr id="8" name="Footer Placeholder 5"/>
          <p:cNvSpPr>
            <a:spLocks noGrp="1"/>
          </p:cNvSpPr>
          <p:nvPr>
            <p:ph type="ftr" sz="quarter" idx="11"/>
          </p:nvPr>
        </p:nvSpPr>
        <p:spPr/>
        <p:txBody>
          <a:bodyPr/>
          <a:lstStyle>
            <a:lvl1pPr>
              <a:defRPr/>
            </a:lvl1pPr>
          </a:lstStyle>
          <a:p>
            <a:pPr>
              <a:defRPr/>
            </a:pPr>
            <a:endParaRPr lang="en-US"/>
          </a:p>
        </p:txBody>
      </p:sp>
      <p:sp>
        <p:nvSpPr>
          <p:cNvPr id="9" name="Slide Number Placeholder 6"/>
          <p:cNvSpPr>
            <a:spLocks noGrp="1"/>
          </p:cNvSpPr>
          <p:nvPr>
            <p:ph type="sldNum" sz="quarter" idx="12"/>
          </p:nvPr>
        </p:nvSpPr>
        <p:spPr/>
        <p:txBody>
          <a:bodyPr/>
          <a:lstStyle>
            <a:lvl1pPr>
              <a:defRPr/>
            </a:lvl1pPr>
          </a:lstStyle>
          <a:p>
            <a:fld id="{AD7D0EA8-B63D-4DBB-834A-D2925F1EED53}" type="slidenum">
              <a:rPr lang="en-US" altLang="en-US"/>
              <a:pPr/>
              <a:t>‹#›</a:t>
            </a:fld>
            <a:endParaRPr lang="en-US" altLang="en-US"/>
          </a:p>
        </p:txBody>
      </p:sp>
    </p:spTree>
    <p:extLst>
      <p:ext uri="{BB962C8B-B14F-4D97-AF65-F5344CB8AC3E}">
        <p14:creationId xmlns:p14="http://schemas.microsoft.com/office/powerpoint/2010/main" val="11319982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EF665E90-3BEC-4E15-AD73-B8B4C2033980}" type="datetime1">
              <a:rPr lang="en-GB" smtClean="0"/>
              <a:t>05/10/2017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AD76FCB4-5448-482B-8770-943875CAA6F7}" type="slidenum">
              <a:rPr lang="en-US" altLang="en-US"/>
              <a:pPr/>
              <a:t>‹#›</a:t>
            </a:fld>
            <a:endParaRPr lang="en-US" altLang="en-US"/>
          </a:p>
        </p:txBody>
      </p:sp>
    </p:spTree>
    <p:extLst>
      <p:ext uri="{BB962C8B-B14F-4D97-AF65-F5344CB8AC3E}">
        <p14:creationId xmlns:p14="http://schemas.microsoft.com/office/powerpoint/2010/main" val="31902216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a:xfrm>
            <a:off x="4234" y="6400800"/>
            <a:ext cx="12187767"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1" y="6334125"/>
            <a:ext cx="12189884"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1" y="414780"/>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414779"/>
            <a:ext cx="7734300" cy="5757420"/>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Date Placeholder 3"/>
          <p:cNvSpPr>
            <a:spLocks noGrp="1"/>
          </p:cNvSpPr>
          <p:nvPr>
            <p:ph type="dt" sz="half" idx="10"/>
          </p:nvPr>
        </p:nvSpPr>
        <p:spPr/>
        <p:txBody>
          <a:bodyPr/>
          <a:lstStyle>
            <a:lvl1pPr>
              <a:defRPr/>
            </a:lvl1pPr>
          </a:lstStyle>
          <a:p>
            <a:pPr>
              <a:defRPr/>
            </a:pPr>
            <a:fld id="{687DA409-5031-43AE-9F2A-B7F30EF80E2B}" type="datetime1">
              <a:rPr lang="en-GB" smtClean="0"/>
              <a:t>05/10/2017</a:t>
            </a:fld>
            <a:endParaRPr lang="en-US"/>
          </a:p>
        </p:txBody>
      </p:sp>
      <p:sp>
        <p:nvSpPr>
          <p:cNvPr id="7" name="Footer Placeholder 4"/>
          <p:cNvSpPr>
            <a:spLocks noGrp="1"/>
          </p:cNvSpPr>
          <p:nvPr>
            <p:ph type="ftr" sz="quarter" idx="11"/>
          </p:nvPr>
        </p:nvSpPr>
        <p:spPr/>
        <p:txBody>
          <a:bodyPr/>
          <a:lstStyle>
            <a:lvl1pPr>
              <a:defRPr/>
            </a:lvl1pPr>
          </a:lstStyle>
          <a:p>
            <a:pPr>
              <a:defRPr/>
            </a:pPr>
            <a:endParaRPr lang="en-US"/>
          </a:p>
        </p:txBody>
      </p:sp>
      <p:sp>
        <p:nvSpPr>
          <p:cNvPr id="8" name="Slide Number Placeholder 5"/>
          <p:cNvSpPr>
            <a:spLocks noGrp="1"/>
          </p:cNvSpPr>
          <p:nvPr>
            <p:ph type="sldNum" sz="quarter" idx="12"/>
          </p:nvPr>
        </p:nvSpPr>
        <p:spPr/>
        <p:txBody>
          <a:bodyPr/>
          <a:lstStyle>
            <a:lvl1pPr>
              <a:defRPr/>
            </a:lvl1pPr>
          </a:lstStyle>
          <a:p>
            <a:fld id="{5C9037B3-AE0F-400B-A2E0-84550FC3D8B9}" type="slidenum">
              <a:rPr lang="en-US" altLang="en-US"/>
              <a:pPr/>
              <a:t>‹#›</a:t>
            </a:fld>
            <a:endParaRPr lang="en-US" altLang="en-US"/>
          </a:p>
        </p:txBody>
      </p:sp>
    </p:spTree>
    <p:extLst>
      <p:ext uri="{BB962C8B-B14F-4D97-AF65-F5344CB8AC3E}">
        <p14:creationId xmlns:p14="http://schemas.microsoft.com/office/powerpoint/2010/main" val="3095155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5E6990-058C-4533-A140-928C20BD5CEA}" type="datetime1">
              <a:rPr lang="en-GB" smtClean="0"/>
              <a:t>05/10/2017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41079086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0"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126"/>
            <a:ext cx="12192000" cy="666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6433" y="287339"/>
            <a:ext cx="10058400" cy="144938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077" name="Text Placeholder 2"/>
          <p:cNvSpPr>
            <a:spLocks noGrp="1"/>
          </p:cNvSpPr>
          <p:nvPr>
            <p:ph type="body" idx="1"/>
          </p:nvPr>
        </p:nvSpPr>
        <p:spPr bwMode="auto">
          <a:xfrm>
            <a:off x="1096433" y="1846264"/>
            <a:ext cx="100584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1096433" y="6459539"/>
            <a:ext cx="2472267" cy="365125"/>
          </a:xfrm>
          <a:prstGeom prst="rect">
            <a:avLst/>
          </a:prstGeom>
        </p:spPr>
        <p:txBody>
          <a:bodyPr vert="horz" lIns="91440" tIns="45720" rIns="91440" bIns="45720" rtlCol="0" anchor="ctr"/>
          <a:lstStyle>
            <a:lvl1pPr algn="l">
              <a:defRPr sz="900">
                <a:solidFill>
                  <a:srgbClr val="FFFFFF"/>
                </a:solidFill>
              </a:defRPr>
            </a:lvl1pPr>
          </a:lstStyle>
          <a:p>
            <a:pPr eaLnBrk="0" fontAlgn="base" hangingPunct="0">
              <a:spcBef>
                <a:spcPct val="0"/>
              </a:spcBef>
              <a:spcAft>
                <a:spcPct val="0"/>
              </a:spcAft>
              <a:defRPr/>
            </a:pPr>
            <a:fld id="{7188694E-090E-4F6C-BC97-B381AEA2026A}" type="datetime1">
              <a:rPr lang="en-GB" smtClean="0">
                <a:latin typeface="Arial" panose="020B0604020202020204" pitchFamily="34" charset="0"/>
              </a:rPr>
              <a:t>05/10/2017</a:t>
            </a:fld>
            <a:endParaRPr lang="en-US">
              <a:latin typeface="Arial" panose="020B0604020202020204" pitchFamily="34" charset="0"/>
            </a:endParaRPr>
          </a:p>
        </p:txBody>
      </p:sp>
      <p:sp>
        <p:nvSpPr>
          <p:cNvPr id="5" name="Footer Placeholder 4"/>
          <p:cNvSpPr>
            <a:spLocks noGrp="1"/>
          </p:cNvSpPr>
          <p:nvPr>
            <p:ph type="ftr" sz="quarter" idx="3"/>
          </p:nvPr>
        </p:nvSpPr>
        <p:spPr>
          <a:xfrm>
            <a:off x="3687234" y="6459539"/>
            <a:ext cx="4821767" cy="365125"/>
          </a:xfrm>
          <a:prstGeom prst="rect">
            <a:avLst/>
          </a:prstGeom>
        </p:spPr>
        <p:txBody>
          <a:bodyPr vert="horz" lIns="91440" tIns="45720" rIns="91440" bIns="45720" rtlCol="0" anchor="ctr"/>
          <a:lstStyle>
            <a:lvl1pPr algn="ctr">
              <a:defRPr sz="900" cap="all" baseline="0">
                <a:solidFill>
                  <a:srgbClr val="FFFFFF"/>
                </a:solidFill>
              </a:defRPr>
            </a:lvl1pPr>
          </a:lstStyle>
          <a:p>
            <a:pPr eaLnBrk="0" fontAlgn="base" hangingPunct="0">
              <a:spcBef>
                <a:spcPct val="0"/>
              </a:spcBef>
              <a:spcAft>
                <a:spcPct val="0"/>
              </a:spcAft>
              <a:defRPr/>
            </a:pPr>
            <a:endParaRPr lang="en-US">
              <a:latin typeface="Arial" panose="020B0604020202020204" pitchFamily="34" charset="0"/>
            </a:endParaRPr>
          </a:p>
        </p:txBody>
      </p:sp>
      <p:sp>
        <p:nvSpPr>
          <p:cNvPr id="6" name="Slide Number Placeholder 5"/>
          <p:cNvSpPr>
            <a:spLocks noGrp="1"/>
          </p:cNvSpPr>
          <p:nvPr>
            <p:ph type="sldNum" sz="quarter" idx="4"/>
          </p:nvPr>
        </p:nvSpPr>
        <p:spPr>
          <a:xfrm>
            <a:off x="9899651" y="6459539"/>
            <a:ext cx="1312333" cy="365125"/>
          </a:xfrm>
          <a:prstGeom prst="rect">
            <a:avLst/>
          </a:prstGeom>
        </p:spPr>
        <p:txBody>
          <a:bodyPr vert="horz" wrap="square" lIns="91440" tIns="45720" rIns="91440" bIns="45720" numCol="1" anchor="ctr" anchorCtr="0" compatLnSpc="1">
            <a:prstTxWarp prst="textNoShape">
              <a:avLst/>
            </a:prstTxWarp>
          </a:bodyPr>
          <a:lstStyle>
            <a:lvl1pPr algn="r">
              <a:defRPr sz="1000">
                <a:solidFill>
                  <a:srgbClr val="FFFFFF"/>
                </a:solidFill>
              </a:defRPr>
            </a:lvl1pPr>
          </a:lstStyle>
          <a:p>
            <a:pPr eaLnBrk="0" fontAlgn="base" hangingPunct="0">
              <a:spcBef>
                <a:spcPct val="0"/>
              </a:spcBef>
              <a:spcAft>
                <a:spcPct val="0"/>
              </a:spcAft>
            </a:pPr>
            <a:fld id="{B024641D-8D3B-427E-B6C8-E480B2133D7C}" type="slidenum">
              <a:rPr lang="en-US" altLang="en-US">
                <a:latin typeface="Arial" panose="020B0604020202020204" pitchFamily="34" charset="0"/>
              </a:rPr>
              <a:pPr eaLnBrk="0" fontAlgn="base" hangingPunct="0">
                <a:spcBef>
                  <a:spcPct val="0"/>
                </a:spcBef>
                <a:spcAft>
                  <a:spcPct val="0"/>
                </a:spcAft>
              </a:pPr>
              <a:t>‹#›</a:t>
            </a:fld>
            <a:endParaRPr lang="en-US" altLang="en-US">
              <a:latin typeface="Arial" panose="020B0604020202020204" pitchFamily="34" charset="0"/>
            </a:endParaRPr>
          </a:p>
        </p:txBody>
      </p:sp>
      <p:cxnSp>
        <p:nvCxnSpPr>
          <p:cNvPr id="10" name="Straight Connector 9"/>
          <p:cNvCxnSpPr/>
          <p:nvPr/>
        </p:nvCxnSpPr>
        <p:spPr>
          <a:xfrm>
            <a:off x="1193800" y="1738313"/>
            <a:ext cx="9967384"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37930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0" fontAlgn="base" hangingPunct="0">
        <a:lnSpc>
          <a:spcPct val="85000"/>
        </a:lnSpc>
        <a:spcBef>
          <a:spcPct val="0"/>
        </a:spcBef>
        <a:spcAft>
          <a:spcPct val="0"/>
        </a:spcAft>
        <a:defRPr sz="4800" kern="1200" spc="-50">
          <a:solidFill>
            <a:srgbClr val="404040"/>
          </a:solidFill>
          <a:latin typeface="+mj-lt"/>
          <a:ea typeface="+mj-ea"/>
          <a:cs typeface="+mj-cs"/>
        </a:defRPr>
      </a:lvl1pPr>
      <a:lvl2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2pPr>
      <a:lvl3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3pPr>
      <a:lvl4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4pPr>
      <a:lvl5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5pPr>
      <a:lvl6pPr marL="457200" algn="l" rtl="0" fontAlgn="base">
        <a:lnSpc>
          <a:spcPct val="85000"/>
        </a:lnSpc>
        <a:spcBef>
          <a:spcPct val="0"/>
        </a:spcBef>
        <a:spcAft>
          <a:spcPct val="0"/>
        </a:spcAft>
        <a:defRPr sz="4800">
          <a:solidFill>
            <a:srgbClr val="404040"/>
          </a:solidFill>
          <a:latin typeface="Calibri Light" panose="020F0302020204030204" pitchFamily="34" charset="0"/>
        </a:defRPr>
      </a:lvl6pPr>
      <a:lvl7pPr marL="914400" algn="l" rtl="0" fontAlgn="base">
        <a:lnSpc>
          <a:spcPct val="85000"/>
        </a:lnSpc>
        <a:spcBef>
          <a:spcPct val="0"/>
        </a:spcBef>
        <a:spcAft>
          <a:spcPct val="0"/>
        </a:spcAft>
        <a:defRPr sz="4800">
          <a:solidFill>
            <a:srgbClr val="404040"/>
          </a:solidFill>
          <a:latin typeface="Calibri Light" panose="020F0302020204030204" pitchFamily="34" charset="0"/>
        </a:defRPr>
      </a:lvl7pPr>
      <a:lvl8pPr marL="1371600" algn="l" rtl="0" fontAlgn="base">
        <a:lnSpc>
          <a:spcPct val="85000"/>
        </a:lnSpc>
        <a:spcBef>
          <a:spcPct val="0"/>
        </a:spcBef>
        <a:spcAft>
          <a:spcPct val="0"/>
        </a:spcAft>
        <a:defRPr sz="4800">
          <a:solidFill>
            <a:srgbClr val="404040"/>
          </a:solidFill>
          <a:latin typeface="Calibri Light" panose="020F0302020204030204" pitchFamily="34" charset="0"/>
        </a:defRPr>
      </a:lvl8pPr>
      <a:lvl9pPr marL="1828800" algn="l" rtl="0" fontAlgn="base">
        <a:lnSpc>
          <a:spcPct val="85000"/>
        </a:lnSpc>
        <a:spcBef>
          <a:spcPct val="0"/>
        </a:spcBef>
        <a:spcAft>
          <a:spcPct val="0"/>
        </a:spcAft>
        <a:defRPr sz="4800">
          <a:solidFill>
            <a:srgbClr val="404040"/>
          </a:solidFill>
          <a:latin typeface="Calibri Light" panose="020F0302020204030204" pitchFamily="34" charset="0"/>
        </a:defRPr>
      </a:lvl9pPr>
    </p:titleStyle>
    <p:bodyStyle>
      <a:lvl1pPr marL="90488" indent="-90488" algn="l" rtl="0" eaLnBrk="0" fontAlgn="base" hangingPunct="0">
        <a:lnSpc>
          <a:spcPct val="90000"/>
        </a:lnSpc>
        <a:spcBef>
          <a:spcPts val="1200"/>
        </a:spcBef>
        <a:spcAft>
          <a:spcPts val="200"/>
        </a:spcAft>
        <a:buClr>
          <a:schemeClr val="accent1"/>
        </a:buClr>
        <a:buSzPct val="100000"/>
        <a:buFont typeface="Calibri" panose="020F0502020204030204" pitchFamily="34" charset="0"/>
        <a:buChar char=" "/>
        <a:defRPr sz="2000" kern="1200">
          <a:solidFill>
            <a:srgbClr val="404040"/>
          </a:solidFill>
          <a:latin typeface="+mn-lt"/>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kern="1200">
          <a:solidFill>
            <a:srgbClr val="404040"/>
          </a:solidFill>
          <a:latin typeface="+mn-lt"/>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iep.utm.edu/justwest/#SH5a" TargetMode="External"/><Relationship Id="rId2" Type="http://schemas.openxmlformats.org/officeDocument/2006/relationships/hyperlink" Target="https://www.storybasedstrategy.org/about-css.html" TargetMode="External"/><Relationship Id="rId1" Type="http://schemas.openxmlformats.org/officeDocument/2006/relationships/slideLayout" Target="../slideLayouts/slideLayout2.xml"/><Relationship Id="rId5" Type="http://schemas.openxmlformats.org/officeDocument/2006/relationships/hyperlink" Target="https://www.scu.edu/ethics/ethics-resources/ethical-decision-making/justice-and-fairness/" TargetMode="External"/><Relationship Id="rId4" Type="http://schemas.openxmlformats.org/officeDocument/2006/relationships/hyperlink" Target="http://www.poverty.ac.uk/free-resources-books/poverty-united-kingd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142033"/>
            <a:ext cx="9144000" cy="1827078"/>
          </a:xfrm>
        </p:spPr>
        <p:txBody>
          <a:bodyPr/>
          <a:lstStyle/>
          <a:p>
            <a:r>
              <a:rPr lang="en-GB" dirty="0" smtClean="0"/>
              <a:t>Equality, Diversity and Communities</a:t>
            </a:r>
            <a:endParaRPr lang="en-GB" dirty="0"/>
          </a:p>
        </p:txBody>
      </p:sp>
      <p:sp>
        <p:nvSpPr>
          <p:cNvPr id="3" name="Subtitle 2"/>
          <p:cNvSpPr>
            <a:spLocks noGrp="1"/>
          </p:cNvSpPr>
          <p:nvPr>
            <p:ph type="subTitle" idx="1"/>
          </p:nvPr>
        </p:nvSpPr>
        <p:spPr>
          <a:xfrm>
            <a:off x="1524000" y="5262662"/>
            <a:ext cx="9847634" cy="953311"/>
          </a:xfrm>
        </p:spPr>
        <p:txBody>
          <a:bodyPr>
            <a:normAutofit fontScale="92500" lnSpcReduction="10000"/>
          </a:bodyPr>
          <a:lstStyle/>
          <a:p>
            <a:r>
              <a:rPr lang="en-GB" sz="7200" b="1" dirty="0" smtClean="0"/>
              <a:t>Key concepts</a:t>
            </a:r>
          </a:p>
          <a:p>
            <a:endParaRPr lang="en-GB" dirty="0"/>
          </a:p>
        </p:txBody>
      </p:sp>
      <p:pic>
        <p:nvPicPr>
          <p:cNvPr id="4" name="Picture 3"/>
          <p:cNvPicPr>
            <a:picLocks noChangeAspect="1"/>
          </p:cNvPicPr>
          <p:nvPr/>
        </p:nvPicPr>
        <p:blipFill>
          <a:blip r:embed="rId3"/>
          <a:stretch>
            <a:fillRect/>
          </a:stretch>
        </p:blipFill>
        <p:spPr>
          <a:xfrm>
            <a:off x="2378785" y="256060"/>
            <a:ext cx="7434429" cy="2436778"/>
          </a:xfrm>
          <a:prstGeom prst="rect">
            <a:avLst/>
          </a:prstGeom>
        </p:spPr>
      </p:pic>
      <p:sp>
        <p:nvSpPr>
          <p:cNvPr id="5" name="Slide Number Placeholder 4"/>
          <p:cNvSpPr>
            <a:spLocks noGrp="1"/>
          </p:cNvSpPr>
          <p:nvPr>
            <p:ph type="sldNum" sz="quarter" idx="12"/>
          </p:nvPr>
        </p:nvSpPr>
        <p:spPr/>
        <p:txBody>
          <a:bodyPr/>
          <a:lstStyle/>
          <a:p>
            <a:fld id="{5DFEDB64-84C3-4240-BCBA-134AE1D9082C}" type="slidenum">
              <a:rPr lang="en-GB" smtClean="0"/>
              <a:t>1</a:t>
            </a:fld>
            <a:endParaRPr lang="en-GB"/>
          </a:p>
        </p:txBody>
      </p:sp>
    </p:spTree>
    <p:extLst>
      <p:ext uri="{BB962C8B-B14F-4D97-AF65-F5344CB8AC3E}">
        <p14:creationId xmlns:p14="http://schemas.microsoft.com/office/powerpoint/2010/main" val="32852132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Aims</a:t>
            </a:r>
            <a:endParaRPr lang="en-GB" sz="7200" dirty="0"/>
          </a:p>
        </p:txBody>
      </p:sp>
      <p:sp>
        <p:nvSpPr>
          <p:cNvPr id="3" name="Content Placeholder 2"/>
          <p:cNvSpPr>
            <a:spLocks noGrp="1"/>
          </p:cNvSpPr>
          <p:nvPr>
            <p:ph sz="half" idx="1"/>
          </p:nvPr>
        </p:nvSpPr>
        <p:spPr>
          <a:xfrm>
            <a:off x="838200" y="1680200"/>
            <a:ext cx="5181600" cy="4496763"/>
          </a:xfrm>
        </p:spPr>
        <p:txBody>
          <a:bodyPr>
            <a:normAutofit/>
          </a:bodyPr>
          <a:lstStyle/>
          <a:p>
            <a:r>
              <a:rPr lang="en-GB" sz="3600" dirty="0" smtClean="0"/>
              <a:t>Discussion of key concepts</a:t>
            </a:r>
          </a:p>
          <a:p>
            <a:endParaRPr lang="en-GB" sz="3600" dirty="0" smtClean="0"/>
          </a:p>
          <a:p>
            <a:r>
              <a:rPr lang="en-GB" sz="3600" dirty="0" smtClean="0"/>
              <a:t>The language of equality and diversity</a:t>
            </a:r>
          </a:p>
          <a:p>
            <a:endParaRPr lang="en-GB" sz="3600" dirty="0"/>
          </a:p>
          <a:p>
            <a:r>
              <a:rPr lang="en-GB" sz="3600" dirty="0" smtClean="0"/>
              <a:t>The list is not exhaustive</a:t>
            </a:r>
            <a:endParaRPr lang="en-GB" sz="3600" dirty="0"/>
          </a:p>
        </p:txBody>
      </p:sp>
      <p:sp>
        <p:nvSpPr>
          <p:cNvPr id="4" name="Rectangle 3"/>
          <p:cNvSpPr/>
          <p:nvPr/>
        </p:nvSpPr>
        <p:spPr>
          <a:xfrm>
            <a:off x="9529266" y="633466"/>
            <a:ext cx="2211952" cy="830997"/>
          </a:xfrm>
          <a:prstGeom prst="rect">
            <a:avLst/>
          </a:prstGeom>
          <a:solidFill>
            <a:srgbClr val="C00000"/>
          </a:solidFill>
        </p:spPr>
        <p:txBody>
          <a:bodyPr wrap="none">
            <a:spAutoFit/>
          </a:bodyPr>
          <a:lstStyle/>
          <a:p>
            <a:r>
              <a:rPr lang="en-GB" sz="4800" dirty="0" smtClean="0"/>
              <a:t>Fairness</a:t>
            </a:r>
            <a:endParaRPr lang="en-GB" sz="4800" dirty="0"/>
          </a:p>
        </p:txBody>
      </p:sp>
      <p:sp>
        <p:nvSpPr>
          <p:cNvPr id="6" name="Rectangle 5"/>
          <p:cNvSpPr/>
          <p:nvPr/>
        </p:nvSpPr>
        <p:spPr>
          <a:xfrm>
            <a:off x="6755497" y="504832"/>
            <a:ext cx="1851276" cy="830997"/>
          </a:xfrm>
          <a:prstGeom prst="rect">
            <a:avLst/>
          </a:prstGeom>
          <a:solidFill>
            <a:srgbClr val="FFFF00"/>
          </a:solidFill>
        </p:spPr>
        <p:txBody>
          <a:bodyPr wrap="none">
            <a:spAutoFit/>
          </a:bodyPr>
          <a:lstStyle/>
          <a:p>
            <a:r>
              <a:rPr lang="en-GB" sz="4800" dirty="0" smtClean="0"/>
              <a:t>Justice</a:t>
            </a:r>
            <a:endParaRPr lang="en-GB" sz="4800" dirty="0"/>
          </a:p>
        </p:txBody>
      </p:sp>
      <p:sp>
        <p:nvSpPr>
          <p:cNvPr id="7" name="Rectangle 6"/>
          <p:cNvSpPr/>
          <p:nvPr/>
        </p:nvSpPr>
        <p:spPr>
          <a:xfrm>
            <a:off x="6340864" y="4007791"/>
            <a:ext cx="2680542" cy="830997"/>
          </a:xfrm>
          <a:prstGeom prst="rect">
            <a:avLst/>
          </a:prstGeom>
          <a:solidFill>
            <a:srgbClr val="00B0F0"/>
          </a:solidFill>
        </p:spPr>
        <p:txBody>
          <a:bodyPr wrap="none">
            <a:spAutoFit/>
          </a:bodyPr>
          <a:lstStyle/>
          <a:p>
            <a:r>
              <a:rPr lang="en-GB" sz="4800" dirty="0" smtClean="0"/>
              <a:t>Inequality</a:t>
            </a:r>
            <a:endParaRPr lang="en-GB" sz="4800" dirty="0"/>
          </a:p>
        </p:txBody>
      </p:sp>
      <p:sp>
        <p:nvSpPr>
          <p:cNvPr id="8" name="Rectangle 7"/>
          <p:cNvSpPr/>
          <p:nvPr/>
        </p:nvSpPr>
        <p:spPr>
          <a:xfrm>
            <a:off x="7184539" y="2910324"/>
            <a:ext cx="4072846" cy="830997"/>
          </a:xfrm>
          <a:prstGeom prst="rect">
            <a:avLst/>
          </a:prstGeom>
          <a:solidFill>
            <a:srgbClr val="0070C0"/>
          </a:solidFill>
        </p:spPr>
        <p:txBody>
          <a:bodyPr wrap="none">
            <a:spAutoFit/>
          </a:bodyPr>
          <a:lstStyle/>
          <a:p>
            <a:r>
              <a:rPr lang="en-GB" sz="4800" dirty="0" smtClean="0"/>
              <a:t>Social exclusion</a:t>
            </a:r>
            <a:endParaRPr lang="en-GB" sz="4800" dirty="0"/>
          </a:p>
        </p:txBody>
      </p:sp>
      <p:sp>
        <p:nvSpPr>
          <p:cNvPr id="9" name="Rectangle 8"/>
          <p:cNvSpPr/>
          <p:nvPr/>
        </p:nvSpPr>
        <p:spPr>
          <a:xfrm>
            <a:off x="7944377" y="5345966"/>
            <a:ext cx="2690865" cy="830997"/>
          </a:xfrm>
          <a:prstGeom prst="rect">
            <a:avLst/>
          </a:prstGeom>
          <a:solidFill>
            <a:srgbClr val="7030A0"/>
          </a:solidFill>
        </p:spPr>
        <p:txBody>
          <a:bodyPr wrap="none">
            <a:spAutoFit/>
          </a:bodyPr>
          <a:lstStyle/>
          <a:p>
            <a:r>
              <a:rPr lang="en-GB" sz="4800" dirty="0" smtClean="0"/>
              <a:t>Toleration</a:t>
            </a:r>
            <a:endParaRPr lang="en-GB" sz="4800" dirty="0"/>
          </a:p>
        </p:txBody>
      </p:sp>
      <p:sp>
        <p:nvSpPr>
          <p:cNvPr id="10" name="Rectangle 9"/>
          <p:cNvSpPr/>
          <p:nvPr/>
        </p:nvSpPr>
        <p:spPr>
          <a:xfrm>
            <a:off x="9342470" y="4029470"/>
            <a:ext cx="2187394" cy="830997"/>
          </a:xfrm>
          <a:prstGeom prst="rect">
            <a:avLst/>
          </a:prstGeom>
          <a:solidFill>
            <a:srgbClr val="92D050"/>
          </a:solidFill>
        </p:spPr>
        <p:txBody>
          <a:bodyPr wrap="none">
            <a:spAutoFit/>
          </a:bodyPr>
          <a:lstStyle/>
          <a:p>
            <a:r>
              <a:rPr lang="en-GB" sz="4800" dirty="0" smtClean="0"/>
              <a:t>Equality</a:t>
            </a:r>
            <a:endParaRPr lang="en-GB" sz="4800" dirty="0"/>
          </a:p>
        </p:txBody>
      </p:sp>
      <p:sp>
        <p:nvSpPr>
          <p:cNvPr id="11" name="Rectangle 10"/>
          <p:cNvSpPr/>
          <p:nvPr/>
        </p:nvSpPr>
        <p:spPr>
          <a:xfrm>
            <a:off x="8175740" y="1735284"/>
            <a:ext cx="2090444" cy="830997"/>
          </a:xfrm>
          <a:prstGeom prst="rect">
            <a:avLst/>
          </a:prstGeom>
          <a:solidFill>
            <a:srgbClr val="FFC000"/>
          </a:solidFill>
        </p:spPr>
        <p:txBody>
          <a:bodyPr wrap="none">
            <a:spAutoFit/>
          </a:bodyPr>
          <a:lstStyle/>
          <a:p>
            <a:r>
              <a:rPr lang="en-GB" sz="4800" dirty="0" smtClean="0"/>
              <a:t>Poverty</a:t>
            </a:r>
            <a:endParaRPr lang="en-GB" sz="4800" dirty="0"/>
          </a:p>
        </p:txBody>
      </p:sp>
      <p:sp>
        <p:nvSpPr>
          <p:cNvPr id="5" name="Slide Number Placeholder 4"/>
          <p:cNvSpPr>
            <a:spLocks noGrp="1"/>
          </p:cNvSpPr>
          <p:nvPr>
            <p:ph type="sldNum" sz="quarter" idx="12"/>
          </p:nvPr>
        </p:nvSpPr>
        <p:spPr/>
        <p:txBody>
          <a:bodyPr/>
          <a:lstStyle/>
          <a:p>
            <a:fld id="{5DFEDB64-84C3-4240-BCBA-134AE1D9082C}" type="slidenum">
              <a:rPr lang="en-GB" smtClean="0"/>
              <a:t>2</a:t>
            </a:fld>
            <a:endParaRPr lang="en-GB"/>
          </a:p>
        </p:txBody>
      </p:sp>
    </p:spTree>
    <p:extLst>
      <p:ext uri="{BB962C8B-B14F-4D97-AF65-F5344CB8AC3E}">
        <p14:creationId xmlns:p14="http://schemas.microsoft.com/office/powerpoint/2010/main" val="359983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heel(1)">
                                      <p:cBhvr>
                                        <p:cTn id="12" dur="20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heel(1)">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heel(1)">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heel(1)">
                                      <p:cBhvr>
                                        <p:cTn id="3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800" dirty="0" smtClean="0"/>
              <a:t>Fairness</a:t>
            </a:r>
            <a:endParaRPr lang="en-GB" sz="8800" dirty="0"/>
          </a:p>
        </p:txBody>
      </p:sp>
      <p:pic>
        <p:nvPicPr>
          <p:cNvPr id="6" name="Picture 5"/>
          <p:cNvPicPr>
            <a:picLocks noChangeAspect="1"/>
          </p:cNvPicPr>
          <p:nvPr/>
        </p:nvPicPr>
        <p:blipFill>
          <a:blip r:embed="rId2"/>
          <a:stretch>
            <a:fillRect/>
          </a:stretch>
        </p:blipFill>
        <p:spPr>
          <a:xfrm>
            <a:off x="5052799" y="1256348"/>
            <a:ext cx="7351901" cy="3681412"/>
          </a:xfrm>
          <a:prstGeom prst="rect">
            <a:avLst/>
          </a:prstGeom>
        </p:spPr>
      </p:pic>
      <p:sp>
        <p:nvSpPr>
          <p:cNvPr id="7" name="TextBox 6"/>
          <p:cNvSpPr txBox="1"/>
          <p:nvPr/>
        </p:nvSpPr>
        <p:spPr>
          <a:xfrm>
            <a:off x="598147" y="1690688"/>
            <a:ext cx="5370576" cy="3785652"/>
          </a:xfrm>
          <a:prstGeom prst="rect">
            <a:avLst/>
          </a:prstGeom>
          <a:noFill/>
        </p:spPr>
        <p:txBody>
          <a:bodyPr wrap="square" rtlCol="0">
            <a:spAutoFit/>
          </a:bodyPr>
          <a:lstStyle/>
          <a:p>
            <a:r>
              <a:rPr lang="en-GB" sz="4800" dirty="0" smtClean="0"/>
              <a:t>How would we define ‘fairness’?</a:t>
            </a:r>
          </a:p>
          <a:p>
            <a:endParaRPr lang="en-GB" sz="4800" dirty="0"/>
          </a:p>
          <a:p>
            <a:r>
              <a:rPr lang="en-GB" sz="4800" dirty="0" smtClean="0"/>
              <a:t>What thoughts spring to mind?</a:t>
            </a:r>
            <a:endParaRPr lang="en-GB" sz="4800" dirty="0"/>
          </a:p>
        </p:txBody>
      </p:sp>
      <p:sp>
        <p:nvSpPr>
          <p:cNvPr id="8" name="Rectangle 7"/>
          <p:cNvSpPr/>
          <p:nvPr/>
        </p:nvSpPr>
        <p:spPr>
          <a:xfrm>
            <a:off x="5127474" y="1389253"/>
            <a:ext cx="6896885" cy="35485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3</a:t>
            </a:fld>
            <a:endParaRPr lang="en-GB"/>
          </a:p>
        </p:txBody>
      </p:sp>
    </p:spTree>
    <p:extLst>
      <p:ext uri="{BB962C8B-B14F-4D97-AF65-F5344CB8AC3E}">
        <p14:creationId xmlns:p14="http://schemas.microsoft.com/office/powerpoint/2010/main" val="745031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8"/>
                                        </p:tgtEl>
                                      </p:cBhvr>
                                    </p:animEffect>
                                    <p:set>
                                      <p:cBhvr>
                                        <p:cTn id="7"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800" dirty="0" smtClean="0"/>
              <a:t>Justice</a:t>
            </a:r>
            <a:endParaRPr lang="en-GB" sz="8800" dirty="0"/>
          </a:p>
        </p:txBody>
      </p:sp>
      <p:sp>
        <p:nvSpPr>
          <p:cNvPr id="6" name="TextBox 5"/>
          <p:cNvSpPr txBox="1"/>
          <p:nvPr/>
        </p:nvSpPr>
        <p:spPr>
          <a:xfrm>
            <a:off x="598146" y="1690687"/>
            <a:ext cx="5113805" cy="3785652"/>
          </a:xfrm>
          <a:prstGeom prst="rect">
            <a:avLst/>
          </a:prstGeom>
          <a:noFill/>
        </p:spPr>
        <p:txBody>
          <a:bodyPr wrap="square" rtlCol="0">
            <a:spAutoFit/>
          </a:bodyPr>
          <a:lstStyle/>
          <a:p>
            <a:r>
              <a:rPr lang="en-GB" sz="4800" dirty="0" smtClean="0"/>
              <a:t>How would we define ‘justice’?</a:t>
            </a:r>
          </a:p>
          <a:p>
            <a:endParaRPr lang="en-GB" sz="4800" dirty="0"/>
          </a:p>
          <a:p>
            <a:r>
              <a:rPr lang="en-GB" sz="4800" dirty="0" smtClean="0"/>
              <a:t>What thoughts spring to mind?</a:t>
            </a:r>
            <a:endParaRPr lang="en-GB" sz="4800" dirty="0"/>
          </a:p>
        </p:txBody>
      </p:sp>
      <p:pic>
        <p:nvPicPr>
          <p:cNvPr id="7" name="Picture 6"/>
          <p:cNvPicPr>
            <a:picLocks noChangeAspect="1"/>
          </p:cNvPicPr>
          <p:nvPr/>
        </p:nvPicPr>
        <p:blipFill>
          <a:blip r:embed="rId2"/>
          <a:stretch>
            <a:fillRect/>
          </a:stretch>
        </p:blipFill>
        <p:spPr>
          <a:xfrm>
            <a:off x="4885610" y="1430418"/>
            <a:ext cx="7054480" cy="4078224"/>
          </a:xfrm>
          <a:prstGeom prst="rect">
            <a:avLst/>
          </a:prstGeom>
        </p:spPr>
      </p:pic>
      <p:sp>
        <p:nvSpPr>
          <p:cNvPr id="9" name="Rectangle 8"/>
          <p:cNvSpPr/>
          <p:nvPr/>
        </p:nvSpPr>
        <p:spPr>
          <a:xfrm>
            <a:off x="4885610" y="1414239"/>
            <a:ext cx="6928438" cy="40620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4</a:t>
            </a:fld>
            <a:endParaRPr lang="en-GB"/>
          </a:p>
        </p:txBody>
      </p:sp>
    </p:spTree>
    <p:extLst>
      <p:ext uri="{BB962C8B-B14F-4D97-AF65-F5344CB8AC3E}">
        <p14:creationId xmlns:p14="http://schemas.microsoft.com/office/powerpoint/2010/main" val="2790074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9"/>
                                        </p:tgtEl>
                                      </p:cBhvr>
                                    </p:animEffect>
                                    <p:set>
                                      <p:cBhvr>
                                        <p:cTn id="7"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800" dirty="0" smtClean="0"/>
              <a:t>Poverty</a:t>
            </a:r>
            <a:endParaRPr lang="en-GB" sz="8800" dirty="0"/>
          </a:p>
        </p:txBody>
      </p:sp>
      <p:pic>
        <p:nvPicPr>
          <p:cNvPr id="6" name="Picture 5"/>
          <p:cNvPicPr>
            <a:picLocks noChangeAspect="1"/>
          </p:cNvPicPr>
          <p:nvPr/>
        </p:nvPicPr>
        <p:blipFill>
          <a:blip r:embed="rId2"/>
          <a:stretch>
            <a:fillRect/>
          </a:stretch>
        </p:blipFill>
        <p:spPr>
          <a:xfrm>
            <a:off x="5149562" y="1690688"/>
            <a:ext cx="6909128" cy="3414523"/>
          </a:xfrm>
          <a:prstGeom prst="rect">
            <a:avLst/>
          </a:prstGeom>
        </p:spPr>
      </p:pic>
      <p:pic>
        <p:nvPicPr>
          <p:cNvPr id="7" name="Picture 6"/>
          <p:cNvPicPr>
            <a:picLocks noChangeAspect="1"/>
          </p:cNvPicPr>
          <p:nvPr/>
        </p:nvPicPr>
        <p:blipFill>
          <a:blip r:embed="rId3"/>
          <a:stretch>
            <a:fillRect/>
          </a:stretch>
        </p:blipFill>
        <p:spPr>
          <a:xfrm>
            <a:off x="133310" y="1690688"/>
            <a:ext cx="5079569" cy="4673204"/>
          </a:xfrm>
          <a:prstGeom prst="rect">
            <a:avLst/>
          </a:prstGeom>
        </p:spPr>
      </p:pic>
      <p:sp>
        <p:nvSpPr>
          <p:cNvPr id="8" name="Rectangle 7"/>
          <p:cNvSpPr/>
          <p:nvPr/>
        </p:nvSpPr>
        <p:spPr>
          <a:xfrm>
            <a:off x="5018158" y="1690688"/>
            <a:ext cx="7040532" cy="32653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5</a:t>
            </a:fld>
            <a:endParaRPr lang="en-GB"/>
          </a:p>
        </p:txBody>
      </p:sp>
    </p:spTree>
    <p:extLst>
      <p:ext uri="{BB962C8B-B14F-4D97-AF65-F5344CB8AC3E}">
        <p14:creationId xmlns:p14="http://schemas.microsoft.com/office/powerpoint/2010/main" val="1721204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8"/>
                                        </p:tgtEl>
                                      </p:cBhvr>
                                    </p:animEffect>
                                    <p:set>
                                      <p:cBhvr>
                                        <p:cTn id="7"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938" y="109728"/>
            <a:ext cx="4517062" cy="2847481"/>
          </a:xfrm>
        </p:spPr>
        <p:txBody>
          <a:bodyPr>
            <a:noAutofit/>
          </a:bodyPr>
          <a:lstStyle/>
          <a:p>
            <a:r>
              <a:rPr lang="en-GB" sz="7200" dirty="0" smtClean="0"/>
              <a:t>Inequality and Equality</a:t>
            </a:r>
            <a:endParaRPr lang="en-GB" sz="7200" dirty="0"/>
          </a:p>
        </p:txBody>
      </p:sp>
      <p:pic>
        <p:nvPicPr>
          <p:cNvPr id="7" name="Picture 6"/>
          <p:cNvPicPr>
            <a:picLocks noChangeAspect="1"/>
          </p:cNvPicPr>
          <p:nvPr/>
        </p:nvPicPr>
        <p:blipFill>
          <a:blip r:embed="rId2"/>
          <a:stretch>
            <a:fillRect/>
          </a:stretch>
        </p:blipFill>
        <p:spPr>
          <a:xfrm>
            <a:off x="184468" y="109728"/>
            <a:ext cx="7402564" cy="3026664"/>
          </a:xfrm>
          <a:prstGeom prst="rect">
            <a:avLst/>
          </a:prstGeom>
        </p:spPr>
      </p:pic>
      <p:pic>
        <p:nvPicPr>
          <p:cNvPr id="8" name="Picture 7"/>
          <p:cNvPicPr>
            <a:picLocks noChangeAspect="1"/>
          </p:cNvPicPr>
          <p:nvPr/>
        </p:nvPicPr>
        <p:blipFill>
          <a:blip r:embed="rId3"/>
          <a:stretch>
            <a:fillRect/>
          </a:stretch>
        </p:blipFill>
        <p:spPr>
          <a:xfrm>
            <a:off x="4526280" y="3093246"/>
            <a:ext cx="7545514" cy="3657312"/>
          </a:xfrm>
          <a:prstGeom prst="rect">
            <a:avLst/>
          </a:prstGeom>
        </p:spPr>
      </p:pic>
      <p:sp>
        <p:nvSpPr>
          <p:cNvPr id="9" name="Rectangle 8"/>
          <p:cNvSpPr/>
          <p:nvPr/>
        </p:nvSpPr>
        <p:spPr>
          <a:xfrm>
            <a:off x="272374" y="359923"/>
            <a:ext cx="7314658" cy="25972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526280" y="3136392"/>
            <a:ext cx="7545514" cy="352705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6</a:t>
            </a:fld>
            <a:endParaRPr lang="en-GB"/>
          </a:p>
        </p:txBody>
      </p:sp>
    </p:spTree>
    <p:extLst>
      <p:ext uri="{BB962C8B-B14F-4D97-AF65-F5344CB8AC3E}">
        <p14:creationId xmlns:p14="http://schemas.microsoft.com/office/powerpoint/2010/main" val="2553342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xit" presetSubtype="1" fill="hold" grpId="0" nodeType="clickEffect">
                                  <p:stCondLst>
                                    <p:cond delay="0"/>
                                  </p:stCondLst>
                                  <p:childTnLst>
                                    <p:animEffect transition="out" filter="wheel(1)">
                                      <p:cBhvr>
                                        <p:cTn id="16" dur="2000"/>
                                        <p:tgtEl>
                                          <p:spTgt spid="9"/>
                                        </p:tgtEl>
                                      </p:cBhvr>
                                    </p:animEffect>
                                    <p:set>
                                      <p:cBhvr>
                                        <p:cTn id="17" dur="1" fill="hold">
                                          <p:stCondLst>
                                            <p:cond delay="1999"/>
                                          </p:stCondLst>
                                        </p:cTn>
                                        <p:tgtEl>
                                          <p:spTgt spid="9"/>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1" presetClass="exit" presetSubtype="1" fill="hold" grpId="0" nodeType="clickEffect">
                                  <p:stCondLst>
                                    <p:cond delay="0"/>
                                  </p:stCondLst>
                                  <p:childTnLst>
                                    <p:animEffect transition="out" filter="wheel(1)">
                                      <p:cBhvr>
                                        <p:cTn id="21" dur="2000"/>
                                        <p:tgtEl>
                                          <p:spTgt spid="10"/>
                                        </p:tgtEl>
                                      </p:cBhvr>
                                    </p:animEffect>
                                    <p:set>
                                      <p:cBhvr>
                                        <p:cTn id="22"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800" dirty="0" smtClean="0"/>
              <a:t>Social exclusion</a:t>
            </a:r>
            <a:endParaRPr lang="en-GB" sz="8800" dirty="0"/>
          </a:p>
        </p:txBody>
      </p:sp>
      <p:pic>
        <p:nvPicPr>
          <p:cNvPr id="6" name="Picture 5"/>
          <p:cNvPicPr>
            <a:picLocks noChangeAspect="1"/>
          </p:cNvPicPr>
          <p:nvPr/>
        </p:nvPicPr>
        <p:blipFill>
          <a:blip r:embed="rId2"/>
          <a:stretch>
            <a:fillRect/>
          </a:stretch>
        </p:blipFill>
        <p:spPr>
          <a:xfrm>
            <a:off x="838200" y="2366192"/>
            <a:ext cx="10747575" cy="3595696"/>
          </a:xfrm>
          <a:prstGeom prst="rect">
            <a:avLst/>
          </a:prstGeom>
        </p:spPr>
      </p:pic>
      <p:sp>
        <p:nvSpPr>
          <p:cNvPr id="7" name="Rectangle 6"/>
          <p:cNvSpPr/>
          <p:nvPr/>
        </p:nvSpPr>
        <p:spPr>
          <a:xfrm>
            <a:off x="902208" y="2366192"/>
            <a:ext cx="10792968" cy="359569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7</a:t>
            </a:fld>
            <a:endParaRPr lang="en-GB"/>
          </a:p>
        </p:txBody>
      </p:sp>
    </p:spTree>
    <p:extLst>
      <p:ext uri="{BB962C8B-B14F-4D97-AF65-F5344CB8AC3E}">
        <p14:creationId xmlns:p14="http://schemas.microsoft.com/office/powerpoint/2010/main" val="567458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800" dirty="0" smtClean="0"/>
              <a:t>Toleration</a:t>
            </a:r>
            <a:endParaRPr lang="en-GB" sz="8800" dirty="0"/>
          </a:p>
        </p:txBody>
      </p:sp>
      <p:pic>
        <p:nvPicPr>
          <p:cNvPr id="6" name="Picture 5"/>
          <p:cNvPicPr>
            <a:picLocks noChangeAspect="1"/>
          </p:cNvPicPr>
          <p:nvPr/>
        </p:nvPicPr>
        <p:blipFill>
          <a:blip r:embed="rId2"/>
          <a:stretch>
            <a:fillRect/>
          </a:stretch>
        </p:blipFill>
        <p:spPr>
          <a:xfrm>
            <a:off x="1022891" y="1572206"/>
            <a:ext cx="10766276" cy="3722170"/>
          </a:xfrm>
          <a:prstGeom prst="rect">
            <a:avLst/>
          </a:prstGeom>
        </p:spPr>
      </p:pic>
      <p:sp>
        <p:nvSpPr>
          <p:cNvPr id="7" name="Rectangle 6"/>
          <p:cNvSpPr/>
          <p:nvPr/>
        </p:nvSpPr>
        <p:spPr>
          <a:xfrm>
            <a:off x="1022890" y="1572206"/>
            <a:ext cx="10950967" cy="365816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8</a:t>
            </a:fld>
            <a:endParaRPr lang="en-GB"/>
          </a:p>
        </p:txBody>
      </p:sp>
    </p:spTree>
    <p:extLst>
      <p:ext uri="{BB962C8B-B14F-4D97-AF65-F5344CB8AC3E}">
        <p14:creationId xmlns:p14="http://schemas.microsoft.com/office/powerpoint/2010/main" val="286587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21468" y="2213381"/>
            <a:ext cx="10515600" cy="1325563"/>
          </a:xfrm>
        </p:spPr>
        <p:txBody>
          <a:bodyPr>
            <a:normAutofit/>
          </a:bodyPr>
          <a:lstStyle/>
          <a:p>
            <a:r>
              <a:rPr lang="en-GB" sz="7200" dirty="0" smtClean="0"/>
              <a:t>Scratching a little deeper …</a:t>
            </a:r>
            <a:endParaRPr lang="en-GB" sz="7200" dirty="0"/>
          </a:p>
        </p:txBody>
      </p:sp>
      <p:sp>
        <p:nvSpPr>
          <p:cNvPr id="2" name="Slide Number Placeholder 1"/>
          <p:cNvSpPr>
            <a:spLocks noGrp="1"/>
          </p:cNvSpPr>
          <p:nvPr>
            <p:ph type="sldNum" sz="quarter" idx="12"/>
          </p:nvPr>
        </p:nvSpPr>
        <p:spPr/>
        <p:txBody>
          <a:bodyPr/>
          <a:lstStyle/>
          <a:p>
            <a:fld id="{5DFEDB64-84C3-4240-BCBA-134AE1D9082C}" type="slidenum">
              <a:rPr lang="en-GB" smtClean="0"/>
              <a:t>9</a:t>
            </a:fld>
            <a:endParaRPr lang="en-GB"/>
          </a:p>
        </p:txBody>
      </p:sp>
    </p:spTree>
    <p:extLst>
      <p:ext uri="{BB962C8B-B14F-4D97-AF65-F5344CB8AC3E}">
        <p14:creationId xmlns:p14="http://schemas.microsoft.com/office/powerpoint/2010/main" val="11407160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Fairness</a:t>
            </a:r>
            <a:endParaRPr lang="en-GB" sz="7200" dirty="0"/>
          </a:p>
        </p:txBody>
      </p:sp>
      <p:sp>
        <p:nvSpPr>
          <p:cNvPr id="3" name="Content Placeholder 2"/>
          <p:cNvSpPr>
            <a:spLocks noGrp="1"/>
          </p:cNvSpPr>
          <p:nvPr>
            <p:ph idx="1"/>
          </p:nvPr>
        </p:nvSpPr>
        <p:spPr>
          <a:xfrm>
            <a:off x="402077" y="1575164"/>
            <a:ext cx="11485123" cy="5154819"/>
          </a:xfrm>
          <a:solidFill>
            <a:srgbClr val="FFFF00"/>
          </a:solidFill>
        </p:spPr>
        <p:txBody>
          <a:bodyPr>
            <a:normAutofit/>
          </a:bodyPr>
          <a:lstStyle/>
          <a:p>
            <a:pPr marL="0" indent="0">
              <a:buNone/>
            </a:pPr>
            <a:r>
              <a:rPr lang="en-GB" dirty="0" smtClean="0"/>
              <a:t>‘Justice means giving each person </a:t>
            </a:r>
            <a:r>
              <a:rPr lang="en-GB" b="1" dirty="0" smtClean="0"/>
              <a:t>what he or she deserves </a:t>
            </a:r>
            <a:r>
              <a:rPr lang="en-GB" dirty="0" smtClean="0"/>
              <a:t>or, in more traditional terms, giving each person his or her due. </a:t>
            </a:r>
          </a:p>
          <a:p>
            <a:pPr marL="0" indent="0">
              <a:buNone/>
            </a:pPr>
            <a:r>
              <a:rPr lang="en-GB" dirty="0" smtClean="0"/>
              <a:t>Justice and fairness are closely related terms that are often today used interchangeably. There have, however, also been more distinct understandings of the two terms. </a:t>
            </a:r>
          </a:p>
          <a:p>
            <a:pPr marL="0" indent="0">
              <a:buNone/>
            </a:pPr>
            <a:r>
              <a:rPr lang="en-GB" dirty="0" smtClean="0"/>
              <a:t>While</a:t>
            </a:r>
            <a:r>
              <a:rPr lang="en-GB" b="1" dirty="0" smtClean="0"/>
              <a:t> justice </a:t>
            </a:r>
            <a:r>
              <a:rPr lang="en-GB" dirty="0" smtClean="0"/>
              <a:t>usually has been used with reference to a standard of </a:t>
            </a:r>
            <a:r>
              <a:rPr lang="en-GB" b="1" dirty="0" smtClean="0"/>
              <a:t>rightness</a:t>
            </a:r>
            <a:r>
              <a:rPr lang="en-GB" dirty="0" smtClean="0"/>
              <a:t>, </a:t>
            </a:r>
            <a:r>
              <a:rPr lang="en-GB" b="1" dirty="0" smtClean="0"/>
              <a:t>fairness</a:t>
            </a:r>
            <a:r>
              <a:rPr lang="en-GB" dirty="0" smtClean="0"/>
              <a:t> often has been used with regard to an ability to </a:t>
            </a:r>
            <a:r>
              <a:rPr lang="en-GB" b="1" dirty="0" smtClean="0"/>
              <a:t>judge without reference to one's feelings or interests</a:t>
            </a:r>
            <a:r>
              <a:rPr lang="en-GB" dirty="0" smtClean="0"/>
              <a:t>; fairness has also been used to refer to the ability to make judgments that are not overly general but that are </a:t>
            </a:r>
            <a:r>
              <a:rPr lang="en-GB" b="1" dirty="0" smtClean="0"/>
              <a:t>concrete and specific to a particular case</a:t>
            </a:r>
            <a:r>
              <a:rPr lang="en-GB" dirty="0" smtClean="0"/>
              <a:t>. In any case, a notion of </a:t>
            </a:r>
            <a:r>
              <a:rPr lang="en-GB" b="1" dirty="0" smtClean="0"/>
              <a:t>desert is crucial to both justice and fairness</a:t>
            </a:r>
            <a:r>
              <a:rPr lang="en-GB" dirty="0" smtClean="0"/>
              <a:t>.’ </a:t>
            </a:r>
            <a:endParaRPr lang="en-GB" dirty="0"/>
          </a:p>
        </p:txBody>
      </p:sp>
      <p:sp>
        <p:nvSpPr>
          <p:cNvPr id="5" name="TextBox 4"/>
          <p:cNvSpPr txBox="1"/>
          <p:nvPr/>
        </p:nvSpPr>
        <p:spPr>
          <a:xfrm>
            <a:off x="5877938" y="365125"/>
            <a:ext cx="5391912" cy="461665"/>
          </a:xfrm>
          <a:prstGeom prst="rect">
            <a:avLst/>
          </a:prstGeom>
          <a:noFill/>
        </p:spPr>
        <p:txBody>
          <a:bodyPr wrap="square" rtlCol="0">
            <a:spAutoFit/>
          </a:bodyPr>
          <a:lstStyle/>
          <a:p>
            <a:r>
              <a:rPr lang="en-GB" sz="2400" dirty="0" smtClean="0"/>
              <a:t>Velasquez et al (1990) MD’s emphasis</a:t>
            </a:r>
            <a:endParaRPr lang="en-GB" sz="2400" dirty="0"/>
          </a:p>
        </p:txBody>
      </p:sp>
      <p:sp>
        <p:nvSpPr>
          <p:cNvPr id="4" name="Slide Number Placeholder 3"/>
          <p:cNvSpPr>
            <a:spLocks noGrp="1"/>
          </p:cNvSpPr>
          <p:nvPr>
            <p:ph type="sldNum" sz="quarter" idx="12"/>
          </p:nvPr>
        </p:nvSpPr>
        <p:spPr/>
        <p:txBody>
          <a:bodyPr/>
          <a:lstStyle/>
          <a:p>
            <a:fld id="{5DFEDB64-84C3-4240-BCBA-134AE1D9082C}" type="slidenum">
              <a:rPr lang="en-GB" smtClean="0"/>
              <a:t>10</a:t>
            </a:fld>
            <a:endParaRPr lang="en-GB"/>
          </a:p>
        </p:txBody>
      </p:sp>
    </p:spTree>
    <p:extLst>
      <p:ext uri="{BB962C8B-B14F-4D97-AF65-F5344CB8AC3E}">
        <p14:creationId xmlns:p14="http://schemas.microsoft.com/office/powerpoint/2010/main" val="2790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Fairness</a:t>
            </a:r>
            <a:endParaRPr lang="en-GB" sz="7200" dirty="0"/>
          </a:p>
        </p:txBody>
      </p:sp>
      <p:sp>
        <p:nvSpPr>
          <p:cNvPr id="3" name="Content Placeholder 2"/>
          <p:cNvSpPr>
            <a:spLocks noGrp="1"/>
          </p:cNvSpPr>
          <p:nvPr>
            <p:ph idx="1"/>
          </p:nvPr>
        </p:nvSpPr>
        <p:spPr>
          <a:xfrm>
            <a:off x="402077" y="2115403"/>
            <a:ext cx="11485123" cy="3616657"/>
          </a:xfrm>
          <a:solidFill>
            <a:srgbClr val="FFFF00"/>
          </a:solidFill>
        </p:spPr>
        <p:txBody>
          <a:bodyPr>
            <a:normAutofit/>
          </a:bodyPr>
          <a:lstStyle/>
          <a:p>
            <a:pPr marL="0" indent="0" algn="ctr">
              <a:buNone/>
            </a:pPr>
            <a:r>
              <a:rPr lang="en-GB" sz="3200" dirty="0" smtClean="0"/>
              <a:t>While</a:t>
            </a:r>
            <a:r>
              <a:rPr lang="en-GB" sz="3200" b="1" dirty="0" smtClean="0"/>
              <a:t> justice </a:t>
            </a:r>
            <a:r>
              <a:rPr lang="en-GB" sz="3200" dirty="0" smtClean="0"/>
              <a:t>usually has been used with reference to a standard of </a:t>
            </a:r>
            <a:r>
              <a:rPr lang="en-GB" sz="3200" b="1" dirty="0" smtClean="0"/>
              <a:t>rightness</a:t>
            </a:r>
            <a:r>
              <a:rPr lang="en-GB" sz="3200" dirty="0" smtClean="0"/>
              <a:t>, </a:t>
            </a:r>
            <a:r>
              <a:rPr lang="en-GB" sz="3200" b="1" dirty="0" smtClean="0"/>
              <a:t>fairness</a:t>
            </a:r>
            <a:r>
              <a:rPr lang="en-GB" sz="3200" dirty="0" smtClean="0"/>
              <a:t> often has been used with regard to an ability to </a:t>
            </a:r>
            <a:r>
              <a:rPr lang="en-GB" sz="3200" b="1" dirty="0" smtClean="0"/>
              <a:t>judge without reference to one's feelings or interests</a:t>
            </a:r>
            <a:r>
              <a:rPr lang="en-GB" sz="3200" dirty="0" smtClean="0"/>
              <a:t>; fairness has also been used to refer to the ability to make judgments that are not overly general but that are </a:t>
            </a:r>
            <a:r>
              <a:rPr lang="en-GB" sz="3200" b="1" dirty="0" smtClean="0"/>
              <a:t>concrete and specific to a particular case</a:t>
            </a:r>
            <a:r>
              <a:rPr lang="en-GB" sz="3200" dirty="0" smtClean="0"/>
              <a:t>. In any case, a notion of </a:t>
            </a:r>
            <a:r>
              <a:rPr lang="en-GB" sz="3200" b="1" dirty="0" smtClean="0"/>
              <a:t>desert is crucial to both justice and fairness</a:t>
            </a:r>
            <a:r>
              <a:rPr lang="en-GB" sz="3200" dirty="0" smtClean="0"/>
              <a:t>.’ </a:t>
            </a:r>
            <a:endParaRPr lang="en-GB" sz="3200" dirty="0"/>
          </a:p>
        </p:txBody>
      </p:sp>
      <p:sp>
        <p:nvSpPr>
          <p:cNvPr id="5" name="TextBox 4"/>
          <p:cNvSpPr txBox="1"/>
          <p:nvPr/>
        </p:nvSpPr>
        <p:spPr>
          <a:xfrm>
            <a:off x="5877938" y="365125"/>
            <a:ext cx="5391912" cy="461665"/>
          </a:xfrm>
          <a:prstGeom prst="rect">
            <a:avLst/>
          </a:prstGeom>
          <a:noFill/>
        </p:spPr>
        <p:txBody>
          <a:bodyPr wrap="square" rtlCol="0">
            <a:spAutoFit/>
          </a:bodyPr>
          <a:lstStyle/>
          <a:p>
            <a:r>
              <a:rPr lang="en-GB" sz="2400" dirty="0" smtClean="0">
                <a:solidFill>
                  <a:prstClr val="black"/>
                </a:solidFill>
              </a:rPr>
              <a:t>Velasquez et al (1990) MD’s emphasis</a:t>
            </a:r>
            <a:endParaRPr lang="en-GB" sz="2400" dirty="0">
              <a:solidFill>
                <a:prstClr val="black"/>
              </a:solidFill>
            </a:endParaRPr>
          </a:p>
        </p:txBody>
      </p:sp>
      <p:sp>
        <p:nvSpPr>
          <p:cNvPr id="4" name="Slide Number Placeholder 3"/>
          <p:cNvSpPr>
            <a:spLocks noGrp="1"/>
          </p:cNvSpPr>
          <p:nvPr>
            <p:ph type="sldNum" sz="quarter" idx="12"/>
          </p:nvPr>
        </p:nvSpPr>
        <p:spPr/>
        <p:txBody>
          <a:bodyPr/>
          <a:lstStyle/>
          <a:p>
            <a:fld id="{5DFEDB64-84C3-4240-BCBA-134AE1D9082C}" type="slidenum">
              <a:rPr lang="en-GB" smtClean="0">
                <a:solidFill>
                  <a:prstClr val="black">
                    <a:tint val="75000"/>
                  </a:prstClr>
                </a:solidFill>
              </a:rPr>
              <a:pPr/>
              <a:t>11</a:t>
            </a:fld>
            <a:endParaRPr lang="en-GB">
              <a:solidFill>
                <a:prstClr val="black">
                  <a:tint val="75000"/>
                </a:prstClr>
              </a:solidFill>
            </a:endParaRPr>
          </a:p>
        </p:txBody>
      </p:sp>
    </p:spTree>
    <p:extLst>
      <p:ext uri="{BB962C8B-B14F-4D97-AF65-F5344CB8AC3E}">
        <p14:creationId xmlns:p14="http://schemas.microsoft.com/office/powerpoint/2010/main" val="119895353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Justice</a:t>
            </a:r>
            <a:endParaRPr lang="en-GB" sz="7200" dirty="0"/>
          </a:p>
        </p:txBody>
      </p:sp>
      <p:sp>
        <p:nvSpPr>
          <p:cNvPr id="4" name="Content Placeholder 3"/>
          <p:cNvSpPr>
            <a:spLocks noGrp="1"/>
          </p:cNvSpPr>
          <p:nvPr>
            <p:ph idx="1"/>
          </p:nvPr>
        </p:nvSpPr>
        <p:spPr>
          <a:xfrm>
            <a:off x="838200" y="1690688"/>
            <a:ext cx="11186160" cy="4963031"/>
          </a:xfrm>
        </p:spPr>
        <p:txBody>
          <a:bodyPr>
            <a:normAutofit/>
          </a:bodyPr>
          <a:lstStyle/>
          <a:p>
            <a:r>
              <a:rPr lang="en-GB" dirty="0" smtClean="0"/>
              <a:t>How important is this idea?</a:t>
            </a:r>
          </a:p>
          <a:p>
            <a:r>
              <a:rPr lang="en-GB" dirty="0" smtClean="0"/>
              <a:t>The </a:t>
            </a:r>
            <a:r>
              <a:rPr lang="en-GB" b="1" dirty="0" smtClean="0"/>
              <a:t>‘just’ </a:t>
            </a:r>
            <a:r>
              <a:rPr lang="en-GB" dirty="0" smtClean="0"/>
              <a:t>person does what is morally right</a:t>
            </a:r>
          </a:p>
          <a:p>
            <a:r>
              <a:rPr lang="en-GB" dirty="0" smtClean="0"/>
              <a:t>The Preamble to the American Constitution says that one of its primary goals is to “establish justice.”  </a:t>
            </a:r>
          </a:p>
          <a:p>
            <a:r>
              <a:rPr lang="en-GB" dirty="0" smtClean="0"/>
              <a:t>Founding father James Madison, in 1788, wrote that justice should be the goal of all government and of all civil society, that people are willing to risk even liberty in its pursuit.  </a:t>
            </a:r>
          </a:p>
          <a:p>
            <a:r>
              <a:rPr lang="en-GB" dirty="0" smtClean="0"/>
              <a:t>American schoolchildren are made to memorize and recite a Pledge of Allegiance that ends with the words “with liberty and justice for all.”  So justice is an abiding American ideal. (</a:t>
            </a:r>
            <a:r>
              <a:rPr lang="en-GB" dirty="0" err="1" smtClean="0"/>
              <a:t>Pomerleau</a:t>
            </a:r>
            <a:r>
              <a:rPr lang="en-GB" dirty="0" smtClean="0"/>
              <a:t> 2016) </a:t>
            </a:r>
            <a:endParaRPr lang="en-GB" dirty="0"/>
          </a:p>
        </p:txBody>
      </p:sp>
      <p:sp>
        <p:nvSpPr>
          <p:cNvPr id="3" name="Slide Number Placeholder 2"/>
          <p:cNvSpPr>
            <a:spLocks noGrp="1"/>
          </p:cNvSpPr>
          <p:nvPr>
            <p:ph type="sldNum" sz="quarter" idx="12"/>
          </p:nvPr>
        </p:nvSpPr>
        <p:spPr/>
        <p:txBody>
          <a:bodyPr/>
          <a:lstStyle/>
          <a:p>
            <a:fld id="{5DFEDB64-84C3-4240-BCBA-134AE1D9082C}" type="slidenum">
              <a:rPr lang="en-GB" smtClean="0"/>
              <a:t>12</a:t>
            </a:fld>
            <a:endParaRPr lang="en-GB"/>
          </a:p>
        </p:txBody>
      </p:sp>
    </p:spTree>
    <p:extLst>
      <p:ext uri="{BB962C8B-B14F-4D97-AF65-F5344CB8AC3E}">
        <p14:creationId xmlns:p14="http://schemas.microsoft.com/office/powerpoint/2010/main" val="132835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Rawls on Justice</a:t>
            </a:r>
            <a:endParaRPr lang="en-GB" sz="7200" dirty="0"/>
          </a:p>
        </p:txBody>
      </p:sp>
      <p:sp>
        <p:nvSpPr>
          <p:cNvPr id="3" name="Content Placeholder 2"/>
          <p:cNvSpPr>
            <a:spLocks noGrp="1"/>
          </p:cNvSpPr>
          <p:nvPr>
            <p:ph idx="1"/>
          </p:nvPr>
        </p:nvSpPr>
        <p:spPr>
          <a:xfrm>
            <a:off x="179833" y="1690688"/>
            <a:ext cx="6943927" cy="4943576"/>
          </a:xfrm>
        </p:spPr>
        <p:txBody>
          <a:bodyPr/>
          <a:lstStyle/>
          <a:p>
            <a:r>
              <a:rPr lang="en-GB" dirty="0" smtClean="0"/>
              <a:t>John Rawls placed emphasis on equality in his landmark approach in line with the American Declaration of Independence affirmation, ‘All men are created equal.’</a:t>
            </a:r>
          </a:p>
          <a:p>
            <a:r>
              <a:rPr lang="en-GB" dirty="0" smtClean="0"/>
              <a:t>We are all free and equal, morally autonomous, rational agents, who are not necessarily egoists (Remember Hobbes?)</a:t>
            </a:r>
          </a:p>
          <a:p>
            <a:r>
              <a:rPr lang="en-GB" dirty="0" smtClean="0"/>
              <a:t>Rawls asks us to imagine people in ‘the original position’ like Hobbes state of nature: should we be selfish in our actions or not?</a:t>
            </a:r>
          </a:p>
          <a:p>
            <a:endParaRPr lang="en-GB" dirty="0" smtClean="0"/>
          </a:p>
        </p:txBody>
      </p:sp>
      <p:pic>
        <p:nvPicPr>
          <p:cNvPr id="4" name="Picture 3"/>
          <p:cNvPicPr>
            <a:picLocks noChangeAspect="1"/>
          </p:cNvPicPr>
          <p:nvPr/>
        </p:nvPicPr>
        <p:blipFill>
          <a:blip r:embed="rId2"/>
          <a:stretch>
            <a:fillRect/>
          </a:stretch>
        </p:blipFill>
        <p:spPr>
          <a:xfrm>
            <a:off x="6952460" y="1550978"/>
            <a:ext cx="5137501" cy="3853126"/>
          </a:xfrm>
          <a:prstGeom prst="rect">
            <a:avLst/>
          </a:prstGeom>
        </p:spPr>
      </p:pic>
      <p:sp>
        <p:nvSpPr>
          <p:cNvPr id="5" name="Slide Number Placeholder 4"/>
          <p:cNvSpPr>
            <a:spLocks noGrp="1"/>
          </p:cNvSpPr>
          <p:nvPr>
            <p:ph type="sldNum" sz="quarter" idx="12"/>
          </p:nvPr>
        </p:nvSpPr>
        <p:spPr/>
        <p:txBody>
          <a:bodyPr/>
          <a:lstStyle/>
          <a:p>
            <a:fld id="{5DFEDB64-84C3-4240-BCBA-134AE1D9082C}" type="slidenum">
              <a:rPr lang="en-GB" smtClean="0"/>
              <a:t>13</a:t>
            </a:fld>
            <a:endParaRPr lang="en-GB"/>
          </a:p>
        </p:txBody>
      </p:sp>
    </p:spTree>
    <p:extLst>
      <p:ext uri="{BB962C8B-B14F-4D97-AF65-F5344CB8AC3E}">
        <p14:creationId xmlns:p14="http://schemas.microsoft.com/office/powerpoint/2010/main" val="152903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Rawls on Justice</a:t>
            </a:r>
            <a:endParaRPr lang="en-GB" sz="7200" dirty="0"/>
          </a:p>
        </p:txBody>
      </p:sp>
      <p:sp>
        <p:nvSpPr>
          <p:cNvPr id="3" name="Content Placeholder 2"/>
          <p:cNvSpPr>
            <a:spLocks noGrp="1"/>
          </p:cNvSpPr>
          <p:nvPr>
            <p:ph idx="1"/>
          </p:nvPr>
        </p:nvSpPr>
        <p:spPr>
          <a:xfrm>
            <a:off x="838200" y="1690688"/>
            <a:ext cx="8077200" cy="5089491"/>
          </a:xfrm>
        </p:spPr>
        <p:txBody>
          <a:bodyPr>
            <a:normAutofit/>
          </a:bodyPr>
          <a:lstStyle/>
          <a:p>
            <a:r>
              <a:rPr lang="en-GB" sz="3200" dirty="0" smtClean="0"/>
              <a:t>What if we had to design our own society without factoring in our own perspectives based on gender, race, ethnicity, intelligence, interests </a:t>
            </a:r>
            <a:r>
              <a:rPr lang="en-GB" sz="3200" dirty="0" err="1" smtClean="0"/>
              <a:t>etc</a:t>
            </a:r>
            <a:r>
              <a:rPr lang="en-GB" sz="3200" dirty="0" smtClean="0"/>
              <a:t> … How would you approach this design challenge?</a:t>
            </a:r>
          </a:p>
          <a:p>
            <a:r>
              <a:rPr lang="en-GB" sz="3200" dirty="0" smtClean="0"/>
              <a:t>Would you try to favour some over others? (Remember we know nothing about our own personal circumstances and therefore would have no idea about where we would sit in this society)</a:t>
            </a:r>
          </a:p>
          <a:p>
            <a:endParaRPr lang="en-GB" dirty="0"/>
          </a:p>
        </p:txBody>
      </p:sp>
      <p:pic>
        <p:nvPicPr>
          <p:cNvPr id="6" name="Picture 5"/>
          <p:cNvPicPr>
            <a:picLocks noChangeAspect="1"/>
          </p:cNvPicPr>
          <p:nvPr/>
        </p:nvPicPr>
        <p:blipFill>
          <a:blip r:embed="rId2"/>
          <a:stretch>
            <a:fillRect/>
          </a:stretch>
        </p:blipFill>
        <p:spPr>
          <a:xfrm>
            <a:off x="8367610" y="1825625"/>
            <a:ext cx="3690278" cy="3675029"/>
          </a:xfrm>
          <a:prstGeom prst="rect">
            <a:avLst/>
          </a:prstGeom>
        </p:spPr>
      </p:pic>
      <p:sp>
        <p:nvSpPr>
          <p:cNvPr id="4" name="Slide Number Placeholder 3"/>
          <p:cNvSpPr>
            <a:spLocks noGrp="1"/>
          </p:cNvSpPr>
          <p:nvPr>
            <p:ph type="sldNum" sz="quarter" idx="12"/>
          </p:nvPr>
        </p:nvSpPr>
        <p:spPr/>
        <p:txBody>
          <a:bodyPr/>
          <a:lstStyle/>
          <a:p>
            <a:fld id="{5DFEDB64-84C3-4240-BCBA-134AE1D9082C}" type="slidenum">
              <a:rPr lang="en-GB" smtClean="0"/>
              <a:t>14</a:t>
            </a:fld>
            <a:endParaRPr lang="en-GB"/>
          </a:p>
        </p:txBody>
      </p:sp>
    </p:spTree>
    <p:extLst>
      <p:ext uri="{BB962C8B-B14F-4D97-AF65-F5344CB8AC3E}">
        <p14:creationId xmlns:p14="http://schemas.microsoft.com/office/powerpoint/2010/main" val="11179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heel(1)">
                                      <p:cBhvr>
                                        <p:cTn id="2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Rawls on Justice</a:t>
            </a:r>
            <a:endParaRPr lang="en-GB" sz="7200" dirty="0"/>
          </a:p>
        </p:txBody>
      </p:sp>
      <p:sp>
        <p:nvSpPr>
          <p:cNvPr id="3" name="Content Placeholder 2"/>
          <p:cNvSpPr>
            <a:spLocks noGrp="1"/>
          </p:cNvSpPr>
          <p:nvPr>
            <p:ph idx="1"/>
          </p:nvPr>
        </p:nvSpPr>
        <p:spPr>
          <a:xfrm>
            <a:off x="460507" y="1825625"/>
            <a:ext cx="5949437" cy="4675759"/>
          </a:xfrm>
        </p:spPr>
        <p:txBody>
          <a:bodyPr>
            <a:normAutofit/>
          </a:bodyPr>
          <a:lstStyle/>
          <a:p>
            <a:r>
              <a:rPr lang="en-GB" sz="3200" dirty="0" smtClean="0"/>
              <a:t>From behind what Rawls describes as this </a:t>
            </a:r>
            <a:r>
              <a:rPr lang="en-GB" sz="3200" b="1" dirty="0" smtClean="0"/>
              <a:t>‘veil of ignorance’, </a:t>
            </a:r>
            <a:r>
              <a:rPr lang="en-GB" sz="3200" dirty="0" smtClean="0"/>
              <a:t>we would probably try to design a society as fair as possible for everyone, inspired by the possibility that we might find ourselves on the lower rungs of this society</a:t>
            </a:r>
          </a:p>
          <a:p>
            <a:endParaRPr lang="en-GB" dirty="0"/>
          </a:p>
        </p:txBody>
      </p:sp>
      <p:pic>
        <p:nvPicPr>
          <p:cNvPr id="6" name="Picture 5"/>
          <p:cNvPicPr>
            <a:picLocks noChangeAspect="1"/>
          </p:cNvPicPr>
          <p:nvPr/>
        </p:nvPicPr>
        <p:blipFill>
          <a:blip r:embed="rId2"/>
          <a:stretch>
            <a:fillRect/>
          </a:stretch>
        </p:blipFill>
        <p:spPr>
          <a:xfrm>
            <a:off x="6636989" y="1690688"/>
            <a:ext cx="5329001" cy="3795219"/>
          </a:xfrm>
          <a:prstGeom prst="rect">
            <a:avLst/>
          </a:prstGeom>
        </p:spPr>
      </p:pic>
      <p:sp>
        <p:nvSpPr>
          <p:cNvPr id="4" name="Slide Number Placeholder 3"/>
          <p:cNvSpPr>
            <a:spLocks noGrp="1"/>
          </p:cNvSpPr>
          <p:nvPr>
            <p:ph type="sldNum" sz="quarter" idx="12"/>
          </p:nvPr>
        </p:nvSpPr>
        <p:spPr/>
        <p:txBody>
          <a:bodyPr/>
          <a:lstStyle/>
          <a:p>
            <a:fld id="{5DFEDB64-84C3-4240-BCBA-134AE1D9082C}" type="slidenum">
              <a:rPr lang="en-GB" smtClean="0"/>
              <a:t>15</a:t>
            </a:fld>
            <a:endParaRPr lang="en-GB"/>
          </a:p>
        </p:txBody>
      </p:sp>
    </p:spTree>
    <p:extLst>
      <p:ext uri="{BB962C8B-B14F-4D97-AF65-F5344CB8AC3E}">
        <p14:creationId xmlns:p14="http://schemas.microsoft.com/office/powerpoint/2010/main" val="418367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6"/>
          <p:cNvSpPr>
            <a:spLocks noGrp="1"/>
          </p:cNvSpPr>
          <p:nvPr>
            <p:ph type="title"/>
          </p:nvPr>
        </p:nvSpPr>
        <p:spPr>
          <a:xfrm>
            <a:off x="1239253" y="324853"/>
            <a:ext cx="8895347" cy="1000711"/>
          </a:xfrm>
        </p:spPr>
        <p:txBody>
          <a:bodyPr>
            <a:noAutofit/>
          </a:bodyPr>
          <a:lstStyle/>
          <a:p>
            <a:pPr eaLnBrk="1" fontAlgn="auto" hangingPunct="1">
              <a:spcAft>
                <a:spcPts val="0"/>
              </a:spcAft>
              <a:defRPr/>
            </a:pPr>
            <a:r>
              <a:rPr lang="en-GB" altLang="en-US" sz="7200" dirty="0" smtClean="0">
                <a:solidFill>
                  <a:schemeClr val="tx1">
                    <a:lumMod val="75000"/>
                    <a:lumOff val="25000"/>
                  </a:schemeClr>
                </a:solidFill>
              </a:rPr>
              <a:t>Poverty?</a:t>
            </a:r>
          </a:p>
        </p:txBody>
      </p:sp>
      <p:sp>
        <p:nvSpPr>
          <p:cNvPr id="37891" name="Content Placeholder 7"/>
          <p:cNvSpPr>
            <a:spLocks noGrp="1"/>
          </p:cNvSpPr>
          <p:nvPr>
            <p:ph idx="1"/>
          </p:nvPr>
        </p:nvSpPr>
        <p:spPr>
          <a:xfrm>
            <a:off x="348916" y="1828801"/>
            <a:ext cx="6551252" cy="4297363"/>
          </a:xfrm>
        </p:spPr>
        <p:txBody>
          <a:bodyPr/>
          <a:lstStyle/>
          <a:p>
            <a:pPr eaLnBrk="1" hangingPunct="1"/>
            <a:r>
              <a:rPr lang="en-GB" altLang="en-US" sz="3600" dirty="0"/>
              <a:t>“General consciousness of unnecessary deprivation, which is the normal state of millions of people in modern industrial society…”</a:t>
            </a:r>
          </a:p>
          <a:p>
            <a:pPr eaLnBrk="1" hangingPunct="1"/>
            <a:r>
              <a:rPr lang="en-GB" altLang="en-US" sz="3600" dirty="0"/>
              <a:t>“… no answer to say things are better than they were. People live in the present, not in the past.”</a:t>
            </a:r>
          </a:p>
        </p:txBody>
      </p:sp>
      <p:pic>
        <p:nvPicPr>
          <p:cNvPr id="3686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00168" y="709863"/>
            <a:ext cx="5291832" cy="4307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9" name="Rectangle 4"/>
          <p:cNvSpPr>
            <a:spLocks noChangeArrowheads="1"/>
          </p:cNvSpPr>
          <p:nvPr/>
        </p:nvSpPr>
        <p:spPr bwMode="auto">
          <a:xfrm>
            <a:off x="348916" y="6488668"/>
            <a:ext cx="26637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0" fontAlgn="base" hangingPunct="0">
              <a:spcBef>
                <a:spcPct val="0"/>
              </a:spcBef>
              <a:spcAft>
                <a:spcPct val="0"/>
              </a:spcAft>
              <a:buFont typeface="Arial" panose="020B0604020202020204" pitchFamily="34" charset="0"/>
              <a:buNone/>
            </a:pPr>
            <a:r>
              <a:rPr lang="en-GB" altLang="en-US" dirty="0" err="1" smtClean="0">
                <a:solidFill>
                  <a:srgbClr val="000000"/>
                </a:solidFill>
              </a:rPr>
              <a:t>Aneurin</a:t>
            </a:r>
            <a:r>
              <a:rPr lang="en-GB" altLang="en-US" dirty="0" smtClean="0">
                <a:solidFill>
                  <a:srgbClr val="000000"/>
                </a:solidFill>
              </a:rPr>
              <a:t> Bevan </a:t>
            </a:r>
            <a:r>
              <a:rPr lang="en-GB" altLang="en-US" dirty="0">
                <a:solidFill>
                  <a:srgbClr val="000000"/>
                </a:solidFill>
              </a:rPr>
              <a:t>(1952) </a:t>
            </a:r>
          </a:p>
        </p:txBody>
      </p:sp>
      <p:sp>
        <p:nvSpPr>
          <p:cNvPr id="2" name="Slide Number Placeholder 1"/>
          <p:cNvSpPr>
            <a:spLocks noGrp="1"/>
          </p:cNvSpPr>
          <p:nvPr>
            <p:ph type="sldNum" sz="quarter" idx="12"/>
          </p:nvPr>
        </p:nvSpPr>
        <p:spPr/>
        <p:txBody>
          <a:bodyPr/>
          <a:lstStyle/>
          <a:p>
            <a:fld id="{6F173982-CEF0-4A70-A523-8634FFC8DEF4}" type="slidenum">
              <a:rPr lang="en-US" altLang="en-US" smtClean="0"/>
              <a:pPr/>
              <a:t>16</a:t>
            </a:fld>
            <a:endParaRPr lang="en-US" altLang="en-US"/>
          </a:p>
        </p:txBody>
      </p:sp>
    </p:spTree>
    <p:extLst>
      <p:ext uri="{BB962C8B-B14F-4D97-AF65-F5344CB8AC3E}">
        <p14:creationId xmlns:p14="http://schemas.microsoft.com/office/powerpoint/2010/main" val="1531103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fade">
                                      <p:cBhvr>
                                        <p:cTn id="7" dur="1000"/>
                                        <p:tgtEl>
                                          <p:spTgt spid="37891">
                                            <p:txEl>
                                              <p:pRg st="0" end="0"/>
                                            </p:txEl>
                                          </p:spTgt>
                                        </p:tgtEl>
                                      </p:cBhvr>
                                    </p:animEffect>
                                    <p:anim calcmode="lin" valueType="num">
                                      <p:cBhvr>
                                        <p:cTn id="8" dur="1000" fill="hold"/>
                                        <p:tgtEl>
                                          <p:spTgt spid="378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78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7891">
                                            <p:txEl>
                                              <p:pRg st="1" end="1"/>
                                            </p:txEl>
                                          </p:spTgt>
                                        </p:tgtEl>
                                        <p:attrNameLst>
                                          <p:attrName>style.visibility</p:attrName>
                                        </p:attrNameLst>
                                      </p:cBhvr>
                                      <p:to>
                                        <p:strVal val="visible"/>
                                      </p:to>
                                    </p:set>
                                    <p:animEffect transition="in" filter="fade">
                                      <p:cBhvr>
                                        <p:cTn id="14" dur="1000"/>
                                        <p:tgtEl>
                                          <p:spTgt spid="37891">
                                            <p:txEl>
                                              <p:pRg st="1" end="1"/>
                                            </p:txEl>
                                          </p:spTgt>
                                        </p:tgtEl>
                                      </p:cBhvr>
                                    </p:animEffect>
                                    <p:anim calcmode="lin" valueType="num">
                                      <p:cBhvr>
                                        <p:cTn id="15" dur="1000" fill="hold"/>
                                        <p:tgtEl>
                                          <p:spTgt spid="3789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789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Poverty</a:t>
            </a:r>
            <a:endParaRPr lang="en-GB" sz="7200" dirty="0"/>
          </a:p>
        </p:txBody>
      </p:sp>
      <p:sp>
        <p:nvSpPr>
          <p:cNvPr id="4" name="Rectangle 3"/>
          <p:cNvSpPr/>
          <p:nvPr/>
        </p:nvSpPr>
        <p:spPr>
          <a:xfrm>
            <a:off x="838200" y="1458496"/>
            <a:ext cx="11103863" cy="5262979"/>
          </a:xfrm>
          <a:prstGeom prst="rect">
            <a:avLst/>
          </a:prstGeom>
          <a:solidFill>
            <a:srgbClr val="FFFF00"/>
          </a:solidFill>
          <a:ln w="57150">
            <a:solidFill>
              <a:schemeClr val="tx1"/>
            </a:solidFill>
          </a:ln>
        </p:spPr>
        <p:txBody>
          <a:bodyPr wrap="square">
            <a:spAutoFit/>
          </a:bodyPr>
          <a:lstStyle/>
          <a:p>
            <a:r>
              <a:rPr lang="en-GB" sz="3200" dirty="0" smtClean="0"/>
              <a:t>‘Individuals, families and groups in the population can be said to </a:t>
            </a:r>
            <a:r>
              <a:rPr lang="en-GB" sz="3200" b="1" dirty="0" smtClean="0"/>
              <a:t>be in poverty when they lack the resources to obtain the types of diet, participate in the activities and have the living conditions and amenities which are customary, or are at least widely encouraged or approved, in the societies to which they belong.</a:t>
            </a:r>
            <a:r>
              <a:rPr lang="en-GB" sz="3200" dirty="0" smtClean="0"/>
              <a:t> </a:t>
            </a:r>
            <a:endParaRPr lang="en-GB" sz="3200" dirty="0" smtClean="0"/>
          </a:p>
          <a:p>
            <a:r>
              <a:rPr lang="en-GB" sz="3200" dirty="0" smtClean="0"/>
              <a:t>Their </a:t>
            </a:r>
            <a:r>
              <a:rPr lang="en-GB" sz="3200" dirty="0" smtClean="0"/>
              <a:t>resources are so seriously below those commanded by the average individual or family that they are, in effect, excluded from ordinary living patterns, customs and activities.’</a:t>
            </a:r>
          </a:p>
          <a:p>
            <a:endParaRPr lang="en-GB" sz="2400" dirty="0"/>
          </a:p>
          <a:p>
            <a:r>
              <a:rPr lang="en-GB" sz="2400" dirty="0" smtClean="0"/>
              <a:t>Townsend (1979: 32)</a:t>
            </a:r>
            <a:endParaRPr lang="en-GB" sz="2400" dirty="0"/>
          </a:p>
        </p:txBody>
      </p:sp>
      <p:sp>
        <p:nvSpPr>
          <p:cNvPr id="3" name="Slide Number Placeholder 2"/>
          <p:cNvSpPr>
            <a:spLocks noGrp="1"/>
          </p:cNvSpPr>
          <p:nvPr>
            <p:ph type="sldNum" sz="quarter" idx="12"/>
          </p:nvPr>
        </p:nvSpPr>
        <p:spPr/>
        <p:txBody>
          <a:bodyPr/>
          <a:lstStyle/>
          <a:p>
            <a:fld id="{5DFEDB64-84C3-4240-BCBA-134AE1D9082C}" type="slidenum">
              <a:rPr lang="en-GB" smtClean="0"/>
              <a:t>17</a:t>
            </a:fld>
            <a:endParaRPr lang="en-GB"/>
          </a:p>
        </p:txBody>
      </p:sp>
      <p:sp>
        <p:nvSpPr>
          <p:cNvPr id="5" name="Rectangle 4"/>
          <p:cNvSpPr/>
          <p:nvPr/>
        </p:nvSpPr>
        <p:spPr>
          <a:xfrm>
            <a:off x="838200" y="4476466"/>
            <a:ext cx="11021704" cy="14466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4471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2429729" y="2699280"/>
            <a:ext cx="6750707" cy="1352142"/>
          </a:xfrm>
        </p:spPr>
        <p:txBody>
          <a:bodyPr>
            <a:noAutofit/>
          </a:bodyPr>
          <a:lstStyle/>
          <a:p>
            <a:r>
              <a:rPr lang="en-GB" sz="5400" dirty="0" smtClean="0"/>
              <a:t>Inequality and Equality</a:t>
            </a:r>
            <a:endParaRPr lang="en-GB" sz="5400" dirty="0"/>
          </a:p>
        </p:txBody>
      </p:sp>
      <p:pic>
        <p:nvPicPr>
          <p:cNvPr id="4" name="Picture 3"/>
          <p:cNvPicPr>
            <a:picLocks noChangeAspect="1"/>
          </p:cNvPicPr>
          <p:nvPr/>
        </p:nvPicPr>
        <p:blipFill>
          <a:blip r:embed="rId2"/>
          <a:stretch>
            <a:fillRect/>
          </a:stretch>
        </p:blipFill>
        <p:spPr>
          <a:xfrm>
            <a:off x="1621696" y="0"/>
            <a:ext cx="9890251" cy="6767014"/>
          </a:xfrm>
          <a:prstGeom prst="rect">
            <a:avLst/>
          </a:prstGeom>
        </p:spPr>
      </p:pic>
      <p:sp>
        <p:nvSpPr>
          <p:cNvPr id="5" name="Rectangle 4"/>
          <p:cNvSpPr/>
          <p:nvPr/>
        </p:nvSpPr>
        <p:spPr>
          <a:xfrm>
            <a:off x="1621696" y="4737370"/>
            <a:ext cx="3067036" cy="2029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896675" y="4737370"/>
            <a:ext cx="3067036" cy="2029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8204311" y="4721060"/>
            <a:ext cx="3067036" cy="2029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18</a:t>
            </a:fld>
            <a:endParaRPr lang="en-GB"/>
          </a:p>
        </p:txBody>
      </p:sp>
    </p:spTree>
    <p:extLst>
      <p:ext uri="{BB962C8B-B14F-4D97-AF65-F5344CB8AC3E}">
        <p14:creationId xmlns:p14="http://schemas.microsoft.com/office/powerpoint/2010/main" val="2091934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6" presetClass="exit" presetSubtype="32" fill="hold" grpId="0" nodeType="clickEffect">
                                  <p:stCondLst>
                                    <p:cond delay="0"/>
                                  </p:stCondLst>
                                  <p:childTnLst>
                                    <p:animEffect transition="out" filter="circle(out)">
                                      <p:cBhvr>
                                        <p:cTn id="11" dur="2000"/>
                                        <p:tgtEl>
                                          <p:spTgt spid="9"/>
                                        </p:tgtEl>
                                      </p:cBhvr>
                                    </p:animEffect>
                                    <p:set>
                                      <p:cBhvr>
                                        <p:cTn id="12" dur="1" fill="hold">
                                          <p:stCondLst>
                                            <p:cond delay="19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6" presetClass="exit" presetSubtype="32" fill="hold" grpId="0" nodeType="clickEffect">
                                  <p:stCondLst>
                                    <p:cond delay="0"/>
                                  </p:stCondLst>
                                  <p:childTnLst>
                                    <p:animEffect transition="out" filter="circle(out)">
                                      <p:cBhvr>
                                        <p:cTn id="16" dur="2000"/>
                                        <p:tgtEl>
                                          <p:spTgt spid="10"/>
                                        </p:tgtEl>
                                      </p:cBhvr>
                                    </p:animEffect>
                                    <p:set>
                                      <p:cBhvr>
                                        <p:cTn id="17"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Social exclusion</a:t>
            </a:r>
            <a:endParaRPr lang="en-GB" sz="7200" dirty="0"/>
          </a:p>
        </p:txBody>
      </p:sp>
      <p:sp>
        <p:nvSpPr>
          <p:cNvPr id="3" name="Rectangle 2"/>
          <p:cNvSpPr/>
          <p:nvPr/>
        </p:nvSpPr>
        <p:spPr>
          <a:xfrm>
            <a:off x="566810" y="1471910"/>
            <a:ext cx="11228950" cy="5386090"/>
          </a:xfrm>
          <a:prstGeom prst="rect">
            <a:avLst/>
          </a:prstGeom>
          <a:solidFill>
            <a:srgbClr val="FFFF00"/>
          </a:solidFill>
          <a:ln w="76200">
            <a:solidFill>
              <a:schemeClr val="tx1"/>
            </a:solidFill>
          </a:ln>
        </p:spPr>
        <p:txBody>
          <a:bodyPr wrap="square">
            <a:spAutoFit/>
          </a:bodyPr>
          <a:lstStyle/>
          <a:p>
            <a:r>
              <a:rPr lang="en-GB" sz="3200" dirty="0" smtClean="0"/>
              <a:t>Social exclusion is a complex and multi-dimensional process. </a:t>
            </a:r>
          </a:p>
          <a:p>
            <a:endParaRPr lang="en-GB" sz="3200" dirty="0"/>
          </a:p>
          <a:p>
            <a:r>
              <a:rPr lang="en-GB" sz="3200" dirty="0" smtClean="0"/>
              <a:t>It involves the lack or denial of resources, rights, goods and services, and the inability to participate in the normal relationships and activities, available to the majority of people in a society, whether in economic, social, cultural or political arenas. </a:t>
            </a:r>
          </a:p>
          <a:p>
            <a:endParaRPr lang="en-GB" sz="3200" dirty="0"/>
          </a:p>
          <a:p>
            <a:r>
              <a:rPr lang="en-GB" sz="3200" dirty="0" smtClean="0"/>
              <a:t>It affects both the quality of life of individuals and the equity and cohesion of society as a whole. </a:t>
            </a:r>
            <a:endParaRPr lang="en-GB" sz="2800" dirty="0"/>
          </a:p>
          <a:p>
            <a:endParaRPr lang="en-GB" sz="2800" dirty="0" smtClean="0"/>
          </a:p>
          <a:p>
            <a:r>
              <a:rPr lang="en-GB" sz="2800" dirty="0" err="1" smtClean="0"/>
              <a:t>Levitas</a:t>
            </a:r>
            <a:r>
              <a:rPr lang="en-GB" sz="2800" dirty="0" smtClean="0"/>
              <a:t> et al (2007)</a:t>
            </a:r>
            <a:endParaRPr lang="en-GB" sz="2800" dirty="0"/>
          </a:p>
        </p:txBody>
      </p:sp>
      <p:sp>
        <p:nvSpPr>
          <p:cNvPr id="4" name="Slide Number Placeholder 3"/>
          <p:cNvSpPr>
            <a:spLocks noGrp="1"/>
          </p:cNvSpPr>
          <p:nvPr>
            <p:ph type="sldNum" sz="quarter" idx="12"/>
          </p:nvPr>
        </p:nvSpPr>
        <p:spPr/>
        <p:txBody>
          <a:bodyPr/>
          <a:lstStyle/>
          <a:p>
            <a:fld id="{5DFEDB64-84C3-4240-BCBA-134AE1D9082C}" type="slidenum">
              <a:rPr lang="en-GB" smtClean="0"/>
              <a:t>19</a:t>
            </a:fld>
            <a:endParaRPr lang="en-GB"/>
          </a:p>
        </p:txBody>
      </p:sp>
    </p:spTree>
    <p:extLst>
      <p:ext uri="{BB962C8B-B14F-4D97-AF65-F5344CB8AC3E}">
        <p14:creationId xmlns:p14="http://schemas.microsoft.com/office/powerpoint/2010/main" val="342560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dirty="0" smtClean="0"/>
              <a:t>Severe or deep social exclusion</a:t>
            </a:r>
            <a:endParaRPr lang="en-GB" sz="5400" dirty="0"/>
          </a:p>
        </p:txBody>
      </p:sp>
      <p:sp>
        <p:nvSpPr>
          <p:cNvPr id="4" name="Rectangle 3"/>
          <p:cNvSpPr/>
          <p:nvPr/>
        </p:nvSpPr>
        <p:spPr>
          <a:xfrm>
            <a:off x="1092708" y="1690688"/>
            <a:ext cx="4782798" cy="4401205"/>
          </a:xfrm>
          <a:prstGeom prst="rect">
            <a:avLst/>
          </a:prstGeom>
          <a:solidFill>
            <a:srgbClr val="FFFF00"/>
          </a:solidFill>
          <a:ln w="57150">
            <a:solidFill>
              <a:schemeClr val="tx1"/>
            </a:solidFill>
          </a:ln>
        </p:spPr>
        <p:txBody>
          <a:bodyPr wrap="square">
            <a:spAutoFit/>
          </a:bodyPr>
          <a:lstStyle/>
          <a:p>
            <a:r>
              <a:rPr lang="en-GB" sz="2800" dirty="0" smtClean="0"/>
              <a:t>Deep exclusion refers to exclusion across more than one domain or dimension of disadvantage, resulting in severe negative consequences for quality of life, well-being and future life chances.</a:t>
            </a:r>
          </a:p>
          <a:p>
            <a:endParaRPr lang="en-GB" sz="2800" dirty="0"/>
          </a:p>
          <a:p>
            <a:r>
              <a:rPr lang="en-GB" sz="2800" dirty="0" smtClean="0"/>
              <a:t>							</a:t>
            </a:r>
            <a:r>
              <a:rPr lang="en-GB" sz="2800" dirty="0" err="1" smtClean="0"/>
              <a:t>Levitas</a:t>
            </a:r>
            <a:r>
              <a:rPr lang="en-GB" sz="2800" dirty="0" smtClean="0"/>
              <a:t> et al (2007)</a:t>
            </a:r>
          </a:p>
        </p:txBody>
      </p:sp>
      <p:pic>
        <p:nvPicPr>
          <p:cNvPr id="5" name="Picture 4"/>
          <p:cNvPicPr>
            <a:picLocks noChangeAspect="1"/>
          </p:cNvPicPr>
          <p:nvPr/>
        </p:nvPicPr>
        <p:blipFill>
          <a:blip r:embed="rId2"/>
          <a:stretch>
            <a:fillRect/>
          </a:stretch>
        </p:blipFill>
        <p:spPr>
          <a:xfrm>
            <a:off x="6096000" y="1529418"/>
            <a:ext cx="6076950" cy="4562475"/>
          </a:xfrm>
          <a:prstGeom prst="rect">
            <a:avLst/>
          </a:prstGeom>
        </p:spPr>
      </p:pic>
      <p:sp>
        <p:nvSpPr>
          <p:cNvPr id="3" name="Slide Number Placeholder 2"/>
          <p:cNvSpPr>
            <a:spLocks noGrp="1"/>
          </p:cNvSpPr>
          <p:nvPr>
            <p:ph type="sldNum" sz="quarter" idx="12"/>
          </p:nvPr>
        </p:nvSpPr>
        <p:spPr/>
        <p:txBody>
          <a:bodyPr/>
          <a:lstStyle/>
          <a:p>
            <a:fld id="{5DFEDB64-84C3-4240-BCBA-134AE1D9082C}" type="slidenum">
              <a:rPr lang="en-GB" smtClean="0"/>
              <a:t>20</a:t>
            </a:fld>
            <a:endParaRPr lang="en-GB"/>
          </a:p>
        </p:txBody>
      </p:sp>
    </p:spTree>
    <p:extLst>
      <p:ext uri="{BB962C8B-B14F-4D97-AF65-F5344CB8AC3E}">
        <p14:creationId xmlns:p14="http://schemas.microsoft.com/office/powerpoint/2010/main" val="3919941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5448" y="55341"/>
            <a:ext cx="11731752" cy="6802659"/>
          </a:xfrm>
          <a:prstGeom prst="rect">
            <a:avLst/>
          </a:prstGeom>
        </p:spPr>
      </p:pic>
      <p:sp>
        <p:nvSpPr>
          <p:cNvPr id="2" name="Title 1"/>
          <p:cNvSpPr>
            <a:spLocks noGrp="1"/>
          </p:cNvSpPr>
          <p:nvPr>
            <p:ph type="title"/>
          </p:nvPr>
        </p:nvSpPr>
        <p:spPr>
          <a:xfrm>
            <a:off x="248652" y="79709"/>
            <a:ext cx="10515600" cy="1325563"/>
          </a:xfrm>
        </p:spPr>
        <p:txBody>
          <a:bodyPr>
            <a:normAutofit/>
          </a:bodyPr>
          <a:lstStyle/>
          <a:p>
            <a:r>
              <a:rPr lang="en-GB" sz="7200" dirty="0" smtClean="0"/>
              <a:t>Toleration</a:t>
            </a:r>
            <a:endParaRPr lang="en-GB" sz="7200" dirty="0"/>
          </a:p>
        </p:txBody>
      </p:sp>
      <p:sp>
        <p:nvSpPr>
          <p:cNvPr id="4" name="Slide Number Placeholder 3"/>
          <p:cNvSpPr>
            <a:spLocks noGrp="1"/>
          </p:cNvSpPr>
          <p:nvPr>
            <p:ph type="sldNum" sz="quarter" idx="12"/>
          </p:nvPr>
        </p:nvSpPr>
        <p:spPr/>
        <p:txBody>
          <a:bodyPr/>
          <a:lstStyle/>
          <a:p>
            <a:fld id="{5DFEDB64-84C3-4240-BCBA-134AE1D9082C}" type="slidenum">
              <a:rPr lang="en-GB" smtClean="0"/>
              <a:t>21</a:t>
            </a:fld>
            <a:endParaRPr lang="en-GB"/>
          </a:p>
        </p:txBody>
      </p:sp>
    </p:spTree>
    <p:extLst>
      <p:ext uri="{BB962C8B-B14F-4D97-AF65-F5344CB8AC3E}">
        <p14:creationId xmlns:p14="http://schemas.microsoft.com/office/powerpoint/2010/main" val="212037489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67203" y="253628"/>
            <a:ext cx="8911043" cy="6162679"/>
          </a:xfrm>
          <a:prstGeom prst="rect">
            <a:avLst/>
          </a:prstGeom>
        </p:spPr>
      </p:pic>
      <p:sp>
        <p:nvSpPr>
          <p:cNvPr id="2" name="Slide Number Placeholder 1"/>
          <p:cNvSpPr>
            <a:spLocks noGrp="1"/>
          </p:cNvSpPr>
          <p:nvPr>
            <p:ph type="sldNum" sz="quarter" idx="12"/>
          </p:nvPr>
        </p:nvSpPr>
        <p:spPr/>
        <p:txBody>
          <a:bodyPr/>
          <a:lstStyle/>
          <a:p>
            <a:fld id="{5DFEDB64-84C3-4240-BCBA-134AE1D9082C}" type="slidenum">
              <a:rPr lang="en-GB" smtClean="0"/>
              <a:t>22</a:t>
            </a:fld>
            <a:endParaRPr lang="en-GB"/>
          </a:p>
        </p:txBody>
      </p:sp>
    </p:spTree>
    <p:extLst>
      <p:ext uri="{BB962C8B-B14F-4D97-AF65-F5344CB8AC3E}">
        <p14:creationId xmlns:p14="http://schemas.microsoft.com/office/powerpoint/2010/main" val="210452276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68182" y="2324909"/>
            <a:ext cx="11512555" cy="1857984"/>
          </a:xfrm>
          <a:prstGeom prst="rect">
            <a:avLst/>
          </a:prstGeom>
          <a:ln w="50800">
            <a:solidFill>
              <a:schemeClr val="accent1"/>
            </a:solidFill>
          </a:ln>
        </p:spPr>
      </p:pic>
      <p:sp>
        <p:nvSpPr>
          <p:cNvPr id="5" name="TextBox 4"/>
          <p:cNvSpPr txBox="1"/>
          <p:nvPr/>
        </p:nvSpPr>
        <p:spPr>
          <a:xfrm>
            <a:off x="5846323" y="4494179"/>
            <a:ext cx="6034413" cy="461665"/>
          </a:xfrm>
          <a:prstGeom prst="rect">
            <a:avLst/>
          </a:prstGeom>
          <a:noFill/>
        </p:spPr>
        <p:txBody>
          <a:bodyPr wrap="square" rtlCol="0">
            <a:spAutoFit/>
          </a:bodyPr>
          <a:lstStyle/>
          <a:p>
            <a:r>
              <a:rPr lang="en-GB" sz="2400" dirty="0" smtClean="0"/>
              <a:t>Centre for Story-based Strategy (CSS) 2017</a:t>
            </a:r>
            <a:endParaRPr lang="en-GB" sz="2400" dirty="0"/>
          </a:p>
        </p:txBody>
      </p:sp>
      <p:sp>
        <p:nvSpPr>
          <p:cNvPr id="2" name="Slide Number Placeholder 1"/>
          <p:cNvSpPr>
            <a:spLocks noGrp="1"/>
          </p:cNvSpPr>
          <p:nvPr>
            <p:ph type="sldNum" sz="quarter" idx="12"/>
          </p:nvPr>
        </p:nvSpPr>
        <p:spPr/>
        <p:txBody>
          <a:bodyPr/>
          <a:lstStyle/>
          <a:p>
            <a:fld id="{5DFEDB64-84C3-4240-BCBA-134AE1D9082C}" type="slidenum">
              <a:rPr lang="en-GB" smtClean="0"/>
              <a:t>23</a:t>
            </a:fld>
            <a:endParaRPr lang="en-GB"/>
          </a:p>
        </p:txBody>
      </p:sp>
    </p:spTree>
    <p:extLst>
      <p:ext uri="{BB962C8B-B14F-4D97-AF65-F5344CB8AC3E}">
        <p14:creationId xmlns:p14="http://schemas.microsoft.com/office/powerpoint/2010/main" val="40593318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199" y="1825625"/>
            <a:ext cx="10844719" cy="4555720"/>
          </a:xfrm>
        </p:spPr>
        <p:txBody>
          <a:bodyPr>
            <a:normAutofit fontScale="85000" lnSpcReduction="20000"/>
          </a:bodyPr>
          <a:lstStyle/>
          <a:p>
            <a:r>
              <a:rPr lang="en-GB" dirty="0" smtClean="0"/>
              <a:t>Bevan A (1952) </a:t>
            </a:r>
            <a:r>
              <a:rPr lang="en-GB" u="sng" dirty="0" smtClean="0"/>
              <a:t>In Place of Fear</a:t>
            </a:r>
          </a:p>
          <a:p>
            <a:r>
              <a:rPr lang="en-GB" dirty="0" smtClean="0"/>
              <a:t>Canning D and </a:t>
            </a:r>
            <a:r>
              <a:rPr lang="en-GB" dirty="0" err="1" smtClean="0"/>
              <a:t>Reinsborough</a:t>
            </a:r>
            <a:r>
              <a:rPr lang="en-GB" dirty="0" smtClean="0"/>
              <a:t> P (2010) </a:t>
            </a:r>
            <a:r>
              <a:rPr lang="en-GB" u="sng" dirty="0" smtClean="0"/>
              <a:t>Re-Imagining Change </a:t>
            </a:r>
            <a:r>
              <a:rPr lang="en-GB" dirty="0" smtClean="0"/>
              <a:t>(see the Centre for Story Based Strategy (CSS 2017) at </a:t>
            </a:r>
            <a:r>
              <a:rPr lang="en-GB" dirty="0" smtClean="0">
                <a:hlinkClick r:id="rId2"/>
              </a:rPr>
              <a:t>https://www.storybasedstrategy.org/about-css.html</a:t>
            </a:r>
            <a:r>
              <a:rPr lang="en-GB" dirty="0" smtClean="0"/>
              <a:t>) </a:t>
            </a:r>
          </a:p>
          <a:p>
            <a:r>
              <a:rPr lang="en-GB" dirty="0" err="1" smtClean="0"/>
              <a:t>Levitas</a:t>
            </a:r>
            <a:r>
              <a:rPr lang="en-GB" dirty="0" smtClean="0"/>
              <a:t> R, </a:t>
            </a:r>
            <a:r>
              <a:rPr lang="en-GB" dirty="0" err="1" smtClean="0"/>
              <a:t>Pantazis</a:t>
            </a:r>
            <a:r>
              <a:rPr lang="en-GB" dirty="0" smtClean="0"/>
              <a:t> C, </a:t>
            </a:r>
            <a:r>
              <a:rPr lang="en-GB" dirty="0" err="1" smtClean="0"/>
              <a:t>Fahmy</a:t>
            </a:r>
            <a:r>
              <a:rPr lang="en-GB" dirty="0" smtClean="0"/>
              <a:t> E, Gordon D, Lloyd E and </a:t>
            </a:r>
            <a:r>
              <a:rPr lang="en-GB" dirty="0" err="1" smtClean="0"/>
              <a:t>Patsios</a:t>
            </a:r>
            <a:r>
              <a:rPr lang="en-GB" dirty="0" smtClean="0"/>
              <a:t> D (2007) </a:t>
            </a:r>
            <a:r>
              <a:rPr lang="en-GB" u="sng" dirty="0" smtClean="0"/>
              <a:t>The Multi-dimensional Analysis of Social Exclusion</a:t>
            </a:r>
            <a:r>
              <a:rPr lang="en-GB" dirty="0" smtClean="0"/>
              <a:t>, Bristol: Bristol Institute for Public Affairs</a:t>
            </a:r>
          </a:p>
          <a:p>
            <a:r>
              <a:rPr lang="en-GB" dirty="0" err="1" smtClean="0"/>
              <a:t>Pomerleau</a:t>
            </a:r>
            <a:r>
              <a:rPr lang="en-GB" dirty="0" smtClean="0"/>
              <a:t> W (2016) </a:t>
            </a:r>
            <a:r>
              <a:rPr lang="en-GB" u="sng" dirty="0" smtClean="0"/>
              <a:t>Western Theories of Justice</a:t>
            </a:r>
            <a:r>
              <a:rPr lang="en-GB" dirty="0" smtClean="0"/>
              <a:t>, available at </a:t>
            </a:r>
            <a:r>
              <a:rPr lang="en-GB" u="sng" dirty="0" smtClean="0">
                <a:hlinkClick r:id="rId3"/>
              </a:rPr>
              <a:t>http://www.iep.utm.edu/justwest/#SH5a</a:t>
            </a:r>
            <a:r>
              <a:rPr lang="en-GB" u="sng" dirty="0" smtClean="0"/>
              <a:t> </a:t>
            </a:r>
          </a:p>
          <a:p>
            <a:r>
              <a:rPr lang="en-GB" dirty="0" smtClean="0"/>
              <a:t>Rawls J (1971) </a:t>
            </a:r>
            <a:r>
              <a:rPr lang="en-GB" u="sng" dirty="0" smtClean="0"/>
              <a:t>A Theory of Justice</a:t>
            </a:r>
            <a:r>
              <a:rPr lang="en-GB" dirty="0" smtClean="0"/>
              <a:t> </a:t>
            </a:r>
          </a:p>
          <a:p>
            <a:r>
              <a:rPr lang="en-GB" dirty="0" smtClean="0"/>
              <a:t>Townsend P (1979) </a:t>
            </a:r>
            <a:r>
              <a:rPr lang="en-GB" u="sng" dirty="0" smtClean="0"/>
              <a:t>Poverty in the United Kingdom</a:t>
            </a:r>
            <a:r>
              <a:rPr lang="en-GB" dirty="0" smtClean="0"/>
              <a:t>, available at </a:t>
            </a:r>
            <a:r>
              <a:rPr lang="en-GB" dirty="0" smtClean="0">
                <a:hlinkClick r:id="rId4"/>
              </a:rPr>
              <a:t>http://www.poverty.ac.uk/free-resources-books/poverty-united-kingdom</a:t>
            </a:r>
            <a:r>
              <a:rPr lang="en-GB" dirty="0" smtClean="0"/>
              <a:t> </a:t>
            </a:r>
          </a:p>
          <a:p>
            <a:r>
              <a:rPr lang="en-GB" dirty="0" smtClean="0"/>
              <a:t>Velasquez M et al(1990) </a:t>
            </a:r>
            <a:r>
              <a:rPr lang="en-GB" u="sng" dirty="0" smtClean="0"/>
              <a:t>Justice and Fairness</a:t>
            </a:r>
            <a:r>
              <a:rPr lang="en-GB" dirty="0" smtClean="0"/>
              <a:t>, available at </a:t>
            </a:r>
            <a:r>
              <a:rPr lang="en-GB" dirty="0" smtClean="0">
                <a:hlinkClick r:id="rId5"/>
              </a:rPr>
              <a:t>https://www.scu.edu/ethics/ethics-resources/ethical-decision-making/justice-and-fairness/</a:t>
            </a:r>
            <a:r>
              <a:rPr lang="en-GB" dirty="0" smtClean="0"/>
              <a:t> </a:t>
            </a:r>
          </a:p>
        </p:txBody>
      </p:sp>
      <p:sp>
        <p:nvSpPr>
          <p:cNvPr id="4" name="Slide Number Placeholder 3"/>
          <p:cNvSpPr>
            <a:spLocks noGrp="1"/>
          </p:cNvSpPr>
          <p:nvPr>
            <p:ph type="sldNum" sz="quarter" idx="12"/>
          </p:nvPr>
        </p:nvSpPr>
        <p:spPr/>
        <p:txBody>
          <a:bodyPr/>
          <a:lstStyle/>
          <a:p>
            <a:fld id="{5DFEDB64-84C3-4240-BCBA-134AE1D9082C}" type="slidenum">
              <a:rPr lang="en-GB" smtClean="0"/>
              <a:t>24</a:t>
            </a:fld>
            <a:endParaRPr lang="en-GB"/>
          </a:p>
        </p:txBody>
      </p:sp>
    </p:spTree>
    <p:extLst>
      <p:ext uri="{BB962C8B-B14F-4D97-AF65-F5344CB8AC3E}">
        <p14:creationId xmlns:p14="http://schemas.microsoft.com/office/powerpoint/2010/main" val="125844816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452</TotalTime>
  <Words>1045</Words>
  <Application>Microsoft Office PowerPoint</Application>
  <PresentationFormat>Widescreen</PresentationFormat>
  <Paragraphs>108</Paragraphs>
  <Slides>24</Slides>
  <Notes>1</Notes>
  <HiddenSlides>1</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24</vt:i4>
      </vt:variant>
    </vt:vector>
  </HeadingPairs>
  <TitlesOfParts>
    <vt:vector size="29" baseType="lpstr">
      <vt:lpstr>Arial</vt:lpstr>
      <vt:lpstr>Calibri</vt:lpstr>
      <vt:lpstr>Calibri Light</vt:lpstr>
      <vt:lpstr>Office Theme</vt:lpstr>
      <vt:lpstr>Retrospect</vt:lpstr>
      <vt:lpstr>Equality, Diversity and Communities</vt:lpstr>
      <vt:lpstr>Aims</vt:lpstr>
      <vt:lpstr>Fairness</vt:lpstr>
      <vt:lpstr>Justice</vt:lpstr>
      <vt:lpstr>Poverty</vt:lpstr>
      <vt:lpstr>Inequality and Equality</vt:lpstr>
      <vt:lpstr>Social exclusion</vt:lpstr>
      <vt:lpstr>Toleration</vt:lpstr>
      <vt:lpstr>Scratching a little deeper …</vt:lpstr>
      <vt:lpstr>Fairness</vt:lpstr>
      <vt:lpstr>Fairness</vt:lpstr>
      <vt:lpstr>Justice</vt:lpstr>
      <vt:lpstr>Rawls on Justice</vt:lpstr>
      <vt:lpstr>Rawls on Justice</vt:lpstr>
      <vt:lpstr>Rawls on Justice</vt:lpstr>
      <vt:lpstr>Poverty?</vt:lpstr>
      <vt:lpstr>Poverty</vt:lpstr>
      <vt:lpstr>Inequality and Equality</vt:lpstr>
      <vt:lpstr>Social exclusion</vt:lpstr>
      <vt:lpstr>Severe or deep social exclusion</vt:lpstr>
      <vt:lpstr>Toleration</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Diversity and Communities</dc:title>
  <dc:creator>Mike Durke</dc:creator>
  <cp:lastModifiedBy>Mike Durke</cp:lastModifiedBy>
  <cp:revision>11</cp:revision>
  <dcterms:created xsi:type="dcterms:W3CDTF">2017-09-19T13:35:11Z</dcterms:created>
  <dcterms:modified xsi:type="dcterms:W3CDTF">2017-10-05T13:04:18Z</dcterms:modified>
</cp:coreProperties>
</file>