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0" r:id="rId4"/>
  </p:sldMasterIdLst>
  <p:notesMasterIdLst>
    <p:notesMasterId r:id="rId37"/>
  </p:notesMasterIdLst>
  <p:sldIdLst>
    <p:sldId id="265" r:id="rId5"/>
    <p:sldId id="286" r:id="rId6"/>
    <p:sldId id="287" r:id="rId7"/>
    <p:sldId id="288" r:id="rId8"/>
    <p:sldId id="296" r:id="rId9"/>
    <p:sldId id="315" r:id="rId10"/>
    <p:sldId id="316" r:id="rId11"/>
    <p:sldId id="297" r:id="rId12"/>
    <p:sldId id="317" r:id="rId13"/>
    <p:sldId id="318" r:id="rId14"/>
    <p:sldId id="304" r:id="rId15"/>
    <p:sldId id="289" r:id="rId16"/>
    <p:sldId id="305" r:id="rId17"/>
    <p:sldId id="306" r:id="rId18"/>
    <p:sldId id="292" r:id="rId19"/>
    <p:sldId id="298" r:id="rId20"/>
    <p:sldId id="299" r:id="rId21"/>
    <p:sldId id="294" r:id="rId22"/>
    <p:sldId id="295" r:id="rId23"/>
    <p:sldId id="300" r:id="rId24"/>
    <p:sldId id="301" r:id="rId25"/>
    <p:sldId id="290" r:id="rId26"/>
    <p:sldId id="307" r:id="rId27"/>
    <p:sldId id="308" r:id="rId28"/>
    <p:sldId id="309" r:id="rId29"/>
    <p:sldId id="310" r:id="rId30"/>
    <p:sldId id="312" r:id="rId31"/>
    <p:sldId id="311" r:id="rId32"/>
    <p:sldId id="313" r:id="rId33"/>
    <p:sldId id="314" r:id="rId34"/>
    <p:sldId id="291" r:id="rId35"/>
    <p:sldId id="319"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3794" autoAdjust="0"/>
  </p:normalViewPr>
  <p:slideViewPr>
    <p:cSldViewPr snapToGrid="0">
      <p:cViewPr varScale="1">
        <p:scale>
          <a:sx n="95" d="100"/>
          <a:sy n="95" d="100"/>
        </p:scale>
        <p:origin x="119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58ED8E-FF7E-400C-B65F-EDB66BF98639}" type="datetimeFigureOut">
              <a:rPr lang="en-GB" smtClean="0"/>
              <a:t>14/01/2021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D89D2B-035B-4DB4-AE2F-EE4EF8189E09}" type="slidenum">
              <a:rPr lang="en-GB" smtClean="0"/>
              <a:t>‹#›</a:t>
            </a:fld>
            <a:endParaRPr lang="en-GB"/>
          </a:p>
        </p:txBody>
      </p:sp>
    </p:spTree>
    <p:extLst>
      <p:ext uri="{BB962C8B-B14F-4D97-AF65-F5344CB8AC3E}">
        <p14:creationId xmlns:p14="http://schemas.microsoft.com/office/powerpoint/2010/main" val="36480859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entury Gothic" panose="020B0502020202020204" pitchFamily="34" charset="0"/>
                <a:ea typeface="Calibri" panose="020F0502020204030204" pitchFamily="34" charset="0"/>
                <a:cs typeface="Times New Roman" panose="02020603050405020304" pitchFamily="18" charset="0"/>
              </a:rPr>
              <a:t>This suggest that sports therapy is</a:t>
            </a:r>
            <a:r>
              <a:rPr lang="en-GB" sz="1800" b="1" dirty="0">
                <a:effectLst/>
                <a:latin typeface="Century Gothic" panose="020B0502020202020204" pitchFamily="34" charset="0"/>
                <a:ea typeface="Calibri" panose="020F0502020204030204" pitchFamily="34" charset="0"/>
                <a:cs typeface="Times New Roman" panose="02020603050405020304" pitchFamily="18" charset="0"/>
              </a:rPr>
              <a:t> </a:t>
            </a:r>
            <a:r>
              <a:rPr lang="en-GB" sz="1800" dirty="0">
                <a:effectLst/>
                <a:latin typeface="Century Gothic" panose="020B0502020202020204" pitchFamily="34" charset="0"/>
                <a:ea typeface="Calibri" panose="020F0502020204030204" pitchFamily="34" charset="0"/>
                <a:cs typeface="Times New Roman" panose="02020603050405020304" pitchFamily="18" charset="0"/>
              </a:rPr>
              <a:t>looking into human anatomy, studies the injuries and then gives a diagnosis. With this expert knowledge, they will then give a rehabilitation plan to their clients, that will get them recovered and back to normal as efficient as possible.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entury Gothic" panose="020B0502020202020204" pitchFamily="34" charset="0"/>
                <a:ea typeface="Calibri" panose="020F0502020204030204" pitchFamily="34" charset="0"/>
                <a:cs typeface="Times New Roman" panose="02020603050405020304" pitchFamily="18" charset="0"/>
              </a:rPr>
              <a:t>This quote was used as it was from the biggest governing body of sports therapists, and the client is a member of this body. </a:t>
            </a:r>
            <a:r>
              <a:rPr lang="en-GB" sz="1800" dirty="0">
                <a:effectLst/>
                <a:latin typeface="Calibri" panose="020F0502020204030204" pitchFamily="34" charset="0"/>
                <a:ea typeface="Calibri" panose="020F0502020204030204" pitchFamily="34" charset="0"/>
                <a:cs typeface="Times New Roman" panose="02020603050405020304" pitchFamily="18" charset="0"/>
              </a:rPr>
              <a:t>This was a reliable source as it is direct from the governing body of sports therapists, so this did not need to be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craap</a:t>
            </a:r>
            <a:r>
              <a:rPr lang="en-GB" sz="1800" dirty="0">
                <a:effectLst/>
                <a:latin typeface="Calibri" panose="020F0502020204030204" pitchFamily="34" charset="0"/>
                <a:ea typeface="Calibri" panose="020F0502020204030204" pitchFamily="34" charset="0"/>
                <a:cs typeface="Times New Roman" panose="02020603050405020304" pitchFamily="18" charset="0"/>
              </a:rPr>
              <a:t> tested.</a:t>
            </a:r>
          </a:p>
          <a:p>
            <a:endParaRPr lang="en-GB" dirty="0"/>
          </a:p>
        </p:txBody>
      </p:sp>
      <p:sp>
        <p:nvSpPr>
          <p:cNvPr id="4" name="Slide Number Placeholder 3"/>
          <p:cNvSpPr>
            <a:spLocks noGrp="1"/>
          </p:cNvSpPr>
          <p:nvPr>
            <p:ph type="sldNum" sz="quarter" idx="5"/>
          </p:nvPr>
        </p:nvSpPr>
        <p:spPr/>
        <p:txBody>
          <a:bodyPr/>
          <a:lstStyle/>
          <a:p>
            <a:fld id="{CAD89D2B-035B-4DB4-AE2F-EE4EF8189E09}" type="slidenum">
              <a:rPr lang="en-GB" smtClean="0"/>
              <a:t>4</a:t>
            </a:fld>
            <a:endParaRPr lang="en-GB"/>
          </a:p>
        </p:txBody>
      </p:sp>
    </p:spTree>
    <p:extLst>
      <p:ext uri="{BB962C8B-B14F-4D97-AF65-F5344CB8AC3E}">
        <p14:creationId xmlns:p14="http://schemas.microsoft.com/office/powerpoint/2010/main" val="35981107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effectLst/>
                <a:latin typeface="Arial" panose="020B0604020202020204" pitchFamily="34" charset="0"/>
                <a:ea typeface="Calibri" panose="020F0502020204030204" pitchFamily="34" charset="0"/>
                <a:cs typeface="Times New Roman" panose="02020603050405020304" pitchFamily="18" charset="0"/>
              </a:rPr>
              <a:t> </a:t>
            </a:r>
            <a:r>
              <a:rPr lang="en-GB" sz="1800" dirty="0">
                <a:effectLst/>
                <a:latin typeface="Century Gothic" panose="020B0502020202020204" pitchFamily="34" charset="0"/>
                <a:ea typeface="Calibri" panose="020F0502020204030204" pitchFamily="34" charset="0"/>
                <a:cs typeface="Arial" panose="020B0604020202020204" pitchFamily="34" charset="0"/>
              </a:rPr>
              <a:t>This suggests that hamstring injuries are one of the most common muscular injuries out of any sport. This will be one of the more common injuries that the client will have to diagnose.</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Calibri" panose="020F0502020204030204" pitchFamily="34" charset="0"/>
              </a:rPr>
              <a:t>This paper was used as it was conducted by Eduard </a:t>
            </a:r>
            <a:r>
              <a:rPr lang="en-GB" sz="1800" dirty="0" err="1">
                <a:effectLst/>
                <a:latin typeface="Calibri" panose="020F0502020204030204" pitchFamily="34" charset="0"/>
                <a:ea typeface="Calibri" panose="020F0502020204030204" pitchFamily="34" charset="0"/>
                <a:cs typeface="Calibri" panose="020F0502020204030204" pitchFamily="34" charset="0"/>
              </a:rPr>
              <a:t>Bezuglov</a:t>
            </a:r>
            <a:r>
              <a:rPr lang="en-GB" sz="1800" dirty="0">
                <a:effectLst/>
                <a:latin typeface="Calibri" panose="020F0502020204030204" pitchFamily="34" charset="0"/>
                <a:ea typeface="Calibri" panose="020F0502020204030204" pitchFamily="34" charset="0"/>
                <a:cs typeface="Calibri" panose="020F0502020204030204" pitchFamily="34" charset="0"/>
              </a:rPr>
              <a:t> who is a hamstring expert and a Doctor of Medicine in Moscow medical university. This was from an academic source, so CRAAP testing did not need to be conducted. He has also written a paper called “The Effect of Training Experience and Leg Dominance on the Prevalence of Asymptomatic Intraarticular Changes of the Knee Joints”. This also looked at hamstring injuries and the next popular injury of the knee.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CAD89D2B-035B-4DB4-AE2F-EE4EF8189E09}" type="slidenum">
              <a:rPr lang="en-GB" smtClean="0"/>
              <a:t>5</a:t>
            </a:fld>
            <a:endParaRPr lang="en-GB"/>
          </a:p>
        </p:txBody>
      </p:sp>
    </p:spTree>
    <p:extLst>
      <p:ext uri="{BB962C8B-B14F-4D97-AF65-F5344CB8AC3E}">
        <p14:creationId xmlns:p14="http://schemas.microsoft.com/office/powerpoint/2010/main" val="6579072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CAD89D2B-035B-4DB4-AE2F-EE4EF8189E09}" type="slidenum">
              <a:rPr lang="en-GB" smtClean="0"/>
              <a:t>6</a:t>
            </a:fld>
            <a:endParaRPr lang="en-GB"/>
          </a:p>
        </p:txBody>
      </p:sp>
    </p:spTree>
    <p:extLst>
      <p:ext uri="{BB962C8B-B14F-4D97-AF65-F5344CB8AC3E}">
        <p14:creationId xmlns:p14="http://schemas.microsoft.com/office/powerpoint/2010/main" val="15370340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This source found was reliable as it was conducted by Harvard medical school, who are one of the best universities for medicine in the world. </a:t>
            </a:r>
          </a:p>
          <a:p>
            <a:endParaRPr lang="en-GB" dirty="0"/>
          </a:p>
        </p:txBody>
      </p:sp>
      <p:sp>
        <p:nvSpPr>
          <p:cNvPr id="4" name="Slide Number Placeholder 3"/>
          <p:cNvSpPr>
            <a:spLocks noGrp="1"/>
          </p:cNvSpPr>
          <p:nvPr>
            <p:ph type="sldNum" sz="quarter" idx="5"/>
          </p:nvPr>
        </p:nvSpPr>
        <p:spPr/>
        <p:txBody>
          <a:bodyPr/>
          <a:lstStyle/>
          <a:p>
            <a:fld id="{CAD89D2B-035B-4DB4-AE2F-EE4EF8189E09}" type="slidenum">
              <a:rPr lang="en-GB" smtClean="0"/>
              <a:t>7</a:t>
            </a:fld>
            <a:endParaRPr lang="en-GB"/>
          </a:p>
        </p:txBody>
      </p:sp>
    </p:spTree>
    <p:extLst>
      <p:ext uri="{BB962C8B-B14F-4D97-AF65-F5344CB8AC3E}">
        <p14:creationId xmlns:p14="http://schemas.microsoft.com/office/powerpoint/2010/main" val="5705507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entury Gothic" panose="020B0502020202020204" pitchFamily="34" charset="0"/>
                <a:ea typeface="Calibri" panose="020F0502020204030204" pitchFamily="34" charset="0"/>
                <a:cs typeface="Times New Roman" panose="02020603050405020304" pitchFamily="18" charset="0"/>
              </a:rPr>
              <a:t>This urges that after injury, the client should rest the muscle and apply cold packs to the surrounding area. After this is completed, they should bandage it to try and prevent any other swelling. After this, they should keep the leg raised, so swelling is reduced. This was the best possible treatment for hamstring injuries.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This source was reliable as it was conducted by the National Health Service and did not need to be CRAAP tested. This was fact checked, and it was updated in December 2020.</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CAD89D2B-035B-4DB4-AE2F-EE4EF8189E09}" type="slidenum">
              <a:rPr lang="en-GB" smtClean="0"/>
              <a:t>8</a:t>
            </a:fld>
            <a:endParaRPr lang="en-GB"/>
          </a:p>
        </p:txBody>
      </p:sp>
    </p:spTree>
    <p:extLst>
      <p:ext uri="{BB962C8B-B14F-4D97-AF65-F5344CB8AC3E}">
        <p14:creationId xmlns:p14="http://schemas.microsoft.com/office/powerpoint/2010/main" val="38162080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A paper was found to back up the NHS point of knee injuries as being the most common, called “Actual aspects of treatment of meniscus injuries”. This was conducted by </a:t>
            </a:r>
            <a:r>
              <a:rPr lang="en-GB" sz="1800" dirty="0">
                <a:effectLst/>
                <a:latin typeface="Calibri" panose="020F0502020204030204" pitchFamily="34" charset="0"/>
                <a:ea typeface="Calibri" panose="020F0502020204030204" pitchFamily="34" charset="0"/>
                <a:cs typeface="Calibri" panose="020F0502020204030204" pitchFamily="34" charset="0"/>
              </a:rPr>
              <a:t>Eduard </a:t>
            </a:r>
            <a:r>
              <a:rPr lang="en-GB" sz="1800" dirty="0" err="1">
                <a:effectLst/>
                <a:latin typeface="Calibri" panose="020F0502020204030204" pitchFamily="34" charset="0"/>
                <a:ea typeface="Calibri" panose="020F0502020204030204" pitchFamily="34" charset="0"/>
                <a:cs typeface="Calibri" panose="020F0502020204030204" pitchFamily="34" charset="0"/>
              </a:rPr>
              <a:t>Bezuglov</a:t>
            </a:r>
            <a:r>
              <a:rPr lang="en-GB" sz="1800" dirty="0">
                <a:effectLst/>
                <a:latin typeface="Calibri" panose="020F0502020204030204" pitchFamily="34" charset="0"/>
                <a:ea typeface="Calibri" panose="020F0502020204030204" pitchFamily="34" charset="0"/>
                <a:cs typeface="Calibri" panose="020F0502020204030204" pitchFamily="34" charset="0"/>
              </a:rPr>
              <a:t> and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Artemii</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Lazarev</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the Moscow medical university suggesting that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“If there is presence of degenerative meniscal tears and significant cartilage damage the method of choice should be conservative treatment, which is based on a set of exercises”.</a:t>
            </a:r>
            <a:r>
              <a:rPr lang="en-GB" sz="1800" b="0" dirty="0">
                <a:effectLst/>
                <a:latin typeface="Calibri" panose="020F0502020204030204" pitchFamily="34" charset="0"/>
                <a:ea typeface="Calibri" panose="020F0502020204030204" pitchFamily="34" charset="0"/>
                <a:cs typeface="Times New Roman" panose="02020603050405020304" pitchFamily="18" charset="0"/>
              </a:rPr>
              <a:t> This also backs up Mr Kerry Nicholas’ view of treating the knee joint and cartilage damage.</a:t>
            </a:r>
          </a:p>
          <a:p>
            <a:endParaRPr lang="en-GB" dirty="0"/>
          </a:p>
        </p:txBody>
      </p:sp>
      <p:sp>
        <p:nvSpPr>
          <p:cNvPr id="4" name="Slide Number Placeholder 3"/>
          <p:cNvSpPr>
            <a:spLocks noGrp="1"/>
          </p:cNvSpPr>
          <p:nvPr>
            <p:ph type="sldNum" sz="quarter" idx="5"/>
          </p:nvPr>
        </p:nvSpPr>
        <p:spPr/>
        <p:txBody>
          <a:bodyPr/>
          <a:lstStyle/>
          <a:p>
            <a:fld id="{CAD89D2B-035B-4DB4-AE2F-EE4EF8189E09}" type="slidenum">
              <a:rPr lang="en-GB" smtClean="0"/>
              <a:t>9</a:t>
            </a:fld>
            <a:endParaRPr lang="en-GB"/>
          </a:p>
        </p:txBody>
      </p:sp>
    </p:spTree>
    <p:extLst>
      <p:ext uri="{BB962C8B-B14F-4D97-AF65-F5344CB8AC3E}">
        <p14:creationId xmlns:p14="http://schemas.microsoft.com/office/powerpoint/2010/main" val="17770119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lnSpc>
                <a:spcPct val="107000"/>
              </a:lnSpc>
              <a:spcAft>
                <a:spcPts val="800"/>
              </a:spcAft>
              <a:buFont typeface="Wingdings 3" panose="05040102010807070707" pitchFamily="18" charset="2"/>
              <a:buChar char=""/>
              <a:tabLst>
                <a:tab pos="457200" algn="l"/>
              </a:tabLst>
            </a:pPr>
            <a:r>
              <a:rPr lang="en-GB" sz="1800" dirty="0">
                <a:effectLst/>
                <a:latin typeface="Calibri" panose="020F0502020204030204" pitchFamily="34" charset="0"/>
                <a:ea typeface="Calibri" panose="020F0502020204030204" pitchFamily="34" charset="0"/>
                <a:cs typeface="Times New Roman" panose="02020603050405020304" pitchFamily="18" charset="0"/>
              </a:rPr>
              <a:t>This was conducted by Harvard Medical school, so it did not need to be CRAAP tested.</a:t>
            </a:r>
          </a:p>
          <a:p>
            <a:pPr marL="0" lvl="0" indent="0">
              <a:lnSpc>
                <a:spcPct val="107000"/>
              </a:lnSpc>
              <a:spcAft>
                <a:spcPts val="800"/>
              </a:spcAft>
              <a:buFont typeface="Wingdings 3" panose="05040102010807070707" pitchFamily="18" charset="2"/>
              <a:buNone/>
              <a:tabLst>
                <a:tab pos="457200" algn="l"/>
              </a:tabLs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3" panose="05040102010807070707" pitchFamily="18" charset="2"/>
              <a:buChar char=""/>
              <a:tabLst>
                <a:tab pos="457200" algn="l"/>
              </a:tabLst>
            </a:pPr>
            <a:r>
              <a:rPr lang="en-GB" sz="1800" dirty="0">
                <a:effectLst/>
                <a:latin typeface="Calibri" panose="020F0502020204030204" pitchFamily="34" charset="0"/>
                <a:ea typeface="Calibri" panose="020F0502020204030204" pitchFamily="34" charset="0"/>
                <a:cs typeface="Times New Roman" panose="02020603050405020304" pitchFamily="18" charset="0"/>
              </a:rPr>
              <a:t>A paper called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“Early versus delayed rehabilitation following arthroscopic rotator cuff repair”, written by ‘</a:t>
            </a:r>
            <a:r>
              <a:rPr lang="en-GB" sz="1800" dirty="0">
                <a:effectLst/>
                <a:latin typeface="Calibri" panose="020F0502020204030204" pitchFamily="34" charset="0"/>
                <a:ea typeface="Calibri" panose="020F0502020204030204" pitchFamily="34" charset="0"/>
                <a:cs typeface="Times New Roman" panose="02020603050405020304" pitchFamily="18" charset="0"/>
              </a:rPr>
              <a:t>Dr Meghan E Bishop’ of Rothman orthopaedic institute of New York, is an Orthopaedic Surgeon, Sports Medicine Specialist, and shoulder surgeon, suggested that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“Early rehabilitation after rotator cuff repair is associated with some initial improvements in range of motion and function”. </a:t>
            </a:r>
            <a:r>
              <a:rPr lang="en-GB" sz="1800" dirty="0">
                <a:effectLst/>
                <a:latin typeface="Calibri" panose="020F0502020204030204" pitchFamily="34" charset="0"/>
                <a:ea typeface="Calibri" panose="020F0502020204030204" pitchFamily="34" charset="0"/>
                <a:cs typeface="Times New Roman" panose="02020603050405020304" pitchFamily="18" charset="0"/>
              </a:rPr>
              <a:t>This backs up Harvard medical school’s treatment of rotator cuff repairs.</a:t>
            </a:r>
          </a:p>
          <a:p>
            <a:endParaRPr lang="en-GB" dirty="0"/>
          </a:p>
        </p:txBody>
      </p:sp>
      <p:sp>
        <p:nvSpPr>
          <p:cNvPr id="4" name="Slide Number Placeholder 3"/>
          <p:cNvSpPr>
            <a:spLocks noGrp="1"/>
          </p:cNvSpPr>
          <p:nvPr>
            <p:ph type="sldNum" sz="quarter" idx="5"/>
          </p:nvPr>
        </p:nvSpPr>
        <p:spPr/>
        <p:txBody>
          <a:bodyPr/>
          <a:lstStyle/>
          <a:p>
            <a:fld id="{CAD89D2B-035B-4DB4-AE2F-EE4EF8189E09}" type="slidenum">
              <a:rPr lang="en-GB" smtClean="0"/>
              <a:t>10</a:t>
            </a:fld>
            <a:endParaRPr lang="en-GB"/>
          </a:p>
        </p:txBody>
      </p:sp>
    </p:spTree>
    <p:extLst>
      <p:ext uri="{BB962C8B-B14F-4D97-AF65-F5344CB8AC3E}">
        <p14:creationId xmlns:p14="http://schemas.microsoft.com/office/powerpoint/2010/main" val="29290628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(11).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This suggest that sports therapist have to be with a governing body in order to practice, and must be educated to a certain standard, at least degree level.</a:t>
            </a:r>
          </a:p>
          <a:p>
            <a:endParaRPr lang="en-GB" dirty="0"/>
          </a:p>
        </p:txBody>
      </p:sp>
      <p:sp>
        <p:nvSpPr>
          <p:cNvPr id="4" name="Slide Number Placeholder 3"/>
          <p:cNvSpPr>
            <a:spLocks noGrp="1"/>
          </p:cNvSpPr>
          <p:nvPr>
            <p:ph type="sldNum" sz="quarter" idx="5"/>
          </p:nvPr>
        </p:nvSpPr>
        <p:spPr/>
        <p:txBody>
          <a:bodyPr/>
          <a:lstStyle/>
          <a:p>
            <a:fld id="{CAD89D2B-035B-4DB4-AE2F-EE4EF8189E09}" type="slidenum">
              <a:rPr lang="en-GB" smtClean="0"/>
              <a:t>11</a:t>
            </a:fld>
            <a:endParaRPr lang="en-GB"/>
          </a:p>
        </p:txBody>
      </p:sp>
    </p:spTree>
    <p:extLst>
      <p:ext uri="{BB962C8B-B14F-4D97-AF65-F5344CB8AC3E}">
        <p14:creationId xmlns:p14="http://schemas.microsoft.com/office/powerpoint/2010/main" val="7230115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AD89D2B-035B-4DB4-AE2F-EE4EF8189E09}" type="slidenum">
              <a:rPr lang="en-GB" smtClean="0"/>
              <a:t>12</a:t>
            </a:fld>
            <a:endParaRPr lang="en-GB"/>
          </a:p>
        </p:txBody>
      </p:sp>
    </p:spTree>
    <p:extLst>
      <p:ext uri="{BB962C8B-B14F-4D97-AF65-F5344CB8AC3E}">
        <p14:creationId xmlns:p14="http://schemas.microsoft.com/office/powerpoint/2010/main" val="15711715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(12). Hamstring image</a:t>
            </a:r>
          </a:p>
          <a:p>
            <a:r>
              <a:rPr lang="en-US" dirty="0"/>
              <a:t>(13.) Knee image</a:t>
            </a:r>
          </a:p>
          <a:p>
            <a:r>
              <a:rPr lang="en-US" dirty="0"/>
              <a:t>(14). Shoulder image</a:t>
            </a:r>
            <a:endParaRPr lang="en-GB" dirty="0"/>
          </a:p>
        </p:txBody>
      </p:sp>
      <p:sp>
        <p:nvSpPr>
          <p:cNvPr id="4" name="Slide Number Placeholder 3"/>
          <p:cNvSpPr>
            <a:spLocks noGrp="1"/>
          </p:cNvSpPr>
          <p:nvPr>
            <p:ph type="sldNum" sz="quarter" idx="5"/>
          </p:nvPr>
        </p:nvSpPr>
        <p:spPr/>
        <p:txBody>
          <a:bodyPr/>
          <a:lstStyle/>
          <a:p>
            <a:fld id="{CAD89D2B-035B-4DB4-AE2F-EE4EF8189E09}" type="slidenum">
              <a:rPr lang="en-GB" smtClean="0"/>
              <a:t>13</a:t>
            </a:fld>
            <a:endParaRPr lang="en-GB"/>
          </a:p>
        </p:txBody>
      </p:sp>
    </p:spTree>
    <p:extLst>
      <p:ext uri="{BB962C8B-B14F-4D97-AF65-F5344CB8AC3E}">
        <p14:creationId xmlns:p14="http://schemas.microsoft.com/office/powerpoint/2010/main" val="32658222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a:t>
            </a:r>
            <a:endParaRPr lang="en-GB" dirty="0"/>
          </a:p>
        </p:txBody>
      </p:sp>
      <p:sp>
        <p:nvSpPr>
          <p:cNvPr id="4" name="Slide Number Placeholder 3"/>
          <p:cNvSpPr>
            <a:spLocks noGrp="1"/>
          </p:cNvSpPr>
          <p:nvPr>
            <p:ph type="sldNum" sz="quarter" idx="5"/>
          </p:nvPr>
        </p:nvSpPr>
        <p:spPr/>
        <p:txBody>
          <a:bodyPr/>
          <a:lstStyle/>
          <a:p>
            <a:fld id="{CAD89D2B-035B-4DB4-AE2F-EE4EF8189E09}" type="slidenum">
              <a:rPr lang="en-GB" smtClean="0"/>
              <a:t>15</a:t>
            </a:fld>
            <a:endParaRPr lang="en-GB"/>
          </a:p>
        </p:txBody>
      </p:sp>
    </p:spTree>
    <p:extLst>
      <p:ext uri="{BB962C8B-B14F-4D97-AF65-F5344CB8AC3E}">
        <p14:creationId xmlns:p14="http://schemas.microsoft.com/office/powerpoint/2010/main" val="1775383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a:t>
            </a:r>
            <a:endParaRPr lang="en-GB" dirty="0"/>
          </a:p>
        </p:txBody>
      </p:sp>
      <p:sp>
        <p:nvSpPr>
          <p:cNvPr id="4" name="Slide Number Placeholder 3"/>
          <p:cNvSpPr>
            <a:spLocks noGrp="1"/>
          </p:cNvSpPr>
          <p:nvPr>
            <p:ph type="sldNum" sz="quarter" idx="5"/>
          </p:nvPr>
        </p:nvSpPr>
        <p:spPr/>
        <p:txBody>
          <a:bodyPr/>
          <a:lstStyle/>
          <a:p>
            <a:fld id="{CAD89D2B-035B-4DB4-AE2F-EE4EF8189E09}" type="slidenum">
              <a:rPr lang="en-GB" smtClean="0"/>
              <a:t>16</a:t>
            </a:fld>
            <a:endParaRPr lang="en-GB"/>
          </a:p>
        </p:txBody>
      </p:sp>
    </p:spTree>
    <p:extLst>
      <p:ext uri="{BB962C8B-B14F-4D97-AF65-F5344CB8AC3E}">
        <p14:creationId xmlns:p14="http://schemas.microsoft.com/office/powerpoint/2010/main" val="18035753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(9).</a:t>
            </a:r>
            <a:endParaRPr lang="en-GB" dirty="0"/>
          </a:p>
        </p:txBody>
      </p:sp>
      <p:sp>
        <p:nvSpPr>
          <p:cNvPr id="4" name="Slide Number Placeholder 3"/>
          <p:cNvSpPr>
            <a:spLocks noGrp="1"/>
          </p:cNvSpPr>
          <p:nvPr>
            <p:ph type="sldNum" sz="quarter" idx="5"/>
          </p:nvPr>
        </p:nvSpPr>
        <p:spPr/>
        <p:txBody>
          <a:bodyPr/>
          <a:lstStyle/>
          <a:p>
            <a:fld id="{CAD89D2B-035B-4DB4-AE2F-EE4EF8189E09}" type="slidenum">
              <a:rPr lang="en-GB" smtClean="0"/>
              <a:t>17</a:t>
            </a:fld>
            <a:endParaRPr lang="en-GB"/>
          </a:p>
        </p:txBody>
      </p:sp>
    </p:spTree>
    <p:extLst>
      <p:ext uri="{BB962C8B-B14F-4D97-AF65-F5344CB8AC3E}">
        <p14:creationId xmlns:p14="http://schemas.microsoft.com/office/powerpoint/2010/main" val="39208240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(9).</a:t>
            </a:r>
            <a:endParaRPr lang="en-GB" dirty="0"/>
          </a:p>
        </p:txBody>
      </p:sp>
      <p:sp>
        <p:nvSpPr>
          <p:cNvPr id="4" name="Slide Number Placeholder 3"/>
          <p:cNvSpPr>
            <a:spLocks noGrp="1"/>
          </p:cNvSpPr>
          <p:nvPr>
            <p:ph type="sldNum" sz="quarter" idx="5"/>
          </p:nvPr>
        </p:nvSpPr>
        <p:spPr/>
        <p:txBody>
          <a:bodyPr/>
          <a:lstStyle/>
          <a:p>
            <a:fld id="{CAD89D2B-035B-4DB4-AE2F-EE4EF8189E09}" type="slidenum">
              <a:rPr lang="en-GB" smtClean="0"/>
              <a:t>18</a:t>
            </a:fld>
            <a:endParaRPr lang="en-GB"/>
          </a:p>
        </p:txBody>
      </p:sp>
    </p:spTree>
    <p:extLst>
      <p:ext uri="{BB962C8B-B14F-4D97-AF65-F5344CB8AC3E}">
        <p14:creationId xmlns:p14="http://schemas.microsoft.com/office/powerpoint/2010/main" val="8754077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(10).</a:t>
            </a:r>
            <a:endParaRPr lang="en-GB" dirty="0"/>
          </a:p>
        </p:txBody>
      </p:sp>
      <p:sp>
        <p:nvSpPr>
          <p:cNvPr id="4" name="Slide Number Placeholder 3"/>
          <p:cNvSpPr>
            <a:spLocks noGrp="1"/>
          </p:cNvSpPr>
          <p:nvPr>
            <p:ph type="sldNum" sz="quarter" idx="5"/>
          </p:nvPr>
        </p:nvSpPr>
        <p:spPr/>
        <p:txBody>
          <a:bodyPr/>
          <a:lstStyle/>
          <a:p>
            <a:fld id="{CAD89D2B-035B-4DB4-AE2F-EE4EF8189E09}" type="slidenum">
              <a:rPr lang="en-GB" smtClean="0"/>
              <a:t>19</a:t>
            </a:fld>
            <a:endParaRPr lang="en-GB"/>
          </a:p>
        </p:txBody>
      </p:sp>
    </p:spTree>
    <p:extLst>
      <p:ext uri="{BB962C8B-B14F-4D97-AF65-F5344CB8AC3E}">
        <p14:creationId xmlns:p14="http://schemas.microsoft.com/office/powerpoint/2010/main" val="27906001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(10).</a:t>
            </a:r>
            <a:endParaRPr lang="en-GB" dirty="0"/>
          </a:p>
        </p:txBody>
      </p:sp>
      <p:sp>
        <p:nvSpPr>
          <p:cNvPr id="4" name="Slide Number Placeholder 3"/>
          <p:cNvSpPr>
            <a:spLocks noGrp="1"/>
          </p:cNvSpPr>
          <p:nvPr>
            <p:ph type="sldNum" sz="quarter" idx="5"/>
          </p:nvPr>
        </p:nvSpPr>
        <p:spPr/>
        <p:txBody>
          <a:bodyPr/>
          <a:lstStyle/>
          <a:p>
            <a:fld id="{CAD89D2B-035B-4DB4-AE2F-EE4EF8189E09}" type="slidenum">
              <a:rPr lang="en-GB" smtClean="0"/>
              <a:t>20</a:t>
            </a:fld>
            <a:endParaRPr lang="en-GB"/>
          </a:p>
        </p:txBody>
      </p:sp>
    </p:spTree>
    <p:extLst>
      <p:ext uri="{BB962C8B-B14F-4D97-AF65-F5344CB8AC3E}">
        <p14:creationId xmlns:p14="http://schemas.microsoft.com/office/powerpoint/2010/main" val="41357439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9184DA70-C731-4C70-880D-CCD4705E623C}" type="datetime1">
              <a:rPr lang="en-US" smtClean="0"/>
              <a:t>1/14/2021</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003889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E1D723-8F53-4F53-90B0-1982A396982E}" type="datetime1">
              <a:rPr lang="en-US" smtClean="0"/>
              <a:t>1/14/2021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93808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669AF7-7BEB-44E4-9852-375E34362B5B}" type="datetime1">
              <a:rPr lang="en-US" smtClean="0"/>
              <a:t>1/14/2021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51676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AAAC38D-0552-4C82-B593-E6124DFADBE2}" type="datetime1">
              <a:rPr lang="en-US" smtClean="0"/>
              <a:t>1/14/2021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266917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9DF0F1C-5577-4ACB-BB62-DF8F3C494C7E}" type="datetime1">
              <a:rPr lang="en-US" smtClean="0"/>
              <a:t>1/14/2021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656903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775B394-D9F9-4F0C-B15D-605F45CB9E9F}" type="datetime1">
              <a:rPr lang="en-US" smtClean="0"/>
              <a:t>1/14/2021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9633488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667345-2558-425A-8533-9BFDBCE15005}" type="datetime1">
              <a:rPr lang="en-US" smtClean="0"/>
              <a:t>1/14/2021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899857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BEA474-078D-4E9B-9B14-09A87B19DC46}" type="datetime1">
              <a:rPr lang="en-US" smtClean="0"/>
              <a:t>1/14/2021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4877935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907D986-8816-4272-A432-0437A28A9828}" type="datetime1">
              <a:rPr lang="en-US" smtClean="0"/>
              <a:t>1/14/2021</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209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2D6E202-B606-4609-B914-27C9371A1F6D}" type="datetime1">
              <a:rPr lang="en-US" smtClean="0"/>
              <a:t>1/14/2021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1806430"/>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62D6E202-B606-4609-B914-27C9371A1F6D}" type="datetime1">
              <a:rPr lang="en-US" smtClean="0"/>
              <a:t>1/14/2021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288008985"/>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62D6E202-B606-4609-B914-27C9371A1F6D}" type="datetime1">
              <a:rPr lang="en-US" smtClean="0"/>
              <a:t>1/14/2021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639158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2D6E202-B606-4609-B914-27C9371A1F6D}" type="datetime1">
              <a:rPr lang="en-US" smtClean="0"/>
              <a:t>1/14/2021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60904637"/>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62D6E202-B606-4609-B914-27C9371A1F6D}" type="datetime1">
              <a:rPr lang="en-US" smtClean="0"/>
              <a:t>1/14/2021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6774833"/>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62D6E202-B606-4609-B914-27C9371A1F6D}" type="datetime1">
              <a:rPr lang="en-US" smtClean="0"/>
              <a:t>1/14/2021</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652320461"/>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62D6E202-B606-4609-B914-27C9371A1F6D}" type="datetime1">
              <a:rPr lang="en-US" smtClean="0"/>
              <a:t>1/14/2021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49640756"/>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62D6E202-B606-4609-B914-27C9371A1F6D}" type="datetime1">
              <a:rPr lang="en-US" smtClean="0"/>
              <a:t>1/14/2021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03070411"/>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62D6E202-B606-4609-B914-27C9371A1F6D}" type="datetime1">
              <a:rPr lang="en-US" smtClean="0"/>
              <a:t>1/14/2021</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1767686378"/>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 id="2147483713" r:id="rId13"/>
    <p:sldLayoutId id="2147483714" r:id="rId14"/>
    <p:sldLayoutId id="2147483715" r:id="rId15"/>
    <p:sldLayoutId id="2147483716" r:id="rId16"/>
    <p:sldLayoutId id="2147483717"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s://plan.tomsplanner.com/#doc=xRJoTGGUIhWZuJcZGPwo"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9">
            <a:extLst>
              <a:ext uri="{FF2B5EF4-FFF2-40B4-BE49-F238E27FC236}">
                <a16:creationId xmlns:a16="http://schemas.microsoft.com/office/drawing/2014/main" id="{56981798-4550-46DA-9172-4846E2FB66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11">
            <a:extLst>
              <a:ext uri="{FF2B5EF4-FFF2-40B4-BE49-F238E27FC236}">
                <a16:creationId xmlns:a16="http://schemas.microsoft.com/office/drawing/2014/main" id="{D82EB7D3-3AD8-4ED1-9E1A-2906E14635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flipH="1">
            <a:off x="423335" y="404829"/>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561110" y="1241266"/>
            <a:ext cx="4089633" cy="3153753"/>
          </a:xfrm>
        </p:spPr>
        <p:txBody>
          <a:bodyPr>
            <a:normAutofit/>
          </a:bodyPr>
          <a:lstStyle/>
          <a:p>
            <a:r>
              <a:rPr lang="en-US" dirty="0">
                <a:solidFill>
                  <a:schemeClr val="tx2"/>
                </a:solidFill>
              </a:rPr>
              <a:t>Interim Viva</a:t>
            </a:r>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561110" y="4591665"/>
            <a:ext cx="4089633" cy="1622322"/>
          </a:xfrm>
        </p:spPr>
        <p:txBody>
          <a:bodyPr>
            <a:normAutofit/>
          </a:bodyPr>
          <a:lstStyle/>
          <a:p>
            <a:r>
              <a:rPr lang="en-US" dirty="0">
                <a:solidFill>
                  <a:schemeClr val="accent1"/>
                </a:solidFill>
              </a:rPr>
              <a:t>Adam Thomas</a:t>
            </a:r>
            <a:br>
              <a:rPr lang="en-US" dirty="0">
                <a:solidFill>
                  <a:schemeClr val="accent1"/>
                </a:solidFill>
              </a:rPr>
            </a:br>
            <a:r>
              <a:rPr lang="en-US" dirty="0">
                <a:solidFill>
                  <a:schemeClr val="accent1"/>
                </a:solidFill>
              </a:rPr>
              <a:t>225473</a:t>
            </a:r>
          </a:p>
        </p:txBody>
      </p:sp>
      <p:pic>
        <p:nvPicPr>
          <p:cNvPr id="5" name="Picture 4">
            <a:extLst>
              <a:ext uri="{FF2B5EF4-FFF2-40B4-BE49-F238E27FC236}">
                <a16:creationId xmlns:a16="http://schemas.microsoft.com/office/drawing/2014/main" id="{1FD526C9-A8C7-41E6-85BB-39F06C858A2B}"/>
              </a:ext>
              <a:ext uri="{C183D7F6-B498-43B3-948B-1728B52AA6E4}">
                <adec:decorative xmlns:adec="http://schemas.microsoft.com/office/drawing/2017/decorative" val="1"/>
              </a:ext>
            </a:extLst>
          </p:cNvPr>
          <p:cNvPicPr>
            <a:picLocks noChangeAspect="1"/>
          </p:cNvPicPr>
          <p:nvPr/>
        </p:nvPicPr>
        <p:blipFill rotWithShape="1">
          <a:blip r:embed="rId2">
            <a:extLst>
              <a:ext uri="{28A0092B-C50C-407E-A947-70E740481C1C}">
                <a14:useLocalDpi xmlns:a14="http://schemas.microsoft.com/office/drawing/2010/main" val="0"/>
              </a:ext>
            </a:extLst>
          </a:blip>
          <a:srcRect l="22788" r="14792" b="-1"/>
          <a:stretch/>
        </p:blipFill>
        <p:spPr>
          <a:xfrm>
            <a:off x="5120117" y="461681"/>
            <a:ext cx="6585549" cy="5934638"/>
          </a:xfrm>
          <a:custGeom>
            <a:avLst/>
            <a:gdLst/>
            <a:ahLst/>
            <a:cxnLst/>
            <a:rect l="l" t="t" r="r" b="b"/>
            <a:pathLst>
              <a:path w="6585549" h="5934638">
                <a:moveTo>
                  <a:pt x="225406" y="0"/>
                </a:moveTo>
                <a:lnTo>
                  <a:pt x="6585549" y="0"/>
                </a:lnTo>
                <a:lnTo>
                  <a:pt x="6585549" y="5934638"/>
                </a:lnTo>
                <a:lnTo>
                  <a:pt x="226600" y="5934638"/>
                </a:lnTo>
                <a:lnTo>
                  <a:pt x="214529" y="5856373"/>
                </a:lnTo>
                <a:lnTo>
                  <a:pt x="203238" y="5780097"/>
                </a:lnTo>
                <a:lnTo>
                  <a:pt x="191320" y="5689292"/>
                </a:lnTo>
                <a:lnTo>
                  <a:pt x="177049" y="5581536"/>
                </a:lnTo>
                <a:lnTo>
                  <a:pt x="161995" y="5462279"/>
                </a:lnTo>
                <a:lnTo>
                  <a:pt x="146156" y="5327888"/>
                </a:lnTo>
                <a:lnTo>
                  <a:pt x="129376" y="5181389"/>
                </a:lnTo>
                <a:lnTo>
                  <a:pt x="112596" y="5022177"/>
                </a:lnTo>
                <a:lnTo>
                  <a:pt x="95503" y="4852675"/>
                </a:lnTo>
                <a:lnTo>
                  <a:pt x="79664" y="4669854"/>
                </a:lnTo>
                <a:lnTo>
                  <a:pt x="64453" y="4478558"/>
                </a:lnTo>
                <a:lnTo>
                  <a:pt x="50652" y="4276365"/>
                </a:lnTo>
                <a:lnTo>
                  <a:pt x="37480" y="4065697"/>
                </a:lnTo>
                <a:lnTo>
                  <a:pt x="25091" y="3845949"/>
                </a:lnTo>
                <a:lnTo>
                  <a:pt x="20700" y="3733351"/>
                </a:lnTo>
                <a:lnTo>
                  <a:pt x="15838" y="3618331"/>
                </a:lnTo>
                <a:lnTo>
                  <a:pt x="11291" y="3501495"/>
                </a:lnTo>
                <a:lnTo>
                  <a:pt x="8311" y="3384054"/>
                </a:lnTo>
                <a:lnTo>
                  <a:pt x="5645" y="3264191"/>
                </a:lnTo>
                <a:lnTo>
                  <a:pt x="2822" y="3143118"/>
                </a:lnTo>
                <a:lnTo>
                  <a:pt x="941" y="3019623"/>
                </a:lnTo>
                <a:lnTo>
                  <a:pt x="941" y="2894918"/>
                </a:lnTo>
                <a:lnTo>
                  <a:pt x="0" y="2769001"/>
                </a:lnTo>
                <a:lnTo>
                  <a:pt x="941" y="2641874"/>
                </a:lnTo>
                <a:lnTo>
                  <a:pt x="2822" y="2512931"/>
                </a:lnTo>
                <a:lnTo>
                  <a:pt x="4547" y="2383988"/>
                </a:lnTo>
                <a:lnTo>
                  <a:pt x="8311" y="2253229"/>
                </a:lnTo>
                <a:lnTo>
                  <a:pt x="12232" y="2121259"/>
                </a:lnTo>
                <a:lnTo>
                  <a:pt x="16779" y="1989289"/>
                </a:lnTo>
                <a:lnTo>
                  <a:pt x="23209" y="1856108"/>
                </a:lnTo>
                <a:lnTo>
                  <a:pt x="30893" y="1721716"/>
                </a:lnTo>
                <a:lnTo>
                  <a:pt x="38264" y="1586720"/>
                </a:lnTo>
                <a:lnTo>
                  <a:pt x="47673" y="1451723"/>
                </a:lnTo>
                <a:lnTo>
                  <a:pt x="58964" y="1314910"/>
                </a:lnTo>
                <a:lnTo>
                  <a:pt x="70255" y="1179913"/>
                </a:lnTo>
                <a:lnTo>
                  <a:pt x="83271" y="1042495"/>
                </a:lnTo>
                <a:lnTo>
                  <a:pt x="97542" y="904471"/>
                </a:lnTo>
                <a:lnTo>
                  <a:pt x="112596" y="768263"/>
                </a:lnTo>
                <a:lnTo>
                  <a:pt x="130160" y="630240"/>
                </a:lnTo>
                <a:lnTo>
                  <a:pt x="148978" y="492821"/>
                </a:lnTo>
                <a:lnTo>
                  <a:pt x="167640" y="354798"/>
                </a:lnTo>
                <a:lnTo>
                  <a:pt x="189438" y="217380"/>
                </a:lnTo>
                <a:lnTo>
                  <a:pt x="211706" y="80567"/>
                </a:lnTo>
                <a:close/>
              </a:path>
            </a:pathLst>
          </a:custGeom>
        </p:spPr>
      </p:pic>
      <p:sp>
        <p:nvSpPr>
          <p:cNvPr id="9" name="Freeform 5">
            <a:extLst>
              <a:ext uri="{FF2B5EF4-FFF2-40B4-BE49-F238E27FC236}">
                <a16:creationId xmlns:a16="http://schemas.microsoft.com/office/drawing/2014/main" id="{2D529E20-662F-4915-ACD7-970C026FDB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5677511" flipH="1">
            <a:off x="3545327" y="190332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Tree>
    <p:extLst>
      <p:ext uri="{BB962C8B-B14F-4D97-AF65-F5344CB8AC3E}">
        <p14:creationId xmlns:p14="http://schemas.microsoft.com/office/powerpoint/2010/main" val="3550338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422CB-EBC9-4703-870C-8981A495893A}"/>
              </a:ext>
            </a:extLst>
          </p:cNvPr>
          <p:cNvSpPr>
            <a:spLocks noGrp="1"/>
          </p:cNvSpPr>
          <p:nvPr>
            <p:ph type="title"/>
          </p:nvPr>
        </p:nvSpPr>
        <p:spPr/>
        <p:txBody>
          <a:bodyPr>
            <a:normAutofit/>
          </a:bodyPr>
          <a:lstStyle/>
          <a:p>
            <a:r>
              <a:rPr lang="en-US" dirty="0">
                <a:solidFill>
                  <a:srgbClr val="EBEBEB"/>
                </a:solidFill>
              </a:rPr>
              <a:t>Introduction</a:t>
            </a:r>
          </a:p>
        </p:txBody>
      </p:sp>
      <p:sp>
        <p:nvSpPr>
          <p:cNvPr id="4" name="Content Placeholder 3">
            <a:extLst>
              <a:ext uri="{FF2B5EF4-FFF2-40B4-BE49-F238E27FC236}">
                <a16:creationId xmlns:a16="http://schemas.microsoft.com/office/drawing/2014/main" id="{5B878EFB-0C5B-4A9A-BBB9-89207213F960}"/>
              </a:ext>
            </a:extLst>
          </p:cNvPr>
          <p:cNvSpPr>
            <a:spLocks noGrp="1"/>
          </p:cNvSpPr>
          <p:nvPr>
            <p:ph idx="1"/>
          </p:nvPr>
        </p:nvSpPr>
        <p:spPr/>
        <p:txBody>
          <a:bodyPr/>
          <a:lstStyle/>
          <a:p>
            <a:r>
              <a:rPr lang="en-GB" sz="1800" dirty="0">
                <a:effectLst/>
                <a:ea typeface="Calibri" panose="020F0502020204030204" pitchFamily="34" charset="0"/>
                <a:cs typeface="Times New Roman" panose="02020603050405020304" pitchFamily="18" charset="0"/>
              </a:rPr>
              <a:t>This viva consists of the various topics and sub-topics surrounding sports therapy and more importantly how it is applied in applications.</a:t>
            </a:r>
          </a:p>
          <a:p>
            <a:r>
              <a:rPr lang="en-GB" dirty="0">
                <a:ea typeface="Calibri" panose="020F0502020204030204" pitchFamily="34" charset="0"/>
                <a:cs typeface="Times New Roman" panose="02020603050405020304" pitchFamily="18" charset="0"/>
              </a:rPr>
              <a:t>The title is called “</a:t>
            </a:r>
            <a:r>
              <a:rPr lang="en-US" sz="1800" b="1" dirty="0">
                <a:effectLst/>
                <a:ea typeface="Calibri" panose="020F0502020204030204" pitchFamily="34" charset="0"/>
                <a:cs typeface="Times New Roman" panose="02020603050405020304" pitchFamily="18" charset="0"/>
              </a:rPr>
              <a:t>An investigation into how software can support sports therapists and their clients”.</a:t>
            </a:r>
          </a:p>
          <a:p>
            <a:r>
              <a:rPr lang="en-US" dirty="0">
                <a:ea typeface="Calibri" panose="020F0502020204030204" pitchFamily="34" charset="0"/>
                <a:cs typeface="Times New Roman" panose="02020603050405020304" pitchFamily="18" charset="0"/>
              </a:rPr>
              <a:t>This research project will look at how applications will benefit the sports therapy industry, especially in the current pandemic where patients cannot go to see therapists</a:t>
            </a:r>
            <a:r>
              <a:rPr lang="en-US" b="1" dirty="0">
                <a:ea typeface="Calibri" panose="020F0502020204030204" pitchFamily="34" charset="0"/>
                <a:cs typeface="Times New Roman" panose="02020603050405020304" pitchFamily="18" charset="0"/>
              </a:rPr>
              <a:t>.</a:t>
            </a:r>
            <a:endParaRPr lang="en-GB" sz="1800" dirty="0">
              <a:effectLst/>
              <a:ea typeface="Calibri" panose="020F0502020204030204" pitchFamily="34" charset="0"/>
              <a:cs typeface="Times New Roman" panose="02020603050405020304" pitchFamily="18" charset="0"/>
            </a:endParaRPr>
          </a:p>
          <a:p>
            <a:endParaRPr lang="en-GB" sz="1800" dirty="0">
              <a:effectLst/>
              <a:latin typeface="Century Gothic" panose="020B050202020202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2925130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42450-8641-411E-9306-D1117399B527}"/>
              </a:ext>
            </a:extLst>
          </p:cNvPr>
          <p:cNvSpPr>
            <a:spLocks noGrp="1"/>
          </p:cNvSpPr>
          <p:nvPr>
            <p:ph type="title"/>
          </p:nvPr>
        </p:nvSpPr>
        <p:spPr/>
        <p:txBody>
          <a:bodyPr/>
          <a:lstStyle/>
          <a:p>
            <a:r>
              <a:rPr lang="en-US" dirty="0"/>
              <a:t>Aims and objectives</a:t>
            </a:r>
            <a:endParaRPr lang="en-GB" dirty="0"/>
          </a:p>
        </p:txBody>
      </p:sp>
      <p:sp>
        <p:nvSpPr>
          <p:cNvPr id="3" name="Content Placeholder 2">
            <a:extLst>
              <a:ext uri="{FF2B5EF4-FFF2-40B4-BE49-F238E27FC236}">
                <a16:creationId xmlns:a16="http://schemas.microsoft.com/office/drawing/2014/main" id="{47F21B79-8047-439D-96BC-06CADB4EFC77}"/>
              </a:ext>
            </a:extLst>
          </p:cNvPr>
          <p:cNvSpPr>
            <a:spLocks noGrp="1"/>
          </p:cNvSpPr>
          <p:nvPr>
            <p:ph idx="1"/>
          </p:nvPr>
        </p:nvSpPr>
        <p:spPr>
          <a:xfrm>
            <a:off x="1154954" y="2603499"/>
            <a:ext cx="10332751" cy="4028119"/>
          </a:xfrm>
        </p:spPr>
        <p:txBody>
          <a:bodyPr>
            <a:normAutofit lnSpcReduction="10000"/>
          </a:bodyPr>
          <a:lstStyle/>
          <a:p>
            <a:pPr>
              <a:lnSpc>
                <a:spcPct val="107000"/>
              </a:lnSpc>
              <a:spcAft>
                <a:spcPts val="800"/>
              </a:spcAft>
            </a:pPr>
            <a:r>
              <a:rPr lang="en-GB" sz="1500" dirty="0">
                <a:effectLst/>
                <a:ea typeface="Calibri" panose="020F0502020204030204" pitchFamily="34" charset="0"/>
                <a:cs typeface="Times New Roman" panose="02020603050405020304" pitchFamily="18" charset="0"/>
              </a:rPr>
              <a:t>The aim of this project is </a:t>
            </a:r>
            <a:r>
              <a:rPr lang="en-US" sz="1500" dirty="0">
                <a:effectLst/>
                <a:ea typeface="Calibri" panose="020F0502020204030204" pitchFamily="34" charset="0"/>
                <a:cs typeface="Times New Roman" panose="02020603050405020304" pitchFamily="18" charset="0"/>
              </a:rPr>
              <a:t>to investigate how software can support sports therapists and their clients.</a:t>
            </a:r>
            <a:endParaRPr lang="en-GB" sz="1500" dirty="0">
              <a:effectLst/>
              <a:ea typeface="Calibri" panose="020F0502020204030204" pitchFamily="34" charset="0"/>
              <a:cs typeface="Times New Roman" panose="02020603050405020304" pitchFamily="18" charset="0"/>
            </a:endParaRPr>
          </a:p>
          <a:p>
            <a:pPr marL="114300" indent="0">
              <a:lnSpc>
                <a:spcPct val="107000"/>
              </a:lnSpc>
              <a:spcBef>
                <a:spcPts val="200"/>
              </a:spcBef>
              <a:buNone/>
            </a:pPr>
            <a:r>
              <a:rPr lang="en-GB" sz="1500" b="1" dirty="0">
                <a:solidFill>
                  <a:srgbClr val="2F5496"/>
                </a:solidFill>
                <a:effectLst/>
                <a:ea typeface="Times New Roman" panose="02020603050405020304" pitchFamily="18" charset="0"/>
                <a:cs typeface="Times New Roman" panose="02020603050405020304" pitchFamily="18" charset="0"/>
              </a:rPr>
              <a:t> Objectives </a:t>
            </a:r>
          </a:p>
          <a:p>
            <a:pPr>
              <a:lnSpc>
                <a:spcPct val="107000"/>
              </a:lnSpc>
              <a:spcAft>
                <a:spcPts val="800"/>
              </a:spcAft>
            </a:pPr>
            <a:r>
              <a:rPr lang="en-GB" sz="1500" dirty="0">
                <a:effectLst/>
                <a:ea typeface="Calibri" panose="020F0502020204030204" pitchFamily="34" charset="0"/>
                <a:cs typeface="Times New Roman" panose="02020603050405020304" pitchFamily="18" charset="0"/>
              </a:rPr>
              <a:t>Conduct an initial literature review into the subject area of sports therapy and analyse the sub-topics in question. These topics consist of:</a:t>
            </a:r>
          </a:p>
          <a:p>
            <a:pPr marL="742950" lvl="1" indent="-285750">
              <a:lnSpc>
                <a:spcPct val="107000"/>
              </a:lnSpc>
              <a:buFont typeface="Courier New" panose="02070309020205020404" pitchFamily="49" charset="0"/>
              <a:buChar char="o"/>
            </a:pPr>
            <a:r>
              <a:rPr lang="en-GB" sz="1500" dirty="0">
                <a:effectLst/>
                <a:ea typeface="Calibri" panose="020F0502020204030204" pitchFamily="34" charset="0"/>
                <a:cs typeface="Times New Roman" panose="02020603050405020304" pitchFamily="18" charset="0"/>
              </a:rPr>
              <a:t>Sports therapy</a:t>
            </a:r>
          </a:p>
          <a:p>
            <a:pPr marL="742950" lvl="1" indent="-285750">
              <a:lnSpc>
                <a:spcPct val="107000"/>
              </a:lnSpc>
              <a:buFont typeface="Courier New" panose="02070309020205020404" pitchFamily="49" charset="0"/>
              <a:buChar char="o"/>
            </a:pPr>
            <a:r>
              <a:rPr lang="en-GB" sz="1500" dirty="0">
                <a:effectLst/>
                <a:ea typeface="Calibri" panose="020F0502020204030204" pitchFamily="34" charset="0"/>
                <a:cs typeface="Times New Roman" panose="02020603050405020304" pitchFamily="18" charset="0"/>
              </a:rPr>
              <a:t>Injuries and preventions</a:t>
            </a:r>
          </a:p>
          <a:p>
            <a:pPr marL="742950" lvl="1" indent="-285750">
              <a:lnSpc>
                <a:spcPct val="107000"/>
              </a:lnSpc>
              <a:buFont typeface="Courier New" panose="02070309020205020404" pitchFamily="49" charset="0"/>
              <a:buChar char="o"/>
            </a:pPr>
            <a:r>
              <a:rPr lang="en-GB" sz="1500" dirty="0">
                <a:effectLst/>
                <a:ea typeface="Calibri" panose="020F0502020204030204" pitchFamily="34" charset="0"/>
                <a:cs typeface="Times New Roman" panose="02020603050405020304" pitchFamily="18" charset="0"/>
              </a:rPr>
              <a:t>Recovery</a:t>
            </a:r>
          </a:p>
          <a:p>
            <a:pPr marL="742950" lvl="1" indent="-285750">
              <a:lnSpc>
                <a:spcPct val="107000"/>
              </a:lnSpc>
              <a:buFont typeface="Courier New" panose="02070309020205020404" pitchFamily="49" charset="0"/>
              <a:buChar char="o"/>
            </a:pPr>
            <a:r>
              <a:rPr lang="en-GB" sz="1500" dirty="0">
                <a:effectLst/>
                <a:ea typeface="Calibri" panose="020F0502020204030204" pitchFamily="34" charset="0"/>
                <a:cs typeface="Times New Roman" panose="02020603050405020304" pitchFamily="18" charset="0"/>
              </a:rPr>
              <a:t>Current applications available</a:t>
            </a:r>
          </a:p>
          <a:p>
            <a:pPr marL="742950" lvl="1" indent="-285750">
              <a:lnSpc>
                <a:spcPct val="107000"/>
              </a:lnSpc>
              <a:buFont typeface="Courier New" panose="02070309020205020404" pitchFamily="49" charset="0"/>
              <a:buChar char="o"/>
            </a:pPr>
            <a:r>
              <a:rPr lang="en-GB" sz="1500" dirty="0">
                <a:effectLst/>
                <a:ea typeface="Calibri" panose="020F0502020204030204" pitchFamily="34" charset="0"/>
                <a:cs typeface="Times New Roman" panose="02020603050405020304" pitchFamily="18" charset="0"/>
              </a:rPr>
              <a:t>Analyse existing research into sports therapy and the links to applications.</a:t>
            </a:r>
          </a:p>
          <a:p>
            <a:pPr marL="342900" lvl="0" indent="-342900">
              <a:lnSpc>
                <a:spcPct val="107000"/>
              </a:lnSpc>
              <a:buFont typeface="Symbol" panose="05050102010706020507" pitchFamily="18" charset="2"/>
              <a:buChar char=""/>
            </a:pPr>
            <a:r>
              <a:rPr lang="en-GB" sz="1500" dirty="0">
                <a:effectLst/>
                <a:ea typeface="Calibri" panose="020F0502020204030204" pitchFamily="34" charset="0"/>
                <a:cs typeface="Times New Roman" panose="02020603050405020304" pitchFamily="18" charset="0"/>
              </a:rPr>
              <a:t>Develop an application guided by the research conducted into the topic areas.</a:t>
            </a:r>
          </a:p>
          <a:p>
            <a:pPr marL="342900" lvl="0" indent="-342900">
              <a:lnSpc>
                <a:spcPct val="107000"/>
              </a:lnSpc>
              <a:spcAft>
                <a:spcPts val="800"/>
              </a:spcAft>
              <a:buFont typeface="Symbol" panose="05050102010706020507" pitchFamily="18" charset="2"/>
              <a:buChar char=""/>
            </a:pPr>
            <a:r>
              <a:rPr lang="en-GB" sz="1500" dirty="0">
                <a:effectLst/>
                <a:ea typeface="Calibri" panose="020F0502020204030204" pitchFamily="34" charset="0"/>
                <a:cs typeface="Times New Roman" panose="02020603050405020304" pitchFamily="18" charset="0"/>
              </a:rPr>
              <a:t>Evaluate the final application with the client, and report back with any future iterations needed.</a:t>
            </a:r>
          </a:p>
          <a:p>
            <a:endParaRPr lang="en-GB" dirty="0"/>
          </a:p>
        </p:txBody>
      </p:sp>
    </p:spTree>
    <p:extLst>
      <p:ext uri="{BB962C8B-B14F-4D97-AF65-F5344CB8AC3E}">
        <p14:creationId xmlns:p14="http://schemas.microsoft.com/office/powerpoint/2010/main" val="24907670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E19C3-D17F-4CB8-9CE0-D998A27E4DBE}"/>
              </a:ext>
            </a:extLst>
          </p:cNvPr>
          <p:cNvSpPr>
            <a:spLocks noGrp="1"/>
          </p:cNvSpPr>
          <p:nvPr>
            <p:ph type="title"/>
          </p:nvPr>
        </p:nvSpPr>
        <p:spPr>
          <a:xfrm>
            <a:off x="682672" y="838200"/>
            <a:ext cx="9770221" cy="855132"/>
          </a:xfrm>
        </p:spPr>
        <p:txBody>
          <a:bodyPr/>
          <a:lstStyle/>
          <a:p>
            <a:r>
              <a:rPr lang="en-US" dirty="0"/>
              <a:t>Literature review – What is sports therapy?</a:t>
            </a:r>
            <a:endParaRPr lang="en-GB" dirty="0"/>
          </a:p>
        </p:txBody>
      </p:sp>
      <p:sp>
        <p:nvSpPr>
          <p:cNvPr id="3" name="Content Placeholder 2">
            <a:extLst>
              <a:ext uri="{FF2B5EF4-FFF2-40B4-BE49-F238E27FC236}">
                <a16:creationId xmlns:a16="http://schemas.microsoft.com/office/drawing/2014/main" id="{F4C59237-1686-4E2E-8D61-4A27B3B778F1}"/>
              </a:ext>
            </a:extLst>
          </p:cNvPr>
          <p:cNvSpPr>
            <a:spLocks noGrp="1"/>
          </p:cNvSpPr>
          <p:nvPr>
            <p:ph idx="1"/>
          </p:nvPr>
        </p:nvSpPr>
        <p:spPr/>
        <p:txBody>
          <a:bodyPr/>
          <a:lstStyle/>
          <a:p>
            <a:r>
              <a:rPr lang="en-GB" sz="1800" dirty="0">
                <a:effectLst/>
                <a:latin typeface="Century Gothic" panose="020B0502020202020204" pitchFamily="34" charset="0"/>
                <a:ea typeface="Calibri" panose="020F0502020204030204" pitchFamily="34" charset="0"/>
                <a:cs typeface="Times New Roman" panose="02020603050405020304" pitchFamily="18" charset="0"/>
              </a:rPr>
              <a:t>According to the governing body, the society of sports therapists, sports therapy is: </a:t>
            </a:r>
          </a:p>
          <a:p>
            <a:r>
              <a:rPr lang="en-GB" sz="1800" b="1" dirty="0">
                <a:effectLst/>
                <a:latin typeface="Century Gothic" panose="020B0502020202020204" pitchFamily="34" charset="0"/>
                <a:ea typeface="Calibri" panose="020F0502020204030204" pitchFamily="34" charset="0"/>
                <a:cs typeface="Times New Roman" panose="02020603050405020304" pitchFamily="18" charset="0"/>
              </a:rPr>
              <a:t>“An aspect of healthcare that is specifically concerned with the prevention of injury and the rehabilitation of the patient back to optimum levels of functional, occupational and sports specific fitness, regardless of age and ability” (1). </a:t>
            </a:r>
            <a:endParaRPr lang="en-GB" dirty="0"/>
          </a:p>
        </p:txBody>
      </p:sp>
    </p:spTree>
    <p:extLst>
      <p:ext uri="{BB962C8B-B14F-4D97-AF65-F5344CB8AC3E}">
        <p14:creationId xmlns:p14="http://schemas.microsoft.com/office/powerpoint/2010/main" val="13905016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E19C3-D17F-4CB8-9CE0-D998A27E4DBE}"/>
              </a:ext>
            </a:extLst>
          </p:cNvPr>
          <p:cNvSpPr>
            <a:spLocks noGrp="1"/>
          </p:cNvSpPr>
          <p:nvPr>
            <p:ph type="title"/>
          </p:nvPr>
        </p:nvSpPr>
        <p:spPr>
          <a:xfrm>
            <a:off x="682672" y="838200"/>
            <a:ext cx="9770221" cy="855132"/>
          </a:xfrm>
        </p:spPr>
        <p:txBody>
          <a:bodyPr/>
          <a:lstStyle/>
          <a:p>
            <a:r>
              <a:rPr lang="en-US" dirty="0"/>
              <a:t>Literature review – Typical injuries</a:t>
            </a:r>
            <a:endParaRPr lang="en-GB" dirty="0"/>
          </a:p>
        </p:txBody>
      </p:sp>
      <p:sp>
        <p:nvSpPr>
          <p:cNvPr id="3" name="Content Placeholder 2">
            <a:extLst>
              <a:ext uri="{FF2B5EF4-FFF2-40B4-BE49-F238E27FC236}">
                <a16:creationId xmlns:a16="http://schemas.microsoft.com/office/drawing/2014/main" id="{F4C59237-1686-4E2E-8D61-4A27B3B778F1}"/>
              </a:ext>
            </a:extLst>
          </p:cNvPr>
          <p:cNvSpPr>
            <a:spLocks noGrp="1"/>
          </p:cNvSpPr>
          <p:nvPr>
            <p:ph idx="1"/>
          </p:nvPr>
        </p:nvSpPr>
        <p:spPr>
          <a:xfrm>
            <a:off x="1154954" y="2603500"/>
            <a:ext cx="9939766" cy="3416300"/>
          </a:xfrm>
        </p:spPr>
        <p:txBody>
          <a:bodyPr/>
          <a:lstStyle/>
          <a:p>
            <a:r>
              <a:rPr lang="en-GB" dirty="0"/>
              <a:t>After conducting an initial literature review into injuries, it was found that muscular injuries were the most common, typically hamstring.</a:t>
            </a:r>
          </a:p>
          <a:p>
            <a:endParaRPr lang="en-GB" dirty="0"/>
          </a:p>
          <a:p>
            <a:r>
              <a:rPr lang="en-US" sz="1800" dirty="0">
                <a:effectLst/>
                <a:latin typeface="Century Gothic" panose="020B0502020202020204" pitchFamily="34" charset="0"/>
                <a:ea typeface="Calibri" panose="020F0502020204030204" pitchFamily="34" charset="0"/>
                <a:cs typeface="Times New Roman" panose="02020603050405020304" pitchFamily="18" charset="0"/>
              </a:rPr>
              <a:t>A paper was found called ‘</a:t>
            </a:r>
            <a:r>
              <a:rPr lang="en-GB" sz="1800" dirty="0">
                <a:effectLst/>
                <a:latin typeface="Century Gothic" panose="020B0502020202020204" pitchFamily="34" charset="0"/>
                <a:ea typeface="Calibri" panose="020F0502020204030204" pitchFamily="34" charset="0"/>
                <a:cs typeface="Arial" panose="020B0604020202020204" pitchFamily="34" charset="0"/>
              </a:rPr>
              <a:t>using platelet-rich plasma in treating muscular injuries’ suggested that :</a:t>
            </a:r>
          </a:p>
          <a:p>
            <a:endParaRPr lang="en-GB" dirty="0">
              <a:latin typeface="Century Gothic" panose="020B0502020202020204" pitchFamily="34" charset="0"/>
              <a:cs typeface="Arial" panose="020B0604020202020204" pitchFamily="34" charset="0"/>
            </a:endParaRPr>
          </a:p>
          <a:p>
            <a:r>
              <a:rPr lang="en-GB" sz="1800" b="1" dirty="0">
                <a:effectLst/>
                <a:latin typeface="Century Gothic" panose="020B0502020202020204" pitchFamily="34" charset="0"/>
                <a:ea typeface="Calibri" panose="020F0502020204030204" pitchFamily="34" charset="0"/>
                <a:cs typeface="Arial" panose="020B0604020202020204" pitchFamily="34" charset="0"/>
              </a:rPr>
              <a:t>“Over the course of each competitive season, a team of elite footballers consisting of 25 players may expect 4–6 injuries of hamstring muscles alone – these are the most common football-related injuries” (2).</a:t>
            </a:r>
            <a:endParaRPr lang="en-GB" dirty="0"/>
          </a:p>
        </p:txBody>
      </p:sp>
    </p:spTree>
    <p:extLst>
      <p:ext uri="{BB962C8B-B14F-4D97-AF65-F5344CB8AC3E}">
        <p14:creationId xmlns:p14="http://schemas.microsoft.com/office/powerpoint/2010/main" val="7226676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E19C3-D17F-4CB8-9CE0-D998A27E4DBE}"/>
              </a:ext>
            </a:extLst>
          </p:cNvPr>
          <p:cNvSpPr>
            <a:spLocks noGrp="1"/>
          </p:cNvSpPr>
          <p:nvPr>
            <p:ph type="title"/>
          </p:nvPr>
        </p:nvSpPr>
        <p:spPr>
          <a:xfrm>
            <a:off x="682672" y="838200"/>
            <a:ext cx="9770221" cy="855132"/>
          </a:xfrm>
        </p:spPr>
        <p:txBody>
          <a:bodyPr/>
          <a:lstStyle/>
          <a:p>
            <a:r>
              <a:rPr lang="en-US" dirty="0"/>
              <a:t>Literature review – Typical injuries</a:t>
            </a:r>
            <a:endParaRPr lang="en-GB" dirty="0"/>
          </a:p>
        </p:txBody>
      </p:sp>
      <p:sp>
        <p:nvSpPr>
          <p:cNvPr id="3" name="Content Placeholder 2">
            <a:extLst>
              <a:ext uri="{FF2B5EF4-FFF2-40B4-BE49-F238E27FC236}">
                <a16:creationId xmlns:a16="http://schemas.microsoft.com/office/drawing/2014/main" id="{F4C59237-1686-4E2E-8D61-4A27B3B778F1}"/>
              </a:ext>
            </a:extLst>
          </p:cNvPr>
          <p:cNvSpPr>
            <a:spLocks noGrp="1"/>
          </p:cNvSpPr>
          <p:nvPr>
            <p:ph idx="1"/>
          </p:nvPr>
        </p:nvSpPr>
        <p:spPr>
          <a:xfrm>
            <a:off x="1154954" y="2603500"/>
            <a:ext cx="9977334" cy="3416300"/>
          </a:xfrm>
        </p:spPr>
        <p:txBody>
          <a:bodyPr>
            <a:normAutofit/>
          </a:bodyPr>
          <a:lstStyle/>
          <a:p>
            <a:r>
              <a:rPr lang="en-US" sz="1800" dirty="0">
                <a:effectLst/>
                <a:ea typeface="Calibri" panose="020F0502020204030204" pitchFamily="34" charset="0"/>
                <a:cs typeface="Times New Roman" panose="02020603050405020304" pitchFamily="18" charset="0"/>
              </a:rPr>
              <a:t>After conducted further research into typical injuries</a:t>
            </a:r>
            <a:r>
              <a:rPr lang="en-US" dirty="0">
                <a:ea typeface="Calibri" panose="020F0502020204030204" pitchFamily="34" charset="0"/>
                <a:cs typeface="Times New Roman" panose="02020603050405020304" pitchFamily="18" charset="0"/>
              </a:rPr>
              <a:t>, </a:t>
            </a:r>
            <a:r>
              <a:rPr lang="en-US" dirty="0">
                <a:latin typeface="Century Gothic" panose="020B0502020202020204" pitchFamily="34" charset="0"/>
                <a:ea typeface="Calibri" panose="020F0502020204030204" pitchFamily="34" charset="0"/>
                <a:cs typeface="Times New Roman" panose="02020603050405020304" pitchFamily="18" charset="0"/>
              </a:rPr>
              <a:t>a</a:t>
            </a:r>
            <a:r>
              <a:rPr lang="en-US" sz="1800" dirty="0">
                <a:effectLst/>
                <a:latin typeface="Century Gothic" panose="020B0502020202020204" pitchFamily="34" charset="0"/>
                <a:ea typeface="Calibri" panose="020F0502020204030204" pitchFamily="34" charset="0"/>
                <a:cs typeface="Times New Roman" panose="02020603050405020304" pitchFamily="18" charset="0"/>
              </a:rPr>
              <a:t>nother common injury that will need to be diagnosed is joint injuries, especially the knee. </a:t>
            </a:r>
            <a:r>
              <a:rPr lang="en-GB" sz="1800" dirty="0">
                <a:effectLst/>
                <a:latin typeface="Century Gothic" panose="020B0502020202020204" pitchFamily="34" charset="0"/>
                <a:ea typeface="Calibri" panose="020F0502020204030204" pitchFamily="34" charset="0"/>
                <a:cs typeface="Times New Roman" panose="02020603050405020304" pitchFamily="18" charset="0"/>
              </a:rPr>
              <a:t>Knee pain is a common complaint for sport participants. </a:t>
            </a:r>
          </a:p>
          <a:p>
            <a:pPr marL="0" indent="0">
              <a:buNone/>
            </a:pPr>
            <a:endParaRPr lang="en-GB" dirty="0">
              <a:latin typeface="Century Gothic" panose="020B0502020202020204" pitchFamily="34" charset="0"/>
              <a:cs typeface="Times New Roman" panose="02020603050405020304" pitchFamily="18" charset="0"/>
            </a:endParaRPr>
          </a:p>
          <a:p>
            <a:r>
              <a:rPr lang="en-GB" sz="1800" dirty="0">
                <a:effectLst/>
                <a:latin typeface="Century Gothic" panose="020B0502020202020204" pitchFamily="34" charset="0"/>
                <a:ea typeface="Calibri" panose="020F0502020204030204" pitchFamily="34" charset="0"/>
                <a:cs typeface="Times New Roman" panose="02020603050405020304" pitchFamily="18" charset="0"/>
              </a:rPr>
              <a:t>“</a:t>
            </a:r>
            <a:r>
              <a:rPr lang="en-GB" sz="1800" b="1" dirty="0">
                <a:effectLst/>
                <a:latin typeface="Century Gothic" panose="020B0502020202020204" pitchFamily="34" charset="0"/>
                <a:ea typeface="Times New Roman" panose="02020603050405020304" pitchFamily="18" charset="0"/>
                <a:cs typeface="Times New Roman" panose="02020603050405020304" pitchFamily="18" charset="0"/>
              </a:rPr>
              <a:t>Cartilage damage is a relatively common type of injury. It often involves the knees, although joints such as the hips, ankles and elbows can also be affected” (3). </a:t>
            </a:r>
          </a:p>
          <a:p>
            <a:endParaRPr lang="en-GB" b="1" dirty="0">
              <a:latin typeface="Century Gothic" panose="020B0502020202020204" pitchFamily="34" charset="0"/>
              <a:ea typeface="Times New Roman" panose="02020603050405020304" pitchFamily="18" charset="0"/>
              <a:cs typeface="Times New Roman" panose="02020603050405020304" pitchFamily="18" charset="0"/>
            </a:endParaRPr>
          </a:p>
          <a:p>
            <a:r>
              <a:rPr lang="en-GB" sz="1800" b="0" dirty="0">
                <a:effectLst/>
                <a:latin typeface="Century Gothic" panose="020B0502020202020204" pitchFamily="34" charset="0"/>
                <a:ea typeface="Times New Roman" panose="02020603050405020304" pitchFamily="18" charset="0"/>
                <a:cs typeface="Times New Roman" panose="02020603050405020304" pitchFamily="18" charset="0"/>
              </a:rPr>
              <a:t>On the NHS website, a common injury that their physiotherapy staff commonly treat is joint pain, especially knee injuries. Cartilage damage is one of the most major knee injuries, and if left untreated, major damage can occur.</a:t>
            </a:r>
            <a:endParaRPr lang="en-GB" b="0" dirty="0"/>
          </a:p>
          <a:p>
            <a:endParaRPr lang="en-GB" sz="1800" b="1" dirty="0">
              <a:effectLst/>
              <a:latin typeface="Century Gothic" panose="020B0502020202020204" pitchFamily="34" charset="0"/>
              <a:ea typeface="Times New Roman" panose="02020603050405020304" pitchFamily="18" charset="0"/>
              <a:cs typeface="Times New Roman" panose="02020603050405020304" pitchFamily="18" charset="0"/>
            </a:endParaRPr>
          </a:p>
          <a:p>
            <a:endParaRPr lang="en-GB" b="1" dirty="0">
              <a:latin typeface="Century Gothic" panose="020B0502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2760765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E19C3-D17F-4CB8-9CE0-D998A27E4DBE}"/>
              </a:ext>
            </a:extLst>
          </p:cNvPr>
          <p:cNvSpPr>
            <a:spLocks noGrp="1"/>
          </p:cNvSpPr>
          <p:nvPr>
            <p:ph type="title"/>
          </p:nvPr>
        </p:nvSpPr>
        <p:spPr>
          <a:xfrm>
            <a:off x="682672" y="838200"/>
            <a:ext cx="9770221" cy="855132"/>
          </a:xfrm>
        </p:spPr>
        <p:txBody>
          <a:bodyPr/>
          <a:lstStyle/>
          <a:p>
            <a:r>
              <a:rPr lang="en-US" dirty="0"/>
              <a:t>Literature review – Typical injuries</a:t>
            </a:r>
            <a:endParaRPr lang="en-GB" dirty="0"/>
          </a:p>
        </p:txBody>
      </p:sp>
      <p:sp>
        <p:nvSpPr>
          <p:cNvPr id="3" name="Content Placeholder 2">
            <a:extLst>
              <a:ext uri="{FF2B5EF4-FFF2-40B4-BE49-F238E27FC236}">
                <a16:creationId xmlns:a16="http://schemas.microsoft.com/office/drawing/2014/main" id="{F4C59237-1686-4E2E-8D61-4A27B3B778F1}"/>
              </a:ext>
            </a:extLst>
          </p:cNvPr>
          <p:cNvSpPr>
            <a:spLocks noGrp="1"/>
          </p:cNvSpPr>
          <p:nvPr>
            <p:ph idx="1"/>
          </p:nvPr>
        </p:nvSpPr>
        <p:spPr/>
        <p:txBody>
          <a:bodyPr>
            <a:normAutofit lnSpcReduction="10000"/>
          </a:bodyPr>
          <a:lstStyle/>
          <a:p>
            <a:r>
              <a:rPr lang="en-US" sz="1800" dirty="0">
                <a:effectLst/>
                <a:latin typeface="Century Gothic" panose="020B0502020202020204" pitchFamily="34" charset="0"/>
                <a:ea typeface="Calibri" panose="020F0502020204030204" pitchFamily="34" charset="0"/>
                <a:cs typeface="Times New Roman" panose="02020603050405020304" pitchFamily="18" charset="0"/>
              </a:rPr>
              <a:t>A common injury that therapists are likely to see is rotator cuff injuries. A paper found conducted by Harvard medical school suggests:</a:t>
            </a:r>
          </a:p>
          <a:p>
            <a:endParaRPr lang="en-US" dirty="0">
              <a:latin typeface="Century Gothic" panose="020B0502020202020204" pitchFamily="34" charset="0"/>
              <a:ea typeface="Calibri" panose="020F0502020204030204" pitchFamily="34" charset="0"/>
              <a:cs typeface="Times New Roman" panose="02020603050405020304" pitchFamily="18" charset="0"/>
            </a:endParaRPr>
          </a:p>
          <a:p>
            <a:r>
              <a:rPr lang="en-GB" sz="1800" b="1" dirty="0">
                <a:effectLst/>
                <a:latin typeface="Century Gothic" panose="020B0502020202020204" pitchFamily="34" charset="0"/>
                <a:ea typeface="Calibri" panose="020F0502020204030204" pitchFamily="34" charset="0"/>
                <a:cs typeface="Times New Roman" panose="02020603050405020304" pitchFamily="18" charset="0"/>
              </a:rPr>
              <a:t>“Rotator cuff tears affect a significant portion of the tendon, cause weakness of the shoulder, limiting your ability to hold your arm out to one side or to lift an object” (4).</a:t>
            </a:r>
            <a:r>
              <a:rPr lang="en-GB" sz="1800" dirty="0">
                <a:effectLst/>
                <a:latin typeface="Century Gothic" panose="020B0502020202020204" pitchFamily="34" charset="0"/>
                <a:ea typeface="Calibri" panose="020F0502020204030204" pitchFamily="34" charset="0"/>
                <a:cs typeface="Times New Roman" panose="02020603050405020304" pitchFamily="18" charset="0"/>
              </a:rPr>
              <a:t> </a:t>
            </a:r>
            <a:endParaRPr lang="en-US" sz="1800" dirty="0">
              <a:effectLst/>
              <a:latin typeface="Century Gothic" panose="020B0502020202020204" pitchFamily="34" charset="0"/>
              <a:ea typeface="Calibri" panose="020F0502020204030204" pitchFamily="34" charset="0"/>
              <a:cs typeface="Times New Roman" panose="02020603050405020304" pitchFamily="18" charset="0"/>
            </a:endParaRPr>
          </a:p>
          <a:p>
            <a:endParaRPr lang="en-US" dirty="0">
              <a:latin typeface="Century Gothic" panose="020B0502020202020204" pitchFamily="34" charset="0"/>
              <a:ea typeface="Calibri" panose="020F0502020204030204" pitchFamily="34" charset="0"/>
              <a:cs typeface="Times New Roman" panose="02020603050405020304" pitchFamily="18" charset="0"/>
            </a:endParaRPr>
          </a:p>
          <a:p>
            <a:r>
              <a:rPr lang="en-GB" sz="1800" dirty="0">
                <a:effectLst/>
                <a:latin typeface="Century Gothic" panose="020B0502020202020204" pitchFamily="34" charset="0"/>
                <a:ea typeface="Calibri" panose="020F0502020204030204" pitchFamily="34" charset="0"/>
                <a:cs typeface="Times New Roman" panose="02020603050405020304" pitchFamily="18" charset="0"/>
              </a:rPr>
              <a:t>Harvard medical school suggests that having a rotator cuff injury can limit the movement of the shoulder and the arm. This needs to be looked at by a therapist to try and diagnose the issue and get the patient back to optimum health.</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dirty="0">
              <a:effectLst/>
              <a:latin typeface="Century Gothic" panose="020B0502020202020204" pitchFamily="34" charset="0"/>
              <a:ea typeface="Calibri" panose="020F0502020204030204" pitchFamily="34" charset="0"/>
              <a:cs typeface="Times New Roman" panose="02020603050405020304" pitchFamily="18" charset="0"/>
            </a:endParaRPr>
          </a:p>
          <a:p>
            <a:endParaRPr lang="en-US" dirty="0">
              <a:latin typeface="Century Gothic" panose="020B0502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3605574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57998-C1F3-436F-9A45-3AA3CE55B088}"/>
              </a:ext>
            </a:extLst>
          </p:cNvPr>
          <p:cNvSpPr>
            <a:spLocks noGrp="1"/>
          </p:cNvSpPr>
          <p:nvPr>
            <p:ph type="title"/>
          </p:nvPr>
        </p:nvSpPr>
        <p:spPr>
          <a:xfrm>
            <a:off x="542395" y="838200"/>
            <a:ext cx="9995399" cy="890643"/>
          </a:xfrm>
        </p:spPr>
        <p:txBody>
          <a:bodyPr/>
          <a:lstStyle/>
          <a:p>
            <a:r>
              <a:rPr lang="en-US" dirty="0"/>
              <a:t>Literature review – Treatments and recovery</a:t>
            </a:r>
            <a:endParaRPr lang="en-GB" dirty="0"/>
          </a:p>
        </p:txBody>
      </p:sp>
      <p:sp>
        <p:nvSpPr>
          <p:cNvPr id="3" name="Content Placeholder 2">
            <a:extLst>
              <a:ext uri="{FF2B5EF4-FFF2-40B4-BE49-F238E27FC236}">
                <a16:creationId xmlns:a16="http://schemas.microsoft.com/office/drawing/2014/main" id="{298ACE0F-4B01-4D3C-AC23-490F33283C90}"/>
              </a:ext>
            </a:extLst>
          </p:cNvPr>
          <p:cNvSpPr>
            <a:spLocks noGrp="1"/>
          </p:cNvSpPr>
          <p:nvPr>
            <p:ph idx="1"/>
          </p:nvPr>
        </p:nvSpPr>
        <p:spPr>
          <a:xfrm>
            <a:off x="1154954" y="2603500"/>
            <a:ext cx="9817846" cy="3416300"/>
          </a:xfrm>
        </p:spPr>
        <p:txBody>
          <a:bodyPr>
            <a:normAutofit lnSpcReduction="10000"/>
          </a:bodyPr>
          <a:lstStyle/>
          <a:p>
            <a:r>
              <a:rPr lang="en-GB" sz="1800" dirty="0">
                <a:effectLst/>
                <a:latin typeface="Century Gothic" panose="020B0502020202020204" pitchFamily="34" charset="0"/>
                <a:ea typeface="Calibri" panose="020F0502020204030204" pitchFamily="34" charset="0"/>
                <a:cs typeface="Times New Roman" panose="02020603050405020304" pitchFamily="18" charset="0"/>
              </a:rPr>
              <a:t>To gain better knowledge into building an application for the client, typical treatments and recovery for the most common injuries was explored.</a:t>
            </a:r>
            <a:br>
              <a:rPr lang="en-GB" sz="1800" dirty="0">
                <a:effectLst/>
                <a:latin typeface="Century Gothic" panose="020B0502020202020204" pitchFamily="34" charset="0"/>
                <a:ea typeface="Calibri" panose="020F0502020204030204" pitchFamily="34" charset="0"/>
                <a:cs typeface="Times New Roman" panose="02020603050405020304" pitchFamily="18" charset="0"/>
              </a:rPr>
            </a:br>
            <a:endParaRPr lang="en-GB" dirty="0"/>
          </a:p>
          <a:p>
            <a:r>
              <a:rPr lang="en-GB" sz="1800" dirty="0">
                <a:effectLst/>
                <a:latin typeface="Century Gothic" panose="020B0502020202020204" pitchFamily="34" charset="0"/>
                <a:ea typeface="Calibri" panose="020F0502020204030204" pitchFamily="34" charset="0"/>
                <a:cs typeface="Times New Roman" panose="02020603050405020304" pitchFamily="18" charset="0"/>
              </a:rPr>
              <a:t>After researching the treatments available after injury, an article was found by ‘NHS UK’ called “hamstring injuries”.</a:t>
            </a:r>
            <a:r>
              <a:rPr lang="en-GB" sz="1800" b="1" dirty="0">
                <a:effectLst/>
                <a:latin typeface="Century Gothic" panose="020B0502020202020204" pitchFamily="34" charset="0"/>
                <a:ea typeface="Calibri" panose="020F0502020204030204" pitchFamily="34" charset="0"/>
                <a:cs typeface="Times New Roman" panose="02020603050405020304" pitchFamily="18" charset="0"/>
              </a:rPr>
              <a:t> </a:t>
            </a:r>
          </a:p>
          <a:p>
            <a:endParaRPr lang="en-GB" b="1" dirty="0">
              <a:latin typeface="Century Gothic" panose="020B0502020202020204" pitchFamily="34" charset="0"/>
              <a:ea typeface="Calibri" panose="020F0502020204030204" pitchFamily="34" charset="0"/>
              <a:cs typeface="Times New Roman" panose="02020603050405020304" pitchFamily="18" charset="0"/>
            </a:endParaRPr>
          </a:p>
          <a:p>
            <a:r>
              <a:rPr lang="en-GB" sz="1800" dirty="0">
                <a:effectLst/>
                <a:ea typeface="Calibri" panose="020F0502020204030204" pitchFamily="34" charset="0"/>
                <a:cs typeface="Times New Roman" panose="02020603050405020304" pitchFamily="18" charset="0"/>
              </a:rPr>
              <a:t>To treat this type of injury, one should:</a:t>
            </a:r>
            <a:endParaRPr lang="en-GB" sz="1800" b="1" dirty="0">
              <a:effectLst/>
              <a:ea typeface="Calibri" panose="020F0502020204030204" pitchFamily="34" charset="0"/>
              <a:cs typeface="Times New Roman" panose="02020603050405020304" pitchFamily="18" charset="0"/>
            </a:endParaRPr>
          </a:p>
          <a:p>
            <a:endParaRPr lang="en-GB" b="1" dirty="0">
              <a:latin typeface="Century Gothic" panose="020B0502020202020204" pitchFamily="34" charset="0"/>
              <a:cs typeface="Times New Roman" panose="02020603050405020304" pitchFamily="18" charset="0"/>
            </a:endParaRPr>
          </a:p>
          <a:p>
            <a:r>
              <a:rPr lang="en-GB" sz="1800" b="1" dirty="0">
                <a:effectLst/>
                <a:latin typeface="Century Gothic" panose="020B0502020202020204" pitchFamily="34" charset="0"/>
                <a:ea typeface="Calibri" panose="020F0502020204030204" pitchFamily="34" charset="0"/>
                <a:cs typeface="Times New Roman" panose="02020603050405020304" pitchFamily="18" charset="0"/>
              </a:rPr>
              <a:t>“During the first 2 or 3 days, you should care for your injury using RICE therapy: Rest, Ice, Compression and elevation” (5). </a:t>
            </a:r>
            <a:endParaRPr lang="en-GB" dirty="0"/>
          </a:p>
          <a:p>
            <a:endParaRPr lang="en-GB" dirty="0"/>
          </a:p>
        </p:txBody>
      </p:sp>
    </p:spTree>
    <p:extLst>
      <p:ext uri="{BB962C8B-B14F-4D97-AF65-F5344CB8AC3E}">
        <p14:creationId xmlns:p14="http://schemas.microsoft.com/office/powerpoint/2010/main" val="7645226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57998-C1F3-436F-9A45-3AA3CE55B088}"/>
              </a:ext>
            </a:extLst>
          </p:cNvPr>
          <p:cNvSpPr>
            <a:spLocks noGrp="1"/>
          </p:cNvSpPr>
          <p:nvPr>
            <p:ph type="title"/>
          </p:nvPr>
        </p:nvSpPr>
        <p:spPr>
          <a:xfrm>
            <a:off x="542395" y="838200"/>
            <a:ext cx="9995399" cy="890643"/>
          </a:xfrm>
        </p:spPr>
        <p:txBody>
          <a:bodyPr/>
          <a:lstStyle/>
          <a:p>
            <a:r>
              <a:rPr lang="en-US" dirty="0"/>
              <a:t>Literature review – Treatments and recovery</a:t>
            </a:r>
            <a:endParaRPr lang="en-GB" dirty="0"/>
          </a:p>
        </p:txBody>
      </p:sp>
      <p:sp>
        <p:nvSpPr>
          <p:cNvPr id="3" name="Content Placeholder 2">
            <a:extLst>
              <a:ext uri="{FF2B5EF4-FFF2-40B4-BE49-F238E27FC236}">
                <a16:creationId xmlns:a16="http://schemas.microsoft.com/office/drawing/2014/main" id="{298ACE0F-4B01-4D3C-AC23-490F33283C90}"/>
              </a:ext>
            </a:extLst>
          </p:cNvPr>
          <p:cNvSpPr>
            <a:spLocks noGrp="1"/>
          </p:cNvSpPr>
          <p:nvPr>
            <p:ph idx="1"/>
          </p:nvPr>
        </p:nvSpPr>
        <p:spPr/>
        <p:txBody>
          <a:bodyPr>
            <a:normAutofit lnSpcReduction="10000"/>
          </a:bodyPr>
          <a:lstStyle/>
          <a:p>
            <a:r>
              <a:rPr lang="en-GB" sz="1800" dirty="0">
                <a:effectLst/>
                <a:latin typeface="Century Gothic" panose="020B0502020202020204" pitchFamily="34" charset="0"/>
                <a:ea typeface="Calibri" panose="020F0502020204030204" pitchFamily="34" charset="0"/>
                <a:cs typeface="Times New Roman" panose="02020603050405020304" pitchFamily="18" charset="0"/>
              </a:rPr>
              <a:t>After an interview with Mr Kerry Nicholas – Owner of Next Step Sports Therapy and professional sports therapist and lecturer, suggested that:</a:t>
            </a:r>
          </a:p>
          <a:p>
            <a:endParaRPr lang="en-GB" dirty="0">
              <a:latin typeface="Century Gothic" panose="020B0502020202020204" pitchFamily="34" charset="0"/>
              <a:cs typeface="Times New Roman" panose="02020603050405020304" pitchFamily="18" charset="0"/>
            </a:endParaRPr>
          </a:p>
          <a:p>
            <a:r>
              <a:rPr lang="en-GB" sz="1800" b="1" dirty="0">
                <a:effectLst/>
                <a:latin typeface="Century Gothic" panose="020B0502020202020204" pitchFamily="34" charset="0"/>
                <a:ea typeface="Calibri" panose="020F0502020204030204" pitchFamily="34" charset="0"/>
                <a:cs typeface="Times New Roman" panose="02020603050405020304" pitchFamily="18" charset="0"/>
              </a:rPr>
              <a:t>“Proprioceptive treatment is an exercise-based rehabilitation where you will use equilibrium techniques, such as wobble boards, balance beams and leg hops. This will be conducted to correct the landing technique on the knee, to prevent any more cartilage damage” (6). </a:t>
            </a:r>
          </a:p>
          <a:p>
            <a:endParaRPr lang="en-GB" b="1" dirty="0">
              <a:latin typeface="Century Gothic" panose="020B0502020202020204" pitchFamily="34" charset="0"/>
              <a:cs typeface="Times New Roman" panose="02020603050405020304" pitchFamily="18" charset="0"/>
            </a:endParaRPr>
          </a:p>
          <a:p>
            <a:r>
              <a:rPr lang="en-GB" sz="1800" dirty="0">
                <a:effectLst/>
                <a:latin typeface="Century Gothic" panose="020B0502020202020204" pitchFamily="34" charset="0"/>
                <a:ea typeface="Calibri" panose="020F0502020204030204" pitchFamily="34" charset="0"/>
                <a:cs typeface="Times New Roman" panose="02020603050405020304" pitchFamily="18" charset="0"/>
              </a:rPr>
              <a:t>the patient will undergo training such as agility, accelerating and decelerating. This then gets the patient back to full health and strengthens the injured knee to prevent it from happening again.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3194522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57998-C1F3-436F-9A45-3AA3CE55B088}"/>
              </a:ext>
            </a:extLst>
          </p:cNvPr>
          <p:cNvSpPr>
            <a:spLocks noGrp="1"/>
          </p:cNvSpPr>
          <p:nvPr>
            <p:ph type="title"/>
          </p:nvPr>
        </p:nvSpPr>
        <p:spPr>
          <a:xfrm>
            <a:off x="542395" y="838200"/>
            <a:ext cx="9995399" cy="890643"/>
          </a:xfrm>
        </p:spPr>
        <p:txBody>
          <a:bodyPr/>
          <a:lstStyle/>
          <a:p>
            <a:r>
              <a:rPr lang="en-US" dirty="0"/>
              <a:t>Literature review – Treatments and recovery</a:t>
            </a:r>
            <a:endParaRPr lang="en-GB" dirty="0"/>
          </a:p>
        </p:txBody>
      </p:sp>
      <p:sp>
        <p:nvSpPr>
          <p:cNvPr id="3" name="Content Placeholder 2">
            <a:extLst>
              <a:ext uri="{FF2B5EF4-FFF2-40B4-BE49-F238E27FC236}">
                <a16:creationId xmlns:a16="http://schemas.microsoft.com/office/drawing/2014/main" id="{298ACE0F-4B01-4D3C-AC23-490F33283C90}"/>
              </a:ext>
            </a:extLst>
          </p:cNvPr>
          <p:cNvSpPr>
            <a:spLocks noGrp="1"/>
          </p:cNvSpPr>
          <p:nvPr>
            <p:ph idx="1"/>
          </p:nvPr>
        </p:nvSpPr>
        <p:spPr>
          <a:xfrm>
            <a:off x="1154954" y="2603500"/>
            <a:ext cx="10136823" cy="3416300"/>
          </a:xfrm>
        </p:spPr>
        <p:txBody>
          <a:bodyPr>
            <a:normAutofit lnSpcReduction="10000"/>
          </a:bodyPr>
          <a:lstStyle/>
          <a:p>
            <a:r>
              <a:rPr lang="en-GB" sz="1800" dirty="0">
                <a:effectLst/>
                <a:latin typeface="Century Gothic" panose="020B0502020202020204" pitchFamily="34" charset="0"/>
                <a:ea typeface="Calibri" panose="020F0502020204030204" pitchFamily="34" charset="0"/>
                <a:cs typeface="Times New Roman" panose="02020603050405020304" pitchFamily="18" charset="0"/>
              </a:rPr>
              <a:t>To treat rotator cuff tears, a study was found called “Rehabilitation after rotator cuff repair”. This study looked at the rehabilitation of the injury and looked at the best ways to treat it. </a:t>
            </a:r>
          </a:p>
          <a:p>
            <a:endParaRPr lang="en-GB" dirty="0">
              <a:latin typeface="Century Gothic" panose="020B0502020202020204" pitchFamily="34" charset="0"/>
              <a:cs typeface="Times New Roman" panose="02020603050405020304" pitchFamily="18" charset="0"/>
            </a:endParaRPr>
          </a:p>
          <a:p>
            <a:r>
              <a:rPr lang="en-GB" sz="1800" b="1" dirty="0">
                <a:effectLst/>
                <a:latin typeface="Century Gothic" panose="020B0502020202020204" pitchFamily="34" charset="0"/>
                <a:ea typeface="Calibri" panose="020F0502020204030204" pitchFamily="34" charset="0"/>
                <a:cs typeface="Times New Roman" panose="02020603050405020304" pitchFamily="18" charset="0"/>
              </a:rPr>
              <a:t>“Early passive range of motion (ROM) following arthroscopic cuff repair is thought to decrease postoperative stiffness and improve functionality. However, early aggressive rehabilitation may compromise repair integrity” (7). </a:t>
            </a:r>
          </a:p>
          <a:p>
            <a:endParaRPr lang="en-GB" b="1" dirty="0">
              <a:latin typeface="Century Gothic" panose="020B0502020202020204" pitchFamily="34" charset="0"/>
              <a:cs typeface="Times New Roman" panose="02020603050405020304" pitchFamily="18" charset="0"/>
            </a:endParaRPr>
          </a:p>
          <a:p>
            <a:r>
              <a:rPr lang="en-GB" dirty="0">
                <a:latin typeface="Century Gothic" panose="020B0502020202020204" pitchFamily="34" charset="0"/>
                <a:ea typeface="Calibri" panose="020F0502020204030204" pitchFamily="34" charset="0"/>
                <a:cs typeface="Tahoma" panose="020B0604030504040204" pitchFamily="34" charset="0"/>
              </a:rPr>
              <a:t>A</a:t>
            </a:r>
            <a:r>
              <a:rPr lang="en-GB" sz="1800" dirty="0">
                <a:effectLst/>
                <a:latin typeface="Century Gothic" panose="020B0502020202020204" pitchFamily="34" charset="0"/>
                <a:ea typeface="Calibri" panose="020F0502020204030204" pitchFamily="34" charset="0"/>
                <a:cs typeface="Tahoma" panose="020B0604030504040204" pitchFamily="34" charset="0"/>
              </a:rPr>
              <a:t>fter the patient has been diagnosed, the best possible way to get the patient back to optimum health, the therapist should start moving the shoulder as early as possible, to prevent stiffness and give full range of motion back to the client. </a:t>
            </a:r>
            <a:endParaRPr lang="en-GB" dirty="0"/>
          </a:p>
        </p:txBody>
      </p:sp>
    </p:spTree>
    <p:extLst>
      <p:ext uri="{BB962C8B-B14F-4D97-AF65-F5344CB8AC3E}">
        <p14:creationId xmlns:p14="http://schemas.microsoft.com/office/powerpoint/2010/main" val="10396446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510C9632-BB6F-48EE-AB65-501878BA5D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87"/>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7" name="Freeform: Shape 16">
            <a:extLst>
              <a:ext uri="{FF2B5EF4-FFF2-40B4-BE49-F238E27FC236}">
                <a16:creationId xmlns:a16="http://schemas.microsoft.com/office/drawing/2014/main" id="{4EC8AAB6-953B-4D29-9967-3C44D06BB4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19" name="Freeform 5">
            <a:extLst>
              <a:ext uri="{FF2B5EF4-FFF2-40B4-BE49-F238E27FC236}">
                <a16:creationId xmlns:a16="http://schemas.microsoft.com/office/drawing/2014/main" id="{C89ED458-2326-40DC-9C7B-1A717B655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BD9C5F18-028F-430A-BE39-F8F95B18B192}"/>
              </a:ext>
            </a:extLst>
          </p:cNvPr>
          <p:cNvSpPr>
            <a:spLocks noGrp="1"/>
          </p:cNvSpPr>
          <p:nvPr>
            <p:ph type="title"/>
          </p:nvPr>
        </p:nvSpPr>
        <p:spPr>
          <a:xfrm>
            <a:off x="1154955" y="973668"/>
            <a:ext cx="2942210" cy="1020232"/>
          </a:xfrm>
        </p:spPr>
        <p:txBody>
          <a:bodyPr>
            <a:normAutofit/>
          </a:bodyPr>
          <a:lstStyle/>
          <a:p>
            <a:pPr>
              <a:lnSpc>
                <a:spcPct val="90000"/>
              </a:lnSpc>
            </a:pPr>
            <a:r>
              <a:rPr lang="en-US" sz="2300" dirty="0">
                <a:solidFill>
                  <a:schemeClr val="tx1"/>
                </a:solidFill>
              </a:rPr>
              <a:t>Discussion of findings – lit review</a:t>
            </a:r>
            <a:endParaRPr lang="en-GB" sz="2300" dirty="0">
              <a:solidFill>
                <a:schemeClr val="tx1"/>
              </a:solidFill>
            </a:endParaRPr>
          </a:p>
        </p:txBody>
      </p:sp>
      <p:pic>
        <p:nvPicPr>
          <p:cNvPr id="10" name="Picture 9">
            <a:extLst>
              <a:ext uri="{FF2B5EF4-FFF2-40B4-BE49-F238E27FC236}">
                <a16:creationId xmlns:a16="http://schemas.microsoft.com/office/drawing/2014/main" id="{A63C3308-D783-4E20-B5F6-6F0D8E33942E}"/>
              </a:ext>
            </a:extLst>
          </p:cNvPr>
          <p:cNvPicPr>
            <a:picLocks noChangeAspect="1"/>
          </p:cNvPicPr>
          <p:nvPr/>
        </p:nvPicPr>
        <p:blipFill rotWithShape="1">
          <a:blip r:embed="rId3"/>
          <a:srcRect l="38661" r="16911"/>
          <a:stretch/>
        </p:blipFill>
        <p:spPr>
          <a:xfrm>
            <a:off x="5194607" y="803751"/>
            <a:ext cx="6391533" cy="5250498"/>
          </a:xfrm>
          <a:prstGeom prst="rect">
            <a:avLst/>
          </a:prstGeom>
        </p:spPr>
      </p:pic>
      <p:sp>
        <p:nvSpPr>
          <p:cNvPr id="21" name="Rectangle 20">
            <a:extLst>
              <a:ext uri="{FF2B5EF4-FFF2-40B4-BE49-F238E27FC236}">
                <a16:creationId xmlns:a16="http://schemas.microsoft.com/office/drawing/2014/main" id="{6F9D1DE6-E368-4F07-85F9-D5B767477D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3" name="Oval 22">
            <a:extLst>
              <a:ext uri="{FF2B5EF4-FFF2-40B4-BE49-F238E27FC236}">
                <a16:creationId xmlns:a16="http://schemas.microsoft.com/office/drawing/2014/main" id="{F63B1F66-4ACE-4A01-8ADF-F175A9C35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a:extLst>
              <a:ext uri="{FF2B5EF4-FFF2-40B4-BE49-F238E27FC236}">
                <a16:creationId xmlns:a16="http://schemas.microsoft.com/office/drawing/2014/main" id="{CF8448ED-9332-4A9B-8CAB-B1985E596E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4A1B2AF-C59D-45E4-A5F2-CD40BC5A6E17}"/>
              </a:ext>
            </a:extLst>
          </p:cNvPr>
          <p:cNvSpPr>
            <a:spLocks noGrp="1"/>
          </p:cNvSpPr>
          <p:nvPr>
            <p:ph idx="1"/>
          </p:nvPr>
        </p:nvSpPr>
        <p:spPr>
          <a:xfrm>
            <a:off x="1154955" y="2120900"/>
            <a:ext cx="3133726" cy="3898900"/>
          </a:xfrm>
        </p:spPr>
        <p:txBody>
          <a:bodyPr>
            <a:normAutofit/>
          </a:bodyPr>
          <a:lstStyle/>
          <a:p>
            <a:r>
              <a:rPr lang="en-US" dirty="0">
                <a:solidFill>
                  <a:schemeClr val="tx1"/>
                </a:solidFill>
              </a:rPr>
              <a:t>Sports therapists key areas are:</a:t>
            </a:r>
          </a:p>
          <a:p>
            <a:pPr lvl="2" indent="-342900">
              <a:buFont typeface="Symbol" panose="05050102010706020507" pitchFamily="18" charset="2"/>
              <a:buChar char=""/>
            </a:pPr>
            <a:r>
              <a:rPr lang="en-GB"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Prevention</a:t>
            </a:r>
            <a:endParaRPr lang="en-GB"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2" indent="-342900">
              <a:buFont typeface="Symbol" panose="05050102010706020507" pitchFamily="18" charset="2"/>
              <a:buChar char=""/>
            </a:pPr>
            <a:r>
              <a:rPr lang="en-GB"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Recognition and evaluation</a:t>
            </a:r>
            <a:endParaRPr lang="en-GB"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2" indent="-342900">
              <a:buFont typeface="Symbol" panose="05050102010706020507" pitchFamily="18" charset="2"/>
              <a:buChar char=""/>
            </a:pPr>
            <a:r>
              <a:rPr lang="en-GB"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Management, treatment, and referral</a:t>
            </a:r>
            <a:endParaRPr lang="en-GB"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2" indent="-342900">
              <a:buFont typeface="Symbol" panose="05050102010706020507" pitchFamily="18" charset="2"/>
              <a:buChar char=""/>
            </a:pPr>
            <a:r>
              <a:rPr lang="en-GB"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Rehabilitation</a:t>
            </a:r>
            <a:endParaRPr lang="en-GB"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2" indent="-342900">
              <a:spcAft>
                <a:spcPts val="800"/>
              </a:spcAft>
              <a:buFont typeface="Symbol" panose="05050102010706020507" pitchFamily="18" charset="2"/>
              <a:buChar char=""/>
            </a:pPr>
            <a:r>
              <a:rPr lang="en-GB"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Education and professional practice issues.</a:t>
            </a:r>
            <a:endParaRPr lang="en-GB"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7" name="Freeform 5">
            <a:extLst>
              <a:ext uri="{FF2B5EF4-FFF2-40B4-BE49-F238E27FC236}">
                <a16:creationId xmlns:a16="http://schemas.microsoft.com/office/drawing/2014/main" id="{ED3A2261-1C75-40FF-8CD6-18C5900C1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Tree>
    <p:extLst>
      <p:ext uri="{BB962C8B-B14F-4D97-AF65-F5344CB8AC3E}">
        <p14:creationId xmlns:p14="http://schemas.microsoft.com/office/powerpoint/2010/main" val="3780264409"/>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9C5F18-028F-430A-BE39-F8F95B18B192}"/>
              </a:ext>
            </a:extLst>
          </p:cNvPr>
          <p:cNvSpPr>
            <a:spLocks noGrp="1"/>
          </p:cNvSpPr>
          <p:nvPr>
            <p:ph type="title"/>
          </p:nvPr>
        </p:nvSpPr>
        <p:spPr/>
        <p:txBody>
          <a:bodyPr/>
          <a:lstStyle/>
          <a:p>
            <a:r>
              <a:rPr lang="en-US" dirty="0"/>
              <a:t>Discussion of findings – lit review</a:t>
            </a:r>
            <a:endParaRPr lang="en-GB" dirty="0"/>
          </a:p>
        </p:txBody>
      </p:sp>
      <p:sp>
        <p:nvSpPr>
          <p:cNvPr id="3" name="Content Placeholder 2">
            <a:extLst>
              <a:ext uri="{FF2B5EF4-FFF2-40B4-BE49-F238E27FC236}">
                <a16:creationId xmlns:a16="http://schemas.microsoft.com/office/drawing/2014/main" id="{B4A1B2AF-C59D-45E4-A5F2-CD40BC5A6E17}"/>
              </a:ext>
            </a:extLst>
          </p:cNvPr>
          <p:cNvSpPr>
            <a:spLocks noGrp="1"/>
          </p:cNvSpPr>
          <p:nvPr>
            <p:ph idx="1"/>
          </p:nvPr>
        </p:nvSpPr>
        <p:spPr/>
        <p:txBody>
          <a:bodyPr/>
          <a:lstStyle/>
          <a:p>
            <a:r>
              <a:rPr lang="en-GB" sz="1800" dirty="0">
                <a:effectLst/>
                <a:latin typeface="Century Gothic" panose="020B0502020202020204" pitchFamily="34" charset="0"/>
                <a:ea typeface="Calibri" panose="020F0502020204030204" pitchFamily="34" charset="0"/>
                <a:cs typeface="Times New Roman" panose="02020603050405020304" pitchFamily="18" charset="0"/>
              </a:rPr>
              <a:t>In summary, sports therapy is a constantly changing area, especially in the current pandemic, as some patients cannot go to see their therapists. </a:t>
            </a:r>
          </a:p>
          <a:p>
            <a:endParaRPr lang="en-GB" dirty="0">
              <a:latin typeface="Century Gothic" panose="020B0502020202020204" pitchFamily="34" charset="0"/>
              <a:cs typeface="Times New Roman" panose="02020603050405020304" pitchFamily="18" charset="0"/>
            </a:endParaRPr>
          </a:p>
          <a:p>
            <a:r>
              <a:rPr lang="en-GB" sz="1800" dirty="0">
                <a:effectLst/>
                <a:latin typeface="Century Gothic" panose="020B0502020202020204" pitchFamily="34" charset="0"/>
                <a:ea typeface="Calibri" panose="020F0502020204030204" pitchFamily="34" charset="0"/>
                <a:cs typeface="Times New Roman" panose="02020603050405020304" pitchFamily="18" charset="0"/>
              </a:rPr>
              <a:t>Therapists are at the front of sports injuries and need the qualifications to diagnose and treat the correct injuries to get their  patients back to optimum health.</a:t>
            </a:r>
          </a:p>
          <a:p>
            <a:endParaRPr lang="en-GB" dirty="0">
              <a:latin typeface="Century Gothic" panose="020B0502020202020204" pitchFamily="34" charset="0"/>
              <a:cs typeface="Times New Roman" panose="02020603050405020304" pitchFamily="18" charset="0"/>
            </a:endParaRPr>
          </a:p>
          <a:p>
            <a:r>
              <a:rPr lang="en-GB" sz="1800" dirty="0">
                <a:effectLst/>
                <a:latin typeface="Century Gothic" panose="020B0502020202020204" pitchFamily="34" charset="0"/>
                <a:ea typeface="Calibri" panose="020F0502020204030204" pitchFamily="34" charset="0"/>
                <a:cs typeface="Times New Roman" panose="02020603050405020304" pitchFamily="18" charset="0"/>
              </a:rPr>
              <a:t>The client will need to be with a governing body that will help the business, and in order to be qualified, complete a degree to be accepted into the governing body.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5023216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9C5F18-028F-430A-BE39-F8F95B18B192}"/>
              </a:ext>
            </a:extLst>
          </p:cNvPr>
          <p:cNvSpPr>
            <a:spLocks noGrp="1"/>
          </p:cNvSpPr>
          <p:nvPr>
            <p:ph type="title"/>
          </p:nvPr>
        </p:nvSpPr>
        <p:spPr/>
        <p:txBody>
          <a:bodyPr/>
          <a:lstStyle/>
          <a:p>
            <a:r>
              <a:rPr lang="en-US" dirty="0"/>
              <a:t>Discussion of findings – lit review</a:t>
            </a:r>
            <a:endParaRPr lang="en-GB" dirty="0"/>
          </a:p>
        </p:txBody>
      </p:sp>
      <p:sp>
        <p:nvSpPr>
          <p:cNvPr id="4" name="Content Placeholder 2">
            <a:extLst>
              <a:ext uri="{FF2B5EF4-FFF2-40B4-BE49-F238E27FC236}">
                <a16:creationId xmlns:a16="http://schemas.microsoft.com/office/drawing/2014/main" id="{B5248888-1E3A-4695-9CDC-F7F4A06C3347}"/>
              </a:ext>
            </a:extLst>
          </p:cNvPr>
          <p:cNvSpPr txBox="1">
            <a:spLocks/>
          </p:cNvSpPr>
          <p:nvPr/>
        </p:nvSpPr>
        <p:spPr>
          <a:xfrm>
            <a:off x="326563" y="2266158"/>
            <a:ext cx="3137482" cy="686229"/>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US" dirty="0"/>
              <a:t>Typical injuries include:</a:t>
            </a:r>
          </a:p>
        </p:txBody>
      </p:sp>
      <p:sp>
        <p:nvSpPr>
          <p:cNvPr id="6" name="Content Placeholder 2">
            <a:extLst>
              <a:ext uri="{FF2B5EF4-FFF2-40B4-BE49-F238E27FC236}">
                <a16:creationId xmlns:a16="http://schemas.microsoft.com/office/drawing/2014/main" id="{0BFA0733-C6BA-4889-9F4D-218F990B242B}"/>
              </a:ext>
            </a:extLst>
          </p:cNvPr>
          <p:cNvSpPr txBox="1">
            <a:spLocks/>
          </p:cNvSpPr>
          <p:nvPr/>
        </p:nvSpPr>
        <p:spPr>
          <a:xfrm>
            <a:off x="1023500" y="2838847"/>
            <a:ext cx="3137482" cy="155868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US" sz="1400" b="1" dirty="0"/>
              <a:t>Muscular:</a:t>
            </a:r>
          </a:p>
          <a:p>
            <a:pPr lvl="1"/>
            <a:r>
              <a:rPr lang="en-US" sz="1400" dirty="0"/>
              <a:t>Hamstring injuries are the most common.</a:t>
            </a:r>
          </a:p>
        </p:txBody>
      </p:sp>
      <p:sp>
        <p:nvSpPr>
          <p:cNvPr id="7" name="Content Placeholder 2">
            <a:extLst>
              <a:ext uri="{FF2B5EF4-FFF2-40B4-BE49-F238E27FC236}">
                <a16:creationId xmlns:a16="http://schemas.microsoft.com/office/drawing/2014/main" id="{D440E49C-240E-49B1-92BC-A46C00F020F9}"/>
              </a:ext>
            </a:extLst>
          </p:cNvPr>
          <p:cNvSpPr txBox="1">
            <a:spLocks/>
          </p:cNvSpPr>
          <p:nvPr/>
        </p:nvSpPr>
        <p:spPr>
          <a:xfrm>
            <a:off x="5188560" y="2840681"/>
            <a:ext cx="3137482" cy="155868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US" sz="1400" b="1" dirty="0"/>
              <a:t>Joint:</a:t>
            </a:r>
          </a:p>
          <a:p>
            <a:pPr lvl="1"/>
            <a:r>
              <a:rPr lang="en-US" sz="1200" dirty="0"/>
              <a:t>Knee injuries are the most common, this being cartilage injuries.</a:t>
            </a:r>
          </a:p>
        </p:txBody>
      </p:sp>
      <p:sp>
        <p:nvSpPr>
          <p:cNvPr id="8" name="Content Placeholder 2">
            <a:extLst>
              <a:ext uri="{FF2B5EF4-FFF2-40B4-BE49-F238E27FC236}">
                <a16:creationId xmlns:a16="http://schemas.microsoft.com/office/drawing/2014/main" id="{0F44A27D-E33D-46EB-AA0B-C577B62EDC3F}"/>
              </a:ext>
            </a:extLst>
          </p:cNvPr>
          <p:cNvSpPr txBox="1">
            <a:spLocks/>
          </p:cNvSpPr>
          <p:nvPr/>
        </p:nvSpPr>
        <p:spPr>
          <a:xfrm>
            <a:off x="8869543" y="2838847"/>
            <a:ext cx="3137482" cy="155868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US" sz="1400" b="1" dirty="0"/>
              <a:t>Shoulder:</a:t>
            </a:r>
          </a:p>
          <a:p>
            <a:pPr lvl="1"/>
            <a:r>
              <a:rPr lang="en-US" sz="1400" dirty="0"/>
              <a:t>Rotator cuff tears are the most common shoulder injuries</a:t>
            </a:r>
          </a:p>
        </p:txBody>
      </p:sp>
      <p:pic>
        <p:nvPicPr>
          <p:cNvPr id="10" name="Picture 9">
            <a:extLst>
              <a:ext uri="{FF2B5EF4-FFF2-40B4-BE49-F238E27FC236}">
                <a16:creationId xmlns:a16="http://schemas.microsoft.com/office/drawing/2014/main" id="{0AEC71AB-8138-47E7-8498-CE3F20150A0E}"/>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79575" y="4248727"/>
            <a:ext cx="3009629" cy="2278207"/>
          </a:xfrm>
          <a:prstGeom prst="rect">
            <a:avLst/>
          </a:prstGeom>
          <a:noFill/>
          <a:ln>
            <a:noFill/>
          </a:ln>
        </p:spPr>
      </p:pic>
      <p:pic>
        <p:nvPicPr>
          <p:cNvPr id="11" name="Picture 10" descr="Knee Cartilage">
            <a:extLst>
              <a:ext uri="{FF2B5EF4-FFF2-40B4-BE49-F238E27FC236}">
                <a16:creationId xmlns:a16="http://schemas.microsoft.com/office/drawing/2014/main" id="{09182B35-326A-4627-82AD-DCCAE9851A32}"/>
              </a:ext>
            </a:extLst>
          </p:cNvPr>
          <p:cNvPicPr/>
          <p:nvPr/>
        </p:nvPicPr>
        <p:blipFill rotWithShape="1">
          <a:blip r:embed="rId4">
            <a:extLst>
              <a:ext uri="{28A0092B-C50C-407E-A947-70E740481C1C}">
                <a14:useLocalDpi xmlns:a14="http://schemas.microsoft.com/office/drawing/2010/main" val="0"/>
              </a:ext>
            </a:extLst>
          </a:blip>
          <a:srcRect l="27083" r="23750"/>
          <a:stretch/>
        </p:blipFill>
        <p:spPr bwMode="auto">
          <a:xfrm>
            <a:off x="5535660" y="4354520"/>
            <a:ext cx="2443282" cy="2278208"/>
          </a:xfrm>
          <a:prstGeom prst="rect">
            <a:avLst/>
          </a:prstGeom>
          <a:noFill/>
          <a:ln>
            <a:noFill/>
          </a:ln>
          <a:extLst>
            <a:ext uri="{53640926-AAD7-44D8-BBD7-CCE9431645EC}">
              <a14:shadowObscured xmlns:a14="http://schemas.microsoft.com/office/drawing/2010/main"/>
            </a:ext>
          </a:extLst>
        </p:spPr>
      </p:pic>
      <p:pic>
        <p:nvPicPr>
          <p:cNvPr id="12" name="Picture 11">
            <a:extLst>
              <a:ext uri="{FF2B5EF4-FFF2-40B4-BE49-F238E27FC236}">
                <a16:creationId xmlns:a16="http://schemas.microsoft.com/office/drawing/2014/main" id="{C9FA6BDB-ED9C-46E8-8FDF-7FBEC7D24C87}"/>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8950956" y="4354520"/>
            <a:ext cx="2821696" cy="2278208"/>
          </a:xfrm>
          <a:prstGeom prst="rect">
            <a:avLst/>
          </a:prstGeom>
          <a:noFill/>
          <a:ln>
            <a:noFill/>
          </a:ln>
        </p:spPr>
      </p:pic>
    </p:spTree>
    <p:extLst>
      <p:ext uri="{BB962C8B-B14F-4D97-AF65-F5344CB8AC3E}">
        <p14:creationId xmlns:p14="http://schemas.microsoft.com/office/powerpoint/2010/main" val="40836154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9C5F18-028F-430A-BE39-F8F95B18B192}"/>
              </a:ext>
            </a:extLst>
          </p:cNvPr>
          <p:cNvSpPr>
            <a:spLocks noGrp="1"/>
          </p:cNvSpPr>
          <p:nvPr>
            <p:ph type="title"/>
          </p:nvPr>
        </p:nvSpPr>
        <p:spPr/>
        <p:txBody>
          <a:bodyPr/>
          <a:lstStyle/>
          <a:p>
            <a:r>
              <a:rPr lang="en-US" dirty="0"/>
              <a:t>Discussion of findings – lit review</a:t>
            </a:r>
            <a:endParaRPr lang="en-GB" dirty="0"/>
          </a:p>
        </p:txBody>
      </p:sp>
      <p:sp>
        <p:nvSpPr>
          <p:cNvPr id="4" name="Content Placeholder 2">
            <a:extLst>
              <a:ext uri="{FF2B5EF4-FFF2-40B4-BE49-F238E27FC236}">
                <a16:creationId xmlns:a16="http://schemas.microsoft.com/office/drawing/2014/main" id="{B5248888-1E3A-4695-9CDC-F7F4A06C3347}"/>
              </a:ext>
            </a:extLst>
          </p:cNvPr>
          <p:cNvSpPr txBox="1">
            <a:spLocks/>
          </p:cNvSpPr>
          <p:nvPr/>
        </p:nvSpPr>
        <p:spPr>
          <a:xfrm>
            <a:off x="893729" y="2404283"/>
            <a:ext cx="3137482" cy="686229"/>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US" sz="1600" dirty="0"/>
              <a:t>Injury treatments/recovery include:</a:t>
            </a:r>
          </a:p>
        </p:txBody>
      </p:sp>
      <p:sp>
        <p:nvSpPr>
          <p:cNvPr id="6" name="Content Placeholder 2">
            <a:extLst>
              <a:ext uri="{FF2B5EF4-FFF2-40B4-BE49-F238E27FC236}">
                <a16:creationId xmlns:a16="http://schemas.microsoft.com/office/drawing/2014/main" id="{0BFA0733-C6BA-4889-9F4D-218F990B242B}"/>
              </a:ext>
            </a:extLst>
          </p:cNvPr>
          <p:cNvSpPr txBox="1">
            <a:spLocks/>
          </p:cNvSpPr>
          <p:nvPr/>
        </p:nvSpPr>
        <p:spPr>
          <a:xfrm>
            <a:off x="909674" y="3316934"/>
            <a:ext cx="3137482" cy="235234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US" sz="1400" b="1" dirty="0"/>
              <a:t>Muscular:</a:t>
            </a:r>
          </a:p>
          <a:p>
            <a:pPr lvl="1"/>
            <a:r>
              <a:rPr lang="en-US" sz="1400" dirty="0"/>
              <a:t>Rest</a:t>
            </a:r>
          </a:p>
          <a:p>
            <a:pPr lvl="1"/>
            <a:r>
              <a:rPr lang="en-US" sz="1400" dirty="0"/>
              <a:t>Ice</a:t>
            </a:r>
          </a:p>
          <a:p>
            <a:pPr lvl="1"/>
            <a:r>
              <a:rPr lang="en-US" sz="1400" dirty="0"/>
              <a:t>Compression</a:t>
            </a:r>
          </a:p>
          <a:p>
            <a:pPr lvl="1"/>
            <a:r>
              <a:rPr lang="en-US" sz="1400" dirty="0"/>
              <a:t>Elevation</a:t>
            </a:r>
          </a:p>
        </p:txBody>
      </p:sp>
      <p:sp>
        <p:nvSpPr>
          <p:cNvPr id="7" name="Content Placeholder 2">
            <a:extLst>
              <a:ext uri="{FF2B5EF4-FFF2-40B4-BE49-F238E27FC236}">
                <a16:creationId xmlns:a16="http://schemas.microsoft.com/office/drawing/2014/main" id="{D440E49C-240E-49B1-92BC-A46C00F020F9}"/>
              </a:ext>
            </a:extLst>
          </p:cNvPr>
          <p:cNvSpPr txBox="1">
            <a:spLocks/>
          </p:cNvSpPr>
          <p:nvPr/>
        </p:nvSpPr>
        <p:spPr>
          <a:xfrm>
            <a:off x="8482149" y="3316934"/>
            <a:ext cx="3282933" cy="2691979"/>
          </a:xfrm>
          <a:prstGeom prst="rect">
            <a:avLst/>
          </a:prstGeom>
        </p:spPr>
        <p:txBody>
          <a:bodyPr vert="horz" lIns="91440" tIns="45720" rIns="91440" bIns="45720" rtlCol="0">
            <a:normAutofit fontScale="85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US" sz="1400" b="1" dirty="0"/>
              <a:t>Joint:</a:t>
            </a:r>
          </a:p>
          <a:p>
            <a:pPr lvl="1"/>
            <a:r>
              <a:rPr lang="en-US" dirty="0"/>
              <a:t>Rest</a:t>
            </a:r>
          </a:p>
          <a:p>
            <a:pPr lvl="1"/>
            <a:r>
              <a:rPr lang="en-US" dirty="0"/>
              <a:t>Ice</a:t>
            </a:r>
          </a:p>
          <a:p>
            <a:pPr lvl="1"/>
            <a:r>
              <a:rPr lang="en-US" dirty="0"/>
              <a:t>Compression</a:t>
            </a:r>
          </a:p>
          <a:p>
            <a:pPr lvl="1"/>
            <a:r>
              <a:rPr lang="en-US" dirty="0"/>
              <a:t>Elevation</a:t>
            </a:r>
          </a:p>
          <a:p>
            <a:pPr marL="457200" lvl="1" indent="0">
              <a:buNone/>
            </a:pPr>
            <a:endParaRPr lang="en-US" dirty="0"/>
          </a:p>
          <a:p>
            <a:pPr lvl="1"/>
            <a:r>
              <a:rPr lang="en-US" dirty="0"/>
              <a:t>After this has been completed, the patient then moves onto </a:t>
            </a:r>
            <a:r>
              <a:rPr lang="en-GB" dirty="0">
                <a:latin typeface="Century Gothic" panose="020B0502020202020204" pitchFamily="34" charset="0"/>
                <a:cs typeface="Times New Roman" panose="02020603050405020304" pitchFamily="18" charset="0"/>
              </a:rPr>
              <a:t>p</a:t>
            </a:r>
            <a:r>
              <a:rPr lang="en-GB" dirty="0">
                <a:effectLst/>
                <a:latin typeface="Century Gothic" panose="020B0502020202020204" pitchFamily="34" charset="0"/>
                <a:ea typeface="Calibri" panose="020F0502020204030204" pitchFamily="34" charset="0"/>
                <a:cs typeface="Times New Roman" panose="02020603050405020304" pitchFamily="18" charset="0"/>
              </a:rPr>
              <a:t>roprioceptive treatment </a:t>
            </a:r>
            <a:endParaRPr lang="en-US" dirty="0"/>
          </a:p>
        </p:txBody>
      </p:sp>
      <p:sp>
        <p:nvSpPr>
          <p:cNvPr id="8" name="Content Placeholder 2">
            <a:extLst>
              <a:ext uri="{FF2B5EF4-FFF2-40B4-BE49-F238E27FC236}">
                <a16:creationId xmlns:a16="http://schemas.microsoft.com/office/drawing/2014/main" id="{0F44A27D-E33D-46EB-AA0B-C577B62EDC3F}"/>
              </a:ext>
            </a:extLst>
          </p:cNvPr>
          <p:cNvSpPr txBox="1">
            <a:spLocks/>
          </p:cNvSpPr>
          <p:nvPr/>
        </p:nvSpPr>
        <p:spPr>
          <a:xfrm>
            <a:off x="4607143" y="3316935"/>
            <a:ext cx="3137482" cy="2221716"/>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US" sz="1400" b="1" dirty="0"/>
              <a:t>Shoulder:</a:t>
            </a:r>
          </a:p>
          <a:p>
            <a:pPr lvl="1"/>
            <a:r>
              <a:rPr lang="en-GB" sz="1400" dirty="0">
                <a:latin typeface="Century Gothic" panose="020B0502020202020204" pitchFamily="34" charset="0"/>
                <a:ea typeface="Calibri" panose="020F0502020204030204" pitchFamily="34" charset="0"/>
                <a:cs typeface="Tahoma" panose="020B0604030504040204" pitchFamily="34" charset="0"/>
              </a:rPr>
              <a:t>T</a:t>
            </a:r>
            <a:r>
              <a:rPr lang="en-GB" sz="1400" dirty="0">
                <a:effectLst/>
                <a:latin typeface="Century Gothic" panose="020B0502020202020204" pitchFamily="34" charset="0"/>
                <a:ea typeface="Calibri" panose="020F0502020204030204" pitchFamily="34" charset="0"/>
                <a:cs typeface="Tahoma" panose="020B0604030504040204" pitchFamily="34" charset="0"/>
              </a:rPr>
              <a:t>he therapist should start moving the shoulder as early as possible, to prevent stiffness and give full range of motion back to the client. </a:t>
            </a:r>
            <a:endParaRPr lang="en-US" sz="1400" dirty="0"/>
          </a:p>
        </p:txBody>
      </p:sp>
    </p:spTree>
    <p:extLst>
      <p:ext uri="{BB962C8B-B14F-4D97-AF65-F5344CB8AC3E}">
        <p14:creationId xmlns:p14="http://schemas.microsoft.com/office/powerpoint/2010/main" val="34279966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AF0B3-F2A6-457A-9E1B-72FA0C17DE39}"/>
              </a:ext>
            </a:extLst>
          </p:cNvPr>
          <p:cNvSpPr>
            <a:spLocks noGrp="1"/>
          </p:cNvSpPr>
          <p:nvPr>
            <p:ph type="title"/>
          </p:nvPr>
        </p:nvSpPr>
        <p:spPr/>
        <p:txBody>
          <a:bodyPr/>
          <a:lstStyle/>
          <a:p>
            <a:r>
              <a:rPr lang="en-US" dirty="0"/>
              <a:t>Existing tools – Physio adviser</a:t>
            </a:r>
            <a:endParaRPr lang="en-GB" dirty="0"/>
          </a:p>
        </p:txBody>
      </p:sp>
      <p:sp>
        <p:nvSpPr>
          <p:cNvPr id="3" name="Content Placeholder 2">
            <a:extLst>
              <a:ext uri="{FF2B5EF4-FFF2-40B4-BE49-F238E27FC236}">
                <a16:creationId xmlns:a16="http://schemas.microsoft.com/office/drawing/2014/main" id="{2CC919DD-4715-42A9-8714-77310CF70F6B}"/>
              </a:ext>
            </a:extLst>
          </p:cNvPr>
          <p:cNvSpPr>
            <a:spLocks noGrp="1"/>
          </p:cNvSpPr>
          <p:nvPr>
            <p:ph idx="1"/>
          </p:nvPr>
        </p:nvSpPr>
        <p:spPr>
          <a:xfrm>
            <a:off x="1154954" y="2603500"/>
            <a:ext cx="7427071" cy="3416300"/>
          </a:xfrm>
        </p:spPr>
        <p:txBody>
          <a:bodyPr/>
          <a:lstStyle/>
          <a:p>
            <a:r>
              <a:rPr lang="en-US" dirty="0"/>
              <a:t>After some research into the existing tools, three applications were found. The first was called ‘Physio Adviser.’</a:t>
            </a:r>
          </a:p>
          <a:p>
            <a:r>
              <a:rPr lang="en-US" dirty="0"/>
              <a:t>It</a:t>
            </a:r>
            <a:r>
              <a:rPr lang="en-GB" sz="1800" dirty="0">
                <a:effectLst/>
                <a:latin typeface="Century Gothic" panose="020B0502020202020204" pitchFamily="34" charset="0"/>
                <a:ea typeface="Calibri" panose="020F0502020204030204" pitchFamily="34" charset="0"/>
                <a:cs typeface="Times New Roman" panose="02020603050405020304" pitchFamily="18" charset="0"/>
              </a:rPr>
              <a:t> shows a simple application that shows exercises for rehabilitation.</a:t>
            </a:r>
          </a:p>
          <a:p>
            <a:r>
              <a:rPr lang="en-GB" sz="1800" dirty="0">
                <a:effectLst/>
                <a:latin typeface="Century Gothic" panose="020B0502020202020204" pitchFamily="34" charset="0"/>
                <a:ea typeface="Calibri" panose="020F0502020204030204" pitchFamily="34" charset="0"/>
                <a:cs typeface="Times New Roman" panose="02020603050405020304" pitchFamily="18" charset="0"/>
              </a:rPr>
              <a:t>It pinpoints the major muscles that will be subject to normal injuries.</a:t>
            </a:r>
          </a:p>
          <a:p>
            <a:r>
              <a:rPr lang="en-GB" dirty="0">
                <a:latin typeface="Century Gothic" panose="020B0502020202020204" pitchFamily="34" charset="0"/>
                <a:ea typeface="Calibri" panose="020F0502020204030204" pitchFamily="34" charset="0"/>
                <a:cs typeface="Times New Roman" panose="02020603050405020304" pitchFamily="18" charset="0"/>
              </a:rPr>
              <a:t>W</a:t>
            </a:r>
            <a:r>
              <a:rPr lang="en-GB" sz="1800" dirty="0">
                <a:effectLst/>
                <a:latin typeface="Century Gothic" panose="020B0502020202020204" pitchFamily="34" charset="0"/>
                <a:ea typeface="Calibri" panose="020F0502020204030204" pitchFamily="34" charset="0"/>
                <a:cs typeface="Times New Roman" panose="02020603050405020304" pitchFamily="18" charset="0"/>
              </a:rPr>
              <a:t>hen the body part is clicked on the image, it goes into more detail on how to begin rehabilitation on the given muscle. </a:t>
            </a:r>
            <a:endParaRPr lang="en-GB" dirty="0"/>
          </a:p>
        </p:txBody>
      </p:sp>
      <p:pic>
        <p:nvPicPr>
          <p:cNvPr id="4" name="Picture 3" descr="Physioadvisor | Top 10 Useful Physical Therapy Apps for Patients to Try">
            <a:extLst>
              <a:ext uri="{FF2B5EF4-FFF2-40B4-BE49-F238E27FC236}">
                <a16:creationId xmlns:a16="http://schemas.microsoft.com/office/drawing/2014/main" id="{8EAF172D-DBF0-4263-888E-95E42D315D66}"/>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9163050" y="2366168"/>
            <a:ext cx="2635996" cy="3948907"/>
          </a:xfrm>
          <a:prstGeom prst="rect">
            <a:avLst/>
          </a:prstGeom>
          <a:noFill/>
          <a:ln>
            <a:noFill/>
          </a:ln>
        </p:spPr>
      </p:pic>
    </p:spTree>
    <p:extLst>
      <p:ext uri="{BB962C8B-B14F-4D97-AF65-F5344CB8AC3E}">
        <p14:creationId xmlns:p14="http://schemas.microsoft.com/office/powerpoint/2010/main" val="11016370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AF0B3-F2A6-457A-9E1B-72FA0C17DE39}"/>
              </a:ext>
            </a:extLst>
          </p:cNvPr>
          <p:cNvSpPr>
            <a:spLocks noGrp="1"/>
          </p:cNvSpPr>
          <p:nvPr>
            <p:ph type="title"/>
          </p:nvPr>
        </p:nvSpPr>
        <p:spPr/>
        <p:txBody>
          <a:bodyPr/>
          <a:lstStyle/>
          <a:p>
            <a:r>
              <a:rPr lang="en-US" dirty="0"/>
              <a:t>Existing tools – Physio adviser</a:t>
            </a:r>
            <a:endParaRPr lang="en-GB" dirty="0"/>
          </a:p>
        </p:txBody>
      </p:sp>
      <p:sp>
        <p:nvSpPr>
          <p:cNvPr id="3" name="Content Placeholder 2">
            <a:extLst>
              <a:ext uri="{FF2B5EF4-FFF2-40B4-BE49-F238E27FC236}">
                <a16:creationId xmlns:a16="http://schemas.microsoft.com/office/drawing/2014/main" id="{2CC919DD-4715-42A9-8714-77310CF70F6B}"/>
              </a:ext>
            </a:extLst>
          </p:cNvPr>
          <p:cNvSpPr>
            <a:spLocks noGrp="1"/>
          </p:cNvSpPr>
          <p:nvPr>
            <p:ph idx="1"/>
          </p:nvPr>
        </p:nvSpPr>
        <p:spPr>
          <a:xfrm>
            <a:off x="500614" y="2468032"/>
            <a:ext cx="4113332" cy="3416300"/>
          </a:xfrm>
        </p:spPr>
        <p:txBody>
          <a:bodyPr>
            <a:normAutofit lnSpcReduction="10000"/>
          </a:bodyPr>
          <a:lstStyle/>
          <a:p>
            <a:r>
              <a:rPr lang="en-US" b="1" dirty="0"/>
              <a:t>Positives</a:t>
            </a:r>
          </a:p>
          <a:p>
            <a:pPr lvl="1"/>
            <a:r>
              <a:rPr lang="en-US" dirty="0"/>
              <a:t>Shows major muscle groups</a:t>
            </a:r>
          </a:p>
          <a:p>
            <a:pPr lvl="1"/>
            <a:r>
              <a:rPr lang="en-US" dirty="0"/>
              <a:t>Informative for the everyday user</a:t>
            </a:r>
          </a:p>
          <a:p>
            <a:pPr lvl="1"/>
            <a:r>
              <a:rPr lang="en-US" dirty="0"/>
              <a:t>Well laid out and displayed</a:t>
            </a:r>
            <a:endParaRPr lang="en-GB" dirty="0"/>
          </a:p>
          <a:p>
            <a:r>
              <a:rPr lang="en-GB" b="1" dirty="0"/>
              <a:t>Negatives</a:t>
            </a:r>
          </a:p>
          <a:p>
            <a:pPr lvl="1"/>
            <a:r>
              <a:rPr lang="en-GB" dirty="0"/>
              <a:t>Outdated application</a:t>
            </a:r>
          </a:p>
          <a:p>
            <a:pPr lvl="1"/>
            <a:r>
              <a:rPr lang="en-GB" dirty="0"/>
              <a:t>Generic for everyone, not focused on one user</a:t>
            </a:r>
          </a:p>
          <a:p>
            <a:pPr lvl="1"/>
            <a:r>
              <a:rPr lang="en-GB" dirty="0"/>
              <a:t>Costs £2.99</a:t>
            </a:r>
          </a:p>
          <a:p>
            <a:pPr lvl="1"/>
            <a:endParaRPr lang="en-US" dirty="0"/>
          </a:p>
        </p:txBody>
      </p:sp>
      <p:pic>
        <p:nvPicPr>
          <p:cNvPr id="4" name="Picture 3" descr="Physioadvisor | Top 10 Useful Physical Therapy Apps for Patients to Try">
            <a:extLst>
              <a:ext uri="{FF2B5EF4-FFF2-40B4-BE49-F238E27FC236}">
                <a16:creationId xmlns:a16="http://schemas.microsoft.com/office/drawing/2014/main" id="{8EAF172D-DBF0-4263-888E-95E42D315D66}"/>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9163050" y="2366168"/>
            <a:ext cx="2635996" cy="3948907"/>
          </a:xfrm>
          <a:prstGeom prst="rect">
            <a:avLst/>
          </a:prstGeom>
          <a:noFill/>
          <a:ln>
            <a:noFill/>
          </a:ln>
        </p:spPr>
      </p:pic>
      <p:sp>
        <p:nvSpPr>
          <p:cNvPr id="5" name="Content Placeholder 2">
            <a:extLst>
              <a:ext uri="{FF2B5EF4-FFF2-40B4-BE49-F238E27FC236}">
                <a16:creationId xmlns:a16="http://schemas.microsoft.com/office/drawing/2014/main" id="{1F60E506-D550-4181-B028-34C97856A453}"/>
              </a:ext>
            </a:extLst>
          </p:cNvPr>
          <p:cNvSpPr txBox="1">
            <a:spLocks/>
          </p:cNvSpPr>
          <p:nvPr/>
        </p:nvSpPr>
        <p:spPr>
          <a:xfrm>
            <a:off x="4899171" y="3508267"/>
            <a:ext cx="3741489" cy="1541906"/>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US" b="1" dirty="0"/>
              <a:t>Considerations for build:</a:t>
            </a:r>
          </a:p>
          <a:p>
            <a:pPr lvl="1"/>
            <a:r>
              <a:rPr lang="en-US" dirty="0"/>
              <a:t>Using the skeleton for the user to navigate</a:t>
            </a:r>
          </a:p>
          <a:p>
            <a:pPr lvl="1"/>
            <a:r>
              <a:rPr lang="en-US" dirty="0"/>
              <a:t>Make it easier to navigate</a:t>
            </a:r>
          </a:p>
        </p:txBody>
      </p:sp>
    </p:spTree>
    <p:extLst>
      <p:ext uri="{BB962C8B-B14F-4D97-AF65-F5344CB8AC3E}">
        <p14:creationId xmlns:p14="http://schemas.microsoft.com/office/powerpoint/2010/main" val="643780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AF0B3-F2A6-457A-9E1B-72FA0C17DE39}"/>
              </a:ext>
            </a:extLst>
          </p:cNvPr>
          <p:cNvSpPr>
            <a:spLocks noGrp="1"/>
          </p:cNvSpPr>
          <p:nvPr>
            <p:ph type="title"/>
          </p:nvPr>
        </p:nvSpPr>
        <p:spPr/>
        <p:txBody>
          <a:bodyPr/>
          <a:lstStyle/>
          <a:p>
            <a:r>
              <a:rPr lang="en-US" dirty="0"/>
              <a:t>Existing tools – Pain Therapy</a:t>
            </a:r>
            <a:endParaRPr lang="en-GB" dirty="0"/>
          </a:p>
        </p:txBody>
      </p:sp>
      <p:pic>
        <p:nvPicPr>
          <p:cNvPr id="4" name="Picture 3">
            <a:extLst>
              <a:ext uri="{FF2B5EF4-FFF2-40B4-BE49-F238E27FC236}">
                <a16:creationId xmlns:a16="http://schemas.microsoft.com/office/drawing/2014/main" id="{489ED1C4-CEE3-43CB-A9C8-D669A39883D5}"/>
              </a:ext>
            </a:extLst>
          </p:cNvPr>
          <p:cNvPicPr/>
          <p:nvPr/>
        </p:nvPicPr>
        <p:blipFill>
          <a:blip r:embed="rId3">
            <a:extLst>
              <a:ext uri="{28A0092B-C50C-407E-A947-70E740481C1C}">
                <a14:useLocalDpi xmlns:a14="http://schemas.microsoft.com/office/drawing/2010/main" val="0"/>
              </a:ext>
            </a:extLst>
          </a:blip>
          <a:stretch>
            <a:fillRect/>
          </a:stretch>
        </p:blipFill>
        <p:spPr>
          <a:xfrm>
            <a:off x="8381999" y="2326639"/>
            <a:ext cx="3419475" cy="4150361"/>
          </a:xfrm>
          <a:prstGeom prst="rect">
            <a:avLst/>
          </a:prstGeom>
        </p:spPr>
      </p:pic>
      <p:sp>
        <p:nvSpPr>
          <p:cNvPr id="5" name="Content Placeholder 2">
            <a:extLst>
              <a:ext uri="{FF2B5EF4-FFF2-40B4-BE49-F238E27FC236}">
                <a16:creationId xmlns:a16="http://schemas.microsoft.com/office/drawing/2014/main" id="{99C26069-E7A5-47B5-AE2B-C3BA3E4DE264}"/>
              </a:ext>
            </a:extLst>
          </p:cNvPr>
          <p:cNvSpPr>
            <a:spLocks noGrp="1"/>
          </p:cNvSpPr>
          <p:nvPr>
            <p:ph idx="1"/>
          </p:nvPr>
        </p:nvSpPr>
        <p:spPr>
          <a:xfrm>
            <a:off x="500613" y="2468031"/>
            <a:ext cx="7452149" cy="3672709"/>
          </a:xfrm>
        </p:spPr>
        <p:txBody>
          <a:bodyPr>
            <a:normAutofit/>
          </a:bodyPr>
          <a:lstStyle/>
          <a:p>
            <a:r>
              <a:rPr lang="en-GB" sz="1800" dirty="0">
                <a:effectLst/>
                <a:latin typeface="Century Gothic" panose="020B0502020202020204" pitchFamily="34" charset="0"/>
                <a:ea typeface="Calibri" panose="020F0502020204030204" pitchFamily="34" charset="0"/>
                <a:cs typeface="Times New Roman" panose="02020603050405020304" pitchFamily="18" charset="0"/>
              </a:rPr>
              <a:t>This application is only available on iOS.</a:t>
            </a:r>
          </a:p>
          <a:p>
            <a:r>
              <a:rPr lang="en-GB" dirty="0">
                <a:latin typeface="Century Gothic" panose="020B0502020202020204" pitchFamily="34" charset="0"/>
                <a:ea typeface="Calibri" panose="020F0502020204030204" pitchFamily="34" charset="0"/>
                <a:cs typeface="Times New Roman" panose="02020603050405020304" pitchFamily="18" charset="0"/>
              </a:rPr>
              <a:t>B</a:t>
            </a:r>
            <a:r>
              <a:rPr lang="en-GB" sz="1800" dirty="0">
                <a:effectLst/>
                <a:latin typeface="Century Gothic" panose="020B0502020202020204" pitchFamily="34" charset="0"/>
                <a:ea typeface="Calibri" panose="020F0502020204030204" pitchFamily="34" charset="0"/>
                <a:cs typeface="Times New Roman" panose="02020603050405020304" pitchFamily="18" charset="0"/>
              </a:rPr>
              <a:t>etter navigation compared to physio adviser app.</a:t>
            </a:r>
          </a:p>
          <a:p>
            <a:r>
              <a:rPr lang="en-GB" dirty="0">
                <a:latin typeface="Century Gothic" panose="020B0502020202020204" pitchFamily="34" charset="0"/>
                <a:ea typeface="Calibri" panose="020F0502020204030204" pitchFamily="34" charset="0"/>
                <a:cs typeface="Times New Roman" panose="02020603050405020304" pitchFamily="18" charset="0"/>
              </a:rPr>
              <a:t>L</a:t>
            </a:r>
            <a:r>
              <a:rPr lang="en-GB" sz="1800" dirty="0">
                <a:effectLst/>
                <a:latin typeface="Century Gothic" panose="020B0502020202020204" pitchFamily="34" charset="0"/>
                <a:ea typeface="Calibri" panose="020F0502020204030204" pitchFamily="34" charset="0"/>
                <a:cs typeface="Times New Roman" panose="02020603050405020304" pitchFamily="18" charset="0"/>
              </a:rPr>
              <a:t>ist of different exercises available. </a:t>
            </a:r>
          </a:p>
          <a:p>
            <a:r>
              <a:rPr lang="en-GB" dirty="0">
                <a:latin typeface="Century Gothic" panose="020B0502020202020204" pitchFamily="34" charset="0"/>
                <a:ea typeface="Calibri" panose="020F0502020204030204" pitchFamily="34" charset="0"/>
                <a:cs typeface="Times New Roman" panose="02020603050405020304" pitchFamily="18" charset="0"/>
              </a:rPr>
              <a:t>P</a:t>
            </a:r>
            <a:r>
              <a:rPr lang="en-GB" sz="1800" dirty="0">
                <a:effectLst/>
                <a:latin typeface="Century Gothic" panose="020B0502020202020204" pitchFamily="34" charset="0"/>
                <a:ea typeface="Calibri" panose="020F0502020204030204" pitchFamily="34" charset="0"/>
                <a:cs typeface="Times New Roman" panose="02020603050405020304" pitchFamily="18" charset="0"/>
              </a:rPr>
              <a:t>rovides videos to show you how to do each exercise.</a:t>
            </a:r>
          </a:p>
          <a:p>
            <a:r>
              <a:rPr lang="en-GB" dirty="0">
                <a:latin typeface="Century Gothic" panose="020B0502020202020204" pitchFamily="34" charset="0"/>
                <a:ea typeface="Calibri" panose="020F0502020204030204" pitchFamily="34" charset="0"/>
                <a:cs typeface="Times New Roman" panose="02020603050405020304" pitchFamily="18" charset="0"/>
              </a:rPr>
              <a:t>P</a:t>
            </a:r>
            <a:r>
              <a:rPr lang="en-GB" sz="1800" dirty="0">
                <a:effectLst/>
                <a:latin typeface="Century Gothic" panose="020B0502020202020204" pitchFamily="34" charset="0"/>
                <a:ea typeface="Calibri" panose="020F0502020204030204" pitchFamily="34" charset="0"/>
                <a:cs typeface="Times New Roman" panose="02020603050405020304" pitchFamily="18" charset="0"/>
              </a:rPr>
              <a:t>regnancy therapy which involves more complex levels of therapy.</a:t>
            </a:r>
            <a:endParaRPr lang="en-GB" dirty="0">
              <a:latin typeface="Century Gothic" panose="020B050202020202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4403999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AF0B3-F2A6-457A-9E1B-72FA0C17DE39}"/>
              </a:ext>
            </a:extLst>
          </p:cNvPr>
          <p:cNvSpPr>
            <a:spLocks noGrp="1"/>
          </p:cNvSpPr>
          <p:nvPr>
            <p:ph type="title"/>
          </p:nvPr>
        </p:nvSpPr>
        <p:spPr/>
        <p:txBody>
          <a:bodyPr/>
          <a:lstStyle/>
          <a:p>
            <a:r>
              <a:rPr lang="en-US" dirty="0"/>
              <a:t>Existing tools – Pain Therapy</a:t>
            </a:r>
            <a:endParaRPr lang="en-GB" dirty="0"/>
          </a:p>
        </p:txBody>
      </p:sp>
      <p:pic>
        <p:nvPicPr>
          <p:cNvPr id="4" name="Picture 3">
            <a:extLst>
              <a:ext uri="{FF2B5EF4-FFF2-40B4-BE49-F238E27FC236}">
                <a16:creationId xmlns:a16="http://schemas.microsoft.com/office/drawing/2014/main" id="{489ED1C4-CEE3-43CB-A9C8-D669A39883D5}"/>
              </a:ext>
            </a:extLst>
          </p:cNvPr>
          <p:cNvPicPr/>
          <p:nvPr/>
        </p:nvPicPr>
        <p:blipFill>
          <a:blip r:embed="rId3">
            <a:extLst>
              <a:ext uri="{28A0092B-C50C-407E-A947-70E740481C1C}">
                <a14:useLocalDpi xmlns:a14="http://schemas.microsoft.com/office/drawing/2010/main" val="0"/>
              </a:ext>
            </a:extLst>
          </a:blip>
          <a:stretch>
            <a:fillRect/>
          </a:stretch>
        </p:blipFill>
        <p:spPr>
          <a:xfrm>
            <a:off x="8381999" y="2326639"/>
            <a:ext cx="3419475" cy="4150361"/>
          </a:xfrm>
          <a:prstGeom prst="rect">
            <a:avLst/>
          </a:prstGeom>
        </p:spPr>
      </p:pic>
      <p:sp>
        <p:nvSpPr>
          <p:cNvPr id="5" name="Content Placeholder 2">
            <a:extLst>
              <a:ext uri="{FF2B5EF4-FFF2-40B4-BE49-F238E27FC236}">
                <a16:creationId xmlns:a16="http://schemas.microsoft.com/office/drawing/2014/main" id="{99C26069-E7A5-47B5-AE2B-C3BA3E4DE264}"/>
              </a:ext>
            </a:extLst>
          </p:cNvPr>
          <p:cNvSpPr>
            <a:spLocks noGrp="1"/>
          </p:cNvSpPr>
          <p:nvPr>
            <p:ph idx="1"/>
          </p:nvPr>
        </p:nvSpPr>
        <p:spPr>
          <a:xfrm>
            <a:off x="500614" y="2468032"/>
            <a:ext cx="4113332" cy="3416300"/>
          </a:xfrm>
        </p:spPr>
        <p:txBody>
          <a:bodyPr>
            <a:normAutofit fontScale="85000" lnSpcReduction="20000"/>
          </a:bodyPr>
          <a:lstStyle/>
          <a:p>
            <a:r>
              <a:rPr lang="en-US" b="1" dirty="0"/>
              <a:t>Positives</a:t>
            </a:r>
          </a:p>
          <a:p>
            <a:pPr lvl="1"/>
            <a:r>
              <a:rPr lang="en-US" dirty="0"/>
              <a:t>Shows a lot of exercises</a:t>
            </a:r>
          </a:p>
          <a:p>
            <a:pPr lvl="1"/>
            <a:r>
              <a:rPr lang="en-US" dirty="0"/>
              <a:t>Informative for the everyday user</a:t>
            </a:r>
          </a:p>
          <a:p>
            <a:pPr lvl="1"/>
            <a:r>
              <a:rPr lang="en-US" dirty="0"/>
              <a:t>Shows pregnancy exercises</a:t>
            </a:r>
          </a:p>
          <a:p>
            <a:pPr lvl="1"/>
            <a:r>
              <a:rPr lang="en-US" dirty="0"/>
              <a:t>Video examples of exercise</a:t>
            </a:r>
          </a:p>
          <a:p>
            <a:r>
              <a:rPr lang="en-GB" b="1" dirty="0"/>
              <a:t>Negatives</a:t>
            </a:r>
          </a:p>
          <a:p>
            <a:pPr lvl="1"/>
            <a:r>
              <a:rPr lang="en-GB" dirty="0"/>
              <a:t>Cluttered application</a:t>
            </a:r>
          </a:p>
          <a:p>
            <a:pPr lvl="1"/>
            <a:r>
              <a:rPr lang="en-GB" dirty="0"/>
              <a:t>Generic for everyone, not focused on one user</a:t>
            </a:r>
          </a:p>
          <a:p>
            <a:pPr lvl="1"/>
            <a:r>
              <a:rPr lang="en-GB" dirty="0"/>
              <a:t>Hard to navigate</a:t>
            </a:r>
          </a:p>
          <a:p>
            <a:pPr lvl="1"/>
            <a:r>
              <a:rPr lang="en-GB" dirty="0"/>
              <a:t>Does not say what you would do each exercise for</a:t>
            </a:r>
          </a:p>
          <a:p>
            <a:pPr lvl="1"/>
            <a:endParaRPr lang="en-US" dirty="0"/>
          </a:p>
        </p:txBody>
      </p:sp>
      <p:sp>
        <p:nvSpPr>
          <p:cNvPr id="6" name="Content Placeholder 2">
            <a:extLst>
              <a:ext uri="{FF2B5EF4-FFF2-40B4-BE49-F238E27FC236}">
                <a16:creationId xmlns:a16="http://schemas.microsoft.com/office/drawing/2014/main" id="{CEEE1B30-9A08-4033-8BF3-23E59797824A}"/>
              </a:ext>
            </a:extLst>
          </p:cNvPr>
          <p:cNvSpPr txBox="1">
            <a:spLocks/>
          </p:cNvSpPr>
          <p:nvPr/>
        </p:nvSpPr>
        <p:spPr>
          <a:xfrm>
            <a:off x="4479721" y="3570525"/>
            <a:ext cx="3741489" cy="216592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US" sz="1400" b="1" dirty="0"/>
              <a:t>Considerations for build:</a:t>
            </a:r>
          </a:p>
          <a:p>
            <a:pPr lvl="1"/>
            <a:r>
              <a:rPr lang="en-US" sz="1400" dirty="0"/>
              <a:t>Use examples for each exercise </a:t>
            </a:r>
          </a:p>
          <a:p>
            <a:pPr lvl="1"/>
            <a:r>
              <a:rPr lang="en-US" sz="1400" dirty="0"/>
              <a:t>Make it easier to navigate</a:t>
            </a:r>
          </a:p>
          <a:p>
            <a:pPr lvl="1"/>
            <a:r>
              <a:rPr lang="en-US" sz="1400" dirty="0"/>
              <a:t>Say what exercise is used for and name specific exercise</a:t>
            </a:r>
          </a:p>
          <a:p>
            <a:pPr lvl="1"/>
            <a:r>
              <a:rPr lang="en-US" sz="1400" dirty="0"/>
              <a:t>Declutter the application</a:t>
            </a:r>
          </a:p>
          <a:p>
            <a:pPr lvl="1"/>
            <a:endParaRPr lang="en-US" dirty="0"/>
          </a:p>
        </p:txBody>
      </p:sp>
    </p:spTree>
    <p:extLst>
      <p:ext uri="{BB962C8B-B14F-4D97-AF65-F5344CB8AC3E}">
        <p14:creationId xmlns:p14="http://schemas.microsoft.com/office/powerpoint/2010/main" val="14708158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AF0B3-F2A6-457A-9E1B-72FA0C17DE39}"/>
              </a:ext>
            </a:extLst>
          </p:cNvPr>
          <p:cNvSpPr>
            <a:spLocks noGrp="1"/>
          </p:cNvSpPr>
          <p:nvPr>
            <p:ph type="title"/>
          </p:nvPr>
        </p:nvSpPr>
        <p:spPr/>
        <p:txBody>
          <a:bodyPr/>
          <a:lstStyle/>
          <a:p>
            <a:r>
              <a:rPr lang="en-US" dirty="0"/>
              <a:t>Existing tools - </a:t>
            </a:r>
            <a:r>
              <a:rPr lang="en-US" dirty="0" err="1"/>
              <a:t>physiopedia</a:t>
            </a:r>
            <a:endParaRPr lang="en-GB" dirty="0"/>
          </a:p>
        </p:txBody>
      </p:sp>
      <p:sp>
        <p:nvSpPr>
          <p:cNvPr id="3" name="Content Placeholder 2">
            <a:extLst>
              <a:ext uri="{FF2B5EF4-FFF2-40B4-BE49-F238E27FC236}">
                <a16:creationId xmlns:a16="http://schemas.microsoft.com/office/drawing/2014/main" id="{2CC919DD-4715-42A9-8714-77310CF70F6B}"/>
              </a:ext>
            </a:extLst>
          </p:cNvPr>
          <p:cNvSpPr>
            <a:spLocks noGrp="1"/>
          </p:cNvSpPr>
          <p:nvPr>
            <p:ph idx="1"/>
          </p:nvPr>
        </p:nvSpPr>
        <p:spPr>
          <a:xfrm>
            <a:off x="1154954" y="2603500"/>
            <a:ext cx="6888215" cy="3416300"/>
          </a:xfrm>
        </p:spPr>
        <p:txBody>
          <a:bodyPr/>
          <a:lstStyle/>
          <a:p>
            <a:r>
              <a:rPr lang="en-GB" sz="1800" dirty="0">
                <a:effectLst/>
                <a:latin typeface="Century Gothic" panose="020B0502020202020204" pitchFamily="34" charset="0"/>
                <a:ea typeface="Calibri" panose="020F0502020204030204" pitchFamily="34" charset="0"/>
                <a:cs typeface="Times New Roman" panose="02020603050405020304" pitchFamily="18" charset="0"/>
              </a:rPr>
              <a:t>Physiopedia is an application that brings all sports therapy together without having to go and see a physiotherapist</a:t>
            </a:r>
          </a:p>
          <a:p>
            <a:r>
              <a:rPr lang="en-GB" dirty="0">
                <a:latin typeface="Century Gothic" panose="020B0502020202020204" pitchFamily="34" charset="0"/>
                <a:ea typeface="Calibri" panose="020F0502020204030204" pitchFamily="34" charset="0"/>
                <a:cs typeface="Times New Roman" panose="02020603050405020304" pitchFamily="18" charset="0"/>
              </a:rPr>
              <a:t>D</a:t>
            </a:r>
            <a:r>
              <a:rPr lang="en-GB" sz="1800" dirty="0">
                <a:effectLst/>
                <a:latin typeface="Century Gothic" panose="020B0502020202020204" pitchFamily="34" charset="0"/>
                <a:ea typeface="Calibri" panose="020F0502020204030204" pitchFamily="34" charset="0"/>
                <a:cs typeface="Times New Roman" panose="02020603050405020304" pitchFamily="18" charset="0"/>
              </a:rPr>
              <a:t>oes not have a booking option</a:t>
            </a:r>
          </a:p>
          <a:p>
            <a:r>
              <a:rPr lang="en-GB" dirty="0">
                <a:latin typeface="Century Gothic" panose="020B0502020202020204" pitchFamily="34" charset="0"/>
                <a:cs typeface="Times New Roman" panose="02020603050405020304" pitchFamily="18" charset="0"/>
              </a:rPr>
              <a:t>Generic application for everyone</a:t>
            </a:r>
          </a:p>
          <a:p>
            <a:r>
              <a:rPr lang="en-GB" sz="1800" dirty="0">
                <a:effectLst/>
                <a:latin typeface="Century Gothic" panose="020B0502020202020204" pitchFamily="34" charset="0"/>
                <a:ea typeface="Calibri" panose="020F0502020204030204" pitchFamily="34" charset="0"/>
                <a:cs typeface="Times New Roman" panose="02020603050405020304" pitchFamily="18" charset="0"/>
              </a:rPr>
              <a:t>It has an image of a skeleton/muscles on the homepage, and you can select what part of the body that is required</a:t>
            </a:r>
          </a:p>
          <a:p>
            <a:r>
              <a:rPr lang="en-GB" sz="1800" dirty="0">
                <a:effectLst/>
                <a:latin typeface="Century Gothic" panose="020B0502020202020204" pitchFamily="34" charset="0"/>
                <a:ea typeface="Calibri" panose="020F0502020204030204" pitchFamily="34" charset="0"/>
                <a:cs typeface="Times New Roman" panose="02020603050405020304" pitchFamily="18" charset="0"/>
              </a:rPr>
              <a:t>gives a list of each injury and a video to recover</a:t>
            </a:r>
            <a:endParaRPr lang="en-GB" dirty="0"/>
          </a:p>
        </p:txBody>
      </p:sp>
      <p:pic>
        <p:nvPicPr>
          <p:cNvPr id="4" name="Picture 3" descr="Screenshot Image">
            <a:extLst>
              <a:ext uri="{FF2B5EF4-FFF2-40B4-BE49-F238E27FC236}">
                <a16:creationId xmlns:a16="http://schemas.microsoft.com/office/drawing/2014/main" id="{998EAEC5-12A4-442A-A454-BDF8820B6658}"/>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8715375" y="2333625"/>
            <a:ext cx="3067050" cy="4162425"/>
          </a:xfrm>
          <a:prstGeom prst="rect">
            <a:avLst/>
          </a:prstGeom>
          <a:noFill/>
          <a:ln>
            <a:noFill/>
          </a:ln>
        </p:spPr>
      </p:pic>
    </p:spTree>
    <p:extLst>
      <p:ext uri="{BB962C8B-B14F-4D97-AF65-F5344CB8AC3E}">
        <p14:creationId xmlns:p14="http://schemas.microsoft.com/office/powerpoint/2010/main" val="2442708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AF0B3-F2A6-457A-9E1B-72FA0C17DE39}"/>
              </a:ext>
            </a:extLst>
          </p:cNvPr>
          <p:cNvSpPr>
            <a:spLocks noGrp="1"/>
          </p:cNvSpPr>
          <p:nvPr>
            <p:ph type="title"/>
          </p:nvPr>
        </p:nvSpPr>
        <p:spPr/>
        <p:txBody>
          <a:bodyPr/>
          <a:lstStyle/>
          <a:p>
            <a:r>
              <a:rPr lang="en-US" dirty="0"/>
              <a:t>Existing tools - </a:t>
            </a:r>
            <a:r>
              <a:rPr lang="en-US" dirty="0" err="1"/>
              <a:t>physiopedia</a:t>
            </a:r>
            <a:endParaRPr lang="en-GB" dirty="0"/>
          </a:p>
        </p:txBody>
      </p:sp>
      <p:pic>
        <p:nvPicPr>
          <p:cNvPr id="4" name="Picture 3" descr="Screenshot Image">
            <a:extLst>
              <a:ext uri="{FF2B5EF4-FFF2-40B4-BE49-F238E27FC236}">
                <a16:creationId xmlns:a16="http://schemas.microsoft.com/office/drawing/2014/main" id="{998EAEC5-12A4-442A-A454-BDF8820B6658}"/>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8715375" y="2333625"/>
            <a:ext cx="3067050" cy="4162425"/>
          </a:xfrm>
          <a:prstGeom prst="rect">
            <a:avLst/>
          </a:prstGeom>
          <a:noFill/>
          <a:ln>
            <a:noFill/>
          </a:ln>
        </p:spPr>
      </p:pic>
      <p:sp>
        <p:nvSpPr>
          <p:cNvPr id="7" name="Content Placeholder 2">
            <a:extLst>
              <a:ext uri="{FF2B5EF4-FFF2-40B4-BE49-F238E27FC236}">
                <a16:creationId xmlns:a16="http://schemas.microsoft.com/office/drawing/2014/main" id="{AE1B0C94-4C23-435F-934B-BC6AFCC0435D}"/>
              </a:ext>
            </a:extLst>
          </p:cNvPr>
          <p:cNvSpPr>
            <a:spLocks noGrp="1"/>
          </p:cNvSpPr>
          <p:nvPr>
            <p:ph idx="1"/>
          </p:nvPr>
        </p:nvSpPr>
        <p:spPr>
          <a:xfrm>
            <a:off x="500614" y="2468032"/>
            <a:ext cx="4113332" cy="3416300"/>
          </a:xfrm>
        </p:spPr>
        <p:txBody>
          <a:bodyPr>
            <a:normAutofit fontScale="92500" lnSpcReduction="20000"/>
          </a:bodyPr>
          <a:lstStyle/>
          <a:p>
            <a:r>
              <a:rPr lang="en-US" b="1" dirty="0"/>
              <a:t>Positives</a:t>
            </a:r>
          </a:p>
          <a:p>
            <a:pPr lvl="1"/>
            <a:r>
              <a:rPr lang="en-US" dirty="0"/>
              <a:t>Easy to navigate</a:t>
            </a:r>
          </a:p>
          <a:p>
            <a:pPr lvl="1"/>
            <a:r>
              <a:rPr lang="en-US" dirty="0"/>
              <a:t>Informative for the everyday user</a:t>
            </a:r>
          </a:p>
          <a:p>
            <a:pPr lvl="1"/>
            <a:r>
              <a:rPr lang="en-US" dirty="0"/>
              <a:t>Decluttered</a:t>
            </a:r>
          </a:p>
          <a:p>
            <a:pPr lvl="1"/>
            <a:r>
              <a:rPr lang="en-US" dirty="0"/>
              <a:t>Video examples of exercise</a:t>
            </a:r>
          </a:p>
          <a:p>
            <a:r>
              <a:rPr lang="en-GB" b="1" dirty="0"/>
              <a:t>Negatives</a:t>
            </a:r>
          </a:p>
          <a:p>
            <a:pPr lvl="1"/>
            <a:r>
              <a:rPr lang="en-GB" dirty="0"/>
              <a:t>Basic interface</a:t>
            </a:r>
          </a:p>
          <a:p>
            <a:pPr lvl="1"/>
            <a:r>
              <a:rPr lang="en-GB" dirty="0"/>
              <a:t>Generic for everyone, not focused on one user</a:t>
            </a:r>
          </a:p>
          <a:p>
            <a:pPr lvl="1"/>
            <a:r>
              <a:rPr lang="en-GB" dirty="0"/>
              <a:t>Can click the wrong muscle group easily</a:t>
            </a:r>
          </a:p>
        </p:txBody>
      </p:sp>
      <p:sp>
        <p:nvSpPr>
          <p:cNvPr id="8" name="Content Placeholder 2">
            <a:extLst>
              <a:ext uri="{FF2B5EF4-FFF2-40B4-BE49-F238E27FC236}">
                <a16:creationId xmlns:a16="http://schemas.microsoft.com/office/drawing/2014/main" id="{61F2EC55-F8FF-4692-8ACE-A2EC1921EE44}"/>
              </a:ext>
            </a:extLst>
          </p:cNvPr>
          <p:cNvSpPr txBox="1">
            <a:spLocks/>
          </p:cNvSpPr>
          <p:nvPr/>
        </p:nvSpPr>
        <p:spPr>
          <a:xfrm>
            <a:off x="4613946" y="3418514"/>
            <a:ext cx="3741489" cy="2165927"/>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US" sz="1400" b="1" dirty="0"/>
              <a:t>Considerations for build:</a:t>
            </a:r>
          </a:p>
          <a:p>
            <a:pPr lvl="1"/>
            <a:r>
              <a:rPr lang="en-US" sz="1400" dirty="0"/>
              <a:t>Use examples for each exercise with videos </a:t>
            </a:r>
          </a:p>
          <a:p>
            <a:pPr lvl="1"/>
            <a:r>
              <a:rPr lang="en-US" sz="1400" dirty="0"/>
              <a:t>Make it easier to navigate</a:t>
            </a:r>
          </a:p>
          <a:p>
            <a:pPr lvl="1"/>
            <a:r>
              <a:rPr lang="en-US" sz="1400" dirty="0"/>
              <a:t>Say what each exercise is used for</a:t>
            </a:r>
          </a:p>
          <a:p>
            <a:pPr lvl="1"/>
            <a:r>
              <a:rPr lang="en-US" sz="1400" dirty="0"/>
              <a:t>Use the skeleton as a UI design application</a:t>
            </a:r>
          </a:p>
        </p:txBody>
      </p:sp>
    </p:spTree>
    <p:extLst>
      <p:ext uri="{BB962C8B-B14F-4D97-AF65-F5344CB8AC3E}">
        <p14:creationId xmlns:p14="http://schemas.microsoft.com/office/powerpoint/2010/main" val="15275701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9C5F18-028F-430A-BE39-F8F95B18B192}"/>
              </a:ext>
            </a:extLst>
          </p:cNvPr>
          <p:cNvSpPr>
            <a:spLocks noGrp="1"/>
          </p:cNvSpPr>
          <p:nvPr>
            <p:ph type="title"/>
          </p:nvPr>
        </p:nvSpPr>
        <p:spPr/>
        <p:txBody>
          <a:bodyPr/>
          <a:lstStyle/>
          <a:p>
            <a:r>
              <a:rPr lang="en-US" dirty="0"/>
              <a:t>Discussion of findings – Apps found</a:t>
            </a:r>
            <a:endParaRPr lang="en-GB" dirty="0"/>
          </a:p>
        </p:txBody>
      </p:sp>
      <p:sp>
        <p:nvSpPr>
          <p:cNvPr id="3" name="Content Placeholder 2">
            <a:extLst>
              <a:ext uri="{FF2B5EF4-FFF2-40B4-BE49-F238E27FC236}">
                <a16:creationId xmlns:a16="http://schemas.microsoft.com/office/drawing/2014/main" id="{B4A1B2AF-C59D-45E4-A5F2-CD40BC5A6E17}"/>
              </a:ext>
            </a:extLst>
          </p:cNvPr>
          <p:cNvSpPr>
            <a:spLocks noGrp="1"/>
          </p:cNvSpPr>
          <p:nvPr>
            <p:ph idx="1"/>
          </p:nvPr>
        </p:nvSpPr>
        <p:spPr/>
        <p:txBody>
          <a:bodyPr>
            <a:normAutofit fontScale="92500" lnSpcReduction="20000"/>
          </a:bodyPr>
          <a:lstStyle/>
          <a:p>
            <a:r>
              <a:rPr lang="en-GB" dirty="0">
                <a:latin typeface="Century Gothic" panose="020B0502020202020204" pitchFamily="34" charset="0"/>
                <a:ea typeface="Calibri" panose="020F0502020204030204" pitchFamily="34" charset="0"/>
                <a:cs typeface="Times New Roman" panose="02020603050405020304" pitchFamily="18" charset="0"/>
              </a:rPr>
              <a:t>I</a:t>
            </a:r>
            <a:r>
              <a:rPr lang="en-GB" sz="1800" dirty="0">
                <a:effectLst/>
                <a:latin typeface="Century Gothic" panose="020B0502020202020204" pitchFamily="34" charset="0"/>
                <a:ea typeface="Calibri" panose="020F0502020204030204" pitchFamily="34" charset="0"/>
                <a:cs typeface="Times New Roman" panose="02020603050405020304" pitchFamily="18" charset="0"/>
              </a:rPr>
              <a:t>t was found that all the applications were generic, and not subject to one client. </a:t>
            </a:r>
            <a:endParaRPr lang="en-GB" dirty="0">
              <a:latin typeface="Century Gothic" panose="020B0502020202020204" pitchFamily="34" charset="0"/>
              <a:ea typeface="Calibri" panose="020F0502020204030204" pitchFamily="34" charset="0"/>
              <a:cs typeface="Times New Roman" panose="02020603050405020304" pitchFamily="18" charset="0"/>
            </a:endParaRPr>
          </a:p>
          <a:p>
            <a:endParaRPr lang="en-GB" dirty="0">
              <a:latin typeface="Century Gothic" panose="020B0502020202020204" pitchFamily="34" charset="0"/>
              <a:cs typeface="Times New Roman" panose="02020603050405020304" pitchFamily="18" charset="0"/>
            </a:endParaRPr>
          </a:p>
          <a:p>
            <a:r>
              <a:rPr lang="en-GB" sz="1800" dirty="0">
                <a:effectLst/>
                <a:latin typeface="Century Gothic" panose="020B0502020202020204" pitchFamily="34" charset="0"/>
                <a:ea typeface="Calibri" panose="020F0502020204030204" pitchFamily="34" charset="0"/>
                <a:cs typeface="Times New Roman" panose="02020603050405020304" pitchFamily="18" charset="0"/>
              </a:rPr>
              <a:t>the application could be based off ‘pain therapy’, as this had all the information that the client would need, and then add a booking system at the back end of the application</a:t>
            </a:r>
          </a:p>
          <a:p>
            <a:endParaRPr lang="en-GB" sz="1800" dirty="0">
              <a:effectLst/>
              <a:latin typeface="Century Gothic" panose="020B0502020202020204" pitchFamily="34" charset="0"/>
              <a:ea typeface="Calibri" panose="020F0502020204030204" pitchFamily="34" charset="0"/>
              <a:cs typeface="Times New Roman" panose="02020603050405020304" pitchFamily="18" charset="0"/>
            </a:endParaRPr>
          </a:p>
          <a:p>
            <a:r>
              <a:rPr lang="en-GB" sz="1800" dirty="0">
                <a:effectLst/>
                <a:latin typeface="Century Gothic" panose="020B0502020202020204" pitchFamily="34" charset="0"/>
                <a:ea typeface="Calibri" panose="020F0502020204030204" pitchFamily="34" charset="0"/>
                <a:cs typeface="Times New Roman" panose="02020603050405020304" pitchFamily="18" charset="0"/>
              </a:rPr>
              <a:t>A better layout will be made using the skeleton UI design from the other two apps.</a:t>
            </a:r>
          </a:p>
          <a:p>
            <a:endParaRPr lang="en-GB" dirty="0">
              <a:latin typeface="Century Gothic" panose="020B0502020202020204" pitchFamily="34" charset="0"/>
              <a:cs typeface="Times New Roman" panose="02020603050405020304" pitchFamily="18" charset="0"/>
            </a:endParaRPr>
          </a:p>
          <a:p>
            <a:r>
              <a:rPr lang="en-GB" sz="1800" dirty="0">
                <a:effectLst/>
                <a:latin typeface="Century Gothic" panose="020B0502020202020204" pitchFamily="34" charset="0"/>
                <a:ea typeface="Calibri" panose="020F0502020204030204" pitchFamily="34" charset="0"/>
                <a:cs typeface="Times New Roman" panose="02020603050405020304" pitchFamily="18" charset="0"/>
              </a:rPr>
              <a:t>That way the patient could research and look at the injury diagnosis, and then decide whether they would like to book in or not.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4010871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510C9632-BB6F-48EE-AB65-501878BA5D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87"/>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36" name="Freeform: Shape 35">
            <a:extLst>
              <a:ext uri="{FF2B5EF4-FFF2-40B4-BE49-F238E27FC236}">
                <a16:creationId xmlns:a16="http://schemas.microsoft.com/office/drawing/2014/main" id="{4EC8AAB6-953B-4D29-9967-3C44D06BB4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38" name="Freeform 5">
            <a:extLst>
              <a:ext uri="{FF2B5EF4-FFF2-40B4-BE49-F238E27FC236}">
                <a16:creationId xmlns:a16="http://schemas.microsoft.com/office/drawing/2014/main" id="{C89ED458-2326-40DC-9C7B-1A717B655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AC266E2A-EAAC-4825-A6E5-9F456FF4923D}"/>
              </a:ext>
            </a:extLst>
          </p:cNvPr>
          <p:cNvSpPr>
            <a:spLocks noGrp="1"/>
          </p:cNvSpPr>
          <p:nvPr>
            <p:ph type="title"/>
          </p:nvPr>
        </p:nvSpPr>
        <p:spPr>
          <a:xfrm>
            <a:off x="1154955" y="973668"/>
            <a:ext cx="2942210" cy="1020232"/>
          </a:xfrm>
        </p:spPr>
        <p:txBody>
          <a:bodyPr>
            <a:normAutofit/>
          </a:bodyPr>
          <a:lstStyle/>
          <a:p>
            <a:pPr>
              <a:lnSpc>
                <a:spcPct val="90000"/>
              </a:lnSpc>
            </a:pPr>
            <a:r>
              <a:rPr lang="en-US" sz="2000" dirty="0">
                <a:solidFill>
                  <a:schemeClr val="tx1"/>
                </a:solidFill>
              </a:rPr>
              <a:t>Code Examples/Prototypes</a:t>
            </a:r>
            <a:endParaRPr lang="en-GB" sz="2000" dirty="0">
              <a:solidFill>
                <a:schemeClr val="tx1"/>
              </a:solidFill>
            </a:endParaRPr>
          </a:p>
        </p:txBody>
      </p:sp>
      <p:pic>
        <p:nvPicPr>
          <p:cNvPr id="5" name="Picture 4">
            <a:extLst>
              <a:ext uri="{FF2B5EF4-FFF2-40B4-BE49-F238E27FC236}">
                <a16:creationId xmlns:a16="http://schemas.microsoft.com/office/drawing/2014/main" id="{70DFC484-FD5F-4EB9-9E4C-B5EECE9E4921}"/>
              </a:ext>
            </a:extLst>
          </p:cNvPr>
          <p:cNvPicPr>
            <a:picLocks noChangeAspect="1"/>
          </p:cNvPicPr>
          <p:nvPr/>
        </p:nvPicPr>
        <p:blipFill rotWithShape="1">
          <a:blip r:embed="rId2"/>
          <a:srcRect l="7231" r="9689" b="2"/>
          <a:stretch/>
        </p:blipFill>
        <p:spPr>
          <a:xfrm>
            <a:off x="5194607" y="803751"/>
            <a:ext cx="6391533" cy="5250498"/>
          </a:xfrm>
          <a:prstGeom prst="rect">
            <a:avLst/>
          </a:prstGeom>
        </p:spPr>
      </p:pic>
      <p:sp>
        <p:nvSpPr>
          <p:cNvPr id="40" name="Rectangle 39">
            <a:extLst>
              <a:ext uri="{FF2B5EF4-FFF2-40B4-BE49-F238E27FC236}">
                <a16:creationId xmlns:a16="http://schemas.microsoft.com/office/drawing/2014/main" id="{6F9D1DE6-E368-4F07-85F9-D5B767477D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2" name="Oval 41">
            <a:extLst>
              <a:ext uri="{FF2B5EF4-FFF2-40B4-BE49-F238E27FC236}">
                <a16:creationId xmlns:a16="http://schemas.microsoft.com/office/drawing/2014/main" id="{F63B1F66-4ACE-4A01-8ADF-F175A9C35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4" name="Oval 43">
            <a:extLst>
              <a:ext uri="{FF2B5EF4-FFF2-40B4-BE49-F238E27FC236}">
                <a16:creationId xmlns:a16="http://schemas.microsoft.com/office/drawing/2014/main" id="{CF8448ED-9332-4A9B-8CAB-B1985E596E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48D0D0E-09C6-4A99-9ED2-D11EC6096E40}"/>
              </a:ext>
            </a:extLst>
          </p:cNvPr>
          <p:cNvSpPr>
            <a:spLocks noGrp="1"/>
          </p:cNvSpPr>
          <p:nvPr>
            <p:ph idx="1"/>
          </p:nvPr>
        </p:nvSpPr>
        <p:spPr>
          <a:xfrm>
            <a:off x="1154955" y="2120900"/>
            <a:ext cx="3133726" cy="3898900"/>
          </a:xfrm>
        </p:spPr>
        <p:txBody>
          <a:bodyPr>
            <a:normAutofit/>
          </a:bodyPr>
          <a:lstStyle/>
          <a:p>
            <a:r>
              <a:rPr lang="en-US" dirty="0">
                <a:solidFill>
                  <a:schemeClr val="tx1"/>
                </a:solidFill>
              </a:rPr>
              <a:t>Main menu page</a:t>
            </a:r>
          </a:p>
          <a:p>
            <a:r>
              <a:rPr lang="en-US" dirty="0">
                <a:solidFill>
                  <a:schemeClr val="tx1"/>
                </a:solidFill>
              </a:rPr>
              <a:t>3 buttons to navigate through the app</a:t>
            </a:r>
          </a:p>
          <a:p>
            <a:r>
              <a:rPr lang="en-US" dirty="0">
                <a:solidFill>
                  <a:schemeClr val="tx1"/>
                </a:solidFill>
              </a:rPr>
              <a:t>Next step logo at the top</a:t>
            </a:r>
            <a:endParaRPr lang="en-GB" dirty="0">
              <a:solidFill>
                <a:schemeClr val="tx1"/>
              </a:solidFill>
            </a:endParaRPr>
          </a:p>
        </p:txBody>
      </p:sp>
      <p:sp>
        <p:nvSpPr>
          <p:cNvPr id="46" name="Freeform 5">
            <a:extLst>
              <a:ext uri="{FF2B5EF4-FFF2-40B4-BE49-F238E27FC236}">
                <a16:creationId xmlns:a16="http://schemas.microsoft.com/office/drawing/2014/main" id="{ED3A2261-1C75-40FF-8CD6-18C5900C1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Tree>
    <p:extLst>
      <p:ext uri="{BB962C8B-B14F-4D97-AF65-F5344CB8AC3E}">
        <p14:creationId xmlns:p14="http://schemas.microsoft.com/office/powerpoint/2010/main" val="1179559016"/>
      </p:ext>
    </p:extLst>
  </p:cSld>
  <p:clrMapOvr>
    <a:overrideClrMapping bg1="dk1" tx1="lt1" bg2="dk2" tx2="lt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9">
            <a:extLst>
              <a:ext uri="{FF2B5EF4-FFF2-40B4-BE49-F238E27FC236}">
                <a16:creationId xmlns:a16="http://schemas.microsoft.com/office/drawing/2014/main" id="{643780CE-2BE5-46F6-97B2-60DF30217E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9" name="Freeform: Shape 11">
            <a:extLst>
              <a:ext uri="{FF2B5EF4-FFF2-40B4-BE49-F238E27FC236}">
                <a16:creationId xmlns:a16="http://schemas.microsoft.com/office/drawing/2014/main" id="{61A87A49-68E6-459E-A5A6-46229FF421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21" name="Freeform 5">
            <a:extLst>
              <a:ext uri="{FF2B5EF4-FFF2-40B4-BE49-F238E27FC236}">
                <a16:creationId xmlns:a16="http://schemas.microsoft.com/office/drawing/2014/main" id="{F6ACD5FC-CAFE-48EB-B765-60EED2E0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AC266E2A-EAAC-4825-A6E5-9F456FF4923D}"/>
              </a:ext>
            </a:extLst>
          </p:cNvPr>
          <p:cNvSpPr>
            <a:spLocks noGrp="1"/>
          </p:cNvSpPr>
          <p:nvPr>
            <p:ph type="title"/>
          </p:nvPr>
        </p:nvSpPr>
        <p:spPr>
          <a:xfrm>
            <a:off x="1154955" y="973668"/>
            <a:ext cx="2942210" cy="1020232"/>
          </a:xfrm>
        </p:spPr>
        <p:txBody>
          <a:bodyPr>
            <a:normAutofit/>
          </a:bodyPr>
          <a:lstStyle/>
          <a:p>
            <a:r>
              <a:rPr lang="en-US" dirty="0">
                <a:solidFill>
                  <a:srgbClr val="EBEBEB"/>
                </a:solidFill>
              </a:rPr>
              <a:t>Prototypes</a:t>
            </a:r>
            <a:endParaRPr lang="en-GB" dirty="0">
              <a:solidFill>
                <a:srgbClr val="EBEBEB"/>
              </a:solidFill>
            </a:endParaRPr>
          </a:p>
        </p:txBody>
      </p:sp>
      <p:pic>
        <p:nvPicPr>
          <p:cNvPr id="5" name="Picture 4">
            <a:extLst>
              <a:ext uri="{FF2B5EF4-FFF2-40B4-BE49-F238E27FC236}">
                <a16:creationId xmlns:a16="http://schemas.microsoft.com/office/drawing/2014/main" id="{CA5741B4-381F-484E-B6C7-265E70F33B3E}"/>
              </a:ext>
            </a:extLst>
          </p:cNvPr>
          <p:cNvPicPr>
            <a:picLocks noChangeAspect="1"/>
          </p:cNvPicPr>
          <p:nvPr/>
        </p:nvPicPr>
        <p:blipFill>
          <a:blip r:embed="rId2"/>
          <a:stretch>
            <a:fillRect/>
          </a:stretch>
        </p:blipFill>
        <p:spPr>
          <a:xfrm>
            <a:off x="5194607" y="1391699"/>
            <a:ext cx="6391533" cy="4074602"/>
          </a:xfrm>
          <a:prstGeom prst="rect">
            <a:avLst/>
          </a:prstGeom>
        </p:spPr>
      </p:pic>
      <p:sp>
        <p:nvSpPr>
          <p:cNvPr id="16" name="Rectangle 15">
            <a:extLst>
              <a:ext uri="{FF2B5EF4-FFF2-40B4-BE49-F238E27FC236}">
                <a16:creationId xmlns:a16="http://schemas.microsoft.com/office/drawing/2014/main" id="{9F33B405-D785-4738-B1C0-6A0AA5E982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8" name="Oval 17">
            <a:extLst>
              <a:ext uri="{FF2B5EF4-FFF2-40B4-BE49-F238E27FC236}">
                <a16:creationId xmlns:a16="http://schemas.microsoft.com/office/drawing/2014/main" id="{4233DC0E-DE6C-4FB6-A529-51B162641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a:extLst>
              <a:ext uri="{FF2B5EF4-FFF2-40B4-BE49-F238E27FC236}">
                <a16:creationId xmlns:a16="http://schemas.microsoft.com/office/drawing/2014/main" id="{3870477F-E451-4BC3-863F-0E2FC57288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48D0D0E-09C6-4A99-9ED2-D11EC6096E40}"/>
              </a:ext>
            </a:extLst>
          </p:cNvPr>
          <p:cNvSpPr>
            <a:spLocks noGrp="1"/>
          </p:cNvSpPr>
          <p:nvPr>
            <p:ph idx="1"/>
          </p:nvPr>
        </p:nvSpPr>
        <p:spPr>
          <a:xfrm>
            <a:off x="1154955" y="2120900"/>
            <a:ext cx="3133726" cy="3898900"/>
          </a:xfrm>
        </p:spPr>
        <p:txBody>
          <a:bodyPr>
            <a:normAutofit lnSpcReduction="10000"/>
          </a:bodyPr>
          <a:lstStyle/>
          <a:p>
            <a:r>
              <a:rPr lang="en-US" dirty="0">
                <a:solidFill>
                  <a:srgbClr val="FFFFFF"/>
                </a:solidFill>
              </a:rPr>
              <a:t>Injury diagnoses page</a:t>
            </a:r>
          </a:p>
          <a:p>
            <a:pPr marL="0" indent="0">
              <a:buNone/>
            </a:pPr>
            <a:endParaRPr lang="en-US" dirty="0">
              <a:solidFill>
                <a:srgbClr val="FFFFFF"/>
              </a:solidFill>
            </a:endParaRPr>
          </a:p>
          <a:p>
            <a:r>
              <a:rPr lang="en-US" dirty="0">
                <a:solidFill>
                  <a:srgbClr val="FFFFFF"/>
                </a:solidFill>
              </a:rPr>
              <a:t>Next step logo at the top of the page</a:t>
            </a:r>
          </a:p>
          <a:p>
            <a:endParaRPr lang="en-US" dirty="0">
              <a:solidFill>
                <a:srgbClr val="FFFFFF"/>
              </a:solidFill>
            </a:endParaRPr>
          </a:p>
          <a:p>
            <a:r>
              <a:rPr lang="en-US" dirty="0">
                <a:solidFill>
                  <a:srgbClr val="FFFFFF"/>
                </a:solidFill>
              </a:rPr>
              <a:t>Instructions</a:t>
            </a:r>
          </a:p>
          <a:p>
            <a:endParaRPr lang="en-US" dirty="0">
              <a:solidFill>
                <a:srgbClr val="FFFFFF"/>
              </a:solidFill>
            </a:endParaRPr>
          </a:p>
          <a:p>
            <a:r>
              <a:rPr lang="en-US" dirty="0">
                <a:solidFill>
                  <a:srgbClr val="FFFFFF"/>
                </a:solidFill>
              </a:rPr>
              <a:t>Back button</a:t>
            </a:r>
          </a:p>
          <a:p>
            <a:endParaRPr lang="en-US" dirty="0">
              <a:solidFill>
                <a:srgbClr val="FFFFFF"/>
              </a:solidFill>
            </a:endParaRPr>
          </a:p>
          <a:p>
            <a:r>
              <a:rPr lang="en-US" dirty="0">
                <a:solidFill>
                  <a:srgbClr val="FFFFFF"/>
                </a:solidFill>
              </a:rPr>
              <a:t>Circles highlight what can be clicked</a:t>
            </a:r>
            <a:endParaRPr lang="en-GB" dirty="0">
              <a:solidFill>
                <a:srgbClr val="FFFFFF"/>
              </a:solidFill>
            </a:endParaRPr>
          </a:p>
        </p:txBody>
      </p:sp>
      <p:sp>
        <p:nvSpPr>
          <p:cNvPr id="22" name="Freeform 5">
            <a:extLst>
              <a:ext uri="{FF2B5EF4-FFF2-40B4-BE49-F238E27FC236}">
                <a16:creationId xmlns:a16="http://schemas.microsoft.com/office/drawing/2014/main" id="{B4A81DE1-E2BC-4A31-99EE-71350421B0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Tree>
    <p:extLst>
      <p:ext uri="{BB962C8B-B14F-4D97-AF65-F5344CB8AC3E}">
        <p14:creationId xmlns:p14="http://schemas.microsoft.com/office/powerpoint/2010/main" val="893835860"/>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780CE-2BE5-46F6-97B2-60DF30217E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2" name="Freeform: Shape 11">
            <a:extLst>
              <a:ext uri="{FF2B5EF4-FFF2-40B4-BE49-F238E27FC236}">
                <a16:creationId xmlns:a16="http://schemas.microsoft.com/office/drawing/2014/main" id="{61A87A49-68E6-459E-A5A6-46229FF421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14" name="Freeform 5">
            <a:extLst>
              <a:ext uri="{FF2B5EF4-FFF2-40B4-BE49-F238E27FC236}">
                <a16:creationId xmlns:a16="http://schemas.microsoft.com/office/drawing/2014/main" id="{F6ACD5FC-CAFE-48EB-B765-60EED2E0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AC266E2A-EAAC-4825-A6E5-9F456FF4923D}"/>
              </a:ext>
            </a:extLst>
          </p:cNvPr>
          <p:cNvSpPr>
            <a:spLocks noGrp="1"/>
          </p:cNvSpPr>
          <p:nvPr>
            <p:ph type="title"/>
          </p:nvPr>
        </p:nvSpPr>
        <p:spPr>
          <a:xfrm>
            <a:off x="1154955" y="973668"/>
            <a:ext cx="2942210" cy="1020232"/>
          </a:xfrm>
        </p:spPr>
        <p:txBody>
          <a:bodyPr>
            <a:normAutofit/>
          </a:bodyPr>
          <a:lstStyle/>
          <a:p>
            <a:r>
              <a:rPr lang="en-US" dirty="0">
                <a:solidFill>
                  <a:srgbClr val="EBEBEB"/>
                </a:solidFill>
              </a:rPr>
              <a:t>Prototypes</a:t>
            </a:r>
            <a:endParaRPr lang="en-GB" dirty="0">
              <a:solidFill>
                <a:srgbClr val="EBEBEB"/>
              </a:solidFill>
            </a:endParaRPr>
          </a:p>
        </p:txBody>
      </p:sp>
      <p:pic>
        <p:nvPicPr>
          <p:cNvPr id="5" name="Picture 4">
            <a:extLst>
              <a:ext uri="{FF2B5EF4-FFF2-40B4-BE49-F238E27FC236}">
                <a16:creationId xmlns:a16="http://schemas.microsoft.com/office/drawing/2014/main" id="{D5AABBB2-BA14-4E0D-A17C-F80206791C41}"/>
              </a:ext>
            </a:extLst>
          </p:cNvPr>
          <p:cNvPicPr>
            <a:picLocks noChangeAspect="1"/>
          </p:cNvPicPr>
          <p:nvPr/>
        </p:nvPicPr>
        <p:blipFill>
          <a:blip r:embed="rId2"/>
          <a:stretch>
            <a:fillRect/>
          </a:stretch>
        </p:blipFill>
        <p:spPr>
          <a:xfrm>
            <a:off x="5194607" y="1367731"/>
            <a:ext cx="6391533" cy="4509194"/>
          </a:xfrm>
          <a:prstGeom prst="rect">
            <a:avLst/>
          </a:prstGeom>
        </p:spPr>
      </p:pic>
      <p:sp>
        <p:nvSpPr>
          <p:cNvPr id="16" name="Rectangle 15">
            <a:extLst>
              <a:ext uri="{FF2B5EF4-FFF2-40B4-BE49-F238E27FC236}">
                <a16:creationId xmlns:a16="http://schemas.microsoft.com/office/drawing/2014/main" id="{9F33B405-D785-4738-B1C0-6A0AA5E982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8" name="Oval 17">
            <a:extLst>
              <a:ext uri="{FF2B5EF4-FFF2-40B4-BE49-F238E27FC236}">
                <a16:creationId xmlns:a16="http://schemas.microsoft.com/office/drawing/2014/main" id="{4233DC0E-DE6C-4FB6-A529-51B162641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a:extLst>
              <a:ext uri="{FF2B5EF4-FFF2-40B4-BE49-F238E27FC236}">
                <a16:creationId xmlns:a16="http://schemas.microsoft.com/office/drawing/2014/main" id="{3870477F-E451-4BC3-863F-0E2FC57288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48D0D0E-09C6-4A99-9ED2-D11EC6096E40}"/>
              </a:ext>
            </a:extLst>
          </p:cNvPr>
          <p:cNvSpPr>
            <a:spLocks noGrp="1"/>
          </p:cNvSpPr>
          <p:nvPr>
            <p:ph idx="1"/>
          </p:nvPr>
        </p:nvSpPr>
        <p:spPr>
          <a:xfrm>
            <a:off x="1154955" y="2120900"/>
            <a:ext cx="3133726" cy="3898900"/>
          </a:xfrm>
        </p:spPr>
        <p:txBody>
          <a:bodyPr>
            <a:normAutofit/>
          </a:bodyPr>
          <a:lstStyle/>
          <a:p>
            <a:r>
              <a:rPr lang="en-US" dirty="0">
                <a:solidFill>
                  <a:srgbClr val="FFFFFF"/>
                </a:solidFill>
              </a:rPr>
              <a:t>After the knee button has been clicked it will take you to this page</a:t>
            </a:r>
          </a:p>
          <a:p>
            <a:endParaRPr lang="en-US" dirty="0">
              <a:solidFill>
                <a:srgbClr val="FFFFFF"/>
              </a:solidFill>
            </a:endParaRPr>
          </a:p>
          <a:p>
            <a:r>
              <a:rPr lang="en-US" dirty="0">
                <a:solidFill>
                  <a:srgbClr val="FFFFFF"/>
                </a:solidFill>
              </a:rPr>
              <a:t>Describes the injury</a:t>
            </a:r>
          </a:p>
          <a:p>
            <a:endParaRPr lang="en-US" dirty="0">
              <a:solidFill>
                <a:srgbClr val="FFFFFF"/>
              </a:solidFill>
            </a:endParaRPr>
          </a:p>
          <a:p>
            <a:r>
              <a:rPr lang="en-US" dirty="0">
                <a:solidFill>
                  <a:srgbClr val="FFFFFF"/>
                </a:solidFill>
              </a:rPr>
              <a:t>Navigation buttons at the bottom of the page</a:t>
            </a:r>
            <a:endParaRPr lang="en-GB" dirty="0">
              <a:solidFill>
                <a:srgbClr val="FFFFFF"/>
              </a:solidFill>
            </a:endParaRPr>
          </a:p>
        </p:txBody>
      </p:sp>
      <p:sp>
        <p:nvSpPr>
          <p:cNvPr id="22" name="Freeform 5">
            <a:extLst>
              <a:ext uri="{FF2B5EF4-FFF2-40B4-BE49-F238E27FC236}">
                <a16:creationId xmlns:a16="http://schemas.microsoft.com/office/drawing/2014/main" id="{B4A81DE1-E2BC-4A31-99EE-71350421B0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Tree>
    <p:extLst>
      <p:ext uri="{BB962C8B-B14F-4D97-AF65-F5344CB8AC3E}">
        <p14:creationId xmlns:p14="http://schemas.microsoft.com/office/powerpoint/2010/main" val="3802276142"/>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 name="Rectangle 26">
            <a:extLst>
              <a:ext uri="{FF2B5EF4-FFF2-40B4-BE49-F238E27FC236}">
                <a16:creationId xmlns:a16="http://schemas.microsoft.com/office/drawing/2014/main" id="{643780CE-2BE5-46F6-97B2-60DF30217E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42" name="Freeform: Shape 28">
            <a:extLst>
              <a:ext uri="{FF2B5EF4-FFF2-40B4-BE49-F238E27FC236}">
                <a16:creationId xmlns:a16="http://schemas.microsoft.com/office/drawing/2014/main" id="{61A87A49-68E6-459E-A5A6-46229FF421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43" name="Freeform 5">
            <a:extLst>
              <a:ext uri="{FF2B5EF4-FFF2-40B4-BE49-F238E27FC236}">
                <a16:creationId xmlns:a16="http://schemas.microsoft.com/office/drawing/2014/main" id="{F6ACD5FC-CAFE-48EB-B765-60EED2E0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AC266E2A-EAAC-4825-A6E5-9F456FF4923D}"/>
              </a:ext>
            </a:extLst>
          </p:cNvPr>
          <p:cNvSpPr>
            <a:spLocks noGrp="1"/>
          </p:cNvSpPr>
          <p:nvPr>
            <p:ph type="title"/>
          </p:nvPr>
        </p:nvSpPr>
        <p:spPr>
          <a:xfrm>
            <a:off x="1154955" y="973668"/>
            <a:ext cx="2942210" cy="1020232"/>
          </a:xfrm>
        </p:spPr>
        <p:txBody>
          <a:bodyPr>
            <a:normAutofit/>
          </a:bodyPr>
          <a:lstStyle/>
          <a:p>
            <a:r>
              <a:rPr lang="en-US" dirty="0">
                <a:solidFill>
                  <a:srgbClr val="EBEBEB"/>
                </a:solidFill>
              </a:rPr>
              <a:t>Prototypes</a:t>
            </a:r>
            <a:endParaRPr lang="en-GB" dirty="0">
              <a:solidFill>
                <a:srgbClr val="EBEBEB"/>
              </a:solidFill>
            </a:endParaRPr>
          </a:p>
        </p:txBody>
      </p:sp>
      <p:pic>
        <p:nvPicPr>
          <p:cNvPr id="6" name="Picture 5">
            <a:extLst>
              <a:ext uri="{FF2B5EF4-FFF2-40B4-BE49-F238E27FC236}">
                <a16:creationId xmlns:a16="http://schemas.microsoft.com/office/drawing/2014/main" id="{3C0A5B58-AF44-45F3-A0FE-F0BDE0B3C7CF}"/>
              </a:ext>
            </a:extLst>
          </p:cNvPr>
          <p:cNvPicPr>
            <a:picLocks noChangeAspect="1"/>
          </p:cNvPicPr>
          <p:nvPr/>
        </p:nvPicPr>
        <p:blipFill>
          <a:blip r:embed="rId2"/>
          <a:stretch>
            <a:fillRect/>
          </a:stretch>
        </p:blipFill>
        <p:spPr>
          <a:xfrm>
            <a:off x="5194607" y="1447624"/>
            <a:ext cx="6635694" cy="4400725"/>
          </a:xfrm>
          <a:prstGeom prst="rect">
            <a:avLst/>
          </a:prstGeom>
        </p:spPr>
      </p:pic>
      <p:sp>
        <p:nvSpPr>
          <p:cNvPr id="44" name="Rectangle 32">
            <a:extLst>
              <a:ext uri="{FF2B5EF4-FFF2-40B4-BE49-F238E27FC236}">
                <a16:creationId xmlns:a16="http://schemas.microsoft.com/office/drawing/2014/main" id="{9F33B405-D785-4738-B1C0-6A0AA5E982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5" name="Oval 34">
            <a:extLst>
              <a:ext uri="{FF2B5EF4-FFF2-40B4-BE49-F238E27FC236}">
                <a16:creationId xmlns:a16="http://schemas.microsoft.com/office/drawing/2014/main" id="{4233DC0E-DE6C-4FB6-A529-51B162641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6" name="Oval 36">
            <a:extLst>
              <a:ext uri="{FF2B5EF4-FFF2-40B4-BE49-F238E27FC236}">
                <a16:creationId xmlns:a16="http://schemas.microsoft.com/office/drawing/2014/main" id="{3870477F-E451-4BC3-863F-0E2FC57288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48D0D0E-09C6-4A99-9ED2-D11EC6096E40}"/>
              </a:ext>
            </a:extLst>
          </p:cNvPr>
          <p:cNvSpPr>
            <a:spLocks noGrp="1"/>
          </p:cNvSpPr>
          <p:nvPr>
            <p:ph idx="1"/>
          </p:nvPr>
        </p:nvSpPr>
        <p:spPr>
          <a:xfrm>
            <a:off x="1154955" y="2120900"/>
            <a:ext cx="3133726" cy="3898900"/>
          </a:xfrm>
        </p:spPr>
        <p:txBody>
          <a:bodyPr>
            <a:normAutofit/>
          </a:bodyPr>
          <a:lstStyle/>
          <a:p>
            <a:r>
              <a:rPr lang="en-US" dirty="0">
                <a:solidFill>
                  <a:srgbClr val="FFFFFF"/>
                </a:solidFill>
              </a:rPr>
              <a:t>Logo top of page</a:t>
            </a:r>
          </a:p>
          <a:p>
            <a:endParaRPr lang="en-US" dirty="0">
              <a:solidFill>
                <a:srgbClr val="FFFFFF"/>
              </a:solidFill>
            </a:endParaRPr>
          </a:p>
          <a:p>
            <a:r>
              <a:rPr lang="en-US" dirty="0">
                <a:solidFill>
                  <a:srgbClr val="FFFFFF"/>
                </a:solidFill>
              </a:rPr>
              <a:t>Recovery page after the next button has been clicked</a:t>
            </a:r>
          </a:p>
          <a:p>
            <a:endParaRPr lang="en-US" dirty="0">
              <a:solidFill>
                <a:srgbClr val="FFFFFF"/>
              </a:solidFill>
            </a:endParaRPr>
          </a:p>
          <a:p>
            <a:r>
              <a:rPr lang="en-US" dirty="0">
                <a:solidFill>
                  <a:srgbClr val="FFFFFF"/>
                </a:solidFill>
              </a:rPr>
              <a:t>Two buttons bottom of the page</a:t>
            </a:r>
          </a:p>
          <a:p>
            <a:endParaRPr lang="en-US" dirty="0">
              <a:solidFill>
                <a:srgbClr val="FFFFFF"/>
              </a:solidFill>
            </a:endParaRPr>
          </a:p>
          <a:p>
            <a:r>
              <a:rPr lang="en-US" dirty="0">
                <a:solidFill>
                  <a:srgbClr val="FFFFFF"/>
                </a:solidFill>
              </a:rPr>
              <a:t>Recovery techniques</a:t>
            </a:r>
            <a:endParaRPr lang="en-GB" dirty="0">
              <a:solidFill>
                <a:srgbClr val="FFFFFF"/>
              </a:solidFill>
            </a:endParaRPr>
          </a:p>
        </p:txBody>
      </p:sp>
      <p:sp>
        <p:nvSpPr>
          <p:cNvPr id="47" name="Freeform 5">
            <a:extLst>
              <a:ext uri="{FF2B5EF4-FFF2-40B4-BE49-F238E27FC236}">
                <a16:creationId xmlns:a16="http://schemas.microsoft.com/office/drawing/2014/main" id="{B4A81DE1-E2BC-4A31-99EE-71350421B0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Tree>
    <p:extLst>
      <p:ext uri="{BB962C8B-B14F-4D97-AF65-F5344CB8AC3E}">
        <p14:creationId xmlns:p14="http://schemas.microsoft.com/office/powerpoint/2010/main" val="2596707369"/>
      </p:ext>
    </p:extLst>
  </p:cSld>
  <p:clrMapOvr>
    <a:overrideClrMapping bg1="dk1" tx1="lt1" bg2="dk2" tx2="lt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643780CE-2BE5-46F6-97B2-60DF30217E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29" name="Freeform: Shape 28">
            <a:extLst>
              <a:ext uri="{FF2B5EF4-FFF2-40B4-BE49-F238E27FC236}">
                <a16:creationId xmlns:a16="http://schemas.microsoft.com/office/drawing/2014/main" id="{61A87A49-68E6-459E-A5A6-46229FF421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31" name="Freeform 5">
            <a:extLst>
              <a:ext uri="{FF2B5EF4-FFF2-40B4-BE49-F238E27FC236}">
                <a16:creationId xmlns:a16="http://schemas.microsoft.com/office/drawing/2014/main" id="{F6ACD5FC-CAFE-48EB-B765-60EED2E0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AC266E2A-EAAC-4825-A6E5-9F456FF4923D}"/>
              </a:ext>
            </a:extLst>
          </p:cNvPr>
          <p:cNvSpPr>
            <a:spLocks noGrp="1"/>
          </p:cNvSpPr>
          <p:nvPr>
            <p:ph type="title"/>
          </p:nvPr>
        </p:nvSpPr>
        <p:spPr>
          <a:xfrm>
            <a:off x="1154955" y="973668"/>
            <a:ext cx="2942210" cy="1020232"/>
          </a:xfrm>
        </p:spPr>
        <p:txBody>
          <a:bodyPr>
            <a:normAutofit/>
          </a:bodyPr>
          <a:lstStyle/>
          <a:p>
            <a:r>
              <a:rPr lang="en-US" dirty="0">
                <a:solidFill>
                  <a:srgbClr val="EBEBEB"/>
                </a:solidFill>
              </a:rPr>
              <a:t>Prototypes</a:t>
            </a:r>
            <a:endParaRPr lang="en-GB" dirty="0">
              <a:solidFill>
                <a:srgbClr val="EBEBEB"/>
              </a:solidFill>
            </a:endParaRPr>
          </a:p>
        </p:txBody>
      </p:sp>
      <p:pic>
        <p:nvPicPr>
          <p:cNvPr id="5" name="Picture 4">
            <a:extLst>
              <a:ext uri="{FF2B5EF4-FFF2-40B4-BE49-F238E27FC236}">
                <a16:creationId xmlns:a16="http://schemas.microsoft.com/office/drawing/2014/main" id="{23DDD5CC-06E0-4ADF-A5B0-E4675B5CE29B}"/>
              </a:ext>
            </a:extLst>
          </p:cNvPr>
          <p:cNvPicPr>
            <a:picLocks noChangeAspect="1"/>
          </p:cNvPicPr>
          <p:nvPr/>
        </p:nvPicPr>
        <p:blipFill>
          <a:blip r:embed="rId2"/>
          <a:stretch>
            <a:fillRect/>
          </a:stretch>
        </p:blipFill>
        <p:spPr>
          <a:xfrm>
            <a:off x="5194607" y="1463604"/>
            <a:ext cx="6391533" cy="4441896"/>
          </a:xfrm>
          <a:prstGeom prst="rect">
            <a:avLst/>
          </a:prstGeom>
        </p:spPr>
      </p:pic>
      <p:sp>
        <p:nvSpPr>
          <p:cNvPr id="33" name="Rectangle 32">
            <a:extLst>
              <a:ext uri="{FF2B5EF4-FFF2-40B4-BE49-F238E27FC236}">
                <a16:creationId xmlns:a16="http://schemas.microsoft.com/office/drawing/2014/main" id="{9F33B405-D785-4738-B1C0-6A0AA5E982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5" name="Oval 34">
            <a:extLst>
              <a:ext uri="{FF2B5EF4-FFF2-40B4-BE49-F238E27FC236}">
                <a16:creationId xmlns:a16="http://schemas.microsoft.com/office/drawing/2014/main" id="{4233DC0E-DE6C-4FB6-A529-51B162641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7" name="Oval 36">
            <a:extLst>
              <a:ext uri="{FF2B5EF4-FFF2-40B4-BE49-F238E27FC236}">
                <a16:creationId xmlns:a16="http://schemas.microsoft.com/office/drawing/2014/main" id="{3870477F-E451-4BC3-863F-0E2FC57288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48D0D0E-09C6-4A99-9ED2-D11EC6096E40}"/>
              </a:ext>
            </a:extLst>
          </p:cNvPr>
          <p:cNvSpPr>
            <a:spLocks noGrp="1"/>
          </p:cNvSpPr>
          <p:nvPr>
            <p:ph idx="1"/>
          </p:nvPr>
        </p:nvSpPr>
        <p:spPr>
          <a:xfrm>
            <a:off x="1154955" y="2120900"/>
            <a:ext cx="3133726" cy="3898900"/>
          </a:xfrm>
        </p:spPr>
        <p:txBody>
          <a:bodyPr>
            <a:normAutofit fontScale="85000" lnSpcReduction="20000"/>
          </a:bodyPr>
          <a:lstStyle/>
          <a:p>
            <a:r>
              <a:rPr lang="en-US" dirty="0">
                <a:solidFill>
                  <a:srgbClr val="FFFFFF"/>
                </a:solidFill>
              </a:rPr>
              <a:t>Logo top of page</a:t>
            </a:r>
          </a:p>
          <a:p>
            <a:pPr marL="0" indent="0">
              <a:buNone/>
            </a:pPr>
            <a:endParaRPr lang="en-US" dirty="0">
              <a:solidFill>
                <a:srgbClr val="FFFFFF"/>
              </a:solidFill>
            </a:endParaRPr>
          </a:p>
          <a:p>
            <a:r>
              <a:rPr lang="en-US" dirty="0">
                <a:solidFill>
                  <a:srgbClr val="FFFFFF"/>
                </a:solidFill>
              </a:rPr>
              <a:t>Two buttons bottom of page</a:t>
            </a:r>
          </a:p>
          <a:p>
            <a:pPr marL="0" indent="0">
              <a:buNone/>
            </a:pPr>
            <a:endParaRPr lang="en-US" dirty="0">
              <a:solidFill>
                <a:srgbClr val="FFFFFF"/>
              </a:solidFill>
            </a:endParaRPr>
          </a:p>
          <a:p>
            <a:r>
              <a:rPr lang="en-US" dirty="0">
                <a:solidFill>
                  <a:srgbClr val="FFFFFF"/>
                </a:solidFill>
              </a:rPr>
              <a:t>Treatment techniques shown</a:t>
            </a:r>
          </a:p>
          <a:p>
            <a:endParaRPr lang="en-US" dirty="0">
              <a:solidFill>
                <a:srgbClr val="FFFFFF"/>
              </a:solidFill>
            </a:endParaRPr>
          </a:p>
          <a:p>
            <a:r>
              <a:rPr lang="en-US" dirty="0">
                <a:solidFill>
                  <a:srgbClr val="FFFFFF"/>
                </a:solidFill>
              </a:rPr>
              <a:t>Videos will be added on the finished app</a:t>
            </a:r>
          </a:p>
          <a:p>
            <a:endParaRPr lang="en-US" dirty="0">
              <a:solidFill>
                <a:srgbClr val="FFFFFF"/>
              </a:solidFill>
            </a:endParaRPr>
          </a:p>
          <a:p>
            <a:r>
              <a:rPr lang="en-US" dirty="0">
                <a:solidFill>
                  <a:srgbClr val="FFFFFF"/>
                </a:solidFill>
              </a:rPr>
              <a:t>Booking button at the bottom if they want to book in</a:t>
            </a:r>
            <a:endParaRPr lang="en-GB" dirty="0">
              <a:solidFill>
                <a:srgbClr val="FFFFFF"/>
              </a:solidFill>
            </a:endParaRPr>
          </a:p>
        </p:txBody>
      </p:sp>
      <p:sp>
        <p:nvSpPr>
          <p:cNvPr id="39" name="Freeform 5">
            <a:extLst>
              <a:ext uri="{FF2B5EF4-FFF2-40B4-BE49-F238E27FC236}">
                <a16:creationId xmlns:a16="http://schemas.microsoft.com/office/drawing/2014/main" id="{B4A81DE1-E2BC-4A31-99EE-71350421B0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Tree>
    <p:extLst>
      <p:ext uri="{BB962C8B-B14F-4D97-AF65-F5344CB8AC3E}">
        <p14:creationId xmlns:p14="http://schemas.microsoft.com/office/powerpoint/2010/main" val="3665238969"/>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643780CE-2BE5-46F6-97B2-60DF30217E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29" name="Freeform: Shape 28">
            <a:extLst>
              <a:ext uri="{FF2B5EF4-FFF2-40B4-BE49-F238E27FC236}">
                <a16:creationId xmlns:a16="http://schemas.microsoft.com/office/drawing/2014/main" id="{61A87A49-68E6-459E-A5A6-46229FF421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31" name="Freeform 5">
            <a:extLst>
              <a:ext uri="{FF2B5EF4-FFF2-40B4-BE49-F238E27FC236}">
                <a16:creationId xmlns:a16="http://schemas.microsoft.com/office/drawing/2014/main" id="{F6ACD5FC-CAFE-48EB-B765-60EED2E0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AC266E2A-EAAC-4825-A6E5-9F456FF4923D}"/>
              </a:ext>
            </a:extLst>
          </p:cNvPr>
          <p:cNvSpPr>
            <a:spLocks noGrp="1"/>
          </p:cNvSpPr>
          <p:nvPr>
            <p:ph type="title"/>
          </p:nvPr>
        </p:nvSpPr>
        <p:spPr>
          <a:xfrm>
            <a:off x="1154955" y="973668"/>
            <a:ext cx="2942210" cy="1020232"/>
          </a:xfrm>
        </p:spPr>
        <p:txBody>
          <a:bodyPr>
            <a:normAutofit/>
          </a:bodyPr>
          <a:lstStyle/>
          <a:p>
            <a:r>
              <a:rPr lang="en-US" dirty="0">
                <a:solidFill>
                  <a:srgbClr val="EBEBEB"/>
                </a:solidFill>
              </a:rPr>
              <a:t>Prototypes</a:t>
            </a:r>
            <a:endParaRPr lang="en-GB" dirty="0">
              <a:solidFill>
                <a:srgbClr val="EBEBEB"/>
              </a:solidFill>
            </a:endParaRPr>
          </a:p>
        </p:txBody>
      </p:sp>
      <p:pic>
        <p:nvPicPr>
          <p:cNvPr id="5" name="Picture 4">
            <a:extLst>
              <a:ext uri="{FF2B5EF4-FFF2-40B4-BE49-F238E27FC236}">
                <a16:creationId xmlns:a16="http://schemas.microsoft.com/office/drawing/2014/main" id="{63C64066-702C-40F1-91AC-7A95898DB8F6}"/>
              </a:ext>
            </a:extLst>
          </p:cNvPr>
          <p:cNvPicPr>
            <a:picLocks noChangeAspect="1"/>
          </p:cNvPicPr>
          <p:nvPr/>
        </p:nvPicPr>
        <p:blipFill>
          <a:blip r:embed="rId2"/>
          <a:stretch>
            <a:fillRect/>
          </a:stretch>
        </p:blipFill>
        <p:spPr>
          <a:xfrm>
            <a:off x="5194607" y="1423656"/>
            <a:ext cx="6391533" cy="4453269"/>
          </a:xfrm>
          <a:prstGeom prst="rect">
            <a:avLst/>
          </a:prstGeom>
        </p:spPr>
      </p:pic>
      <p:sp>
        <p:nvSpPr>
          <p:cNvPr id="33" name="Rectangle 32">
            <a:extLst>
              <a:ext uri="{FF2B5EF4-FFF2-40B4-BE49-F238E27FC236}">
                <a16:creationId xmlns:a16="http://schemas.microsoft.com/office/drawing/2014/main" id="{9F33B405-D785-4738-B1C0-6A0AA5E982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5" name="Oval 34">
            <a:extLst>
              <a:ext uri="{FF2B5EF4-FFF2-40B4-BE49-F238E27FC236}">
                <a16:creationId xmlns:a16="http://schemas.microsoft.com/office/drawing/2014/main" id="{4233DC0E-DE6C-4FB6-A529-51B162641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7" name="Oval 36">
            <a:extLst>
              <a:ext uri="{FF2B5EF4-FFF2-40B4-BE49-F238E27FC236}">
                <a16:creationId xmlns:a16="http://schemas.microsoft.com/office/drawing/2014/main" id="{3870477F-E451-4BC3-863F-0E2FC57288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48D0D0E-09C6-4A99-9ED2-D11EC6096E40}"/>
              </a:ext>
            </a:extLst>
          </p:cNvPr>
          <p:cNvSpPr>
            <a:spLocks noGrp="1"/>
          </p:cNvSpPr>
          <p:nvPr>
            <p:ph idx="1"/>
          </p:nvPr>
        </p:nvSpPr>
        <p:spPr>
          <a:xfrm>
            <a:off x="1154955" y="2120900"/>
            <a:ext cx="3133726" cy="3898900"/>
          </a:xfrm>
        </p:spPr>
        <p:txBody>
          <a:bodyPr>
            <a:normAutofit fontScale="70000" lnSpcReduction="20000"/>
          </a:bodyPr>
          <a:lstStyle/>
          <a:p>
            <a:r>
              <a:rPr lang="en-US" dirty="0">
                <a:solidFill>
                  <a:srgbClr val="FFFFFF"/>
                </a:solidFill>
              </a:rPr>
              <a:t>Booking page (data driven)</a:t>
            </a:r>
          </a:p>
          <a:p>
            <a:endParaRPr lang="en-US" dirty="0">
              <a:solidFill>
                <a:srgbClr val="FFFFFF"/>
              </a:solidFill>
            </a:endParaRPr>
          </a:p>
          <a:p>
            <a:r>
              <a:rPr lang="en-US" dirty="0">
                <a:solidFill>
                  <a:srgbClr val="FFFFFF"/>
                </a:solidFill>
              </a:rPr>
              <a:t>User enters details (validation will be used)</a:t>
            </a:r>
          </a:p>
          <a:p>
            <a:endParaRPr lang="en-US" dirty="0">
              <a:solidFill>
                <a:srgbClr val="FFFFFF"/>
              </a:solidFill>
            </a:endParaRPr>
          </a:p>
          <a:p>
            <a:r>
              <a:rPr lang="en-US" dirty="0">
                <a:solidFill>
                  <a:srgbClr val="FFFFFF"/>
                </a:solidFill>
              </a:rPr>
              <a:t>Date drop down menu enables</a:t>
            </a:r>
          </a:p>
          <a:p>
            <a:endParaRPr lang="en-US" dirty="0">
              <a:solidFill>
                <a:srgbClr val="FFFFFF"/>
              </a:solidFill>
            </a:endParaRPr>
          </a:p>
          <a:p>
            <a:r>
              <a:rPr lang="en-US" dirty="0">
                <a:solidFill>
                  <a:srgbClr val="FFFFFF"/>
                </a:solidFill>
              </a:rPr>
              <a:t>If date is free, it will be selected on menu</a:t>
            </a:r>
          </a:p>
          <a:p>
            <a:endParaRPr lang="en-US" dirty="0">
              <a:solidFill>
                <a:srgbClr val="FFFFFF"/>
              </a:solidFill>
            </a:endParaRPr>
          </a:p>
          <a:p>
            <a:r>
              <a:rPr lang="en-US" dirty="0">
                <a:solidFill>
                  <a:srgbClr val="FFFFFF"/>
                </a:solidFill>
              </a:rPr>
              <a:t>Time drop down menu enables if date is free</a:t>
            </a:r>
          </a:p>
          <a:p>
            <a:endParaRPr lang="en-US" dirty="0">
              <a:solidFill>
                <a:srgbClr val="FFFFFF"/>
              </a:solidFill>
            </a:endParaRPr>
          </a:p>
          <a:p>
            <a:r>
              <a:rPr lang="en-US" dirty="0">
                <a:solidFill>
                  <a:srgbClr val="FFFFFF"/>
                </a:solidFill>
              </a:rPr>
              <a:t>User clicks confirm when booking is complete</a:t>
            </a:r>
          </a:p>
        </p:txBody>
      </p:sp>
      <p:sp>
        <p:nvSpPr>
          <p:cNvPr id="39" name="Freeform 5">
            <a:extLst>
              <a:ext uri="{FF2B5EF4-FFF2-40B4-BE49-F238E27FC236}">
                <a16:creationId xmlns:a16="http://schemas.microsoft.com/office/drawing/2014/main" id="{B4A81DE1-E2BC-4A31-99EE-71350421B0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Tree>
    <p:extLst>
      <p:ext uri="{BB962C8B-B14F-4D97-AF65-F5344CB8AC3E}">
        <p14:creationId xmlns:p14="http://schemas.microsoft.com/office/powerpoint/2010/main" val="822446609"/>
      </p:ext>
    </p:extLst>
  </p:cSld>
  <p:clrMapOvr>
    <a:overrideClrMapping bg1="dk1" tx1="lt1" bg2="dk2" tx2="lt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643780CE-2BE5-46F6-97B2-60DF30217E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29" name="Freeform: Shape 28">
            <a:extLst>
              <a:ext uri="{FF2B5EF4-FFF2-40B4-BE49-F238E27FC236}">
                <a16:creationId xmlns:a16="http://schemas.microsoft.com/office/drawing/2014/main" id="{61A87A49-68E6-459E-A5A6-46229FF421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31" name="Freeform 5">
            <a:extLst>
              <a:ext uri="{FF2B5EF4-FFF2-40B4-BE49-F238E27FC236}">
                <a16:creationId xmlns:a16="http://schemas.microsoft.com/office/drawing/2014/main" id="{F6ACD5FC-CAFE-48EB-B765-60EED2E0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AC266E2A-EAAC-4825-A6E5-9F456FF4923D}"/>
              </a:ext>
            </a:extLst>
          </p:cNvPr>
          <p:cNvSpPr>
            <a:spLocks noGrp="1"/>
          </p:cNvSpPr>
          <p:nvPr>
            <p:ph type="title"/>
          </p:nvPr>
        </p:nvSpPr>
        <p:spPr>
          <a:xfrm>
            <a:off x="1154955" y="973668"/>
            <a:ext cx="2942210" cy="1020232"/>
          </a:xfrm>
        </p:spPr>
        <p:txBody>
          <a:bodyPr>
            <a:normAutofit/>
          </a:bodyPr>
          <a:lstStyle/>
          <a:p>
            <a:r>
              <a:rPr lang="en-US" dirty="0">
                <a:solidFill>
                  <a:srgbClr val="EBEBEB"/>
                </a:solidFill>
              </a:rPr>
              <a:t>Prototypes</a:t>
            </a:r>
            <a:endParaRPr lang="en-GB" dirty="0">
              <a:solidFill>
                <a:srgbClr val="EBEBEB"/>
              </a:solidFill>
            </a:endParaRPr>
          </a:p>
        </p:txBody>
      </p:sp>
      <p:pic>
        <p:nvPicPr>
          <p:cNvPr id="5" name="Picture 4">
            <a:extLst>
              <a:ext uri="{FF2B5EF4-FFF2-40B4-BE49-F238E27FC236}">
                <a16:creationId xmlns:a16="http://schemas.microsoft.com/office/drawing/2014/main" id="{5DABE41D-F172-45BF-9473-CA7A3ED15582}"/>
              </a:ext>
            </a:extLst>
          </p:cNvPr>
          <p:cNvPicPr>
            <a:picLocks noChangeAspect="1"/>
          </p:cNvPicPr>
          <p:nvPr/>
        </p:nvPicPr>
        <p:blipFill>
          <a:blip r:embed="rId2"/>
          <a:stretch>
            <a:fillRect/>
          </a:stretch>
        </p:blipFill>
        <p:spPr>
          <a:xfrm>
            <a:off x="5194607" y="1335773"/>
            <a:ext cx="6391533" cy="4588777"/>
          </a:xfrm>
          <a:prstGeom prst="rect">
            <a:avLst/>
          </a:prstGeom>
        </p:spPr>
      </p:pic>
      <p:sp>
        <p:nvSpPr>
          <p:cNvPr id="33" name="Rectangle 32">
            <a:extLst>
              <a:ext uri="{FF2B5EF4-FFF2-40B4-BE49-F238E27FC236}">
                <a16:creationId xmlns:a16="http://schemas.microsoft.com/office/drawing/2014/main" id="{9F33B405-D785-4738-B1C0-6A0AA5E982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5" name="Oval 34">
            <a:extLst>
              <a:ext uri="{FF2B5EF4-FFF2-40B4-BE49-F238E27FC236}">
                <a16:creationId xmlns:a16="http://schemas.microsoft.com/office/drawing/2014/main" id="{4233DC0E-DE6C-4FB6-A529-51B162641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7" name="Oval 36">
            <a:extLst>
              <a:ext uri="{FF2B5EF4-FFF2-40B4-BE49-F238E27FC236}">
                <a16:creationId xmlns:a16="http://schemas.microsoft.com/office/drawing/2014/main" id="{3870477F-E451-4BC3-863F-0E2FC57288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48D0D0E-09C6-4A99-9ED2-D11EC6096E40}"/>
              </a:ext>
            </a:extLst>
          </p:cNvPr>
          <p:cNvSpPr>
            <a:spLocks noGrp="1"/>
          </p:cNvSpPr>
          <p:nvPr>
            <p:ph idx="1"/>
          </p:nvPr>
        </p:nvSpPr>
        <p:spPr>
          <a:xfrm>
            <a:off x="1154955" y="2120900"/>
            <a:ext cx="3133726" cy="3898900"/>
          </a:xfrm>
        </p:spPr>
        <p:txBody>
          <a:bodyPr>
            <a:normAutofit fontScale="92500" lnSpcReduction="20000"/>
          </a:bodyPr>
          <a:lstStyle/>
          <a:p>
            <a:r>
              <a:rPr lang="en-US" dirty="0">
                <a:solidFill>
                  <a:srgbClr val="FFFFFF"/>
                </a:solidFill>
              </a:rPr>
              <a:t>Cancel booking page</a:t>
            </a:r>
          </a:p>
          <a:p>
            <a:endParaRPr lang="en-US" dirty="0">
              <a:solidFill>
                <a:srgbClr val="FFFFFF"/>
              </a:solidFill>
            </a:endParaRPr>
          </a:p>
          <a:p>
            <a:r>
              <a:rPr lang="en-US" dirty="0">
                <a:solidFill>
                  <a:srgbClr val="FFFFFF"/>
                </a:solidFill>
              </a:rPr>
              <a:t>User enters details, then clicks search</a:t>
            </a:r>
          </a:p>
          <a:p>
            <a:endParaRPr lang="en-US" dirty="0">
              <a:solidFill>
                <a:srgbClr val="FFFFFF"/>
              </a:solidFill>
            </a:endParaRPr>
          </a:p>
          <a:p>
            <a:r>
              <a:rPr lang="en-US" dirty="0">
                <a:solidFill>
                  <a:srgbClr val="FFFFFF"/>
                </a:solidFill>
              </a:rPr>
              <a:t>If data matches, details will come back</a:t>
            </a:r>
          </a:p>
          <a:p>
            <a:endParaRPr lang="en-US" dirty="0">
              <a:solidFill>
                <a:srgbClr val="FFFFFF"/>
              </a:solidFill>
            </a:endParaRPr>
          </a:p>
          <a:p>
            <a:r>
              <a:rPr lang="en-US" dirty="0">
                <a:solidFill>
                  <a:srgbClr val="FFFFFF"/>
                </a:solidFill>
              </a:rPr>
              <a:t>User clicks delete button</a:t>
            </a:r>
          </a:p>
          <a:p>
            <a:endParaRPr lang="en-US" dirty="0">
              <a:solidFill>
                <a:srgbClr val="FFFFFF"/>
              </a:solidFill>
            </a:endParaRPr>
          </a:p>
          <a:p>
            <a:r>
              <a:rPr lang="en-US" dirty="0">
                <a:solidFill>
                  <a:srgbClr val="FFFFFF"/>
                </a:solidFill>
              </a:rPr>
              <a:t>Data gets removed, then user clicks save so the deletion is confirmed</a:t>
            </a:r>
          </a:p>
        </p:txBody>
      </p:sp>
      <p:sp>
        <p:nvSpPr>
          <p:cNvPr id="39" name="Freeform 5">
            <a:extLst>
              <a:ext uri="{FF2B5EF4-FFF2-40B4-BE49-F238E27FC236}">
                <a16:creationId xmlns:a16="http://schemas.microsoft.com/office/drawing/2014/main" id="{B4A81DE1-E2BC-4A31-99EE-71350421B0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Tree>
    <p:extLst>
      <p:ext uri="{BB962C8B-B14F-4D97-AF65-F5344CB8AC3E}">
        <p14:creationId xmlns:p14="http://schemas.microsoft.com/office/powerpoint/2010/main" val="4022093527"/>
      </p:ext>
    </p:extLst>
  </p:cSld>
  <p:clrMapOvr>
    <a:overrideClrMapping bg1="dk1" tx1="lt1" bg2="dk2" tx2="lt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 name="Rectangle 26">
            <a:extLst>
              <a:ext uri="{FF2B5EF4-FFF2-40B4-BE49-F238E27FC236}">
                <a16:creationId xmlns:a16="http://schemas.microsoft.com/office/drawing/2014/main" id="{510C9632-BB6F-48EE-AB65-501878BA5D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87"/>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42" name="Freeform: Shape 28">
            <a:extLst>
              <a:ext uri="{FF2B5EF4-FFF2-40B4-BE49-F238E27FC236}">
                <a16:creationId xmlns:a16="http://schemas.microsoft.com/office/drawing/2014/main" id="{4EC8AAB6-953B-4D29-9967-3C44D06BB4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43" name="Freeform 5">
            <a:extLst>
              <a:ext uri="{FF2B5EF4-FFF2-40B4-BE49-F238E27FC236}">
                <a16:creationId xmlns:a16="http://schemas.microsoft.com/office/drawing/2014/main" id="{C89ED458-2326-40DC-9C7B-1A717B655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AC266E2A-EAAC-4825-A6E5-9F456FF4923D}"/>
              </a:ext>
            </a:extLst>
          </p:cNvPr>
          <p:cNvSpPr>
            <a:spLocks noGrp="1"/>
          </p:cNvSpPr>
          <p:nvPr>
            <p:ph type="title"/>
          </p:nvPr>
        </p:nvSpPr>
        <p:spPr>
          <a:xfrm>
            <a:off x="1154955" y="973668"/>
            <a:ext cx="2942210" cy="1020232"/>
          </a:xfrm>
        </p:spPr>
        <p:txBody>
          <a:bodyPr>
            <a:normAutofit/>
          </a:bodyPr>
          <a:lstStyle/>
          <a:p>
            <a:r>
              <a:rPr lang="en-US" dirty="0">
                <a:solidFill>
                  <a:schemeClr val="tx1"/>
                </a:solidFill>
              </a:rPr>
              <a:t>Prototypes</a:t>
            </a:r>
            <a:endParaRPr lang="en-GB" dirty="0">
              <a:solidFill>
                <a:schemeClr val="tx1"/>
              </a:solidFill>
            </a:endParaRPr>
          </a:p>
        </p:txBody>
      </p:sp>
      <p:pic>
        <p:nvPicPr>
          <p:cNvPr id="5" name="Picture 4">
            <a:extLst>
              <a:ext uri="{FF2B5EF4-FFF2-40B4-BE49-F238E27FC236}">
                <a16:creationId xmlns:a16="http://schemas.microsoft.com/office/drawing/2014/main" id="{ED088451-9E3B-4654-A8D4-DFAD3BF5C17E}"/>
              </a:ext>
            </a:extLst>
          </p:cNvPr>
          <p:cNvPicPr>
            <a:picLocks noChangeAspect="1"/>
          </p:cNvPicPr>
          <p:nvPr/>
        </p:nvPicPr>
        <p:blipFill rotWithShape="1">
          <a:blip r:embed="rId2"/>
          <a:srcRect r="1" b="8979"/>
          <a:stretch/>
        </p:blipFill>
        <p:spPr>
          <a:xfrm>
            <a:off x="5194607" y="803751"/>
            <a:ext cx="6391533" cy="5250498"/>
          </a:xfrm>
          <a:prstGeom prst="rect">
            <a:avLst/>
          </a:prstGeom>
        </p:spPr>
      </p:pic>
      <p:sp>
        <p:nvSpPr>
          <p:cNvPr id="44" name="Rectangle 32">
            <a:extLst>
              <a:ext uri="{FF2B5EF4-FFF2-40B4-BE49-F238E27FC236}">
                <a16:creationId xmlns:a16="http://schemas.microsoft.com/office/drawing/2014/main" id="{6F9D1DE6-E368-4F07-85F9-D5B767477D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5" name="Oval 34">
            <a:extLst>
              <a:ext uri="{FF2B5EF4-FFF2-40B4-BE49-F238E27FC236}">
                <a16:creationId xmlns:a16="http://schemas.microsoft.com/office/drawing/2014/main" id="{F63B1F66-4ACE-4A01-8ADF-F175A9C35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6" name="Oval 36">
            <a:extLst>
              <a:ext uri="{FF2B5EF4-FFF2-40B4-BE49-F238E27FC236}">
                <a16:creationId xmlns:a16="http://schemas.microsoft.com/office/drawing/2014/main" id="{CF8448ED-9332-4A9B-8CAB-B1985E596E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48D0D0E-09C6-4A99-9ED2-D11EC6096E40}"/>
              </a:ext>
            </a:extLst>
          </p:cNvPr>
          <p:cNvSpPr>
            <a:spLocks noGrp="1"/>
          </p:cNvSpPr>
          <p:nvPr>
            <p:ph idx="1"/>
          </p:nvPr>
        </p:nvSpPr>
        <p:spPr>
          <a:xfrm>
            <a:off x="1154955" y="2120900"/>
            <a:ext cx="3133726" cy="3898900"/>
          </a:xfrm>
        </p:spPr>
        <p:txBody>
          <a:bodyPr>
            <a:normAutofit fontScale="77500" lnSpcReduction="20000"/>
          </a:bodyPr>
          <a:lstStyle/>
          <a:p>
            <a:r>
              <a:rPr lang="en-US" dirty="0">
                <a:solidFill>
                  <a:schemeClr val="tx1"/>
                </a:solidFill>
              </a:rPr>
              <a:t>Staff menu page</a:t>
            </a:r>
          </a:p>
          <a:p>
            <a:endParaRPr lang="en-US" dirty="0">
              <a:solidFill>
                <a:schemeClr val="tx1"/>
              </a:solidFill>
            </a:endParaRPr>
          </a:p>
          <a:p>
            <a:r>
              <a:rPr lang="en-US" dirty="0">
                <a:solidFill>
                  <a:schemeClr val="tx1"/>
                </a:solidFill>
              </a:rPr>
              <a:t>Staff need to enter the password to proceed</a:t>
            </a:r>
          </a:p>
          <a:p>
            <a:endParaRPr lang="en-US" dirty="0">
              <a:solidFill>
                <a:schemeClr val="tx1"/>
              </a:solidFill>
            </a:endParaRPr>
          </a:p>
          <a:p>
            <a:r>
              <a:rPr lang="en-US" dirty="0">
                <a:solidFill>
                  <a:schemeClr val="tx1"/>
                </a:solidFill>
              </a:rPr>
              <a:t>If password is correct, they click enter then go to the next page</a:t>
            </a:r>
          </a:p>
          <a:p>
            <a:endParaRPr lang="en-US" dirty="0">
              <a:solidFill>
                <a:schemeClr val="tx1"/>
              </a:solidFill>
            </a:endParaRPr>
          </a:p>
          <a:p>
            <a:r>
              <a:rPr lang="en-US" dirty="0">
                <a:solidFill>
                  <a:schemeClr val="tx1"/>
                </a:solidFill>
              </a:rPr>
              <a:t>If incorrect, they do not proceed</a:t>
            </a:r>
          </a:p>
          <a:p>
            <a:endParaRPr lang="en-US" dirty="0">
              <a:solidFill>
                <a:schemeClr val="tx1"/>
              </a:solidFill>
            </a:endParaRPr>
          </a:p>
          <a:p>
            <a:r>
              <a:rPr lang="en-US" dirty="0">
                <a:solidFill>
                  <a:schemeClr val="tx1"/>
                </a:solidFill>
              </a:rPr>
              <a:t>If you navigate to the page incorrectly, back button will take you back to the main menu</a:t>
            </a:r>
            <a:endParaRPr lang="en-GB" dirty="0">
              <a:solidFill>
                <a:schemeClr val="tx1"/>
              </a:solidFill>
            </a:endParaRPr>
          </a:p>
        </p:txBody>
      </p:sp>
      <p:sp>
        <p:nvSpPr>
          <p:cNvPr id="47" name="Freeform 5">
            <a:extLst>
              <a:ext uri="{FF2B5EF4-FFF2-40B4-BE49-F238E27FC236}">
                <a16:creationId xmlns:a16="http://schemas.microsoft.com/office/drawing/2014/main" id="{ED3A2261-1C75-40FF-8CD6-18C5900C1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Tree>
    <p:extLst>
      <p:ext uri="{BB962C8B-B14F-4D97-AF65-F5344CB8AC3E}">
        <p14:creationId xmlns:p14="http://schemas.microsoft.com/office/powerpoint/2010/main" val="2218373585"/>
      </p:ext>
    </p:extLst>
  </p:cSld>
  <p:clrMapOvr>
    <a:overrideClrMapping bg1="dk1" tx1="lt1" bg2="dk2" tx2="lt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643780CE-2BE5-46F6-97B2-60DF30217E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29" name="Freeform: Shape 28">
            <a:extLst>
              <a:ext uri="{FF2B5EF4-FFF2-40B4-BE49-F238E27FC236}">
                <a16:creationId xmlns:a16="http://schemas.microsoft.com/office/drawing/2014/main" id="{61A87A49-68E6-459E-A5A6-46229FF421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31" name="Freeform 5">
            <a:extLst>
              <a:ext uri="{FF2B5EF4-FFF2-40B4-BE49-F238E27FC236}">
                <a16:creationId xmlns:a16="http://schemas.microsoft.com/office/drawing/2014/main" id="{F6ACD5FC-CAFE-48EB-B765-60EED2E0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AC266E2A-EAAC-4825-A6E5-9F456FF4923D}"/>
              </a:ext>
            </a:extLst>
          </p:cNvPr>
          <p:cNvSpPr>
            <a:spLocks noGrp="1"/>
          </p:cNvSpPr>
          <p:nvPr>
            <p:ph type="title"/>
          </p:nvPr>
        </p:nvSpPr>
        <p:spPr>
          <a:xfrm>
            <a:off x="1154955" y="973668"/>
            <a:ext cx="2942210" cy="1020232"/>
          </a:xfrm>
        </p:spPr>
        <p:txBody>
          <a:bodyPr>
            <a:normAutofit/>
          </a:bodyPr>
          <a:lstStyle/>
          <a:p>
            <a:r>
              <a:rPr lang="en-US" dirty="0">
                <a:solidFill>
                  <a:srgbClr val="EBEBEB"/>
                </a:solidFill>
              </a:rPr>
              <a:t>Prototypes</a:t>
            </a:r>
            <a:endParaRPr lang="en-GB" dirty="0">
              <a:solidFill>
                <a:srgbClr val="EBEBEB"/>
              </a:solidFill>
            </a:endParaRPr>
          </a:p>
        </p:txBody>
      </p:sp>
      <p:pic>
        <p:nvPicPr>
          <p:cNvPr id="5" name="Picture 4">
            <a:extLst>
              <a:ext uri="{FF2B5EF4-FFF2-40B4-BE49-F238E27FC236}">
                <a16:creationId xmlns:a16="http://schemas.microsoft.com/office/drawing/2014/main" id="{E5576813-9CF2-4BE9-A92A-8148F07B36F2}"/>
              </a:ext>
            </a:extLst>
          </p:cNvPr>
          <p:cNvPicPr>
            <a:picLocks noChangeAspect="1"/>
          </p:cNvPicPr>
          <p:nvPr/>
        </p:nvPicPr>
        <p:blipFill>
          <a:blip r:embed="rId2"/>
          <a:stretch>
            <a:fillRect/>
          </a:stretch>
        </p:blipFill>
        <p:spPr>
          <a:xfrm>
            <a:off x="5194607" y="1375719"/>
            <a:ext cx="6391533" cy="4806005"/>
          </a:xfrm>
          <a:prstGeom prst="rect">
            <a:avLst/>
          </a:prstGeom>
        </p:spPr>
      </p:pic>
      <p:sp>
        <p:nvSpPr>
          <p:cNvPr id="33" name="Rectangle 32">
            <a:extLst>
              <a:ext uri="{FF2B5EF4-FFF2-40B4-BE49-F238E27FC236}">
                <a16:creationId xmlns:a16="http://schemas.microsoft.com/office/drawing/2014/main" id="{9F33B405-D785-4738-B1C0-6A0AA5E982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5" name="Oval 34">
            <a:extLst>
              <a:ext uri="{FF2B5EF4-FFF2-40B4-BE49-F238E27FC236}">
                <a16:creationId xmlns:a16="http://schemas.microsoft.com/office/drawing/2014/main" id="{4233DC0E-DE6C-4FB6-A529-51B162641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7" name="Oval 36">
            <a:extLst>
              <a:ext uri="{FF2B5EF4-FFF2-40B4-BE49-F238E27FC236}">
                <a16:creationId xmlns:a16="http://schemas.microsoft.com/office/drawing/2014/main" id="{3870477F-E451-4BC3-863F-0E2FC57288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48D0D0E-09C6-4A99-9ED2-D11EC6096E40}"/>
              </a:ext>
            </a:extLst>
          </p:cNvPr>
          <p:cNvSpPr>
            <a:spLocks noGrp="1"/>
          </p:cNvSpPr>
          <p:nvPr>
            <p:ph idx="1"/>
          </p:nvPr>
        </p:nvSpPr>
        <p:spPr>
          <a:xfrm>
            <a:off x="1154955" y="2120900"/>
            <a:ext cx="3133726" cy="3898900"/>
          </a:xfrm>
        </p:spPr>
        <p:txBody>
          <a:bodyPr>
            <a:normAutofit fontScale="85000" lnSpcReduction="20000"/>
          </a:bodyPr>
          <a:lstStyle/>
          <a:p>
            <a:r>
              <a:rPr lang="en-US" dirty="0">
                <a:solidFill>
                  <a:srgbClr val="FFFFFF"/>
                </a:solidFill>
              </a:rPr>
              <a:t>Staff menu page</a:t>
            </a:r>
          </a:p>
          <a:p>
            <a:endParaRPr lang="en-US" dirty="0">
              <a:solidFill>
                <a:srgbClr val="FFFFFF"/>
              </a:solidFill>
            </a:endParaRPr>
          </a:p>
          <a:p>
            <a:r>
              <a:rPr lang="en-US" dirty="0">
                <a:solidFill>
                  <a:srgbClr val="FFFFFF"/>
                </a:solidFill>
              </a:rPr>
              <a:t>This is where staff update booking slots</a:t>
            </a:r>
          </a:p>
          <a:p>
            <a:endParaRPr lang="en-US" dirty="0">
              <a:solidFill>
                <a:srgbClr val="FFFFFF"/>
              </a:solidFill>
            </a:endParaRPr>
          </a:p>
          <a:p>
            <a:r>
              <a:rPr lang="en-US" dirty="0">
                <a:solidFill>
                  <a:srgbClr val="FFFFFF"/>
                </a:solidFill>
              </a:rPr>
              <a:t>Staff delete slots once completed</a:t>
            </a:r>
          </a:p>
          <a:p>
            <a:endParaRPr lang="en-US" dirty="0">
              <a:solidFill>
                <a:srgbClr val="FFFFFF"/>
              </a:solidFill>
            </a:endParaRPr>
          </a:p>
          <a:p>
            <a:r>
              <a:rPr lang="en-US" dirty="0">
                <a:solidFill>
                  <a:srgbClr val="FFFFFF"/>
                </a:solidFill>
              </a:rPr>
              <a:t>Click save button once completed, then confirm</a:t>
            </a:r>
          </a:p>
          <a:p>
            <a:endParaRPr lang="en-US" dirty="0">
              <a:solidFill>
                <a:srgbClr val="FFFFFF"/>
              </a:solidFill>
            </a:endParaRPr>
          </a:p>
          <a:p>
            <a:r>
              <a:rPr lang="en-US" dirty="0">
                <a:solidFill>
                  <a:srgbClr val="FFFFFF"/>
                </a:solidFill>
              </a:rPr>
              <a:t>Buttons in the middle can navigate to the next/previous or the last/first booking</a:t>
            </a:r>
          </a:p>
          <a:p>
            <a:endParaRPr lang="en-US" dirty="0">
              <a:solidFill>
                <a:srgbClr val="FFFFFF"/>
              </a:solidFill>
            </a:endParaRPr>
          </a:p>
          <a:p>
            <a:endParaRPr lang="en-GB" dirty="0">
              <a:solidFill>
                <a:srgbClr val="FFFFFF"/>
              </a:solidFill>
            </a:endParaRPr>
          </a:p>
        </p:txBody>
      </p:sp>
      <p:sp>
        <p:nvSpPr>
          <p:cNvPr id="39" name="Freeform 5">
            <a:extLst>
              <a:ext uri="{FF2B5EF4-FFF2-40B4-BE49-F238E27FC236}">
                <a16:creationId xmlns:a16="http://schemas.microsoft.com/office/drawing/2014/main" id="{B4A81DE1-E2BC-4A31-99EE-71350421B0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Tree>
    <p:extLst>
      <p:ext uri="{BB962C8B-B14F-4D97-AF65-F5344CB8AC3E}">
        <p14:creationId xmlns:p14="http://schemas.microsoft.com/office/powerpoint/2010/main" val="2523788117"/>
      </p:ext>
    </p:extLst>
  </p:cSld>
  <p:clrMapOvr>
    <a:overrideClrMapping bg1="dk1" tx1="lt1" bg2="dk2" tx2="lt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CEE3EE-9076-4870-B7FF-67C74924DE45}"/>
              </a:ext>
            </a:extLst>
          </p:cNvPr>
          <p:cNvSpPr>
            <a:spLocks noGrp="1"/>
          </p:cNvSpPr>
          <p:nvPr>
            <p:ph type="title"/>
          </p:nvPr>
        </p:nvSpPr>
        <p:spPr/>
        <p:txBody>
          <a:bodyPr/>
          <a:lstStyle/>
          <a:p>
            <a:r>
              <a:rPr lang="en-US" dirty="0"/>
              <a:t>Project Plan</a:t>
            </a:r>
            <a:endParaRPr lang="en-GB" dirty="0"/>
          </a:p>
        </p:txBody>
      </p:sp>
      <p:sp>
        <p:nvSpPr>
          <p:cNvPr id="9" name="Content Placeholder 8">
            <a:extLst>
              <a:ext uri="{FF2B5EF4-FFF2-40B4-BE49-F238E27FC236}">
                <a16:creationId xmlns:a16="http://schemas.microsoft.com/office/drawing/2014/main" id="{43EB00EE-A866-4593-A2B4-84A77DFC063D}"/>
              </a:ext>
            </a:extLst>
          </p:cNvPr>
          <p:cNvSpPr>
            <a:spLocks noGrp="1"/>
          </p:cNvSpPr>
          <p:nvPr>
            <p:ph idx="1"/>
          </p:nvPr>
        </p:nvSpPr>
        <p:spPr/>
        <p:txBody>
          <a:bodyPr/>
          <a:lstStyle/>
          <a:p>
            <a:r>
              <a:rPr lang="en-GB" sz="1800" dirty="0">
                <a:effectLst/>
                <a:latin typeface="Century Gothic" panose="020B0502020202020204" pitchFamily="34" charset="0"/>
                <a:ea typeface="Calibri" panose="020F0502020204030204" pitchFamily="34" charset="0"/>
                <a:cs typeface="Times New Roman" panose="02020603050405020304" pitchFamily="18" charset="0"/>
              </a:rPr>
              <a:t>A project plan has been implemented throughout the whole project, including the research proposal and this will be updated after every task that has been completed.</a:t>
            </a:r>
          </a:p>
          <a:p>
            <a:r>
              <a:rPr lang="en-GB" sz="1800" dirty="0">
                <a:effectLst/>
                <a:latin typeface="Century Gothic" panose="020B0502020202020204" pitchFamily="34" charset="0"/>
                <a:ea typeface="Calibri" panose="020F0502020204030204" pitchFamily="34" charset="0"/>
                <a:cs typeface="Times New Roman" panose="02020603050405020304" pitchFamily="18" charset="0"/>
              </a:rPr>
              <a:t>The gaps have been added as it will be running throughout Christmas and new year. </a:t>
            </a:r>
            <a:endParaRPr lang="en-GB" dirty="0">
              <a:latin typeface="Century Gothic" panose="020B0502020202020204" pitchFamily="34" charset="0"/>
              <a:ea typeface="Calibri" panose="020F0502020204030204" pitchFamily="34" charset="0"/>
              <a:cs typeface="Times New Roman" panose="02020603050405020304" pitchFamily="18" charset="0"/>
            </a:endParaRPr>
          </a:p>
          <a:p>
            <a:r>
              <a:rPr lang="en-GB" sz="1800" dirty="0">
                <a:effectLst/>
                <a:latin typeface="Century Gothic" panose="020B0502020202020204" pitchFamily="34" charset="0"/>
                <a:ea typeface="Calibri" panose="020F0502020204030204" pitchFamily="34" charset="0"/>
                <a:cs typeface="Times New Roman" panose="02020603050405020304" pitchFamily="18" charset="0"/>
              </a:rPr>
              <a:t>Any problems that have occurred, extra time will be allocated for these.</a:t>
            </a:r>
          </a:p>
          <a:p>
            <a:r>
              <a:rPr lang="en-GB" dirty="0">
                <a:hlinkClick r:id="rId2"/>
              </a:rPr>
              <a:t>https://plan.tomsplanner.com/#doc=xRJoTGGUIhWZuJcZGPwo</a:t>
            </a:r>
            <a:r>
              <a:rPr lang="en-GB" dirty="0">
                <a:latin typeface="Century Gothic" panose="020B0502020202020204" pitchFamily="34" charset="0"/>
                <a:cs typeface="Times New Roman" panose="02020603050405020304" pitchFamily="18" charset="0"/>
              </a:rPr>
              <a:t> </a:t>
            </a:r>
            <a:endParaRPr lang="en-GB" dirty="0"/>
          </a:p>
        </p:txBody>
      </p:sp>
    </p:spTree>
    <p:extLst>
      <p:ext uri="{BB962C8B-B14F-4D97-AF65-F5344CB8AC3E}">
        <p14:creationId xmlns:p14="http://schemas.microsoft.com/office/powerpoint/2010/main" val="36136879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CEE3EE-9076-4870-B7FF-67C74924DE45}"/>
              </a:ext>
            </a:extLst>
          </p:cNvPr>
          <p:cNvSpPr>
            <a:spLocks noGrp="1"/>
          </p:cNvSpPr>
          <p:nvPr>
            <p:ph type="title"/>
          </p:nvPr>
        </p:nvSpPr>
        <p:spPr/>
        <p:txBody>
          <a:bodyPr/>
          <a:lstStyle/>
          <a:p>
            <a:r>
              <a:rPr lang="en-US" dirty="0"/>
              <a:t>References</a:t>
            </a:r>
            <a:endParaRPr lang="en-GB" dirty="0"/>
          </a:p>
        </p:txBody>
      </p:sp>
      <p:sp>
        <p:nvSpPr>
          <p:cNvPr id="9" name="Content Placeholder 8">
            <a:extLst>
              <a:ext uri="{FF2B5EF4-FFF2-40B4-BE49-F238E27FC236}">
                <a16:creationId xmlns:a16="http://schemas.microsoft.com/office/drawing/2014/main" id="{43EB00EE-A866-4593-A2B4-84A77DFC063D}"/>
              </a:ext>
            </a:extLst>
          </p:cNvPr>
          <p:cNvSpPr>
            <a:spLocks noGrp="1"/>
          </p:cNvSpPr>
          <p:nvPr>
            <p:ph idx="1"/>
          </p:nvPr>
        </p:nvSpPr>
        <p:spPr>
          <a:xfrm>
            <a:off x="426720" y="2397760"/>
            <a:ext cx="11094720" cy="4257040"/>
          </a:xfrm>
        </p:spPr>
        <p:txBody>
          <a:bodyPr>
            <a:normAutofit fontScale="32500" lnSpcReduction="20000"/>
          </a:bodyPr>
          <a:lstStyle/>
          <a:p>
            <a:pPr>
              <a:buFont typeface="+mj-lt"/>
              <a:buAutoNum type="arabicPeriod"/>
            </a:pPr>
            <a:r>
              <a:rPr lang="en-GB" sz="3100" dirty="0">
                <a:effectLst/>
                <a:ea typeface="Calibri" panose="020F0502020204030204" pitchFamily="34" charset="0"/>
                <a:cs typeface="Times New Roman" panose="02020603050405020304" pitchFamily="18" charset="0"/>
              </a:rPr>
              <a:t>Sports therapist governing body. Society of sports therapist. [Online]. Available from:      https://society-of-sports-therapists.org/public-information/what-is-sports-therapy/ [Accessed 15 December 2020].</a:t>
            </a:r>
          </a:p>
          <a:p>
            <a:pPr>
              <a:buFont typeface="+mj-lt"/>
              <a:buAutoNum type="arabicPeriod"/>
            </a:pPr>
            <a:r>
              <a:rPr lang="en-GB" sz="3100" dirty="0">
                <a:effectLst/>
                <a:ea typeface="Calibri" panose="020F0502020204030204" pitchFamily="34" charset="0"/>
                <a:cs typeface="Times New Roman" panose="02020603050405020304" pitchFamily="18" charset="0"/>
              </a:rPr>
              <a:t>Eduard </a:t>
            </a:r>
            <a:r>
              <a:rPr lang="en-GB" sz="3100" dirty="0" err="1">
                <a:effectLst/>
                <a:ea typeface="Calibri" panose="020F0502020204030204" pitchFamily="34" charset="0"/>
                <a:cs typeface="Times New Roman" panose="02020603050405020304" pitchFamily="18" charset="0"/>
              </a:rPr>
              <a:t>nikolayevich</a:t>
            </a:r>
            <a:r>
              <a:rPr lang="en-GB" sz="3100" dirty="0">
                <a:effectLst/>
                <a:ea typeface="Calibri" panose="020F0502020204030204" pitchFamily="34" charset="0"/>
                <a:cs typeface="Times New Roman" panose="02020603050405020304" pitchFamily="18" charset="0"/>
              </a:rPr>
              <a:t> </a:t>
            </a:r>
            <a:r>
              <a:rPr lang="en-GB" sz="3100" dirty="0" err="1">
                <a:effectLst/>
                <a:ea typeface="Calibri" panose="020F0502020204030204" pitchFamily="34" charset="0"/>
                <a:cs typeface="Times New Roman" panose="02020603050405020304" pitchFamily="18" charset="0"/>
              </a:rPr>
              <a:t>bezuglov</a:t>
            </a:r>
            <a:r>
              <a:rPr lang="en-GB" sz="3100" dirty="0">
                <a:effectLst/>
                <a:ea typeface="Calibri" panose="020F0502020204030204" pitchFamily="34" charset="0"/>
                <a:cs typeface="Times New Roman" panose="02020603050405020304" pitchFamily="18" charset="0"/>
              </a:rPr>
              <a:t>. Using platelet-rich plasma in treating muscular injuries in professional football. [Online]. Available from: [Accessed 15 December 2020].</a:t>
            </a:r>
          </a:p>
          <a:p>
            <a:pPr>
              <a:buFont typeface="+mj-lt"/>
              <a:buAutoNum type="arabicPeriod"/>
            </a:pPr>
            <a:r>
              <a:rPr lang="en-GB" sz="3100" dirty="0">
                <a:effectLst/>
                <a:ea typeface="Calibri" panose="020F0502020204030204" pitchFamily="34" charset="0"/>
                <a:cs typeface="Times New Roman" panose="02020603050405020304" pitchFamily="18" charset="0"/>
              </a:rPr>
              <a:t>NHS. Cartilage damage. [Online]. Available from: https://www.nhs.uk/conditions/cartilage-damage/ [Accessed 5 January 2021].</a:t>
            </a:r>
          </a:p>
          <a:p>
            <a:pPr>
              <a:buFont typeface="+mj-lt"/>
              <a:buAutoNum type="arabicPeriod"/>
            </a:pPr>
            <a:r>
              <a:rPr lang="en-GB" sz="3100" dirty="0">
                <a:effectLst/>
                <a:ea typeface="Calibri" panose="020F0502020204030204" pitchFamily="34" charset="0"/>
                <a:cs typeface="Times New Roman" panose="02020603050405020304" pitchFamily="18" charset="0"/>
              </a:rPr>
              <a:t>Harvard medical school. Rotator Cuff. [Online]. Available from: https://www.health.harvard.edu/a_to_z/rotator-cuff-injury-a-to-z [Accessed 5 January 2021].</a:t>
            </a:r>
          </a:p>
          <a:p>
            <a:pPr>
              <a:buFont typeface="+mj-lt"/>
              <a:buAutoNum type="arabicPeriod"/>
            </a:pPr>
            <a:r>
              <a:rPr lang="en-GB" sz="3100" dirty="0">
                <a:effectLst/>
                <a:ea typeface="Calibri" panose="020F0502020204030204" pitchFamily="34" charset="0"/>
                <a:cs typeface="Times New Roman" panose="02020603050405020304" pitchFamily="18" charset="0"/>
              </a:rPr>
              <a:t>NHS. Cartilage damage. [Online]. Available from: https://www.nhs.uk/conditions/cartilage-damage/ [Accessed 5 January 2021].</a:t>
            </a:r>
          </a:p>
          <a:p>
            <a:pPr>
              <a:buFont typeface="+mj-lt"/>
              <a:buAutoNum type="arabicPeriod"/>
            </a:pPr>
            <a:r>
              <a:rPr lang="en-GB" sz="3100" dirty="0">
                <a:effectLst/>
                <a:ea typeface="Calibri" panose="020F0502020204030204" pitchFamily="34" charset="0"/>
                <a:cs typeface="Times New Roman" panose="02020603050405020304" pitchFamily="18" charset="0"/>
              </a:rPr>
              <a:t>Kerry Nicholas. Proprioceptive treatment. </a:t>
            </a:r>
            <a:r>
              <a:rPr lang="en-GB" sz="3100" i="1" dirty="0">
                <a:effectLst/>
                <a:ea typeface="Calibri" panose="020F0502020204030204" pitchFamily="34" charset="0"/>
                <a:cs typeface="Times New Roman" panose="02020603050405020304" pitchFamily="18" charset="0"/>
              </a:rPr>
              <a:t>An interview with proprioceptive treatments </a:t>
            </a:r>
            <a:r>
              <a:rPr lang="en-GB" sz="3100" dirty="0">
                <a:effectLst/>
                <a:ea typeface="Calibri" panose="020F0502020204030204" pitchFamily="34" charset="0"/>
                <a:cs typeface="Times New Roman" panose="02020603050405020304" pitchFamily="18" charset="0"/>
              </a:rPr>
              <a:t>[Masters level]. Next Step Sports Therapy Owner and College Lecturer; 2020.</a:t>
            </a:r>
          </a:p>
          <a:p>
            <a:pPr>
              <a:buFont typeface="+mj-lt"/>
              <a:buAutoNum type="arabicPeriod"/>
            </a:pPr>
            <a:r>
              <a:rPr lang="en-GB" sz="3100" dirty="0">
                <a:effectLst/>
                <a:ea typeface="Calibri" panose="020F0502020204030204" pitchFamily="34" charset="0"/>
                <a:cs typeface="Times New Roman" panose="02020603050405020304" pitchFamily="18" charset="0"/>
              </a:rPr>
              <a:t>Harvard medical school. Rotator Cuff. [Online]. Available from: https://www.health.harvard.edu/a_to_z/rotator-cuff-injury-a-to-z [Accessed 5 January 2021].</a:t>
            </a:r>
          </a:p>
          <a:p>
            <a:pPr>
              <a:buFont typeface="+mj-lt"/>
              <a:buAutoNum type="arabicPeriod"/>
            </a:pPr>
            <a:r>
              <a:rPr lang="en-GB" sz="3100" dirty="0">
                <a:effectLst/>
                <a:ea typeface="Calibri" panose="020F0502020204030204" pitchFamily="34" charset="0"/>
                <a:cs typeface="Times New Roman" panose="02020603050405020304" pitchFamily="18" charset="0"/>
              </a:rPr>
              <a:t>Mas. MAS Medical. [Online]. Available from: https://www.masmedicalstaffing.com/2018/03/01/physical-therapy-apps-for-patients/ [Accessed 5 January 2021].</a:t>
            </a:r>
          </a:p>
          <a:p>
            <a:pPr>
              <a:buFont typeface="+mj-lt"/>
              <a:buAutoNum type="arabicPeriod"/>
            </a:pPr>
            <a:r>
              <a:rPr lang="en-GB" sz="3100" dirty="0">
                <a:effectLst/>
                <a:ea typeface="Calibri" panose="020F0502020204030204" pitchFamily="34" charset="0"/>
                <a:cs typeface="Times New Roman" panose="02020603050405020304" pitchFamily="18" charset="0"/>
              </a:rPr>
              <a:t>Mas. MAS Medical. [Online]. Available from: https://www.masmedicalstaffing.com/2018/03/01/physical-therapy-apps-for-patients/ [Accessed 5 January 2021].</a:t>
            </a:r>
          </a:p>
          <a:p>
            <a:pPr>
              <a:buFont typeface="+mj-lt"/>
              <a:buAutoNum type="arabicPeriod"/>
            </a:pPr>
            <a:r>
              <a:rPr lang="en-GB" sz="3100" dirty="0">
                <a:effectLst/>
                <a:ea typeface="Calibri" panose="020F0502020204030204" pitchFamily="34" charset="0"/>
                <a:cs typeface="Times New Roman" panose="02020603050405020304" pitchFamily="18" charset="0"/>
              </a:rPr>
              <a:t>Mas. MAS Medical. [Online]. Available from: https://www.masmedicalstaffing.com/2018/03/01/physical-therapy-apps-for-patients/ [Accessed 5 January 2021].</a:t>
            </a:r>
          </a:p>
          <a:p>
            <a:pPr>
              <a:buFont typeface="+mj-lt"/>
              <a:buAutoNum type="arabicPeriod"/>
            </a:pPr>
            <a:r>
              <a:rPr lang="en-US" sz="3100" dirty="0" err="1"/>
              <a:t>Bca</a:t>
            </a:r>
            <a:r>
              <a:rPr lang="en-US" sz="3100" dirty="0"/>
              <a:t>. BCA Health . [Online]. Available from: https://www.bcu.ac.uk/health-sciences/students/employability/sport/sports-therapy picture [Accessed 5 January 2021].</a:t>
            </a:r>
          </a:p>
          <a:p>
            <a:pPr>
              <a:buFont typeface="+mj-lt"/>
              <a:buAutoNum type="arabicPeriod"/>
            </a:pPr>
            <a:r>
              <a:rPr lang="en-GB" sz="3100" dirty="0">
                <a:effectLst/>
                <a:ea typeface="Calibri" panose="020F0502020204030204" pitchFamily="34" charset="0"/>
                <a:cs typeface="Times New Roman" panose="02020603050405020304" pitchFamily="18" charset="0"/>
              </a:rPr>
              <a:t>Tracy ward. Hamstring injuries: why location and anatomy matters! [Online]. Available from: https://www.sportsinjurybulletin.com/hamstring-injuries-why-location-and-anatomy-matters/ [Accessed 15 December 2020].</a:t>
            </a:r>
          </a:p>
          <a:p>
            <a:pPr>
              <a:buFont typeface="+mj-lt"/>
              <a:buAutoNum type="arabicPeriod"/>
            </a:pPr>
            <a:r>
              <a:rPr lang="en-GB" sz="3100" dirty="0">
                <a:effectLst/>
                <a:ea typeface="Calibri" panose="020F0502020204030204" pitchFamily="34" charset="0"/>
                <a:cs typeface="Times New Roman" panose="02020603050405020304" pitchFamily="18" charset="0"/>
              </a:rPr>
              <a:t>Sports health. Cartilage damage. [Online]. Available from: https://www.sports-health.com/blog/can-damaged-cartilage-be-fixed [Accessed 5 January 2021].</a:t>
            </a:r>
          </a:p>
          <a:p>
            <a:pPr>
              <a:buFont typeface="+mj-lt"/>
              <a:buAutoNum type="arabicPeriod"/>
            </a:pPr>
            <a:r>
              <a:rPr lang="en-GB" sz="3100" dirty="0">
                <a:effectLst/>
                <a:ea typeface="Calibri" panose="020F0502020204030204" pitchFamily="34" charset="0"/>
                <a:cs typeface="Times New Roman" panose="02020603050405020304" pitchFamily="18" charset="0"/>
              </a:rPr>
              <a:t>Harvard medical school. Rotator Cuff. [Online]. Available from: https://www.health.harvard.edu/a_to_z/rotator-cuff-injury-a-to-z [Accessed 5 January 2021].</a:t>
            </a:r>
          </a:p>
          <a:p>
            <a:pPr>
              <a:buFont typeface="+mj-lt"/>
              <a:buAutoNum type="arabicPeriod"/>
            </a:pPr>
            <a:endParaRPr lang="en-US" sz="1000" dirty="0"/>
          </a:p>
          <a:p>
            <a:pPr>
              <a:buFont typeface="+mj-lt"/>
              <a:buAutoNum type="arabicPeriod"/>
            </a:pPr>
            <a:endParaRPr lang="en-US" sz="1000" dirty="0"/>
          </a:p>
          <a:p>
            <a:pPr>
              <a:buFont typeface="+mj-lt"/>
              <a:buAutoNum type="arabicPeriod"/>
            </a:pPr>
            <a:endParaRPr lang="en-US" sz="1000" dirty="0"/>
          </a:p>
          <a:p>
            <a:pPr>
              <a:buFont typeface="+mj-lt"/>
              <a:buAutoNum type="arabicPeriod"/>
            </a:pP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buFont typeface="+mj-lt"/>
              <a:buAutoNum type="arabicPeriod"/>
            </a:pP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buFont typeface="+mj-lt"/>
              <a:buAutoNum type="arabicPeriod"/>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buFont typeface="+mj-lt"/>
              <a:buAutoNum type="arabicPeriod"/>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buFont typeface="+mj-lt"/>
              <a:buAutoNum type="arabicPeriod"/>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buFont typeface="+mj-lt"/>
              <a:buAutoNum type="arabicPeriod"/>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buFont typeface="+mj-lt"/>
              <a:buAutoNum type="arabicPeriod"/>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buFont typeface="+mj-lt"/>
              <a:buAutoNum type="arabicPeriod"/>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buFont typeface="+mj-lt"/>
              <a:buAutoNum type="arabicPeriod"/>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buFont typeface="+mj-lt"/>
              <a:buAutoNum type="arabicPeriod"/>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buFont typeface="+mj-lt"/>
              <a:buAutoNum type="arabicPeriod"/>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buFont typeface="+mj-lt"/>
              <a:buAutoNum type="arabicPeriod"/>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buFont typeface="+mj-lt"/>
              <a:buAutoNum type="arabicPeriod"/>
            </a:pPr>
            <a:endParaRPr lang="en-GB" dirty="0"/>
          </a:p>
        </p:txBody>
      </p:sp>
    </p:spTree>
    <p:extLst>
      <p:ext uri="{BB962C8B-B14F-4D97-AF65-F5344CB8AC3E}">
        <p14:creationId xmlns:p14="http://schemas.microsoft.com/office/powerpoint/2010/main" val="89653321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A26AAF5-6CFC-4C52-B7DF-08410EDE670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4F503EC-3FFF-4193-A86F-39150E2BAC75}">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2E5ECA37-C458-4BA2-A090-D7A19E07B43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463</TotalTime>
  <Words>3032</Words>
  <Application>Microsoft Office PowerPoint</Application>
  <PresentationFormat>Widescreen</PresentationFormat>
  <Paragraphs>320</Paragraphs>
  <Slides>32</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Arial</vt:lpstr>
      <vt:lpstr>Calibri</vt:lpstr>
      <vt:lpstr>Century Gothic</vt:lpstr>
      <vt:lpstr>Courier New</vt:lpstr>
      <vt:lpstr>Symbol</vt:lpstr>
      <vt:lpstr>Wingdings 3</vt:lpstr>
      <vt:lpstr>Ion Boardroom</vt:lpstr>
      <vt:lpstr>Interim Viva</vt:lpstr>
      <vt:lpstr>Introduction</vt:lpstr>
      <vt:lpstr>Aims and objectives</vt:lpstr>
      <vt:lpstr>Literature review – What is sports therapy?</vt:lpstr>
      <vt:lpstr>Literature review – Typical injuries</vt:lpstr>
      <vt:lpstr>Literature review – Typical injuries</vt:lpstr>
      <vt:lpstr>Literature review – Typical injuries</vt:lpstr>
      <vt:lpstr>Literature review – Treatments and recovery</vt:lpstr>
      <vt:lpstr>Literature review – Treatments and recovery</vt:lpstr>
      <vt:lpstr>Literature review – Treatments and recovery</vt:lpstr>
      <vt:lpstr>Discussion of findings – lit review</vt:lpstr>
      <vt:lpstr>Discussion of findings – lit review</vt:lpstr>
      <vt:lpstr>Discussion of findings – lit review</vt:lpstr>
      <vt:lpstr>Discussion of findings – lit review</vt:lpstr>
      <vt:lpstr>Existing tools – Physio adviser</vt:lpstr>
      <vt:lpstr>Existing tools – Physio adviser</vt:lpstr>
      <vt:lpstr>Existing tools – Pain Therapy</vt:lpstr>
      <vt:lpstr>Existing tools – Pain Therapy</vt:lpstr>
      <vt:lpstr>Existing tools - physiopedia</vt:lpstr>
      <vt:lpstr>Existing tools - physiopedia</vt:lpstr>
      <vt:lpstr>Discussion of findings – Apps found</vt:lpstr>
      <vt:lpstr>Code Examples/Prototypes</vt:lpstr>
      <vt:lpstr>Prototypes</vt:lpstr>
      <vt:lpstr>Prototypes</vt:lpstr>
      <vt:lpstr>Prototypes</vt:lpstr>
      <vt:lpstr>Prototypes</vt:lpstr>
      <vt:lpstr>Prototypes</vt:lpstr>
      <vt:lpstr>Prototypes</vt:lpstr>
      <vt:lpstr>Prototypes</vt:lpstr>
      <vt:lpstr>Prototypes</vt:lpstr>
      <vt:lpstr>Project Plan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Interim Viva</dc:title>
  <dc:creator>Adam Thomas</dc:creator>
  <cp:lastModifiedBy>Adam Thomas</cp:lastModifiedBy>
  <cp:revision>31</cp:revision>
  <dcterms:created xsi:type="dcterms:W3CDTF">2020-12-21T15:15:48Z</dcterms:created>
  <dcterms:modified xsi:type="dcterms:W3CDTF">2021-01-14T13:58:52Z</dcterms:modified>
</cp:coreProperties>
</file>