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slideMaster6.xml" ContentType="application/vnd.openxmlformats-officedocument.presentationml.slideMaster+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diagrams/quickStyle3.xml" ContentType="application/vnd.openxmlformats-officedocument.drawingml.diagram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drawing2.xml" ContentType="application/vnd.ms-office.drawingml.diagramDrawing+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quickStyle4.xml" ContentType="application/vnd.openxmlformats-officedocument.drawingml.diagramStyle+xml"/>
  <Override PartName="/ppt/diagrams/quickStyle2.xml" ContentType="application/vnd.openxmlformats-officedocument.drawingml.diagramStyle+xml"/>
  <Override PartName="/ppt/diagrams/layout2.xml" ContentType="application/vnd.openxmlformats-officedocument.drawingml.diagramLayout+xml"/>
  <Override PartName="/ppt/diagrams/colors2.xml" ContentType="application/vnd.openxmlformats-officedocument.drawingml.diagramColors+xml"/>
  <Override PartName="/ppt/diagrams/drawing3.xml" ContentType="application/vnd.ms-office.drawingml.diagramDrawing+xml"/>
  <Override PartName="/ppt/diagrams/data3.xml" ContentType="application/vnd.openxmlformats-officedocument.drawingml.diagramData+xml"/>
  <Override PartName="/ppt/diagrams/quickStyle5.xml" ContentType="application/vnd.openxmlformats-officedocument.drawingml.diagramStyle+xml"/>
  <Override PartName="/ppt/diagrams/layout3.xml" ContentType="application/vnd.openxmlformats-officedocument.drawingml.diagramLayout+xml"/>
  <Override PartName="/ppt/diagrams/colors3.xml" ContentType="application/vnd.openxmlformats-officedocument.drawingml.diagramColors+xml"/>
  <Override PartName="/ppt/diagrams/drawing4.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colors4.xml" ContentType="application/vnd.openxmlformats-officedocument.drawingml.diagramColors+xml"/>
  <Override PartName="/ppt/diagrams/drawing5.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colors5.xml" ContentType="application/vnd.openxmlformats-officedocument.drawingml.diagramColors+xml"/>
  <Override PartName="/ppt/media/image28.png" ContentType="image/png"/>
  <Override PartName="/ppt/media/image1.jpeg" ContentType="image/jpeg"/>
  <Override PartName="/ppt/media/image38.tif" ContentType="image/tiff"/>
  <Override PartName="/ppt/media/image2.png" ContentType="image/png"/>
  <Override PartName="/ppt/media/image4.jpeg" ContentType="image/jpeg"/>
  <Override PartName="/ppt/media/image48.png" ContentType="image/png"/>
  <Override PartName="/ppt/media/image3.jpeg" ContentType="image/jpeg"/>
  <Override PartName="/ppt/media/image5.png" ContentType="image/png"/>
  <Override PartName="/ppt/media/image6.png" ContentType="image/png"/>
  <Override PartName="/ppt/media/image7.jpeg" ContentType="image/jpeg"/>
  <Override PartName="/ppt/media/image8.png" ContentType="image/png"/>
  <Override PartName="/ppt/media/image9.jpeg" ContentType="image/jpeg"/>
  <Override PartName="/ppt/media/image51.png" ContentType="image/png"/>
  <Override PartName="/ppt/media/image10.png" ContentType="image/png"/>
  <Override PartName="/ppt/media/image11.png" ContentType="image/png"/>
  <Override PartName="/ppt/media/image12.png" ContentType="image/png"/>
  <Override PartName="/ppt/media/image13.png" ContentType="image/png"/>
  <Override PartName="/ppt/media/image14.png" ContentType="image/png"/>
  <Override PartName="/ppt/media/image15.png" ContentType="image/png"/>
  <Override PartName="/ppt/media/image16.png" ContentType="image/png"/>
  <Override PartName="/ppt/media/image17.png" ContentType="image/png"/>
  <Override PartName="/ppt/media/image18.png" ContentType="image/png"/>
  <Override PartName="/ppt/media/image19.png" ContentType="image/png"/>
  <Override PartName="/ppt/media/image20.png" ContentType="image/png"/>
  <Override PartName="/ppt/media/image21.png" ContentType="image/png"/>
  <Override PartName="/ppt/media/image22.png" ContentType="image/png"/>
  <Override PartName="/ppt/media/image23.png" ContentType="image/png"/>
  <Override PartName="/ppt/media/image47.jpeg" ContentType="image/jpeg"/>
  <Override PartName="/ppt/media/image24.png" ContentType="image/png"/>
  <Override PartName="/ppt/media/image25.png" ContentType="image/png"/>
  <Override PartName="/ppt/media/image36.jpeg" ContentType="image/jpeg"/>
  <Override PartName="/ppt/media/image26.png" ContentType="image/png"/>
  <Override PartName="/ppt/media/image27.png" ContentType="image/png"/>
  <Override PartName="/ppt/media/image29.png" ContentType="image/png"/>
  <Override PartName="/ppt/media/image30.jpeg" ContentType="image/jpeg"/>
  <Override PartName="/ppt/media/image32.png" ContentType="image/png"/>
  <Override PartName="/ppt/media/image31.jpeg" ContentType="image/jpeg"/>
  <Override PartName="/ppt/media/image42.png" ContentType="image/png"/>
  <Override PartName="/ppt/media/image33.png" ContentType="image/png"/>
  <Override PartName="/ppt/media/image34.png" ContentType="image/png"/>
  <Override PartName="/ppt/media/image35.png" ContentType="image/png"/>
  <Override PartName="/ppt/media/image37.jpeg" ContentType="image/jpeg"/>
  <Override PartName="/ppt/media/image39.jpeg" ContentType="image/jpeg"/>
  <Override PartName="/ppt/media/image40.tif" ContentType="image/tiff"/>
  <Override PartName="/ppt/media/image44.jpeg" ContentType="image/jpeg"/>
  <Override PartName="/ppt/media/image41.png" ContentType="image/png"/>
  <Override PartName="/ppt/media/image43.jpeg" ContentType="image/jpeg"/>
  <Override PartName="/ppt/media/image45.jpeg" ContentType="image/jpeg"/>
  <Override PartName="/ppt/media/image46.png" ContentType="image/png"/>
  <Override PartName="/ppt/media/image49.png" ContentType="image/png"/>
  <Override PartName="/ppt/media/image50.jpeg" ContentType="image/jpeg"/>
  <Override PartName="/ppt/media/image52.png" ContentType="image/pn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_rels/slideLayout31.xml.rels" ContentType="application/vnd.openxmlformats-package.relationships+xml"/>
  <Override PartName="/ppt/slideLayouts/_rels/slideLayout53.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54.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55.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56.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57.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58.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59.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Layouts/_rels/slideLayout49.xml.rels" ContentType="application/vnd.openxmlformats-package.relationships+xml"/>
  <Override PartName="/ppt/slideLayouts/_rels/slideLayout50.xml.rels" ContentType="application/vnd.openxmlformats-package.relationships+xml"/>
  <Override PartName="/ppt/slideLayouts/_rels/slideLayout51.xml.rels" ContentType="application/vnd.openxmlformats-package.relationships+xml"/>
  <Override PartName="/ppt/slideLayouts/_rels/slideLayout52.xml.rels" ContentType="application/vnd.openxmlformats-package.relationships+xml"/>
  <Override PartName="/ppt/slideLayouts/_rels/slideLayout60.xml.rels" ContentType="application/vnd.openxmlformats-package.relationships+xml"/>
  <Override PartName="/ppt/slideLayouts/_rels/slideLayout61.xml.rels" ContentType="application/vnd.openxmlformats-package.relationships+xml"/>
  <Override PartName="/ppt/slideLayouts/_rels/slideLayout62.xml.rels" ContentType="application/vnd.openxmlformats-package.relationships+xml"/>
  <Override PartName="/ppt/slideLayouts/_rels/slideLayout63.xml.rels" ContentType="application/vnd.openxmlformats-package.relationships+xml"/>
  <Override PartName="/ppt/slideLayouts/_rels/slideLayout64.xml.rels" ContentType="application/vnd.openxmlformats-package.relationships+xml"/>
  <Override PartName="/ppt/slideLayouts/_rels/slideLayout65.xml.rels" ContentType="application/vnd.openxmlformats-package.relationships+xml"/>
  <Override PartName="/ppt/slideLayouts/_rels/slideLayout66.xml.rels" ContentType="application/vnd.openxmlformats-package.relationships+xml"/>
  <Override PartName="/ppt/slideLayouts/_rels/slideLayout67.xml.rels" ContentType="application/vnd.openxmlformats-package.relationships+xml"/>
  <Override PartName="/ppt/slideLayouts/_rels/slideLayout68.xml.rels" ContentType="application/vnd.openxmlformats-package.relationships+xml"/>
  <Override PartName="/ppt/slideLayouts/_rels/slideLayout69.xml.rels" ContentType="application/vnd.openxmlformats-package.relationships+xml"/>
  <Override PartName="/ppt/slideLayouts/_rels/slideLayout70.xml.rels" ContentType="application/vnd.openxmlformats-package.relationships+xml"/>
  <Override PartName="/ppt/slideLayouts/_rels/slideLayout71.xml.rels" ContentType="application/vnd.openxmlformats-package.relationships+xml"/>
  <Override PartName="/ppt/slideLayouts/_rels/slideLayout72.xml.rels" ContentType="application/vnd.openxmlformats-package.relationships+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1.xml" ContentType="application/vnd.openxmlformats-officedocument.presentationml.notesSlide+xml"/>
  <Override PartName="/ppt/notesSlides/notesSlide27.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31.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48.xml.rels" ContentType="application/vnd.openxmlformats-package.relationships+xml"/>
  <Override PartName="/ppt/notesSlides/_rels/notesSlide49.xml.rels" ContentType="application/vnd.openxmlformats-package.relationships+xml"/>
  <Override PartName="/ppt/presProps.xml" ContentType="application/vnd.openxmlformats-officedocument.presentationml.presPro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 id="2147483713" r:id="rId7"/>
  </p:sldMasterIdLst>
  <p:notesMasterIdLst>
    <p:notesMasterId r:id="rId8"/>
  </p:notesMasterIdLst>
  <p:sldIdLst>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297" r:id="rId50"/>
    <p:sldId id="298" r:id="rId51"/>
    <p:sldId id="299" r:id="rId52"/>
    <p:sldId id="300" r:id="rId53"/>
    <p:sldId id="301" r:id="rId54"/>
    <p:sldId id="302" r:id="rId55"/>
    <p:sldId id="303" r:id="rId56"/>
    <p:sldId id="304" r:id="rId57"/>
    <p:sldId id="305" r:id="rId58"/>
    <p:sldId id="306" r:id="rId59"/>
    <p:sldId id="307" r:id="rId60"/>
    <p:sldId id="308" r:id="rId61"/>
    <p:sldId id="309" r:id="rId62"/>
  </p:sldIdLst>
  <p:sldSz cx="9144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notesMaster" Target="notesMasters/notesMaster1.xml"/><Relationship Id="rId9" Type="http://schemas.openxmlformats.org/officeDocument/2006/relationships/slide" Target="slides/slide1.xml"/><Relationship Id="rId10" Type="http://schemas.openxmlformats.org/officeDocument/2006/relationships/slide" Target="slides/slide2.xml"/><Relationship Id="rId11" Type="http://schemas.openxmlformats.org/officeDocument/2006/relationships/slide" Target="slides/slide3.xml"/><Relationship Id="rId12" Type="http://schemas.openxmlformats.org/officeDocument/2006/relationships/slide" Target="slides/slide4.xml"/><Relationship Id="rId13" Type="http://schemas.openxmlformats.org/officeDocument/2006/relationships/slide" Target="slides/slide5.xml"/><Relationship Id="rId14" Type="http://schemas.openxmlformats.org/officeDocument/2006/relationships/slide" Target="slides/slide6.xml"/><Relationship Id="rId15" Type="http://schemas.openxmlformats.org/officeDocument/2006/relationships/slide" Target="slides/slide7.xml"/><Relationship Id="rId16" Type="http://schemas.openxmlformats.org/officeDocument/2006/relationships/slide" Target="slides/slide8.xml"/><Relationship Id="rId17" Type="http://schemas.openxmlformats.org/officeDocument/2006/relationships/slide" Target="slides/slide9.xml"/><Relationship Id="rId18" Type="http://schemas.openxmlformats.org/officeDocument/2006/relationships/slide" Target="slides/slide10.xml"/><Relationship Id="rId19" Type="http://schemas.openxmlformats.org/officeDocument/2006/relationships/slide" Target="slides/slide11.xml"/><Relationship Id="rId20" Type="http://schemas.openxmlformats.org/officeDocument/2006/relationships/slide" Target="slides/slide12.xml"/><Relationship Id="rId21" Type="http://schemas.openxmlformats.org/officeDocument/2006/relationships/slide" Target="slides/slide13.xml"/><Relationship Id="rId22" Type="http://schemas.openxmlformats.org/officeDocument/2006/relationships/slide" Target="slides/slide14.xml"/><Relationship Id="rId23" Type="http://schemas.openxmlformats.org/officeDocument/2006/relationships/slide" Target="slides/slide15.xml"/><Relationship Id="rId24" Type="http://schemas.openxmlformats.org/officeDocument/2006/relationships/slide" Target="slides/slide16.xml"/><Relationship Id="rId25" Type="http://schemas.openxmlformats.org/officeDocument/2006/relationships/slide" Target="slides/slide17.xml"/><Relationship Id="rId26" Type="http://schemas.openxmlformats.org/officeDocument/2006/relationships/slide" Target="slides/slide18.xml"/><Relationship Id="rId27" Type="http://schemas.openxmlformats.org/officeDocument/2006/relationships/slide" Target="slides/slide19.xml"/><Relationship Id="rId28" Type="http://schemas.openxmlformats.org/officeDocument/2006/relationships/slide" Target="slides/slide20.xml"/><Relationship Id="rId29" Type="http://schemas.openxmlformats.org/officeDocument/2006/relationships/slide" Target="slides/slide21.xml"/><Relationship Id="rId30" Type="http://schemas.openxmlformats.org/officeDocument/2006/relationships/slide" Target="slides/slide22.xml"/><Relationship Id="rId31" Type="http://schemas.openxmlformats.org/officeDocument/2006/relationships/slide" Target="slides/slide23.xml"/><Relationship Id="rId32" Type="http://schemas.openxmlformats.org/officeDocument/2006/relationships/slide" Target="slides/slide24.xml"/><Relationship Id="rId33" Type="http://schemas.openxmlformats.org/officeDocument/2006/relationships/slide" Target="slides/slide25.xml"/><Relationship Id="rId34" Type="http://schemas.openxmlformats.org/officeDocument/2006/relationships/slide" Target="slides/slide26.xml"/><Relationship Id="rId35" Type="http://schemas.openxmlformats.org/officeDocument/2006/relationships/slide" Target="slides/slide27.xml"/><Relationship Id="rId36" Type="http://schemas.openxmlformats.org/officeDocument/2006/relationships/slide" Target="slides/slide28.xml"/><Relationship Id="rId37" Type="http://schemas.openxmlformats.org/officeDocument/2006/relationships/slide" Target="slides/slide29.xml"/><Relationship Id="rId38" Type="http://schemas.openxmlformats.org/officeDocument/2006/relationships/slide" Target="slides/slide30.xml"/><Relationship Id="rId39" Type="http://schemas.openxmlformats.org/officeDocument/2006/relationships/slide" Target="slides/slide31.xml"/><Relationship Id="rId40" Type="http://schemas.openxmlformats.org/officeDocument/2006/relationships/slide" Target="slides/slide32.xml"/><Relationship Id="rId41" Type="http://schemas.openxmlformats.org/officeDocument/2006/relationships/slide" Target="slides/slide33.xml"/><Relationship Id="rId42" Type="http://schemas.openxmlformats.org/officeDocument/2006/relationships/slide" Target="slides/slide34.xml"/><Relationship Id="rId43" Type="http://schemas.openxmlformats.org/officeDocument/2006/relationships/slide" Target="slides/slide35.xml"/><Relationship Id="rId44" Type="http://schemas.openxmlformats.org/officeDocument/2006/relationships/slide" Target="slides/slide36.xml"/><Relationship Id="rId45" Type="http://schemas.openxmlformats.org/officeDocument/2006/relationships/slide" Target="slides/slide37.xml"/><Relationship Id="rId46" Type="http://schemas.openxmlformats.org/officeDocument/2006/relationships/slide" Target="slides/slide38.xml"/><Relationship Id="rId47" Type="http://schemas.openxmlformats.org/officeDocument/2006/relationships/slide" Target="slides/slide39.xml"/><Relationship Id="rId48" Type="http://schemas.openxmlformats.org/officeDocument/2006/relationships/slide" Target="slides/slide40.xml"/><Relationship Id="rId49" Type="http://schemas.openxmlformats.org/officeDocument/2006/relationships/slide" Target="slides/slide41.xml"/><Relationship Id="rId50" Type="http://schemas.openxmlformats.org/officeDocument/2006/relationships/slide" Target="slides/slide42.xml"/><Relationship Id="rId51" Type="http://schemas.openxmlformats.org/officeDocument/2006/relationships/slide" Target="slides/slide43.xml"/><Relationship Id="rId52" Type="http://schemas.openxmlformats.org/officeDocument/2006/relationships/slide" Target="slides/slide44.xml"/><Relationship Id="rId53" Type="http://schemas.openxmlformats.org/officeDocument/2006/relationships/slide" Target="slides/slide45.xml"/><Relationship Id="rId54" Type="http://schemas.openxmlformats.org/officeDocument/2006/relationships/slide" Target="slides/slide46.xml"/><Relationship Id="rId55" Type="http://schemas.openxmlformats.org/officeDocument/2006/relationships/slide" Target="slides/slide47.xml"/><Relationship Id="rId56" Type="http://schemas.openxmlformats.org/officeDocument/2006/relationships/slide" Target="slides/slide48.xml"/><Relationship Id="rId57" Type="http://schemas.openxmlformats.org/officeDocument/2006/relationships/slide" Target="slides/slide49.xml"/><Relationship Id="rId58" Type="http://schemas.openxmlformats.org/officeDocument/2006/relationships/slide" Target="slides/slide50.xml"/><Relationship Id="rId59" Type="http://schemas.openxmlformats.org/officeDocument/2006/relationships/slide" Target="slides/slide51.xml"/><Relationship Id="rId60" Type="http://schemas.openxmlformats.org/officeDocument/2006/relationships/slide" Target="slides/slide52.xml"/><Relationship Id="rId61" Type="http://schemas.openxmlformats.org/officeDocument/2006/relationships/slide" Target="slides/slide53.xml"/><Relationship Id="rId62" Type="http://schemas.openxmlformats.org/officeDocument/2006/relationships/slide" Target="slides/slide54.xml"/><Relationship Id="rId63"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48AFE4-DBFB-43ED-B0BE-F970B02B4F4B}" type="doc">
      <dgm:prSet loTypeId="urn:microsoft.com/office/officeart/2005/8/layout/hProcess4" loCatId="process" qsTypeId="urn:microsoft.com/office/officeart/2005/8/quickstyle/simple1" qsCatId="simple" csTypeId="urn:microsoft.com/office/officeart/2005/8/colors/accent3_2" csCatId="accent3" phldr="1"/>
      <dgm:spPr/>
      <dgm:t>
        <a:bodyPr/>
        <a:lstStyle/>
        <a:p>
          <a:endParaRPr lang="en-US"/>
        </a:p>
      </dgm:t>
    </dgm:pt>
    <dgm:pt modelId="{61F22C9A-D6B9-4A85-BC0C-9F1A274D9B58}">
      <dgm:prSet phldrT="[Text]" custT="1"/>
      <dgm:spPr/>
      <dgm:t>
        <a:bodyPr/>
        <a:lstStyle/>
        <a:p>
          <a:r>
            <a:rPr lang="en-US" sz="1200" b="0" dirty="0">
              <a:latin typeface="Arial Narrow" panose="020B0606020202030204" pitchFamily="34" charset="0"/>
            </a:rPr>
            <a:t>Qualitative</a:t>
          </a:r>
        </a:p>
      </dgm:t>
    </dgm:pt>
    <dgm:pt modelId="{2B227700-ECBE-43EB-A508-9F95DF370C7B}" type="parTrans" cxnId="{E63A83CC-8502-4DBF-9CF7-0A34903FF66C}">
      <dgm:prSet/>
      <dgm:spPr/>
      <dgm:t>
        <a:bodyPr/>
        <a:lstStyle/>
        <a:p>
          <a:endParaRPr lang="en-US" sz="1200" b="0">
            <a:latin typeface="Arial Narrow" panose="020B0606020202030204" pitchFamily="34" charset="0"/>
          </a:endParaRPr>
        </a:p>
      </dgm:t>
    </dgm:pt>
    <dgm:pt modelId="{6B7D1837-A95A-4022-B370-530B7141D478}" type="sibTrans" cxnId="{E63A83CC-8502-4DBF-9CF7-0A34903FF66C}">
      <dgm:prSet/>
      <dgm:spPr>
        <a:ln w="76200"/>
      </dgm:spPr>
      <dgm:t>
        <a:bodyPr/>
        <a:lstStyle/>
        <a:p>
          <a:endParaRPr lang="en-US" sz="1200" b="0">
            <a:latin typeface="Arial Narrow" panose="020B0606020202030204" pitchFamily="34" charset="0"/>
          </a:endParaRPr>
        </a:p>
      </dgm:t>
    </dgm:pt>
    <dgm:pt modelId="{5477D7EA-543F-4244-9B9F-B1ADA01C2F97}">
      <dgm:prSet phldrT="[Text]" custT="1"/>
      <dgm:spPr/>
      <dgm:t>
        <a:bodyPr/>
        <a:lstStyle/>
        <a:p>
          <a:r>
            <a:rPr lang="en-US" sz="1200" b="0" dirty="0">
              <a:latin typeface="Arial Narrow" panose="020B0606020202030204" pitchFamily="34" charset="0"/>
            </a:rPr>
            <a:t>Quantitative</a:t>
          </a:r>
        </a:p>
      </dgm:t>
    </dgm:pt>
    <dgm:pt modelId="{0FD329E2-563F-41C1-9879-52AD8CCA9418}" type="parTrans" cxnId="{433B5FE0-536A-49D0-9BDB-7B6654A37C3A}">
      <dgm:prSet/>
      <dgm:spPr/>
      <dgm:t>
        <a:bodyPr/>
        <a:lstStyle/>
        <a:p>
          <a:endParaRPr lang="en-US" sz="1200" b="0">
            <a:latin typeface="Arial Narrow" panose="020B0606020202030204" pitchFamily="34" charset="0"/>
          </a:endParaRPr>
        </a:p>
      </dgm:t>
    </dgm:pt>
    <dgm:pt modelId="{E2173701-C421-4B89-935B-A5A7400406BB}" type="sibTrans" cxnId="{433B5FE0-536A-49D0-9BDB-7B6654A37C3A}">
      <dgm:prSet/>
      <dgm:spPr/>
      <dgm:t>
        <a:bodyPr/>
        <a:lstStyle/>
        <a:p>
          <a:endParaRPr lang="en-US" sz="1200" b="0">
            <a:latin typeface="Arial Narrow" panose="020B0606020202030204" pitchFamily="34" charset="0"/>
          </a:endParaRPr>
        </a:p>
      </dgm:t>
    </dgm:pt>
    <dgm:pt modelId="{587015F3-9A66-4599-A8E9-5612382AD406}">
      <dgm:prSet custT="1"/>
      <dgm:spPr/>
      <dgm:t>
        <a:bodyPr/>
        <a:lstStyle/>
        <a:p>
          <a:r>
            <a:rPr lang="en-US" sz="1200" b="0" dirty="0">
              <a:latin typeface="Arial Narrow" panose="020B0606020202030204" pitchFamily="34" charset="0"/>
            </a:rPr>
            <a:t>Identify coping strategies</a:t>
          </a:r>
        </a:p>
      </dgm:t>
    </dgm:pt>
    <dgm:pt modelId="{D4216B97-36D9-4A10-8B10-22EFAE03C142}" type="parTrans" cxnId="{7EECE718-4DE3-4202-BA64-B3D766969D30}">
      <dgm:prSet/>
      <dgm:spPr/>
      <dgm:t>
        <a:bodyPr/>
        <a:lstStyle/>
        <a:p>
          <a:endParaRPr lang="en-US" sz="1200" b="0">
            <a:latin typeface="Arial Narrow" panose="020B0606020202030204" pitchFamily="34" charset="0"/>
          </a:endParaRPr>
        </a:p>
      </dgm:t>
    </dgm:pt>
    <dgm:pt modelId="{FBFA9AA4-5C34-4883-BAA0-195772496F74}" type="sibTrans" cxnId="{7EECE718-4DE3-4202-BA64-B3D766969D30}">
      <dgm:prSet/>
      <dgm:spPr/>
      <dgm:t>
        <a:bodyPr/>
        <a:lstStyle/>
        <a:p>
          <a:endParaRPr lang="en-US" sz="1200" b="0">
            <a:latin typeface="Arial Narrow" panose="020B0606020202030204" pitchFamily="34" charset="0"/>
          </a:endParaRPr>
        </a:p>
      </dgm:t>
    </dgm:pt>
    <dgm:pt modelId="{375483DF-3C65-49BE-BE73-C08126F89BBD}">
      <dgm:prSet custT="1"/>
      <dgm:spPr/>
      <dgm:t>
        <a:bodyPr/>
        <a:lstStyle/>
        <a:p>
          <a:r>
            <a:rPr lang="en-US" sz="1200" b="0" dirty="0">
              <a:latin typeface="Arial Narrow" panose="020B0606020202030204" pitchFamily="34" charset="0"/>
            </a:rPr>
            <a:t>Measure prevalence of identified coping strategies</a:t>
          </a:r>
        </a:p>
      </dgm:t>
    </dgm:pt>
    <dgm:pt modelId="{3ECF7F1E-06E6-4B6C-9CC9-53077AA4751B}" type="parTrans" cxnId="{016276C5-15D8-43F1-9498-93BC62812F53}">
      <dgm:prSet/>
      <dgm:spPr/>
      <dgm:t>
        <a:bodyPr/>
        <a:lstStyle/>
        <a:p>
          <a:endParaRPr lang="en-US" sz="1200" b="0">
            <a:latin typeface="Arial Narrow" panose="020B0606020202030204" pitchFamily="34" charset="0"/>
          </a:endParaRPr>
        </a:p>
      </dgm:t>
    </dgm:pt>
    <dgm:pt modelId="{C4AACC5E-C150-4680-9C6C-9A78592FE6CE}" type="sibTrans" cxnId="{016276C5-15D8-43F1-9498-93BC62812F53}">
      <dgm:prSet/>
      <dgm:spPr/>
      <dgm:t>
        <a:bodyPr/>
        <a:lstStyle/>
        <a:p>
          <a:endParaRPr lang="en-US" sz="1200" b="0">
            <a:latin typeface="Arial Narrow" panose="020B0606020202030204" pitchFamily="34" charset="0"/>
          </a:endParaRPr>
        </a:p>
      </dgm:t>
    </dgm:pt>
    <dgm:pt modelId="{4F6417CF-B98E-43F6-A05E-89D61370F7F1}" type="pres">
      <dgm:prSet presAssocID="{7448AFE4-DBFB-43ED-B0BE-F970B02B4F4B}" presName="Name0" presStyleCnt="0">
        <dgm:presLayoutVars>
          <dgm:dir/>
          <dgm:animLvl val="lvl"/>
          <dgm:resizeHandles val="exact"/>
        </dgm:presLayoutVars>
      </dgm:prSet>
      <dgm:spPr/>
      <dgm:t>
        <a:bodyPr/>
        <a:lstStyle/>
        <a:p>
          <a:endParaRPr lang="en-US"/>
        </a:p>
      </dgm:t>
    </dgm:pt>
    <dgm:pt modelId="{0B7EB600-8114-4C9D-B0AA-0D970094E0F8}" type="pres">
      <dgm:prSet presAssocID="{7448AFE4-DBFB-43ED-B0BE-F970B02B4F4B}" presName="tSp" presStyleCnt="0"/>
      <dgm:spPr/>
    </dgm:pt>
    <dgm:pt modelId="{81696D4B-8035-44F4-92A5-DA33CCD34657}" type="pres">
      <dgm:prSet presAssocID="{7448AFE4-DBFB-43ED-B0BE-F970B02B4F4B}" presName="bSp" presStyleCnt="0"/>
      <dgm:spPr/>
    </dgm:pt>
    <dgm:pt modelId="{47EB9B98-D9F3-4F69-BE20-CEBDC4DCD5F9}" type="pres">
      <dgm:prSet presAssocID="{7448AFE4-DBFB-43ED-B0BE-F970B02B4F4B}" presName="process" presStyleCnt="0"/>
      <dgm:spPr/>
    </dgm:pt>
    <dgm:pt modelId="{DD3C4D1D-87D3-4F76-8C7C-9FE55E81B4A5}" type="pres">
      <dgm:prSet presAssocID="{61F22C9A-D6B9-4A85-BC0C-9F1A274D9B58}" presName="composite1" presStyleCnt="0"/>
      <dgm:spPr/>
    </dgm:pt>
    <dgm:pt modelId="{6A4E98A2-3FC8-4C5F-BFAD-EBFF4822B333}" type="pres">
      <dgm:prSet presAssocID="{61F22C9A-D6B9-4A85-BC0C-9F1A274D9B58}" presName="dummyNode1" presStyleLbl="node1" presStyleIdx="0" presStyleCnt="2"/>
      <dgm:spPr/>
    </dgm:pt>
    <dgm:pt modelId="{3A9EB1B6-C422-4686-BDC1-7D8E4C95A4B0}" type="pres">
      <dgm:prSet presAssocID="{61F22C9A-D6B9-4A85-BC0C-9F1A274D9B58}" presName="childNode1" presStyleLbl="bgAcc1" presStyleIdx="0" presStyleCnt="2">
        <dgm:presLayoutVars>
          <dgm:bulletEnabled val="1"/>
        </dgm:presLayoutVars>
      </dgm:prSet>
      <dgm:spPr/>
      <dgm:t>
        <a:bodyPr/>
        <a:lstStyle/>
        <a:p>
          <a:endParaRPr lang="en-US"/>
        </a:p>
      </dgm:t>
    </dgm:pt>
    <dgm:pt modelId="{6A58F13F-7CE6-42FA-9479-7FA562693F91}" type="pres">
      <dgm:prSet presAssocID="{61F22C9A-D6B9-4A85-BC0C-9F1A274D9B58}" presName="childNode1tx" presStyleLbl="bgAcc1" presStyleIdx="0" presStyleCnt="2">
        <dgm:presLayoutVars>
          <dgm:bulletEnabled val="1"/>
        </dgm:presLayoutVars>
      </dgm:prSet>
      <dgm:spPr/>
      <dgm:t>
        <a:bodyPr/>
        <a:lstStyle/>
        <a:p>
          <a:endParaRPr lang="en-US"/>
        </a:p>
      </dgm:t>
    </dgm:pt>
    <dgm:pt modelId="{141E31FF-8F72-4D1E-913F-84DCE18B55A4}" type="pres">
      <dgm:prSet presAssocID="{61F22C9A-D6B9-4A85-BC0C-9F1A274D9B58}" presName="parentNode1" presStyleLbl="node1" presStyleIdx="0" presStyleCnt="2">
        <dgm:presLayoutVars>
          <dgm:chMax val="1"/>
          <dgm:bulletEnabled val="1"/>
        </dgm:presLayoutVars>
      </dgm:prSet>
      <dgm:spPr/>
      <dgm:t>
        <a:bodyPr/>
        <a:lstStyle/>
        <a:p>
          <a:endParaRPr lang="en-US"/>
        </a:p>
      </dgm:t>
    </dgm:pt>
    <dgm:pt modelId="{4E65AA10-CD24-4A96-89FB-BB86077C53FC}" type="pres">
      <dgm:prSet presAssocID="{61F22C9A-D6B9-4A85-BC0C-9F1A274D9B58}" presName="connSite1" presStyleCnt="0"/>
      <dgm:spPr/>
    </dgm:pt>
    <dgm:pt modelId="{A0713DDB-E950-4F81-A2F3-92A024D8636C}" type="pres">
      <dgm:prSet presAssocID="{6B7D1837-A95A-4022-B370-530B7141D478}" presName="Name9" presStyleLbl="sibTrans2D1" presStyleIdx="0" presStyleCnt="1"/>
      <dgm:spPr/>
      <dgm:t>
        <a:bodyPr/>
        <a:lstStyle/>
        <a:p>
          <a:endParaRPr lang="en-US"/>
        </a:p>
      </dgm:t>
    </dgm:pt>
    <dgm:pt modelId="{C5A4C973-61F9-4ACD-9EC5-E3617425D98A}" type="pres">
      <dgm:prSet presAssocID="{5477D7EA-543F-4244-9B9F-B1ADA01C2F97}" presName="composite2" presStyleCnt="0"/>
      <dgm:spPr/>
    </dgm:pt>
    <dgm:pt modelId="{ACCD7D53-EB9A-4DB1-9029-15A0D2A138B7}" type="pres">
      <dgm:prSet presAssocID="{5477D7EA-543F-4244-9B9F-B1ADA01C2F97}" presName="dummyNode2" presStyleLbl="node1" presStyleIdx="0" presStyleCnt="2"/>
      <dgm:spPr/>
    </dgm:pt>
    <dgm:pt modelId="{F6F2E466-DFFA-4468-B55B-75D5552C4F58}" type="pres">
      <dgm:prSet presAssocID="{5477D7EA-543F-4244-9B9F-B1ADA01C2F97}" presName="childNode2" presStyleLbl="bgAcc1" presStyleIdx="1" presStyleCnt="2">
        <dgm:presLayoutVars>
          <dgm:bulletEnabled val="1"/>
        </dgm:presLayoutVars>
      </dgm:prSet>
      <dgm:spPr/>
      <dgm:t>
        <a:bodyPr/>
        <a:lstStyle/>
        <a:p>
          <a:endParaRPr lang="en-US"/>
        </a:p>
      </dgm:t>
    </dgm:pt>
    <dgm:pt modelId="{D20FCDBD-3195-41F8-849B-FB26D151AE71}" type="pres">
      <dgm:prSet presAssocID="{5477D7EA-543F-4244-9B9F-B1ADA01C2F97}" presName="childNode2tx" presStyleLbl="bgAcc1" presStyleIdx="1" presStyleCnt="2">
        <dgm:presLayoutVars>
          <dgm:bulletEnabled val="1"/>
        </dgm:presLayoutVars>
      </dgm:prSet>
      <dgm:spPr/>
      <dgm:t>
        <a:bodyPr/>
        <a:lstStyle/>
        <a:p>
          <a:endParaRPr lang="en-US"/>
        </a:p>
      </dgm:t>
    </dgm:pt>
    <dgm:pt modelId="{AEA585BF-E7B2-4BB8-B50D-B0F9017D654E}" type="pres">
      <dgm:prSet presAssocID="{5477D7EA-543F-4244-9B9F-B1ADA01C2F97}" presName="parentNode2" presStyleLbl="node1" presStyleIdx="1" presStyleCnt="2">
        <dgm:presLayoutVars>
          <dgm:chMax val="0"/>
          <dgm:bulletEnabled val="1"/>
        </dgm:presLayoutVars>
      </dgm:prSet>
      <dgm:spPr/>
      <dgm:t>
        <a:bodyPr/>
        <a:lstStyle/>
        <a:p>
          <a:endParaRPr lang="en-US"/>
        </a:p>
      </dgm:t>
    </dgm:pt>
    <dgm:pt modelId="{C91CA9FD-858C-4E09-BE07-397CB1CDEC49}" type="pres">
      <dgm:prSet presAssocID="{5477D7EA-543F-4244-9B9F-B1ADA01C2F97}" presName="connSite2" presStyleCnt="0"/>
      <dgm:spPr/>
    </dgm:pt>
  </dgm:ptLst>
  <dgm:cxnLst>
    <dgm:cxn modelId="{016276C5-15D8-43F1-9498-93BC62812F53}" srcId="{5477D7EA-543F-4244-9B9F-B1ADA01C2F97}" destId="{375483DF-3C65-49BE-BE73-C08126F89BBD}" srcOrd="0" destOrd="0" parTransId="{3ECF7F1E-06E6-4B6C-9CC9-53077AA4751B}" sibTransId="{C4AACC5E-C150-4680-9C6C-9A78592FE6CE}"/>
    <dgm:cxn modelId="{71FF94B7-0001-454D-97D0-5ACC6DD0C63B}" type="presOf" srcId="{61F22C9A-D6B9-4A85-BC0C-9F1A274D9B58}" destId="{141E31FF-8F72-4D1E-913F-84DCE18B55A4}" srcOrd="0" destOrd="0" presId="urn:microsoft.com/office/officeart/2005/8/layout/hProcess4"/>
    <dgm:cxn modelId="{E63A83CC-8502-4DBF-9CF7-0A34903FF66C}" srcId="{7448AFE4-DBFB-43ED-B0BE-F970B02B4F4B}" destId="{61F22C9A-D6B9-4A85-BC0C-9F1A274D9B58}" srcOrd="0" destOrd="0" parTransId="{2B227700-ECBE-43EB-A508-9F95DF370C7B}" sibTransId="{6B7D1837-A95A-4022-B370-530B7141D478}"/>
    <dgm:cxn modelId="{F1FFC314-0A1A-4809-882A-70865EA0F7BB}" type="presOf" srcId="{587015F3-9A66-4599-A8E9-5612382AD406}" destId="{3A9EB1B6-C422-4686-BDC1-7D8E4C95A4B0}" srcOrd="0" destOrd="0" presId="urn:microsoft.com/office/officeart/2005/8/layout/hProcess4"/>
    <dgm:cxn modelId="{F5795293-9A5A-42AF-94C0-363C4298A94E}" type="presOf" srcId="{7448AFE4-DBFB-43ED-B0BE-F970B02B4F4B}" destId="{4F6417CF-B98E-43F6-A05E-89D61370F7F1}" srcOrd="0" destOrd="0" presId="urn:microsoft.com/office/officeart/2005/8/layout/hProcess4"/>
    <dgm:cxn modelId="{DB4168A5-FB91-41BD-A41B-78A30029E499}" type="presOf" srcId="{6B7D1837-A95A-4022-B370-530B7141D478}" destId="{A0713DDB-E950-4F81-A2F3-92A024D8636C}" srcOrd="0" destOrd="0" presId="urn:microsoft.com/office/officeart/2005/8/layout/hProcess4"/>
    <dgm:cxn modelId="{7EECE718-4DE3-4202-BA64-B3D766969D30}" srcId="{61F22C9A-D6B9-4A85-BC0C-9F1A274D9B58}" destId="{587015F3-9A66-4599-A8E9-5612382AD406}" srcOrd="0" destOrd="0" parTransId="{D4216B97-36D9-4A10-8B10-22EFAE03C142}" sibTransId="{FBFA9AA4-5C34-4883-BAA0-195772496F74}"/>
    <dgm:cxn modelId="{841213DE-2297-49E7-B75D-68A9F64331E2}" type="presOf" srcId="{375483DF-3C65-49BE-BE73-C08126F89BBD}" destId="{F6F2E466-DFFA-4468-B55B-75D5552C4F58}" srcOrd="0" destOrd="0" presId="urn:microsoft.com/office/officeart/2005/8/layout/hProcess4"/>
    <dgm:cxn modelId="{E9E1E3BF-CF69-401A-9017-86B094238696}" type="presOf" srcId="{587015F3-9A66-4599-A8E9-5612382AD406}" destId="{6A58F13F-7CE6-42FA-9479-7FA562693F91}" srcOrd="1" destOrd="0" presId="urn:microsoft.com/office/officeart/2005/8/layout/hProcess4"/>
    <dgm:cxn modelId="{EE2C1C5C-5813-4F5A-8F6A-552D10B6134F}" type="presOf" srcId="{375483DF-3C65-49BE-BE73-C08126F89BBD}" destId="{D20FCDBD-3195-41F8-849B-FB26D151AE71}" srcOrd="1" destOrd="0" presId="urn:microsoft.com/office/officeart/2005/8/layout/hProcess4"/>
    <dgm:cxn modelId="{C5EE889A-31BA-49D9-A7B4-8058D0B5AEE2}" type="presOf" srcId="{5477D7EA-543F-4244-9B9F-B1ADA01C2F97}" destId="{AEA585BF-E7B2-4BB8-B50D-B0F9017D654E}" srcOrd="0" destOrd="0" presId="urn:microsoft.com/office/officeart/2005/8/layout/hProcess4"/>
    <dgm:cxn modelId="{433B5FE0-536A-49D0-9BDB-7B6654A37C3A}" srcId="{7448AFE4-DBFB-43ED-B0BE-F970B02B4F4B}" destId="{5477D7EA-543F-4244-9B9F-B1ADA01C2F97}" srcOrd="1" destOrd="0" parTransId="{0FD329E2-563F-41C1-9879-52AD8CCA9418}" sibTransId="{E2173701-C421-4B89-935B-A5A7400406BB}"/>
    <dgm:cxn modelId="{6D032185-80A6-4FF8-9A18-5243CB01CFDC}" type="presParOf" srcId="{4F6417CF-B98E-43F6-A05E-89D61370F7F1}" destId="{0B7EB600-8114-4C9D-B0AA-0D970094E0F8}" srcOrd="0" destOrd="0" presId="urn:microsoft.com/office/officeart/2005/8/layout/hProcess4"/>
    <dgm:cxn modelId="{CDBE8E8E-2902-44B6-9B02-E50DDE03BA99}" type="presParOf" srcId="{4F6417CF-B98E-43F6-A05E-89D61370F7F1}" destId="{81696D4B-8035-44F4-92A5-DA33CCD34657}" srcOrd="1" destOrd="0" presId="urn:microsoft.com/office/officeart/2005/8/layout/hProcess4"/>
    <dgm:cxn modelId="{7D0CDB4E-B209-438F-806E-CCEFB64ED188}" type="presParOf" srcId="{4F6417CF-B98E-43F6-A05E-89D61370F7F1}" destId="{47EB9B98-D9F3-4F69-BE20-CEBDC4DCD5F9}" srcOrd="2" destOrd="0" presId="urn:microsoft.com/office/officeart/2005/8/layout/hProcess4"/>
    <dgm:cxn modelId="{BCAB50B1-931A-425C-A512-591A626F74DA}" type="presParOf" srcId="{47EB9B98-D9F3-4F69-BE20-CEBDC4DCD5F9}" destId="{DD3C4D1D-87D3-4F76-8C7C-9FE55E81B4A5}" srcOrd="0" destOrd="0" presId="urn:microsoft.com/office/officeart/2005/8/layout/hProcess4"/>
    <dgm:cxn modelId="{43F77E2A-B12D-4D77-B407-BF4C68412497}" type="presParOf" srcId="{DD3C4D1D-87D3-4F76-8C7C-9FE55E81B4A5}" destId="{6A4E98A2-3FC8-4C5F-BFAD-EBFF4822B333}" srcOrd="0" destOrd="0" presId="urn:microsoft.com/office/officeart/2005/8/layout/hProcess4"/>
    <dgm:cxn modelId="{17C32D0B-B71A-4A8A-A3FF-ECCC211671FA}" type="presParOf" srcId="{DD3C4D1D-87D3-4F76-8C7C-9FE55E81B4A5}" destId="{3A9EB1B6-C422-4686-BDC1-7D8E4C95A4B0}" srcOrd="1" destOrd="0" presId="urn:microsoft.com/office/officeart/2005/8/layout/hProcess4"/>
    <dgm:cxn modelId="{D8CD3D00-DD91-422B-A9B3-4DD116656D23}" type="presParOf" srcId="{DD3C4D1D-87D3-4F76-8C7C-9FE55E81B4A5}" destId="{6A58F13F-7CE6-42FA-9479-7FA562693F91}" srcOrd="2" destOrd="0" presId="urn:microsoft.com/office/officeart/2005/8/layout/hProcess4"/>
    <dgm:cxn modelId="{BCE69BF7-68F9-4B8B-8C82-F93637E397B5}" type="presParOf" srcId="{DD3C4D1D-87D3-4F76-8C7C-9FE55E81B4A5}" destId="{141E31FF-8F72-4D1E-913F-84DCE18B55A4}" srcOrd="3" destOrd="0" presId="urn:microsoft.com/office/officeart/2005/8/layout/hProcess4"/>
    <dgm:cxn modelId="{3078153C-44C8-4566-A7FD-E43330C14239}" type="presParOf" srcId="{DD3C4D1D-87D3-4F76-8C7C-9FE55E81B4A5}" destId="{4E65AA10-CD24-4A96-89FB-BB86077C53FC}" srcOrd="4" destOrd="0" presId="urn:microsoft.com/office/officeart/2005/8/layout/hProcess4"/>
    <dgm:cxn modelId="{026E984C-EC90-4946-903C-A61AC689CA4E}" type="presParOf" srcId="{47EB9B98-D9F3-4F69-BE20-CEBDC4DCD5F9}" destId="{A0713DDB-E950-4F81-A2F3-92A024D8636C}" srcOrd="1" destOrd="0" presId="urn:microsoft.com/office/officeart/2005/8/layout/hProcess4"/>
    <dgm:cxn modelId="{1688D5B5-2273-4D0C-9DF0-F25F8220EFD2}" type="presParOf" srcId="{47EB9B98-D9F3-4F69-BE20-CEBDC4DCD5F9}" destId="{C5A4C973-61F9-4ACD-9EC5-E3617425D98A}" srcOrd="2" destOrd="0" presId="urn:microsoft.com/office/officeart/2005/8/layout/hProcess4"/>
    <dgm:cxn modelId="{433F7E58-9A5C-4235-BF64-A353BD379AE2}" type="presParOf" srcId="{C5A4C973-61F9-4ACD-9EC5-E3617425D98A}" destId="{ACCD7D53-EB9A-4DB1-9029-15A0D2A138B7}" srcOrd="0" destOrd="0" presId="urn:microsoft.com/office/officeart/2005/8/layout/hProcess4"/>
    <dgm:cxn modelId="{EF2CAC70-A72E-4683-8AC2-7A43E8894121}" type="presParOf" srcId="{C5A4C973-61F9-4ACD-9EC5-E3617425D98A}" destId="{F6F2E466-DFFA-4468-B55B-75D5552C4F58}" srcOrd="1" destOrd="0" presId="urn:microsoft.com/office/officeart/2005/8/layout/hProcess4"/>
    <dgm:cxn modelId="{20F657BF-B45B-4CF4-AEA0-67B125E04CB8}" type="presParOf" srcId="{C5A4C973-61F9-4ACD-9EC5-E3617425D98A}" destId="{D20FCDBD-3195-41F8-849B-FB26D151AE71}" srcOrd="2" destOrd="0" presId="urn:microsoft.com/office/officeart/2005/8/layout/hProcess4"/>
    <dgm:cxn modelId="{79F03B32-897F-4931-B071-5D311C3B0F43}" type="presParOf" srcId="{C5A4C973-61F9-4ACD-9EC5-E3617425D98A}" destId="{AEA585BF-E7B2-4BB8-B50D-B0F9017D654E}" srcOrd="3" destOrd="0" presId="urn:microsoft.com/office/officeart/2005/8/layout/hProcess4"/>
    <dgm:cxn modelId="{8972E767-EDB6-4324-9659-FDFBC7EFDFF3}" type="presParOf" srcId="{C5A4C973-61F9-4ACD-9EC5-E3617425D98A}" destId="{C91CA9FD-858C-4E09-BE07-397CB1CDEC49}" srcOrd="4" destOrd="0" presId="urn:microsoft.com/office/officeart/2005/8/layout/hProcess4"/>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48AFE4-DBFB-43ED-B0BE-F970B02B4F4B}" type="doc">
      <dgm:prSet loTypeId="urn:microsoft.com/office/officeart/2005/8/layout/hProcess4" loCatId="process" qsTypeId="urn:microsoft.com/office/officeart/2005/8/quickstyle/simple1" qsCatId="simple" csTypeId="urn:microsoft.com/office/officeart/2005/8/colors/accent3_2" csCatId="accent3" phldr="1"/>
      <dgm:spPr/>
      <dgm:t>
        <a:bodyPr/>
        <a:lstStyle/>
        <a:p>
          <a:endParaRPr lang="en-US"/>
        </a:p>
      </dgm:t>
    </dgm:pt>
    <dgm:pt modelId="{61F22C9A-D6B9-4A85-BC0C-9F1A274D9B58}">
      <dgm:prSet phldrT="[Text]" custT="1"/>
      <dgm:spPr/>
      <dgm:t>
        <a:bodyPr/>
        <a:lstStyle/>
        <a:p>
          <a:r>
            <a:rPr lang="en-US" sz="1200" b="0" dirty="0">
              <a:latin typeface="Arial Narrow" panose="020B0606020202030204" pitchFamily="34" charset="0"/>
            </a:rPr>
            <a:t>Quantitative</a:t>
          </a:r>
        </a:p>
      </dgm:t>
    </dgm:pt>
    <dgm:pt modelId="{2B227700-ECBE-43EB-A508-9F95DF370C7B}" type="parTrans" cxnId="{E63A83CC-8502-4DBF-9CF7-0A34903FF66C}">
      <dgm:prSet/>
      <dgm:spPr/>
      <dgm:t>
        <a:bodyPr/>
        <a:lstStyle/>
        <a:p>
          <a:endParaRPr lang="en-US" sz="1200" b="0">
            <a:latin typeface="Arial Narrow" panose="020B0606020202030204" pitchFamily="34" charset="0"/>
          </a:endParaRPr>
        </a:p>
      </dgm:t>
    </dgm:pt>
    <dgm:pt modelId="{6B7D1837-A95A-4022-B370-530B7141D478}" type="sibTrans" cxnId="{E63A83CC-8502-4DBF-9CF7-0A34903FF66C}">
      <dgm:prSet/>
      <dgm:spPr>
        <a:ln w="76200"/>
      </dgm:spPr>
      <dgm:t>
        <a:bodyPr/>
        <a:lstStyle/>
        <a:p>
          <a:endParaRPr lang="en-US" sz="1200" b="0">
            <a:latin typeface="Arial Narrow" panose="020B0606020202030204" pitchFamily="34" charset="0"/>
          </a:endParaRPr>
        </a:p>
      </dgm:t>
    </dgm:pt>
    <dgm:pt modelId="{5477D7EA-543F-4244-9B9F-B1ADA01C2F97}">
      <dgm:prSet phldrT="[Text]" custT="1"/>
      <dgm:spPr/>
      <dgm:t>
        <a:bodyPr/>
        <a:lstStyle/>
        <a:p>
          <a:r>
            <a:rPr lang="en-US" sz="1200" b="0" dirty="0">
              <a:latin typeface="Arial Narrow" panose="020B0606020202030204" pitchFamily="34" charset="0"/>
            </a:rPr>
            <a:t>Qualitative</a:t>
          </a:r>
        </a:p>
      </dgm:t>
    </dgm:pt>
    <dgm:pt modelId="{0FD329E2-563F-41C1-9879-52AD8CCA9418}" type="parTrans" cxnId="{433B5FE0-536A-49D0-9BDB-7B6654A37C3A}">
      <dgm:prSet/>
      <dgm:spPr/>
      <dgm:t>
        <a:bodyPr/>
        <a:lstStyle/>
        <a:p>
          <a:endParaRPr lang="en-US" sz="1200" b="0">
            <a:latin typeface="Arial Narrow" panose="020B0606020202030204" pitchFamily="34" charset="0"/>
          </a:endParaRPr>
        </a:p>
      </dgm:t>
    </dgm:pt>
    <dgm:pt modelId="{E2173701-C421-4B89-935B-A5A7400406BB}" type="sibTrans" cxnId="{433B5FE0-536A-49D0-9BDB-7B6654A37C3A}">
      <dgm:prSet/>
      <dgm:spPr/>
      <dgm:t>
        <a:bodyPr/>
        <a:lstStyle/>
        <a:p>
          <a:endParaRPr lang="en-US" sz="1200" b="0">
            <a:latin typeface="Arial Narrow" panose="020B0606020202030204" pitchFamily="34" charset="0"/>
          </a:endParaRPr>
        </a:p>
      </dgm:t>
    </dgm:pt>
    <dgm:pt modelId="{587015F3-9A66-4599-A8E9-5612382AD406}">
      <dgm:prSet custT="1"/>
      <dgm:spPr/>
      <dgm:t>
        <a:bodyPr/>
        <a:lstStyle/>
        <a:p>
          <a:r>
            <a:rPr lang="en-US" sz="1200" b="0" dirty="0">
              <a:latin typeface="Arial Narrow" panose="020B0606020202030204" pitchFamily="34" charset="0"/>
            </a:rPr>
            <a:t>Measure prevalence of known coping strategies</a:t>
          </a:r>
        </a:p>
      </dgm:t>
    </dgm:pt>
    <dgm:pt modelId="{D4216B97-36D9-4A10-8B10-22EFAE03C142}" type="parTrans" cxnId="{7EECE718-4DE3-4202-BA64-B3D766969D30}">
      <dgm:prSet/>
      <dgm:spPr/>
      <dgm:t>
        <a:bodyPr/>
        <a:lstStyle/>
        <a:p>
          <a:endParaRPr lang="en-US" sz="1200" b="0">
            <a:latin typeface="Arial Narrow" panose="020B0606020202030204" pitchFamily="34" charset="0"/>
          </a:endParaRPr>
        </a:p>
      </dgm:t>
    </dgm:pt>
    <dgm:pt modelId="{FBFA9AA4-5C34-4883-BAA0-195772496F74}" type="sibTrans" cxnId="{7EECE718-4DE3-4202-BA64-B3D766969D30}">
      <dgm:prSet/>
      <dgm:spPr/>
      <dgm:t>
        <a:bodyPr/>
        <a:lstStyle/>
        <a:p>
          <a:endParaRPr lang="en-US" sz="1200" b="0">
            <a:latin typeface="Arial Narrow" panose="020B0606020202030204" pitchFamily="34" charset="0"/>
          </a:endParaRPr>
        </a:p>
      </dgm:t>
    </dgm:pt>
    <dgm:pt modelId="{375483DF-3C65-49BE-BE73-C08126F89BBD}">
      <dgm:prSet custT="1"/>
      <dgm:spPr/>
      <dgm:t>
        <a:bodyPr/>
        <a:lstStyle/>
        <a:p>
          <a:r>
            <a:rPr lang="en-US" sz="1200" b="0" dirty="0">
              <a:latin typeface="Arial Narrow" panose="020B0606020202030204" pitchFamily="34" charset="0"/>
            </a:rPr>
            <a:t>Understand and contextualize observed trends in prevalence</a:t>
          </a:r>
        </a:p>
      </dgm:t>
    </dgm:pt>
    <dgm:pt modelId="{3ECF7F1E-06E6-4B6C-9CC9-53077AA4751B}" type="parTrans" cxnId="{016276C5-15D8-43F1-9498-93BC62812F53}">
      <dgm:prSet/>
      <dgm:spPr/>
      <dgm:t>
        <a:bodyPr/>
        <a:lstStyle/>
        <a:p>
          <a:endParaRPr lang="en-US" sz="1200" b="0">
            <a:latin typeface="Arial Narrow" panose="020B0606020202030204" pitchFamily="34" charset="0"/>
          </a:endParaRPr>
        </a:p>
      </dgm:t>
    </dgm:pt>
    <dgm:pt modelId="{C4AACC5E-C150-4680-9C6C-9A78592FE6CE}" type="sibTrans" cxnId="{016276C5-15D8-43F1-9498-93BC62812F53}">
      <dgm:prSet/>
      <dgm:spPr/>
      <dgm:t>
        <a:bodyPr/>
        <a:lstStyle/>
        <a:p>
          <a:endParaRPr lang="en-US" sz="1200" b="0">
            <a:latin typeface="Arial Narrow" panose="020B0606020202030204" pitchFamily="34" charset="0"/>
          </a:endParaRPr>
        </a:p>
      </dgm:t>
    </dgm:pt>
    <dgm:pt modelId="{4F6417CF-B98E-43F6-A05E-89D61370F7F1}" type="pres">
      <dgm:prSet presAssocID="{7448AFE4-DBFB-43ED-B0BE-F970B02B4F4B}" presName="Name0" presStyleCnt="0">
        <dgm:presLayoutVars>
          <dgm:dir/>
          <dgm:animLvl val="lvl"/>
          <dgm:resizeHandles val="exact"/>
        </dgm:presLayoutVars>
      </dgm:prSet>
      <dgm:spPr/>
      <dgm:t>
        <a:bodyPr/>
        <a:lstStyle/>
        <a:p>
          <a:endParaRPr lang="en-US"/>
        </a:p>
      </dgm:t>
    </dgm:pt>
    <dgm:pt modelId="{0B7EB600-8114-4C9D-B0AA-0D970094E0F8}" type="pres">
      <dgm:prSet presAssocID="{7448AFE4-DBFB-43ED-B0BE-F970B02B4F4B}" presName="tSp" presStyleCnt="0"/>
      <dgm:spPr/>
    </dgm:pt>
    <dgm:pt modelId="{81696D4B-8035-44F4-92A5-DA33CCD34657}" type="pres">
      <dgm:prSet presAssocID="{7448AFE4-DBFB-43ED-B0BE-F970B02B4F4B}" presName="bSp" presStyleCnt="0"/>
      <dgm:spPr/>
    </dgm:pt>
    <dgm:pt modelId="{47EB9B98-D9F3-4F69-BE20-CEBDC4DCD5F9}" type="pres">
      <dgm:prSet presAssocID="{7448AFE4-DBFB-43ED-B0BE-F970B02B4F4B}" presName="process" presStyleCnt="0"/>
      <dgm:spPr/>
    </dgm:pt>
    <dgm:pt modelId="{DD3C4D1D-87D3-4F76-8C7C-9FE55E81B4A5}" type="pres">
      <dgm:prSet presAssocID="{61F22C9A-D6B9-4A85-BC0C-9F1A274D9B58}" presName="composite1" presStyleCnt="0"/>
      <dgm:spPr/>
    </dgm:pt>
    <dgm:pt modelId="{6A4E98A2-3FC8-4C5F-BFAD-EBFF4822B333}" type="pres">
      <dgm:prSet presAssocID="{61F22C9A-D6B9-4A85-BC0C-9F1A274D9B58}" presName="dummyNode1" presStyleLbl="node1" presStyleIdx="0" presStyleCnt="2"/>
      <dgm:spPr/>
    </dgm:pt>
    <dgm:pt modelId="{3A9EB1B6-C422-4686-BDC1-7D8E4C95A4B0}" type="pres">
      <dgm:prSet presAssocID="{61F22C9A-D6B9-4A85-BC0C-9F1A274D9B58}" presName="childNode1" presStyleLbl="bgAcc1" presStyleIdx="0" presStyleCnt="2">
        <dgm:presLayoutVars>
          <dgm:bulletEnabled val="1"/>
        </dgm:presLayoutVars>
      </dgm:prSet>
      <dgm:spPr/>
      <dgm:t>
        <a:bodyPr/>
        <a:lstStyle/>
        <a:p>
          <a:endParaRPr lang="en-US"/>
        </a:p>
      </dgm:t>
    </dgm:pt>
    <dgm:pt modelId="{6A58F13F-7CE6-42FA-9479-7FA562693F91}" type="pres">
      <dgm:prSet presAssocID="{61F22C9A-D6B9-4A85-BC0C-9F1A274D9B58}" presName="childNode1tx" presStyleLbl="bgAcc1" presStyleIdx="0" presStyleCnt="2">
        <dgm:presLayoutVars>
          <dgm:bulletEnabled val="1"/>
        </dgm:presLayoutVars>
      </dgm:prSet>
      <dgm:spPr/>
      <dgm:t>
        <a:bodyPr/>
        <a:lstStyle/>
        <a:p>
          <a:endParaRPr lang="en-US"/>
        </a:p>
      </dgm:t>
    </dgm:pt>
    <dgm:pt modelId="{141E31FF-8F72-4D1E-913F-84DCE18B55A4}" type="pres">
      <dgm:prSet presAssocID="{61F22C9A-D6B9-4A85-BC0C-9F1A274D9B58}" presName="parentNode1" presStyleLbl="node1" presStyleIdx="0" presStyleCnt="2">
        <dgm:presLayoutVars>
          <dgm:chMax val="1"/>
          <dgm:bulletEnabled val="1"/>
        </dgm:presLayoutVars>
      </dgm:prSet>
      <dgm:spPr/>
      <dgm:t>
        <a:bodyPr/>
        <a:lstStyle/>
        <a:p>
          <a:endParaRPr lang="en-US"/>
        </a:p>
      </dgm:t>
    </dgm:pt>
    <dgm:pt modelId="{4E65AA10-CD24-4A96-89FB-BB86077C53FC}" type="pres">
      <dgm:prSet presAssocID="{61F22C9A-D6B9-4A85-BC0C-9F1A274D9B58}" presName="connSite1" presStyleCnt="0"/>
      <dgm:spPr/>
    </dgm:pt>
    <dgm:pt modelId="{A0713DDB-E950-4F81-A2F3-92A024D8636C}" type="pres">
      <dgm:prSet presAssocID="{6B7D1837-A95A-4022-B370-530B7141D478}" presName="Name9" presStyleLbl="sibTrans2D1" presStyleIdx="0" presStyleCnt="1"/>
      <dgm:spPr/>
      <dgm:t>
        <a:bodyPr/>
        <a:lstStyle/>
        <a:p>
          <a:endParaRPr lang="en-US"/>
        </a:p>
      </dgm:t>
    </dgm:pt>
    <dgm:pt modelId="{C5A4C973-61F9-4ACD-9EC5-E3617425D98A}" type="pres">
      <dgm:prSet presAssocID="{5477D7EA-543F-4244-9B9F-B1ADA01C2F97}" presName="composite2" presStyleCnt="0"/>
      <dgm:spPr/>
    </dgm:pt>
    <dgm:pt modelId="{ACCD7D53-EB9A-4DB1-9029-15A0D2A138B7}" type="pres">
      <dgm:prSet presAssocID="{5477D7EA-543F-4244-9B9F-B1ADA01C2F97}" presName="dummyNode2" presStyleLbl="node1" presStyleIdx="0" presStyleCnt="2"/>
      <dgm:spPr/>
    </dgm:pt>
    <dgm:pt modelId="{F6F2E466-DFFA-4468-B55B-75D5552C4F58}" type="pres">
      <dgm:prSet presAssocID="{5477D7EA-543F-4244-9B9F-B1ADA01C2F97}" presName="childNode2" presStyleLbl="bgAcc1" presStyleIdx="1" presStyleCnt="2">
        <dgm:presLayoutVars>
          <dgm:bulletEnabled val="1"/>
        </dgm:presLayoutVars>
      </dgm:prSet>
      <dgm:spPr/>
      <dgm:t>
        <a:bodyPr/>
        <a:lstStyle/>
        <a:p>
          <a:endParaRPr lang="en-US"/>
        </a:p>
      </dgm:t>
    </dgm:pt>
    <dgm:pt modelId="{D20FCDBD-3195-41F8-849B-FB26D151AE71}" type="pres">
      <dgm:prSet presAssocID="{5477D7EA-543F-4244-9B9F-B1ADA01C2F97}" presName="childNode2tx" presStyleLbl="bgAcc1" presStyleIdx="1" presStyleCnt="2">
        <dgm:presLayoutVars>
          <dgm:bulletEnabled val="1"/>
        </dgm:presLayoutVars>
      </dgm:prSet>
      <dgm:spPr/>
      <dgm:t>
        <a:bodyPr/>
        <a:lstStyle/>
        <a:p>
          <a:endParaRPr lang="en-US"/>
        </a:p>
      </dgm:t>
    </dgm:pt>
    <dgm:pt modelId="{AEA585BF-E7B2-4BB8-B50D-B0F9017D654E}" type="pres">
      <dgm:prSet presAssocID="{5477D7EA-543F-4244-9B9F-B1ADA01C2F97}" presName="parentNode2" presStyleLbl="node1" presStyleIdx="1" presStyleCnt="2">
        <dgm:presLayoutVars>
          <dgm:chMax val="0"/>
          <dgm:bulletEnabled val="1"/>
        </dgm:presLayoutVars>
      </dgm:prSet>
      <dgm:spPr/>
      <dgm:t>
        <a:bodyPr/>
        <a:lstStyle/>
        <a:p>
          <a:endParaRPr lang="en-US"/>
        </a:p>
      </dgm:t>
    </dgm:pt>
    <dgm:pt modelId="{C91CA9FD-858C-4E09-BE07-397CB1CDEC49}" type="pres">
      <dgm:prSet presAssocID="{5477D7EA-543F-4244-9B9F-B1ADA01C2F97}" presName="connSite2" presStyleCnt="0"/>
      <dgm:spPr/>
    </dgm:pt>
  </dgm:ptLst>
  <dgm:cxnLst>
    <dgm:cxn modelId="{016276C5-15D8-43F1-9498-93BC62812F53}" srcId="{5477D7EA-543F-4244-9B9F-B1ADA01C2F97}" destId="{375483DF-3C65-49BE-BE73-C08126F89BBD}" srcOrd="0" destOrd="0" parTransId="{3ECF7F1E-06E6-4B6C-9CC9-53077AA4751B}" sibTransId="{C4AACC5E-C150-4680-9C6C-9A78592FE6CE}"/>
    <dgm:cxn modelId="{71FF94B7-0001-454D-97D0-5ACC6DD0C63B}" type="presOf" srcId="{61F22C9A-D6B9-4A85-BC0C-9F1A274D9B58}" destId="{141E31FF-8F72-4D1E-913F-84DCE18B55A4}" srcOrd="0" destOrd="0" presId="urn:microsoft.com/office/officeart/2005/8/layout/hProcess4"/>
    <dgm:cxn modelId="{E63A83CC-8502-4DBF-9CF7-0A34903FF66C}" srcId="{7448AFE4-DBFB-43ED-B0BE-F970B02B4F4B}" destId="{61F22C9A-D6B9-4A85-BC0C-9F1A274D9B58}" srcOrd="0" destOrd="0" parTransId="{2B227700-ECBE-43EB-A508-9F95DF370C7B}" sibTransId="{6B7D1837-A95A-4022-B370-530B7141D478}"/>
    <dgm:cxn modelId="{F1FFC314-0A1A-4809-882A-70865EA0F7BB}" type="presOf" srcId="{587015F3-9A66-4599-A8E9-5612382AD406}" destId="{3A9EB1B6-C422-4686-BDC1-7D8E4C95A4B0}" srcOrd="0" destOrd="0" presId="urn:microsoft.com/office/officeart/2005/8/layout/hProcess4"/>
    <dgm:cxn modelId="{F5795293-9A5A-42AF-94C0-363C4298A94E}" type="presOf" srcId="{7448AFE4-DBFB-43ED-B0BE-F970B02B4F4B}" destId="{4F6417CF-B98E-43F6-A05E-89D61370F7F1}" srcOrd="0" destOrd="0" presId="urn:microsoft.com/office/officeart/2005/8/layout/hProcess4"/>
    <dgm:cxn modelId="{DB4168A5-FB91-41BD-A41B-78A30029E499}" type="presOf" srcId="{6B7D1837-A95A-4022-B370-530B7141D478}" destId="{A0713DDB-E950-4F81-A2F3-92A024D8636C}" srcOrd="0" destOrd="0" presId="urn:microsoft.com/office/officeart/2005/8/layout/hProcess4"/>
    <dgm:cxn modelId="{7EECE718-4DE3-4202-BA64-B3D766969D30}" srcId="{61F22C9A-D6B9-4A85-BC0C-9F1A274D9B58}" destId="{587015F3-9A66-4599-A8E9-5612382AD406}" srcOrd="0" destOrd="0" parTransId="{D4216B97-36D9-4A10-8B10-22EFAE03C142}" sibTransId="{FBFA9AA4-5C34-4883-BAA0-195772496F74}"/>
    <dgm:cxn modelId="{841213DE-2297-49E7-B75D-68A9F64331E2}" type="presOf" srcId="{375483DF-3C65-49BE-BE73-C08126F89BBD}" destId="{F6F2E466-DFFA-4468-B55B-75D5552C4F58}" srcOrd="0" destOrd="0" presId="urn:microsoft.com/office/officeart/2005/8/layout/hProcess4"/>
    <dgm:cxn modelId="{E9E1E3BF-CF69-401A-9017-86B094238696}" type="presOf" srcId="{587015F3-9A66-4599-A8E9-5612382AD406}" destId="{6A58F13F-7CE6-42FA-9479-7FA562693F91}" srcOrd="1" destOrd="0" presId="urn:microsoft.com/office/officeart/2005/8/layout/hProcess4"/>
    <dgm:cxn modelId="{EE2C1C5C-5813-4F5A-8F6A-552D10B6134F}" type="presOf" srcId="{375483DF-3C65-49BE-BE73-C08126F89BBD}" destId="{D20FCDBD-3195-41F8-849B-FB26D151AE71}" srcOrd="1" destOrd="0" presId="urn:microsoft.com/office/officeart/2005/8/layout/hProcess4"/>
    <dgm:cxn modelId="{C5EE889A-31BA-49D9-A7B4-8058D0B5AEE2}" type="presOf" srcId="{5477D7EA-543F-4244-9B9F-B1ADA01C2F97}" destId="{AEA585BF-E7B2-4BB8-B50D-B0F9017D654E}" srcOrd="0" destOrd="0" presId="urn:microsoft.com/office/officeart/2005/8/layout/hProcess4"/>
    <dgm:cxn modelId="{433B5FE0-536A-49D0-9BDB-7B6654A37C3A}" srcId="{7448AFE4-DBFB-43ED-B0BE-F970B02B4F4B}" destId="{5477D7EA-543F-4244-9B9F-B1ADA01C2F97}" srcOrd="1" destOrd="0" parTransId="{0FD329E2-563F-41C1-9879-52AD8CCA9418}" sibTransId="{E2173701-C421-4B89-935B-A5A7400406BB}"/>
    <dgm:cxn modelId="{6D032185-80A6-4FF8-9A18-5243CB01CFDC}" type="presParOf" srcId="{4F6417CF-B98E-43F6-A05E-89D61370F7F1}" destId="{0B7EB600-8114-4C9D-B0AA-0D970094E0F8}" srcOrd="0" destOrd="0" presId="urn:microsoft.com/office/officeart/2005/8/layout/hProcess4"/>
    <dgm:cxn modelId="{CDBE8E8E-2902-44B6-9B02-E50DDE03BA99}" type="presParOf" srcId="{4F6417CF-B98E-43F6-A05E-89D61370F7F1}" destId="{81696D4B-8035-44F4-92A5-DA33CCD34657}" srcOrd="1" destOrd="0" presId="urn:microsoft.com/office/officeart/2005/8/layout/hProcess4"/>
    <dgm:cxn modelId="{7D0CDB4E-B209-438F-806E-CCEFB64ED188}" type="presParOf" srcId="{4F6417CF-B98E-43F6-A05E-89D61370F7F1}" destId="{47EB9B98-D9F3-4F69-BE20-CEBDC4DCD5F9}" srcOrd="2" destOrd="0" presId="urn:microsoft.com/office/officeart/2005/8/layout/hProcess4"/>
    <dgm:cxn modelId="{BCAB50B1-931A-425C-A512-591A626F74DA}" type="presParOf" srcId="{47EB9B98-D9F3-4F69-BE20-CEBDC4DCD5F9}" destId="{DD3C4D1D-87D3-4F76-8C7C-9FE55E81B4A5}" srcOrd="0" destOrd="0" presId="urn:microsoft.com/office/officeart/2005/8/layout/hProcess4"/>
    <dgm:cxn modelId="{43F77E2A-B12D-4D77-B407-BF4C68412497}" type="presParOf" srcId="{DD3C4D1D-87D3-4F76-8C7C-9FE55E81B4A5}" destId="{6A4E98A2-3FC8-4C5F-BFAD-EBFF4822B333}" srcOrd="0" destOrd="0" presId="urn:microsoft.com/office/officeart/2005/8/layout/hProcess4"/>
    <dgm:cxn modelId="{17C32D0B-B71A-4A8A-A3FF-ECCC211671FA}" type="presParOf" srcId="{DD3C4D1D-87D3-4F76-8C7C-9FE55E81B4A5}" destId="{3A9EB1B6-C422-4686-BDC1-7D8E4C95A4B0}" srcOrd="1" destOrd="0" presId="urn:microsoft.com/office/officeart/2005/8/layout/hProcess4"/>
    <dgm:cxn modelId="{D8CD3D00-DD91-422B-A9B3-4DD116656D23}" type="presParOf" srcId="{DD3C4D1D-87D3-4F76-8C7C-9FE55E81B4A5}" destId="{6A58F13F-7CE6-42FA-9479-7FA562693F91}" srcOrd="2" destOrd="0" presId="urn:microsoft.com/office/officeart/2005/8/layout/hProcess4"/>
    <dgm:cxn modelId="{BCE69BF7-68F9-4B8B-8C82-F93637E397B5}" type="presParOf" srcId="{DD3C4D1D-87D3-4F76-8C7C-9FE55E81B4A5}" destId="{141E31FF-8F72-4D1E-913F-84DCE18B55A4}" srcOrd="3" destOrd="0" presId="urn:microsoft.com/office/officeart/2005/8/layout/hProcess4"/>
    <dgm:cxn modelId="{3078153C-44C8-4566-A7FD-E43330C14239}" type="presParOf" srcId="{DD3C4D1D-87D3-4F76-8C7C-9FE55E81B4A5}" destId="{4E65AA10-CD24-4A96-89FB-BB86077C53FC}" srcOrd="4" destOrd="0" presId="urn:microsoft.com/office/officeart/2005/8/layout/hProcess4"/>
    <dgm:cxn modelId="{026E984C-EC90-4946-903C-A61AC689CA4E}" type="presParOf" srcId="{47EB9B98-D9F3-4F69-BE20-CEBDC4DCD5F9}" destId="{A0713DDB-E950-4F81-A2F3-92A024D8636C}" srcOrd="1" destOrd="0" presId="urn:microsoft.com/office/officeart/2005/8/layout/hProcess4"/>
    <dgm:cxn modelId="{1688D5B5-2273-4D0C-9DF0-F25F8220EFD2}" type="presParOf" srcId="{47EB9B98-D9F3-4F69-BE20-CEBDC4DCD5F9}" destId="{C5A4C973-61F9-4ACD-9EC5-E3617425D98A}" srcOrd="2" destOrd="0" presId="urn:microsoft.com/office/officeart/2005/8/layout/hProcess4"/>
    <dgm:cxn modelId="{433F7E58-9A5C-4235-BF64-A353BD379AE2}" type="presParOf" srcId="{C5A4C973-61F9-4ACD-9EC5-E3617425D98A}" destId="{ACCD7D53-EB9A-4DB1-9029-15A0D2A138B7}" srcOrd="0" destOrd="0" presId="urn:microsoft.com/office/officeart/2005/8/layout/hProcess4"/>
    <dgm:cxn modelId="{EF2CAC70-A72E-4683-8AC2-7A43E8894121}" type="presParOf" srcId="{C5A4C973-61F9-4ACD-9EC5-E3617425D98A}" destId="{F6F2E466-DFFA-4468-B55B-75D5552C4F58}" srcOrd="1" destOrd="0" presId="urn:microsoft.com/office/officeart/2005/8/layout/hProcess4"/>
    <dgm:cxn modelId="{20F657BF-B45B-4CF4-AEA0-67B125E04CB8}" type="presParOf" srcId="{C5A4C973-61F9-4ACD-9EC5-E3617425D98A}" destId="{D20FCDBD-3195-41F8-849B-FB26D151AE71}" srcOrd="2" destOrd="0" presId="urn:microsoft.com/office/officeart/2005/8/layout/hProcess4"/>
    <dgm:cxn modelId="{79F03B32-897F-4931-B071-5D311C3B0F43}" type="presParOf" srcId="{C5A4C973-61F9-4ACD-9EC5-E3617425D98A}" destId="{AEA585BF-E7B2-4BB8-B50D-B0F9017D654E}" srcOrd="3" destOrd="0" presId="urn:microsoft.com/office/officeart/2005/8/layout/hProcess4"/>
    <dgm:cxn modelId="{8972E767-EDB6-4324-9659-FDFBC7EFDFF3}" type="presParOf" srcId="{C5A4C973-61F9-4ACD-9EC5-E3617425D98A}" destId="{C91CA9FD-858C-4E09-BE07-397CB1CDEC49}" srcOrd="4" destOrd="0" presId="urn:microsoft.com/office/officeart/2005/8/layout/h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48AFE4-DBFB-43ED-B0BE-F970B02B4F4B}" type="doc">
      <dgm:prSet loTypeId="urn:microsoft.com/office/officeart/2005/8/layout/hProcess4" loCatId="process" qsTypeId="urn:microsoft.com/office/officeart/2005/8/quickstyle/simple1" qsCatId="simple" csTypeId="urn:microsoft.com/office/officeart/2005/8/colors/accent3_2" csCatId="accent3" phldr="1"/>
      <dgm:spPr/>
      <dgm:t>
        <a:bodyPr/>
        <a:lstStyle/>
        <a:p>
          <a:endParaRPr lang="en-US"/>
        </a:p>
      </dgm:t>
    </dgm:pt>
    <dgm:pt modelId="{61F22C9A-D6B9-4A85-BC0C-9F1A274D9B58}">
      <dgm:prSet phldrT="[Text]" custT="1"/>
      <dgm:spPr/>
      <dgm:t>
        <a:bodyPr/>
        <a:lstStyle/>
        <a:p>
          <a:r>
            <a:rPr lang="en-US" sz="1200" b="0" dirty="0">
              <a:latin typeface="Arial Narrow" panose="020B0606020202030204" pitchFamily="34" charset="0"/>
            </a:rPr>
            <a:t>Qualitative</a:t>
          </a:r>
        </a:p>
      </dgm:t>
    </dgm:pt>
    <dgm:pt modelId="{2B227700-ECBE-43EB-A508-9F95DF370C7B}" type="parTrans" cxnId="{E63A83CC-8502-4DBF-9CF7-0A34903FF66C}">
      <dgm:prSet/>
      <dgm:spPr/>
      <dgm:t>
        <a:bodyPr/>
        <a:lstStyle/>
        <a:p>
          <a:endParaRPr lang="en-US" sz="1200" b="0">
            <a:latin typeface="Arial Narrow" panose="020B0606020202030204" pitchFamily="34" charset="0"/>
          </a:endParaRPr>
        </a:p>
      </dgm:t>
    </dgm:pt>
    <dgm:pt modelId="{6B7D1837-A95A-4022-B370-530B7141D478}" type="sibTrans" cxnId="{E63A83CC-8502-4DBF-9CF7-0A34903FF66C}">
      <dgm:prSet/>
      <dgm:spPr>
        <a:ln w="76200"/>
      </dgm:spPr>
      <dgm:t>
        <a:bodyPr/>
        <a:lstStyle/>
        <a:p>
          <a:endParaRPr lang="en-US" sz="1200" b="0">
            <a:latin typeface="Arial Narrow" panose="020B0606020202030204" pitchFamily="34" charset="0"/>
          </a:endParaRPr>
        </a:p>
      </dgm:t>
    </dgm:pt>
    <dgm:pt modelId="{5477D7EA-543F-4244-9B9F-B1ADA01C2F97}">
      <dgm:prSet phldrT="[Text]" custT="1"/>
      <dgm:spPr/>
      <dgm:t>
        <a:bodyPr/>
        <a:lstStyle/>
        <a:p>
          <a:r>
            <a:rPr lang="en-US" sz="1200" b="0" dirty="0">
              <a:latin typeface="Arial Narrow" panose="020B0606020202030204" pitchFamily="34" charset="0"/>
            </a:rPr>
            <a:t>Quantitative</a:t>
          </a:r>
        </a:p>
      </dgm:t>
    </dgm:pt>
    <dgm:pt modelId="{0FD329E2-563F-41C1-9879-52AD8CCA9418}" type="parTrans" cxnId="{433B5FE0-536A-49D0-9BDB-7B6654A37C3A}">
      <dgm:prSet/>
      <dgm:spPr/>
      <dgm:t>
        <a:bodyPr/>
        <a:lstStyle/>
        <a:p>
          <a:endParaRPr lang="en-US" sz="1200" b="0">
            <a:latin typeface="Arial Narrow" panose="020B0606020202030204" pitchFamily="34" charset="0"/>
          </a:endParaRPr>
        </a:p>
      </dgm:t>
    </dgm:pt>
    <dgm:pt modelId="{E2173701-C421-4B89-935B-A5A7400406BB}" type="sibTrans" cxnId="{433B5FE0-536A-49D0-9BDB-7B6654A37C3A}">
      <dgm:prSet/>
      <dgm:spPr/>
      <dgm:t>
        <a:bodyPr/>
        <a:lstStyle/>
        <a:p>
          <a:endParaRPr lang="en-US" sz="1200" b="0">
            <a:latin typeface="Arial Narrow" panose="020B0606020202030204" pitchFamily="34" charset="0"/>
          </a:endParaRPr>
        </a:p>
      </dgm:t>
    </dgm:pt>
    <dgm:pt modelId="{587015F3-9A66-4599-A8E9-5612382AD406}">
      <dgm:prSet custT="1"/>
      <dgm:spPr/>
      <dgm:t>
        <a:bodyPr/>
        <a:lstStyle/>
        <a:p>
          <a:r>
            <a:rPr lang="en-US" sz="1200" b="0" dirty="0">
              <a:latin typeface="Arial Narrow" panose="020B0606020202030204" pitchFamily="34" charset="0"/>
            </a:rPr>
            <a:t>Identify coping strategies</a:t>
          </a:r>
        </a:p>
      </dgm:t>
    </dgm:pt>
    <dgm:pt modelId="{D4216B97-36D9-4A10-8B10-22EFAE03C142}" type="parTrans" cxnId="{7EECE718-4DE3-4202-BA64-B3D766969D30}">
      <dgm:prSet/>
      <dgm:spPr/>
      <dgm:t>
        <a:bodyPr/>
        <a:lstStyle/>
        <a:p>
          <a:endParaRPr lang="en-US" sz="1200" b="0">
            <a:latin typeface="Arial Narrow" panose="020B0606020202030204" pitchFamily="34" charset="0"/>
          </a:endParaRPr>
        </a:p>
      </dgm:t>
    </dgm:pt>
    <dgm:pt modelId="{FBFA9AA4-5C34-4883-BAA0-195772496F74}" type="sibTrans" cxnId="{7EECE718-4DE3-4202-BA64-B3D766969D30}">
      <dgm:prSet/>
      <dgm:spPr/>
      <dgm:t>
        <a:bodyPr/>
        <a:lstStyle/>
        <a:p>
          <a:endParaRPr lang="en-US" sz="1200" b="0">
            <a:latin typeface="Arial Narrow" panose="020B0606020202030204" pitchFamily="34" charset="0"/>
          </a:endParaRPr>
        </a:p>
      </dgm:t>
    </dgm:pt>
    <dgm:pt modelId="{375483DF-3C65-49BE-BE73-C08126F89BBD}">
      <dgm:prSet custT="1"/>
      <dgm:spPr/>
      <dgm:t>
        <a:bodyPr/>
        <a:lstStyle/>
        <a:p>
          <a:r>
            <a:rPr lang="en-US" sz="1200" b="0" dirty="0">
              <a:latin typeface="Arial Narrow" panose="020B0606020202030204" pitchFamily="34" charset="0"/>
            </a:rPr>
            <a:t>Measure prevalence of identified coping strategies</a:t>
          </a:r>
        </a:p>
      </dgm:t>
    </dgm:pt>
    <dgm:pt modelId="{3ECF7F1E-06E6-4B6C-9CC9-53077AA4751B}" type="parTrans" cxnId="{016276C5-15D8-43F1-9498-93BC62812F53}">
      <dgm:prSet/>
      <dgm:spPr/>
      <dgm:t>
        <a:bodyPr/>
        <a:lstStyle/>
        <a:p>
          <a:endParaRPr lang="en-US" sz="1200" b="0">
            <a:latin typeface="Arial Narrow" panose="020B0606020202030204" pitchFamily="34" charset="0"/>
          </a:endParaRPr>
        </a:p>
      </dgm:t>
    </dgm:pt>
    <dgm:pt modelId="{C4AACC5E-C150-4680-9C6C-9A78592FE6CE}" type="sibTrans" cxnId="{016276C5-15D8-43F1-9498-93BC62812F53}">
      <dgm:prSet/>
      <dgm:spPr/>
      <dgm:t>
        <a:bodyPr/>
        <a:lstStyle/>
        <a:p>
          <a:endParaRPr lang="en-US" sz="1200" b="0">
            <a:latin typeface="Arial Narrow" panose="020B0606020202030204" pitchFamily="34" charset="0"/>
          </a:endParaRPr>
        </a:p>
      </dgm:t>
    </dgm:pt>
    <dgm:pt modelId="{D0968ABC-EA55-4C2D-8D80-DE3EF0FEB5F8}">
      <dgm:prSet custT="1"/>
      <dgm:spPr/>
      <dgm:t>
        <a:bodyPr/>
        <a:lstStyle/>
        <a:p>
          <a:r>
            <a:rPr lang="en-US" sz="1200" b="0">
              <a:latin typeface="Arial Narrow" panose="020B0606020202030204" pitchFamily="34" charset="0"/>
            </a:rPr>
            <a:t>Qualitative</a:t>
          </a:r>
          <a:endParaRPr lang="en-US" sz="1200">
            <a:latin typeface="Arial Narrow" panose="020B0606020202030204" pitchFamily="34" charset="0"/>
          </a:endParaRPr>
        </a:p>
      </dgm:t>
    </dgm:pt>
    <dgm:pt modelId="{E4152671-F200-426F-8748-2BAA6C4A0968}" type="parTrans" cxnId="{0119E207-8EB2-42E5-8C70-80374B630622}">
      <dgm:prSet/>
      <dgm:spPr/>
      <dgm:t>
        <a:bodyPr/>
        <a:lstStyle/>
        <a:p>
          <a:endParaRPr lang="en-US" sz="1200">
            <a:latin typeface="Arial Narrow" panose="020B0606020202030204" pitchFamily="34" charset="0"/>
          </a:endParaRPr>
        </a:p>
      </dgm:t>
    </dgm:pt>
    <dgm:pt modelId="{81036B4E-4D67-4707-87E4-EB7CCC1405BD}" type="sibTrans" cxnId="{0119E207-8EB2-42E5-8C70-80374B630622}">
      <dgm:prSet/>
      <dgm:spPr/>
      <dgm:t>
        <a:bodyPr/>
        <a:lstStyle/>
        <a:p>
          <a:endParaRPr lang="en-US" sz="1200">
            <a:latin typeface="Arial Narrow" panose="020B0606020202030204" pitchFamily="34" charset="0"/>
          </a:endParaRPr>
        </a:p>
      </dgm:t>
    </dgm:pt>
    <dgm:pt modelId="{F39CF933-6FD7-4334-A4E0-E1CD2AEC2C31}">
      <dgm:prSet custT="1"/>
      <dgm:spPr/>
      <dgm:t>
        <a:bodyPr/>
        <a:lstStyle/>
        <a:p>
          <a:r>
            <a:rPr lang="en-US" sz="1200" dirty="0">
              <a:latin typeface="Arial Narrow" panose="020B0606020202030204" pitchFamily="34" charset="0"/>
            </a:rPr>
            <a:t>Understand and contextualize observed trends in prevalence </a:t>
          </a:r>
        </a:p>
      </dgm:t>
    </dgm:pt>
    <dgm:pt modelId="{411CFD24-8CF5-4F32-B234-12F579CFDEC1}" type="parTrans" cxnId="{B9D9D8B0-D30B-4FC0-8667-DB36042E6D87}">
      <dgm:prSet/>
      <dgm:spPr/>
      <dgm:t>
        <a:bodyPr/>
        <a:lstStyle/>
        <a:p>
          <a:endParaRPr lang="en-US" sz="1200">
            <a:latin typeface="Arial Narrow" panose="020B0606020202030204" pitchFamily="34" charset="0"/>
          </a:endParaRPr>
        </a:p>
      </dgm:t>
    </dgm:pt>
    <dgm:pt modelId="{32AE0CB3-C1CC-4C12-B36B-98A434A63B41}" type="sibTrans" cxnId="{B9D9D8B0-D30B-4FC0-8667-DB36042E6D87}">
      <dgm:prSet/>
      <dgm:spPr/>
      <dgm:t>
        <a:bodyPr/>
        <a:lstStyle/>
        <a:p>
          <a:endParaRPr lang="en-US" sz="1200">
            <a:latin typeface="Arial Narrow" panose="020B0606020202030204" pitchFamily="34" charset="0"/>
          </a:endParaRPr>
        </a:p>
      </dgm:t>
    </dgm:pt>
    <dgm:pt modelId="{4F6417CF-B98E-43F6-A05E-89D61370F7F1}" type="pres">
      <dgm:prSet presAssocID="{7448AFE4-DBFB-43ED-B0BE-F970B02B4F4B}" presName="Name0" presStyleCnt="0">
        <dgm:presLayoutVars>
          <dgm:dir/>
          <dgm:animLvl val="lvl"/>
          <dgm:resizeHandles val="exact"/>
        </dgm:presLayoutVars>
      </dgm:prSet>
      <dgm:spPr/>
      <dgm:t>
        <a:bodyPr/>
        <a:lstStyle/>
        <a:p>
          <a:endParaRPr lang="en-US"/>
        </a:p>
      </dgm:t>
    </dgm:pt>
    <dgm:pt modelId="{0B7EB600-8114-4C9D-B0AA-0D970094E0F8}" type="pres">
      <dgm:prSet presAssocID="{7448AFE4-DBFB-43ED-B0BE-F970B02B4F4B}" presName="tSp" presStyleCnt="0"/>
      <dgm:spPr/>
    </dgm:pt>
    <dgm:pt modelId="{81696D4B-8035-44F4-92A5-DA33CCD34657}" type="pres">
      <dgm:prSet presAssocID="{7448AFE4-DBFB-43ED-B0BE-F970B02B4F4B}" presName="bSp" presStyleCnt="0"/>
      <dgm:spPr/>
    </dgm:pt>
    <dgm:pt modelId="{47EB9B98-D9F3-4F69-BE20-CEBDC4DCD5F9}" type="pres">
      <dgm:prSet presAssocID="{7448AFE4-DBFB-43ED-B0BE-F970B02B4F4B}" presName="process" presStyleCnt="0"/>
      <dgm:spPr/>
    </dgm:pt>
    <dgm:pt modelId="{DD3C4D1D-87D3-4F76-8C7C-9FE55E81B4A5}" type="pres">
      <dgm:prSet presAssocID="{61F22C9A-D6B9-4A85-BC0C-9F1A274D9B58}" presName="composite1" presStyleCnt="0"/>
      <dgm:spPr/>
    </dgm:pt>
    <dgm:pt modelId="{6A4E98A2-3FC8-4C5F-BFAD-EBFF4822B333}" type="pres">
      <dgm:prSet presAssocID="{61F22C9A-D6B9-4A85-BC0C-9F1A274D9B58}" presName="dummyNode1" presStyleLbl="node1" presStyleIdx="0" presStyleCnt="3"/>
      <dgm:spPr/>
    </dgm:pt>
    <dgm:pt modelId="{3A9EB1B6-C422-4686-BDC1-7D8E4C95A4B0}" type="pres">
      <dgm:prSet presAssocID="{61F22C9A-D6B9-4A85-BC0C-9F1A274D9B58}" presName="childNode1" presStyleLbl="bgAcc1" presStyleIdx="0" presStyleCnt="3">
        <dgm:presLayoutVars>
          <dgm:bulletEnabled val="1"/>
        </dgm:presLayoutVars>
      </dgm:prSet>
      <dgm:spPr/>
      <dgm:t>
        <a:bodyPr/>
        <a:lstStyle/>
        <a:p>
          <a:endParaRPr lang="en-US"/>
        </a:p>
      </dgm:t>
    </dgm:pt>
    <dgm:pt modelId="{6A58F13F-7CE6-42FA-9479-7FA562693F91}" type="pres">
      <dgm:prSet presAssocID="{61F22C9A-D6B9-4A85-BC0C-9F1A274D9B58}" presName="childNode1tx" presStyleLbl="bgAcc1" presStyleIdx="0" presStyleCnt="3">
        <dgm:presLayoutVars>
          <dgm:bulletEnabled val="1"/>
        </dgm:presLayoutVars>
      </dgm:prSet>
      <dgm:spPr/>
      <dgm:t>
        <a:bodyPr/>
        <a:lstStyle/>
        <a:p>
          <a:endParaRPr lang="en-US"/>
        </a:p>
      </dgm:t>
    </dgm:pt>
    <dgm:pt modelId="{141E31FF-8F72-4D1E-913F-84DCE18B55A4}" type="pres">
      <dgm:prSet presAssocID="{61F22C9A-D6B9-4A85-BC0C-9F1A274D9B58}" presName="parentNode1" presStyleLbl="node1" presStyleIdx="0" presStyleCnt="3">
        <dgm:presLayoutVars>
          <dgm:chMax val="1"/>
          <dgm:bulletEnabled val="1"/>
        </dgm:presLayoutVars>
      </dgm:prSet>
      <dgm:spPr/>
      <dgm:t>
        <a:bodyPr/>
        <a:lstStyle/>
        <a:p>
          <a:endParaRPr lang="en-US"/>
        </a:p>
      </dgm:t>
    </dgm:pt>
    <dgm:pt modelId="{4E65AA10-CD24-4A96-89FB-BB86077C53FC}" type="pres">
      <dgm:prSet presAssocID="{61F22C9A-D6B9-4A85-BC0C-9F1A274D9B58}" presName="connSite1" presStyleCnt="0"/>
      <dgm:spPr/>
    </dgm:pt>
    <dgm:pt modelId="{A0713DDB-E950-4F81-A2F3-92A024D8636C}" type="pres">
      <dgm:prSet presAssocID="{6B7D1837-A95A-4022-B370-530B7141D478}" presName="Name9" presStyleLbl="sibTrans2D1" presStyleIdx="0" presStyleCnt="2"/>
      <dgm:spPr/>
      <dgm:t>
        <a:bodyPr/>
        <a:lstStyle/>
        <a:p>
          <a:endParaRPr lang="en-US"/>
        </a:p>
      </dgm:t>
    </dgm:pt>
    <dgm:pt modelId="{C5A4C973-61F9-4ACD-9EC5-E3617425D98A}" type="pres">
      <dgm:prSet presAssocID="{5477D7EA-543F-4244-9B9F-B1ADA01C2F97}" presName="composite2" presStyleCnt="0"/>
      <dgm:spPr/>
    </dgm:pt>
    <dgm:pt modelId="{ACCD7D53-EB9A-4DB1-9029-15A0D2A138B7}" type="pres">
      <dgm:prSet presAssocID="{5477D7EA-543F-4244-9B9F-B1ADA01C2F97}" presName="dummyNode2" presStyleLbl="node1" presStyleIdx="0" presStyleCnt="3"/>
      <dgm:spPr/>
    </dgm:pt>
    <dgm:pt modelId="{F6F2E466-DFFA-4468-B55B-75D5552C4F58}" type="pres">
      <dgm:prSet presAssocID="{5477D7EA-543F-4244-9B9F-B1ADA01C2F97}" presName="childNode2" presStyleLbl="bgAcc1" presStyleIdx="1" presStyleCnt="3">
        <dgm:presLayoutVars>
          <dgm:bulletEnabled val="1"/>
        </dgm:presLayoutVars>
      </dgm:prSet>
      <dgm:spPr/>
      <dgm:t>
        <a:bodyPr/>
        <a:lstStyle/>
        <a:p>
          <a:endParaRPr lang="en-US"/>
        </a:p>
      </dgm:t>
    </dgm:pt>
    <dgm:pt modelId="{D20FCDBD-3195-41F8-849B-FB26D151AE71}" type="pres">
      <dgm:prSet presAssocID="{5477D7EA-543F-4244-9B9F-B1ADA01C2F97}" presName="childNode2tx" presStyleLbl="bgAcc1" presStyleIdx="1" presStyleCnt="3">
        <dgm:presLayoutVars>
          <dgm:bulletEnabled val="1"/>
        </dgm:presLayoutVars>
      </dgm:prSet>
      <dgm:spPr/>
      <dgm:t>
        <a:bodyPr/>
        <a:lstStyle/>
        <a:p>
          <a:endParaRPr lang="en-US"/>
        </a:p>
      </dgm:t>
    </dgm:pt>
    <dgm:pt modelId="{AEA585BF-E7B2-4BB8-B50D-B0F9017D654E}" type="pres">
      <dgm:prSet presAssocID="{5477D7EA-543F-4244-9B9F-B1ADA01C2F97}" presName="parentNode2" presStyleLbl="node1" presStyleIdx="1" presStyleCnt="3">
        <dgm:presLayoutVars>
          <dgm:chMax val="0"/>
          <dgm:bulletEnabled val="1"/>
        </dgm:presLayoutVars>
      </dgm:prSet>
      <dgm:spPr/>
      <dgm:t>
        <a:bodyPr/>
        <a:lstStyle/>
        <a:p>
          <a:endParaRPr lang="en-US"/>
        </a:p>
      </dgm:t>
    </dgm:pt>
    <dgm:pt modelId="{C91CA9FD-858C-4E09-BE07-397CB1CDEC49}" type="pres">
      <dgm:prSet presAssocID="{5477D7EA-543F-4244-9B9F-B1ADA01C2F97}" presName="connSite2" presStyleCnt="0"/>
      <dgm:spPr/>
    </dgm:pt>
    <dgm:pt modelId="{56988E18-47DC-45B8-845B-7083B316C119}" type="pres">
      <dgm:prSet presAssocID="{E2173701-C421-4B89-935B-A5A7400406BB}" presName="Name18" presStyleLbl="sibTrans2D1" presStyleIdx="1" presStyleCnt="2"/>
      <dgm:spPr/>
      <dgm:t>
        <a:bodyPr/>
        <a:lstStyle/>
        <a:p>
          <a:endParaRPr lang="en-US"/>
        </a:p>
      </dgm:t>
    </dgm:pt>
    <dgm:pt modelId="{1E7FDF87-7DC6-4061-B255-254553ED9C84}" type="pres">
      <dgm:prSet presAssocID="{D0968ABC-EA55-4C2D-8D80-DE3EF0FEB5F8}" presName="composite1" presStyleCnt="0"/>
      <dgm:spPr/>
    </dgm:pt>
    <dgm:pt modelId="{54340319-6A4D-4437-9C4C-2103C722CEF4}" type="pres">
      <dgm:prSet presAssocID="{D0968ABC-EA55-4C2D-8D80-DE3EF0FEB5F8}" presName="dummyNode1" presStyleLbl="node1" presStyleIdx="1" presStyleCnt="3"/>
      <dgm:spPr/>
    </dgm:pt>
    <dgm:pt modelId="{06888DFB-C036-4157-8B2B-CC94B436DDB8}" type="pres">
      <dgm:prSet presAssocID="{D0968ABC-EA55-4C2D-8D80-DE3EF0FEB5F8}" presName="childNode1" presStyleLbl="bgAcc1" presStyleIdx="2" presStyleCnt="3">
        <dgm:presLayoutVars>
          <dgm:bulletEnabled val="1"/>
        </dgm:presLayoutVars>
      </dgm:prSet>
      <dgm:spPr/>
      <dgm:t>
        <a:bodyPr/>
        <a:lstStyle/>
        <a:p>
          <a:endParaRPr lang="en-US"/>
        </a:p>
      </dgm:t>
    </dgm:pt>
    <dgm:pt modelId="{5FE4753D-CD06-4EE0-963E-4444D54CBE9F}" type="pres">
      <dgm:prSet presAssocID="{D0968ABC-EA55-4C2D-8D80-DE3EF0FEB5F8}" presName="childNode1tx" presStyleLbl="bgAcc1" presStyleIdx="2" presStyleCnt="3">
        <dgm:presLayoutVars>
          <dgm:bulletEnabled val="1"/>
        </dgm:presLayoutVars>
      </dgm:prSet>
      <dgm:spPr/>
      <dgm:t>
        <a:bodyPr/>
        <a:lstStyle/>
        <a:p>
          <a:endParaRPr lang="en-US"/>
        </a:p>
      </dgm:t>
    </dgm:pt>
    <dgm:pt modelId="{AFFEDED1-D2A9-4600-ACC1-204C334D3BB6}" type="pres">
      <dgm:prSet presAssocID="{D0968ABC-EA55-4C2D-8D80-DE3EF0FEB5F8}" presName="parentNode1" presStyleLbl="node1" presStyleIdx="2" presStyleCnt="3">
        <dgm:presLayoutVars>
          <dgm:chMax val="1"/>
          <dgm:bulletEnabled val="1"/>
        </dgm:presLayoutVars>
      </dgm:prSet>
      <dgm:spPr/>
      <dgm:t>
        <a:bodyPr/>
        <a:lstStyle/>
        <a:p>
          <a:endParaRPr lang="en-US"/>
        </a:p>
      </dgm:t>
    </dgm:pt>
    <dgm:pt modelId="{6ED5EAC2-4ADB-4CD9-820D-8003584B962B}" type="pres">
      <dgm:prSet presAssocID="{D0968ABC-EA55-4C2D-8D80-DE3EF0FEB5F8}" presName="connSite1" presStyleCnt="0"/>
      <dgm:spPr/>
    </dgm:pt>
  </dgm:ptLst>
  <dgm:cxnLst>
    <dgm:cxn modelId="{016276C5-15D8-43F1-9498-93BC62812F53}" srcId="{5477D7EA-543F-4244-9B9F-B1ADA01C2F97}" destId="{375483DF-3C65-49BE-BE73-C08126F89BBD}" srcOrd="0" destOrd="0" parTransId="{3ECF7F1E-06E6-4B6C-9CC9-53077AA4751B}" sibTransId="{C4AACC5E-C150-4680-9C6C-9A78592FE6CE}"/>
    <dgm:cxn modelId="{71FF94B7-0001-454D-97D0-5ACC6DD0C63B}" type="presOf" srcId="{61F22C9A-D6B9-4A85-BC0C-9F1A274D9B58}" destId="{141E31FF-8F72-4D1E-913F-84DCE18B55A4}" srcOrd="0" destOrd="0" presId="urn:microsoft.com/office/officeart/2005/8/layout/hProcess4"/>
    <dgm:cxn modelId="{E63A83CC-8502-4DBF-9CF7-0A34903FF66C}" srcId="{7448AFE4-DBFB-43ED-B0BE-F970B02B4F4B}" destId="{61F22C9A-D6B9-4A85-BC0C-9F1A274D9B58}" srcOrd="0" destOrd="0" parTransId="{2B227700-ECBE-43EB-A508-9F95DF370C7B}" sibTransId="{6B7D1837-A95A-4022-B370-530B7141D478}"/>
    <dgm:cxn modelId="{F1FFC314-0A1A-4809-882A-70865EA0F7BB}" type="presOf" srcId="{587015F3-9A66-4599-A8E9-5612382AD406}" destId="{3A9EB1B6-C422-4686-BDC1-7D8E4C95A4B0}" srcOrd="0" destOrd="0" presId="urn:microsoft.com/office/officeart/2005/8/layout/hProcess4"/>
    <dgm:cxn modelId="{F5795293-9A5A-42AF-94C0-363C4298A94E}" type="presOf" srcId="{7448AFE4-DBFB-43ED-B0BE-F970B02B4F4B}" destId="{4F6417CF-B98E-43F6-A05E-89D61370F7F1}" srcOrd="0" destOrd="0" presId="urn:microsoft.com/office/officeart/2005/8/layout/hProcess4"/>
    <dgm:cxn modelId="{F8AA5442-8C9D-4646-9039-085165E841E9}" type="presOf" srcId="{E2173701-C421-4B89-935B-A5A7400406BB}" destId="{56988E18-47DC-45B8-845B-7083B316C119}" srcOrd="0" destOrd="0" presId="urn:microsoft.com/office/officeart/2005/8/layout/hProcess4"/>
    <dgm:cxn modelId="{DB4168A5-FB91-41BD-A41B-78A30029E499}" type="presOf" srcId="{6B7D1837-A95A-4022-B370-530B7141D478}" destId="{A0713DDB-E950-4F81-A2F3-92A024D8636C}" srcOrd="0" destOrd="0" presId="urn:microsoft.com/office/officeart/2005/8/layout/hProcess4"/>
    <dgm:cxn modelId="{7EECE718-4DE3-4202-BA64-B3D766969D30}" srcId="{61F22C9A-D6B9-4A85-BC0C-9F1A274D9B58}" destId="{587015F3-9A66-4599-A8E9-5612382AD406}" srcOrd="0" destOrd="0" parTransId="{D4216B97-36D9-4A10-8B10-22EFAE03C142}" sibTransId="{FBFA9AA4-5C34-4883-BAA0-195772496F74}"/>
    <dgm:cxn modelId="{841213DE-2297-49E7-B75D-68A9F64331E2}" type="presOf" srcId="{375483DF-3C65-49BE-BE73-C08126F89BBD}" destId="{F6F2E466-DFFA-4468-B55B-75D5552C4F58}" srcOrd="0" destOrd="0" presId="urn:microsoft.com/office/officeart/2005/8/layout/hProcess4"/>
    <dgm:cxn modelId="{E9E1E3BF-CF69-401A-9017-86B094238696}" type="presOf" srcId="{587015F3-9A66-4599-A8E9-5612382AD406}" destId="{6A58F13F-7CE6-42FA-9479-7FA562693F91}" srcOrd="1" destOrd="0" presId="urn:microsoft.com/office/officeart/2005/8/layout/hProcess4"/>
    <dgm:cxn modelId="{B10BEC65-90DC-4A5D-8DAD-0896D61215E6}" type="presOf" srcId="{F39CF933-6FD7-4334-A4E0-E1CD2AEC2C31}" destId="{5FE4753D-CD06-4EE0-963E-4444D54CBE9F}" srcOrd="1" destOrd="0" presId="urn:microsoft.com/office/officeart/2005/8/layout/hProcess4"/>
    <dgm:cxn modelId="{EE2C1C5C-5813-4F5A-8F6A-552D10B6134F}" type="presOf" srcId="{375483DF-3C65-49BE-BE73-C08126F89BBD}" destId="{D20FCDBD-3195-41F8-849B-FB26D151AE71}" srcOrd="1" destOrd="0" presId="urn:microsoft.com/office/officeart/2005/8/layout/hProcess4"/>
    <dgm:cxn modelId="{C5EE889A-31BA-49D9-A7B4-8058D0B5AEE2}" type="presOf" srcId="{5477D7EA-543F-4244-9B9F-B1ADA01C2F97}" destId="{AEA585BF-E7B2-4BB8-B50D-B0F9017D654E}" srcOrd="0" destOrd="0" presId="urn:microsoft.com/office/officeart/2005/8/layout/hProcess4"/>
    <dgm:cxn modelId="{0119E207-8EB2-42E5-8C70-80374B630622}" srcId="{7448AFE4-DBFB-43ED-B0BE-F970B02B4F4B}" destId="{D0968ABC-EA55-4C2D-8D80-DE3EF0FEB5F8}" srcOrd="2" destOrd="0" parTransId="{E4152671-F200-426F-8748-2BAA6C4A0968}" sibTransId="{81036B4E-4D67-4707-87E4-EB7CCC1405BD}"/>
    <dgm:cxn modelId="{433B5FE0-536A-49D0-9BDB-7B6654A37C3A}" srcId="{7448AFE4-DBFB-43ED-B0BE-F970B02B4F4B}" destId="{5477D7EA-543F-4244-9B9F-B1ADA01C2F97}" srcOrd="1" destOrd="0" parTransId="{0FD329E2-563F-41C1-9879-52AD8CCA9418}" sibTransId="{E2173701-C421-4B89-935B-A5A7400406BB}"/>
    <dgm:cxn modelId="{B9D9D8B0-D30B-4FC0-8667-DB36042E6D87}" srcId="{D0968ABC-EA55-4C2D-8D80-DE3EF0FEB5F8}" destId="{F39CF933-6FD7-4334-A4E0-E1CD2AEC2C31}" srcOrd="0" destOrd="0" parTransId="{411CFD24-8CF5-4F32-B234-12F579CFDEC1}" sibTransId="{32AE0CB3-C1CC-4C12-B36B-98A434A63B41}"/>
    <dgm:cxn modelId="{AA0F1229-4642-45FB-90B1-3E0D33C02DCB}" type="presOf" srcId="{F39CF933-6FD7-4334-A4E0-E1CD2AEC2C31}" destId="{06888DFB-C036-4157-8B2B-CC94B436DDB8}" srcOrd="0" destOrd="0" presId="urn:microsoft.com/office/officeart/2005/8/layout/hProcess4"/>
    <dgm:cxn modelId="{AA74E99D-EF4C-4D5F-9E2C-979DD5AFDA2E}" type="presOf" srcId="{D0968ABC-EA55-4C2D-8D80-DE3EF0FEB5F8}" destId="{AFFEDED1-D2A9-4600-ACC1-204C334D3BB6}" srcOrd="0" destOrd="0" presId="urn:microsoft.com/office/officeart/2005/8/layout/hProcess4"/>
    <dgm:cxn modelId="{6D032185-80A6-4FF8-9A18-5243CB01CFDC}" type="presParOf" srcId="{4F6417CF-B98E-43F6-A05E-89D61370F7F1}" destId="{0B7EB600-8114-4C9D-B0AA-0D970094E0F8}" srcOrd="0" destOrd="0" presId="urn:microsoft.com/office/officeart/2005/8/layout/hProcess4"/>
    <dgm:cxn modelId="{CDBE8E8E-2902-44B6-9B02-E50DDE03BA99}" type="presParOf" srcId="{4F6417CF-B98E-43F6-A05E-89D61370F7F1}" destId="{81696D4B-8035-44F4-92A5-DA33CCD34657}" srcOrd="1" destOrd="0" presId="urn:microsoft.com/office/officeart/2005/8/layout/hProcess4"/>
    <dgm:cxn modelId="{7D0CDB4E-B209-438F-806E-CCEFB64ED188}" type="presParOf" srcId="{4F6417CF-B98E-43F6-A05E-89D61370F7F1}" destId="{47EB9B98-D9F3-4F69-BE20-CEBDC4DCD5F9}" srcOrd="2" destOrd="0" presId="urn:microsoft.com/office/officeart/2005/8/layout/hProcess4"/>
    <dgm:cxn modelId="{BCAB50B1-931A-425C-A512-591A626F74DA}" type="presParOf" srcId="{47EB9B98-D9F3-4F69-BE20-CEBDC4DCD5F9}" destId="{DD3C4D1D-87D3-4F76-8C7C-9FE55E81B4A5}" srcOrd="0" destOrd="0" presId="urn:microsoft.com/office/officeart/2005/8/layout/hProcess4"/>
    <dgm:cxn modelId="{43F77E2A-B12D-4D77-B407-BF4C68412497}" type="presParOf" srcId="{DD3C4D1D-87D3-4F76-8C7C-9FE55E81B4A5}" destId="{6A4E98A2-3FC8-4C5F-BFAD-EBFF4822B333}" srcOrd="0" destOrd="0" presId="urn:microsoft.com/office/officeart/2005/8/layout/hProcess4"/>
    <dgm:cxn modelId="{17C32D0B-B71A-4A8A-A3FF-ECCC211671FA}" type="presParOf" srcId="{DD3C4D1D-87D3-4F76-8C7C-9FE55E81B4A5}" destId="{3A9EB1B6-C422-4686-BDC1-7D8E4C95A4B0}" srcOrd="1" destOrd="0" presId="urn:microsoft.com/office/officeart/2005/8/layout/hProcess4"/>
    <dgm:cxn modelId="{D8CD3D00-DD91-422B-A9B3-4DD116656D23}" type="presParOf" srcId="{DD3C4D1D-87D3-4F76-8C7C-9FE55E81B4A5}" destId="{6A58F13F-7CE6-42FA-9479-7FA562693F91}" srcOrd="2" destOrd="0" presId="urn:microsoft.com/office/officeart/2005/8/layout/hProcess4"/>
    <dgm:cxn modelId="{BCE69BF7-68F9-4B8B-8C82-F93637E397B5}" type="presParOf" srcId="{DD3C4D1D-87D3-4F76-8C7C-9FE55E81B4A5}" destId="{141E31FF-8F72-4D1E-913F-84DCE18B55A4}" srcOrd="3" destOrd="0" presId="urn:microsoft.com/office/officeart/2005/8/layout/hProcess4"/>
    <dgm:cxn modelId="{3078153C-44C8-4566-A7FD-E43330C14239}" type="presParOf" srcId="{DD3C4D1D-87D3-4F76-8C7C-9FE55E81B4A5}" destId="{4E65AA10-CD24-4A96-89FB-BB86077C53FC}" srcOrd="4" destOrd="0" presId="urn:microsoft.com/office/officeart/2005/8/layout/hProcess4"/>
    <dgm:cxn modelId="{026E984C-EC90-4946-903C-A61AC689CA4E}" type="presParOf" srcId="{47EB9B98-D9F3-4F69-BE20-CEBDC4DCD5F9}" destId="{A0713DDB-E950-4F81-A2F3-92A024D8636C}" srcOrd="1" destOrd="0" presId="urn:microsoft.com/office/officeart/2005/8/layout/hProcess4"/>
    <dgm:cxn modelId="{1688D5B5-2273-4D0C-9DF0-F25F8220EFD2}" type="presParOf" srcId="{47EB9B98-D9F3-4F69-BE20-CEBDC4DCD5F9}" destId="{C5A4C973-61F9-4ACD-9EC5-E3617425D98A}" srcOrd="2" destOrd="0" presId="urn:microsoft.com/office/officeart/2005/8/layout/hProcess4"/>
    <dgm:cxn modelId="{433F7E58-9A5C-4235-BF64-A353BD379AE2}" type="presParOf" srcId="{C5A4C973-61F9-4ACD-9EC5-E3617425D98A}" destId="{ACCD7D53-EB9A-4DB1-9029-15A0D2A138B7}" srcOrd="0" destOrd="0" presId="urn:microsoft.com/office/officeart/2005/8/layout/hProcess4"/>
    <dgm:cxn modelId="{EF2CAC70-A72E-4683-8AC2-7A43E8894121}" type="presParOf" srcId="{C5A4C973-61F9-4ACD-9EC5-E3617425D98A}" destId="{F6F2E466-DFFA-4468-B55B-75D5552C4F58}" srcOrd="1" destOrd="0" presId="urn:microsoft.com/office/officeart/2005/8/layout/hProcess4"/>
    <dgm:cxn modelId="{20F657BF-B45B-4CF4-AEA0-67B125E04CB8}" type="presParOf" srcId="{C5A4C973-61F9-4ACD-9EC5-E3617425D98A}" destId="{D20FCDBD-3195-41F8-849B-FB26D151AE71}" srcOrd="2" destOrd="0" presId="urn:microsoft.com/office/officeart/2005/8/layout/hProcess4"/>
    <dgm:cxn modelId="{79F03B32-897F-4931-B071-5D311C3B0F43}" type="presParOf" srcId="{C5A4C973-61F9-4ACD-9EC5-E3617425D98A}" destId="{AEA585BF-E7B2-4BB8-B50D-B0F9017D654E}" srcOrd="3" destOrd="0" presId="urn:microsoft.com/office/officeart/2005/8/layout/hProcess4"/>
    <dgm:cxn modelId="{8972E767-EDB6-4324-9659-FDFBC7EFDFF3}" type="presParOf" srcId="{C5A4C973-61F9-4ACD-9EC5-E3617425D98A}" destId="{C91CA9FD-858C-4E09-BE07-397CB1CDEC49}" srcOrd="4" destOrd="0" presId="urn:microsoft.com/office/officeart/2005/8/layout/hProcess4"/>
    <dgm:cxn modelId="{269554BE-0E82-473B-9C78-BEC88E53638F}" type="presParOf" srcId="{47EB9B98-D9F3-4F69-BE20-CEBDC4DCD5F9}" destId="{56988E18-47DC-45B8-845B-7083B316C119}" srcOrd="3" destOrd="0" presId="urn:microsoft.com/office/officeart/2005/8/layout/hProcess4"/>
    <dgm:cxn modelId="{FC3FA47A-72F1-416B-B10F-7FD296FEA819}" type="presParOf" srcId="{47EB9B98-D9F3-4F69-BE20-CEBDC4DCD5F9}" destId="{1E7FDF87-7DC6-4061-B255-254553ED9C84}" srcOrd="4" destOrd="0" presId="urn:microsoft.com/office/officeart/2005/8/layout/hProcess4"/>
    <dgm:cxn modelId="{2708EA1D-24F3-4323-93C4-278AEBCED9B5}" type="presParOf" srcId="{1E7FDF87-7DC6-4061-B255-254553ED9C84}" destId="{54340319-6A4D-4437-9C4C-2103C722CEF4}" srcOrd="0" destOrd="0" presId="urn:microsoft.com/office/officeart/2005/8/layout/hProcess4"/>
    <dgm:cxn modelId="{27CDF200-941D-44AE-B3D5-65C0C01C05BA}" type="presParOf" srcId="{1E7FDF87-7DC6-4061-B255-254553ED9C84}" destId="{06888DFB-C036-4157-8B2B-CC94B436DDB8}" srcOrd="1" destOrd="0" presId="urn:microsoft.com/office/officeart/2005/8/layout/hProcess4"/>
    <dgm:cxn modelId="{B5DE73EE-449C-4BE7-9D8A-80D3888C654D}" type="presParOf" srcId="{1E7FDF87-7DC6-4061-B255-254553ED9C84}" destId="{5FE4753D-CD06-4EE0-963E-4444D54CBE9F}" srcOrd="2" destOrd="0" presId="urn:microsoft.com/office/officeart/2005/8/layout/hProcess4"/>
    <dgm:cxn modelId="{416452C4-6768-4647-834E-D5B9FDE1B2F4}" type="presParOf" srcId="{1E7FDF87-7DC6-4061-B255-254553ED9C84}" destId="{AFFEDED1-D2A9-4600-ACC1-204C334D3BB6}" srcOrd="3" destOrd="0" presId="urn:microsoft.com/office/officeart/2005/8/layout/hProcess4"/>
    <dgm:cxn modelId="{10A74BF8-75BC-47C8-997D-3CED3709ABF6}" type="presParOf" srcId="{1E7FDF87-7DC6-4061-B255-254553ED9C84}" destId="{6ED5EAC2-4ADB-4CD9-820D-8003584B962B}" srcOrd="4" destOrd="0" presId="urn:microsoft.com/office/officeart/2005/8/layout/hProcess4"/>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82BCA1-FCBB-4FB0-B8F0-052D7F31109A}" type="doc">
      <dgm:prSet loTypeId="urn:microsoft.com/office/officeart/2005/8/layout/arrow3" loCatId="relationship" qsTypeId="urn:microsoft.com/office/officeart/2005/8/quickstyle/simple1" qsCatId="simple" csTypeId="urn:microsoft.com/office/officeart/2005/8/colors/accent3_2" csCatId="accent3" phldr="1"/>
      <dgm:spPr/>
      <dgm:t>
        <a:bodyPr/>
        <a:lstStyle/>
        <a:p>
          <a:endParaRPr lang="en-US"/>
        </a:p>
      </dgm:t>
    </dgm:pt>
    <dgm:pt modelId="{4BD0D750-2AD7-40CA-9E26-215B1B55A2CD}">
      <dgm:prSet phldrT="[Text]" custT="1"/>
      <dgm:spPr/>
      <dgm:t>
        <a:bodyPr/>
        <a:lstStyle/>
        <a:p>
          <a:r>
            <a:rPr lang="en-US" sz="1400" dirty="0">
              <a:solidFill>
                <a:srgbClr val="666666"/>
              </a:solidFill>
              <a:latin typeface="Arial Narrow" panose="020B0606020202030204" pitchFamily="34" charset="0"/>
            </a:rPr>
            <a:t>Convergence of information collected?</a:t>
          </a:r>
        </a:p>
      </dgm:t>
    </dgm:pt>
    <dgm:pt modelId="{B55507DB-37B2-4700-A473-37B47C2EA7BD}" type="parTrans" cxnId="{0D2F74A8-3AB2-48FC-B43B-BA632C4849A9}">
      <dgm:prSet/>
      <dgm:spPr/>
      <dgm:t>
        <a:bodyPr/>
        <a:lstStyle/>
        <a:p>
          <a:endParaRPr lang="en-US" sz="1400">
            <a:solidFill>
              <a:srgbClr val="666666"/>
            </a:solidFill>
            <a:latin typeface="Arial Narrow" panose="020B0606020202030204" pitchFamily="34" charset="0"/>
          </a:endParaRPr>
        </a:p>
      </dgm:t>
    </dgm:pt>
    <dgm:pt modelId="{1A33E43C-F1A6-4AC1-A31B-97C0C2ECC3FF}" type="sibTrans" cxnId="{0D2F74A8-3AB2-48FC-B43B-BA632C4849A9}">
      <dgm:prSet/>
      <dgm:spPr/>
      <dgm:t>
        <a:bodyPr/>
        <a:lstStyle/>
        <a:p>
          <a:endParaRPr lang="en-US" sz="1400">
            <a:solidFill>
              <a:srgbClr val="666666"/>
            </a:solidFill>
            <a:latin typeface="Arial Narrow" panose="020B0606020202030204" pitchFamily="34" charset="0"/>
          </a:endParaRPr>
        </a:p>
      </dgm:t>
    </dgm:pt>
    <dgm:pt modelId="{CFB4D572-310D-4A90-B9BE-C684AFCD315F}">
      <dgm:prSet phldrT="[Text]" custT="1"/>
      <dgm:spPr/>
      <dgm:t>
        <a:bodyPr/>
        <a:lstStyle/>
        <a:p>
          <a:r>
            <a:rPr lang="en-US" sz="1400" dirty="0">
              <a:solidFill>
                <a:srgbClr val="666666"/>
              </a:solidFill>
              <a:latin typeface="Arial Narrow" panose="020B0606020202030204" pitchFamily="34" charset="0"/>
            </a:rPr>
            <a:t>Divergence of information collected?</a:t>
          </a:r>
        </a:p>
      </dgm:t>
    </dgm:pt>
    <dgm:pt modelId="{5237F64A-FE42-4B58-AB72-FFA3F97E6B0B}" type="parTrans" cxnId="{16D29497-1C55-4A80-99C7-7A843FEFE10D}">
      <dgm:prSet/>
      <dgm:spPr/>
      <dgm:t>
        <a:bodyPr/>
        <a:lstStyle/>
        <a:p>
          <a:endParaRPr lang="en-US" sz="1400">
            <a:solidFill>
              <a:srgbClr val="666666"/>
            </a:solidFill>
            <a:latin typeface="Arial Narrow" panose="020B0606020202030204" pitchFamily="34" charset="0"/>
          </a:endParaRPr>
        </a:p>
      </dgm:t>
    </dgm:pt>
    <dgm:pt modelId="{95D9749F-958A-433C-BC95-F7C106DC1D42}" type="sibTrans" cxnId="{16D29497-1C55-4A80-99C7-7A843FEFE10D}">
      <dgm:prSet/>
      <dgm:spPr/>
      <dgm:t>
        <a:bodyPr/>
        <a:lstStyle/>
        <a:p>
          <a:endParaRPr lang="en-US" sz="1400">
            <a:solidFill>
              <a:srgbClr val="666666"/>
            </a:solidFill>
            <a:latin typeface="Arial Narrow" panose="020B0606020202030204" pitchFamily="34" charset="0"/>
          </a:endParaRPr>
        </a:p>
      </dgm:t>
    </dgm:pt>
    <dgm:pt modelId="{3BA08F12-08D6-4883-8352-77E2A23DB51C}" type="pres">
      <dgm:prSet presAssocID="{2F82BCA1-FCBB-4FB0-B8F0-052D7F31109A}" presName="compositeShape" presStyleCnt="0">
        <dgm:presLayoutVars>
          <dgm:chMax val="2"/>
          <dgm:dir/>
          <dgm:resizeHandles val="exact"/>
        </dgm:presLayoutVars>
      </dgm:prSet>
      <dgm:spPr/>
      <dgm:t>
        <a:bodyPr/>
        <a:lstStyle/>
        <a:p>
          <a:endParaRPr lang="en-US"/>
        </a:p>
      </dgm:t>
    </dgm:pt>
    <dgm:pt modelId="{7E15EA9E-BD9B-4CC3-86B8-60F4BCBCF0F4}" type="pres">
      <dgm:prSet presAssocID="{2F82BCA1-FCBB-4FB0-B8F0-052D7F31109A}" presName="divider" presStyleLbl="fgShp" presStyleIdx="0" presStyleCnt="1"/>
      <dgm:spPr/>
    </dgm:pt>
    <dgm:pt modelId="{05C5B4FC-9B33-4988-9DFA-2FBE3CF80BF0}" type="pres">
      <dgm:prSet presAssocID="{4BD0D750-2AD7-40CA-9E26-215B1B55A2CD}" presName="downArrow" presStyleLbl="node1" presStyleIdx="0" presStyleCnt="2"/>
      <dgm:spPr/>
    </dgm:pt>
    <dgm:pt modelId="{4ECE0418-0ADE-4D81-938B-443CF9BFB813}" type="pres">
      <dgm:prSet presAssocID="{4BD0D750-2AD7-40CA-9E26-215B1B55A2CD}" presName="downArrowText" presStyleLbl="revTx" presStyleIdx="0" presStyleCnt="2">
        <dgm:presLayoutVars>
          <dgm:bulletEnabled val="1"/>
        </dgm:presLayoutVars>
      </dgm:prSet>
      <dgm:spPr/>
      <dgm:t>
        <a:bodyPr/>
        <a:lstStyle/>
        <a:p>
          <a:endParaRPr lang="en-US"/>
        </a:p>
      </dgm:t>
    </dgm:pt>
    <dgm:pt modelId="{E8E97574-87AD-4565-8536-FF2C35BECC50}" type="pres">
      <dgm:prSet presAssocID="{CFB4D572-310D-4A90-B9BE-C684AFCD315F}" presName="upArrow" presStyleLbl="node1" presStyleIdx="1" presStyleCnt="2"/>
      <dgm:spPr/>
    </dgm:pt>
    <dgm:pt modelId="{D08548D3-43A6-48E6-BBA8-164EBC5E6B82}" type="pres">
      <dgm:prSet presAssocID="{CFB4D572-310D-4A90-B9BE-C684AFCD315F}" presName="upArrowText" presStyleLbl="revTx" presStyleIdx="1" presStyleCnt="2">
        <dgm:presLayoutVars>
          <dgm:bulletEnabled val="1"/>
        </dgm:presLayoutVars>
      </dgm:prSet>
      <dgm:spPr/>
      <dgm:t>
        <a:bodyPr/>
        <a:lstStyle/>
        <a:p>
          <a:endParaRPr lang="en-US"/>
        </a:p>
      </dgm:t>
    </dgm:pt>
  </dgm:ptLst>
  <dgm:cxnLst>
    <dgm:cxn modelId="{2068A050-39BC-4850-82DC-56E994873087}" type="presOf" srcId="{2F82BCA1-FCBB-4FB0-B8F0-052D7F31109A}" destId="{3BA08F12-08D6-4883-8352-77E2A23DB51C}" srcOrd="0" destOrd="0" presId="urn:microsoft.com/office/officeart/2005/8/layout/arrow3"/>
    <dgm:cxn modelId="{16D29497-1C55-4A80-99C7-7A843FEFE10D}" srcId="{2F82BCA1-FCBB-4FB0-B8F0-052D7F31109A}" destId="{CFB4D572-310D-4A90-B9BE-C684AFCD315F}" srcOrd="1" destOrd="0" parTransId="{5237F64A-FE42-4B58-AB72-FFA3F97E6B0B}" sibTransId="{95D9749F-958A-433C-BC95-F7C106DC1D42}"/>
    <dgm:cxn modelId="{0D2F74A8-3AB2-48FC-B43B-BA632C4849A9}" srcId="{2F82BCA1-FCBB-4FB0-B8F0-052D7F31109A}" destId="{4BD0D750-2AD7-40CA-9E26-215B1B55A2CD}" srcOrd="0" destOrd="0" parTransId="{B55507DB-37B2-4700-A473-37B47C2EA7BD}" sibTransId="{1A33E43C-F1A6-4AC1-A31B-97C0C2ECC3FF}"/>
    <dgm:cxn modelId="{B016286D-D41B-4B7A-BDC0-C449BA05BB20}" type="presOf" srcId="{4BD0D750-2AD7-40CA-9E26-215B1B55A2CD}" destId="{4ECE0418-0ADE-4D81-938B-443CF9BFB813}" srcOrd="0" destOrd="0" presId="urn:microsoft.com/office/officeart/2005/8/layout/arrow3"/>
    <dgm:cxn modelId="{6A3FB6E5-4645-48B5-9298-12AC8ED213EF}" type="presOf" srcId="{CFB4D572-310D-4A90-B9BE-C684AFCD315F}" destId="{D08548D3-43A6-48E6-BBA8-164EBC5E6B82}" srcOrd="0" destOrd="0" presId="urn:microsoft.com/office/officeart/2005/8/layout/arrow3"/>
    <dgm:cxn modelId="{E833F786-C879-4A78-B5E4-ABD2E55D4CA3}" type="presParOf" srcId="{3BA08F12-08D6-4883-8352-77E2A23DB51C}" destId="{7E15EA9E-BD9B-4CC3-86B8-60F4BCBCF0F4}" srcOrd="0" destOrd="0" presId="urn:microsoft.com/office/officeart/2005/8/layout/arrow3"/>
    <dgm:cxn modelId="{C442F87A-4B6B-4D40-AC88-06D17221BF9B}" type="presParOf" srcId="{3BA08F12-08D6-4883-8352-77E2A23DB51C}" destId="{05C5B4FC-9B33-4988-9DFA-2FBE3CF80BF0}" srcOrd="1" destOrd="0" presId="urn:microsoft.com/office/officeart/2005/8/layout/arrow3"/>
    <dgm:cxn modelId="{637B65DE-4798-4632-AC1B-1E80438BEA44}" type="presParOf" srcId="{3BA08F12-08D6-4883-8352-77E2A23DB51C}" destId="{4ECE0418-0ADE-4D81-938B-443CF9BFB813}" srcOrd="2" destOrd="0" presId="urn:microsoft.com/office/officeart/2005/8/layout/arrow3"/>
    <dgm:cxn modelId="{4BB5D190-CBC1-477E-840A-F21D3AD51F82}" type="presParOf" srcId="{3BA08F12-08D6-4883-8352-77E2A23DB51C}" destId="{E8E97574-87AD-4565-8536-FF2C35BECC50}" srcOrd="3" destOrd="0" presId="urn:microsoft.com/office/officeart/2005/8/layout/arrow3"/>
    <dgm:cxn modelId="{BB2F196E-4803-4DFD-82F0-B48D9EB011DD}" type="presParOf" srcId="{3BA08F12-08D6-4883-8352-77E2A23DB51C}" destId="{D08548D3-43A6-48E6-BBA8-164EBC5E6B82}" srcOrd="4" destOrd="0" presId="urn:microsoft.com/office/officeart/2005/8/layout/arrow3"/>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888DD0-8754-459E-9C3B-498D45D24E59}" type="doc">
      <dgm:prSet loTypeId="urn:microsoft.com/office/officeart/2005/8/layout/equation2" loCatId="relationship" qsTypeId="urn:microsoft.com/office/officeart/2005/8/quickstyle/simple1" qsCatId="simple" csTypeId="urn:microsoft.com/office/officeart/2005/8/colors/accent3_3" csCatId="accent3" phldr="1"/>
      <dgm:spPr/>
    </dgm:pt>
    <dgm:pt modelId="{78A8346E-8CA0-4628-BB2E-85B399F6DC90}">
      <dgm:prSet phldrT="[Text]" custT="1"/>
      <dgm:spPr/>
      <dgm:t>
        <a:bodyPr/>
        <a:lstStyle/>
        <a:p>
          <a:r>
            <a:rPr lang="en-US" sz="1400" dirty="0">
              <a:latin typeface="Arial Narrow" panose="020B0606020202030204" pitchFamily="34" charset="0"/>
            </a:rPr>
            <a:t>Primary method: quant (What? Where?)</a:t>
          </a:r>
        </a:p>
      </dgm:t>
    </dgm:pt>
    <dgm:pt modelId="{780C192B-5DB4-496E-AC6F-D69F7FDED34C}" type="parTrans" cxnId="{9B617078-2286-4A5A-956C-47971B1508FF}">
      <dgm:prSet/>
      <dgm:spPr/>
      <dgm:t>
        <a:bodyPr/>
        <a:lstStyle/>
        <a:p>
          <a:endParaRPr lang="en-US" sz="1400">
            <a:latin typeface="Arial Narrow" panose="020B0606020202030204" pitchFamily="34" charset="0"/>
          </a:endParaRPr>
        </a:p>
      </dgm:t>
    </dgm:pt>
    <dgm:pt modelId="{1BCA539B-458B-4AA1-9042-3F207337D2E1}" type="sibTrans" cxnId="{9B617078-2286-4A5A-956C-47971B1508FF}">
      <dgm:prSet custT="1"/>
      <dgm:spPr/>
      <dgm:t>
        <a:bodyPr/>
        <a:lstStyle/>
        <a:p>
          <a:endParaRPr lang="en-US" sz="1400">
            <a:latin typeface="Arial Narrow" panose="020B0606020202030204" pitchFamily="34" charset="0"/>
          </a:endParaRPr>
        </a:p>
      </dgm:t>
    </dgm:pt>
    <dgm:pt modelId="{206729CB-0499-4DB0-A3DF-C0F6E6078810}">
      <dgm:prSet phldrT="[Text]" custT="1"/>
      <dgm:spPr/>
      <dgm:t>
        <a:bodyPr/>
        <a:lstStyle/>
        <a:p>
          <a:r>
            <a:rPr lang="en-US" sz="1400" dirty="0">
              <a:latin typeface="Arial Narrow" panose="020B0606020202030204" pitchFamily="34" charset="0"/>
            </a:rPr>
            <a:t>Secondary method: </a:t>
          </a:r>
          <a:r>
            <a:rPr lang="en-US" sz="1400" dirty="0" err="1">
              <a:latin typeface="Arial Narrow" panose="020B0606020202030204" pitchFamily="34" charset="0"/>
            </a:rPr>
            <a:t>qual</a:t>
          </a:r>
          <a:r>
            <a:rPr lang="en-US" sz="1400" dirty="0">
              <a:latin typeface="Arial Narrow" panose="020B0606020202030204" pitchFamily="34" charset="0"/>
            </a:rPr>
            <a:t> (How? Why?)</a:t>
          </a:r>
        </a:p>
      </dgm:t>
    </dgm:pt>
    <dgm:pt modelId="{98316006-A0F3-49E3-BFCD-933B91CFF3F4}" type="parTrans" cxnId="{97312DC9-676A-441A-8260-F41181A2D9B6}">
      <dgm:prSet/>
      <dgm:spPr/>
      <dgm:t>
        <a:bodyPr/>
        <a:lstStyle/>
        <a:p>
          <a:endParaRPr lang="en-US" sz="1400">
            <a:latin typeface="Arial Narrow" panose="020B0606020202030204" pitchFamily="34" charset="0"/>
          </a:endParaRPr>
        </a:p>
      </dgm:t>
    </dgm:pt>
    <dgm:pt modelId="{8F577A00-2AB0-47C9-BF3B-940D695DF187}" type="sibTrans" cxnId="{97312DC9-676A-441A-8260-F41181A2D9B6}">
      <dgm:prSet custT="1"/>
      <dgm:spPr/>
      <dgm:t>
        <a:bodyPr/>
        <a:lstStyle/>
        <a:p>
          <a:endParaRPr lang="en-US" sz="1400">
            <a:latin typeface="Arial Narrow" panose="020B0606020202030204" pitchFamily="34" charset="0"/>
          </a:endParaRPr>
        </a:p>
      </dgm:t>
    </dgm:pt>
    <dgm:pt modelId="{A6158469-C0DF-497F-9C73-6B6DB028737A}">
      <dgm:prSet phldrT="[Text]" custT="1"/>
      <dgm:spPr/>
      <dgm:t>
        <a:bodyPr/>
        <a:lstStyle/>
        <a:p>
          <a:r>
            <a:rPr lang="en-US" sz="1400" b="1" dirty="0">
              <a:latin typeface="Arial Narrow" panose="020B0606020202030204" pitchFamily="34" charset="0"/>
            </a:rPr>
            <a:t>Key findings &amp; conclusions</a:t>
          </a:r>
        </a:p>
      </dgm:t>
    </dgm:pt>
    <dgm:pt modelId="{17BD0D3C-2600-4E9B-954D-FA22EA3165B0}" type="parTrans" cxnId="{5E562F90-0204-4002-8005-D2E1DD2ECFD3}">
      <dgm:prSet/>
      <dgm:spPr/>
      <dgm:t>
        <a:bodyPr/>
        <a:lstStyle/>
        <a:p>
          <a:endParaRPr lang="en-US" sz="1400">
            <a:latin typeface="Arial Narrow" panose="020B0606020202030204" pitchFamily="34" charset="0"/>
          </a:endParaRPr>
        </a:p>
      </dgm:t>
    </dgm:pt>
    <dgm:pt modelId="{92EA1C40-91C2-4FAD-B3E0-388B6A2B6BA9}" type="sibTrans" cxnId="{5E562F90-0204-4002-8005-D2E1DD2ECFD3}">
      <dgm:prSet/>
      <dgm:spPr/>
      <dgm:t>
        <a:bodyPr/>
        <a:lstStyle/>
        <a:p>
          <a:endParaRPr lang="en-US" sz="1400">
            <a:latin typeface="Arial Narrow" panose="020B0606020202030204" pitchFamily="34" charset="0"/>
          </a:endParaRPr>
        </a:p>
      </dgm:t>
    </dgm:pt>
    <dgm:pt modelId="{542B3EC8-0F31-43F5-8AB8-7404D42CE276}" type="pres">
      <dgm:prSet presAssocID="{CA888DD0-8754-459E-9C3B-498D45D24E59}" presName="Name0" presStyleCnt="0">
        <dgm:presLayoutVars>
          <dgm:dir/>
          <dgm:resizeHandles val="exact"/>
        </dgm:presLayoutVars>
      </dgm:prSet>
      <dgm:spPr/>
    </dgm:pt>
    <dgm:pt modelId="{133BF47A-6783-4294-8D7E-529C502BE861}" type="pres">
      <dgm:prSet presAssocID="{CA888DD0-8754-459E-9C3B-498D45D24E59}" presName="vNodes" presStyleCnt="0"/>
      <dgm:spPr/>
    </dgm:pt>
    <dgm:pt modelId="{2DFEAA09-64DE-4DF2-80B6-A046CEAACA91}" type="pres">
      <dgm:prSet presAssocID="{78A8346E-8CA0-4628-BB2E-85B399F6DC90}" presName="node" presStyleLbl="node1" presStyleIdx="0" presStyleCnt="3">
        <dgm:presLayoutVars>
          <dgm:bulletEnabled val="1"/>
        </dgm:presLayoutVars>
      </dgm:prSet>
      <dgm:spPr/>
      <dgm:t>
        <a:bodyPr/>
        <a:lstStyle/>
        <a:p>
          <a:endParaRPr lang="en-US"/>
        </a:p>
      </dgm:t>
    </dgm:pt>
    <dgm:pt modelId="{425D9940-0519-49BB-94DD-FC0C6BC23FD3}" type="pres">
      <dgm:prSet presAssocID="{1BCA539B-458B-4AA1-9042-3F207337D2E1}" presName="spacerT" presStyleCnt="0"/>
      <dgm:spPr/>
    </dgm:pt>
    <dgm:pt modelId="{D73FAC10-2EE0-44AD-957D-D933224AC37C}" type="pres">
      <dgm:prSet presAssocID="{1BCA539B-458B-4AA1-9042-3F207337D2E1}" presName="sibTrans" presStyleLbl="sibTrans2D1" presStyleIdx="0" presStyleCnt="2"/>
      <dgm:spPr/>
      <dgm:t>
        <a:bodyPr/>
        <a:lstStyle/>
        <a:p>
          <a:endParaRPr lang="en-US"/>
        </a:p>
      </dgm:t>
    </dgm:pt>
    <dgm:pt modelId="{0A1D8953-3D09-42BA-AF31-B7EBAD6EC7ED}" type="pres">
      <dgm:prSet presAssocID="{1BCA539B-458B-4AA1-9042-3F207337D2E1}" presName="spacerB" presStyleCnt="0"/>
      <dgm:spPr/>
    </dgm:pt>
    <dgm:pt modelId="{05E9092E-5740-4205-85F7-FB1983A815D4}" type="pres">
      <dgm:prSet presAssocID="{206729CB-0499-4DB0-A3DF-C0F6E6078810}" presName="node" presStyleLbl="node1" presStyleIdx="1" presStyleCnt="3">
        <dgm:presLayoutVars>
          <dgm:bulletEnabled val="1"/>
        </dgm:presLayoutVars>
      </dgm:prSet>
      <dgm:spPr/>
      <dgm:t>
        <a:bodyPr/>
        <a:lstStyle/>
        <a:p>
          <a:endParaRPr lang="en-US"/>
        </a:p>
      </dgm:t>
    </dgm:pt>
    <dgm:pt modelId="{72045B93-ABFB-4707-9FC5-9A603A7C6E55}" type="pres">
      <dgm:prSet presAssocID="{CA888DD0-8754-459E-9C3B-498D45D24E59}" presName="sibTransLast" presStyleLbl="sibTrans2D1" presStyleIdx="1" presStyleCnt="2"/>
      <dgm:spPr/>
      <dgm:t>
        <a:bodyPr/>
        <a:lstStyle/>
        <a:p>
          <a:endParaRPr lang="en-US"/>
        </a:p>
      </dgm:t>
    </dgm:pt>
    <dgm:pt modelId="{CC819106-25FC-46B5-8CEE-A2E05225CFEB}" type="pres">
      <dgm:prSet presAssocID="{CA888DD0-8754-459E-9C3B-498D45D24E59}" presName="connectorText" presStyleLbl="sibTrans2D1" presStyleIdx="1" presStyleCnt="2"/>
      <dgm:spPr/>
      <dgm:t>
        <a:bodyPr/>
        <a:lstStyle/>
        <a:p>
          <a:endParaRPr lang="en-US"/>
        </a:p>
      </dgm:t>
    </dgm:pt>
    <dgm:pt modelId="{D6B4142F-12E2-4E56-89B2-2C313164D0A1}" type="pres">
      <dgm:prSet presAssocID="{CA888DD0-8754-459E-9C3B-498D45D24E59}" presName="lastNode" presStyleLbl="node1" presStyleIdx="2" presStyleCnt="3">
        <dgm:presLayoutVars>
          <dgm:bulletEnabled val="1"/>
        </dgm:presLayoutVars>
      </dgm:prSet>
      <dgm:spPr/>
      <dgm:t>
        <a:bodyPr/>
        <a:lstStyle/>
        <a:p>
          <a:endParaRPr lang="en-US"/>
        </a:p>
      </dgm:t>
    </dgm:pt>
  </dgm:ptLst>
  <dgm:cxnLst>
    <dgm:cxn modelId="{0614B9DA-9623-441A-9A6C-8174B97493C5}" type="presOf" srcId="{1BCA539B-458B-4AA1-9042-3F207337D2E1}" destId="{D73FAC10-2EE0-44AD-957D-D933224AC37C}" srcOrd="0" destOrd="0" presId="urn:microsoft.com/office/officeart/2005/8/layout/equation2"/>
    <dgm:cxn modelId="{4B72DC95-DF6B-4417-A6E2-81046ABD2D61}" type="presOf" srcId="{8F577A00-2AB0-47C9-BF3B-940D695DF187}" destId="{72045B93-ABFB-4707-9FC5-9A603A7C6E55}" srcOrd="0" destOrd="0" presId="urn:microsoft.com/office/officeart/2005/8/layout/equation2"/>
    <dgm:cxn modelId="{F19BCA7A-8575-48E0-82B4-CD704FA91D32}" type="presOf" srcId="{CA888DD0-8754-459E-9C3B-498D45D24E59}" destId="{542B3EC8-0F31-43F5-8AB8-7404D42CE276}" srcOrd="0" destOrd="0" presId="urn:microsoft.com/office/officeart/2005/8/layout/equation2"/>
    <dgm:cxn modelId="{9B617078-2286-4A5A-956C-47971B1508FF}" srcId="{CA888DD0-8754-459E-9C3B-498D45D24E59}" destId="{78A8346E-8CA0-4628-BB2E-85B399F6DC90}" srcOrd="0" destOrd="0" parTransId="{780C192B-5DB4-496E-AC6F-D69F7FDED34C}" sibTransId="{1BCA539B-458B-4AA1-9042-3F207337D2E1}"/>
    <dgm:cxn modelId="{97312DC9-676A-441A-8260-F41181A2D9B6}" srcId="{CA888DD0-8754-459E-9C3B-498D45D24E59}" destId="{206729CB-0499-4DB0-A3DF-C0F6E6078810}" srcOrd="1" destOrd="0" parTransId="{98316006-A0F3-49E3-BFCD-933B91CFF3F4}" sibTransId="{8F577A00-2AB0-47C9-BF3B-940D695DF187}"/>
    <dgm:cxn modelId="{01C5DC1C-E663-42EB-B7F6-9E9A9CC06443}" type="presOf" srcId="{206729CB-0499-4DB0-A3DF-C0F6E6078810}" destId="{05E9092E-5740-4205-85F7-FB1983A815D4}" srcOrd="0" destOrd="0" presId="urn:microsoft.com/office/officeart/2005/8/layout/equation2"/>
    <dgm:cxn modelId="{819973BE-3B55-4111-896B-403611C54F88}" type="presOf" srcId="{8F577A00-2AB0-47C9-BF3B-940D695DF187}" destId="{CC819106-25FC-46B5-8CEE-A2E05225CFEB}" srcOrd="1" destOrd="0" presId="urn:microsoft.com/office/officeart/2005/8/layout/equation2"/>
    <dgm:cxn modelId="{F025026A-1D04-4AF3-AE9A-18F1308E5940}" type="presOf" srcId="{A6158469-C0DF-497F-9C73-6B6DB028737A}" destId="{D6B4142F-12E2-4E56-89B2-2C313164D0A1}" srcOrd="0" destOrd="0" presId="urn:microsoft.com/office/officeart/2005/8/layout/equation2"/>
    <dgm:cxn modelId="{A4FCE695-9762-450A-8187-A303E5B24512}" type="presOf" srcId="{78A8346E-8CA0-4628-BB2E-85B399F6DC90}" destId="{2DFEAA09-64DE-4DF2-80B6-A046CEAACA91}" srcOrd="0" destOrd="0" presId="urn:microsoft.com/office/officeart/2005/8/layout/equation2"/>
    <dgm:cxn modelId="{5E562F90-0204-4002-8005-D2E1DD2ECFD3}" srcId="{CA888DD0-8754-459E-9C3B-498D45D24E59}" destId="{A6158469-C0DF-497F-9C73-6B6DB028737A}" srcOrd="2" destOrd="0" parTransId="{17BD0D3C-2600-4E9B-954D-FA22EA3165B0}" sibTransId="{92EA1C40-91C2-4FAD-B3E0-388B6A2B6BA9}"/>
    <dgm:cxn modelId="{252377CA-2F2E-479A-816B-FA5A1A09D964}" type="presParOf" srcId="{542B3EC8-0F31-43F5-8AB8-7404D42CE276}" destId="{133BF47A-6783-4294-8D7E-529C502BE861}" srcOrd="0" destOrd="0" presId="urn:microsoft.com/office/officeart/2005/8/layout/equation2"/>
    <dgm:cxn modelId="{20671575-B791-4D3B-A49B-AF248C268965}" type="presParOf" srcId="{133BF47A-6783-4294-8D7E-529C502BE861}" destId="{2DFEAA09-64DE-4DF2-80B6-A046CEAACA91}" srcOrd="0" destOrd="0" presId="urn:microsoft.com/office/officeart/2005/8/layout/equation2"/>
    <dgm:cxn modelId="{029A8DF9-25DB-482F-96BB-D4812E68FF8A}" type="presParOf" srcId="{133BF47A-6783-4294-8D7E-529C502BE861}" destId="{425D9940-0519-49BB-94DD-FC0C6BC23FD3}" srcOrd="1" destOrd="0" presId="urn:microsoft.com/office/officeart/2005/8/layout/equation2"/>
    <dgm:cxn modelId="{524EB830-C04A-471A-95B0-A3BD5417A047}" type="presParOf" srcId="{133BF47A-6783-4294-8D7E-529C502BE861}" destId="{D73FAC10-2EE0-44AD-957D-D933224AC37C}" srcOrd="2" destOrd="0" presId="urn:microsoft.com/office/officeart/2005/8/layout/equation2"/>
    <dgm:cxn modelId="{43ABEC05-384E-4603-9F37-91DB81A2B078}" type="presParOf" srcId="{133BF47A-6783-4294-8D7E-529C502BE861}" destId="{0A1D8953-3D09-42BA-AF31-B7EBAD6EC7ED}" srcOrd="3" destOrd="0" presId="urn:microsoft.com/office/officeart/2005/8/layout/equation2"/>
    <dgm:cxn modelId="{A13DFE17-98E4-4808-8C93-9F482A11481C}" type="presParOf" srcId="{133BF47A-6783-4294-8D7E-529C502BE861}" destId="{05E9092E-5740-4205-85F7-FB1983A815D4}" srcOrd="4" destOrd="0" presId="urn:microsoft.com/office/officeart/2005/8/layout/equation2"/>
    <dgm:cxn modelId="{FDC472B3-7516-49CE-AFFA-D339D07E06E0}" type="presParOf" srcId="{542B3EC8-0F31-43F5-8AB8-7404D42CE276}" destId="{72045B93-ABFB-4707-9FC5-9A603A7C6E55}" srcOrd="1" destOrd="0" presId="urn:microsoft.com/office/officeart/2005/8/layout/equation2"/>
    <dgm:cxn modelId="{235746E3-64C0-425E-ACD7-C5DED1DD8FF8}" type="presParOf" srcId="{72045B93-ABFB-4707-9FC5-9A603A7C6E55}" destId="{CC819106-25FC-46B5-8CEE-A2E05225CFEB}" srcOrd="0" destOrd="0" presId="urn:microsoft.com/office/officeart/2005/8/layout/equation2"/>
    <dgm:cxn modelId="{1E19185F-FCE6-4423-B253-5BB6B2A31454}" type="presParOf" srcId="{542B3EC8-0F31-43F5-8AB8-7404D42CE276}" destId="{D6B4142F-12E2-4E56-89B2-2C313164D0A1}" srcOrd="2" destOrd="0" presId="urn:microsoft.com/office/officeart/2005/8/layout/equati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EB1B6-C422-4686-BDC1-7D8E4C95A4B0}">
      <dsp:nvSpPr>
        <dsp:cNvPr id="0" name=""/>
        <dsp:cNvSpPr/>
      </dsp:nvSpPr>
      <dsp:spPr>
        <a:xfrm>
          <a:off x="352605" y="568495"/>
          <a:ext cx="1324460" cy="109240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533400">
            <a:lnSpc>
              <a:spcPct val="90000"/>
            </a:lnSpc>
            <a:spcBef>
              <a:spcPct val="0"/>
            </a:spcBef>
            <a:spcAft>
              <a:spcPct val="15000"/>
            </a:spcAft>
            <a:buChar char="••"/>
          </a:pPr>
          <a:r>
            <a:rPr lang="en-US" sz="1200" b="0" kern="1200" dirty="0">
              <a:latin typeface="Arial Narrow" panose="020B0606020202030204" pitchFamily="34" charset="0"/>
            </a:rPr>
            <a:t>Identify coping strategies</a:t>
          </a:r>
        </a:p>
      </dsp:txBody>
      <dsp:txXfrm>
        <a:off x="377744" y="593634"/>
        <a:ext cx="1274182" cy="808038"/>
      </dsp:txXfrm>
    </dsp:sp>
    <dsp:sp modelId="{A0713DDB-E950-4F81-A2F3-92A024D8636C}">
      <dsp:nvSpPr>
        <dsp:cNvPr id="0" name=""/>
        <dsp:cNvSpPr/>
      </dsp:nvSpPr>
      <dsp:spPr>
        <a:xfrm>
          <a:off x="1105198" y="858412"/>
          <a:ext cx="1416698" cy="1416698"/>
        </a:xfrm>
        <a:prstGeom prst="leftCircularArrow">
          <a:avLst>
            <a:gd name="adj1" fmla="val 2846"/>
            <a:gd name="adj2" fmla="val 347761"/>
            <a:gd name="adj3" fmla="val 2123272"/>
            <a:gd name="adj4" fmla="val 9024489"/>
            <a:gd name="adj5" fmla="val 3321"/>
          </a:avLst>
        </a:prstGeom>
        <a:solidFill>
          <a:schemeClr val="accent3">
            <a:tint val="60000"/>
            <a:hueOff val="0"/>
            <a:satOff val="0"/>
            <a:lumOff val="0"/>
            <a:alphaOff val="0"/>
          </a:schemeClr>
        </a:solidFill>
        <a:ln w="76200">
          <a:noFill/>
        </a:ln>
        <a:effectLst/>
      </dsp:spPr>
      <dsp:style>
        <a:lnRef idx="0">
          <a:scrgbClr r="0" g="0" b="0"/>
        </a:lnRef>
        <a:fillRef idx="1">
          <a:scrgbClr r="0" g="0" b="0"/>
        </a:fillRef>
        <a:effectRef idx="0">
          <a:scrgbClr r="0" g="0" b="0"/>
        </a:effectRef>
        <a:fontRef idx="minor">
          <a:schemeClr val="lt1"/>
        </a:fontRef>
      </dsp:style>
    </dsp:sp>
    <dsp:sp modelId="{141E31FF-8F72-4D1E-913F-84DCE18B55A4}">
      <dsp:nvSpPr>
        <dsp:cNvPr id="0" name=""/>
        <dsp:cNvSpPr/>
      </dsp:nvSpPr>
      <dsp:spPr>
        <a:xfrm>
          <a:off x="646929" y="1426812"/>
          <a:ext cx="1177298" cy="4681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b="0" kern="1200" dirty="0">
              <a:latin typeface="Arial Narrow" panose="020B0606020202030204" pitchFamily="34" charset="0"/>
            </a:rPr>
            <a:t>Qualitative</a:t>
          </a:r>
        </a:p>
      </dsp:txBody>
      <dsp:txXfrm>
        <a:off x="660641" y="1440524"/>
        <a:ext cx="1149874" cy="440748"/>
      </dsp:txXfrm>
    </dsp:sp>
    <dsp:sp modelId="{F6F2E466-DFFA-4468-B55B-75D5552C4F58}">
      <dsp:nvSpPr>
        <dsp:cNvPr id="0" name=""/>
        <dsp:cNvSpPr/>
      </dsp:nvSpPr>
      <dsp:spPr>
        <a:xfrm>
          <a:off x="2016252" y="568495"/>
          <a:ext cx="1324460" cy="109240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533400">
            <a:lnSpc>
              <a:spcPct val="90000"/>
            </a:lnSpc>
            <a:spcBef>
              <a:spcPct val="0"/>
            </a:spcBef>
            <a:spcAft>
              <a:spcPct val="15000"/>
            </a:spcAft>
            <a:buChar char="••"/>
          </a:pPr>
          <a:r>
            <a:rPr lang="en-US" sz="1200" b="0" kern="1200" dirty="0">
              <a:latin typeface="Arial Narrow" panose="020B0606020202030204" pitchFamily="34" charset="0"/>
            </a:rPr>
            <a:t>Measure prevalence of identified coping strategies</a:t>
          </a:r>
        </a:p>
      </dsp:txBody>
      <dsp:txXfrm>
        <a:off x="2041391" y="827720"/>
        <a:ext cx="1274182" cy="808038"/>
      </dsp:txXfrm>
    </dsp:sp>
    <dsp:sp modelId="{AEA585BF-E7B2-4BB8-B50D-B0F9017D654E}">
      <dsp:nvSpPr>
        <dsp:cNvPr id="0" name=""/>
        <dsp:cNvSpPr/>
      </dsp:nvSpPr>
      <dsp:spPr>
        <a:xfrm>
          <a:off x="2310576" y="334409"/>
          <a:ext cx="1177298" cy="4681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b="0" kern="1200" dirty="0">
              <a:latin typeface="Arial Narrow" panose="020B0606020202030204" pitchFamily="34" charset="0"/>
            </a:rPr>
            <a:t>Quantitative</a:t>
          </a:r>
        </a:p>
      </dsp:txBody>
      <dsp:txXfrm>
        <a:off x="2324288" y="348121"/>
        <a:ext cx="1149874" cy="440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EB1B6-C422-4686-BDC1-7D8E4C95A4B0}">
      <dsp:nvSpPr>
        <dsp:cNvPr id="0" name=""/>
        <dsp:cNvSpPr/>
      </dsp:nvSpPr>
      <dsp:spPr>
        <a:xfrm>
          <a:off x="352605" y="568495"/>
          <a:ext cx="1324460" cy="109240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533400">
            <a:lnSpc>
              <a:spcPct val="90000"/>
            </a:lnSpc>
            <a:spcBef>
              <a:spcPct val="0"/>
            </a:spcBef>
            <a:spcAft>
              <a:spcPct val="15000"/>
            </a:spcAft>
            <a:buChar char="••"/>
          </a:pPr>
          <a:r>
            <a:rPr lang="en-US" sz="1200" b="0" kern="1200" dirty="0">
              <a:latin typeface="Arial Narrow" panose="020B0606020202030204" pitchFamily="34" charset="0"/>
            </a:rPr>
            <a:t>Measure prevalence of known coping strategies</a:t>
          </a:r>
        </a:p>
      </dsp:txBody>
      <dsp:txXfrm>
        <a:off x="377744" y="593634"/>
        <a:ext cx="1274182" cy="808038"/>
      </dsp:txXfrm>
    </dsp:sp>
    <dsp:sp modelId="{A0713DDB-E950-4F81-A2F3-92A024D8636C}">
      <dsp:nvSpPr>
        <dsp:cNvPr id="0" name=""/>
        <dsp:cNvSpPr/>
      </dsp:nvSpPr>
      <dsp:spPr>
        <a:xfrm>
          <a:off x="1105198" y="858412"/>
          <a:ext cx="1416698" cy="1416698"/>
        </a:xfrm>
        <a:prstGeom prst="leftCircularArrow">
          <a:avLst>
            <a:gd name="adj1" fmla="val 2846"/>
            <a:gd name="adj2" fmla="val 347761"/>
            <a:gd name="adj3" fmla="val 2123272"/>
            <a:gd name="adj4" fmla="val 9024489"/>
            <a:gd name="adj5" fmla="val 3321"/>
          </a:avLst>
        </a:prstGeom>
        <a:solidFill>
          <a:schemeClr val="accent3">
            <a:tint val="60000"/>
            <a:hueOff val="0"/>
            <a:satOff val="0"/>
            <a:lumOff val="0"/>
            <a:alphaOff val="0"/>
          </a:schemeClr>
        </a:solidFill>
        <a:ln w="76200">
          <a:noFill/>
        </a:ln>
        <a:effectLst/>
      </dsp:spPr>
      <dsp:style>
        <a:lnRef idx="0">
          <a:scrgbClr r="0" g="0" b="0"/>
        </a:lnRef>
        <a:fillRef idx="1">
          <a:scrgbClr r="0" g="0" b="0"/>
        </a:fillRef>
        <a:effectRef idx="0">
          <a:scrgbClr r="0" g="0" b="0"/>
        </a:effectRef>
        <a:fontRef idx="minor">
          <a:schemeClr val="lt1"/>
        </a:fontRef>
      </dsp:style>
    </dsp:sp>
    <dsp:sp modelId="{141E31FF-8F72-4D1E-913F-84DCE18B55A4}">
      <dsp:nvSpPr>
        <dsp:cNvPr id="0" name=""/>
        <dsp:cNvSpPr/>
      </dsp:nvSpPr>
      <dsp:spPr>
        <a:xfrm>
          <a:off x="646929" y="1426812"/>
          <a:ext cx="1177298" cy="4681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b="0" kern="1200" dirty="0">
              <a:latin typeface="Arial Narrow" panose="020B0606020202030204" pitchFamily="34" charset="0"/>
            </a:rPr>
            <a:t>Quantitative</a:t>
          </a:r>
        </a:p>
      </dsp:txBody>
      <dsp:txXfrm>
        <a:off x="660641" y="1440524"/>
        <a:ext cx="1149874" cy="440748"/>
      </dsp:txXfrm>
    </dsp:sp>
    <dsp:sp modelId="{F6F2E466-DFFA-4468-B55B-75D5552C4F58}">
      <dsp:nvSpPr>
        <dsp:cNvPr id="0" name=""/>
        <dsp:cNvSpPr/>
      </dsp:nvSpPr>
      <dsp:spPr>
        <a:xfrm>
          <a:off x="2016252" y="568495"/>
          <a:ext cx="1324460" cy="109240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533400">
            <a:lnSpc>
              <a:spcPct val="90000"/>
            </a:lnSpc>
            <a:spcBef>
              <a:spcPct val="0"/>
            </a:spcBef>
            <a:spcAft>
              <a:spcPct val="15000"/>
            </a:spcAft>
            <a:buChar char="••"/>
          </a:pPr>
          <a:r>
            <a:rPr lang="en-US" sz="1200" b="0" kern="1200" dirty="0">
              <a:latin typeface="Arial Narrow" panose="020B0606020202030204" pitchFamily="34" charset="0"/>
            </a:rPr>
            <a:t>Understand and contextualize observed trends in prevalence</a:t>
          </a:r>
        </a:p>
      </dsp:txBody>
      <dsp:txXfrm>
        <a:off x="2041391" y="827720"/>
        <a:ext cx="1274182" cy="808038"/>
      </dsp:txXfrm>
    </dsp:sp>
    <dsp:sp modelId="{AEA585BF-E7B2-4BB8-B50D-B0F9017D654E}">
      <dsp:nvSpPr>
        <dsp:cNvPr id="0" name=""/>
        <dsp:cNvSpPr/>
      </dsp:nvSpPr>
      <dsp:spPr>
        <a:xfrm>
          <a:off x="2310576" y="334409"/>
          <a:ext cx="1177298" cy="4681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b="0" kern="1200" dirty="0">
              <a:latin typeface="Arial Narrow" panose="020B0606020202030204" pitchFamily="34" charset="0"/>
            </a:rPr>
            <a:t>Qualitative</a:t>
          </a:r>
        </a:p>
      </dsp:txBody>
      <dsp:txXfrm>
        <a:off x="2324288" y="348121"/>
        <a:ext cx="1149874" cy="4407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EB1B6-C422-4686-BDC1-7D8E4C95A4B0}">
      <dsp:nvSpPr>
        <dsp:cNvPr id="0" name=""/>
        <dsp:cNvSpPr/>
      </dsp:nvSpPr>
      <dsp:spPr>
        <a:xfrm>
          <a:off x="197063" y="579020"/>
          <a:ext cx="1348982" cy="111262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533400">
            <a:lnSpc>
              <a:spcPct val="90000"/>
            </a:lnSpc>
            <a:spcBef>
              <a:spcPct val="0"/>
            </a:spcBef>
            <a:spcAft>
              <a:spcPct val="15000"/>
            </a:spcAft>
            <a:buChar char="••"/>
          </a:pPr>
          <a:r>
            <a:rPr lang="en-US" sz="1200" b="0" kern="1200" dirty="0">
              <a:latin typeface="Arial Narrow" panose="020B0606020202030204" pitchFamily="34" charset="0"/>
            </a:rPr>
            <a:t>Identify coping strategies</a:t>
          </a:r>
        </a:p>
      </dsp:txBody>
      <dsp:txXfrm>
        <a:off x="222668" y="604625"/>
        <a:ext cx="1297772" cy="822997"/>
      </dsp:txXfrm>
    </dsp:sp>
    <dsp:sp modelId="{A0713DDB-E950-4F81-A2F3-92A024D8636C}">
      <dsp:nvSpPr>
        <dsp:cNvPr id="0" name=""/>
        <dsp:cNvSpPr/>
      </dsp:nvSpPr>
      <dsp:spPr>
        <a:xfrm>
          <a:off x="940561" y="791596"/>
          <a:ext cx="1565113" cy="1565113"/>
        </a:xfrm>
        <a:prstGeom prst="leftCircularArrow">
          <a:avLst>
            <a:gd name="adj1" fmla="val 3646"/>
            <a:gd name="adj2" fmla="val 453919"/>
            <a:gd name="adj3" fmla="val 2229430"/>
            <a:gd name="adj4" fmla="val 9024489"/>
            <a:gd name="adj5" fmla="val 4253"/>
          </a:avLst>
        </a:prstGeom>
        <a:solidFill>
          <a:schemeClr val="accent3">
            <a:tint val="60000"/>
            <a:hueOff val="0"/>
            <a:satOff val="0"/>
            <a:lumOff val="0"/>
            <a:alphaOff val="0"/>
          </a:schemeClr>
        </a:solidFill>
        <a:ln w="76200">
          <a:noFill/>
        </a:ln>
        <a:effectLst/>
      </dsp:spPr>
      <dsp:style>
        <a:lnRef idx="0">
          <a:scrgbClr r="0" g="0" b="0"/>
        </a:lnRef>
        <a:fillRef idx="1">
          <a:scrgbClr r="0" g="0" b="0"/>
        </a:fillRef>
        <a:effectRef idx="0">
          <a:scrgbClr r="0" g="0" b="0"/>
        </a:effectRef>
        <a:fontRef idx="minor">
          <a:schemeClr val="lt1"/>
        </a:fontRef>
      </dsp:style>
    </dsp:sp>
    <dsp:sp modelId="{141E31FF-8F72-4D1E-913F-84DCE18B55A4}">
      <dsp:nvSpPr>
        <dsp:cNvPr id="0" name=""/>
        <dsp:cNvSpPr/>
      </dsp:nvSpPr>
      <dsp:spPr>
        <a:xfrm>
          <a:off x="496837" y="1453228"/>
          <a:ext cx="1199095" cy="4768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b="0" kern="1200" dirty="0">
              <a:latin typeface="Arial Narrow" panose="020B0606020202030204" pitchFamily="34" charset="0"/>
            </a:rPr>
            <a:t>Qualitative</a:t>
          </a:r>
        </a:p>
      </dsp:txBody>
      <dsp:txXfrm>
        <a:off x="510803" y="1467194"/>
        <a:ext cx="1171163" cy="448908"/>
      </dsp:txXfrm>
    </dsp:sp>
    <dsp:sp modelId="{F6F2E466-DFFA-4468-B55B-75D5552C4F58}">
      <dsp:nvSpPr>
        <dsp:cNvPr id="0" name=""/>
        <dsp:cNvSpPr/>
      </dsp:nvSpPr>
      <dsp:spPr>
        <a:xfrm>
          <a:off x="1967640" y="579020"/>
          <a:ext cx="1348982" cy="111262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533400">
            <a:lnSpc>
              <a:spcPct val="90000"/>
            </a:lnSpc>
            <a:spcBef>
              <a:spcPct val="0"/>
            </a:spcBef>
            <a:spcAft>
              <a:spcPct val="15000"/>
            </a:spcAft>
            <a:buChar char="••"/>
          </a:pPr>
          <a:r>
            <a:rPr lang="en-US" sz="1200" b="0" kern="1200" dirty="0">
              <a:latin typeface="Arial Narrow" panose="020B0606020202030204" pitchFamily="34" charset="0"/>
            </a:rPr>
            <a:t>Measure prevalence of identified coping strategies</a:t>
          </a:r>
        </a:p>
      </dsp:txBody>
      <dsp:txXfrm>
        <a:off x="1993245" y="843046"/>
        <a:ext cx="1297772" cy="822997"/>
      </dsp:txXfrm>
    </dsp:sp>
    <dsp:sp modelId="{56988E18-47DC-45B8-845B-7083B316C119}">
      <dsp:nvSpPr>
        <dsp:cNvPr id="0" name=""/>
        <dsp:cNvSpPr/>
      </dsp:nvSpPr>
      <dsp:spPr>
        <a:xfrm>
          <a:off x="2699896" y="-129665"/>
          <a:ext cx="1737483" cy="1737483"/>
        </a:xfrm>
        <a:prstGeom prst="circularArrow">
          <a:avLst>
            <a:gd name="adj1" fmla="val 3284"/>
            <a:gd name="adj2" fmla="val 405378"/>
            <a:gd name="adj3" fmla="val 19419111"/>
            <a:gd name="adj4" fmla="val 12575511"/>
            <a:gd name="adj5" fmla="val 3831"/>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EA585BF-E7B2-4BB8-B50D-B0F9017D654E}">
      <dsp:nvSpPr>
        <dsp:cNvPr id="0" name=""/>
        <dsp:cNvSpPr/>
      </dsp:nvSpPr>
      <dsp:spPr>
        <a:xfrm>
          <a:off x="2267414" y="340600"/>
          <a:ext cx="1199095" cy="4768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b="0" kern="1200" dirty="0">
              <a:latin typeface="Arial Narrow" panose="020B0606020202030204" pitchFamily="34" charset="0"/>
            </a:rPr>
            <a:t>Quantitative</a:t>
          </a:r>
        </a:p>
      </dsp:txBody>
      <dsp:txXfrm>
        <a:off x="2281380" y="354566"/>
        <a:ext cx="1171163" cy="448908"/>
      </dsp:txXfrm>
    </dsp:sp>
    <dsp:sp modelId="{06888DFB-C036-4157-8B2B-CC94B436DDB8}">
      <dsp:nvSpPr>
        <dsp:cNvPr id="0" name=""/>
        <dsp:cNvSpPr/>
      </dsp:nvSpPr>
      <dsp:spPr>
        <a:xfrm>
          <a:off x="3738217" y="579020"/>
          <a:ext cx="1348982" cy="111262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533400">
            <a:lnSpc>
              <a:spcPct val="90000"/>
            </a:lnSpc>
            <a:spcBef>
              <a:spcPct val="0"/>
            </a:spcBef>
            <a:spcAft>
              <a:spcPct val="15000"/>
            </a:spcAft>
            <a:buChar char="••"/>
          </a:pPr>
          <a:r>
            <a:rPr lang="en-US" sz="1200" kern="1200" dirty="0">
              <a:latin typeface="Arial Narrow" panose="020B0606020202030204" pitchFamily="34" charset="0"/>
            </a:rPr>
            <a:t>Understand and contextualize observed trends in prevalence </a:t>
          </a:r>
        </a:p>
      </dsp:txBody>
      <dsp:txXfrm>
        <a:off x="3763822" y="604625"/>
        <a:ext cx="1297772" cy="822997"/>
      </dsp:txXfrm>
    </dsp:sp>
    <dsp:sp modelId="{AFFEDED1-D2A9-4600-ACC1-204C334D3BB6}">
      <dsp:nvSpPr>
        <dsp:cNvPr id="0" name=""/>
        <dsp:cNvSpPr/>
      </dsp:nvSpPr>
      <dsp:spPr>
        <a:xfrm>
          <a:off x="4037990" y="1453228"/>
          <a:ext cx="1199095" cy="4768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b="0" kern="1200">
              <a:latin typeface="Arial Narrow" panose="020B0606020202030204" pitchFamily="34" charset="0"/>
            </a:rPr>
            <a:t>Qualitative</a:t>
          </a:r>
          <a:endParaRPr lang="en-US" sz="1200" kern="1200">
            <a:latin typeface="Arial Narrow" panose="020B0606020202030204" pitchFamily="34" charset="0"/>
          </a:endParaRPr>
        </a:p>
      </dsp:txBody>
      <dsp:txXfrm>
        <a:off x="4051956" y="1467194"/>
        <a:ext cx="1171163" cy="4489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5EA9E-BD9B-4CC3-86B8-60F4BCBCF0F4}">
      <dsp:nvSpPr>
        <dsp:cNvPr id="0" name=""/>
        <dsp:cNvSpPr/>
      </dsp:nvSpPr>
      <dsp:spPr>
        <a:xfrm rot="21300000">
          <a:off x="11037" y="1167449"/>
          <a:ext cx="3574566" cy="409341"/>
        </a:xfrm>
        <a:prstGeom prst="mathMinus">
          <a:avLst/>
        </a:prstGeom>
        <a:solidFill>
          <a:schemeClr val="accent3">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C5B4FC-9B33-4988-9DFA-2FBE3CF80BF0}">
      <dsp:nvSpPr>
        <dsp:cNvPr id="0" name=""/>
        <dsp:cNvSpPr/>
      </dsp:nvSpPr>
      <dsp:spPr>
        <a:xfrm>
          <a:off x="431596" y="137212"/>
          <a:ext cx="1078992" cy="1097696"/>
        </a:xfrm>
        <a:prstGeom prst="downArrow">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CE0418-0ADE-4D81-938B-443CF9BFB813}">
      <dsp:nvSpPr>
        <dsp:cNvPr id="0" name=""/>
        <dsp:cNvSpPr/>
      </dsp:nvSpPr>
      <dsp:spPr>
        <a:xfrm>
          <a:off x="1906219" y="0"/>
          <a:ext cx="1150925" cy="1152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a:solidFill>
                <a:srgbClr val="666666"/>
              </a:solidFill>
              <a:latin typeface="Arial Narrow" panose="020B0606020202030204" pitchFamily="34" charset="0"/>
            </a:rPr>
            <a:t>Convergence of information collected?</a:t>
          </a:r>
        </a:p>
      </dsp:txBody>
      <dsp:txXfrm>
        <a:off x="1906219" y="0"/>
        <a:ext cx="1150925" cy="1152581"/>
      </dsp:txXfrm>
    </dsp:sp>
    <dsp:sp modelId="{E8E97574-87AD-4565-8536-FF2C35BECC50}">
      <dsp:nvSpPr>
        <dsp:cNvPr id="0" name=""/>
        <dsp:cNvSpPr/>
      </dsp:nvSpPr>
      <dsp:spPr>
        <a:xfrm>
          <a:off x="2086051" y="1509332"/>
          <a:ext cx="1078992" cy="1097696"/>
        </a:xfrm>
        <a:prstGeom prst="upArrow">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548D3-43A6-48E6-BBA8-164EBC5E6B82}">
      <dsp:nvSpPr>
        <dsp:cNvPr id="0" name=""/>
        <dsp:cNvSpPr/>
      </dsp:nvSpPr>
      <dsp:spPr>
        <a:xfrm>
          <a:off x="539496" y="1591659"/>
          <a:ext cx="1150925" cy="1152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a:solidFill>
                <a:srgbClr val="666666"/>
              </a:solidFill>
              <a:latin typeface="Arial Narrow" panose="020B0606020202030204" pitchFamily="34" charset="0"/>
            </a:rPr>
            <a:t>Divergence of information collected?</a:t>
          </a:r>
        </a:p>
      </dsp:txBody>
      <dsp:txXfrm>
        <a:off x="539496" y="1591659"/>
        <a:ext cx="1150925" cy="11525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EAA09-64DE-4DF2-80B6-A046CEAACA91}">
      <dsp:nvSpPr>
        <dsp:cNvPr id="0" name=""/>
        <dsp:cNvSpPr/>
      </dsp:nvSpPr>
      <dsp:spPr>
        <a:xfrm>
          <a:off x="13602" y="1076"/>
          <a:ext cx="1097947" cy="1097947"/>
        </a:xfrm>
        <a:prstGeom prst="ellipse">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a:latin typeface="Arial Narrow" panose="020B0606020202030204" pitchFamily="34" charset="0"/>
            </a:rPr>
            <a:t>Primary method: quant (What? Where?)</a:t>
          </a:r>
        </a:p>
      </dsp:txBody>
      <dsp:txXfrm>
        <a:off x="174393" y="161867"/>
        <a:ext cx="776365" cy="776365"/>
      </dsp:txXfrm>
    </dsp:sp>
    <dsp:sp modelId="{D73FAC10-2EE0-44AD-957D-D933224AC37C}">
      <dsp:nvSpPr>
        <dsp:cNvPr id="0" name=""/>
        <dsp:cNvSpPr/>
      </dsp:nvSpPr>
      <dsp:spPr>
        <a:xfrm>
          <a:off x="244171" y="1188177"/>
          <a:ext cx="636809" cy="636809"/>
        </a:xfrm>
        <a:prstGeom prst="mathPlus">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latin typeface="Arial Narrow" panose="020B0606020202030204" pitchFamily="34" charset="0"/>
          </a:endParaRPr>
        </a:p>
      </dsp:txBody>
      <dsp:txXfrm>
        <a:off x="328580" y="1431693"/>
        <a:ext cx="467991" cy="149777"/>
      </dsp:txXfrm>
    </dsp:sp>
    <dsp:sp modelId="{05E9092E-5740-4205-85F7-FB1983A815D4}">
      <dsp:nvSpPr>
        <dsp:cNvPr id="0" name=""/>
        <dsp:cNvSpPr/>
      </dsp:nvSpPr>
      <dsp:spPr>
        <a:xfrm>
          <a:off x="13602" y="1914140"/>
          <a:ext cx="1097947" cy="1097947"/>
        </a:xfrm>
        <a:prstGeom prst="ellipse">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a:latin typeface="Arial Narrow" panose="020B0606020202030204" pitchFamily="34" charset="0"/>
            </a:rPr>
            <a:t>Secondary method: </a:t>
          </a:r>
          <a:r>
            <a:rPr lang="en-US" sz="1400" kern="1200" dirty="0" err="1">
              <a:latin typeface="Arial Narrow" panose="020B0606020202030204" pitchFamily="34" charset="0"/>
            </a:rPr>
            <a:t>qual</a:t>
          </a:r>
          <a:r>
            <a:rPr lang="en-US" sz="1400" kern="1200" dirty="0">
              <a:latin typeface="Arial Narrow" panose="020B0606020202030204" pitchFamily="34" charset="0"/>
            </a:rPr>
            <a:t> (How? Why?)</a:t>
          </a:r>
        </a:p>
      </dsp:txBody>
      <dsp:txXfrm>
        <a:off x="174393" y="2074931"/>
        <a:ext cx="776365" cy="776365"/>
      </dsp:txXfrm>
    </dsp:sp>
    <dsp:sp modelId="{72045B93-ABFB-4707-9FC5-9A603A7C6E55}">
      <dsp:nvSpPr>
        <dsp:cNvPr id="0" name=""/>
        <dsp:cNvSpPr/>
      </dsp:nvSpPr>
      <dsp:spPr>
        <a:xfrm>
          <a:off x="1276242" y="1302363"/>
          <a:ext cx="349147" cy="408436"/>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latin typeface="Arial Narrow" panose="020B0606020202030204" pitchFamily="34" charset="0"/>
          </a:endParaRPr>
        </a:p>
      </dsp:txBody>
      <dsp:txXfrm>
        <a:off x="1276242" y="1384050"/>
        <a:ext cx="244403" cy="245062"/>
      </dsp:txXfrm>
    </dsp:sp>
    <dsp:sp modelId="{D6B4142F-12E2-4E56-89B2-2C313164D0A1}">
      <dsp:nvSpPr>
        <dsp:cNvPr id="0" name=""/>
        <dsp:cNvSpPr/>
      </dsp:nvSpPr>
      <dsp:spPr>
        <a:xfrm>
          <a:off x="1770318" y="408634"/>
          <a:ext cx="2195895" cy="2195895"/>
        </a:xfrm>
        <a:prstGeom prst="ellipse">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a:latin typeface="Arial Narrow" panose="020B0606020202030204" pitchFamily="34" charset="0"/>
            </a:rPr>
            <a:t>Key findings &amp; conclusions</a:t>
          </a:r>
        </a:p>
      </dsp:txBody>
      <dsp:txXfrm>
        <a:off x="2091899" y="730215"/>
        <a:ext cx="1552733" cy="155273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Relationships xmlns="http://schemas.openxmlformats.org/package/2006/relationships"><Relationship Id="rId1" Type="http://schemas.openxmlformats.org/officeDocument/2006/relationships/theme" Target="../theme/theme7.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r>
              <a:rPr b="0" lang="es-ES" sz="1800" spc="-1" strike="noStrike">
                <a:solidFill>
                  <a:srgbClr val="000000"/>
                </a:solidFill>
                <a:latin typeface="Calibri"/>
              </a:rPr>
              <a:t>Click to move the slide</a:t>
            </a:r>
            <a:endParaRPr b="0" lang="es-ES" sz="1800" spc="-1" strike="noStrike">
              <a:solidFill>
                <a:srgbClr val="000000"/>
              </a:solidFill>
              <a:latin typeface="Calibri"/>
            </a:endParaRPr>
          </a:p>
        </p:txBody>
      </p:sp>
      <p:sp>
        <p:nvSpPr>
          <p:cNvPr id="276"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0">
              <a:buNone/>
            </a:pPr>
            <a:r>
              <a:rPr b="0" lang="en-GB" sz="2000" spc="-1" strike="noStrike">
                <a:solidFill>
                  <a:srgbClr val="000000"/>
                </a:solidFill>
                <a:latin typeface="Arial"/>
              </a:rPr>
              <a:t>Click to edit the notes' format</a:t>
            </a:r>
            <a:endParaRPr b="0" lang="en-GB" sz="2000" spc="-1" strike="noStrike">
              <a:solidFill>
                <a:srgbClr val="000000"/>
              </a:solidFill>
              <a:latin typeface="Arial"/>
            </a:endParaRPr>
          </a:p>
        </p:txBody>
      </p:sp>
      <p:sp>
        <p:nvSpPr>
          <p:cNvPr id="277"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pc="-1" strike="noStrike">
                <a:solidFill>
                  <a:srgbClr val="000000"/>
                </a:solidFill>
                <a:latin typeface="Times New Roman"/>
              </a:rPr>
              <a:t>&lt;header&gt;</a:t>
            </a:r>
            <a:endParaRPr b="0" lang="en-GB" sz="1400" spc="-1" strike="noStrike">
              <a:solidFill>
                <a:srgbClr val="000000"/>
              </a:solidFill>
              <a:latin typeface="Times New Roman"/>
            </a:endParaRPr>
          </a:p>
        </p:txBody>
      </p:sp>
      <p:sp>
        <p:nvSpPr>
          <p:cNvPr id="278" name="PlaceHolder 4"/>
          <p:cNvSpPr>
            <a:spLocks noGrp="1"/>
          </p:cNvSpPr>
          <p:nvPr>
            <p:ph type="dt" idx="1"/>
          </p:nvPr>
        </p:nvSpPr>
        <p:spPr>
          <a:xfrm>
            <a:off x="4278960" y="0"/>
            <a:ext cx="3280680" cy="534240"/>
          </a:xfrm>
          <a:prstGeom prst="rect">
            <a:avLst/>
          </a:prstGeom>
          <a:noFill/>
          <a:ln w="0">
            <a:noFill/>
          </a:ln>
        </p:spPr>
        <p:txBody>
          <a:bodyPr lIns="0" rIns="0" tIns="0" bIns="0" anchor="t">
            <a:noAutofit/>
          </a:bodyPr>
          <a:lstStyle>
            <a:lvl1pPr indent="0" algn="r">
              <a:buNone/>
              <a:defRPr b="0" lang="en-GB" sz="1400" spc="-1" strike="noStrike">
                <a:solidFill>
                  <a:srgbClr val="000000"/>
                </a:solidFill>
                <a:latin typeface="Times New Roman"/>
              </a:defRPr>
            </a:lvl1pPr>
          </a:lstStyle>
          <a:p>
            <a:pPr indent="0" algn="r">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279" name="PlaceHolder 5"/>
          <p:cNvSpPr>
            <a:spLocks noGrp="1"/>
          </p:cNvSpPr>
          <p:nvPr>
            <p:ph type="ftr" idx="2"/>
          </p:nvPr>
        </p:nvSpPr>
        <p:spPr>
          <a:xfrm>
            <a:off x="0" y="10157400"/>
            <a:ext cx="3280680" cy="534240"/>
          </a:xfrm>
          <a:prstGeom prst="rect">
            <a:avLst/>
          </a:prstGeom>
          <a:noFill/>
          <a:ln w="0">
            <a:noFill/>
          </a:ln>
        </p:spPr>
        <p:txBody>
          <a:bodyPr lIns="0" rIns="0" tIns="0" bIns="0" anchor="b">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280" name="PlaceHolder 6"/>
          <p:cNvSpPr>
            <a:spLocks noGrp="1"/>
          </p:cNvSpPr>
          <p:nvPr>
            <p:ph type="sldNum" idx="3"/>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pc="-1" strike="noStrike">
                <a:solidFill>
                  <a:srgbClr val="000000"/>
                </a:solidFill>
                <a:latin typeface="Times New Roman"/>
              </a:defRPr>
            </a:lvl1pPr>
          </a:lstStyle>
          <a:p>
            <a:pPr indent="0" algn="r">
              <a:buNone/>
            </a:pPr>
            <a:fld id="{E276CFF1-CBDA-4DAF-80F0-A6BF224B823F}" type="slidenum">
              <a:rPr b="0" lang="en-GB" sz="1400" spc="-1" strike="noStrike">
                <a:solidFill>
                  <a:srgbClr val="000000"/>
                </a:solidFill>
                <a:latin typeface="Times New Roman"/>
              </a:rPr>
              <a:t>&lt;number&gt;</a:t>
            </a:fld>
            <a:endParaRPr b="0" lang="en-GB" sz="14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4" name="PlaceHolder 1"/>
          <p:cNvSpPr>
            <a:spLocks noGrp="1"/>
          </p:cNvSpPr>
          <p:nvPr>
            <p:ph type="sldImg"/>
          </p:nvPr>
        </p:nvSpPr>
        <p:spPr>
          <a:xfrm>
            <a:off x="1371600" y="1143000"/>
            <a:ext cx="4114440" cy="3085920"/>
          </a:xfrm>
          <a:prstGeom prst="rect">
            <a:avLst/>
          </a:prstGeom>
          <a:ln w="0">
            <a:noFill/>
          </a:ln>
        </p:spPr>
      </p:sp>
      <p:sp>
        <p:nvSpPr>
          <p:cNvPr id="535" name="PlaceHolder 2"/>
          <p:cNvSpPr>
            <a:spLocks noGrp="1"/>
          </p:cNvSpPr>
          <p:nvPr>
            <p:ph type="body"/>
          </p:nvPr>
        </p:nvSpPr>
        <p:spPr>
          <a:xfrm>
            <a:off x="685800" y="4400640"/>
            <a:ext cx="5486040" cy="3600000"/>
          </a:xfrm>
          <a:prstGeom prst="rect">
            <a:avLst/>
          </a:prstGeom>
          <a:noFill/>
          <a:ln w="0">
            <a:noFill/>
          </a:ln>
        </p:spPr>
        <p:txBody>
          <a:bodyPr anchor="t">
            <a:noAutofit/>
          </a:bodyPr>
          <a:p>
            <a:pPr marL="171360" indent="-171360">
              <a:lnSpc>
                <a:spcPct val="100000"/>
              </a:lnSpc>
              <a:buClr>
                <a:srgbClr val="000000"/>
              </a:buClr>
              <a:buFont typeface="Arial"/>
              <a:buChar char="•"/>
            </a:pPr>
            <a:r>
              <a:rPr b="0" lang="en-US" sz="1200" spc="-1" strike="noStrike">
                <a:solidFill>
                  <a:srgbClr val="000000"/>
                </a:solidFill>
                <a:latin typeface="+mn-lt"/>
                <a:ea typeface="+mn-ea"/>
              </a:rPr>
              <a:t>HH survey has two components: (1) a short background and demographics module (which includes a detailed roster of each household member’s age, sex, marital status  and relationship status to the head of household) and (2) a detailed module exploring the key indicators and variables relevant to the topic of research. In some cases, a third module is also included which records individual-level data within the household, for e.g. information on education background and current status of each child member of school-going age within the household.</a:t>
            </a:r>
            <a:endParaRPr b="0" lang="en-GB" sz="1200" spc="-1" strike="noStrike">
              <a:solidFill>
                <a:srgbClr val="000000"/>
              </a:solidFill>
              <a:latin typeface="Arial"/>
            </a:endParaRPr>
          </a:p>
        </p:txBody>
      </p:sp>
      <p:sp>
        <p:nvSpPr>
          <p:cNvPr id="536" name="PlaceHolder 3"/>
          <p:cNvSpPr>
            <a:spLocks noGrp="1"/>
          </p:cNvSpPr>
          <p:nvPr>
            <p:ph type="sldNum" idx="4"/>
          </p:nvPr>
        </p:nvSpPr>
        <p:spPr>
          <a:xfrm>
            <a:off x="3884760" y="8685360"/>
            <a:ext cx="2971440" cy="458280"/>
          </a:xfrm>
          <a:prstGeom prst="rect">
            <a:avLst/>
          </a:prstGeom>
          <a:noFill/>
          <a:ln w="0">
            <a:noFill/>
          </a:ln>
        </p:spPr>
        <p:txBody>
          <a:bodyPr anchor="b">
            <a:noAutofit/>
          </a:bodyPr>
          <a:lstStyle>
            <a:lvl1pPr indent="0" algn="r">
              <a:lnSpc>
                <a:spcPct val="100000"/>
              </a:lnSpc>
              <a:buNone/>
              <a:tabLst>
                <a:tab algn="l" pos="0"/>
              </a:tabLst>
              <a:defRPr b="0" lang="en-US" sz="1200" spc="-1" strike="noStrike">
                <a:solidFill>
                  <a:srgbClr val="000000"/>
                </a:solidFill>
                <a:latin typeface="Calibri"/>
                <a:ea typeface="+mn-ea"/>
              </a:defRPr>
            </a:lvl1pPr>
          </a:lstStyle>
          <a:p>
            <a:pPr indent="0" algn="r">
              <a:lnSpc>
                <a:spcPct val="100000"/>
              </a:lnSpc>
              <a:buNone/>
              <a:tabLst>
                <a:tab algn="l" pos="0"/>
              </a:tabLst>
            </a:pPr>
            <a:fld id="{CC69AD54-CDC5-4A8B-A42F-85ECA83D47B6}" type="slidenum">
              <a:rPr b="0" lang="en-US" sz="1200" spc="-1" strike="noStrike">
                <a:solidFill>
                  <a:srgbClr val="000000"/>
                </a:solidFill>
                <a:latin typeface="Calibri"/>
                <a:ea typeface="+mn-ea"/>
              </a:rPr>
              <a:t>&lt;number&gt;</a:t>
            </a:fld>
            <a:endParaRPr b="0" lang="en-GB" sz="1200" spc="-1" strike="noStrike">
              <a:solidFill>
                <a:srgbClr val="000000"/>
              </a:solidFill>
              <a:latin typeface="Times New Roman"/>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7" name="PlaceHolder 1"/>
          <p:cNvSpPr>
            <a:spLocks noGrp="1"/>
          </p:cNvSpPr>
          <p:nvPr>
            <p:ph type="sldImg"/>
          </p:nvPr>
        </p:nvSpPr>
        <p:spPr>
          <a:xfrm>
            <a:off x="1371600" y="1143000"/>
            <a:ext cx="4114440" cy="3085920"/>
          </a:xfrm>
          <a:prstGeom prst="rect">
            <a:avLst/>
          </a:prstGeom>
          <a:ln w="0">
            <a:noFill/>
          </a:ln>
        </p:spPr>
      </p:sp>
      <p:sp>
        <p:nvSpPr>
          <p:cNvPr id="538"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buNone/>
            </a:pPr>
            <a:endParaRPr b="0" lang="en-GB" sz="1800" spc="-1" strike="noStrike">
              <a:solidFill>
                <a:srgbClr val="000000"/>
              </a:solidFill>
              <a:latin typeface="Arial"/>
            </a:endParaRPr>
          </a:p>
        </p:txBody>
      </p:sp>
      <p:sp>
        <p:nvSpPr>
          <p:cNvPr id="539" name="PlaceHolder 3"/>
          <p:cNvSpPr>
            <a:spLocks noGrp="1"/>
          </p:cNvSpPr>
          <p:nvPr>
            <p:ph type="sldNum" idx="5"/>
          </p:nvPr>
        </p:nvSpPr>
        <p:spPr>
          <a:xfrm>
            <a:off x="3884760" y="8685360"/>
            <a:ext cx="2971440" cy="458280"/>
          </a:xfrm>
          <a:prstGeom prst="rect">
            <a:avLst/>
          </a:prstGeom>
          <a:noFill/>
          <a:ln w="0">
            <a:noFill/>
          </a:ln>
        </p:spPr>
        <p:txBody>
          <a:bodyPr anchor="b">
            <a:noAutofit/>
          </a:bodyPr>
          <a:lstStyle>
            <a:lvl1pPr indent="0" algn="r">
              <a:lnSpc>
                <a:spcPct val="100000"/>
              </a:lnSpc>
              <a:buNone/>
              <a:tabLst>
                <a:tab algn="l" pos="0"/>
              </a:tabLst>
              <a:defRPr b="0" lang="en-US" sz="1200" spc="-1" strike="noStrike">
                <a:solidFill>
                  <a:srgbClr val="000000"/>
                </a:solidFill>
                <a:latin typeface="Calibri"/>
                <a:ea typeface="+mn-ea"/>
              </a:defRPr>
            </a:lvl1pPr>
          </a:lstStyle>
          <a:p>
            <a:pPr indent="0" algn="r">
              <a:lnSpc>
                <a:spcPct val="100000"/>
              </a:lnSpc>
              <a:buNone/>
              <a:tabLst>
                <a:tab algn="l" pos="0"/>
              </a:tabLst>
            </a:pPr>
            <a:fld id="{861E507A-FA0B-47A0-8183-0752C6337CEC}" type="slidenum">
              <a:rPr b="0" lang="en-US" sz="1200" spc="-1" strike="noStrike">
                <a:solidFill>
                  <a:srgbClr val="000000"/>
                </a:solidFill>
                <a:latin typeface="Calibri"/>
                <a:ea typeface="+mn-ea"/>
              </a:rPr>
              <a:t>&lt;number&gt;</a:t>
            </a:fld>
            <a:endParaRPr b="0" lang="en-GB" sz="1200" spc="-1" strike="noStrike">
              <a:solidFill>
                <a:srgbClr val="000000"/>
              </a:solidFill>
              <a:latin typeface="Times New Roman"/>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0" name="PlaceHolder 1"/>
          <p:cNvSpPr>
            <a:spLocks noGrp="1"/>
          </p:cNvSpPr>
          <p:nvPr>
            <p:ph type="sldImg"/>
          </p:nvPr>
        </p:nvSpPr>
        <p:spPr>
          <a:xfrm>
            <a:off x="1371600" y="1143000"/>
            <a:ext cx="4114440" cy="3085920"/>
          </a:xfrm>
          <a:prstGeom prst="rect">
            <a:avLst/>
          </a:prstGeom>
          <a:ln w="0">
            <a:noFill/>
          </a:ln>
        </p:spPr>
      </p:sp>
      <p:sp>
        <p:nvSpPr>
          <p:cNvPr id="541"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buNone/>
            </a:pPr>
            <a:endParaRPr b="0" lang="en-GB" sz="1800" spc="-1" strike="noStrike">
              <a:solidFill>
                <a:srgbClr val="000000"/>
              </a:solidFill>
              <a:latin typeface="Arial"/>
            </a:endParaRPr>
          </a:p>
        </p:txBody>
      </p:sp>
      <p:sp>
        <p:nvSpPr>
          <p:cNvPr id="542" name="PlaceHolder 3"/>
          <p:cNvSpPr>
            <a:spLocks noGrp="1"/>
          </p:cNvSpPr>
          <p:nvPr>
            <p:ph type="sldNum" idx="6"/>
          </p:nvPr>
        </p:nvSpPr>
        <p:spPr>
          <a:xfrm>
            <a:off x="3884760" y="8685360"/>
            <a:ext cx="2971440" cy="458280"/>
          </a:xfrm>
          <a:prstGeom prst="rect">
            <a:avLst/>
          </a:prstGeom>
          <a:noFill/>
          <a:ln w="0">
            <a:noFill/>
          </a:ln>
        </p:spPr>
        <p:txBody>
          <a:bodyPr anchor="b">
            <a:noAutofit/>
          </a:bodyPr>
          <a:lstStyle>
            <a:lvl1pPr indent="0" algn="r">
              <a:lnSpc>
                <a:spcPct val="100000"/>
              </a:lnSpc>
              <a:buNone/>
              <a:tabLst>
                <a:tab algn="l" pos="0"/>
              </a:tabLst>
              <a:defRPr b="0" lang="en-US" sz="1200" spc="-1" strike="noStrike">
                <a:solidFill>
                  <a:srgbClr val="000000"/>
                </a:solidFill>
                <a:latin typeface="Calibri"/>
                <a:ea typeface="+mn-ea"/>
              </a:defRPr>
            </a:lvl1pPr>
          </a:lstStyle>
          <a:p>
            <a:pPr indent="0" algn="r">
              <a:lnSpc>
                <a:spcPct val="100000"/>
              </a:lnSpc>
              <a:buNone/>
              <a:tabLst>
                <a:tab algn="l" pos="0"/>
              </a:tabLst>
            </a:pPr>
            <a:fld id="{A5BEC0FE-5D65-4264-9917-539104F76BC5}" type="slidenum">
              <a:rPr b="0" lang="en-US" sz="1200" spc="-1" strike="noStrike">
                <a:solidFill>
                  <a:srgbClr val="000000"/>
                </a:solidFill>
                <a:latin typeface="Calibri"/>
                <a:ea typeface="+mn-ea"/>
              </a:rPr>
              <a:t>&lt;number&gt;</a:t>
            </a:fld>
            <a:endParaRPr b="0" lang="en-GB" sz="1200" spc="-1" strike="noStrike">
              <a:solidFill>
                <a:srgbClr val="000000"/>
              </a:solidFill>
              <a:latin typeface="Times New Roman"/>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3" name="PlaceHolder 1"/>
          <p:cNvSpPr>
            <a:spLocks noGrp="1"/>
          </p:cNvSpPr>
          <p:nvPr>
            <p:ph type="sldImg"/>
          </p:nvPr>
        </p:nvSpPr>
        <p:spPr>
          <a:xfrm>
            <a:off x="1371600" y="1143000"/>
            <a:ext cx="4114440" cy="3085920"/>
          </a:xfrm>
          <a:prstGeom prst="rect">
            <a:avLst/>
          </a:prstGeom>
          <a:ln w="0">
            <a:noFill/>
          </a:ln>
        </p:spPr>
      </p:sp>
      <p:sp>
        <p:nvSpPr>
          <p:cNvPr id="544"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buNone/>
            </a:pPr>
            <a:endParaRPr b="0" lang="en-GB" sz="1800" spc="-1" strike="noStrike">
              <a:solidFill>
                <a:srgbClr val="000000"/>
              </a:solidFill>
              <a:latin typeface="Arial"/>
            </a:endParaRPr>
          </a:p>
        </p:txBody>
      </p:sp>
      <p:sp>
        <p:nvSpPr>
          <p:cNvPr id="545" name="PlaceHolder 3"/>
          <p:cNvSpPr>
            <a:spLocks noGrp="1"/>
          </p:cNvSpPr>
          <p:nvPr>
            <p:ph type="sldNum" idx="7"/>
          </p:nvPr>
        </p:nvSpPr>
        <p:spPr>
          <a:xfrm>
            <a:off x="3884760" y="8685360"/>
            <a:ext cx="2971440" cy="458280"/>
          </a:xfrm>
          <a:prstGeom prst="rect">
            <a:avLst/>
          </a:prstGeom>
          <a:noFill/>
          <a:ln w="0">
            <a:noFill/>
          </a:ln>
        </p:spPr>
        <p:txBody>
          <a:bodyPr anchor="b">
            <a:noAutofit/>
          </a:bodyPr>
          <a:lstStyle>
            <a:lvl1pPr indent="0" algn="r">
              <a:lnSpc>
                <a:spcPct val="100000"/>
              </a:lnSpc>
              <a:buNone/>
              <a:tabLst>
                <a:tab algn="l" pos="0"/>
              </a:tabLst>
              <a:defRPr b="0" lang="en-US" sz="1200" spc="-1" strike="noStrike">
                <a:solidFill>
                  <a:srgbClr val="000000"/>
                </a:solidFill>
                <a:latin typeface="Calibri"/>
                <a:ea typeface="+mn-ea"/>
              </a:defRPr>
            </a:lvl1pPr>
          </a:lstStyle>
          <a:p>
            <a:pPr indent="0" algn="r">
              <a:lnSpc>
                <a:spcPct val="100000"/>
              </a:lnSpc>
              <a:buNone/>
              <a:tabLst>
                <a:tab algn="l" pos="0"/>
              </a:tabLst>
            </a:pPr>
            <a:fld id="{96364C6E-D307-40E2-8660-13AF663F809C}" type="slidenum">
              <a:rPr b="0" lang="en-US" sz="1200" spc="-1" strike="noStrike">
                <a:solidFill>
                  <a:srgbClr val="000000"/>
                </a:solidFill>
                <a:latin typeface="Calibri"/>
                <a:ea typeface="+mn-ea"/>
              </a:rPr>
              <a:t>&lt;number&gt;</a:t>
            </a:fld>
            <a:endParaRPr b="0" lang="en-GB" sz="1200" spc="-1" strike="noStrike">
              <a:solidFill>
                <a:srgbClr val="000000"/>
              </a:solidFill>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6" name="PlaceHolder 1"/>
          <p:cNvSpPr>
            <a:spLocks noGrp="1"/>
          </p:cNvSpPr>
          <p:nvPr>
            <p:ph type="sldImg"/>
          </p:nvPr>
        </p:nvSpPr>
        <p:spPr>
          <a:xfrm>
            <a:off x="1371600" y="1143000"/>
            <a:ext cx="4114440" cy="3085920"/>
          </a:xfrm>
          <a:prstGeom prst="rect">
            <a:avLst/>
          </a:prstGeom>
          <a:ln w="0">
            <a:noFill/>
          </a:ln>
        </p:spPr>
      </p:sp>
      <p:sp>
        <p:nvSpPr>
          <p:cNvPr id="547"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buNone/>
            </a:pPr>
            <a:endParaRPr b="0" lang="en-GB" sz="1800" spc="-1" strike="noStrike">
              <a:solidFill>
                <a:srgbClr val="000000"/>
              </a:solidFill>
              <a:latin typeface="Arial"/>
            </a:endParaRPr>
          </a:p>
        </p:txBody>
      </p:sp>
      <p:sp>
        <p:nvSpPr>
          <p:cNvPr id="548" name="PlaceHolder 3"/>
          <p:cNvSpPr>
            <a:spLocks noGrp="1"/>
          </p:cNvSpPr>
          <p:nvPr>
            <p:ph type="sldNum" idx="8"/>
          </p:nvPr>
        </p:nvSpPr>
        <p:spPr>
          <a:xfrm>
            <a:off x="3884760" y="8685360"/>
            <a:ext cx="2971440" cy="458280"/>
          </a:xfrm>
          <a:prstGeom prst="rect">
            <a:avLst/>
          </a:prstGeom>
          <a:noFill/>
          <a:ln w="0">
            <a:noFill/>
          </a:ln>
        </p:spPr>
        <p:txBody>
          <a:bodyPr anchor="b">
            <a:noAutofit/>
          </a:bodyPr>
          <a:lstStyle>
            <a:lvl1pPr indent="0" algn="r">
              <a:lnSpc>
                <a:spcPct val="100000"/>
              </a:lnSpc>
              <a:buNone/>
              <a:tabLst>
                <a:tab algn="l" pos="0"/>
              </a:tabLst>
              <a:defRPr b="0" lang="en-US" sz="1200" spc="-1" strike="noStrike">
                <a:solidFill>
                  <a:srgbClr val="000000"/>
                </a:solidFill>
                <a:latin typeface="Calibri"/>
                <a:ea typeface="+mn-ea"/>
              </a:defRPr>
            </a:lvl1pPr>
          </a:lstStyle>
          <a:p>
            <a:pPr indent="0" algn="r">
              <a:lnSpc>
                <a:spcPct val="100000"/>
              </a:lnSpc>
              <a:buNone/>
              <a:tabLst>
                <a:tab algn="l" pos="0"/>
              </a:tabLst>
            </a:pPr>
            <a:fld id="{EEC7C5AF-7603-4746-88CD-2D408620CDF7}" type="slidenum">
              <a:rPr b="0" lang="en-US" sz="1200" spc="-1" strike="noStrike">
                <a:solidFill>
                  <a:srgbClr val="000000"/>
                </a:solidFill>
                <a:latin typeface="Calibri"/>
                <a:ea typeface="+mn-ea"/>
              </a:rPr>
              <a:t>&lt;number&gt;</a:t>
            </a:fld>
            <a:endParaRPr b="0" lang="en-GB" sz="1200" spc="-1" strike="noStrike">
              <a:solidFill>
                <a:srgbClr val="000000"/>
              </a:solidFill>
              <a:latin typeface="Times New Roman"/>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9" name="PlaceHolder 1"/>
          <p:cNvSpPr>
            <a:spLocks noGrp="1"/>
          </p:cNvSpPr>
          <p:nvPr>
            <p:ph type="sldImg"/>
          </p:nvPr>
        </p:nvSpPr>
        <p:spPr>
          <a:xfrm>
            <a:off x="1371600" y="1143000"/>
            <a:ext cx="4114440" cy="3085920"/>
          </a:xfrm>
          <a:prstGeom prst="rect">
            <a:avLst/>
          </a:prstGeom>
          <a:ln w="0">
            <a:noFill/>
          </a:ln>
        </p:spPr>
      </p:sp>
      <p:sp>
        <p:nvSpPr>
          <p:cNvPr id="550" name="PlaceHolder 2"/>
          <p:cNvSpPr>
            <a:spLocks noGrp="1"/>
          </p:cNvSpPr>
          <p:nvPr>
            <p:ph type="body"/>
          </p:nvPr>
        </p:nvSpPr>
        <p:spPr>
          <a:xfrm>
            <a:off x="685800" y="4400640"/>
            <a:ext cx="5486040" cy="3600000"/>
          </a:xfrm>
          <a:prstGeom prst="rect">
            <a:avLst/>
          </a:prstGeom>
          <a:noFill/>
          <a:ln w="0">
            <a:noFill/>
          </a:ln>
        </p:spPr>
        <p:txBody>
          <a:bodyPr anchor="t">
            <a:noAutofit/>
          </a:bodyPr>
          <a:p>
            <a:pPr marL="171360" indent="-171360">
              <a:lnSpc>
                <a:spcPct val="100000"/>
              </a:lnSpc>
              <a:buClr>
                <a:srgbClr val="000000"/>
              </a:buClr>
              <a:buFont typeface="Arial"/>
              <a:buChar char="•"/>
            </a:pPr>
            <a:r>
              <a:rPr b="0" lang="en-GB" sz="2000" spc="-1" strike="noStrike">
                <a:solidFill>
                  <a:srgbClr val="000000"/>
                </a:solidFill>
                <a:latin typeface="Arial"/>
              </a:rPr>
              <a:t>FGDs are useful to:</a:t>
            </a:r>
            <a:endParaRPr b="0" lang="en-GB" sz="2000" spc="-1" strike="noStrike">
              <a:solidFill>
                <a:srgbClr val="000000"/>
              </a:solidFill>
              <a:latin typeface="Arial"/>
            </a:endParaRPr>
          </a:p>
          <a:p>
            <a:pPr marL="171360" indent="-171360">
              <a:lnSpc>
                <a:spcPct val="100000"/>
              </a:lnSpc>
              <a:buClr>
                <a:srgbClr val="000000"/>
              </a:buClr>
              <a:buFont typeface="Arial"/>
              <a:buChar char="•"/>
            </a:pPr>
            <a:r>
              <a:rPr b="0" lang="en-US" sz="1200" spc="-1" strike="noStrike">
                <a:solidFill>
                  <a:srgbClr val="000000"/>
                </a:solidFill>
                <a:latin typeface="+mn-lt"/>
                <a:ea typeface="+mn-ea"/>
              </a:rPr>
              <a:t>gain insight into </a:t>
            </a:r>
            <a:r>
              <a:rPr b="0" lang="en-IN" sz="1200" spc="-1" strike="noStrike">
                <a:solidFill>
                  <a:srgbClr val="000000"/>
                </a:solidFill>
                <a:latin typeface="+mn-lt"/>
                <a:ea typeface="+mn-ea"/>
              </a:rPr>
              <a:t>how a specific group thinks about</a:t>
            </a:r>
            <a:r>
              <a:rPr b="1" lang="en-IN" sz="1200" spc="-1" strike="noStrike">
                <a:solidFill>
                  <a:srgbClr val="000000"/>
                </a:solidFill>
                <a:latin typeface="+mn-lt"/>
                <a:ea typeface="+mn-ea"/>
              </a:rPr>
              <a:t> </a:t>
            </a:r>
            <a:r>
              <a:rPr b="0" lang="en-IN" sz="1200" spc="-1" strike="noStrike">
                <a:solidFill>
                  <a:srgbClr val="000000"/>
                </a:solidFill>
                <a:latin typeface="+mn-lt"/>
                <a:ea typeface="+mn-ea"/>
              </a:rPr>
              <a:t>an issue</a:t>
            </a:r>
            <a:endParaRPr b="0" lang="en-GB" sz="1200" spc="-1" strike="noStrike">
              <a:solidFill>
                <a:srgbClr val="000000"/>
              </a:solidFill>
              <a:latin typeface="Arial"/>
            </a:endParaRPr>
          </a:p>
          <a:p>
            <a:pPr marL="171360" indent="-171360">
              <a:lnSpc>
                <a:spcPct val="100000"/>
              </a:lnSpc>
              <a:buClr>
                <a:srgbClr val="000000"/>
              </a:buClr>
              <a:buFont typeface="Arial"/>
              <a:buChar char="•"/>
            </a:pPr>
            <a:r>
              <a:rPr b="0" lang="en-IN" sz="1200" spc="-1" strike="noStrike">
                <a:solidFill>
                  <a:srgbClr val="000000"/>
                </a:solidFill>
                <a:latin typeface="+mn-lt"/>
                <a:ea typeface="+mn-ea"/>
              </a:rPr>
              <a:t>collect anecdotal evidence</a:t>
            </a:r>
            <a:endParaRPr b="0" lang="en-GB" sz="1200" spc="-1" strike="noStrike">
              <a:solidFill>
                <a:srgbClr val="000000"/>
              </a:solidFill>
              <a:latin typeface="Arial"/>
            </a:endParaRPr>
          </a:p>
          <a:p>
            <a:pPr marL="171360" indent="-171360">
              <a:lnSpc>
                <a:spcPct val="100000"/>
              </a:lnSpc>
              <a:buClr>
                <a:srgbClr val="000000"/>
              </a:buClr>
              <a:buFont typeface="Arial"/>
              <a:buChar char="•"/>
            </a:pPr>
            <a:r>
              <a:rPr b="0" lang="en-IN" sz="1200" spc="-1" strike="noStrike">
                <a:solidFill>
                  <a:srgbClr val="000000"/>
                </a:solidFill>
                <a:latin typeface="+mn-lt"/>
                <a:ea typeface="+mn-ea"/>
              </a:rPr>
              <a:t>gather a wide range of opinions and ideas through a few discussions only, and </a:t>
            </a:r>
            <a:endParaRPr b="0" lang="en-GB" sz="1200" spc="-1" strike="noStrike">
              <a:solidFill>
                <a:srgbClr val="000000"/>
              </a:solidFill>
              <a:latin typeface="Arial"/>
            </a:endParaRPr>
          </a:p>
          <a:p>
            <a:pPr marL="171360" indent="-171360">
              <a:lnSpc>
                <a:spcPct val="100000"/>
              </a:lnSpc>
              <a:buClr>
                <a:srgbClr val="000000"/>
              </a:buClr>
              <a:buFont typeface="Arial"/>
              <a:buChar char="•"/>
            </a:pPr>
            <a:r>
              <a:rPr b="0" lang="en-IN" sz="1200" spc="-1" strike="noStrike">
                <a:solidFill>
                  <a:srgbClr val="000000"/>
                </a:solidFill>
                <a:latin typeface="+mn-lt"/>
                <a:ea typeface="+mn-ea"/>
              </a:rPr>
              <a:t>identify and understand inconsistencies and variations that exist in a particular community in terms of perceptions, experiences and practices.</a:t>
            </a:r>
            <a:endParaRPr b="0" lang="en-GB" sz="1200" spc="-1" strike="noStrike">
              <a:solidFill>
                <a:srgbClr val="000000"/>
              </a:solidFill>
              <a:latin typeface="Arial"/>
            </a:endParaRPr>
          </a:p>
          <a:p>
            <a:pPr indent="0">
              <a:lnSpc>
                <a:spcPct val="100000"/>
              </a:lnSpc>
              <a:buNone/>
            </a:pPr>
            <a:endParaRPr b="0" lang="en-GB" sz="1200" spc="-1" strike="noStrike">
              <a:solidFill>
                <a:srgbClr val="000000"/>
              </a:solidFill>
              <a:latin typeface="Arial"/>
            </a:endParaRPr>
          </a:p>
        </p:txBody>
      </p:sp>
      <p:sp>
        <p:nvSpPr>
          <p:cNvPr id="551" name="PlaceHolder 3"/>
          <p:cNvSpPr>
            <a:spLocks noGrp="1"/>
          </p:cNvSpPr>
          <p:nvPr>
            <p:ph type="sldNum" idx="9"/>
          </p:nvPr>
        </p:nvSpPr>
        <p:spPr>
          <a:xfrm>
            <a:off x="3884760" y="8685360"/>
            <a:ext cx="2971440" cy="458280"/>
          </a:xfrm>
          <a:prstGeom prst="rect">
            <a:avLst/>
          </a:prstGeom>
          <a:noFill/>
          <a:ln w="0">
            <a:noFill/>
          </a:ln>
        </p:spPr>
        <p:txBody>
          <a:bodyPr anchor="b">
            <a:noAutofit/>
          </a:bodyPr>
          <a:lstStyle>
            <a:lvl1pPr indent="0" algn="r">
              <a:lnSpc>
                <a:spcPct val="100000"/>
              </a:lnSpc>
              <a:buNone/>
              <a:tabLst>
                <a:tab algn="l" pos="0"/>
              </a:tabLst>
              <a:defRPr b="0" lang="en-US" sz="1200" spc="-1" strike="noStrike">
                <a:solidFill>
                  <a:srgbClr val="000000"/>
                </a:solidFill>
                <a:latin typeface="Calibri"/>
                <a:ea typeface="+mn-ea"/>
              </a:defRPr>
            </a:lvl1pPr>
          </a:lstStyle>
          <a:p>
            <a:pPr indent="0" algn="r">
              <a:lnSpc>
                <a:spcPct val="100000"/>
              </a:lnSpc>
              <a:buNone/>
              <a:tabLst>
                <a:tab algn="l" pos="0"/>
              </a:tabLst>
            </a:pPr>
            <a:fld id="{A11D2EC2-86BA-41D7-A1A3-5B81798199A3}" type="slidenum">
              <a:rPr b="0" lang="en-US" sz="1200" spc="-1" strike="noStrike">
                <a:solidFill>
                  <a:srgbClr val="000000"/>
                </a:solidFill>
                <a:latin typeface="Calibri"/>
                <a:ea typeface="+mn-ea"/>
              </a:rPr>
              <a:t>&lt;number&gt;</a:t>
            </a:fld>
            <a:endParaRPr b="0" lang="en-GB" sz="1200" spc="-1" strike="noStrike">
              <a:solidFill>
                <a:srgbClr val="000000"/>
              </a:solidFill>
              <a:latin typeface="Times New Roman"/>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2" name="PlaceHolder 1"/>
          <p:cNvSpPr>
            <a:spLocks noGrp="1"/>
          </p:cNvSpPr>
          <p:nvPr>
            <p:ph type="sldImg"/>
          </p:nvPr>
        </p:nvSpPr>
        <p:spPr>
          <a:xfrm>
            <a:off x="1371600" y="1143000"/>
            <a:ext cx="4114440" cy="3085920"/>
          </a:xfrm>
          <a:prstGeom prst="rect">
            <a:avLst/>
          </a:prstGeom>
          <a:ln w="0">
            <a:noFill/>
          </a:ln>
        </p:spPr>
      </p:sp>
      <p:sp>
        <p:nvSpPr>
          <p:cNvPr id="553"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buNone/>
            </a:pPr>
            <a:endParaRPr b="0" lang="en-GB" sz="1800" spc="-1" strike="noStrike">
              <a:solidFill>
                <a:srgbClr val="000000"/>
              </a:solidFill>
              <a:latin typeface="Arial"/>
            </a:endParaRPr>
          </a:p>
        </p:txBody>
      </p:sp>
      <p:sp>
        <p:nvSpPr>
          <p:cNvPr id="554" name="PlaceHolder 3"/>
          <p:cNvSpPr>
            <a:spLocks noGrp="1"/>
          </p:cNvSpPr>
          <p:nvPr>
            <p:ph type="sldNum" idx="10"/>
          </p:nvPr>
        </p:nvSpPr>
        <p:spPr>
          <a:xfrm>
            <a:off x="3884760" y="8685360"/>
            <a:ext cx="2971440" cy="458280"/>
          </a:xfrm>
          <a:prstGeom prst="rect">
            <a:avLst/>
          </a:prstGeom>
          <a:noFill/>
          <a:ln w="0">
            <a:noFill/>
          </a:ln>
        </p:spPr>
        <p:txBody>
          <a:bodyPr anchor="b">
            <a:noAutofit/>
          </a:bodyPr>
          <a:lstStyle>
            <a:lvl1pPr indent="0" algn="r">
              <a:lnSpc>
                <a:spcPct val="100000"/>
              </a:lnSpc>
              <a:buNone/>
              <a:tabLst>
                <a:tab algn="l" pos="0"/>
              </a:tabLst>
              <a:defRPr b="0" lang="en-US" sz="1200" spc="-1" strike="noStrike">
                <a:solidFill>
                  <a:srgbClr val="000000"/>
                </a:solidFill>
                <a:latin typeface="Calibri"/>
                <a:ea typeface="+mn-ea"/>
              </a:defRPr>
            </a:lvl1pPr>
          </a:lstStyle>
          <a:p>
            <a:pPr indent="0" algn="r">
              <a:lnSpc>
                <a:spcPct val="100000"/>
              </a:lnSpc>
              <a:buNone/>
              <a:tabLst>
                <a:tab algn="l" pos="0"/>
              </a:tabLst>
            </a:pPr>
            <a:fld id="{7DE1EF17-BE92-4D59-A7D7-313CA0B0AAE2}" type="slidenum">
              <a:rPr b="0" lang="en-US" sz="1200" spc="-1" strike="noStrike">
                <a:solidFill>
                  <a:srgbClr val="000000"/>
                </a:solidFill>
                <a:latin typeface="Calibri"/>
                <a:ea typeface="+mn-ea"/>
              </a:rPr>
              <a:t>&lt;number&gt;</a:t>
            </a:fld>
            <a:endParaRPr b="0" lang="en-GB" sz="1200" spc="-1" strike="noStrike">
              <a:solidFill>
                <a:srgbClr val="000000"/>
              </a:solidFill>
              <a:latin typeface="Times New Roman"/>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5" name="PlaceHolder 1"/>
          <p:cNvSpPr>
            <a:spLocks noGrp="1"/>
          </p:cNvSpPr>
          <p:nvPr>
            <p:ph type="sldImg"/>
          </p:nvPr>
        </p:nvSpPr>
        <p:spPr>
          <a:xfrm>
            <a:off x="1371600" y="1143000"/>
            <a:ext cx="4114440" cy="3085920"/>
          </a:xfrm>
          <a:prstGeom prst="rect">
            <a:avLst/>
          </a:prstGeom>
          <a:ln w="0">
            <a:noFill/>
          </a:ln>
        </p:spPr>
      </p:sp>
      <p:sp>
        <p:nvSpPr>
          <p:cNvPr id="556"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lnSpc>
                <a:spcPct val="100000"/>
              </a:lnSpc>
              <a:buNone/>
            </a:pPr>
            <a:r>
              <a:rPr b="0" lang="en-GB" sz="1200" spc="-1" strike="noStrike">
                <a:solidFill>
                  <a:srgbClr val="000000"/>
                </a:solidFill>
                <a:latin typeface="+mn-lt"/>
                <a:ea typeface="+mn-ea"/>
              </a:rPr>
              <a:t>What is the project?</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Post-distribution monitoring of cash assistance and core relief items to refugees and IDPs across Iraq</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PDM activities have been conducted for in-kind, cash, and seasonal assistance in the KR-I and neighbouring areas from 2016, and for cash-based assistance nationwide since 2017.</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Two call centres- in Erbil and Baghdad </a:t>
            </a:r>
            <a:endParaRPr b="0" lang="en-GB" sz="1200" spc="-1" strike="noStrike">
              <a:solidFill>
                <a:srgbClr val="000000"/>
              </a:solidFill>
              <a:latin typeface="Arial"/>
            </a:endParaRPr>
          </a:p>
          <a:p>
            <a:pPr marL="216000" indent="0">
              <a:lnSpc>
                <a:spcPct val="100000"/>
              </a:lnSpc>
              <a:buNone/>
            </a:pPr>
            <a:r>
              <a:rPr b="0" lang="en-US" sz="1200" spc="-1" strike="noStrike">
                <a:solidFill>
                  <a:srgbClr val="000000"/>
                </a:solidFill>
                <a:latin typeface="+mn-lt"/>
                <a:ea typeface="+mn-ea"/>
              </a:rPr>
              <a:t>Once we have the beneficiary lists, we stratify them by governorate and conduct HH interviews. We do a census for any governorate under 100 people and randomly sample the rest to get 90/10 governorate level and 95/5 overall</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 </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Why was a call centre used?</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Most of the data collected is not verifiable by in-person enumerators anyway (i.e. use of cash assistance, use of household coping strategies)</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Geographic spread – some assessments under this project cover the whole of Iraq. In some governorates we have 500+ beneficiaries, but sometimes we only have 4 or 5 beneficiaries in a governorate. This would make it challenging to do in-person data collection. </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 </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What works well?</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We’ve built a strong team of core enumerators who are primarily dedicated to this project. Some have worked on the team for years and really understand the methodology and questions. </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Good for data privacy- all phones and beneficiary lists stay within the office at all times. </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When access is limited, call-centre data collection is usually unaffected. </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 </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What challenges were faced?</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Building trust of beneficiaries – we’ve written robust introduction statements at the start of our surveys to ensure that enumerators are fully explaining who they are, why they’re calling, etc. For in person data collection enumerators are identifiable as REACH employees, but on the phone it has to be explained much more thoroughly. </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Duplication - </a:t>
            </a:r>
            <a:r>
              <a:rPr b="0" lang="en-US" sz="1200" spc="-1" strike="noStrike">
                <a:solidFill>
                  <a:srgbClr val="000000"/>
                </a:solidFill>
                <a:latin typeface="+mn-lt"/>
                <a:ea typeface="+mn-ea"/>
              </a:rPr>
              <a:t>we were potentially duplicating households in our survey since the contact lists we had could often have more than one household member in them (i.e. multiple beneficiaries within the same household). Since our unit of measurement was the household (i.e. most of the questions we were asking were at household level), we had to find some ways to overcome this. One very simple measure for example we took was to ask right at the start of the survey if someone else within their household (defining clearly what the household was) had already been contacted in the past x period for a similar survey. There was another measure we took which was matching unique case registration IDs, but this isn’t always possible</a:t>
            </a:r>
            <a:endParaRPr b="0" lang="en-GB" sz="1200" spc="-1" strike="noStrike">
              <a:solidFill>
                <a:srgbClr val="000000"/>
              </a:solidFill>
              <a:latin typeface="Arial"/>
            </a:endParaRPr>
          </a:p>
          <a:p>
            <a:pPr marL="216000" indent="0">
              <a:lnSpc>
                <a:spcPct val="100000"/>
              </a:lnSpc>
              <a:buNone/>
            </a:pPr>
            <a:r>
              <a:rPr b="0" lang="en-GB" sz="1200" spc="-1" strike="noStrike">
                <a:solidFill>
                  <a:srgbClr val="000000"/>
                </a:solidFill>
                <a:latin typeface="+mn-lt"/>
                <a:ea typeface="+mn-ea"/>
              </a:rPr>
              <a:t>Space constraints- when we have simultaneous data collection for multiple assessments it’s often very crowded in the call centre. Makes it hard for enumerators to hear and for people to hear them on the call. </a:t>
            </a:r>
            <a:endParaRPr b="0" lang="en-GB" sz="1200" spc="-1" strike="noStrike">
              <a:solidFill>
                <a:srgbClr val="000000"/>
              </a:solidFill>
              <a:latin typeface="Arial"/>
            </a:endParaRPr>
          </a:p>
          <a:p>
            <a:pPr indent="0">
              <a:lnSpc>
                <a:spcPct val="100000"/>
              </a:lnSpc>
              <a:buNone/>
            </a:pPr>
            <a:endParaRPr b="0" lang="en-GB" sz="1200" spc="-1" strike="noStrike">
              <a:solidFill>
                <a:srgbClr val="000000"/>
              </a:solidFill>
              <a:latin typeface="Arial"/>
            </a:endParaRPr>
          </a:p>
        </p:txBody>
      </p:sp>
      <p:sp>
        <p:nvSpPr>
          <p:cNvPr id="557" name="PlaceHolder 3"/>
          <p:cNvSpPr>
            <a:spLocks noGrp="1"/>
          </p:cNvSpPr>
          <p:nvPr>
            <p:ph type="sldNum" idx="11"/>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solidFill>
                  <a:srgbClr val="000000"/>
                </a:solidFill>
                <a:latin typeface="+mn-lt"/>
                <a:ea typeface="+mn-ea"/>
              </a:defRPr>
            </a:lvl1pPr>
          </a:lstStyle>
          <a:p>
            <a:pPr indent="0" algn="r">
              <a:lnSpc>
                <a:spcPct val="100000"/>
              </a:lnSpc>
              <a:buNone/>
            </a:pPr>
            <a:fld id="{CCC94A24-FF44-4106-A1D2-10381AB2D8AF}" type="slidenum">
              <a:rPr b="0" lang="en-GB" sz="1200" spc="-1" strike="noStrike">
                <a:solidFill>
                  <a:srgbClr val="000000"/>
                </a:solidFill>
                <a:latin typeface="+mn-lt"/>
                <a:ea typeface="+mn-ea"/>
              </a:rPr>
              <a:t>&lt;number&gt;</a:t>
            </a:fld>
            <a:endParaRPr b="0" lang="en-GB" sz="1200" spc="-1" strike="noStrike">
              <a:solidFill>
                <a:srgbClr val="000000"/>
              </a:solidFill>
              <a:latin typeface="Times New Roman"/>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8" name="PlaceHolder 1"/>
          <p:cNvSpPr>
            <a:spLocks noGrp="1"/>
          </p:cNvSpPr>
          <p:nvPr>
            <p:ph type="sldImg"/>
          </p:nvPr>
        </p:nvSpPr>
        <p:spPr>
          <a:xfrm>
            <a:off x="1371600" y="1143000"/>
            <a:ext cx="4114440" cy="3085920"/>
          </a:xfrm>
          <a:prstGeom prst="rect">
            <a:avLst/>
          </a:prstGeom>
          <a:ln w="0">
            <a:noFill/>
          </a:ln>
        </p:spPr>
      </p:sp>
      <p:sp>
        <p:nvSpPr>
          <p:cNvPr id="559"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buNone/>
            </a:pPr>
            <a:endParaRPr b="0" lang="en-GB" sz="1800" spc="-1" strike="noStrike">
              <a:solidFill>
                <a:srgbClr val="000000"/>
              </a:solidFill>
              <a:latin typeface="Arial"/>
            </a:endParaRPr>
          </a:p>
        </p:txBody>
      </p:sp>
      <p:sp>
        <p:nvSpPr>
          <p:cNvPr id="560" name="PlaceHolder 3"/>
          <p:cNvSpPr>
            <a:spLocks noGrp="1"/>
          </p:cNvSpPr>
          <p:nvPr>
            <p:ph type="sldNum" idx="12"/>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solidFill>
                  <a:srgbClr val="000000"/>
                </a:solidFill>
                <a:latin typeface="+mn-lt"/>
                <a:ea typeface="+mn-ea"/>
              </a:defRPr>
            </a:lvl1pPr>
          </a:lstStyle>
          <a:p>
            <a:pPr indent="0" algn="r">
              <a:lnSpc>
                <a:spcPct val="100000"/>
              </a:lnSpc>
              <a:buNone/>
            </a:pPr>
            <a:fld id="{56060CE0-757C-49A0-8DD9-900A37EC5AC9}" type="slidenum">
              <a:rPr b="0" lang="en-GB" sz="1200" spc="-1" strike="noStrike">
                <a:solidFill>
                  <a:srgbClr val="000000"/>
                </a:solidFill>
                <a:latin typeface="+mn-lt"/>
                <a:ea typeface="+mn-ea"/>
              </a:rPr>
              <a:t>&lt;number&gt;</a:t>
            </a:fld>
            <a:endParaRPr b="0" lang="en-GB" sz="1200" spc="-1" strike="noStrike">
              <a:solidFill>
                <a:srgbClr val="000000"/>
              </a:solidFill>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6.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9" name="PlaceHolder 2"/>
          <p:cNvSpPr>
            <a:spLocks noGrp="1"/>
          </p:cNvSpPr>
          <p:nvPr>
            <p:ph type="subTitle"/>
          </p:nvPr>
        </p:nvSpPr>
        <p:spPr>
          <a:xfrm>
            <a:off x="386280" y="1969920"/>
            <a:ext cx="8087400" cy="4062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1" name="PlaceHolder 2"/>
          <p:cNvSpPr>
            <a:spLocks noGrp="1"/>
          </p:cNvSpPr>
          <p:nvPr>
            <p:ph/>
          </p:nvPr>
        </p:nvSpPr>
        <p:spPr>
          <a:xfrm>
            <a:off x="386280" y="1969920"/>
            <a:ext cx="808740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3"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4"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5"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 name="PlaceHolder 1"/>
          <p:cNvSpPr>
            <a:spLocks noGrp="1"/>
          </p:cNvSpPr>
          <p:nvPr>
            <p:ph type="subTitle"/>
          </p:nvPr>
        </p:nvSpPr>
        <p:spPr>
          <a:xfrm>
            <a:off x="386280" y="266400"/>
            <a:ext cx="8087400" cy="33588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8"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9"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0"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2"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3"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4" name="PlaceHolder 4"/>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6"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7"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8" name="PlaceHolder 4"/>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30" name="PlaceHolder 2"/>
          <p:cNvSpPr>
            <a:spLocks noGrp="1"/>
          </p:cNvSpPr>
          <p:nvPr>
            <p:ph/>
          </p:nvPr>
        </p:nvSpPr>
        <p:spPr>
          <a:xfrm>
            <a:off x="386280" y="19699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31" name="PlaceHolder 3"/>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33"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34"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35"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36" name="PlaceHolder 5"/>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38" name="PlaceHolder 2"/>
          <p:cNvSpPr>
            <a:spLocks noGrp="1"/>
          </p:cNvSpPr>
          <p:nvPr>
            <p:ph/>
          </p:nvPr>
        </p:nvSpPr>
        <p:spPr>
          <a:xfrm>
            <a:off x="38628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39" name="PlaceHolder 3"/>
          <p:cNvSpPr>
            <a:spLocks noGrp="1"/>
          </p:cNvSpPr>
          <p:nvPr>
            <p:ph/>
          </p:nvPr>
        </p:nvSpPr>
        <p:spPr>
          <a:xfrm>
            <a:off x="31208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40" name="PlaceHolder 4"/>
          <p:cNvSpPr>
            <a:spLocks noGrp="1"/>
          </p:cNvSpPr>
          <p:nvPr>
            <p:ph/>
          </p:nvPr>
        </p:nvSpPr>
        <p:spPr>
          <a:xfrm>
            <a:off x="58550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41" name="PlaceHolder 5"/>
          <p:cNvSpPr>
            <a:spLocks noGrp="1"/>
          </p:cNvSpPr>
          <p:nvPr>
            <p:ph/>
          </p:nvPr>
        </p:nvSpPr>
        <p:spPr>
          <a:xfrm>
            <a:off x="38628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42" name="PlaceHolder 6"/>
          <p:cNvSpPr>
            <a:spLocks noGrp="1"/>
          </p:cNvSpPr>
          <p:nvPr>
            <p:ph/>
          </p:nvPr>
        </p:nvSpPr>
        <p:spPr>
          <a:xfrm>
            <a:off x="31208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43" name="PlaceHolder 7"/>
          <p:cNvSpPr>
            <a:spLocks noGrp="1"/>
          </p:cNvSpPr>
          <p:nvPr>
            <p:ph/>
          </p:nvPr>
        </p:nvSpPr>
        <p:spPr>
          <a:xfrm>
            <a:off x="58550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0"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51" name="PlaceHolder 2"/>
          <p:cNvSpPr>
            <a:spLocks noGrp="1"/>
          </p:cNvSpPr>
          <p:nvPr>
            <p:ph type="subTitle"/>
          </p:nvPr>
        </p:nvSpPr>
        <p:spPr>
          <a:xfrm>
            <a:off x="386280" y="1969920"/>
            <a:ext cx="8087400" cy="4062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2"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53" name="PlaceHolder 2"/>
          <p:cNvSpPr>
            <a:spLocks noGrp="1"/>
          </p:cNvSpPr>
          <p:nvPr>
            <p:ph/>
          </p:nvPr>
        </p:nvSpPr>
        <p:spPr>
          <a:xfrm>
            <a:off x="386280" y="1969920"/>
            <a:ext cx="808740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55"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56"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7"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8" name="PlaceHolder 1"/>
          <p:cNvSpPr>
            <a:spLocks noGrp="1"/>
          </p:cNvSpPr>
          <p:nvPr>
            <p:ph type="subTitle"/>
          </p:nvPr>
        </p:nvSpPr>
        <p:spPr>
          <a:xfrm>
            <a:off x="386280" y="266400"/>
            <a:ext cx="8087400" cy="33588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60"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61"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62"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64"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65"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66" name="PlaceHolder 4"/>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68"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69"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70" name="PlaceHolder 4"/>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72" name="PlaceHolder 2"/>
          <p:cNvSpPr>
            <a:spLocks noGrp="1"/>
          </p:cNvSpPr>
          <p:nvPr>
            <p:ph/>
          </p:nvPr>
        </p:nvSpPr>
        <p:spPr>
          <a:xfrm>
            <a:off x="386280" y="19699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73" name="PlaceHolder 3"/>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4"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75"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76"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77"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78" name="PlaceHolder 5"/>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9"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80" name="PlaceHolder 2"/>
          <p:cNvSpPr>
            <a:spLocks noGrp="1"/>
          </p:cNvSpPr>
          <p:nvPr>
            <p:ph/>
          </p:nvPr>
        </p:nvSpPr>
        <p:spPr>
          <a:xfrm>
            <a:off x="38628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81" name="PlaceHolder 3"/>
          <p:cNvSpPr>
            <a:spLocks noGrp="1"/>
          </p:cNvSpPr>
          <p:nvPr>
            <p:ph/>
          </p:nvPr>
        </p:nvSpPr>
        <p:spPr>
          <a:xfrm>
            <a:off x="31208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82" name="PlaceHolder 4"/>
          <p:cNvSpPr>
            <a:spLocks noGrp="1"/>
          </p:cNvSpPr>
          <p:nvPr>
            <p:ph/>
          </p:nvPr>
        </p:nvSpPr>
        <p:spPr>
          <a:xfrm>
            <a:off x="58550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83" name="PlaceHolder 5"/>
          <p:cNvSpPr>
            <a:spLocks noGrp="1"/>
          </p:cNvSpPr>
          <p:nvPr>
            <p:ph/>
          </p:nvPr>
        </p:nvSpPr>
        <p:spPr>
          <a:xfrm>
            <a:off x="38628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84" name="PlaceHolder 6"/>
          <p:cNvSpPr>
            <a:spLocks noGrp="1"/>
          </p:cNvSpPr>
          <p:nvPr>
            <p:ph/>
          </p:nvPr>
        </p:nvSpPr>
        <p:spPr>
          <a:xfrm>
            <a:off x="31208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85" name="PlaceHolder 7"/>
          <p:cNvSpPr>
            <a:spLocks noGrp="1"/>
          </p:cNvSpPr>
          <p:nvPr>
            <p:ph/>
          </p:nvPr>
        </p:nvSpPr>
        <p:spPr>
          <a:xfrm>
            <a:off x="58550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92"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93" name="PlaceHolder 2"/>
          <p:cNvSpPr>
            <a:spLocks noGrp="1"/>
          </p:cNvSpPr>
          <p:nvPr>
            <p:ph type="subTitle"/>
          </p:nvPr>
        </p:nvSpPr>
        <p:spPr>
          <a:xfrm>
            <a:off x="386280" y="1969920"/>
            <a:ext cx="8087400" cy="4062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94"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95" name="PlaceHolder 2"/>
          <p:cNvSpPr>
            <a:spLocks noGrp="1"/>
          </p:cNvSpPr>
          <p:nvPr>
            <p:ph/>
          </p:nvPr>
        </p:nvSpPr>
        <p:spPr>
          <a:xfrm>
            <a:off x="386280" y="1969920"/>
            <a:ext cx="808740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97"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98"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9"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0" name="PlaceHolder 1"/>
          <p:cNvSpPr>
            <a:spLocks noGrp="1"/>
          </p:cNvSpPr>
          <p:nvPr>
            <p:ph type="subTitle"/>
          </p:nvPr>
        </p:nvSpPr>
        <p:spPr>
          <a:xfrm>
            <a:off x="386280" y="266400"/>
            <a:ext cx="8087400" cy="33588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02"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03"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04"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06"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07"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08" name="PlaceHolder 4"/>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10"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11"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12" name="PlaceHolder 4"/>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13"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14" name="PlaceHolder 2"/>
          <p:cNvSpPr>
            <a:spLocks noGrp="1"/>
          </p:cNvSpPr>
          <p:nvPr>
            <p:ph/>
          </p:nvPr>
        </p:nvSpPr>
        <p:spPr>
          <a:xfrm>
            <a:off x="386280" y="19699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15" name="PlaceHolder 3"/>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16"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17"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18"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19"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20" name="PlaceHolder 5"/>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22" name="PlaceHolder 2"/>
          <p:cNvSpPr>
            <a:spLocks noGrp="1"/>
          </p:cNvSpPr>
          <p:nvPr>
            <p:ph/>
          </p:nvPr>
        </p:nvSpPr>
        <p:spPr>
          <a:xfrm>
            <a:off x="38628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23" name="PlaceHolder 3"/>
          <p:cNvSpPr>
            <a:spLocks noGrp="1"/>
          </p:cNvSpPr>
          <p:nvPr>
            <p:ph/>
          </p:nvPr>
        </p:nvSpPr>
        <p:spPr>
          <a:xfrm>
            <a:off x="31208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24" name="PlaceHolder 4"/>
          <p:cNvSpPr>
            <a:spLocks noGrp="1"/>
          </p:cNvSpPr>
          <p:nvPr>
            <p:ph/>
          </p:nvPr>
        </p:nvSpPr>
        <p:spPr>
          <a:xfrm>
            <a:off x="58550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25" name="PlaceHolder 5"/>
          <p:cNvSpPr>
            <a:spLocks noGrp="1"/>
          </p:cNvSpPr>
          <p:nvPr>
            <p:ph/>
          </p:nvPr>
        </p:nvSpPr>
        <p:spPr>
          <a:xfrm>
            <a:off x="38628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26" name="PlaceHolder 6"/>
          <p:cNvSpPr>
            <a:spLocks noGrp="1"/>
          </p:cNvSpPr>
          <p:nvPr>
            <p:ph/>
          </p:nvPr>
        </p:nvSpPr>
        <p:spPr>
          <a:xfrm>
            <a:off x="31208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27" name="PlaceHolder 7"/>
          <p:cNvSpPr>
            <a:spLocks noGrp="1"/>
          </p:cNvSpPr>
          <p:nvPr>
            <p:ph/>
          </p:nvPr>
        </p:nvSpPr>
        <p:spPr>
          <a:xfrm>
            <a:off x="58550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34"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35" name="PlaceHolder 2"/>
          <p:cNvSpPr>
            <a:spLocks noGrp="1"/>
          </p:cNvSpPr>
          <p:nvPr>
            <p:ph type="subTitle"/>
          </p:nvPr>
        </p:nvSpPr>
        <p:spPr>
          <a:xfrm>
            <a:off x="386280" y="1969920"/>
            <a:ext cx="8087400" cy="4062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36"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37" name="PlaceHolder 2"/>
          <p:cNvSpPr>
            <a:spLocks noGrp="1"/>
          </p:cNvSpPr>
          <p:nvPr>
            <p:ph/>
          </p:nvPr>
        </p:nvSpPr>
        <p:spPr>
          <a:xfrm>
            <a:off x="386280" y="1969920"/>
            <a:ext cx="808740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39"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40"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41"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2" name="PlaceHolder 1"/>
          <p:cNvSpPr>
            <a:spLocks noGrp="1"/>
          </p:cNvSpPr>
          <p:nvPr>
            <p:ph type="subTitle"/>
          </p:nvPr>
        </p:nvSpPr>
        <p:spPr>
          <a:xfrm>
            <a:off x="386280" y="266400"/>
            <a:ext cx="8087400" cy="33588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3"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44"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45"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46"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48"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49"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50" name="PlaceHolder 4"/>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51"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52"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53"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54" name="PlaceHolder 4"/>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55"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56" name="PlaceHolder 2"/>
          <p:cNvSpPr>
            <a:spLocks noGrp="1"/>
          </p:cNvSpPr>
          <p:nvPr>
            <p:ph/>
          </p:nvPr>
        </p:nvSpPr>
        <p:spPr>
          <a:xfrm>
            <a:off x="386280" y="19699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57" name="PlaceHolder 3"/>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58"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59"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60"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61"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62" name="PlaceHolder 5"/>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63"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64" name="PlaceHolder 2"/>
          <p:cNvSpPr>
            <a:spLocks noGrp="1"/>
          </p:cNvSpPr>
          <p:nvPr>
            <p:ph/>
          </p:nvPr>
        </p:nvSpPr>
        <p:spPr>
          <a:xfrm>
            <a:off x="38628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65" name="PlaceHolder 3"/>
          <p:cNvSpPr>
            <a:spLocks noGrp="1"/>
          </p:cNvSpPr>
          <p:nvPr>
            <p:ph/>
          </p:nvPr>
        </p:nvSpPr>
        <p:spPr>
          <a:xfrm>
            <a:off x="31208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66" name="PlaceHolder 4"/>
          <p:cNvSpPr>
            <a:spLocks noGrp="1"/>
          </p:cNvSpPr>
          <p:nvPr>
            <p:ph/>
          </p:nvPr>
        </p:nvSpPr>
        <p:spPr>
          <a:xfrm>
            <a:off x="58550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67" name="PlaceHolder 5"/>
          <p:cNvSpPr>
            <a:spLocks noGrp="1"/>
          </p:cNvSpPr>
          <p:nvPr>
            <p:ph/>
          </p:nvPr>
        </p:nvSpPr>
        <p:spPr>
          <a:xfrm>
            <a:off x="38628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68" name="PlaceHolder 6"/>
          <p:cNvSpPr>
            <a:spLocks noGrp="1"/>
          </p:cNvSpPr>
          <p:nvPr>
            <p:ph/>
          </p:nvPr>
        </p:nvSpPr>
        <p:spPr>
          <a:xfrm>
            <a:off x="31208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69" name="PlaceHolder 7"/>
          <p:cNvSpPr>
            <a:spLocks noGrp="1"/>
          </p:cNvSpPr>
          <p:nvPr>
            <p:ph/>
          </p:nvPr>
        </p:nvSpPr>
        <p:spPr>
          <a:xfrm>
            <a:off x="58550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78"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79" name="PlaceHolder 2"/>
          <p:cNvSpPr>
            <a:spLocks noGrp="1"/>
          </p:cNvSpPr>
          <p:nvPr>
            <p:ph type="subTitle"/>
          </p:nvPr>
        </p:nvSpPr>
        <p:spPr>
          <a:xfrm>
            <a:off x="386280" y="1969920"/>
            <a:ext cx="8087400" cy="4062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80"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81" name="PlaceHolder 2"/>
          <p:cNvSpPr>
            <a:spLocks noGrp="1"/>
          </p:cNvSpPr>
          <p:nvPr>
            <p:ph/>
          </p:nvPr>
        </p:nvSpPr>
        <p:spPr>
          <a:xfrm>
            <a:off x="386280" y="1969920"/>
            <a:ext cx="808740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82"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83"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84"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85"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86" name="PlaceHolder 1"/>
          <p:cNvSpPr>
            <a:spLocks noGrp="1"/>
          </p:cNvSpPr>
          <p:nvPr>
            <p:ph type="subTitle"/>
          </p:nvPr>
        </p:nvSpPr>
        <p:spPr>
          <a:xfrm>
            <a:off x="386280" y="266400"/>
            <a:ext cx="8087400" cy="33588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87"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88"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89"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90"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1"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92"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93"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94" name="PlaceHolder 4"/>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196"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97"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198" name="PlaceHolder 4"/>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99"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00" name="PlaceHolder 2"/>
          <p:cNvSpPr>
            <a:spLocks noGrp="1"/>
          </p:cNvSpPr>
          <p:nvPr>
            <p:ph/>
          </p:nvPr>
        </p:nvSpPr>
        <p:spPr>
          <a:xfrm>
            <a:off x="386280" y="19699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01" name="PlaceHolder 3"/>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02"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03"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04"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05"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06" name="PlaceHolder 5"/>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07"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08" name="PlaceHolder 2"/>
          <p:cNvSpPr>
            <a:spLocks noGrp="1"/>
          </p:cNvSpPr>
          <p:nvPr>
            <p:ph/>
          </p:nvPr>
        </p:nvSpPr>
        <p:spPr>
          <a:xfrm>
            <a:off x="38628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09" name="PlaceHolder 3"/>
          <p:cNvSpPr>
            <a:spLocks noGrp="1"/>
          </p:cNvSpPr>
          <p:nvPr>
            <p:ph/>
          </p:nvPr>
        </p:nvSpPr>
        <p:spPr>
          <a:xfrm>
            <a:off x="31208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10" name="PlaceHolder 4"/>
          <p:cNvSpPr>
            <a:spLocks noGrp="1"/>
          </p:cNvSpPr>
          <p:nvPr>
            <p:ph/>
          </p:nvPr>
        </p:nvSpPr>
        <p:spPr>
          <a:xfrm>
            <a:off x="58550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11" name="PlaceHolder 5"/>
          <p:cNvSpPr>
            <a:spLocks noGrp="1"/>
          </p:cNvSpPr>
          <p:nvPr>
            <p:ph/>
          </p:nvPr>
        </p:nvSpPr>
        <p:spPr>
          <a:xfrm>
            <a:off x="38628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12" name="PlaceHolder 6"/>
          <p:cNvSpPr>
            <a:spLocks noGrp="1"/>
          </p:cNvSpPr>
          <p:nvPr>
            <p:ph/>
          </p:nvPr>
        </p:nvSpPr>
        <p:spPr>
          <a:xfrm>
            <a:off x="31208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13" name="PlaceHolder 7"/>
          <p:cNvSpPr>
            <a:spLocks noGrp="1"/>
          </p:cNvSpPr>
          <p:nvPr>
            <p:ph/>
          </p:nvPr>
        </p:nvSpPr>
        <p:spPr>
          <a:xfrm>
            <a:off x="58550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6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6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39"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40" name="PlaceHolder 2"/>
          <p:cNvSpPr>
            <a:spLocks noGrp="1"/>
          </p:cNvSpPr>
          <p:nvPr>
            <p:ph type="subTitle"/>
          </p:nvPr>
        </p:nvSpPr>
        <p:spPr>
          <a:xfrm>
            <a:off x="386280" y="1969920"/>
            <a:ext cx="8087400" cy="4062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6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41"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42" name="PlaceHolder 2"/>
          <p:cNvSpPr>
            <a:spLocks noGrp="1"/>
          </p:cNvSpPr>
          <p:nvPr>
            <p:ph/>
          </p:nvPr>
        </p:nvSpPr>
        <p:spPr>
          <a:xfrm>
            <a:off x="386280" y="1969920"/>
            <a:ext cx="808740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6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43"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44"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45"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6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46"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Tree>
  </p:cSld>
</p:sldLayout>
</file>

<file path=ppt/slideLayouts/slideLayout6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47" name="PlaceHolder 1"/>
          <p:cNvSpPr>
            <a:spLocks noGrp="1"/>
          </p:cNvSpPr>
          <p:nvPr>
            <p:ph type="subTitle"/>
          </p:nvPr>
        </p:nvSpPr>
        <p:spPr>
          <a:xfrm>
            <a:off x="386280" y="266400"/>
            <a:ext cx="8087400" cy="33588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6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48"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49"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50" name="PlaceHolder 3"/>
          <p:cNvSpPr>
            <a:spLocks noGrp="1"/>
          </p:cNvSpPr>
          <p:nvPr>
            <p:ph/>
          </p:nvPr>
        </p:nvSpPr>
        <p:spPr>
          <a:xfrm>
            <a:off x="453024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51"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6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52"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53" name="PlaceHolder 2"/>
          <p:cNvSpPr>
            <a:spLocks noGrp="1"/>
          </p:cNvSpPr>
          <p:nvPr>
            <p:ph/>
          </p:nvPr>
        </p:nvSpPr>
        <p:spPr>
          <a:xfrm>
            <a:off x="386280" y="1969920"/>
            <a:ext cx="3946320" cy="406296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54"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55" name="PlaceHolder 4"/>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6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56"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57"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58"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59" name="PlaceHolder 4"/>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7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0"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61" name="PlaceHolder 2"/>
          <p:cNvSpPr>
            <a:spLocks noGrp="1"/>
          </p:cNvSpPr>
          <p:nvPr>
            <p:ph/>
          </p:nvPr>
        </p:nvSpPr>
        <p:spPr>
          <a:xfrm>
            <a:off x="386280" y="19699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62" name="PlaceHolder 3"/>
          <p:cNvSpPr>
            <a:spLocks noGrp="1"/>
          </p:cNvSpPr>
          <p:nvPr>
            <p:ph/>
          </p:nvPr>
        </p:nvSpPr>
        <p:spPr>
          <a:xfrm>
            <a:off x="386280" y="4092120"/>
            <a:ext cx="808740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7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3"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64" name="PlaceHolder 2"/>
          <p:cNvSpPr>
            <a:spLocks noGrp="1"/>
          </p:cNvSpPr>
          <p:nvPr>
            <p:ph/>
          </p:nvPr>
        </p:nvSpPr>
        <p:spPr>
          <a:xfrm>
            <a:off x="38628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65" name="PlaceHolder 3"/>
          <p:cNvSpPr>
            <a:spLocks noGrp="1"/>
          </p:cNvSpPr>
          <p:nvPr>
            <p:ph/>
          </p:nvPr>
        </p:nvSpPr>
        <p:spPr>
          <a:xfrm>
            <a:off x="4530240" y="19699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66" name="PlaceHolder 4"/>
          <p:cNvSpPr>
            <a:spLocks noGrp="1"/>
          </p:cNvSpPr>
          <p:nvPr>
            <p:ph/>
          </p:nvPr>
        </p:nvSpPr>
        <p:spPr>
          <a:xfrm>
            <a:off x="38628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67" name="PlaceHolder 5"/>
          <p:cNvSpPr>
            <a:spLocks noGrp="1"/>
          </p:cNvSpPr>
          <p:nvPr>
            <p:ph/>
          </p:nvPr>
        </p:nvSpPr>
        <p:spPr>
          <a:xfrm>
            <a:off x="4530240" y="4092120"/>
            <a:ext cx="394632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Layouts/slideLayout7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68" name="PlaceHolder 1"/>
          <p:cNvSpPr>
            <a:spLocks noGrp="1"/>
          </p:cNvSpPr>
          <p:nvPr>
            <p:ph type="title"/>
          </p:nvPr>
        </p:nvSpPr>
        <p:spPr>
          <a:xfrm>
            <a:off x="386280" y="266400"/>
            <a:ext cx="8087400" cy="724320"/>
          </a:xfrm>
          <a:prstGeom prst="rect">
            <a:avLst/>
          </a:prstGeom>
          <a:noFill/>
          <a:ln w="0">
            <a:noFill/>
          </a:ln>
        </p:spPr>
        <p:txBody>
          <a:bodyPr lIns="0" rIns="0" tIns="0" bIns="0" anchor="ctr">
            <a:noAutofit/>
          </a:bodyPr>
          <a:p>
            <a:pPr indent="0">
              <a:buNone/>
            </a:pPr>
            <a:endParaRPr b="0" lang="es-ES" sz="1800" spc="-1" strike="noStrike">
              <a:solidFill>
                <a:srgbClr val="000000"/>
              </a:solidFill>
              <a:latin typeface="Calibri"/>
            </a:endParaRPr>
          </a:p>
        </p:txBody>
      </p:sp>
      <p:sp>
        <p:nvSpPr>
          <p:cNvPr id="269" name="PlaceHolder 2"/>
          <p:cNvSpPr>
            <a:spLocks noGrp="1"/>
          </p:cNvSpPr>
          <p:nvPr>
            <p:ph/>
          </p:nvPr>
        </p:nvSpPr>
        <p:spPr>
          <a:xfrm>
            <a:off x="38628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70" name="PlaceHolder 3"/>
          <p:cNvSpPr>
            <a:spLocks noGrp="1"/>
          </p:cNvSpPr>
          <p:nvPr>
            <p:ph/>
          </p:nvPr>
        </p:nvSpPr>
        <p:spPr>
          <a:xfrm>
            <a:off x="31208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71" name="PlaceHolder 4"/>
          <p:cNvSpPr>
            <a:spLocks noGrp="1"/>
          </p:cNvSpPr>
          <p:nvPr>
            <p:ph/>
          </p:nvPr>
        </p:nvSpPr>
        <p:spPr>
          <a:xfrm>
            <a:off x="5855040" y="19699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72" name="PlaceHolder 5"/>
          <p:cNvSpPr>
            <a:spLocks noGrp="1"/>
          </p:cNvSpPr>
          <p:nvPr>
            <p:ph/>
          </p:nvPr>
        </p:nvSpPr>
        <p:spPr>
          <a:xfrm>
            <a:off x="38628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73" name="PlaceHolder 6"/>
          <p:cNvSpPr>
            <a:spLocks noGrp="1"/>
          </p:cNvSpPr>
          <p:nvPr>
            <p:ph/>
          </p:nvPr>
        </p:nvSpPr>
        <p:spPr>
          <a:xfrm>
            <a:off x="31208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
        <p:nvSpPr>
          <p:cNvPr id="274" name="PlaceHolder 7"/>
          <p:cNvSpPr>
            <a:spLocks noGrp="1"/>
          </p:cNvSpPr>
          <p:nvPr>
            <p:ph/>
          </p:nvPr>
        </p:nvSpPr>
        <p:spPr>
          <a:xfrm>
            <a:off x="5855040" y="4092120"/>
            <a:ext cx="2603880" cy="1937880"/>
          </a:xfrm>
          <a:prstGeom prst="rect">
            <a:avLst/>
          </a:prstGeom>
          <a:noFill/>
          <a:ln w="0">
            <a:noFill/>
          </a:ln>
        </p:spPr>
        <p:txBody>
          <a:bodyPr lIns="0" rIns="0" tIns="0" bIns="0" anchor="t">
            <a:normAutofit/>
          </a:bodyPr>
          <a:p>
            <a:pPr indent="0">
              <a:lnSpc>
                <a:spcPct val="90000"/>
              </a:lnSpc>
              <a:spcBef>
                <a:spcPts val="1417"/>
              </a:spcBef>
              <a:buNone/>
            </a:pPr>
            <a:endParaRPr b="0" lang="es-ES" sz="2800" spc="-1" strike="noStrike">
              <a:solidFill>
                <a:srgbClr val="000000"/>
              </a:solidFill>
              <a:latin typeface="Calibri"/>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3.jpeg"/><Relationship Id="rId3" Type="http://schemas.openxmlformats.org/officeDocument/2006/relationships/image" Target="../media/image2.png"/><Relationship Id="rId4" Type="http://schemas.openxmlformats.org/officeDocument/2006/relationships/slideLayout" Target="../slideLayouts/slideLayout13.xml"/><Relationship Id="rId5" Type="http://schemas.openxmlformats.org/officeDocument/2006/relationships/slideLayout" Target="../slideLayouts/slideLayout14.xml"/><Relationship Id="rId6" Type="http://schemas.openxmlformats.org/officeDocument/2006/relationships/slideLayout" Target="../slideLayouts/slideLayout15.xml"/><Relationship Id="rId7" Type="http://schemas.openxmlformats.org/officeDocument/2006/relationships/slideLayout" Target="../slideLayouts/slideLayout16.xml"/><Relationship Id="rId8" Type="http://schemas.openxmlformats.org/officeDocument/2006/relationships/slideLayout" Target="../slideLayouts/slideLayout17.xml"/><Relationship Id="rId9" Type="http://schemas.openxmlformats.org/officeDocument/2006/relationships/slideLayout" Target="../slideLayouts/slideLayout18.xml"/><Relationship Id="rId10" Type="http://schemas.openxmlformats.org/officeDocument/2006/relationships/slideLayout" Target="../slideLayouts/slideLayout19.xml"/><Relationship Id="rId11" Type="http://schemas.openxmlformats.org/officeDocument/2006/relationships/slideLayout" Target="../slideLayouts/slideLayout20.xml"/><Relationship Id="rId12" Type="http://schemas.openxmlformats.org/officeDocument/2006/relationships/slideLayout" Target="../slideLayouts/slideLayout21.xml"/><Relationship Id="rId13" Type="http://schemas.openxmlformats.org/officeDocument/2006/relationships/slideLayout" Target="../slideLayouts/slideLayout22.xml"/><Relationship Id="rId14" Type="http://schemas.openxmlformats.org/officeDocument/2006/relationships/slideLayout" Target="../slideLayouts/slideLayout23.xml"/><Relationship Id="rId15"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image" Target="../media/image2.png"/><Relationship Id="rId4" Type="http://schemas.openxmlformats.org/officeDocument/2006/relationships/slideLayout" Target="../slideLayouts/slideLayout25.xml"/><Relationship Id="rId5" Type="http://schemas.openxmlformats.org/officeDocument/2006/relationships/slideLayout" Target="../slideLayouts/slideLayout26.xml"/><Relationship Id="rId6" Type="http://schemas.openxmlformats.org/officeDocument/2006/relationships/slideLayout" Target="../slideLayouts/slideLayout27.xml"/><Relationship Id="rId7" Type="http://schemas.openxmlformats.org/officeDocument/2006/relationships/slideLayout" Target="../slideLayouts/slideLayout28.xml"/><Relationship Id="rId8" Type="http://schemas.openxmlformats.org/officeDocument/2006/relationships/slideLayout" Target="../slideLayouts/slideLayout29.xml"/><Relationship Id="rId9" Type="http://schemas.openxmlformats.org/officeDocument/2006/relationships/slideLayout" Target="../slideLayouts/slideLayout30.xml"/><Relationship Id="rId10" Type="http://schemas.openxmlformats.org/officeDocument/2006/relationships/slideLayout" Target="../slideLayouts/slideLayout31.xml"/><Relationship Id="rId11" Type="http://schemas.openxmlformats.org/officeDocument/2006/relationships/slideLayout" Target="../slideLayouts/slideLayout32.xml"/><Relationship Id="rId12" Type="http://schemas.openxmlformats.org/officeDocument/2006/relationships/slideLayout" Target="../slideLayouts/slideLayout33.xml"/><Relationship Id="rId13" Type="http://schemas.openxmlformats.org/officeDocument/2006/relationships/slideLayout" Target="../slideLayouts/slideLayout34.xml"/><Relationship Id="rId14" Type="http://schemas.openxmlformats.org/officeDocument/2006/relationships/slideLayout" Target="../slideLayouts/slideLayout35.xml"/><Relationship Id="rId15"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image" Target="../media/image2.png"/><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 Id="rId11" Type="http://schemas.openxmlformats.org/officeDocument/2006/relationships/slideLayout" Target="../slideLayouts/slideLayout44.xml"/><Relationship Id="rId12" Type="http://schemas.openxmlformats.org/officeDocument/2006/relationships/slideLayout" Target="../slideLayouts/slideLayout45.xml"/><Relationship Id="rId13" Type="http://schemas.openxmlformats.org/officeDocument/2006/relationships/slideLayout" Target="../slideLayouts/slideLayout46.xml"/><Relationship Id="rId14" Type="http://schemas.openxmlformats.org/officeDocument/2006/relationships/slideLayout" Target="../slideLayouts/slideLayout47.xml"/><Relationship Id="rId15"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slideLayout" Target="../slideLayouts/slideLayout49.xml"/><Relationship Id="rId5" Type="http://schemas.openxmlformats.org/officeDocument/2006/relationships/slideLayout" Target="../slideLayouts/slideLayout50.xml"/><Relationship Id="rId6" Type="http://schemas.openxmlformats.org/officeDocument/2006/relationships/slideLayout" Target="../slideLayouts/slideLayout51.xml"/><Relationship Id="rId7" Type="http://schemas.openxmlformats.org/officeDocument/2006/relationships/slideLayout" Target="../slideLayouts/slideLayout52.xml"/><Relationship Id="rId8" Type="http://schemas.openxmlformats.org/officeDocument/2006/relationships/slideLayout" Target="../slideLayouts/slideLayout53.xml"/><Relationship Id="rId9" Type="http://schemas.openxmlformats.org/officeDocument/2006/relationships/slideLayout" Target="../slideLayouts/slideLayout54.xml"/><Relationship Id="rId10" Type="http://schemas.openxmlformats.org/officeDocument/2006/relationships/slideLayout" Target="../slideLayouts/slideLayout55.xml"/><Relationship Id="rId11" Type="http://schemas.openxmlformats.org/officeDocument/2006/relationships/slideLayout" Target="../slideLayouts/slideLayout56.xml"/><Relationship Id="rId12" Type="http://schemas.openxmlformats.org/officeDocument/2006/relationships/slideLayout" Target="../slideLayouts/slideLayout57.xml"/><Relationship Id="rId13" Type="http://schemas.openxmlformats.org/officeDocument/2006/relationships/slideLayout" Target="../slideLayouts/slideLayout58.xml"/><Relationship Id="rId14" Type="http://schemas.openxmlformats.org/officeDocument/2006/relationships/slideLayout" Target="../slideLayouts/slideLayout59.xml"/><Relationship Id="rId15" Type="http://schemas.openxmlformats.org/officeDocument/2006/relationships/slideLayout" Target="../slideLayouts/slideLayout6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4.jpeg"/><Relationship Id="rId3" Type="http://schemas.openxmlformats.org/officeDocument/2006/relationships/image" Target="../media/image2.png"/><Relationship Id="rId4" Type="http://schemas.openxmlformats.org/officeDocument/2006/relationships/slideLayout" Target="../slideLayouts/slideLayout61.xml"/><Relationship Id="rId5" Type="http://schemas.openxmlformats.org/officeDocument/2006/relationships/slideLayout" Target="../slideLayouts/slideLayout62.xml"/><Relationship Id="rId6" Type="http://schemas.openxmlformats.org/officeDocument/2006/relationships/slideLayout" Target="../slideLayouts/slideLayout63.xml"/><Relationship Id="rId7" Type="http://schemas.openxmlformats.org/officeDocument/2006/relationships/slideLayout" Target="../slideLayouts/slideLayout64.xml"/><Relationship Id="rId8" Type="http://schemas.openxmlformats.org/officeDocument/2006/relationships/slideLayout" Target="../slideLayouts/slideLayout65.xml"/><Relationship Id="rId9" Type="http://schemas.openxmlformats.org/officeDocument/2006/relationships/slideLayout" Target="../slideLayouts/slideLayout66.xml"/><Relationship Id="rId10" Type="http://schemas.openxmlformats.org/officeDocument/2006/relationships/slideLayout" Target="../slideLayouts/slideLayout67.xml"/><Relationship Id="rId11" Type="http://schemas.openxmlformats.org/officeDocument/2006/relationships/slideLayout" Target="../slideLayouts/slideLayout68.xml"/><Relationship Id="rId12" Type="http://schemas.openxmlformats.org/officeDocument/2006/relationships/slideLayout" Target="../slideLayouts/slideLayout69.xml"/><Relationship Id="rId13" Type="http://schemas.openxmlformats.org/officeDocument/2006/relationships/slideLayout" Target="../slideLayouts/slideLayout70.xml"/><Relationship Id="rId14" Type="http://schemas.openxmlformats.org/officeDocument/2006/relationships/slideLayout" Target="../slideLayouts/slideLayout71.xml"/><Relationship Id="rId15" Type="http://schemas.openxmlformats.org/officeDocument/2006/relationships/slideLayout" Target="../slideLayouts/slideLayout7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Picture 7" descr=""/>
          <p:cNvPicPr/>
          <p:nvPr/>
        </p:nvPicPr>
        <p:blipFill>
          <a:blip r:embed="rId2"/>
          <a:stretch/>
        </p:blipFill>
        <p:spPr>
          <a:xfrm>
            <a:off x="0" y="0"/>
            <a:ext cx="9143640" cy="6857640"/>
          </a:xfrm>
          <a:prstGeom prst="rect">
            <a:avLst/>
          </a:prstGeom>
          <a:ln w="0">
            <a:noFill/>
          </a:ln>
        </p:spPr>
      </p:pic>
      <p:grpSp>
        <p:nvGrpSpPr>
          <p:cNvPr id="1" name="Group 10"/>
          <p:cNvGrpSpPr/>
          <p:nvPr/>
        </p:nvGrpSpPr>
        <p:grpSpPr>
          <a:xfrm>
            <a:off x="0" y="6150600"/>
            <a:ext cx="9143640" cy="817920"/>
            <a:chOff x="0" y="6150600"/>
            <a:chExt cx="9143640" cy="817920"/>
          </a:xfrm>
        </p:grpSpPr>
        <p:sp>
          <p:nvSpPr>
            <p:cNvPr id="2" name="Rectangle 11"/>
            <p:cNvSpPr/>
            <p:nvPr/>
          </p:nvSpPr>
          <p:spPr>
            <a:xfrm>
              <a:off x="0" y="6268680"/>
              <a:ext cx="9143640" cy="5889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pic>
          <p:nvPicPr>
            <p:cNvPr id="3" name="Picture 12" descr=""/>
            <p:cNvPicPr/>
            <p:nvPr/>
          </p:nvPicPr>
          <p:blipFill>
            <a:blip r:embed="rId3"/>
            <a:stretch/>
          </p:blipFill>
          <p:spPr>
            <a:xfrm>
              <a:off x="5974200" y="6150600"/>
              <a:ext cx="3078360" cy="817920"/>
            </a:xfrm>
            <a:prstGeom prst="rect">
              <a:avLst/>
            </a:prstGeom>
            <a:ln w="0">
              <a:noFill/>
            </a:ln>
          </p:spPr>
        </p:pic>
      </p:grpSp>
      <p:sp>
        <p:nvSpPr>
          <p:cNvPr id="4" name="Rectangle 5"/>
          <p:cNvSpPr/>
          <p:nvPr/>
        </p:nvSpPr>
        <p:spPr>
          <a:xfrm>
            <a:off x="708840" y="0"/>
            <a:ext cx="6126120" cy="4446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5" name="PlaceHolder 1"/>
          <p:cNvSpPr>
            <a:spLocks noGrp="1"/>
          </p:cNvSpPr>
          <p:nvPr>
            <p:ph type="title"/>
          </p:nvPr>
        </p:nvSpPr>
        <p:spPr>
          <a:xfrm>
            <a:off x="1389240" y="53640"/>
            <a:ext cx="4163760" cy="2913120"/>
          </a:xfrm>
          <a:prstGeom prst="rect">
            <a:avLst/>
          </a:prstGeom>
          <a:noFill/>
          <a:ln w="0">
            <a:noFill/>
          </a:ln>
        </p:spPr>
        <p:txBody>
          <a:bodyPr lIns="90000" rIns="90000" tIns="45000" bIns="45000" anchor="b">
            <a:noAutofit/>
          </a:bodyPr>
          <a:p>
            <a:pPr indent="0">
              <a:lnSpc>
                <a:spcPts val="5700"/>
              </a:lnSpc>
              <a:buNone/>
            </a:pPr>
            <a:r>
              <a:rPr b="1" lang="en-US" sz="6000" spc="-1" strike="noStrike">
                <a:solidFill>
                  <a:srgbClr val="ffffff"/>
                </a:solidFill>
                <a:latin typeface="Arial Narrow"/>
              </a:rPr>
              <a:t>HERE GOES YOUR TITLE</a:t>
            </a:r>
            <a:endParaRPr b="0" lang="es-ES" sz="6000" spc="-1" strike="noStrike">
              <a:solidFill>
                <a:srgbClr val="000000"/>
              </a:solidFill>
              <a:latin typeface="Calibri"/>
            </a:endParaRPr>
          </a:p>
        </p:txBody>
      </p:sp>
      <p:sp>
        <p:nvSpPr>
          <p:cNvPr id="6" name="PlaceHolder 2"/>
          <p:cNvSpPr>
            <a:spLocks noGrp="1"/>
          </p:cNvSpPr>
          <p:nvPr>
            <p:ph type="body"/>
          </p:nvPr>
        </p:nvSpPr>
        <p:spPr>
          <a:xfrm>
            <a:off x="1389240" y="3478320"/>
            <a:ext cx="2712600" cy="653760"/>
          </a:xfrm>
          <a:prstGeom prst="rect">
            <a:avLst/>
          </a:prstGeom>
          <a:noFill/>
          <a:ln w="0">
            <a:noFill/>
          </a:ln>
        </p:spPr>
        <p:txBody>
          <a:bodyPr lIns="90000" rIns="90000" tIns="45000" bIns="45000" anchor="t">
            <a:noAutofit/>
          </a:bodyPr>
          <a:p>
            <a:pPr indent="0">
              <a:lnSpc>
                <a:spcPct val="90000"/>
              </a:lnSpc>
              <a:spcBef>
                <a:spcPts val="1001"/>
              </a:spcBef>
              <a:buNone/>
              <a:tabLst>
                <a:tab algn="l" pos="0"/>
              </a:tabLst>
            </a:pPr>
            <a:r>
              <a:rPr b="0" lang="en-US" sz="1200" spc="-1" strike="noStrike">
                <a:solidFill>
                  <a:srgbClr val="ffffff"/>
                </a:solidFill>
                <a:latin typeface="Arial Narrow"/>
              </a:rPr>
              <a:t>Month Year</a:t>
            </a:r>
            <a:endParaRPr b="0" lang="es-ES" sz="1200" spc="-1" strike="noStrike">
              <a:solidFill>
                <a:srgbClr val="000000"/>
              </a:solidFill>
              <a:latin typeface="Calibri"/>
            </a:endParaRPr>
          </a:p>
        </p:txBody>
      </p:sp>
      <p:cxnSp>
        <p:nvCxnSpPr>
          <p:cNvPr id="7" name="Straight Connector 6"/>
          <p:cNvCxnSpPr/>
          <p:nvPr/>
        </p:nvCxnSpPr>
        <p:spPr>
          <a:xfrm>
            <a:off x="1158840" y="0"/>
            <a:ext cx="360" cy="4081680"/>
          </a:xfrm>
          <a:prstGeom prst="straightConnector1">
            <a:avLst/>
          </a:prstGeom>
          <a:ln w="22225">
            <a:solidFill>
              <a:srgbClr val="ffffff"/>
            </a:solidFill>
          </a:ln>
        </p:spPr>
      </p:cxnSp>
    </p:spTree>
  </p:cSld>
  <p:clrMap bg1="lt1" bg2="lt2" tx1="dk1"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noFill/>
      </p:bgPr>
    </p:bg>
    <p:spTree>
      <p:nvGrpSpPr>
        <p:cNvPr id="1" name=""/>
        <p:cNvGrpSpPr/>
        <p:nvPr/>
      </p:nvGrpSpPr>
      <p:grpSpPr>
        <a:xfrm>
          <a:off x="0" y="0"/>
          <a:ext cx="0" cy="0"/>
          <a:chOff x="0" y="0"/>
          <a:chExt cx="0" cy="0"/>
        </a:xfrm>
      </p:grpSpPr>
      <p:pic>
        <p:nvPicPr>
          <p:cNvPr id="44" name="Picture 19" descr=""/>
          <p:cNvPicPr/>
          <p:nvPr/>
        </p:nvPicPr>
        <p:blipFill>
          <a:blip r:embed="rId2"/>
          <a:stretch/>
        </p:blipFill>
        <p:spPr>
          <a:xfrm>
            <a:off x="0" y="0"/>
            <a:ext cx="9143640" cy="6857640"/>
          </a:xfrm>
          <a:prstGeom prst="rect">
            <a:avLst/>
          </a:prstGeom>
          <a:ln w="0">
            <a:noFill/>
          </a:ln>
        </p:spPr>
      </p:pic>
      <p:grpSp>
        <p:nvGrpSpPr>
          <p:cNvPr id="45" name="Group 10"/>
          <p:cNvGrpSpPr/>
          <p:nvPr/>
        </p:nvGrpSpPr>
        <p:grpSpPr>
          <a:xfrm>
            <a:off x="0" y="6150600"/>
            <a:ext cx="9143640" cy="817920"/>
            <a:chOff x="0" y="6150600"/>
            <a:chExt cx="9143640" cy="817920"/>
          </a:xfrm>
        </p:grpSpPr>
        <p:sp>
          <p:nvSpPr>
            <p:cNvPr id="46" name="Rectangle 11"/>
            <p:cNvSpPr/>
            <p:nvPr/>
          </p:nvSpPr>
          <p:spPr>
            <a:xfrm>
              <a:off x="0" y="6268680"/>
              <a:ext cx="9143640" cy="5889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pic>
          <p:nvPicPr>
            <p:cNvPr id="47" name="Picture 12" descr=""/>
            <p:cNvPicPr/>
            <p:nvPr/>
          </p:nvPicPr>
          <p:blipFill>
            <a:blip r:embed="rId3"/>
            <a:stretch/>
          </p:blipFill>
          <p:spPr>
            <a:xfrm>
              <a:off x="5974200" y="6150600"/>
              <a:ext cx="3078360" cy="817920"/>
            </a:xfrm>
            <a:prstGeom prst="rect">
              <a:avLst/>
            </a:prstGeom>
            <a:ln w="0">
              <a:noFill/>
            </a:ln>
          </p:spPr>
        </p:pic>
      </p:grpSp>
      <p:sp>
        <p:nvSpPr>
          <p:cNvPr id="48" name="PlaceHolder 1"/>
          <p:cNvSpPr>
            <a:spLocks noGrp="1"/>
          </p:cNvSpPr>
          <p:nvPr>
            <p:ph type="title"/>
          </p:nvPr>
        </p:nvSpPr>
        <p:spPr>
          <a:xfrm>
            <a:off x="291960" y="1845360"/>
            <a:ext cx="2941200" cy="2500920"/>
          </a:xfrm>
          <a:prstGeom prst="rect">
            <a:avLst/>
          </a:prstGeom>
          <a:noFill/>
          <a:ln w="0">
            <a:noFill/>
          </a:ln>
        </p:spPr>
        <p:txBody>
          <a:bodyPr lIns="90000" rIns="90000" tIns="45000" bIns="45000" anchor="ctr">
            <a:noAutofit/>
          </a:bodyPr>
          <a:p>
            <a:pPr indent="0">
              <a:lnSpc>
                <a:spcPts val="4501"/>
              </a:lnSpc>
              <a:buNone/>
            </a:pPr>
            <a:r>
              <a:rPr b="1" lang="en-US" sz="4400" spc="-1" strike="noStrike">
                <a:solidFill>
                  <a:srgbClr val="ffffff"/>
                </a:solidFill>
                <a:latin typeface="Arial Narrow"/>
              </a:rPr>
              <a:t>HERE GOES THE TITLE OF YOUR SECTION</a:t>
            </a:r>
            <a:endParaRPr b="0" lang="es-ES" sz="4400" spc="-1" strike="noStrike">
              <a:solidFill>
                <a:srgbClr val="000000"/>
              </a:solidFill>
              <a:latin typeface="Calibri"/>
            </a:endParaRPr>
          </a:p>
        </p:txBody>
      </p:sp>
      <p:sp>
        <p:nvSpPr>
          <p:cNvPr id="49" name="PlaceHolder 2"/>
          <p:cNvSpPr>
            <a:spLocks noGrp="1"/>
          </p:cNvSpPr>
          <p:nvPr>
            <p:ph type="body"/>
          </p:nvPr>
        </p:nvSpPr>
        <p:spPr>
          <a:xfrm>
            <a:off x="4262760" y="1526760"/>
            <a:ext cx="4163760" cy="4062960"/>
          </a:xfrm>
          <a:prstGeom prst="rect">
            <a:avLst/>
          </a:prstGeom>
          <a:noFill/>
          <a:ln w="0">
            <a:noFill/>
          </a:ln>
        </p:spPr>
        <p:txBody>
          <a:bodyPr lIns="90000" rIns="90000" tIns="45000" bIns="45000" anchor="t">
            <a:noAutofit/>
          </a:bodyPr>
          <a:p>
            <a:pPr indent="0">
              <a:lnSpc>
                <a:spcPts val="1500"/>
              </a:lnSpc>
              <a:spcBef>
                <a:spcPts val="1001"/>
              </a:spcBef>
              <a:buNone/>
              <a:tabLst>
                <a:tab algn="l" pos="0"/>
              </a:tabLst>
            </a:pPr>
            <a:r>
              <a:rPr b="0" lang="en-US" sz="1300" spc="-1" strike="noStrike">
                <a:solidFill>
                  <a:srgbClr val="000000"/>
                </a:solidFill>
                <a:latin typeface="Arial Narrow"/>
              </a:rPr>
              <a:t>Here goes your plain text</a:t>
            </a:r>
            <a:endParaRPr b="0" lang="es-ES" sz="13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noFill/>
      </p:bgPr>
    </p:bg>
    <p:spTree>
      <p:nvGrpSpPr>
        <p:cNvPr id="1" name=""/>
        <p:cNvGrpSpPr/>
        <p:nvPr/>
      </p:nvGrpSpPr>
      <p:grpSpPr>
        <a:xfrm>
          <a:off x="0" y="0"/>
          <a:ext cx="0" cy="0"/>
          <a:chOff x="0" y="0"/>
          <a:chExt cx="0" cy="0"/>
        </a:xfrm>
      </p:grpSpPr>
      <p:pic>
        <p:nvPicPr>
          <p:cNvPr id="86" name="Picture 19" descr=""/>
          <p:cNvPicPr/>
          <p:nvPr/>
        </p:nvPicPr>
        <p:blipFill>
          <a:blip r:embed="rId2"/>
          <a:stretch/>
        </p:blipFill>
        <p:spPr>
          <a:xfrm>
            <a:off x="0" y="0"/>
            <a:ext cx="9143640" cy="6857640"/>
          </a:xfrm>
          <a:prstGeom prst="rect">
            <a:avLst/>
          </a:prstGeom>
          <a:ln w="0">
            <a:noFill/>
          </a:ln>
        </p:spPr>
      </p:pic>
      <p:grpSp>
        <p:nvGrpSpPr>
          <p:cNvPr id="87" name="Group 10"/>
          <p:cNvGrpSpPr/>
          <p:nvPr/>
        </p:nvGrpSpPr>
        <p:grpSpPr>
          <a:xfrm>
            <a:off x="0" y="6150600"/>
            <a:ext cx="9143640" cy="817920"/>
            <a:chOff x="0" y="6150600"/>
            <a:chExt cx="9143640" cy="817920"/>
          </a:xfrm>
        </p:grpSpPr>
        <p:sp>
          <p:nvSpPr>
            <p:cNvPr id="88" name="Rectangle 11"/>
            <p:cNvSpPr/>
            <p:nvPr/>
          </p:nvSpPr>
          <p:spPr>
            <a:xfrm>
              <a:off x="0" y="6268680"/>
              <a:ext cx="9143640" cy="5889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pic>
          <p:nvPicPr>
            <p:cNvPr id="89" name="Picture 12" descr=""/>
            <p:cNvPicPr/>
            <p:nvPr/>
          </p:nvPicPr>
          <p:blipFill>
            <a:blip r:embed="rId3"/>
            <a:stretch/>
          </p:blipFill>
          <p:spPr>
            <a:xfrm>
              <a:off x="5974200" y="6150600"/>
              <a:ext cx="3078360" cy="817920"/>
            </a:xfrm>
            <a:prstGeom prst="rect">
              <a:avLst/>
            </a:prstGeom>
            <a:ln w="0">
              <a:noFill/>
            </a:ln>
          </p:spPr>
        </p:pic>
      </p:grpSp>
      <p:sp>
        <p:nvSpPr>
          <p:cNvPr id="90" name="PlaceHolder 1"/>
          <p:cNvSpPr>
            <a:spLocks noGrp="1"/>
          </p:cNvSpPr>
          <p:nvPr>
            <p:ph type="title"/>
          </p:nvPr>
        </p:nvSpPr>
        <p:spPr>
          <a:xfrm>
            <a:off x="291960" y="1845360"/>
            <a:ext cx="2941200" cy="2500920"/>
          </a:xfrm>
          <a:prstGeom prst="rect">
            <a:avLst/>
          </a:prstGeom>
          <a:noFill/>
          <a:ln w="0">
            <a:noFill/>
          </a:ln>
        </p:spPr>
        <p:txBody>
          <a:bodyPr lIns="90000" rIns="90000" tIns="45000" bIns="45000" anchor="ctr">
            <a:noAutofit/>
          </a:bodyPr>
          <a:p>
            <a:pPr indent="0">
              <a:lnSpc>
                <a:spcPts val="4501"/>
              </a:lnSpc>
              <a:buNone/>
            </a:pPr>
            <a:r>
              <a:rPr b="1" lang="en-US" sz="4400" spc="-1" strike="noStrike">
                <a:solidFill>
                  <a:srgbClr val="ffffff"/>
                </a:solidFill>
                <a:latin typeface="Arial Narrow"/>
              </a:rPr>
              <a:t>HERE GOES THE TITLE OF YOUR SECTION</a:t>
            </a:r>
            <a:endParaRPr b="0" lang="es-ES" sz="4400" spc="-1" strike="noStrike">
              <a:solidFill>
                <a:srgbClr val="000000"/>
              </a:solidFill>
              <a:latin typeface="Calibri"/>
            </a:endParaRPr>
          </a:p>
        </p:txBody>
      </p:sp>
      <p:sp>
        <p:nvSpPr>
          <p:cNvPr id="91" name="PlaceHolder 2"/>
          <p:cNvSpPr>
            <a:spLocks noGrp="1"/>
          </p:cNvSpPr>
          <p:nvPr>
            <p:ph type="body"/>
          </p:nvPr>
        </p:nvSpPr>
        <p:spPr>
          <a:xfrm>
            <a:off x="3666960" y="198360"/>
            <a:ext cx="5287680" cy="5890680"/>
          </a:xfrm>
          <a:prstGeom prst="rect">
            <a:avLst/>
          </a:prstGeom>
          <a:noFill/>
          <a:ln w="0">
            <a:noFill/>
          </a:ln>
        </p:spPr>
        <p:txBody>
          <a:bodyPr lIns="90000" rIns="90000" tIns="45000" bIns="45000" anchor="t">
            <a:noAutofit/>
          </a:bodyPr>
          <a:p>
            <a:pPr indent="0">
              <a:lnSpc>
                <a:spcPct val="100000"/>
              </a:lnSpc>
              <a:buNone/>
            </a:pPr>
            <a:r>
              <a:rPr b="0" lang="en-GB" sz="1800" spc="-1" strike="noStrike">
                <a:solidFill>
                  <a:srgbClr val="000000"/>
                </a:solidFill>
                <a:latin typeface="Arial Narrow"/>
              </a:rPr>
              <a:t>Click</a:t>
            </a:r>
            <a:r>
              <a:rPr b="0" lang="es-ES" sz="1800" spc="-1" strike="noStrike">
                <a:solidFill>
                  <a:srgbClr val="000000"/>
                </a:solidFill>
                <a:latin typeface="Arial Narrow"/>
              </a:rPr>
              <a:t> in the icon below to insert your picture</a:t>
            </a:r>
            <a:endParaRPr b="0" lang="es-ES" sz="18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noFill/>
      </p:bgPr>
    </p:bg>
    <p:spTree>
      <p:nvGrpSpPr>
        <p:cNvPr id="1" name=""/>
        <p:cNvGrpSpPr/>
        <p:nvPr/>
      </p:nvGrpSpPr>
      <p:grpSpPr>
        <a:xfrm>
          <a:off x="0" y="0"/>
          <a:ext cx="0" cy="0"/>
          <a:chOff x="0" y="0"/>
          <a:chExt cx="0" cy="0"/>
        </a:xfrm>
      </p:grpSpPr>
      <p:pic>
        <p:nvPicPr>
          <p:cNvPr id="128" name="Picture 16" descr=""/>
          <p:cNvPicPr/>
          <p:nvPr/>
        </p:nvPicPr>
        <p:blipFill>
          <a:blip r:embed="rId2"/>
          <a:stretch/>
        </p:blipFill>
        <p:spPr>
          <a:xfrm>
            <a:off x="0" y="0"/>
            <a:ext cx="9143640" cy="6857640"/>
          </a:xfrm>
          <a:prstGeom prst="rect">
            <a:avLst/>
          </a:prstGeom>
          <a:ln w="0">
            <a:noFill/>
          </a:ln>
        </p:spPr>
      </p:pic>
      <p:grpSp>
        <p:nvGrpSpPr>
          <p:cNvPr id="129" name="Group 10"/>
          <p:cNvGrpSpPr/>
          <p:nvPr/>
        </p:nvGrpSpPr>
        <p:grpSpPr>
          <a:xfrm>
            <a:off x="0" y="6150600"/>
            <a:ext cx="9143640" cy="817920"/>
            <a:chOff x="0" y="6150600"/>
            <a:chExt cx="9143640" cy="817920"/>
          </a:xfrm>
        </p:grpSpPr>
        <p:sp>
          <p:nvSpPr>
            <p:cNvPr id="130" name="Rectangle 11"/>
            <p:cNvSpPr/>
            <p:nvPr/>
          </p:nvSpPr>
          <p:spPr>
            <a:xfrm>
              <a:off x="0" y="6268680"/>
              <a:ext cx="9143640" cy="5889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pic>
          <p:nvPicPr>
            <p:cNvPr id="131" name="Picture 12" descr=""/>
            <p:cNvPicPr/>
            <p:nvPr/>
          </p:nvPicPr>
          <p:blipFill>
            <a:blip r:embed="rId3"/>
            <a:stretch/>
          </p:blipFill>
          <p:spPr>
            <a:xfrm>
              <a:off x="5974200" y="6150600"/>
              <a:ext cx="3078360" cy="817920"/>
            </a:xfrm>
            <a:prstGeom prst="rect">
              <a:avLst/>
            </a:prstGeom>
            <a:ln w="0">
              <a:noFill/>
            </a:ln>
          </p:spPr>
        </p:pic>
      </p:grpSp>
      <p:sp>
        <p:nvSpPr>
          <p:cNvPr id="132"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US" sz="2900" spc="-1" strike="noStrike">
                <a:solidFill>
                  <a:srgbClr val="ffffff"/>
                </a:solidFill>
                <a:latin typeface="Arial Narrow"/>
              </a:rPr>
              <a:t>HERE GOES YOUR TITLE</a:t>
            </a:r>
            <a:endParaRPr b="0" lang="es-ES" sz="2900" spc="-1" strike="noStrike">
              <a:solidFill>
                <a:srgbClr val="000000"/>
              </a:solidFill>
              <a:latin typeface="Calibri"/>
            </a:endParaRPr>
          </a:p>
        </p:txBody>
      </p:sp>
      <p:sp>
        <p:nvSpPr>
          <p:cNvPr id="133" name="PlaceHolder 2"/>
          <p:cNvSpPr>
            <a:spLocks noGrp="1"/>
          </p:cNvSpPr>
          <p:nvPr>
            <p:ph type="body"/>
          </p:nvPr>
        </p:nvSpPr>
        <p:spPr>
          <a:xfrm>
            <a:off x="386280" y="1969920"/>
            <a:ext cx="8087400" cy="4062960"/>
          </a:xfrm>
          <a:prstGeom prst="rect">
            <a:avLst/>
          </a:prstGeom>
          <a:noFill/>
          <a:ln w="0">
            <a:noFill/>
          </a:ln>
        </p:spPr>
        <p:txBody>
          <a:bodyPr lIns="90000" rIns="90000" tIns="45000" bIns="45000" anchor="t">
            <a:noAutofit/>
          </a:bodyPr>
          <a:p>
            <a:pPr indent="0">
              <a:lnSpc>
                <a:spcPts val="1500"/>
              </a:lnSpc>
              <a:spcBef>
                <a:spcPts val="1001"/>
              </a:spcBef>
              <a:buNone/>
              <a:tabLst>
                <a:tab algn="l" pos="0"/>
              </a:tabLst>
            </a:pPr>
            <a:r>
              <a:rPr b="0" lang="en-US" sz="1300" spc="-1" strike="noStrike">
                <a:solidFill>
                  <a:srgbClr val="000000"/>
                </a:solidFill>
                <a:latin typeface="Arial Narrow"/>
              </a:rPr>
              <a:t>Here goes your plain text</a:t>
            </a:r>
            <a:endParaRPr b="0" lang="es-ES" sz="13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70" name="Picture 7" descr=""/>
          <p:cNvPicPr/>
          <p:nvPr/>
        </p:nvPicPr>
        <p:blipFill>
          <a:blip r:embed="rId2"/>
          <a:stretch/>
        </p:blipFill>
        <p:spPr>
          <a:xfrm>
            <a:off x="0" y="0"/>
            <a:ext cx="9143640" cy="6857640"/>
          </a:xfrm>
          <a:prstGeom prst="rect">
            <a:avLst/>
          </a:prstGeom>
          <a:ln w="0">
            <a:noFill/>
          </a:ln>
        </p:spPr>
      </p:pic>
      <p:grpSp>
        <p:nvGrpSpPr>
          <p:cNvPr id="171" name="Group 10"/>
          <p:cNvGrpSpPr/>
          <p:nvPr/>
        </p:nvGrpSpPr>
        <p:grpSpPr>
          <a:xfrm>
            <a:off x="0" y="6150600"/>
            <a:ext cx="9143640" cy="817920"/>
            <a:chOff x="0" y="6150600"/>
            <a:chExt cx="9143640" cy="817920"/>
          </a:xfrm>
        </p:grpSpPr>
        <p:sp>
          <p:nvSpPr>
            <p:cNvPr id="172" name="Rectangle 11"/>
            <p:cNvSpPr/>
            <p:nvPr/>
          </p:nvSpPr>
          <p:spPr>
            <a:xfrm>
              <a:off x="0" y="6268680"/>
              <a:ext cx="9143640" cy="5889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tabLst>
                  <a:tab algn="l" pos="0"/>
                </a:tabLst>
              </a:pPr>
              <a:endParaRPr b="0" lang="es-ES" sz="1800" spc="-1" strike="noStrike">
                <a:solidFill>
                  <a:srgbClr val="ffffff"/>
                </a:solidFill>
                <a:latin typeface="Calibri"/>
              </a:endParaRPr>
            </a:p>
          </p:txBody>
        </p:sp>
        <p:pic>
          <p:nvPicPr>
            <p:cNvPr id="173" name="Picture 12" descr=""/>
            <p:cNvPicPr/>
            <p:nvPr/>
          </p:nvPicPr>
          <p:blipFill>
            <a:blip r:embed="rId3"/>
            <a:stretch/>
          </p:blipFill>
          <p:spPr>
            <a:xfrm>
              <a:off x="5974200" y="6150600"/>
              <a:ext cx="3078360" cy="817920"/>
            </a:xfrm>
            <a:prstGeom prst="rect">
              <a:avLst/>
            </a:prstGeom>
            <a:ln w="0">
              <a:noFill/>
            </a:ln>
          </p:spPr>
        </p:pic>
      </p:grpSp>
      <p:sp>
        <p:nvSpPr>
          <p:cNvPr id="174" name="Rectangle 5"/>
          <p:cNvSpPr/>
          <p:nvPr/>
        </p:nvSpPr>
        <p:spPr>
          <a:xfrm>
            <a:off x="575640" y="0"/>
            <a:ext cx="6258960" cy="4446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tabLst>
                <a:tab algn="l" pos="0"/>
              </a:tabLst>
            </a:pPr>
            <a:endParaRPr b="0" lang="es-ES" sz="1800" spc="-1" strike="noStrike">
              <a:solidFill>
                <a:srgbClr val="ffffff"/>
              </a:solidFill>
              <a:latin typeface="Calibri"/>
            </a:endParaRPr>
          </a:p>
        </p:txBody>
      </p:sp>
      <p:sp>
        <p:nvSpPr>
          <p:cNvPr id="175" name="PlaceHolder 1"/>
          <p:cNvSpPr>
            <a:spLocks noGrp="1"/>
          </p:cNvSpPr>
          <p:nvPr>
            <p:ph type="title"/>
          </p:nvPr>
        </p:nvSpPr>
        <p:spPr>
          <a:xfrm>
            <a:off x="1389240" y="53640"/>
            <a:ext cx="4163760" cy="2913120"/>
          </a:xfrm>
          <a:prstGeom prst="rect">
            <a:avLst/>
          </a:prstGeom>
          <a:noFill/>
          <a:ln w="0">
            <a:noFill/>
          </a:ln>
        </p:spPr>
        <p:txBody>
          <a:bodyPr lIns="90000" rIns="90000" tIns="45000" bIns="45000" anchor="b">
            <a:noAutofit/>
          </a:bodyPr>
          <a:p>
            <a:pPr indent="0">
              <a:lnSpc>
                <a:spcPts val="5700"/>
              </a:lnSpc>
              <a:buNone/>
            </a:pPr>
            <a:r>
              <a:rPr b="1" lang="en-US" sz="6000" spc="-1" strike="noStrike">
                <a:solidFill>
                  <a:srgbClr val="ffffff"/>
                </a:solidFill>
                <a:latin typeface="Arial Narrow"/>
              </a:rPr>
              <a:t>HERE GOES YOUR TITLE</a:t>
            </a:r>
            <a:endParaRPr b="0" lang="es-ES" sz="6000" spc="-1" strike="noStrike">
              <a:solidFill>
                <a:srgbClr val="000000"/>
              </a:solidFill>
              <a:latin typeface="Calibri"/>
            </a:endParaRPr>
          </a:p>
        </p:txBody>
      </p:sp>
      <p:sp>
        <p:nvSpPr>
          <p:cNvPr id="176" name="PlaceHolder 2"/>
          <p:cNvSpPr>
            <a:spLocks noGrp="1"/>
          </p:cNvSpPr>
          <p:nvPr>
            <p:ph type="body"/>
          </p:nvPr>
        </p:nvSpPr>
        <p:spPr>
          <a:xfrm>
            <a:off x="1389240" y="3478320"/>
            <a:ext cx="2712600" cy="653760"/>
          </a:xfrm>
          <a:prstGeom prst="rect">
            <a:avLst/>
          </a:prstGeom>
          <a:noFill/>
          <a:ln w="0">
            <a:noFill/>
          </a:ln>
        </p:spPr>
        <p:txBody>
          <a:bodyPr lIns="90000" rIns="90000" tIns="45000" bIns="45000" anchor="t">
            <a:noAutofit/>
          </a:bodyPr>
          <a:p>
            <a:pPr indent="0">
              <a:lnSpc>
                <a:spcPct val="90000"/>
              </a:lnSpc>
              <a:spcBef>
                <a:spcPts val="1001"/>
              </a:spcBef>
              <a:buNone/>
              <a:tabLst>
                <a:tab algn="l" pos="0"/>
              </a:tabLst>
            </a:pPr>
            <a:r>
              <a:rPr b="0" lang="en-US" sz="1200" spc="-1" strike="noStrike">
                <a:solidFill>
                  <a:srgbClr val="ffffff"/>
                </a:solidFill>
                <a:latin typeface="Arial Narrow"/>
              </a:rPr>
              <a:t>Month Year</a:t>
            </a:r>
            <a:endParaRPr b="0" lang="es-ES" sz="1200" spc="-1" strike="noStrike">
              <a:solidFill>
                <a:srgbClr val="000000"/>
              </a:solidFill>
              <a:latin typeface="Calibri"/>
            </a:endParaRPr>
          </a:p>
        </p:txBody>
      </p:sp>
      <p:cxnSp>
        <p:nvCxnSpPr>
          <p:cNvPr id="177" name="Straight Connector 6"/>
          <p:cNvCxnSpPr/>
          <p:nvPr/>
        </p:nvCxnSpPr>
        <p:spPr>
          <a:xfrm>
            <a:off x="898920" y="0"/>
            <a:ext cx="360" cy="4081680"/>
          </a:xfrm>
          <a:prstGeom prst="straightConnector1">
            <a:avLst/>
          </a:prstGeom>
          <a:ln w="22225">
            <a:solidFill>
              <a:srgbClr val="ffffff"/>
            </a:solidFill>
          </a:ln>
        </p:spPr>
      </p:cxnSp>
    </p:spTree>
  </p:cSld>
  <p:clrMap bg1="lt1" bg2="lt2" tx1="dk1" tx2="dk2" accent1="accent1" accent2="accent2" accent3="accent3" accent4="accent4" accent5="accent5" accent6="accent6" hlink="hlink" folHlink="folHlink"/>
  <p:sldLayoutIdLst>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noFill/>
      </p:bgPr>
    </p:bg>
    <p:spTree>
      <p:nvGrpSpPr>
        <p:cNvPr id="1" name=""/>
        <p:cNvGrpSpPr/>
        <p:nvPr/>
      </p:nvGrpSpPr>
      <p:grpSpPr>
        <a:xfrm>
          <a:off x="0" y="0"/>
          <a:ext cx="0" cy="0"/>
          <a:chOff x="0" y="0"/>
          <a:chExt cx="0" cy="0"/>
        </a:xfrm>
      </p:grpSpPr>
      <p:pic>
        <p:nvPicPr>
          <p:cNvPr id="214" name="Picture 16" descr=""/>
          <p:cNvPicPr/>
          <p:nvPr/>
        </p:nvPicPr>
        <p:blipFill>
          <a:blip r:embed="rId2"/>
          <a:stretch/>
        </p:blipFill>
        <p:spPr>
          <a:xfrm>
            <a:off x="0" y="0"/>
            <a:ext cx="9143640" cy="6857640"/>
          </a:xfrm>
          <a:prstGeom prst="rect">
            <a:avLst/>
          </a:prstGeom>
          <a:ln w="0">
            <a:noFill/>
          </a:ln>
        </p:spPr>
      </p:pic>
      <p:grpSp>
        <p:nvGrpSpPr>
          <p:cNvPr id="215" name="Group 10"/>
          <p:cNvGrpSpPr/>
          <p:nvPr/>
        </p:nvGrpSpPr>
        <p:grpSpPr>
          <a:xfrm>
            <a:off x="0" y="6150600"/>
            <a:ext cx="9143640" cy="817920"/>
            <a:chOff x="0" y="6150600"/>
            <a:chExt cx="9143640" cy="817920"/>
          </a:xfrm>
        </p:grpSpPr>
        <p:sp>
          <p:nvSpPr>
            <p:cNvPr id="216" name="Rectangle 11"/>
            <p:cNvSpPr/>
            <p:nvPr/>
          </p:nvSpPr>
          <p:spPr>
            <a:xfrm>
              <a:off x="0" y="6268680"/>
              <a:ext cx="9143640" cy="5889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pic>
          <p:nvPicPr>
            <p:cNvPr id="217" name="Picture 12" descr=""/>
            <p:cNvPicPr/>
            <p:nvPr/>
          </p:nvPicPr>
          <p:blipFill>
            <a:blip r:embed="rId3"/>
            <a:stretch/>
          </p:blipFill>
          <p:spPr>
            <a:xfrm>
              <a:off x="5974200" y="6150600"/>
              <a:ext cx="3078360" cy="817920"/>
            </a:xfrm>
            <a:prstGeom prst="rect">
              <a:avLst/>
            </a:prstGeom>
            <a:ln w="0">
              <a:noFill/>
            </a:ln>
          </p:spPr>
        </p:pic>
      </p:grpSp>
      <p:sp>
        <p:nvSpPr>
          <p:cNvPr id="218" name="Rectangle 21"/>
          <p:cNvSpPr/>
          <p:nvPr/>
        </p:nvSpPr>
        <p:spPr>
          <a:xfrm>
            <a:off x="664200" y="1873080"/>
            <a:ext cx="1799640" cy="3766680"/>
          </a:xfrm>
          <a:prstGeom prst="rect">
            <a:avLst/>
          </a:prstGeom>
          <a:solidFill>
            <a:srgbClr val="ee5859"/>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219" name="Rectangle 22"/>
          <p:cNvSpPr/>
          <p:nvPr/>
        </p:nvSpPr>
        <p:spPr>
          <a:xfrm>
            <a:off x="664200" y="1873080"/>
            <a:ext cx="1799640" cy="5076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220" name="Rectangle 30"/>
          <p:cNvSpPr/>
          <p:nvPr/>
        </p:nvSpPr>
        <p:spPr>
          <a:xfrm>
            <a:off x="2678400" y="1873080"/>
            <a:ext cx="1799640" cy="3766680"/>
          </a:xfrm>
          <a:prstGeom prst="rect">
            <a:avLst/>
          </a:prstGeom>
          <a:solidFill>
            <a:srgbClr val="58585a"/>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221" name="Rectangle 31"/>
          <p:cNvSpPr/>
          <p:nvPr/>
        </p:nvSpPr>
        <p:spPr>
          <a:xfrm>
            <a:off x="2678400" y="1873080"/>
            <a:ext cx="1799640" cy="507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222" name="Rectangle 32"/>
          <p:cNvSpPr/>
          <p:nvPr/>
        </p:nvSpPr>
        <p:spPr>
          <a:xfrm>
            <a:off x="4692240" y="1873080"/>
            <a:ext cx="1799640" cy="3766680"/>
          </a:xfrm>
          <a:prstGeom prst="rect">
            <a:avLst/>
          </a:prstGeom>
          <a:solidFill>
            <a:srgbClr val="d2cbb8"/>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223" name="Rectangle 33"/>
          <p:cNvSpPr/>
          <p:nvPr/>
        </p:nvSpPr>
        <p:spPr>
          <a:xfrm>
            <a:off x="4692240" y="1873080"/>
            <a:ext cx="1799640" cy="5076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224" name="Rectangle 34"/>
          <p:cNvSpPr/>
          <p:nvPr/>
        </p:nvSpPr>
        <p:spPr>
          <a:xfrm>
            <a:off x="6706440" y="1873080"/>
            <a:ext cx="1799640" cy="3766680"/>
          </a:xfrm>
          <a:prstGeom prst="rect">
            <a:avLst/>
          </a:prstGeom>
          <a:solidFill>
            <a:srgbClr val="d1d3d4"/>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225" name="Rectangle 35"/>
          <p:cNvSpPr/>
          <p:nvPr/>
        </p:nvSpPr>
        <p:spPr>
          <a:xfrm>
            <a:off x="6706440" y="1873080"/>
            <a:ext cx="1799640" cy="5076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s-ES" sz="1800" spc="-1" strike="noStrike">
              <a:solidFill>
                <a:schemeClr val="lt1"/>
              </a:solidFill>
              <a:latin typeface="Calibri"/>
            </a:endParaRPr>
          </a:p>
        </p:txBody>
      </p:sp>
      <p:sp>
        <p:nvSpPr>
          <p:cNvPr id="226" name="PlaceHolder 1"/>
          <p:cNvSpPr>
            <a:spLocks noGrp="1"/>
          </p:cNvSpPr>
          <p:nvPr>
            <p:ph type="body"/>
          </p:nvPr>
        </p:nvSpPr>
        <p:spPr>
          <a:xfrm>
            <a:off x="752040" y="2686680"/>
            <a:ext cx="1630440" cy="2886480"/>
          </a:xfrm>
          <a:prstGeom prst="rect">
            <a:avLst/>
          </a:prstGeom>
          <a:noFill/>
          <a:ln w="0">
            <a:noFill/>
          </a:ln>
        </p:spPr>
        <p:txBody>
          <a:bodyPr lIns="90000" rIns="90000" tIns="45000" bIns="45000" anchor="t">
            <a:noAutofit/>
          </a:bodyPr>
          <a:p>
            <a:pPr indent="0">
              <a:lnSpc>
                <a:spcPts val="901"/>
              </a:lnSpc>
              <a:spcBef>
                <a:spcPts val="1001"/>
              </a:spcBef>
              <a:buNone/>
              <a:tabLst>
                <a:tab algn="l" pos="0"/>
              </a:tabLst>
            </a:pPr>
            <a:r>
              <a:rPr b="0" lang="en-US" sz="700" spc="-1" strike="noStrike">
                <a:solidFill>
                  <a:srgbClr val="ffffff"/>
                </a:solidFill>
                <a:latin typeface="Arial Narrow"/>
              </a:rPr>
              <a:t>Enter here your plain text</a:t>
            </a:r>
            <a:endParaRPr b="0" lang="es-ES" sz="700" spc="-1" strike="noStrike">
              <a:solidFill>
                <a:srgbClr val="000000"/>
              </a:solidFill>
              <a:latin typeface="Calibri"/>
            </a:endParaRPr>
          </a:p>
        </p:txBody>
      </p:sp>
      <p:sp>
        <p:nvSpPr>
          <p:cNvPr id="227" name="PlaceHolder 2"/>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US" sz="2900" spc="-1" strike="noStrike">
                <a:solidFill>
                  <a:srgbClr val="ffffff"/>
                </a:solidFill>
                <a:latin typeface="Arial Narrow"/>
              </a:rPr>
              <a:t>HERE GOES YOUR TITLE</a:t>
            </a:r>
            <a:endParaRPr b="0" lang="es-ES" sz="2900" spc="-1" strike="noStrike">
              <a:solidFill>
                <a:srgbClr val="000000"/>
              </a:solidFill>
              <a:latin typeface="Calibri"/>
            </a:endParaRPr>
          </a:p>
        </p:txBody>
      </p:sp>
      <p:sp>
        <p:nvSpPr>
          <p:cNvPr id="228" name="PlaceHolder 3"/>
          <p:cNvSpPr>
            <a:spLocks noGrp="1"/>
          </p:cNvSpPr>
          <p:nvPr>
            <p:ph type="body"/>
          </p:nvPr>
        </p:nvSpPr>
        <p:spPr>
          <a:xfrm>
            <a:off x="6624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n-US" sz="1400" spc="-1" strike="noStrike">
                <a:solidFill>
                  <a:srgbClr val="ffffff"/>
                </a:solidFill>
                <a:latin typeface="Arial Narrow"/>
              </a:rPr>
              <a:t>TITLE OF THE BOX</a:t>
            </a:r>
            <a:endParaRPr b="0" lang="es-ES" sz="1400" spc="-1" strike="noStrike">
              <a:solidFill>
                <a:srgbClr val="000000"/>
              </a:solidFill>
              <a:latin typeface="Calibri"/>
            </a:endParaRPr>
          </a:p>
        </p:txBody>
      </p:sp>
      <p:sp>
        <p:nvSpPr>
          <p:cNvPr id="229" name="PlaceHolder 4"/>
          <p:cNvSpPr>
            <a:spLocks noGrp="1"/>
          </p:cNvSpPr>
          <p:nvPr>
            <p:ph type="body"/>
          </p:nvPr>
        </p:nvSpPr>
        <p:spPr>
          <a:xfrm>
            <a:off x="752040" y="2353320"/>
            <a:ext cx="1630440" cy="360000"/>
          </a:xfrm>
          <a:prstGeom prst="rect">
            <a:avLst/>
          </a:prstGeom>
          <a:noFill/>
          <a:ln w="0">
            <a:noFill/>
          </a:ln>
        </p:spPr>
        <p:txBody>
          <a:bodyPr lIns="90000" rIns="90000" tIns="45000" bIns="45000" anchor="t">
            <a:noAutofit/>
          </a:bodyPr>
          <a:p>
            <a:pPr indent="0">
              <a:lnSpc>
                <a:spcPts val="2500"/>
              </a:lnSpc>
              <a:spcBef>
                <a:spcPts val="1001"/>
              </a:spcBef>
              <a:buNone/>
              <a:tabLst>
                <a:tab algn="l" pos="0"/>
              </a:tabLst>
            </a:pPr>
            <a:r>
              <a:rPr b="1" lang="en-US" sz="1000" spc="-1" strike="noStrike">
                <a:solidFill>
                  <a:srgbClr val="ffffff"/>
                </a:solidFill>
                <a:latin typeface="Arial Narrow"/>
              </a:rPr>
              <a:t>Enter here the header title</a:t>
            </a:r>
            <a:endParaRPr b="0" lang="es-ES" sz="1000" spc="-1" strike="noStrike">
              <a:solidFill>
                <a:srgbClr val="000000"/>
              </a:solidFill>
              <a:latin typeface="Calibri"/>
            </a:endParaRPr>
          </a:p>
        </p:txBody>
      </p:sp>
      <p:sp>
        <p:nvSpPr>
          <p:cNvPr id="230" name="PlaceHolder 5"/>
          <p:cNvSpPr>
            <a:spLocks noGrp="1"/>
          </p:cNvSpPr>
          <p:nvPr>
            <p:ph type="body"/>
          </p:nvPr>
        </p:nvSpPr>
        <p:spPr>
          <a:xfrm>
            <a:off x="2766240" y="2686680"/>
            <a:ext cx="1630440" cy="2886480"/>
          </a:xfrm>
          <a:prstGeom prst="rect">
            <a:avLst/>
          </a:prstGeom>
          <a:noFill/>
          <a:ln w="0">
            <a:noFill/>
          </a:ln>
        </p:spPr>
        <p:txBody>
          <a:bodyPr lIns="90000" rIns="90000" tIns="45000" bIns="45000" anchor="t">
            <a:noAutofit/>
          </a:bodyPr>
          <a:p>
            <a:pPr indent="0">
              <a:lnSpc>
                <a:spcPts val="901"/>
              </a:lnSpc>
              <a:spcBef>
                <a:spcPts val="1001"/>
              </a:spcBef>
              <a:buNone/>
              <a:tabLst>
                <a:tab algn="l" pos="0"/>
              </a:tabLst>
            </a:pPr>
            <a:r>
              <a:rPr b="0" lang="en-US" sz="700" spc="-1" strike="noStrike">
                <a:solidFill>
                  <a:srgbClr val="ffffff"/>
                </a:solidFill>
                <a:latin typeface="Arial Narrow"/>
              </a:rPr>
              <a:t>Enter here your plain text</a:t>
            </a:r>
            <a:endParaRPr b="0" lang="es-ES" sz="700" spc="-1" strike="noStrike">
              <a:solidFill>
                <a:srgbClr val="000000"/>
              </a:solidFill>
              <a:latin typeface="Calibri"/>
            </a:endParaRPr>
          </a:p>
        </p:txBody>
      </p:sp>
      <p:sp>
        <p:nvSpPr>
          <p:cNvPr id="231" name="PlaceHolder 6"/>
          <p:cNvSpPr>
            <a:spLocks noGrp="1"/>
          </p:cNvSpPr>
          <p:nvPr>
            <p:ph type="body"/>
          </p:nvPr>
        </p:nvSpPr>
        <p:spPr>
          <a:xfrm>
            <a:off x="2676600" y="1863000"/>
            <a:ext cx="1793520" cy="516960"/>
          </a:xfrm>
          <a:prstGeom prst="rect">
            <a:avLst/>
          </a:prstGeom>
          <a:solidFill>
            <a:srgbClr val="000000">
              <a:alpha val="20000"/>
            </a:srgbClr>
          </a:solidFill>
          <a:ln w="0">
            <a:noFill/>
          </a:ln>
        </p:spPr>
        <p:txBody>
          <a:bodyPr lIns="90000" rIns="90000" tIns="45000" bIns="45000" anchor="ctr">
            <a:noAutofit/>
          </a:bodyPr>
          <a:p>
            <a:pPr indent="0" algn="ctr">
              <a:lnSpc>
                <a:spcPts val="1500"/>
              </a:lnSpc>
              <a:spcBef>
                <a:spcPts val="1001"/>
              </a:spcBef>
              <a:buNone/>
              <a:tabLst>
                <a:tab algn="l" pos="0"/>
              </a:tabLst>
            </a:pPr>
            <a:r>
              <a:rPr b="1" lang="en-US" sz="1400" spc="-1" strike="noStrike">
                <a:solidFill>
                  <a:srgbClr val="ffffff"/>
                </a:solidFill>
                <a:latin typeface="Arial Narrow"/>
              </a:rPr>
              <a:t>TITLE OF THE BOX</a:t>
            </a:r>
            <a:endParaRPr b="0" lang="es-ES" sz="1400" spc="-1" strike="noStrike">
              <a:solidFill>
                <a:srgbClr val="000000"/>
              </a:solidFill>
              <a:latin typeface="Calibri"/>
            </a:endParaRPr>
          </a:p>
        </p:txBody>
      </p:sp>
      <p:sp>
        <p:nvSpPr>
          <p:cNvPr id="232" name="PlaceHolder 7"/>
          <p:cNvSpPr>
            <a:spLocks noGrp="1"/>
          </p:cNvSpPr>
          <p:nvPr>
            <p:ph type="body"/>
          </p:nvPr>
        </p:nvSpPr>
        <p:spPr>
          <a:xfrm>
            <a:off x="2766240" y="2353320"/>
            <a:ext cx="1630440" cy="360000"/>
          </a:xfrm>
          <a:prstGeom prst="rect">
            <a:avLst/>
          </a:prstGeom>
          <a:noFill/>
          <a:ln w="0">
            <a:noFill/>
          </a:ln>
        </p:spPr>
        <p:txBody>
          <a:bodyPr lIns="90000" rIns="90000" tIns="45000" bIns="45000" anchor="t">
            <a:noAutofit/>
          </a:bodyPr>
          <a:p>
            <a:pPr indent="0">
              <a:lnSpc>
                <a:spcPts val="2500"/>
              </a:lnSpc>
              <a:spcBef>
                <a:spcPts val="1001"/>
              </a:spcBef>
              <a:buNone/>
              <a:tabLst>
                <a:tab algn="l" pos="0"/>
              </a:tabLst>
            </a:pPr>
            <a:r>
              <a:rPr b="1" lang="en-US" sz="1000" spc="-1" strike="noStrike">
                <a:solidFill>
                  <a:srgbClr val="ffffff"/>
                </a:solidFill>
                <a:latin typeface="Arial Narrow"/>
              </a:rPr>
              <a:t>Enter here the header title</a:t>
            </a:r>
            <a:endParaRPr b="0" lang="es-ES" sz="1000" spc="-1" strike="noStrike">
              <a:solidFill>
                <a:srgbClr val="000000"/>
              </a:solidFill>
              <a:latin typeface="Calibri"/>
            </a:endParaRPr>
          </a:p>
        </p:txBody>
      </p:sp>
      <p:sp>
        <p:nvSpPr>
          <p:cNvPr id="233" name="PlaceHolder 8"/>
          <p:cNvSpPr>
            <a:spLocks noGrp="1"/>
          </p:cNvSpPr>
          <p:nvPr>
            <p:ph type="body"/>
          </p:nvPr>
        </p:nvSpPr>
        <p:spPr>
          <a:xfrm>
            <a:off x="4780440" y="2686680"/>
            <a:ext cx="1630440" cy="2886480"/>
          </a:xfrm>
          <a:prstGeom prst="rect">
            <a:avLst/>
          </a:prstGeom>
          <a:noFill/>
          <a:ln w="0">
            <a:noFill/>
          </a:ln>
        </p:spPr>
        <p:txBody>
          <a:bodyPr lIns="90000" rIns="90000" tIns="45000" bIns="45000" anchor="t">
            <a:noAutofit/>
          </a:bodyPr>
          <a:p>
            <a:pPr indent="0">
              <a:lnSpc>
                <a:spcPts val="901"/>
              </a:lnSpc>
              <a:spcBef>
                <a:spcPts val="1001"/>
              </a:spcBef>
              <a:buNone/>
              <a:tabLst>
                <a:tab algn="l" pos="0"/>
              </a:tabLst>
            </a:pPr>
            <a:r>
              <a:rPr b="0" lang="en-US" sz="700" spc="-1" strike="noStrike">
                <a:solidFill>
                  <a:srgbClr val="ffffff"/>
                </a:solidFill>
                <a:latin typeface="Arial Narrow"/>
              </a:rPr>
              <a:t>Enter here your plain text</a:t>
            </a:r>
            <a:endParaRPr b="0" lang="es-ES" sz="700" spc="-1" strike="noStrike">
              <a:solidFill>
                <a:srgbClr val="000000"/>
              </a:solidFill>
              <a:latin typeface="Calibri"/>
            </a:endParaRPr>
          </a:p>
        </p:txBody>
      </p:sp>
      <p:sp>
        <p:nvSpPr>
          <p:cNvPr id="234" name="PlaceHolder 9"/>
          <p:cNvSpPr>
            <a:spLocks noGrp="1"/>
          </p:cNvSpPr>
          <p:nvPr>
            <p:ph type="body"/>
          </p:nvPr>
        </p:nvSpPr>
        <p:spPr>
          <a:xfrm>
            <a:off x="46908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n-US" sz="1400" spc="-1" strike="noStrike">
                <a:solidFill>
                  <a:srgbClr val="ffffff"/>
                </a:solidFill>
                <a:latin typeface="Arial Narrow"/>
              </a:rPr>
              <a:t>TITLE OF THE BOX</a:t>
            </a:r>
            <a:endParaRPr b="0" lang="es-ES" sz="1400" spc="-1" strike="noStrike">
              <a:solidFill>
                <a:srgbClr val="000000"/>
              </a:solidFill>
              <a:latin typeface="Calibri"/>
            </a:endParaRPr>
          </a:p>
        </p:txBody>
      </p:sp>
      <p:sp>
        <p:nvSpPr>
          <p:cNvPr id="235" name="PlaceHolder 10"/>
          <p:cNvSpPr>
            <a:spLocks noGrp="1"/>
          </p:cNvSpPr>
          <p:nvPr>
            <p:ph type="body"/>
          </p:nvPr>
        </p:nvSpPr>
        <p:spPr>
          <a:xfrm>
            <a:off x="4780440" y="2353320"/>
            <a:ext cx="1630440" cy="360000"/>
          </a:xfrm>
          <a:prstGeom prst="rect">
            <a:avLst/>
          </a:prstGeom>
          <a:noFill/>
          <a:ln w="0">
            <a:noFill/>
          </a:ln>
        </p:spPr>
        <p:txBody>
          <a:bodyPr lIns="90000" rIns="90000" tIns="45000" bIns="45000" anchor="t">
            <a:noAutofit/>
          </a:bodyPr>
          <a:p>
            <a:pPr indent="0">
              <a:lnSpc>
                <a:spcPts val="2500"/>
              </a:lnSpc>
              <a:spcBef>
                <a:spcPts val="1001"/>
              </a:spcBef>
              <a:buNone/>
              <a:tabLst>
                <a:tab algn="l" pos="0"/>
              </a:tabLst>
            </a:pPr>
            <a:r>
              <a:rPr b="1" lang="en-US" sz="1000" spc="-1" strike="noStrike">
                <a:solidFill>
                  <a:srgbClr val="ffffff"/>
                </a:solidFill>
                <a:latin typeface="Arial Narrow"/>
              </a:rPr>
              <a:t>Enter here the header title</a:t>
            </a:r>
            <a:endParaRPr b="0" lang="es-ES" sz="1000" spc="-1" strike="noStrike">
              <a:solidFill>
                <a:srgbClr val="000000"/>
              </a:solidFill>
              <a:latin typeface="Calibri"/>
            </a:endParaRPr>
          </a:p>
        </p:txBody>
      </p:sp>
      <p:sp>
        <p:nvSpPr>
          <p:cNvPr id="236" name="PlaceHolder 11"/>
          <p:cNvSpPr>
            <a:spLocks noGrp="1"/>
          </p:cNvSpPr>
          <p:nvPr>
            <p:ph type="body"/>
          </p:nvPr>
        </p:nvSpPr>
        <p:spPr>
          <a:xfrm>
            <a:off x="6794280" y="2686680"/>
            <a:ext cx="1630440" cy="2886480"/>
          </a:xfrm>
          <a:prstGeom prst="rect">
            <a:avLst/>
          </a:prstGeom>
          <a:noFill/>
          <a:ln w="0">
            <a:noFill/>
          </a:ln>
        </p:spPr>
        <p:txBody>
          <a:bodyPr lIns="90000" rIns="90000" tIns="45000" bIns="45000" anchor="t">
            <a:noAutofit/>
          </a:bodyPr>
          <a:p>
            <a:pPr indent="0">
              <a:lnSpc>
                <a:spcPts val="901"/>
              </a:lnSpc>
              <a:spcBef>
                <a:spcPts val="1001"/>
              </a:spcBef>
              <a:buNone/>
              <a:tabLst>
                <a:tab algn="l" pos="0"/>
              </a:tabLst>
            </a:pPr>
            <a:r>
              <a:rPr b="0" lang="en-US" sz="700" spc="-1" strike="noStrike">
                <a:solidFill>
                  <a:srgbClr val="ffffff"/>
                </a:solidFill>
                <a:latin typeface="Arial Narrow"/>
              </a:rPr>
              <a:t>Enter here your plain text</a:t>
            </a:r>
            <a:endParaRPr b="0" lang="es-ES" sz="700" spc="-1" strike="noStrike">
              <a:solidFill>
                <a:srgbClr val="000000"/>
              </a:solidFill>
              <a:latin typeface="Calibri"/>
            </a:endParaRPr>
          </a:p>
        </p:txBody>
      </p:sp>
      <p:sp>
        <p:nvSpPr>
          <p:cNvPr id="237" name="PlaceHolder 12"/>
          <p:cNvSpPr>
            <a:spLocks noGrp="1"/>
          </p:cNvSpPr>
          <p:nvPr>
            <p:ph type="body"/>
          </p:nvPr>
        </p:nvSpPr>
        <p:spPr>
          <a:xfrm>
            <a:off x="67050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n-US" sz="1400" spc="-1" strike="noStrike">
                <a:solidFill>
                  <a:srgbClr val="ffffff"/>
                </a:solidFill>
                <a:latin typeface="Arial Narrow"/>
              </a:rPr>
              <a:t>TITLE OF THE BOX</a:t>
            </a:r>
            <a:endParaRPr b="0" lang="es-ES" sz="1400" spc="-1" strike="noStrike">
              <a:solidFill>
                <a:srgbClr val="000000"/>
              </a:solidFill>
              <a:latin typeface="Calibri"/>
            </a:endParaRPr>
          </a:p>
        </p:txBody>
      </p:sp>
      <p:sp>
        <p:nvSpPr>
          <p:cNvPr id="238" name="PlaceHolder 13"/>
          <p:cNvSpPr>
            <a:spLocks noGrp="1"/>
          </p:cNvSpPr>
          <p:nvPr>
            <p:ph type="body"/>
          </p:nvPr>
        </p:nvSpPr>
        <p:spPr>
          <a:xfrm>
            <a:off x="6794280" y="2353320"/>
            <a:ext cx="1630440" cy="360000"/>
          </a:xfrm>
          <a:prstGeom prst="rect">
            <a:avLst/>
          </a:prstGeom>
          <a:noFill/>
          <a:ln w="0">
            <a:noFill/>
          </a:ln>
        </p:spPr>
        <p:txBody>
          <a:bodyPr lIns="90000" rIns="90000" tIns="45000" bIns="45000" anchor="t">
            <a:noAutofit/>
          </a:bodyPr>
          <a:p>
            <a:pPr indent="0">
              <a:lnSpc>
                <a:spcPts val="2500"/>
              </a:lnSpc>
              <a:spcBef>
                <a:spcPts val="1001"/>
              </a:spcBef>
              <a:buNone/>
              <a:tabLst>
                <a:tab algn="l" pos="0"/>
              </a:tabLst>
            </a:pPr>
            <a:r>
              <a:rPr b="1" lang="en-US" sz="1000" spc="-1" strike="noStrike">
                <a:solidFill>
                  <a:srgbClr val="ffffff"/>
                </a:solidFill>
                <a:latin typeface="Arial Narrow"/>
              </a:rPr>
              <a:t>Enter here the header title</a:t>
            </a:r>
            <a:endParaRPr b="0" lang="es-ES" sz="10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6.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png"/><Relationship Id="rId3" Type="http://schemas.openxmlformats.org/officeDocument/2006/relationships/image" Target="../media/image7.jpeg"/><Relationship Id="rId4" Type="http://schemas.openxmlformats.org/officeDocument/2006/relationships/slideLayout" Target="../slideLayouts/slideLayout37.xml"/>
</Relationships>
</file>

<file path=ppt/slides/_rels/slide7.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jpeg"/><Relationship Id="rId3" Type="http://schemas.openxmlformats.org/officeDocument/2006/relationships/image" Target="../media/image10.png"/><Relationship Id="rId4" Type="http://schemas.openxmlformats.org/officeDocument/2006/relationships/slideLayout" Target="../slideLayouts/slideLayout37.xml"/>
</Relationships>
</file>

<file path=ppt/slides/_rels/slide8.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37.xml"/>
</Relationships>
</file>

<file path=ppt/slides/_rels/slide9.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12.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16.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49.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20.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3.png"/><Relationship Id="rId3" Type="http://schemas.openxmlformats.org/officeDocument/2006/relationships/image" Target="../media/image14.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18.pn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19.png"/><Relationship Id="rId11" Type="http://schemas.openxmlformats.org/officeDocument/2006/relationships/image" Target="../media/image18.png"/><Relationship Id="rId12" Type="http://schemas.openxmlformats.org/officeDocument/2006/relationships/image" Target="../media/image20.png"/><Relationship Id="rId13" Type="http://schemas.openxmlformats.org/officeDocument/2006/relationships/image" Target="../media/image18.png"/><Relationship Id="rId14" Type="http://schemas.openxmlformats.org/officeDocument/2006/relationships/image" Target="../media/image13.png"/><Relationship Id="rId15" Type="http://schemas.openxmlformats.org/officeDocument/2006/relationships/image" Target="../media/image21.png"/><Relationship Id="rId16" Type="http://schemas.openxmlformats.org/officeDocument/2006/relationships/image" Target="../media/image22.png"/><Relationship Id="rId17" Type="http://schemas.openxmlformats.org/officeDocument/2006/relationships/image" Target="../media/image23.png"/><Relationship Id="rId18" Type="http://schemas.openxmlformats.org/officeDocument/2006/relationships/slideLayout" Target="../slideLayouts/slideLayout37.xml"/>
</Relationships>
</file>

<file path=ppt/slides/_rels/slide21.xml.rels><?xml version="1.0" encoding="UTF-8"?>
<Relationships xmlns="http://schemas.openxmlformats.org/package/2006/relationships"><Relationship Id="rId1" Type="http://schemas.openxmlformats.org/officeDocument/2006/relationships/image" Target="../media/image24.png"/><Relationship Id="rId2" Type="http://schemas.openxmlformats.org/officeDocument/2006/relationships/image" Target="../media/image25.png"/><Relationship Id="rId3" Type="http://schemas.openxmlformats.org/officeDocument/2006/relationships/image" Target="../media/image26.png"/><Relationship Id="rId4" Type="http://schemas.openxmlformats.org/officeDocument/2006/relationships/image" Target="../media/image26.png"/><Relationship Id="rId5" Type="http://schemas.openxmlformats.org/officeDocument/2006/relationships/image" Target="../media/image26.png"/><Relationship Id="rId6" Type="http://schemas.openxmlformats.org/officeDocument/2006/relationships/image" Target="../media/image24.png"/><Relationship Id="rId7" Type="http://schemas.openxmlformats.org/officeDocument/2006/relationships/image" Target="../media/image18.png"/><Relationship Id="rId8" Type="http://schemas.openxmlformats.org/officeDocument/2006/relationships/image" Target="../media/image18.png"/><Relationship Id="rId9" Type="http://schemas.openxmlformats.org/officeDocument/2006/relationships/image" Target="../media/image19.png"/><Relationship Id="rId10" Type="http://schemas.openxmlformats.org/officeDocument/2006/relationships/image" Target="../media/image19.png"/><Relationship Id="rId11" Type="http://schemas.openxmlformats.org/officeDocument/2006/relationships/image" Target="../media/image18.png"/><Relationship Id="rId12" Type="http://schemas.openxmlformats.org/officeDocument/2006/relationships/image" Target="../media/image12.png"/><Relationship Id="rId13" Type="http://schemas.openxmlformats.org/officeDocument/2006/relationships/image" Target="../media/image13.png"/><Relationship Id="rId14" Type="http://schemas.openxmlformats.org/officeDocument/2006/relationships/image" Target="../media/image14.png"/><Relationship Id="rId15" Type="http://schemas.openxmlformats.org/officeDocument/2006/relationships/image" Target="../media/image17.png"/><Relationship Id="rId16" Type="http://schemas.openxmlformats.org/officeDocument/2006/relationships/image" Target="../media/image15.png"/><Relationship Id="rId17" Type="http://schemas.openxmlformats.org/officeDocument/2006/relationships/image" Target="../media/image20.png"/><Relationship Id="rId18" Type="http://schemas.openxmlformats.org/officeDocument/2006/relationships/slideLayout" Target="../slideLayouts/slideLayout37.xml"/>
</Relationships>
</file>

<file path=ppt/slides/_rels/slide22.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23.xml.rels><?xml version="1.0" encoding="UTF-8"?>
<Relationships xmlns="http://schemas.openxmlformats.org/package/2006/relationships"><Relationship Id="rId1" Type="http://schemas.openxmlformats.org/officeDocument/2006/relationships/image" Target="../media/image27.png"/><Relationship Id="rId2" Type="http://schemas.openxmlformats.org/officeDocument/2006/relationships/image" Target="../media/image21.png"/><Relationship Id="rId3" Type="http://schemas.openxmlformats.org/officeDocument/2006/relationships/image" Target="../media/image28.png"/><Relationship Id="rId4" Type="http://schemas.openxmlformats.org/officeDocument/2006/relationships/image" Target="../media/image29.png"/><Relationship Id="rId5" Type="http://schemas.openxmlformats.org/officeDocument/2006/relationships/image" Target="../media/image30.jpeg"/><Relationship Id="rId6" Type="http://schemas.openxmlformats.org/officeDocument/2006/relationships/slideLayout" Target="../slideLayouts/slideLayout37.xml"/><Relationship Id="rId7"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37.xml"/><Relationship Id="rId7"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7.png"/><Relationship Id="rId2" Type="http://schemas.openxmlformats.org/officeDocument/2006/relationships/image" Target="../media/image21.png"/><Relationship Id="rId3" Type="http://schemas.openxmlformats.org/officeDocument/2006/relationships/image" Target="../media/image36.jpeg"/><Relationship Id="rId4" Type="http://schemas.openxmlformats.org/officeDocument/2006/relationships/slideLayout" Target="../slideLayouts/slideLayout37.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37.xml"/><Relationship Id="rId3"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29.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8.png"/><Relationship Id="rId3" Type="http://schemas.openxmlformats.org/officeDocument/2006/relationships/image" Target="../media/image29.png"/><Relationship Id="rId4" Type="http://schemas.openxmlformats.org/officeDocument/2006/relationships/image" Target="../media/image38.tif"/><Relationship Id="rId5" Type="http://schemas.openxmlformats.org/officeDocument/2006/relationships/image" Target="../media/image39.jpeg"/><Relationship Id="rId6" Type="http://schemas.openxmlformats.org/officeDocument/2006/relationships/slideLayout" Target="../slideLayouts/slideLayout37.xml"/><Relationship Id="rId7"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40.tif"/><Relationship Id="rId2" Type="http://schemas.openxmlformats.org/officeDocument/2006/relationships/slideLayout" Target="../slideLayouts/slideLayout37.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37.xml"/>
</Relationships>
</file>

<file path=ppt/slides/_rels/slide33.xml.rels><?xml version="1.0" encoding="UTF-8"?>
<Relationships xmlns="http://schemas.openxmlformats.org/package/2006/relationships"><Relationship Id="rId1" Type="http://schemas.openxmlformats.org/officeDocument/2006/relationships/image" Target="../media/image42.png"/><Relationship Id="rId2" Type="http://schemas.openxmlformats.org/officeDocument/2006/relationships/slideLayout" Target="../slideLayouts/slideLayout37.xml"/>
</Relationships>
</file>

<file path=ppt/slides/_rels/slide34.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35.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36.xml.rels><?xml version="1.0" encoding="UTF-8"?>
<Relationships xmlns="http://schemas.openxmlformats.org/package/2006/relationships"><Relationship Id="rId1" Type="http://schemas.openxmlformats.org/officeDocument/2006/relationships/diagramData" Target="../diagrams/data1.xml"/><Relationship Id="rId2" Type="http://schemas.openxmlformats.org/officeDocument/2006/relationships/diagramLayout" Target="../diagrams/layout1.xml"/><Relationship Id="rId3" Type="http://schemas.openxmlformats.org/officeDocument/2006/relationships/diagramQuickStyle" Target="../diagrams/quickStyle1.xml"/><Relationship Id="rId4" Type="http://schemas.openxmlformats.org/officeDocument/2006/relationships/diagramColors" Target="../diagrams/colors1.xml"/><Relationship Id="rId5" Type="http://schemas.microsoft.com/office/2007/relationships/diagramDrawing" Target="../diagrams/drawing1.xml"/><Relationship Id="rId6" Type="http://schemas.openxmlformats.org/officeDocument/2006/relationships/diagramData" Target="../diagrams/data2.xml"/><Relationship Id="rId7" Type="http://schemas.openxmlformats.org/officeDocument/2006/relationships/diagramLayout" Target="../diagrams/layout2.xml"/><Relationship Id="rId8" Type="http://schemas.openxmlformats.org/officeDocument/2006/relationships/diagramQuickStyle" Target="../diagrams/quickStyle2.xml"/><Relationship Id="rId9" Type="http://schemas.openxmlformats.org/officeDocument/2006/relationships/diagramColors" Target="../diagrams/colors2.xml"/><Relationship Id="rId10" Type="http://schemas.microsoft.com/office/2007/relationships/diagramDrawing" Target="../diagrams/drawing2.xml"/><Relationship Id="rId11" Type="http://schemas.openxmlformats.org/officeDocument/2006/relationships/diagramData" Target="../diagrams/data3.xml"/><Relationship Id="rId12" Type="http://schemas.openxmlformats.org/officeDocument/2006/relationships/diagramLayout" Target="../diagrams/layout3.xml"/><Relationship Id="rId13" Type="http://schemas.openxmlformats.org/officeDocument/2006/relationships/diagramQuickStyle" Target="../diagrams/quickStyle3.xml"/><Relationship Id="rId14" Type="http://schemas.openxmlformats.org/officeDocument/2006/relationships/diagramColors" Target="../diagrams/colors3.xml"/><Relationship Id="rId15" Type="http://schemas.microsoft.com/office/2007/relationships/diagramDrawing" Target="../diagrams/drawing3.xml"/><Relationship Id="rId16" Type="http://schemas.openxmlformats.org/officeDocument/2006/relationships/slideLayout" Target="../slideLayouts/slideLayout37.xml"/>
</Relationships>
</file>

<file path=ppt/slides/_rels/slide37.xml.rels><?xml version="1.0" encoding="UTF-8"?>
<Relationships xmlns="http://schemas.openxmlformats.org/package/2006/relationships"><Relationship Id="rId1" Type="http://schemas.openxmlformats.org/officeDocument/2006/relationships/diagramData" Target="../diagrams/data4.xml"/><Relationship Id="rId2" Type="http://schemas.openxmlformats.org/officeDocument/2006/relationships/diagramLayout" Target="../diagrams/layout4.xml"/><Relationship Id="rId3" Type="http://schemas.openxmlformats.org/officeDocument/2006/relationships/diagramQuickStyle" Target="../diagrams/quickStyle4.xml"/><Relationship Id="rId4" Type="http://schemas.openxmlformats.org/officeDocument/2006/relationships/diagramColors" Target="../diagrams/colors4.xml"/><Relationship Id="rId5" Type="http://schemas.microsoft.com/office/2007/relationships/diagramDrawing" Target="../diagrams/drawing4.xml"/><Relationship Id="rId6" Type="http://schemas.openxmlformats.org/officeDocument/2006/relationships/diagramData" Target="../diagrams/data5.xml"/><Relationship Id="rId7" Type="http://schemas.openxmlformats.org/officeDocument/2006/relationships/diagramLayout" Target="../diagrams/layout5.xml"/><Relationship Id="rId8" Type="http://schemas.openxmlformats.org/officeDocument/2006/relationships/diagramQuickStyle" Target="../diagrams/quickStyle5.xml"/><Relationship Id="rId9" Type="http://schemas.openxmlformats.org/officeDocument/2006/relationships/diagramColors" Target="../diagrams/colors5.xml"/><Relationship Id="rId10" Type="http://schemas.microsoft.com/office/2007/relationships/diagramDrawing" Target="../diagrams/drawing5.xml"/><Relationship Id="rId11" Type="http://schemas.openxmlformats.org/officeDocument/2006/relationships/slideLayout" Target="../slideLayouts/slideLayout37.xml"/>
</Relationships>
</file>

<file path=ppt/slides/_rels/slide38.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slideLayout" Target="../slideLayouts/slideLayout37.xml"/>
</Relationships>
</file>

<file path=ppt/slides/_rels/slide39.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40.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41.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42.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43.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44.xml.rels><?xml version="1.0" encoding="UTF-8"?>
<Relationships xmlns="http://schemas.openxmlformats.org/package/2006/relationships"><Relationship Id="rId1" Type="http://schemas.openxmlformats.org/officeDocument/2006/relationships/image" Target="../media/image44.jpeg"/><Relationship Id="rId2" Type="http://schemas.openxmlformats.org/officeDocument/2006/relationships/slideLayout" Target="../slideLayouts/slideLayout37.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46.xml.rels><?xml version="1.0" encoding="UTF-8"?>
<Relationships xmlns="http://schemas.openxmlformats.org/package/2006/relationships"><Relationship Id="rId1" Type="http://schemas.openxmlformats.org/officeDocument/2006/relationships/image" Target="../media/image45.jpeg"/><Relationship Id="rId2" Type="http://schemas.openxmlformats.org/officeDocument/2006/relationships/image" Target="../media/image46.png"/><Relationship Id="rId3" Type="http://schemas.openxmlformats.org/officeDocument/2006/relationships/image" Target="../media/image47.jpeg"/><Relationship Id="rId4" Type="http://schemas.openxmlformats.org/officeDocument/2006/relationships/slideLayout" Target="../slideLayouts/slideLayout37.xml"/>
</Relationships>
</file>

<file path=ppt/slides/_rels/slide47.xml.rels><?xml version="1.0" encoding="UTF-8"?>
<Relationships xmlns="http://schemas.openxmlformats.org/package/2006/relationships"><Relationship Id="rId1" Type="http://schemas.openxmlformats.org/officeDocument/2006/relationships/image" Target="../media/image48.png"/><Relationship Id="rId2" Type="http://schemas.openxmlformats.org/officeDocument/2006/relationships/image" Target="../media/image49.png"/><Relationship Id="rId3" Type="http://schemas.openxmlformats.org/officeDocument/2006/relationships/image" Target="../media/image50.jpeg"/><Relationship Id="rId4" Type="http://schemas.openxmlformats.org/officeDocument/2006/relationships/slideLayout" Target="../slideLayouts/slideLayout37.xml"/>
</Relationships>
</file>

<file path=ppt/slides/_rels/slide48.xml.rels><?xml version="1.0" encoding="UTF-8"?>
<Relationships xmlns="http://schemas.openxmlformats.org/package/2006/relationships"><Relationship Id="rId1" Type="http://schemas.openxmlformats.org/officeDocument/2006/relationships/slideLayout" Target="../slideLayouts/slideLayout61.xml"/><Relationship Id="rId2"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slideLayout" Target="../slideLayouts/slideLayout61.xml"/><Relationship Id="rId2"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37.xml"/>
</Relationships>
</file>

<file path=ppt/slides/_rels/slide5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52.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53.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5.xml"/>
</Relationships>
</file>

<file path=ppt/slides/_rels/slide54.xml.rels><?xml version="1.0" encoding="UTF-8"?>
<Relationships xmlns="http://schemas.openxmlformats.org/package/2006/relationships"><Relationship Id="rId1" Type="http://schemas.openxmlformats.org/officeDocument/2006/relationships/slideLayout" Target="../slideLayouts/slideLayout37.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1" name="PlaceHolder 1"/>
          <p:cNvSpPr>
            <a:spLocks noGrp="1"/>
          </p:cNvSpPr>
          <p:nvPr>
            <p:ph type="title"/>
          </p:nvPr>
        </p:nvSpPr>
        <p:spPr>
          <a:xfrm>
            <a:off x="1401120" y="282240"/>
            <a:ext cx="6262560" cy="3044520"/>
          </a:xfrm>
          <a:prstGeom prst="rect">
            <a:avLst/>
          </a:prstGeom>
          <a:noFill/>
          <a:ln w="0">
            <a:noFill/>
          </a:ln>
        </p:spPr>
        <p:txBody>
          <a:bodyPr lIns="90000" rIns="90000" tIns="45000" bIns="45000" anchor="b">
            <a:noAutofit/>
          </a:bodyPr>
          <a:p>
            <a:pPr indent="0">
              <a:lnSpc>
                <a:spcPts val="5700"/>
              </a:lnSpc>
              <a:buNone/>
            </a:pPr>
            <a:r>
              <a:rPr b="1" lang="en-GB" sz="4000" spc="-1" strike="noStrike">
                <a:solidFill>
                  <a:srgbClr val="ffffff"/>
                </a:solidFill>
                <a:latin typeface="Arial Narrow"/>
              </a:rPr>
              <a:t>Research Design </a:t>
            </a:r>
            <a:br>
              <a:rPr sz="4000"/>
            </a:br>
            <a:r>
              <a:rPr b="1" lang="en-GB" sz="4000" spc="-1" strike="noStrike">
                <a:solidFill>
                  <a:srgbClr val="ffffff"/>
                </a:solidFill>
                <a:latin typeface="Arial Narrow"/>
              </a:rPr>
              <a:t> </a:t>
            </a:r>
            <a:br>
              <a:rPr sz="4000"/>
            </a:br>
            <a:r>
              <a:rPr b="0" lang="en-GB" sz="4000" spc="-1" strike="noStrike">
                <a:solidFill>
                  <a:srgbClr val="ffffff"/>
                </a:solidFill>
                <a:latin typeface="Arial Narrow"/>
              </a:rPr>
              <a:t>Methodology</a:t>
            </a:r>
            <a:endParaRPr b="0" lang="es-ES" sz="4000" spc="-1" strike="noStrike">
              <a:solidFill>
                <a:srgbClr val="000000"/>
              </a:solidFill>
              <a:latin typeface="Calibri"/>
            </a:endParaRPr>
          </a:p>
        </p:txBody>
      </p:sp>
      <p:sp>
        <p:nvSpPr>
          <p:cNvPr id="282" name="PlaceHolder 2"/>
          <p:cNvSpPr>
            <a:spLocks noGrp="1"/>
          </p:cNvSpPr>
          <p:nvPr>
            <p:ph/>
          </p:nvPr>
        </p:nvSpPr>
        <p:spPr>
          <a:xfrm>
            <a:off x="1434960" y="3500640"/>
            <a:ext cx="2712600" cy="653760"/>
          </a:xfrm>
          <a:prstGeom prst="rect">
            <a:avLst/>
          </a:prstGeom>
          <a:noFill/>
          <a:ln w="0">
            <a:noFill/>
          </a:ln>
        </p:spPr>
        <p:txBody>
          <a:bodyPr lIns="90000" rIns="90000" tIns="45000" bIns="45000" anchor="t">
            <a:noAutofit/>
          </a:bodyPr>
          <a:p>
            <a:pPr indent="0">
              <a:lnSpc>
                <a:spcPct val="90000"/>
              </a:lnSpc>
              <a:spcBef>
                <a:spcPts val="1417"/>
              </a:spcBef>
              <a:buNone/>
            </a:pPr>
            <a:endParaRPr b="0" lang="es-ES" sz="12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3" name="PlaceHolder 1"/>
          <p:cNvSpPr>
            <a:spLocks noGrp="1"/>
          </p:cNvSpPr>
          <p:nvPr>
            <p:ph type="title"/>
          </p:nvPr>
        </p:nvSpPr>
        <p:spPr>
          <a:xfrm>
            <a:off x="1401120" y="282240"/>
            <a:ext cx="6262560" cy="3044520"/>
          </a:xfrm>
          <a:prstGeom prst="rect">
            <a:avLst/>
          </a:prstGeom>
          <a:noFill/>
          <a:ln w="0">
            <a:noFill/>
          </a:ln>
        </p:spPr>
        <p:txBody>
          <a:bodyPr lIns="90000" rIns="90000" tIns="45000" bIns="45000" anchor="b">
            <a:noAutofit/>
          </a:bodyPr>
          <a:p>
            <a:pPr indent="0">
              <a:lnSpc>
                <a:spcPts val="5700"/>
              </a:lnSpc>
              <a:buNone/>
            </a:pPr>
            <a:r>
              <a:rPr b="1" lang="en-GB" sz="4000" spc="-1" strike="noStrike">
                <a:solidFill>
                  <a:srgbClr val="ffffff"/>
                </a:solidFill>
                <a:latin typeface="Arial Narrow"/>
              </a:rPr>
              <a:t>Research Design </a:t>
            </a:r>
            <a:br>
              <a:rPr sz="4000"/>
            </a:br>
            <a:br>
              <a:rPr sz="4000"/>
            </a:br>
            <a:r>
              <a:rPr b="0" lang="en-GB" sz="4000" spc="-1" strike="noStrike">
                <a:solidFill>
                  <a:srgbClr val="ffffff"/>
                </a:solidFill>
                <a:latin typeface="Arial Narrow"/>
              </a:rPr>
              <a:t> Methodology </a:t>
            </a:r>
            <a:br>
              <a:rPr sz="4000"/>
            </a:br>
            <a:r>
              <a:rPr b="0" lang="en-GB" sz="4000" spc="-1" strike="noStrike">
                <a:solidFill>
                  <a:srgbClr val="ffffff"/>
                </a:solidFill>
                <a:latin typeface="Arial Narrow"/>
              </a:rPr>
              <a:t>design (Research methods)</a:t>
            </a:r>
            <a:endParaRPr b="0" lang="es-ES" sz="4000" spc="-1" strike="noStrike">
              <a:solidFill>
                <a:srgbClr val="000000"/>
              </a:solidFill>
              <a:latin typeface="Calibri"/>
            </a:endParaRPr>
          </a:p>
        </p:txBody>
      </p:sp>
      <p:sp>
        <p:nvSpPr>
          <p:cNvPr id="284" name="PlaceHolder 2"/>
          <p:cNvSpPr>
            <a:spLocks noGrp="1"/>
          </p:cNvSpPr>
          <p:nvPr>
            <p:ph/>
          </p:nvPr>
        </p:nvSpPr>
        <p:spPr>
          <a:xfrm>
            <a:off x="1434960" y="3500640"/>
            <a:ext cx="2712600" cy="653760"/>
          </a:xfrm>
          <a:prstGeom prst="rect">
            <a:avLst/>
          </a:prstGeom>
          <a:noFill/>
          <a:ln w="0">
            <a:noFill/>
          </a:ln>
        </p:spPr>
        <p:txBody>
          <a:bodyPr lIns="90000" rIns="90000" tIns="45000" bIns="45000" anchor="t">
            <a:noAutofit/>
          </a:bodyPr>
          <a:p>
            <a:pPr indent="0">
              <a:lnSpc>
                <a:spcPct val="90000"/>
              </a:lnSpc>
              <a:spcBef>
                <a:spcPts val="1417"/>
              </a:spcBef>
              <a:buNone/>
            </a:pPr>
            <a:endParaRPr b="0" lang="es-ES" sz="12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PlaceHolder 1"/>
          <p:cNvSpPr>
            <a:spLocks noGrp="1"/>
          </p:cNvSpPr>
          <p:nvPr>
            <p:ph type="title"/>
          </p:nvPr>
        </p:nvSpPr>
        <p:spPr>
          <a:xfrm>
            <a:off x="291960" y="1845360"/>
            <a:ext cx="29412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Lecture </a:t>
            </a:r>
            <a:br>
              <a:rPr sz="4400"/>
            </a:br>
            <a:r>
              <a:rPr b="1" lang="en-GB" sz="4400" spc="-1" strike="noStrike">
                <a:solidFill>
                  <a:srgbClr val="ffffff"/>
                </a:solidFill>
                <a:latin typeface="Arial Narrow"/>
              </a:rPr>
              <a:t>Contents</a:t>
            </a:r>
            <a:endParaRPr b="0" lang="es-ES" sz="4400" spc="-1" strike="noStrike">
              <a:solidFill>
                <a:srgbClr val="000000"/>
              </a:solidFill>
              <a:latin typeface="Calibri"/>
            </a:endParaRPr>
          </a:p>
        </p:txBody>
      </p:sp>
      <p:sp>
        <p:nvSpPr>
          <p:cNvPr id="286" name="PlaceHolder 2"/>
          <p:cNvSpPr>
            <a:spLocks noGrp="1"/>
          </p:cNvSpPr>
          <p:nvPr>
            <p:ph/>
          </p:nvPr>
        </p:nvSpPr>
        <p:spPr>
          <a:xfrm>
            <a:off x="4262760" y="-261360"/>
            <a:ext cx="4417560" cy="6934680"/>
          </a:xfrm>
          <a:prstGeom prst="rect">
            <a:avLst/>
          </a:prstGeom>
          <a:noFill/>
          <a:ln w="0">
            <a:noFill/>
          </a:ln>
        </p:spPr>
        <p:txBody>
          <a:bodyPr lIns="90000" rIns="90000" tIns="45000" bIns="45000" anchor="ctr">
            <a:noAutofit/>
          </a:bodyPr>
          <a:p>
            <a:pPr marL="343080" indent="-343080">
              <a:lnSpc>
                <a:spcPct val="100000"/>
              </a:lnSpc>
              <a:spcBef>
                <a:spcPts val="1001"/>
              </a:spcBef>
              <a:buClr>
                <a:srgbClr val="000000"/>
              </a:buClr>
              <a:buFont typeface="Calibri Light"/>
              <a:buAutoNum type="arabicPeriod"/>
            </a:pPr>
            <a:r>
              <a:rPr b="1" lang="en-GB" sz="2400" spc="-1" strike="noStrike">
                <a:solidFill>
                  <a:srgbClr val="000000"/>
                </a:solidFill>
                <a:latin typeface="Arial Narrow"/>
              </a:rPr>
              <a:t>Overview of research methods</a:t>
            </a:r>
            <a:endParaRPr b="0" lang="es-ES" sz="2400" spc="-1" strike="noStrike">
              <a:solidFill>
                <a:srgbClr val="000000"/>
              </a:solidFill>
              <a:latin typeface="Calibri"/>
            </a:endParaRPr>
          </a:p>
          <a:p>
            <a:pPr indent="0">
              <a:lnSpc>
                <a:spcPct val="100000"/>
              </a:lnSpc>
              <a:spcBef>
                <a:spcPts val="1001"/>
              </a:spcBef>
              <a:buNone/>
            </a:pPr>
            <a:endParaRPr b="0" lang="es-ES" sz="24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1" lang="en-GB" sz="2400" spc="-1" strike="noStrike">
                <a:solidFill>
                  <a:srgbClr val="000000"/>
                </a:solidFill>
                <a:latin typeface="Arial Narrow"/>
              </a:rPr>
              <a:t>Distinction between quantitative &amp; qualitative research</a:t>
            </a:r>
            <a:endParaRPr b="0" lang="es-ES" sz="2400" spc="-1" strike="noStrike">
              <a:solidFill>
                <a:srgbClr val="000000"/>
              </a:solidFill>
              <a:latin typeface="Calibri"/>
            </a:endParaRPr>
          </a:p>
          <a:p>
            <a:pPr indent="0">
              <a:lnSpc>
                <a:spcPct val="100000"/>
              </a:lnSpc>
              <a:spcBef>
                <a:spcPts val="1001"/>
              </a:spcBef>
              <a:buNone/>
            </a:pPr>
            <a:endParaRPr b="0" lang="es-ES" sz="24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1" lang="en-GB" sz="2400" spc="-1" strike="noStrike">
                <a:solidFill>
                  <a:srgbClr val="000000"/>
                </a:solidFill>
                <a:latin typeface="Arial Narrow"/>
              </a:rPr>
              <a:t>Types &amp; applicability of different research methods</a:t>
            </a:r>
            <a:endParaRPr b="0" lang="es-ES" sz="2400" spc="-1" strike="noStrike">
              <a:solidFill>
                <a:srgbClr val="000000"/>
              </a:solidFill>
              <a:latin typeface="Calibri"/>
            </a:endParaRPr>
          </a:p>
          <a:p>
            <a:pPr indent="0">
              <a:lnSpc>
                <a:spcPct val="100000"/>
              </a:lnSpc>
              <a:spcBef>
                <a:spcPts val="1001"/>
              </a:spcBef>
              <a:buNone/>
            </a:pPr>
            <a:endParaRPr b="0" lang="es-ES" sz="24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1" lang="en-GB" sz="2400" spc="-1" strike="noStrike">
                <a:solidFill>
                  <a:srgbClr val="000000"/>
                </a:solidFill>
                <a:latin typeface="Arial Narrow"/>
              </a:rPr>
              <a:t>Q&amp;A</a:t>
            </a:r>
            <a:endParaRPr b="0" lang="es-ES" sz="24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7" name="PlaceHolder 1"/>
          <p:cNvSpPr>
            <a:spLocks noGrp="1"/>
          </p:cNvSpPr>
          <p:nvPr>
            <p:ph type="title"/>
          </p:nvPr>
        </p:nvSpPr>
        <p:spPr>
          <a:xfrm>
            <a:off x="291960" y="1845360"/>
            <a:ext cx="37206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1. Research method overview</a:t>
            </a:r>
            <a:endParaRPr b="0" lang="es-ES" sz="4400" spc="-1" strike="noStrike">
              <a:solidFill>
                <a:srgbClr val="000000"/>
              </a:solidFill>
              <a:latin typeface="Calibri"/>
            </a:endParaRPr>
          </a:p>
        </p:txBody>
      </p:sp>
      <p:pic>
        <p:nvPicPr>
          <p:cNvPr id="288"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9"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Research methodology</a:t>
            </a:r>
            <a:endParaRPr b="0" lang="es-ES" sz="2900" spc="-1" strike="noStrike">
              <a:solidFill>
                <a:srgbClr val="000000"/>
              </a:solidFill>
              <a:latin typeface="Calibri"/>
            </a:endParaRPr>
          </a:p>
        </p:txBody>
      </p:sp>
      <p:sp>
        <p:nvSpPr>
          <p:cNvPr id="290" name="PlaceHolder 2"/>
          <p:cNvSpPr>
            <a:spLocks noGrp="1"/>
          </p:cNvSpPr>
          <p:nvPr>
            <p:ph/>
          </p:nvPr>
        </p:nvSpPr>
        <p:spPr>
          <a:xfrm>
            <a:off x="386280" y="1410120"/>
            <a:ext cx="8087400" cy="4442040"/>
          </a:xfrm>
          <a:prstGeom prst="rect">
            <a:avLst/>
          </a:prstGeom>
          <a:noFill/>
          <a:ln w="0">
            <a:noFill/>
          </a:ln>
        </p:spPr>
        <p:txBody>
          <a:bodyPr lIns="90000" rIns="90000" tIns="45000" bIns="45000" anchor="t">
            <a:noAutofit/>
          </a:bodyPr>
          <a:p>
            <a:pPr marL="285840" indent="0" algn="ctr">
              <a:lnSpc>
                <a:spcPct val="100000"/>
              </a:lnSpc>
              <a:spcBef>
                <a:spcPts val="1001"/>
              </a:spcBef>
              <a:buNone/>
              <a:tabLst>
                <a:tab algn="l" pos="0"/>
              </a:tabLst>
            </a:pPr>
            <a:r>
              <a:rPr b="1" i="1" lang="en-GB" sz="1800" spc="-1" strike="noStrike">
                <a:solidFill>
                  <a:srgbClr val="000000"/>
                </a:solidFill>
                <a:latin typeface="Arial Narrow"/>
              </a:rPr>
              <a:t>The methodology is an outline of the overall data collection and analysis strategy that will be used to implement the research cycle</a:t>
            </a:r>
            <a:endParaRPr b="0" lang="es-ES" sz="1800" spc="-1" strike="noStrike">
              <a:solidFill>
                <a:srgbClr val="000000"/>
              </a:solidFill>
              <a:latin typeface="Calibri"/>
            </a:endParaRPr>
          </a:p>
          <a:p>
            <a:pPr marL="285840" indent="0" algn="just">
              <a:lnSpc>
                <a:spcPct val="100000"/>
              </a:lnSpc>
              <a:spcBef>
                <a:spcPts val="1001"/>
              </a:spcBef>
              <a:buNone/>
              <a:tabLst>
                <a:tab algn="l" pos="0"/>
              </a:tabLst>
            </a:pPr>
            <a:endParaRPr b="0" lang="es-ES" sz="1800" spc="-1" strike="noStrike">
              <a:solidFill>
                <a:srgbClr val="000000"/>
              </a:solidFill>
              <a:latin typeface="Calibri"/>
            </a:endParaRPr>
          </a:p>
          <a:p>
            <a:pPr marL="285840" indent="0" algn="just">
              <a:lnSpc>
                <a:spcPct val="100000"/>
              </a:lnSpc>
              <a:spcBef>
                <a:spcPts val="1001"/>
              </a:spcBef>
              <a:buNone/>
              <a:tabLst>
                <a:tab algn="l" pos="0"/>
              </a:tabLst>
            </a:pPr>
            <a:r>
              <a:rPr b="1" lang="en-GB" sz="1800" spc="-1" strike="noStrike">
                <a:solidFill>
                  <a:srgbClr val="000000"/>
                </a:solidFill>
                <a:latin typeface="Arial Narrow"/>
              </a:rPr>
              <a:t>The methodology should:</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1800" spc="-1" strike="noStrike">
                <a:solidFill>
                  <a:srgbClr val="000000"/>
                </a:solidFill>
                <a:latin typeface="Arial Narrow"/>
              </a:rPr>
              <a:t>Be compatible with the preliminary data analysis plan</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1800" spc="-1" strike="noStrike">
                <a:solidFill>
                  <a:srgbClr val="000000"/>
                </a:solidFill>
                <a:latin typeface="Arial Narrow"/>
              </a:rPr>
              <a:t>Be designed in a way that ensures the intended scope of the research (i.e. objectives and research questions) can be feasibly achieved to the required quality, given the time, resources and access available</a:t>
            </a:r>
            <a:endParaRPr b="0" lang="es-ES" sz="1800" spc="-1" strike="noStrike">
              <a:solidFill>
                <a:srgbClr val="000000"/>
              </a:solidFill>
              <a:latin typeface="Calibri"/>
            </a:endParaRPr>
          </a:p>
          <a:p>
            <a:pPr indent="0" algn="just">
              <a:lnSpc>
                <a:spcPct val="100000"/>
              </a:lnSpc>
              <a:spcBef>
                <a:spcPts val="1001"/>
              </a:spcBef>
              <a:buNone/>
              <a:tabLst>
                <a:tab algn="l" pos="0"/>
              </a:tabLst>
            </a:pPr>
            <a:endParaRPr b="0" lang="es-ES" sz="1200" spc="-1" strike="noStrike">
              <a:solidFill>
                <a:srgbClr val="000000"/>
              </a:solidFill>
              <a:latin typeface="Calibri"/>
            </a:endParaRPr>
          </a:p>
          <a:p>
            <a:pPr indent="0" algn="just">
              <a:lnSpc>
                <a:spcPct val="100000"/>
              </a:lnSpc>
              <a:spcBef>
                <a:spcPts val="1001"/>
              </a:spcBef>
              <a:buNone/>
              <a:tabLst>
                <a:tab algn="l" pos="0"/>
              </a:tabLst>
            </a:pPr>
            <a:r>
              <a:rPr b="1" lang="en-GB" sz="1800" spc="-1" strike="noStrike">
                <a:solidFill>
                  <a:srgbClr val="000000"/>
                </a:solidFill>
                <a:latin typeface="Arial Narrow"/>
              </a:rPr>
              <a:t>Designing a methodology involves three key components: </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1800" spc="-1" strike="noStrike">
                <a:solidFill>
                  <a:srgbClr val="000000"/>
                </a:solidFill>
                <a:latin typeface="Arial Narrow"/>
              </a:rPr>
              <a:t>Selecting the overall research method</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1800" spc="-1" strike="noStrike">
                <a:solidFill>
                  <a:srgbClr val="000000"/>
                </a:solidFill>
                <a:latin typeface="Arial Narrow"/>
              </a:rPr>
              <a:t>Selecting the appropriate data collection approach(es)</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1800" spc="-1" strike="noStrike">
                <a:solidFill>
                  <a:srgbClr val="000000"/>
                </a:solidFill>
                <a:latin typeface="Arial Narrow"/>
              </a:rPr>
              <a:t>Designing the sampling strategy</a:t>
            </a:r>
            <a:endParaRPr b="0" lang="es-ES" sz="1800" spc="-1" strike="noStrike">
              <a:solidFill>
                <a:srgbClr val="000000"/>
              </a:solidFill>
              <a:latin typeface="Calibri"/>
            </a:endParaRPr>
          </a:p>
        </p:txBody>
      </p:sp>
      <p:sp>
        <p:nvSpPr>
          <p:cNvPr id="291" name="Rectangle 2"/>
          <p:cNvSpPr/>
          <p:nvPr/>
        </p:nvSpPr>
        <p:spPr>
          <a:xfrm>
            <a:off x="386280" y="4952160"/>
            <a:ext cx="5262840" cy="823680"/>
          </a:xfrm>
          <a:prstGeom prst="rect">
            <a:avLst/>
          </a:prstGeom>
          <a:solidFill>
            <a:srgbClr val="666666">
              <a:alpha val="20000"/>
            </a:srgbClr>
          </a:solidFill>
          <a:ln>
            <a:solidFill>
              <a:srgbClr val="666666"/>
            </a:solid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n-GB" sz="1800" spc="-1" strike="noStrike">
              <a:solidFill>
                <a:schemeClr val="lt1"/>
              </a:solidFill>
              <a:latin typeface="Calibri"/>
            </a:endParaRPr>
          </a:p>
        </p:txBody>
      </p:sp>
      <p:cxnSp>
        <p:nvCxnSpPr>
          <p:cNvPr id="292" name="Straight Arrow Connector 5"/>
          <p:cNvCxnSpPr/>
          <p:nvPr/>
        </p:nvCxnSpPr>
        <p:spPr>
          <a:xfrm flipH="1">
            <a:off x="5721480" y="4689360"/>
            <a:ext cx="1068840" cy="679680"/>
          </a:xfrm>
          <a:prstGeom prst="straightConnector1">
            <a:avLst/>
          </a:prstGeom>
          <a:ln w="38100">
            <a:solidFill>
              <a:srgbClr val="666666"/>
            </a:solidFill>
            <a:tailEnd len="med" type="triangle" w="med"/>
          </a:ln>
        </p:spPr>
      </p:cxnSp>
      <p:sp>
        <p:nvSpPr>
          <p:cNvPr id="293" name="TextBox 6"/>
          <p:cNvSpPr/>
          <p:nvPr/>
        </p:nvSpPr>
        <p:spPr>
          <a:xfrm>
            <a:off x="6694920" y="4475160"/>
            <a:ext cx="2376360" cy="39456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fr-CH" sz="2000" spc="-1" strike="noStrike">
                <a:solidFill>
                  <a:srgbClr val="666666"/>
                </a:solidFill>
                <a:latin typeface="Arial Narrow"/>
              </a:rPr>
              <a:t>Our focus for today! </a:t>
            </a:r>
            <a:r>
              <a:rPr b="0" lang="en-CH" sz="2000" spc="-1" strike="noStrike">
                <a:solidFill>
                  <a:srgbClr val="666666"/>
                </a:solidFill>
                <a:latin typeface="Wingdings"/>
              </a:rPr>
              <a:t></a:t>
            </a:r>
            <a:endParaRPr b="0" lang="en-GB" sz="20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2" presetSubtype="4">
                                  <p:stCondLst>
                                    <p:cond delay="0"/>
                                  </p:stCondLst>
                                  <p:childTnLst>
                                    <p:set>
                                      <p:cBhvr>
                                        <p:cTn id="6" dur="1" fill="hold">
                                          <p:stCondLst>
                                            <p:cond delay="0"/>
                                          </p:stCondLst>
                                        </p:cTn>
                                        <p:tgtEl>
                                          <p:spTgt spid="290">
                                            <p:txEl>
                                              <p:pRg st="2" end="2"/>
                                            </p:txEl>
                                          </p:spTgt>
                                        </p:tgtEl>
                                        <p:attrNameLst>
                                          <p:attrName>style.visibility</p:attrName>
                                        </p:attrNameLst>
                                      </p:cBhvr>
                                      <p:to>
                                        <p:strVal val="visible"/>
                                      </p:to>
                                    </p:set>
                                    <p:anim calcmode="lin" valueType="num">
                                      <p:cBhvr additive="repl">
                                        <p:cTn id="7" dur="500" fill="hold"/>
                                        <p:tgtEl>
                                          <p:spTgt spid="290">
                                            <p:txEl>
                                              <p:pRg st="2" end="2"/>
                                            </p:txEl>
                                          </p:spTgt>
                                        </p:tgtEl>
                                        <p:attrNameLst>
                                          <p:attrName>ppt_x</p:attrName>
                                        </p:attrNameLst>
                                      </p:cBhvr>
                                      <p:tavLst>
                                        <p:tav tm="0">
                                          <p:val>
                                            <p:strVal val="#ppt_x"/>
                                          </p:val>
                                        </p:tav>
                                        <p:tav tm="100000">
                                          <p:val>
                                            <p:strVal val="#ppt_x"/>
                                          </p:val>
                                        </p:tav>
                                      </p:tavLst>
                                    </p:anim>
                                    <p:anim calcmode="lin" valueType="num">
                                      <p:cBhvr additive="repl">
                                        <p:cTn id="8" dur="500" fill="hold"/>
                                        <p:tgtEl>
                                          <p:spTgt spid="290">
                                            <p:txEl>
                                              <p:pRg st="2" end="2"/>
                                            </p:txEl>
                                          </p:spTgt>
                                        </p:tgtEl>
                                        <p:attrNameLst>
                                          <p:attrName>ppt_y</p:attrName>
                                        </p:attrNameLst>
                                      </p:cBhvr>
                                      <p:tavLst>
                                        <p:tav tm="0">
                                          <p:val>
                                            <p:strVal val="1+#ppt_h/2"/>
                                          </p:val>
                                        </p:tav>
                                        <p:tav tm="100000">
                                          <p:val>
                                            <p:strVal val="#ppt_y"/>
                                          </p:val>
                                        </p:tav>
                                      </p:tavLst>
                                    </p:anim>
                                  </p:childTnLst>
                                </p:cTn>
                              </p:par>
                              <p:par>
                                <p:cTn id="9" nodeType="withEffect" fill="hold" presetClass="entr" presetID="2" presetSubtype="4">
                                  <p:stCondLst>
                                    <p:cond delay="0"/>
                                  </p:stCondLst>
                                  <p:childTnLst>
                                    <p:set>
                                      <p:cBhvr>
                                        <p:cTn id="10" dur="1" fill="hold">
                                          <p:stCondLst>
                                            <p:cond delay="0"/>
                                          </p:stCondLst>
                                        </p:cTn>
                                        <p:tgtEl>
                                          <p:spTgt spid="290">
                                            <p:txEl>
                                              <p:pRg st="3" end="3"/>
                                            </p:txEl>
                                          </p:spTgt>
                                        </p:tgtEl>
                                        <p:attrNameLst>
                                          <p:attrName>style.visibility</p:attrName>
                                        </p:attrNameLst>
                                      </p:cBhvr>
                                      <p:to>
                                        <p:strVal val="visible"/>
                                      </p:to>
                                    </p:set>
                                    <p:anim calcmode="lin" valueType="num">
                                      <p:cBhvr additive="repl">
                                        <p:cTn id="11" dur="500" fill="hold"/>
                                        <p:tgtEl>
                                          <p:spTgt spid="290">
                                            <p:txEl>
                                              <p:pRg st="3" end="3"/>
                                            </p:txEl>
                                          </p:spTgt>
                                        </p:tgtEl>
                                        <p:attrNameLst>
                                          <p:attrName>ppt_x</p:attrName>
                                        </p:attrNameLst>
                                      </p:cBhvr>
                                      <p:tavLst>
                                        <p:tav tm="0">
                                          <p:val>
                                            <p:strVal val="#ppt_x"/>
                                          </p:val>
                                        </p:tav>
                                        <p:tav tm="100000">
                                          <p:val>
                                            <p:strVal val="#ppt_x"/>
                                          </p:val>
                                        </p:tav>
                                      </p:tavLst>
                                    </p:anim>
                                    <p:anim calcmode="lin" valueType="num">
                                      <p:cBhvr additive="repl">
                                        <p:cTn id="12" dur="500" fill="hold"/>
                                        <p:tgtEl>
                                          <p:spTgt spid="290">
                                            <p:txEl>
                                              <p:pRg st="3" end="3"/>
                                            </p:txEl>
                                          </p:spTgt>
                                        </p:tgtEl>
                                        <p:attrNameLst>
                                          <p:attrName>ppt_y</p:attrName>
                                        </p:attrNameLst>
                                      </p:cBhvr>
                                      <p:tavLst>
                                        <p:tav tm="0">
                                          <p:val>
                                            <p:strVal val="1+#ppt_h/2"/>
                                          </p:val>
                                        </p:tav>
                                        <p:tav tm="100000">
                                          <p:val>
                                            <p:strVal val="#ppt_y"/>
                                          </p:val>
                                        </p:tav>
                                      </p:tavLst>
                                    </p:anim>
                                  </p:childTnLst>
                                </p:cTn>
                              </p:par>
                              <p:par>
                                <p:cTn id="13" nodeType="withEffect" fill="hold" presetClass="entr" presetID="2" presetSubtype="4">
                                  <p:stCondLst>
                                    <p:cond delay="0"/>
                                  </p:stCondLst>
                                  <p:childTnLst>
                                    <p:set>
                                      <p:cBhvr>
                                        <p:cTn id="14" dur="1" fill="hold">
                                          <p:stCondLst>
                                            <p:cond delay="0"/>
                                          </p:stCondLst>
                                        </p:cTn>
                                        <p:tgtEl>
                                          <p:spTgt spid="290">
                                            <p:txEl>
                                              <p:pRg st="4" end="4"/>
                                            </p:txEl>
                                          </p:spTgt>
                                        </p:tgtEl>
                                        <p:attrNameLst>
                                          <p:attrName>style.visibility</p:attrName>
                                        </p:attrNameLst>
                                      </p:cBhvr>
                                      <p:to>
                                        <p:strVal val="visible"/>
                                      </p:to>
                                    </p:set>
                                    <p:anim calcmode="lin" valueType="num">
                                      <p:cBhvr additive="repl">
                                        <p:cTn id="15" dur="500" fill="hold"/>
                                        <p:tgtEl>
                                          <p:spTgt spid="290">
                                            <p:txEl>
                                              <p:pRg st="4" end="4"/>
                                            </p:txEl>
                                          </p:spTgt>
                                        </p:tgtEl>
                                        <p:attrNameLst>
                                          <p:attrName>ppt_x</p:attrName>
                                        </p:attrNameLst>
                                      </p:cBhvr>
                                      <p:tavLst>
                                        <p:tav tm="0">
                                          <p:val>
                                            <p:strVal val="#ppt_x"/>
                                          </p:val>
                                        </p:tav>
                                        <p:tav tm="100000">
                                          <p:val>
                                            <p:strVal val="#ppt_x"/>
                                          </p:val>
                                        </p:tav>
                                      </p:tavLst>
                                    </p:anim>
                                    <p:anim calcmode="lin" valueType="num">
                                      <p:cBhvr additive="repl">
                                        <p:cTn id="16" dur="500" fill="hold"/>
                                        <p:tgtEl>
                                          <p:spTgt spid="2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nodeType="clickEffect" fill="hold" presetClass="entr" presetID="2" presetSubtype="4">
                                  <p:stCondLst>
                                    <p:cond delay="0"/>
                                  </p:stCondLst>
                                  <p:childTnLst>
                                    <p:set>
                                      <p:cBhvr>
                                        <p:cTn id="20" dur="1" fill="hold">
                                          <p:stCondLst>
                                            <p:cond delay="0"/>
                                          </p:stCondLst>
                                        </p:cTn>
                                        <p:tgtEl>
                                          <p:spTgt spid="290">
                                            <p:txEl>
                                              <p:pRg st="6" end="6"/>
                                            </p:txEl>
                                          </p:spTgt>
                                        </p:tgtEl>
                                        <p:attrNameLst>
                                          <p:attrName>style.visibility</p:attrName>
                                        </p:attrNameLst>
                                      </p:cBhvr>
                                      <p:to>
                                        <p:strVal val="visible"/>
                                      </p:to>
                                    </p:set>
                                    <p:anim calcmode="lin" valueType="num">
                                      <p:cBhvr additive="repl">
                                        <p:cTn id="21" dur="500" fill="hold"/>
                                        <p:tgtEl>
                                          <p:spTgt spid="290">
                                            <p:txEl>
                                              <p:pRg st="6" end="6"/>
                                            </p:txEl>
                                          </p:spTgt>
                                        </p:tgtEl>
                                        <p:attrNameLst>
                                          <p:attrName>ppt_x</p:attrName>
                                        </p:attrNameLst>
                                      </p:cBhvr>
                                      <p:tavLst>
                                        <p:tav tm="0">
                                          <p:val>
                                            <p:strVal val="#ppt_x"/>
                                          </p:val>
                                        </p:tav>
                                        <p:tav tm="100000">
                                          <p:val>
                                            <p:strVal val="#ppt_x"/>
                                          </p:val>
                                        </p:tav>
                                      </p:tavLst>
                                    </p:anim>
                                    <p:anim calcmode="lin" valueType="num">
                                      <p:cBhvr additive="repl">
                                        <p:cTn id="22" dur="500" fill="hold"/>
                                        <p:tgtEl>
                                          <p:spTgt spid="290">
                                            <p:txEl>
                                              <p:pRg st="6" end="6"/>
                                            </p:txEl>
                                          </p:spTgt>
                                        </p:tgtEl>
                                        <p:attrNameLst>
                                          <p:attrName>ppt_y</p:attrName>
                                        </p:attrNameLst>
                                      </p:cBhvr>
                                      <p:tavLst>
                                        <p:tav tm="0">
                                          <p:val>
                                            <p:strVal val="1+#ppt_h/2"/>
                                          </p:val>
                                        </p:tav>
                                        <p:tav tm="100000">
                                          <p:val>
                                            <p:strVal val="#ppt_y"/>
                                          </p:val>
                                        </p:tav>
                                      </p:tavLst>
                                    </p:anim>
                                  </p:childTnLst>
                                </p:cTn>
                              </p:par>
                              <p:par>
                                <p:cTn id="23" nodeType="withEffect" fill="hold" presetClass="entr" presetID="2" presetSubtype="4">
                                  <p:stCondLst>
                                    <p:cond delay="0"/>
                                  </p:stCondLst>
                                  <p:childTnLst>
                                    <p:set>
                                      <p:cBhvr>
                                        <p:cTn id="24" dur="1" fill="hold">
                                          <p:stCondLst>
                                            <p:cond delay="0"/>
                                          </p:stCondLst>
                                        </p:cTn>
                                        <p:tgtEl>
                                          <p:spTgt spid="290">
                                            <p:txEl>
                                              <p:pRg st="7" end="7"/>
                                            </p:txEl>
                                          </p:spTgt>
                                        </p:tgtEl>
                                        <p:attrNameLst>
                                          <p:attrName>style.visibility</p:attrName>
                                        </p:attrNameLst>
                                      </p:cBhvr>
                                      <p:to>
                                        <p:strVal val="visible"/>
                                      </p:to>
                                    </p:set>
                                    <p:anim calcmode="lin" valueType="num">
                                      <p:cBhvr additive="repl">
                                        <p:cTn id="25" dur="500" fill="hold"/>
                                        <p:tgtEl>
                                          <p:spTgt spid="290">
                                            <p:txEl>
                                              <p:pRg st="7" end="7"/>
                                            </p:txEl>
                                          </p:spTgt>
                                        </p:tgtEl>
                                        <p:attrNameLst>
                                          <p:attrName>ppt_x</p:attrName>
                                        </p:attrNameLst>
                                      </p:cBhvr>
                                      <p:tavLst>
                                        <p:tav tm="0">
                                          <p:val>
                                            <p:strVal val="#ppt_x"/>
                                          </p:val>
                                        </p:tav>
                                        <p:tav tm="100000">
                                          <p:val>
                                            <p:strVal val="#ppt_x"/>
                                          </p:val>
                                        </p:tav>
                                      </p:tavLst>
                                    </p:anim>
                                    <p:anim calcmode="lin" valueType="num">
                                      <p:cBhvr additive="repl">
                                        <p:cTn id="26" dur="500" fill="hold"/>
                                        <p:tgtEl>
                                          <p:spTgt spid="290">
                                            <p:txEl>
                                              <p:pRg st="7" end="7"/>
                                            </p:txEl>
                                          </p:spTgt>
                                        </p:tgtEl>
                                        <p:attrNameLst>
                                          <p:attrName>ppt_y</p:attrName>
                                        </p:attrNameLst>
                                      </p:cBhvr>
                                      <p:tavLst>
                                        <p:tav tm="0">
                                          <p:val>
                                            <p:strVal val="1+#ppt_h/2"/>
                                          </p:val>
                                        </p:tav>
                                        <p:tav tm="100000">
                                          <p:val>
                                            <p:strVal val="#ppt_y"/>
                                          </p:val>
                                        </p:tav>
                                      </p:tavLst>
                                    </p:anim>
                                  </p:childTnLst>
                                </p:cTn>
                              </p:par>
                              <p:par>
                                <p:cTn id="27" nodeType="withEffect" fill="hold" presetClass="entr" presetID="2" presetSubtype="4">
                                  <p:stCondLst>
                                    <p:cond delay="0"/>
                                  </p:stCondLst>
                                  <p:childTnLst>
                                    <p:set>
                                      <p:cBhvr>
                                        <p:cTn id="28" dur="1" fill="hold">
                                          <p:stCondLst>
                                            <p:cond delay="0"/>
                                          </p:stCondLst>
                                        </p:cTn>
                                        <p:tgtEl>
                                          <p:spTgt spid="290">
                                            <p:txEl>
                                              <p:pRg st="8" end="8"/>
                                            </p:txEl>
                                          </p:spTgt>
                                        </p:tgtEl>
                                        <p:attrNameLst>
                                          <p:attrName>style.visibility</p:attrName>
                                        </p:attrNameLst>
                                      </p:cBhvr>
                                      <p:to>
                                        <p:strVal val="visible"/>
                                      </p:to>
                                    </p:set>
                                    <p:anim calcmode="lin" valueType="num">
                                      <p:cBhvr additive="repl">
                                        <p:cTn id="29" dur="500" fill="hold"/>
                                        <p:tgtEl>
                                          <p:spTgt spid="290">
                                            <p:txEl>
                                              <p:pRg st="8" end="8"/>
                                            </p:txEl>
                                          </p:spTgt>
                                        </p:tgtEl>
                                        <p:attrNameLst>
                                          <p:attrName>ppt_x</p:attrName>
                                        </p:attrNameLst>
                                      </p:cBhvr>
                                      <p:tavLst>
                                        <p:tav tm="0">
                                          <p:val>
                                            <p:strVal val="#ppt_x"/>
                                          </p:val>
                                        </p:tav>
                                        <p:tav tm="100000">
                                          <p:val>
                                            <p:strVal val="#ppt_x"/>
                                          </p:val>
                                        </p:tav>
                                      </p:tavLst>
                                    </p:anim>
                                    <p:anim calcmode="lin" valueType="num">
                                      <p:cBhvr additive="repl">
                                        <p:cTn id="30" dur="500" fill="hold"/>
                                        <p:tgtEl>
                                          <p:spTgt spid="290">
                                            <p:txEl>
                                              <p:pRg st="8" end="8"/>
                                            </p:txEl>
                                          </p:spTgt>
                                        </p:tgtEl>
                                        <p:attrNameLst>
                                          <p:attrName>ppt_y</p:attrName>
                                        </p:attrNameLst>
                                      </p:cBhvr>
                                      <p:tavLst>
                                        <p:tav tm="0">
                                          <p:val>
                                            <p:strVal val="1+#ppt_h/2"/>
                                          </p:val>
                                        </p:tav>
                                        <p:tav tm="100000">
                                          <p:val>
                                            <p:strVal val="#ppt_y"/>
                                          </p:val>
                                        </p:tav>
                                      </p:tavLst>
                                    </p:anim>
                                  </p:childTnLst>
                                </p:cTn>
                              </p:par>
                              <p:par>
                                <p:cTn id="31" nodeType="withEffect" fill="hold" presetClass="entr" presetID="2" presetSubtype="4">
                                  <p:stCondLst>
                                    <p:cond delay="0"/>
                                  </p:stCondLst>
                                  <p:childTnLst>
                                    <p:set>
                                      <p:cBhvr>
                                        <p:cTn id="32" dur="1" fill="hold">
                                          <p:stCondLst>
                                            <p:cond delay="0"/>
                                          </p:stCondLst>
                                        </p:cTn>
                                        <p:tgtEl>
                                          <p:spTgt spid="290">
                                            <p:txEl>
                                              <p:pRg st="9" end="9"/>
                                            </p:txEl>
                                          </p:spTgt>
                                        </p:tgtEl>
                                        <p:attrNameLst>
                                          <p:attrName>style.visibility</p:attrName>
                                        </p:attrNameLst>
                                      </p:cBhvr>
                                      <p:to>
                                        <p:strVal val="visible"/>
                                      </p:to>
                                    </p:set>
                                    <p:anim calcmode="lin" valueType="num">
                                      <p:cBhvr additive="repl">
                                        <p:cTn id="33" dur="500" fill="hold"/>
                                        <p:tgtEl>
                                          <p:spTgt spid="290">
                                            <p:txEl>
                                              <p:pRg st="9" end="9"/>
                                            </p:txEl>
                                          </p:spTgt>
                                        </p:tgtEl>
                                        <p:attrNameLst>
                                          <p:attrName>ppt_x</p:attrName>
                                        </p:attrNameLst>
                                      </p:cBhvr>
                                      <p:tavLst>
                                        <p:tav tm="0">
                                          <p:val>
                                            <p:strVal val="#ppt_x"/>
                                          </p:val>
                                        </p:tav>
                                        <p:tav tm="100000">
                                          <p:val>
                                            <p:strVal val="#ppt_x"/>
                                          </p:val>
                                        </p:tav>
                                      </p:tavLst>
                                    </p:anim>
                                    <p:anim calcmode="lin" valueType="num">
                                      <p:cBhvr additive="repl">
                                        <p:cTn id="34" dur="500" fill="hold"/>
                                        <p:tgtEl>
                                          <p:spTgt spid="290">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nodeType="clickEffect" fill="hold" presetClass="entr" presetID="1">
                                  <p:stCondLst>
                                    <p:cond delay="0"/>
                                  </p:stCondLst>
                                  <p:childTnLst>
                                    <p:set>
                                      <p:cBhvr>
                                        <p:cTn id="38" dur="1" fill="hold">
                                          <p:stCondLst>
                                            <p:cond delay="0"/>
                                          </p:stCondLst>
                                        </p:cTn>
                                        <p:tgtEl>
                                          <p:spTgt spid="293"/>
                                        </p:tgtEl>
                                        <p:attrNameLst>
                                          <p:attrName>style.visibility</p:attrName>
                                        </p:attrNameLst>
                                      </p:cBhvr>
                                      <p:to>
                                        <p:strVal val="visible"/>
                                      </p:to>
                                    </p:set>
                                  </p:childTnLst>
                                </p:cTn>
                              </p:par>
                              <p:par>
                                <p:cTn id="39" nodeType="withEffect" fill="hold" presetClass="entr" presetID="1">
                                  <p:stCondLst>
                                    <p:cond delay="0"/>
                                  </p:stCondLst>
                                  <p:childTnLst>
                                    <p:set>
                                      <p:cBhvr>
                                        <p:cTn id="40" dur="1" fill="hold">
                                          <p:stCondLst>
                                            <p:cond delay="0"/>
                                          </p:stCondLst>
                                        </p:cTn>
                                        <p:tgtEl>
                                          <p:spTgt spid="292"/>
                                        </p:tgtEl>
                                        <p:attrNameLst>
                                          <p:attrName>style.visibility</p:attrName>
                                        </p:attrNameLst>
                                      </p:cBhvr>
                                      <p:to>
                                        <p:strVal val="visible"/>
                                      </p:to>
                                    </p:set>
                                  </p:childTnLst>
                                </p:cTn>
                              </p:par>
                              <p:par>
                                <p:cTn id="41" nodeType="withEffect" fill="hold" presetClass="entr" presetID="1">
                                  <p:stCondLst>
                                    <p:cond delay="0"/>
                                  </p:stCondLst>
                                  <p:childTnLst>
                                    <p:set>
                                      <p:cBhvr>
                                        <p:cTn id="42" dur="1" fill="hold">
                                          <p:stCondLst>
                                            <p:cond delay="0"/>
                                          </p:stCondLst>
                                        </p:cTn>
                                        <p:tgtEl>
                                          <p:spTgt spid="29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Categories of research methods </a:t>
            </a:r>
            <a:endParaRPr b="0" lang="es-ES" sz="2900" spc="-1" strike="noStrike">
              <a:solidFill>
                <a:srgbClr val="000000"/>
              </a:solidFill>
              <a:latin typeface="Calibri"/>
            </a:endParaRPr>
          </a:p>
        </p:txBody>
      </p:sp>
      <p:sp>
        <p:nvSpPr>
          <p:cNvPr id="295" name="PlaceHolder 2"/>
          <p:cNvSpPr>
            <a:spLocks noGrp="1"/>
          </p:cNvSpPr>
          <p:nvPr>
            <p:ph/>
          </p:nvPr>
        </p:nvSpPr>
        <p:spPr>
          <a:xfrm>
            <a:off x="386280" y="1379880"/>
            <a:ext cx="8396640" cy="4784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GB" sz="2000" spc="-1" strike="noStrike">
                <a:solidFill>
                  <a:srgbClr val="000000"/>
                </a:solidFill>
                <a:latin typeface="Arial Narrow"/>
              </a:rPr>
              <a:t>Research methods are broadly distinguished between the following categories:</a:t>
            </a:r>
            <a:endParaRPr b="0" lang="es-ES" sz="2000" spc="-1" strike="noStrike">
              <a:solidFill>
                <a:srgbClr val="000000"/>
              </a:solidFill>
              <a:latin typeface="Calibri"/>
            </a:endParaRPr>
          </a:p>
        </p:txBody>
      </p:sp>
      <p:pic>
        <p:nvPicPr>
          <p:cNvPr id="296" name="Picture 2" descr=""/>
          <p:cNvPicPr/>
          <p:nvPr/>
        </p:nvPicPr>
        <p:blipFill>
          <a:blip r:embed="rId1"/>
          <a:srcRect l="8275" t="0" r="0" b="0"/>
          <a:stretch/>
        </p:blipFill>
        <p:spPr>
          <a:xfrm>
            <a:off x="6416640" y="1994760"/>
            <a:ext cx="2446560" cy="1362600"/>
          </a:xfrm>
          <a:prstGeom prst="rect">
            <a:avLst/>
          </a:prstGeom>
          <a:ln w="0">
            <a:noFill/>
          </a:ln>
        </p:spPr>
      </p:pic>
      <p:pic>
        <p:nvPicPr>
          <p:cNvPr id="297" name="Picture 3" descr=""/>
          <p:cNvPicPr/>
          <p:nvPr/>
        </p:nvPicPr>
        <p:blipFill>
          <a:blip r:embed="rId2"/>
          <a:stretch/>
        </p:blipFill>
        <p:spPr>
          <a:xfrm>
            <a:off x="3523320" y="1983240"/>
            <a:ext cx="2270520" cy="1374120"/>
          </a:xfrm>
          <a:prstGeom prst="rect">
            <a:avLst/>
          </a:prstGeom>
          <a:ln w="0">
            <a:noFill/>
          </a:ln>
        </p:spPr>
      </p:pic>
      <p:pic>
        <p:nvPicPr>
          <p:cNvPr id="298" name="Picture 4" descr=""/>
          <p:cNvPicPr/>
          <p:nvPr/>
        </p:nvPicPr>
        <p:blipFill>
          <a:blip r:embed="rId3"/>
          <a:stretch/>
        </p:blipFill>
        <p:spPr>
          <a:xfrm>
            <a:off x="555480" y="1856880"/>
            <a:ext cx="2341080" cy="1755720"/>
          </a:xfrm>
          <a:prstGeom prst="rect">
            <a:avLst/>
          </a:prstGeom>
          <a:ln w="0">
            <a:noFill/>
          </a:ln>
        </p:spPr>
      </p:pic>
      <p:sp>
        <p:nvSpPr>
          <p:cNvPr id="299" name="Text Placeholder 3"/>
          <p:cNvSpPr/>
          <p:nvPr/>
        </p:nvSpPr>
        <p:spPr>
          <a:xfrm>
            <a:off x="449640" y="3466800"/>
            <a:ext cx="2537640" cy="4442040"/>
          </a:xfrm>
          <a:prstGeom prst="rect">
            <a:avLst/>
          </a:prstGeom>
          <a:noFill/>
          <a:ln w="0">
            <a:noFill/>
          </a:ln>
        </p:spPr>
        <p:style>
          <a:lnRef idx="0"/>
          <a:fillRef idx="0"/>
          <a:effectRef idx="0"/>
          <a:fontRef idx="minor"/>
        </p:style>
        <p:txBody>
          <a:bodyPr lIns="90000" rIns="90000" tIns="45000" bIns="45000" anchor="t">
            <a:noAutofit/>
          </a:bodyPr>
          <a:p>
            <a:pPr marL="285840" indent="-285840" algn="just">
              <a:lnSpc>
                <a:spcPct val="100000"/>
              </a:lnSpc>
              <a:spcBef>
                <a:spcPts val="1001"/>
              </a:spcBef>
              <a:tabLst>
                <a:tab algn="l" pos="0"/>
              </a:tabLst>
            </a:pPr>
            <a:r>
              <a:rPr b="1" lang="en-GB" sz="1600" spc="-1" strike="noStrike">
                <a:solidFill>
                  <a:srgbClr val="000000"/>
                </a:solidFill>
                <a:latin typeface="Arial Narrow"/>
              </a:rPr>
              <a:t>Quantitative</a:t>
            </a:r>
            <a:endParaRPr b="0" lang="en-GB" sz="1600" spc="-1" strike="noStrike">
              <a:solidFill>
                <a:srgbClr val="000000"/>
              </a:solidFill>
              <a:latin typeface="Arial"/>
            </a:endParaRPr>
          </a:p>
          <a:p>
            <a:pPr marL="343080" indent="-343080">
              <a:lnSpc>
                <a:spcPct val="100000"/>
              </a:lnSpc>
              <a:spcBef>
                <a:spcPts val="1001"/>
              </a:spcBef>
              <a:buClr>
                <a:srgbClr val="000000"/>
              </a:buClr>
              <a:buFont typeface="Wingdings" charset="2"/>
              <a:buChar char=""/>
              <a:tabLst>
                <a:tab algn="l" pos="0"/>
              </a:tabLst>
            </a:pPr>
            <a:r>
              <a:rPr b="1" lang="en-US" sz="1600" spc="-1" strike="noStrike">
                <a:solidFill>
                  <a:srgbClr val="000000"/>
                </a:solidFill>
                <a:latin typeface="Arial Narrow"/>
              </a:rPr>
              <a:t>Measure prevalence</a:t>
            </a:r>
            <a:r>
              <a:rPr b="0" lang="en-US" sz="1600" spc="-1" strike="noStrike">
                <a:solidFill>
                  <a:srgbClr val="000000"/>
                </a:solidFill>
                <a:latin typeface="Arial Narrow"/>
              </a:rPr>
              <a:t> of issues, </a:t>
            </a:r>
            <a:r>
              <a:rPr b="1" lang="en-US" sz="1600" spc="-1" strike="noStrike">
                <a:solidFill>
                  <a:srgbClr val="000000"/>
                </a:solidFill>
                <a:latin typeface="Arial Narrow"/>
              </a:rPr>
              <a:t>verify hypotheses </a:t>
            </a:r>
            <a:r>
              <a:rPr b="0" lang="en-US" sz="1600" spc="-1" strike="noStrike">
                <a:solidFill>
                  <a:srgbClr val="000000"/>
                </a:solidFill>
                <a:latin typeface="Arial Narrow"/>
              </a:rPr>
              <a:t>and </a:t>
            </a:r>
            <a:r>
              <a:rPr b="1" lang="en-US" sz="1600" spc="-1" strike="noStrike">
                <a:solidFill>
                  <a:srgbClr val="000000"/>
                </a:solidFill>
                <a:latin typeface="Arial Narrow"/>
              </a:rPr>
              <a:t>establish causal relations </a:t>
            </a:r>
            <a:r>
              <a:rPr b="0" lang="en-US" sz="1600" spc="-1" strike="noStrike">
                <a:solidFill>
                  <a:srgbClr val="000000"/>
                </a:solidFill>
                <a:latin typeface="Arial Narrow"/>
              </a:rPr>
              <a:t>between variables</a:t>
            </a:r>
            <a:endParaRPr b="0" lang="en-GB" sz="1600" spc="-1" strike="noStrike">
              <a:solidFill>
                <a:srgbClr val="000000"/>
              </a:solidFill>
              <a:latin typeface="Arial"/>
            </a:endParaRPr>
          </a:p>
          <a:p>
            <a:pPr marL="343080" indent="-343080">
              <a:lnSpc>
                <a:spcPct val="100000"/>
              </a:lnSpc>
              <a:spcBef>
                <a:spcPts val="1001"/>
              </a:spcBef>
              <a:buClr>
                <a:srgbClr val="000000"/>
              </a:buClr>
              <a:buFont typeface="Wingdings" charset="2"/>
              <a:buChar char=""/>
              <a:tabLst>
                <a:tab algn="l" pos="0"/>
              </a:tabLst>
            </a:pPr>
            <a:r>
              <a:rPr b="1" lang="en-US" sz="1600" spc="-1" strike="noStrike">
                <a:solidFill>
                  <a:srgbClr val="000000"/>
                </a:solidFill>
                <a:latin typeface="Arial Narrow"/>
              </a:rPr>
              <a:t>Large samples, structured </a:t>
            </a:r>
            <a:r>
              <a:rPr b="0" lang="en-US" sz="1600" spc="-1" strike="noStrike">
                <a:solidFill>
                  <a:srgbClr val="000000"/>
                </a:solidFill>
                <a:latin typeface="Arial Narrow"/>
              </a:rPr>
              <a:t>data collection, and predominantly </a:t>
            </a:r>
            <a:r>
              <a:rPr b="1" lang="en-US" sz="1600" spc="-1" strike="noStrike">
                <a:solidFill>
                  <a:srgbClr val="000000"/>
                </a:solidFill>
                <a:latin typeface="Arial Narrow"/>
              </a:rPr>
              <a:t>deductive</a:t>
            </a:r>
            <a:r>
              <a:rPr b="0" lang="en-US" sz="1600" spc="-1" strike="noStrike">
                <a:solidFill>
                  <a:srgbClr val="000000"/>
                </a:solidFill>
                <a:latin typeface="Arial Narrow"/>
              </a:rPr>
              <a:t> analysis</a:t>
            </a:r>
            <a:endParaRPr b="0" lang="en-GB" sz="1600" spc="-1" strike="noStrike">
              <a:solidFill>
                <a:srgbClr val="000000"/>
              </a:solidFill>
              <a:latin typeface="Arial"/>
            </a:endParaRPr>
          </a:p>
          <a:p>
            <a:pPr algn="just">
              <a:lnSpc>
                <a:spcPct val="100000"/>
              </a:lnSpc>
              <a:spcBef>
                <a:spcPts val="1001"/>
              </a:spcBef>
              <a:tabLst>
                <a:tab algn="l" pos="0"/>
              </a:tabLst>
            </a:pPr>
            <a:endParaRPr b="0" lang="en-GB" sz="1100" spc="-1" strike="noStrike">
              <a:solidFill>
                <a:srgbClr val="000000"/>
              </a:solidFill>
              <a:latin typeface="Arial"/>
            </a:endParaRPr>
          </a:p>
        </p:txBody>
      </p:sp>
      <p:sp>
        <p:nvSpPr>
          <p:cNvPr id="300" name="Text Placeholder 3"/>
          <p:cNvSpPr/>
          <p:nvPr/>
        </p:nvSpPr>
        <p:spPr>
          <a:xfrm>
            <a:off x="3519360" y="3485160"/>
            <a:ext cx="2537640" cy="4442040"/>
          </a:xfrm>
          <a:prstGeom prst="rect">
            <a:avLst/>
          </a:prstGeom>
          <a:noFill/>
          <a:ln w="0">
            <a:noFill/>
          </a:ln>
        </p:spPr>
        <p:style>
          <a:lnRef idx="0"/>
          <a:fillRef idx="0"/>
          <a:effectRef idx="0"/>
          <a:fontRef idx="minor"/>
        </p:style>
        <p:txBody>
          <a:bodyPr lIns="90000" rIns="90000" tIns="45000" bIns="45000" anchor="t">
            <a:noAutofit/>
          </a:bodyPr>
          <a:p>
            <a:pPr marL="285840" indent="-285840" algn="just">
              <a:lnSpc>
                <a:spcPct val="100000"/>
              </a:lnSpc>
              <a:spcBef>
                <a:spcPts val="1001"/>
              </a:spcBef>
              <a:tabLst>
                <a:tab algn="l" pos="0"/>
              </a:tabLst>
            </a:pPr>
            <a:r>
              <a:rPr b="1" lang="en-GB" sz="1600" spc="-1" strike="noStrike">
                <a:solidFill>
                  <a:srgbClr val="000000"/>
                </a:solidFill>
                <a:latin typeface="Arial Narrow"/>
              </a:rPr>
              <a:t>Qualitative</a:t>
            </a:r>
            <a:endParaRPr b="0" lang="en-GB" sz="1600" spc="-1" strike="noStrike">
              <a:solidFill>
                <a:srgbClr val="000000"/>
              </a:solidFill>
              <a:latin typeface="Arial"/>
            </a:endParaRPr>
          </a:p>
          <a:p>
            <a:pPr marL="343080" indent="-343080">
              <a:lnSpc>
                <a:spcPct val="100000"/>
              </a:lnSpc>
              <a:spcBef>
                <a:spcPts val="1001"/>
              </a:spcBef>
              <a:buClr>
                <a:srgbClr val="000000"/>
              </a:buClr>
              <a:buFont typeface="Wingdings" charset="2"/>
              <a:buChar char=""/>
              <a:tabLst>
                <a:tab algn="l" pos="0"/>
              </a:tabLst>
            </a:pPr>
            <a:r>
              <a:rPr b="1" lang="en-US" sz="1600" spc="-1" strike="noStrike">
                <a:solidFill>
                  <a:srgbClr val="000000"/>
                </a:solidFill>
                <a:latin typeface="Arial Narrow"/>
              </a:rPr>
              <a:t>Explore and discover themes, develop theories,</a:t>
            </a:r>
            <a:r>
              <a:rPr b="0" lang="en-US" sz="1600" spc="-1" strike="noStrike">
                <a:solidFill>
                  <a:srgbClr val="000000"/>
                </a:solidFill>
                <a:latin typeface="Arial Narrow"/>
              </a:rPr>
              <a:t> rather than verify hypotheses and measure occurrences </a:t>
            </a:r>
            <a:endParaRPr b="0" lang="en-GB" sz="1600" spc="-1" strike="noStrike">
              <a:solidFill>
                <a:srgbClr val="000000"/>
              </a:solidFill>
              <a:latin typeface="Arial"/>
            </a:endParaRPr>
          </a:p>
          <a:p>
            <a:pPr marL="343080" indent="-343080">
              <a:lnSpc>
                <a:spcPct val="100000"/>
              </a:lnSpc>
              <a:spcBef>
                <a:spcPts val="1001"/>
              </a:spcBef>
              <a:buClr>
                <a:srgbClr val="000000"/>
              </a:buClr>
              <a:buFont typeface="Wingdings" charset="2"/>
              <a:buChar char=""/>
              <a:tabLst>
                <a:tab algn="l" pos="0"/>
              </a:tabLst>
            </a:pPr>
            <a:r>
              <a:rPr b="1" lang="en-US" sz="1600" spc="-1" strike="noStrike">
                <a:solidFill>
                  <a:srgbClr val="000000"/>
                </a:solidFill>
                <a:latin typeface="Arial Narrow"/>
              </a:rPr>
              <a:t>Smaller samples, semi-structured </a:t>
            </a:r>
            <a:r>
              <a:rPr b="0" lang="en-US" sz="1600" spc="-1" strike="noStrike">
                <a:solidFill>
                  <a:srgbClr val="000000"/>
                </a:solidFill>
                <a:latin typeface="Arial Narrow"/>
              </a:rPr>
              <a:t>data collection, </a:t>
            </a:r>
            <a:r>
              <a:rPr b="1" lang="en-US" sz="1600" spc="-1" strike="noStrike">
                <a:solidFill>
                  <a:srgbClr val="000000"/>
                </a:solidFill>
                <a:latin typeface="Arial Narrow"/>
              </a:rPr>
              <a:t>inductive </a:t>
            </a:r>
            <a:r>
              <a:rPr b="0" lang="en-US" sz="1600" spc="-1" strike="noStrike">
                <a:solidFill>
                  <a:srgbClr val="000000"/>
                </a:solidFill>
                <a:latin typeface="Arial Narrow"/>
              </a:rPr>
              <a:t>analysis</a:t>
            </a:r>
            <a:endParaRPr b="0" lang="en-GB" sz="1600" spc="-1" strike="noStrike">
              <a:solidFill>
                <a:srgbClr val="000000"/>
              </a:solidFill>
              <a:latin typeface="Arial"/>
            </a:endParaRPr>
          </a:p>
          <a:p>
            <a:pPr algn="just">
              <a:lnSpc>
                <a:spcPct val="100000"/>
              </a:lnSpc>
              <a:spcBef>
                <a:spcPts val="1001"/>
              </a:spcBef>
              <a:tabLst>
                <a:tab algn="l" pos="0"/>
              </a:tabLst>
            </a:pPr>
            <a:endParaRPr b="0" lang="en-GB" sz="1100" spc="-1" strike="noStrike">
              <a:solidFill>
                <a:srgbClr val="000000"/>
              </a:solidFill>
              <a:latin typeface="Arial"/>
            </a:endParaRPr>
          </a:p>
        </p:txBody>
      </p:sp>
      <p:sp>
        <p:nvSpPr>
          <p:cNvPr id="301" name="Text Placeholder 3"/>
          <p:cNvSpPr/>
          <p:nvPr/>
        </p:nvSpPr>
        <p:spPr>
          <a:xfrm>
            <a:off x="6416640" y="3523320"/>
            <a:ext cx="2537640" cy="4442040"/>
          </a:xfrm>
          <a:prstGeom prst="rect">
            <a:avLst/>
          </a:prstGeom>
          <a:noFill/>
          <a:ln w="0">
            <a:noFill/>
          </a:ln>
        </p:spPr>
        <p:style>
          <a:lnRef idx="0"/>
          <a:fillRef idx="0"/>
          <a:effectRef idx="0"/>
          <a:fontRef idx="minor"/>
        </p:style>
        <p:txBody>
          <a:bodyPr lIns="90000" rIns="90000" tIns="45000" bIns="45000" anchor="t">
            <a:noAutofit/>
          </a:bodyPr>
          <a:p>
            <a:pPr marL="285840" indent="-285840" algn="just">
              <a:lnSpc>
                <a:spcPct val="100000"/>
              </a:lnSpc>
              <a:spcBef>
                <a:spcPts val="1001"/>
              </a:spcBef>
              <a:tabLst>
                <a:tab algn="l" pos="0"/>
              </a:tabLst>
            </a:pPr>
            <a:r>
              <a:rPr b="1" lang="en-GB" sz="1600" spc="-1" strike="noStrike">
                <a:solidFill>
                  <a:srgbClr val="000000"/>
                </a:solidFill>
                <a:latin typeface="Arial Narrow"/>
              </a:rPr>
              <a:t>Mixed Methods</a:t>
            </a:r>
            <a:endParaRPr b="0" lang="en-GB" sz="1600" spc="-1" strike="noStrike">
              <a:solidFill>
                <a:srgbClr val="000000"/>
              </a:solidFill>
              <a:latin typeface="Arial"/>
            </a:endParaRPr>
          </a:p>
          <a:p>
            <a:pPr marL="343080" indent="-343080">
              <a:lnSpc>
                <a:spcPct val="100000"/>
              </a:lnSpc>
              <a:spcBef>
                <a:spcPts val="1001"/>
              </a:spcBef>
              <a:buClr>
                <a:srgbClr val="000000"/>
              </a:buClr>
              <a:buFont typeface="Wingdings" charset="2"/>
              <a:buChar char=""/>
              <a:tabLst>
                <a:tab algn="l" pos="0"/>
              </a:tabLst>
            </a:pPr>
            <a:r>
              <a:rPr b="1" lang="en-US" sz="1600" spc="-1" strike="noStrike">
                <a:solidFill>
                  <a:srgbClr val="000000"/>
                </a:solidFill>
                <a:latin typeface="Arial Narrow"/>
              </a:rPr>
              <a:t>Combines both qualitative and quantitative </a:t>
            </a:r>
            <a:r>
              <a:rPr b="0" lang="en-US" sz="1600" spc="-1" strike="noStrike">
                <a:solidFill>
                  <a:srgbClr val="000000"/>
                </a:solidFill>
                <a:latin typeface="Arial Narrow"/>
              </a:rPr>
              <a:t>to (1) collect and analyse both types of data and (2) use both approaches in tandem </a:t>
            </a:r>
            <a:endParaRPr b="0" lang="en-GB" sz="1600" spc="-1" strike="noStrike">
              <a:solidFill>
                <a:srgbClr val="000000"/>
              </a:solidFill>
              <a:latin typeface="Arial"/>
            </a:endParaRPr>
          </a:p>
          <a:p>
            <a:pPr algn="just">
              <a:lnSpc>
                <a:spcPct val="100000"/>
              </a:lnSpc>
              <a:spcBef>
                <a:spcPts val="1001"/>
              </a:spcBef>
              <a:tabLst>
                <a:tab algn="l" pos="0"/>
              </a:tabLst>
            </a:pPr>
            <a:endParaRPr b="0" lang="en-GB" sz="11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43" dur="indefinite" restart="never" nodeType="tmRoot">
          <p:childTnLst>
            <p:seq>
              <p:cTn id="44" dur="indefinite" nodeType="mainSeq">
                <p:childTnLst>
                  <p:par>
                    <p:cTn id="45" fill="hold">
                      <p:stCondLst>
                        <p:cond delay="indefinite"/>
                      </p:stCondLst>
                      <p:childTnLst>
                        <p:par>
                          <p:cTn id="46" fill="hold">
                            <p:stCondLst>
                              <p:cond delay="0"/>
                            </p:stCondLst>
                            <p:childTnLst>
                              <p:par>
                                <p:cTn id="47" nodeType="clickEffect" fill="hold" presetClass="entr" presetID="1">
                                  <p:stCondLst>
                                    <p:cond delay="0"/>
                                  </p:stCondLst>
                                  <p:childTnLst>
                                    <p:set>
                                      <p:cBhvr>
                                        <p:cTn id="48" dur="1" fill="hold">
                                          <p:stCondLst>
                                            <p:cond delay="0"/>
                                          </p:stCondLst>
                                        </p:cTn>
                                        <p:tgtEl>
                                          <p:spTgt spid="298"/>
                                        </p:tgtEl>
                                        <p:attrNameLst>
                                          <p:attrName>style.visibility</p:attrName>
                                        </p:attrNameLst>
                                      </p:cBhvr>
                                      <p:to>
                                        <p:strVal val="visible"/>
                                      </p:to>
                                    </p:set>
                                  </p:childTnLst>
                                </p:cTn>
                              </p:par>
                              <p:par>
                                <p:cTn id="49" nodeType="withEffect" fill="hold" presetClass="entr" presetID="1">
                                  <p:stCondLst>
                                    <p:cond delay="0"/>
                                  </p:stCondLst>
                                  <p:childTnLst>
                                    <p:set>
                                      <p:cBhvr>
                                        <p:cTn id="50" dur="1" fill="hold">
                                          <p:stCondLst>
                                            <p:cond delay="0"/>
                                          </p:stCondLst>
                                        </p:cTn>
                                        <p:tgtEl>
                                          <p:spTgt spid="29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nodeType="clickEffect" fill="hold" presetClass="entr" presetID="1">
                                  <p:stCondLst>
                                    <p:cond delay="0"/>
                                  </p:stCondLst>
                                  <p:childTnLst>
                                    <p:set>
                                      <p:cBhvr>
                                        <p:cTn id="54" dur="1" fill="hold">
                                          <p:stCondLst>
                                            <p:cond delay="0"/>
                                          </p:stCondLst>
                                        </p:cTn>
                                        <p:tgtEl>
                                          <p:spTgt spid="297"/>
                                        </p:tgtEl>
                                        <p:attrNameLst>
                                          <p:attrName>style.visibility</p:attrName>
                                        </p:attrNameLst>
                                      </p:cBhvr>
                                      <p:to>
                                        <p:strVal val="visible"/>
                                      </p:to>
                                    </p:set>
                                  </p:childTnLst>
                                </p:cTn>
                              </p:par>
                              <p:par>
                                <p:cTn id="55" nodeType="withEffect" fill="hold" presetClass="entr" presetID="1">
                                  <p:stCondLst>
                                    <p:cond delay="0"/>
                                  </p:stCondLst>
                                  <p:childTnLst>
                                    <p:set>
                                      <p:cBhvr>
                                        <p:cTn id="56" dur="1" fill="hold">
                                          <p:stCondLst>
                                            <p:cond delay="0"/>
                                          </p:stCondLst>
                                        </p:cTn>
                                        <p:tgtEl>
                                          <p:spTgt spid="300"/>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nodeType="clickEffect" fill="hold" presetClass="entr" presetID="1">
                                  <p:stCondLst>
                                    <p:cond delay="0"/>
                                  </p:stCondLst>
                                  <p:childTnLst>
                                    <p:set>
                                      <p:cBhvr>
                                        <p:cTn id="60" dur="1" fill="hold">
                                          <p:stCondLst>
                                            <p:cond delay="0"/>
                                          </p:stCondLst>
                                        </p:cTn>
                                        <p:tgtEl>
                                          <p:spTgt spid="296"/>
                                        </p:tgtEl>
                                        <p:attrNameLst>
                                          <p:attrName>style.visibility</p:attrName>
                                        </p:attrNameLst>
                                      </p:cBhvr>
                                      <p:to>
                                        <p:strVal val="visible"/>
                                      </p:to>
                                    </p:set>
                                  </p:childTnLst>
                                </p:cTn>
                              </p:par>
                              <p:par>
                                <p:cTn id="61" nodeType="withEffect" fill="hold" presetClass="entr" presetID="1">
                                  <p:stCondLst>
                                    <p:cond delay="0"/>
                                  </p:stCondLst>
                                  <p:childTnLst>
                                    <p:set>
                                      <p:cBhvr>
                                        <p:cTn id="62" dur="1" fill="hold">
                                          <p:stCondLst>
                                            <p:cond delay="0"/>
                                          </p:stCondLst>
                                        </p:cTn>
                                        <p:tgtEl>
                                          <p:spTgt spid="30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 name="PlaceHolder 1"/>
          <p:cNvSpPr>
            <a:spLocks noGrp="1"/>
          </p:cNvSpPr>
          <p:nvPr>
            <p:ph type="title"/>
          </p:nvPr>
        </p:nvSpPr>
        <p:spPr>
          <a:xfrm>
            <a:off x="386280" y="266400"/>
            <a:ext cx="8396640" cy="724320"/>
          </a:xfrm>
          <a:prstGeom prst="rect">
            <a:avLst/>
          </a:prstGeom>
          <a:noFill/>
          <a:ln w="0">
            <a:noFill/>
          </a:ln>
        </p:spPr>
        <p:txBody>
          <a:bodyPr lIns="90000" rIns="90000" tIns="45000" bIns="45000" anchor="ctr">
            <a:noAutofit/>
          </a:bodyPr>
          <a:p>
            <a:pPr indent="0">
              <a:lnSpc>
                <a:spcPts val="4501"/>
              </a:lnSpc>
              <a:buNone/>
            </a:pPr>
            <a:r>
              <a:rPr b="1" lang="en-GB" sz="2400" spc="-1" strike="noStrike">
                <a:solidFill>
                  <a:srgbClr val="ffffff"/>
                </a:solidFill>
                <a:latin typeface="Arial Narrow"/>
              </a:rPr>
              <a:t>Deductive (quantitative) vs. inductive (qualitative) analysis approach</a:t>
            </a:r>
            <a:endParaRPr b="0" lang="es-ES" sz="2400" spc="-1" strike="noStrike">
              <a:solidFill>
                <a:srgbClr val="000000"/>
              </a:solidFill>
              <a:latin typeface="Calibri"/>
            </a:endParaRPr>
          </a:p>
        </p:txBody>
      </p:sp>
      <p:pic>
        <p:nvPicPr>
          <p:cNvPr id="303" name="Picture 7" descr=""/>
          <p:cNvPicPr/>
          <p:nvPr/>
        </p:nvPicPr>
        <p:blipFill>
          <a:blip r:embed="rId1"/>
          <a:stretch/>
        </p:blipFill>
        <p:spPr>
          <a:xfrm>
            <a:off x="2084760" y="1395720"/>
            <a:ext cx="4812120" cy="4860360"/>
          </a:xfrm>
          <a:prstGeom prst="rect">
            <a:avLst/>
          </a:prstGeom>
          <a:ln w="0">
            <a:noFill/>
          </a:ln>
        </p:spPr>
      </p:pic>
      <p:pic>
        <p:nvPicPr>
          <p:cNvPr id="304" name="Picture 4" descr=""/>
          <p:cNvPicPr/>
          <p:nvPr/>
        </p:nvPicPr>
        <p:blipFill>
          <a:blip r:embed="rId2"/>
          <a:stretch/>
        </p:blipFill>
        <p:spPr>
          <a:xfrm>
            <a:off x="210600" y="2815560"/>
            <a:ext cx="2090880" cy="2090880"/>
          </a:xfrm>
          <a:prstGeom prst="rect">
            <a:avLst/>
          </a:prstGeom>
          <a:ln w="0">
            <a:noFill/>
          </a:ln>
        </p:spPr>
      </p:pic>
      <p:pic>
        <p:nvPicPr>
          <p:cNvPr id="305" name="Picture 5" descr=""/>
          <p:cNvPicPr/>
          <p:nvPr/>
        </p:nvPicPr>
        <p:blipFill>
          <a:blip r:embed="rId3"/>
          <a:stretch/>
        </p:blipFill>
        <p:spPr>
          <a:xfrm>
            <a:off x="6551280" y="2815560"/>
            <a:ext cx="2166120" cy="2149920"/>
          </a:xfrm>
          <a:prstGeom prst="rect">
            <a:avLst/>
          </a:prstGeom>
          <a:ln w="0">
            <a:noFill/>
          </a:ln>
        </p:spPr>
      </p:pic>
      <p:cxnSp>
        <p:nvCxnSpPr>
          <p:cNvPr id="306" name="Curved Connector 9"/>
          <p:cNvCxnSpPr/>
          <p:nvPr/>
        </p:nvCxnSpPr>
        <p:spPr>
          <a:xfrm flipV="1">
            <a:off x="6333840" y="5004000"/>
            <a:ext cx="891000" cy="806040"/>
          </a:xfrm>
          <a:prstGeom prst="curvedConnector3">
            <a:avLst>
              <a:gd name="adj1" fmla="val 25020"/>
            </a:avLst>
          </a:prstGeom>
          <a:ln w="19050">
            <a:solidFill>
              <a:srgbClr val="666666"/>
            </a:solidFill>
            <a:tailEnd len="med" type="triangle" w="med"/>
          </a:ln>
        </p:spPr>
      </p:cxnSp>
      <p:cxnSp>
        <p:nvCxnSpPr>
          <p:cNvPr id="307" name="Curved Connector 13"/>
          <p:cNvCxnSpPr/>
          <p:nvPr/>
        </p:nvCxnSpPr>
        <p:spPr>
          <a:xfrm rot="10800000">
            <a:off x="1393560" y="4940280"/>
            <a:ext cx="1142640" cy="765360"/>
          </a:xfrm>
          <a:prstGeom prst="curvedConnector3">
            <a:avLst>
              <a:gd name="adj1" fmla="val 24992"/>
            </a:avLst>
          </a:prstGeom>
          <a:ln w="19050">
            <a:solidFill>
              <a:srgbClr val="666666"/>
            </a:solidFill>
            <a:tailEnd len="med" type="triangle" w="med"/>
          </a:ln>
        </p:spPr>
      </p:cxn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8" name="PlaceHolder 1"/>
          <p:cNvSpPr>
            <a:spLocks noGrp="1"/>
          </p:cNvSpPr>
          <p:nvPr>
            <p:ph type="title"/>
          </p:nvPr>
        </p:nvSpPr>
        <p:spPr>
          <a:xfrm>
            <a:off x="386280" y="266400"/>
            <a:ext cx="836028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Selecting your research method</a:t>
            </a:r>
            <a:endParaRPr b="0" lang="es-ES" sz="2900" spc="-1" strike="noStrike">
              <a:solidFill>
                <a:srgbClr val="000000"/>
              </a:solidFill>
              <a:latin typeface="Calibri"/>
            </a:endParaRPr>
          </a:p>
        </p:txBody>
      </p:sp>
      <p:sp>
        <p:nvSpPr>
          <p:cNvPr id="309" name="PlaceHolder 2"/>
          <p:cNvSpPr>
            <a:spLocks noGrp="1"/>
          </p:cNvSpPr>
          <p:nvPr>
            <p:ph/>
          </p:nvPr>
        </p:nvSpPr>
        <p:spPr>
          <a:xfrm>
            <a:off x="386280" y="1566720"/>
            <a:ext cx="8087400" cy="44420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US" sz="2000" spc="-1" strike="noStrike">
                <a:solidFill>
                  <a:srgbClr val="000000"/>
                </a:solidFill>
                <a:latin typeface="Arial Narrow"/>
              </a:rPr>
              <a:t>What factors to consider when choosing one research method over another?</a:t>
            </a:r>
            <a:endParaRPr b="0" lang="es-ES" sz="20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Overall applicability to meet research objectives</a:t>
            </a:r>
            <a:endParaRPr b="0" lang="es-ES" sz="20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Time i.e. key planning and decision-making milestones to inform</a:t>
            </a:r>
            <a:endParaRPr b="0" lang="es-ES" sz="20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Resources available</a:t>
            </a:r>
            <a:endParaRPr b="0" lang="es-ES" sz="20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en-GB" sz="1800" spc="-1" strike="noStrike">
                <a:solidFill>
                  <a:srgbClr val="000000"/>
                </a:solidFill>
                <a:latin typeface="Arial Narrow"/>
              </a:rPr>
              <a:t>Material resources </a:t>
            </a:r>
            <a:endParaRPr b="0" lang="es-ES" sz="18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en-GB" sz="1800" spc="-1" strike="noStrike">
                <a:solidFill>
                  <a:srgbClr val="000000"/>
                </a:solidFill>
                <a:latin typeface="Arial Narrow"/>
              </a:rPr>
              <a:t>Financial resources</a:t>
            </a:r>
            <a:endParaRPr b="0" lang="es-ES" sz="18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en-GB" sz="1800" spc="-1" strike="noStrike">
                <a:solidFill>
                  <a:srgbClr val="000000"/>
                </a:solidFill>
                <a:latin typeface="Arial Narrow"/>
              </a:rPr>
              <a:t>Human resources </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Access to population of interest  </a:t>
            </a:r>
            <a:endParaRPr b="0" lang="es-ES" sz="2000" spc="-1" strike="noStrike">
              <a:solidFill>
                <a:srgbClr val="000000"/>
              </a:solidFill>
              <a:latin typeface="Calibri"/>
            </a:endParaRPr>
          </a:p>
          <a:p>
            <a:pPr indent="0" algn="just">
              <a:lnSpc>
                <a:spcPct val="100000"/>
              </a:lnSpc>
              <a:spcBef>
                <a:spcPts val="1001"/>
              </a:spcBef>
              <a:buNone/>
              <a:tabLst>
                <a:tab algn="l" pos="0"/>
              </a:tabLst>
            </a:pPr>
            <a:endParaRPr b="0" lang="es-ES" sz="700" spc="-1" strike="noStrike">
              <a:solidFill>
                <a:srgbClr val="000000"/>
              </a:solidFill>
              <a:latin typeface="Calibri"/>
            </a:endParaRPr>
          </a:p>
          <a:p>
            <a:pPr marL="685800" indent="0">
              <a:lnSpc>
                <a:spcPct val="90000"/>
              </a:lnSpc>
              <a:spcBef>
                <a:spcPts val="499"/>
              </a:spcBef>
              <a:buNone/>
              <a:tabLst>
                <a:tab algn="l" pos="0"/>
              </a:tabLst>
            </a:pPr>
            <a:r>
              <a:rPr b="0" lang="en-GB" sz="1800" spc="-1" strike="noStrike">
                <a:solidFill>
                  <a:srgbClr val="000000"/>
                </a:solidFill>
                <a:latin typeface="Arial Narrow"/>
              </a:rPr>
              <a:t>	</a:t>
            </a:r>
            <a:endParaRPr b="0" lang="es-ES" sz="1800" spc="-1" strike="noStrike">
              <a:solidFill>
                <a:srgbClr val="000000"/>
              </a:solidFill>
              <a:latin typeface="Calibri"/>
            </a:endParaRPr>
          </a:p>
        </p:txBody>
      </p:sp>
      <p:pic>
        <p:nvPicPr>
          <p:cNvPr id="310" name="Picture 4" descr="C:\Users\Lis_2\Desktop\triangle.png"/>
          <p:cNvPicPr/>
          <p:nvPr/>
        </p:nvPicPr>
        <p:blipFill>
          <a:blip r:embed="rId1"/>
          <a:stretch/>
        </p:blipFill>
        <p:spPr>
          <a:xfrm>
            <a:off x="3755520" y="2951280"/>
            <a:ext cx="4991400" cy="3232080"/>
          </a:xfrm>
          <a:prstGeom prst="rect">
            <a:avLst/>
          </a:prstGeom>
          <a:ln w="0">
            <a:noFill/>
          </a:ln>
        </p:spPr>
      </p:pic>
    </p:spTree>
  </p:cSld>
  <mc:AlternateContent>
    <mc:Choice Requires="p14">
      <p:transition spd="slow" p14:dur="2000"/>
    </mc:Choice>
    <mc:Fallback>
      <p:transition spd="slow"/>
    </mc:Fallback>
  </mc:AlternateContent>
  <p:timing>
    <p:tnLst>
      <p:par>
        <p:cTn id="63" dur="indefinite" restart="never" nodeType="tmRoot">
          <p:childTnLst>
            <p:seq>
              <p:cTn id="64" dur="indefinite" nodeType="mainSeq">
                <p:childTnLst>
                  <p:par>
                    <p:cTn id="65" fill="hold">
                      <p:stCondLst>
                        <p:cond delay="indefinite"/>
                      </p:stCondLst>
                      <p:childTnLst>
                        <p:par>
                          <p:cTn id="66" fill="hold">
                            <p:stCondLst>
                              <p:cond delay="0"/>
                            </p:stCondLst>
                            <p:childTnLst>
                              <p:par>
                                <p:cTn id="67" nodeType="clickEffect" fill="hold" presetClass="entr" presetID="2" presetSubtype="4">
                                  <p:stCondLst>
                                    <p:cond delay="0"/>
                                  </p:stCondLst>
                                  <p:childTnLst>
                                    <p:set>
                                      <p:cBhvr>
                                        <p:cTn id="68" dur="1" fill="hold">
                                          <p:stCondLst>
                                            <p:cond delay="0"/>
                                          </p:stCondLst>
                                        </p:cTn>
                                        <p:tgtEl>
                                          <p:spTgt spid="309">
                                            <p:txEl>
                                              <p:pRg st="1" end="1"/>
                                            </p:txEl>
                                          </p:spTgt>
                                        </p:tgtEl>
                                        <p:attrNameLst>
                                          <p:attrName>style.visibility</p:attrName>
                                        </p:attrNameLst>
                                      </p:cBhvr>
                                      <p:to>
                                        <p:strVal val="visible"/>
                                      </p:to>
                                    </p:set>
                                    <p:anim calcmode="lin" valueType="num">
                                      <p:cBhvr additive="repl">
                                        <p:cTn id="69" dur="500" fill="hold"/>
                                        <p:tgtEl>
                                          <p:spTgt spid="309">
                                            <p:txEl>
                                              <p:pRg st="1" end="1"/>
                                            </p:txEl>
                                          </p:spTgt>
                                        </p:tgtEl>
                                        <p:attrNameLst>
                                          <p:attrName>ppt_x</p:attrName>
                                        </p:attrNameLst>
                                      </p:cBhvr>
                                      <p:tavLst>
                                        <p:tav tm="0">
                                          <p:val>
                                            <p:strVal val="#ppt_x"/>
                                          </p:val>
                                        </p:tav>
                                        <p:tav tm="100000">
                                          <p:val>
                                            <p:strVal val="#ppt_x"/>
                                          </p:val>
                                        </p:tav>
                                      </p:tavLst>
                                    </p:anim>
                                    <p:anim calcmode="lin" valueType="num">
                                      <p:cBhvr additive="repl">
                                        <p:cTn id="70" dur="500" fill="hold"/>
                                        <p:tgtEl>
                                          <p:spTgt spid="30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nodeType="clickEffect" fill="hold" presetClass="entr" presetID="2" presetSubtype="4">
                                  <p:stCondLst>
                                    <p:cond delay="0"/>
                                  </p:stCondLst>
                                  <p:childTnLst>
                                    <p:set>
                                      <p:cBhvr>
                                        <p:cTn id="74" dur="1" fill="hold">
                                          <p:stCondLst>
                                            <p:cond delay="0"/>
                                          </p:stCondLst>
                                        </p:cTn>
                                        <p:tgtEl>
                                          <p:spTgt spid="309">
                                            <p:txEl>
                                              <p:pRg st="2" end="2"/>
                                            </p:txEl>
                                          </p:spTgt>
                                        </p:tgtEl>
                                        <p:attrNameLst>
                                          <p:attrName>style.visibility</p:attrName>
                                        </p:attrNameLst>
                                      </p:cBhvr>
                                      <p:to>
                                        <p:strVal val="visible"/>
                                      </p:to>
                                    </p:set>
                                    <p:anim calcmode="lin" valueType="num">
                                      <p:cBhvr additive="repl">
                                        <p:cTn id="75" dur="500" fill="hold"/>
                                        <p:tgtEl>
                                          <p:spTgt spid="309">
                                            <p:txEl>
                                              <p:pRg st="2" end="2"/>
                                            </p:txEl>
                                          </p:spTgt>
                                        </p:tgtEl>
                                        <p:attrNameLst>
                                          <p:attrName>ppt_x</p:attrName>
                                        </p:attrNameLst>
                                      </p:cBhvr>
                                      <p:tavLst>
                                        <p:tav tm="0">
                                          <p:val>
                                            <p:strVal val="#ppt_x"/>
                                          </p:val>
                                        </p:tav>
                                        <p:tav tm="100000">
                                          <p:val>
                                            <p:strVal val="#ppt_x"/>
                                          </p:val>
                                        </p:tav>
                                      </p:tavLst>
                                    </p:anim>
                                    <p:anim calcmode="lin" valueType="num">
                                      <p:cBhvr additive="repl">
                                        <p:cTn id="76" dur="500" fill="hold"/>
                                        <p:tgtEl>
                                          <p:spTgt spid="30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nodeType="clickEffect" fill="hold" presetClass="entr" presetID="2" presetSubtype="4">
                                  <p:stCondLst>
                                    <p:cond delay="0"/>
                                  </p:stCondLst>
                                  <p:childTnLst>
                                    <p:set>
                                      <p:cBhvr>
                                        <p:cTn id="80" dur="1" fill="hold">
                                          <p:stCondLst>
                                            <p:cond delay="0"/>
                                          </p:stCondLst>
                                        </p:cTn>
                                        <p:tgtEl>
                                          <p:spTgt spid="309">
                                            <p:txEl>
                                              <p:pRg st="3" end="3"/>
                                            </p:txEl>
                                          </p:spTgt>
                                        </p:tgtEl>
                                        <p:attrNameLst>
                                          <p:attrName>style.visibility</p:attrName>
                                        </p:attrNameLst>
                                      </p:cBhvr>
                                      <p:to>
                                        <p:strVal val="visible"/>
                                      </p:to>
                                    </p:set>
                                    <p:anim calcmode="lin" valueType="num">
                                      <p:cBhvr additive="repl">
                                        <p:cTn id="81" dur="500" fill="hold"/>
                                        <p:tgtEl>
                                          <p:spTgt spid="309">
                                            <p:txEl>
                                              <p:pRg st="3" end="3"/>
                                            </p:txEl>
                                          </p:spTgt>
                                        </p:tgtEl>
                                        <p:attrNameLst>
                                          <p:attrName>ppt_x</p:attrName>
                                        </p:attrNameLst>
                                      </p:cBhvr>
                                      <p:tavLst>
                                        <p:tav tm="0">
                                          <p:val>
                                            <p:strVal val="#ppt_x"/>
                                          </p:val>
                                        </p:tav>
                                        <p:tav tm="100000">
                                          <p:val>
                                            <p:strVal val="#ppt_x"/>
                                          </p:val>
                                        </p:tav>
                                      </p:tavLst>
                                    </p:anim>
                                    <p:anim calcmode="lin" valueType="num">
                                      <p:cBhvr additive="repl">
                                        <p:cTn id="82" dur="500" fill="hold"/>
                                        <p:tgtEl>
                                          <p:spTgt spid="309">
                                            <p:txEl>
                                              <p:pRg st="3" end="3"/>
                                            </p:txEl>
                                          </p:spTgt>
                                        </p:tgtEl>
                                        <p:attrNameLst>
                                          <p:attrName>ppt_y</p:attrName>
                                        </p:attrNameLst>
                                      </p:cBhvr>
                                      <p:tavLst>
                                        <p:tav tm="0">
                                          <p:val>
                                            <p:strVal val="1+#ppt_h/2"/>
                                          </p:val>
                                        </p:tav>
                                        <p:tav tm="100000">
                                          <p:val>
                                            <p:strVal val="#ppt_y"/>
                                          </p:val>
                                        </p:tav>
                                      </p:tavLst>
                                    </p:anim>
                                  </p:childTnLst>
                                </p:cTn>
                              </p:par>
                              <p:par>
                                <p:cTn id="83" nodeType="withEffect" fill="hold" presetClass="entr" presetID="2" presetSubtype="4">
                                  <p:stCondLst>
                                    <p:cond delay="0"/>
                                  </p:stCondLst>
                                  <p:childTnLst>
                                    <p:set>
                                      <p:cBhvr>
                                        <p:cTn id="84" dur="1" fill="hold">
                                          <p:stCondLst>
                                            <p:cond delay="0"/>
                                          </p:stCondLst>
                                        </p:cTn>
                                        <p:tgtEl>
                                          <p:spTgt spid="309">
                                            <p:txEl>
                                              <p:pRg st="4" end="4"/>
                                            </p:txEl>
                                          </p:spTgt>
                                        </p:tgtEl>
                                        <p:attrNameLst>
                                          <p:attrName>style.visibility</p:attrName>
                                        </p:attrNameLst>
                                      </p:cBhvr>
                                      <p:to>
                                        <p:strVal val="visible"/>
                                      </p:to>
                                    </p:set>
                                    <p:anim calcmode="lin" valueType="num">
                                      <p:cBhvr additive="repl">
                                        <p:cTn id="85" dur="500" fill="hold"/>
                                        <p:tgtEl>
                                          <p:spTgt spid="309">
                                            <p:txEl>
                                              <p:pRg st="4" end="4"/>
                                            </p:txEl>
                                          </p:spTgt>
                                        </p:tgtEl>
                                        <p:attrNameLst>
                                          <p:attrName>ppt_x</p:attrName>
                                        </p:attrNameLst>
                                      </p:cBhvr>
                                      <p:tavLst>
                                        <p:tav tm="0">
                                          <p:val>
                                            <p:strVal val="#ppt_x"/>
                                          </p:val>
                                        </p:tav>
                                        <p:tav tm="100000">
                                          <p:val>
                                            <p:strVal val="#ppt_x"/>
                                          </p:val>
                                        </p:tav>
                                      </p:tavLst>
                                    </p:anim>
                                    <p:anim calcmode="lin" valueType="num">
                                      <p:cBhvr additive="repl">
                                        <p:cTn id="86" dur="500" fill="hold"/>
                                        <p:tgtEl>
                                          <p:spTgt spid="309">
                                            <p:txEl>
                                              <p:pRg st="4" end="4"/>
                                            </p:txEl>
                                          </p:spTgt>
                                        </p:tgtEl>
                                        <p:attrNameLst>
                                          <p:attrName>ppt_y</p:attrName>
                                        </p:attrNameLst>
                                      </p:cBhvr>
                                      <p:tavLst>
                                        <p:tav tm="0">
                                          <p:val>
                                            <p:strVal val="1+#ppt_h/2"/>
                                          </p:val>
                                        </p:tav>
                                        <p:tav tm="100000">
                                          <p:val>
                                            <p:strVal val="#ppt_y"/>
                                          </p:val>
                                        </p:tav>
                                      </p:tavLst>
                                    </p:anim>
                                  </p:childTnLst>
                                </p:cTn>
                              </p:par>
                              <p:par>
                                <p:cTn id="87" nodeType="withEffect" fill="hold" presetClass="entr" presetID="2" presetSubtype="4">
                                  <p:stCondLst>
                                    <p:cond delay="0"/>
                                  </p:stCondLst>
                                  <p:childTnLst>
                                    <p:set>
                                      <p:cBhvr>
                                        <p:cTn id="88" dur="1" fill="hold">
                                          <p:stCondLst>
                                            <p:cond delay="0"/>
                                          </p:stCondLst>
                                        </p:cTn>
                                        <p:tgtEl>
                                          <p:spTgt spid="309">
                                            <p:txEl>
                                              <p:pRg st="5" end="5"/>
                                            </p:txEl>
                                          </p:spTgt>
                                        </p:tgtEl>
                                        <p:attrNameLst>
                                          <p:attrName>style.visibility</p:attrName>
                                        </p:attrNameLst>
                                      </p:cBhvr>
                                      <p:to>
                                        <p:strVal val="visible"/>
                                      </p:to>
                                    </p:set>
                                    <p:anim calcmode="lin" valueType="num">
                                      <p:cBhvr additive="repl">
                                        <p:cTn id="89" dur="500" fill="hold"/>
                                        <p:tgtEl>
                                          <p:spTgt spid="309">
                                            <p:txEl>
                                              <p:pRg st="5" end="5"/>
                                            </p:txEl>
                                          </p:spTgt>
                                        </p:tgtEl>
                                        <p:attrNameLst>
                                          <p:attrName>ppt_x</p:attrName>
                                        </p:attrNameLst>
                                      </p:cBhvr>
                                      <p:tavLst>
                                        <p:tav tm="0">
                                          <p:val>
                                            <p:strVal val="#ppt_x"/>
                                          </p:val>
                                        </p:tav>
                                        <p:tav tm="100000">
                                          <p:val>
                                            <p:strVal val="#ppt_x"/>
                                          </p:val>
                                        </p:tav>
                                      </p:tavLst>
                                    </p:anim>
                                    <p:anim calcmode="lin" valueType="num">
                                      <p:cBhvr additive="repl">
                                        <p:cTn id="90" dur="500" fill="hold"/>
                                        <p:tgtEl>
                                          <p:spTgt spid="309">
                                            <p:txEl>
                                              <p:pRg st="5" end="5"/>
                                            </p:txEl>
                                          </p:spTgt>
                                        </p:tgtEl>
                                        <p:attrNameLst>
                                          <p:attrName>ppt_y</p:attrName>
                                        </p:attrNameLst>
                                      </p:cBhvr>
                                      <p:tavLst>
                                        <p:tav tm="0">
                                          <p:val>
                                            <p:strVal val="1+#ppt_h/2"/>
                                          </p:val>
                                        </p:tav>
                                        <p:tav tm="100000">
                                          <p:val>
                                            <p:strVal val="#ppt_y"/>
                                          </p:val>
                                        </p:tav>
                                      </p:tavLst>
                                    </p:anim>
                                  </p:childTnLst>
                                </p:cTn>
                              </p:par>
                              <p:par>
                                <p:cTn id="91" nodeType="withEffect" fill="hold" presetClass="entr" presetID="2" presetSubtype="4">
                                  <p:stCondLst>
                                    <p:cond delay="0"/>
                                  </p:stCondLst>
                                  <p:childTnLst>
                                    <p:set>
                                      <p:cBhvr>
                                        <p:cTn id="92" dur="1" fill="hold">
                                          <p:stCondLst>
                                            <p:cond delay="0"/>
                                          </p:stCondLst>
                                        </p:cTn>
                                        <p:tgtEl>
                                          <p:spTgt spid="309">
                                            <p:txEl>
                                              <p:pRg st="6" end="6"/>
                                            </p:txEl>
                                          </p:spTgt>
                                        </p:tgtEl>
                                        <p:attrNameLst>
                                          <p:attrName>style.visibility</p:attrName>
                                        </p:attrNameLst>
                                      </p:cBhvr>
                                      <p:to>
                                        <p:strVal val="visible"/>
                                      </p:to>
                                    </p:set>
                                    <p:anim calcmode="lin" valueType="num">
                                      <p:cBhvr additive="repl">
                                        <p:cTn id="93" dur="500" fill="hold"/>
                                        <p:tgtEl>
                                          <p:spTgt spid="309">
                                            <p:txEl>
                                              <p:pRg st="6" end="6"/>
                                            </p:txEl>
                                          </p:spTgt>
                                        </p:tgtEl>
                                        <p:attrNameLst>
                                          <p:attrName>ppt_x</p:attrName>
                                        </p:attrNameLst>
                                      </p:cBhvr>
                                      <p:tavLst>
                                        <p:tav tm="0">
                                          <p:val>
                                            <p:strVal val="#ppt_x"/>
                                          </p:val>
                                        </p:tav>
                                        <p:tav tm="100000">
                                          <p:val>
                                            <p:strVal val="#ppt_x"/>
                                          </p:val>
                                        </p:tav>
                                      </p:tavLst>
                                    </p:anim>
                                    <p:anim calcmode="lin" valueType="num">
                                      <p:cBhvr additive="repl">
                                        <p:cTn id="94" dur="500" fill="hold"/>
                                        <p:tgtEl>
                                          <p:spTgt spid="30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nodeType="clickEffect" fill="hold" presetClass="entr" presetID="2" presetSubtype="4">
                                  <p:stCondLst>
                                    <p:cond delay="0"/>
                                  </p:stCondLst>
                                  <p:childTnLst>
                                    <p:set>
                                      <p:cBhvr>
                                        <p:cTn id="98" dur="1" fill="hold">
                                          <p:stCondLst>
                                            <p:cond delay="0"/>
                                          </p:stCondLst>
                                        </p:cTn>
                                        <p:tgtEl>
                                          <p:spTgt spid="309">
                                            <p:txEl>
                                              <p:pRg st="7" end="7"/>
                                            </p:txEl>
                                          </p:spTgt>
                                        </p:tgtEl>
                                        <p:attrNameLst>
                                          <p:attrName>style.visibility</p:attrName>
                                        </p:attrNameLst>
                                      </p:cBhvr>
                                      <p:to>
                                        <p:strVal val="visible"/>
                                      </p:to>
                                    </p:set>
                                    <p:anim calcmode="lin" valueType="num">
                                      <p:cBhvr additive="repl">
                                        <p:cTn id="99" dur="500" fill="hold"/>
                                        <p:tgtEl>
                                          <p:spTgt spid="309">
                                            <p:txEl>
                                              <p:pRg st="7" end="7"/>
                                            </p:txEl>
                                          </p:spTgt>
                                        </p:tgtEl>
                                        <p:attrNameLst>
                                          <p:attrName>ppt_x</p:attrName>
                                        </p:attrNameLst>
                                      </p:cBhvr>
                                      <p:tavLst>
                                        <p:tav tm="0">
                                          <p:val>
                                            <p:strVal val="#ppt_x"/>
                                          </p:val>
                                        </p:tav>
                                        <p:tav tm="100000">
                                          <p:val>
                                            <p:strVal val="#ppt_x"/>
                                          </p:val>
                                        </p:tav>
                                      </p:tavLst>
                                    </p:anim>
                                    <p:anim calcmode="lin" valueType="num">
                                      <p:cBhvr additive="repl">
                                        <p:cTn id="100" dur="500" fill="hold"/>
                                        <p:tgtEl>
                                          <p:spTgt spid="30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nodeType="clickEffect" fill="hold" presetClass="entr" presetID="9">
                                  <p:stCondLst>
                                    <p:cond delay="0"/>
                                  </p:stCondLst>
                                  <p:childTnLst>
                                    <p:set>
                                      <p:cBhvr>
                                        <p:cTn id="104" dur="1" fill="hold">
                                          <p:stCondLst>
                                            <p:cond delay="0"/>
                                          </p:stCondLst>
                                        </p:cTn>
                                        <p:tgtEl>
                                          <p:spTgt spid="310"/>
                                        </p:tgtEl>
                                        <p:attrNameLst>
                                          <p:attrName>style.visibility</p:attrName>
                                        </p:attrNameLst>
                                      </p:cBhvr>
                                      <p:to>
                                        <p:strVal val="visible"/>
                                      </p:to>
                                    </p:set>
                                    <p:animEffect filter="dissolve" transition="in">
                                      <p:cBhvr additive="repl">
                                        <p:cTn id="105" dur="500"/>
                                        <p:tgtEl>
                                          <p:spTgt spid="31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PlaceHolder 1"/>
          <p:cNvSpPr>
            <a:spLocks noGrp="1"/>
          </p:cNvSpPr>
          <p:nvPr>
            <p:ph type="title"/>
          </p:nvPr>
        </p:nvSpPr>
        <p:spPr>
          <a:xfrm>
            <a:off x="183600" y="1845360"/>
            <a:ext cx="33750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2. Quantitative vs. Qualitative research</a:t>
            </a:r>
            <a:endParaRPr b="0" lang="es-ES" sz="4400" spc="-1" strike="noStrike">
              <a:solidFill>
                <a:srgbClr val="000000"/>
              </a:solidFill>
              <a:latin typeface="Calibri"/>
            </a:endParaRPr>
          </a:p>
        </p:txBody>
      </p:sp>
      <p:pic>
        <p:nvPicPr>
          <p:cNvPr id="312"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PlaceHolder 1"/>
          <p:cNvSpPr>
            <a:spLocks noGrp="1"/>
          </p:cNvSpPr>
          <p:nvPr>
            <p:ph type="title"/>
          </p:nvPr>
        </p:nvSpPr>
        <p:spPr>
          <a:xfrm>
            <a:off x="386280" y="266400"/>
            <a:ext cx="836028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Differences between quantitative &amp; qualitative research</a:t>
            </a:r>
            <a:endParaRPr b="0" lang="es-ES" sz="2900" spc="-1" strike="noStrike">
              <a:solidFill>
                <a:srgbClr val="000000"/>
              </a:solidFill>
              <a:latin typeface="Calibri"/>
            </a:endParaRPr>
          </a:p>
        </p:txBody>
      </p:sp>
      <p:sp>
        <p:nvSpPr>
          <p:cNvPr id="314" name="PlaceHolder 2"/>
          <p:cNvSpPr>
            <a:spLocks noGrp="1"/>
          </p:cNvSpPr>
          <p:nvPr>
            <p:ph/>
          </p:nvPr>
        </p:nvSpPr>
        <p:spPr>
          <a:xfrm>
            <a:off x="386280" y="1566720"/>
            <a:ext cx="8087400" cy="44420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US" sz="1800" spc="-1" strike="noStrike">
                <a:solidFill>
                  <a:srgbClr val="000000"/>
                </a:solidFill>
                <a:latin typeface="Arial Narrow"/>
              </a:rPr>
              <a:t>The distinction between quantitative and qualitative research is not always as clear-cut: </a:t>
            </a:r>
            <a:endParaRPr b="0" lang="es-ES" sz="1800" spc="-1" strike="noStrike">
              <a:solidFill>
                <a:srgbClr val="000000"/>
              </a:solidFill>
              <a:latin typeface="Calibri"/>
            </a:endParaRPr>
          </a:p>
          <a:p>
            <a:pPr marL="285840" indent="0" algn="just">
              <a:lnSpc>
                <a:spcPct val="100000"/>
              </a:lnSpc>
              <a:spcBef>
                <a:spcPts val="1001"/>
              </a:spcBef>
              <a:buNone/>
              <a:tabLst>
                <a:tab algn="l" pos="0"/>
              </a:tabLst>
            </a:pPr>
            <a:endParaRPr b="0" lang="es-ES" sz="12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1" lang="en-GB" sz="1800" spc="-1" strike="noStrike">
                <a:solidFill>
                  <a:srgbClr val="000000"/>
                </a:solidFill>
                <a:latin typeface="Arial Narrow"/>
              </a:rPr>
              <a:t>Individual and household surveys </a:t>
            </a:r>
            <a:endParaRPr b="0" lang="es-ES" sz="1800" spc="-1" strike="noStrike">
              <a:solidFill>
                <a:srgbClr val="000000"/>
              </a:solidFill>
              <a:latin typeface="Calibri"/>
            </a:endParaRPr>
          </a:p>
          <a:p>
            <a:pPr lvl="1" marL="971640" indent="-285840">
              <a:lnSpc>
                <a:spcPct val="90000"/>
              </a:lnSpc>
              <a:spcBef>
                <a:spcPts val="499"/>
              </a:spcBef>
              <a:buClr>
                <a:srgbClr val="000000"/>
              </a:buClr>
              <a:buFont typeface="Courier New"/>
              <a:buChar char="o"/>
              <a:tabLst>
                <a:tab algn="l" pos="0"/>
              </a:tabLst>
            </a:pPr>
            <a:r>
              <a:rPr b="0" lang="en-GB" sz="1600" spc="-1" strike="noStrike">
                <a:solidFill>
                  <a:srgbClr val="000000"/>
                </a:solidFill>
                <a:latin typeface="Arial Narrow"/>
              </a:rPr>
              <a:t>Commonly associated with quantitative, large sample research </a:t>
            </a:r>
            <a:endParaRPr b="0" lang="es-ES" sz="1600" spc="-1" strike="noStrike">
              <a:solidFill>
                <a:srgbClr val="000000"/>
              </a:solidFill>
              <a:latin typeface="Calibri"/>
            </a:endParaRPr>
          </a:p>
          <a:p>
            <a:pPr lvl="1" marL="971640" indent="-285840">
              <a:lnSpc>
                <a:spcPct val="90000"/>
              </a:lnSpc>
              <a:spcBef>
                <a:spcPts val="499"/>
              </a:spcBef>
              <a:buClr>
                <a:srgbClr val="000000"/>
              </a:buClr>
              <a:buFont typeface="Courier New"/>
              <a:buChar char="o"/>
              <a:tabLst>
                <a:tab algn="l" pos="0"/>
              </a:tabLst>
            </a:pPr>
            <a:r>
              <a:rPr b="0" lang="en-GB" sz="1600" spc="-1" strike="noStrike">
                <a:solidFill>
                  <a:srgbClr val="000000"/>
                </a:solidFill>
                <a:latin typeface="Arial Narrow"/>
              </a:rPr>
              <a:t>Could also be used for a qualitative case study </a:t>
            </a:r>
            <a:endParaRPr b="0" lang="es-ES" sz="1600" spc="-1" strike="noStrike">
              <a:solidFill>
                <a:srgbClr val="000000"/>
              </a:solidFill>
              <a:latin typeface="Calibri"/>
            </a:endParaRPr>
          </a:p>
          <a:p>
            <a:pPr marL="285840" indent="-285840">
              <a:lnSpc>
                <a:spcPts val="1500"/>
              </a:lnSpc>
              <a:spcBef>
                <a:spcPts val="1001"/>
              </a:spcBef>
              <a:buClr>
                <a:srgbClr val="000000"/>
              </a:buClr>
              <a:buFont typeface="Wingdings" charset="2"/>
              <a:buChar char=""/>
              <a:tabLst>
                <a:tab algn="l" pos="0"/>
              </a:tabLst>
            </a:pPr>
            <a:r>
              <a:rPr b="1" lang="en-GB" sz="1800" spc="-1" strike="noStrike">
                <a:solidFill>
                  <a:srgbClr val="000000"/>
                </a:solidFill>
                <a:latin typeface="Arial Narrow"/>
              </a:rPr>
              <a:t>Key Informant interviews and community discussions</a:t>
            </a:r>
            <a:endParaRPr b="0" lang="es-ES" sz="1800" spc="-1" strike="noStrike">
              <a:solidFill>
                <a:srgbClr val="000000"/>
              </a:solidFill>
              <a:latin typeface="Calibri"/>
            </a:endParaRPr>
          </a:p>
          <a:p>
            <a:pPr lvl="1" marL="971640" indent="-285840">
              <a:lnSpc>
                <a:spcPct val="90000"/>
              </a:lnSpc>
              <a:spcBef>
                <a:spcPts val="499"/>
              </a:spcBef>
              <a:buClr>
                <a:srgbClr val="000000"/>
              </a:buClr>
              <a:buFont typeface="Courier New"/>
              <a:buChar char="o"/>
              <a:tabLst>
                <a:tab algn="l" pos="0"/>
              </a:tabLst>
            </a:pPr>
            <a:r>
              <a:rPr b="0" lang="en-GB" sz="1600" spc="-1" strike="noStrike">
                <a:solidFill>
                  <a:srgbClr val="000000"/>
                </a:solidFill>
                <a:latin typeface="Arial Narrow"/>
              </a:rPr>
              <a:t>Commonly associated with qualitative, semi-structured data collection &amp; analysis </a:t>
            </a:r>
            <a:endParaRPr b="0" lang="es-ES" sz="1600" spc="-1" strike="noStrike">
              <a:solidFill>
                <a:srgbClr val="000000"/>
              </a:solidFill>
              <a:latin typeface="Calibri"/>
            </a:endParaRPr>
          </a:p>
          <a:p>
            <a:pPr lvl="1" marL="971640" indent="-285840">
              <a:lnSpc>
                <a:spcPct val="90000"/>
              </a:lnSpc>
              <a:spcBef>
                <a:spcPts val="499"/>
              </a:spcBef>
              <a:buClr>
                <a:srgbClr val="000000"/>
              </a:buClr>
              <a:buFont typeface="Courier New"/>
              <a:buChar char="o"/>
              <a:tabLst>
                <a:tab algn="l" pos="0"/>
              </a:tabLst>
            </a:pPr>
            <a:r>
              <a:rPr b="0" lang="en-GB" sz="1600" spc="-1" strike="noStrike">
                <a:solidFill>
                  <a:srgbClr val="000000"/>
                </a:solidFill>
                <a:latin typeface="Arial Narrow"/>
              </a:rPr>
              <a:t>Could also be used for quantitative data collection &amp; analysis where time and resources do not allow a large, representative sample</a:t>
            </a:r>
            <a:endParaRPr b="0" lang="es-ES" sz="1600" spc="-1" strike="noStrike">
              <a:solidFill>
                <a:srgbClr val="000000"/>
              </a:solidFill>
              <a:latin typeface="Calibri"/>
            </a:endParaRPr>
          </a:p>
          <a:p>
            <a:pPr marL="285840" indent="-285840">
              <a:lnSpc>
                <a:spcPts val="1500"/>
              </a:lnSpc>
              <a:spcBef>
                <a:spcPts val="1001"/>
              </a:spcBef>
              <a:buClr>
                <a:srgbClr val="000000"/>
              </a:buClr>
              <a:buFont typeface="Wingdings" charset="2"/>
              <a:buChar char=""/>
              <a:tabLst>
                <a:tab algn="l" pos="0"/>
              </a:tabLst>
            </a:pPr>
            <a:r>
              <a:rPr b="1" lang="en-GB" sz="1800" spc="-1" strike="noStrike">
                <a:solidFill>
                  <a:srgbClr val="000000"/>
                </a:solidFill>
                <a:latin typeface="Arial Narrow"/>
              </a:rPr>
              <a:t>Focus Group Discussions</a:t>
            </a:r>
            <a:endParaRPr b="0" lang="es-ES" sz="1800" spc="-1" strike="noStrike">
              <a:solidFill>
                <a:srgbClr val="000000"/>
              </a:solidFill>
              <a:latin typeface="Calibri"/>
            </a:endParaRPr>
          </a:p>
          <a:p>
            <a:pPr lvl="1" marL="971640" indent="-285840">
              <a:lnSpc>
                <a:spcPct val="90000"/>
              </a:lnSpc>
              <a:spcBef>
                <a:spcPts val="499"/>
              </a:spcBef>
              <a:buClr>
                <a:srgbClr val="000000"/>
              </a:buClr>
              <a:buFont typeface="Courier New"/>
              <a:buChar char="o"/>
              <a:tabLst>
                <a:tab algn="l" pos="0"/>
              </a:tabLst>
            </a:pPr>
            <a:r>
              <a:rPr b="0" lang="en-GB" sz="1600" spc="-1" strike="noStrike">
                <a:solidFill>
                  <a:srgbClr val="000000"/>
                </a:solidFill>
                <a:latin typeface="Arial Narrow"/>
              </a:rPr>
              <a:t>Perhaps the most distinctly qualitative research method, always administered using a semi-structured data collection tool </a:t>
            </a:r>
            <a:endParaRPr b="0" lang="es-ES" sz="1600" spc="-1" strike="noStrike">
              <a:solidFill>
                <a:srgbClr val="000000"/>
              </a:solidFill>
              <a:latin typeface="Calibri"/>
            </a:endParaRPr>
          </a:p>
          <a:p>
            <a:pPr lvl="1" marL="971640" indent="-285840">
              <a:lnSpc>
                <a:spcPct val="90000"/>
              </a:lnSpc>
              <a:spcBef>
                <a:spcPts val="499"/>
              </a:spcBef>
              <a:buClr>
                <a:srgbClr val="000000"/>
              </a:buClr>
              <a:buFont typeface="Courier New"/>
              <a:buChar char="o"/>
              <a:tabLst>
                <a:tab algn="l" pos="0"/>
              </a:tabLst>
            </a:pPr>
            <a:r>
              <a:rPr b="0" lang="en-GB" sz="1600" spc="-1" strike="noStrike">
                <a:solidFill>
                  <a:srgbClr val="000000"/>
                </a:solidFill>
                <a:latin typeface="Arial Narrow"/>
              </a:rPr>
              <a:t>Often analysed using content analysis i.e. a somewhat </a:t>
            </a:r>
            <a:r>
              <a:rPr b="0" i="1" lang="en-GB" sz="1600" spc="-1" strike="noStrike">
                <a:solidFill>
                  <a:srgbClr val="000000"/>
                </a:solidFill>
                <a:latin typeface="Arial Narrow"/>
              </a:rPr>
              <a:t>quantitative </a:t>
            </a:r>
            <a:r>
              <a:rPr b="0" lang="en-GB" sz="1600" spc="-1" strike="noStrike">
                <a:solidFill>
                  <a:srgbClr val="000000"/>
                </a:solidFill>
                <a:latin typeface="Arial Narrow"/>
              </a:rPr>
              <a:t>approach counting the number of times a theme or set of words appear with the discussion transcripts</a:t>
            </a:r>
            <a:endParaRPr b="0" lang="es-ES" sz="1600" spc="-1" strike="noStrike">
              <a:solidFill>
                <a:srgbClr val="000000"/>
              </a:solidFill>
              <a:latin typeface="Calibri"/>
            </a:endParaRPr>
          </a:p>
          <a:p>
            <a:pPr lvl="1" marL="971640" indent="-285840">
              <a:lnSpc>
                <a:spcPct val="90000"/>
              </a:lnSpc>
              <a:spcBef>
                <a:spcPts val="499"/>
              </a:spcBef>
              <a:buClr>
                <a:srgbClr val="000000"/>
              </a:buClr>
              <a:buFont typeface="Courier New"/>
              <a:buChar char="o"/>
              <a:tabLst>
                <a:tab algn="l" pos="0"/>
              </a:tabLst>
            </a:pPr>
            <a:r>
              <a:rPr b="0" lang="en-GB" sz="1600" spc="-1" strike="noStrike">
                <a:solidFill>
                  <a:srgbClr val="000000"/>
                </a:solidFill>
                <a:latin typeface="Arial Narrow"/>
              </a:rPr>
              <a:t>This content analysis can then inform the more in-depth qualitative analysis.</a:t>
            </a:r>
            <a:r>
              <a:rPr b="0" lang="en-IN" sz="1600" spc="-1" strike="noStrike">
                <a:solidFill>
                  <a:srgbClr val="000000"/>
                </a:solidFill>
                <a:latin typeface="Arial Narrow"/>
              </a:rPr>
              <a:t> </a:t>
            </a:r>
            <a:r>
              <a:rPr b="0" lang="en-GB" sz="1800" spc="-1" strike="noStrike">
                <a:solidFill>
                  <a:srgbClr val="000000"/>
                </a:solidFill>
                <a:latin typeface="Arial Narrow"/>
              </a:rPr>
              <a:t>	</a:t>
            </a:r>
            <a:endParaRPr b="0" lang="es-ES" sz="1800" spc="-1" strike="noStrike">
              <a:solidFill>
                <a:srgbClr val="000000"/>
              </a:solidFill>
              <a:latin typeface="Calibri"/>
            </a:endParaRPr>
          </a:p>
        </p:txBody>
      </p:sp>
    </p:spTree>
  </p:cSld>
  <mc:AlternateContent>
    <mc:Choice Requires="p14">
      <p:transition spd="slow" p14:dur="2000"/>
    </mc:Choice>
    <mc:Fallback>
      <p:transition spd="slow"/>
    </mc:Fallback>
  </mc:AlternateContent>
  <p:timing>
    <p:tnLst>
      <p:par>
        <p:cTn id="106" dur="indefinite" restart="never" nodeType="tmRoot">
          <p:childTnLst>
            <p:seq>
              <p:cTn id="107" dur="indefinite" nodeType="mainSeq">
                <p:childTnLst>
                  <p:par>
                    <p:cTn id="108" fill="hold">
                      <p:stCondLst>
                        <p:cond delay="indefinite"/>
                      </p:stCondLst>
                      <p:childTnLst>
                        <p:par>
                          <p:cTn id="109" fill="hold">
                            <p:stCondLst>
                              <p:cond delay="0"/>
                            </p:stCondLst>
                            <p:childTnLst>
                              <p:par>
                                <p:cTn id="110" nodeType="clickEffect" fill="hold" presetClass="entr" presetID="2" presetSubtype="4">
                                  <p:stCondLst>
                                    <p:cond delay="0"/>
                                  </p:stCondLst>
                                  <p:childTnLst>
                                    <p:set>
                                      <p:cBhvr>
                                        <p:cTn id="111" dur="1" fill="hold">
                                          <p:stCondLst>
                                            <p:cond delay="0"/>
                                          </p:stCondLst>
                                        </p:cTn>
                                        <p:tgtEl>
                                          <p:spTgt spid="314">
                                            <p:txEl>
                                              <p:pRg st="2" end="2"/>
                                            </p:txEl>
                                          </p:spTgt>
                                        </p:tgtEl>
                                        <p:attrNameLst>
                                          <p:attrName>style.visibility</p:attrName>
                                        </p:attrNameLst>
                                      </p:cBhvr>
                                      <p:to>
                                        <p:strVal val="visible"/>
                                      </p:to>
                                    </p:set>
                                    <p:anim calcmode="lin" valueType="num">
                                      <p:cBhvr additive="repl">
                                        <p:cTn id="112" dur="500" fill="hold"/>
                                        <p:tgtEl>
                                          <p:spTgt spid="314">
                                            <p:txEl>
                                              <p:pRg st="2" end="2"/>
                                            </p:txEl>
                                          </p:spTgt>
                                        </p:tgtEl>
                                        <p:attrNameLst>
                                          <p:attrName>ppt_x</p:attrName>
                                        </p:attrNameLst>
                                      </p:cBhvr>
                                      <p:tavLst>
                                        <p:tav tm="0">
                                          <p:val>
                                            <p:strVal val="#ppt_x"/>
                                          </p:val>
                                        </p:tav>
                                        <p:tav tm="100000">
                                          <p:val>
                                            <p:strVal val="#ppt_x"/>
                                          </p:val>
                                        </p:tav>
                                      </p:tavLst>
                                    </p:anim>
                                    <p:anim calcmode="lin" valueType="num">
                                      <p:cBhvr additive="repl">
                                        <p:cTn id="113" dur="500" fill="hold"/>
                                        <p:tgtEl>
                                          <p:spTgt spid="314">
                                            <p:txEl>
                                              <p:pRg st="2" end="2"/>
                                            </p:txEl>
                                          </p:spTgt>
                                        </p:tgtEl>
                                        <p:attrNameLst>
                                          <p:attrName>ppt_y</p:attrName>
                                        </p:attrNameLst>
                                      </p:cBhvr>
                                      <p:tavLst>
                                        <p:tav tm="0">
                                          <p:val>
                                            <p:strVal val="1+#ppt_h/2"/>
                                          </p:val>
                                        </p:tav>
                                        <p:tav tm="100000">
                                          <p:val>
                                            <p:strVal val="#ppt_y"/>
                                          </p:val>
                                        </p:tav>
                                      </p:tavLst>
                                    </p:anim>
                                  </p:childTnLst>
                                </p:cTn>
                              </p:par>
                              <p:par>
                                <p:cTn id="114" nodeType="withEffect" fill="hold" presetClass="entr" presetID="2" presetSubtype="4">
                                  <p:stCondLst>
                                    <p:cond delay="0"/>
                                  </p:stCondLst>
                                  <p:childTnLst>
                                    <p:set>
                                      <p:cBhvr>
                                        <p:cTn id="115" dur="1" fill="hold">
                                          <p:stCondLst>
                                            <p:cond delay="0"/>
                                          </p:stCondLst>
                                        </p:cTn>
                                        <p:tgtEl>
                                          <p:spTgt spid="314">
                                            <p:txEl>
                                              <p:pRg st="3" end="3"/>
                                            </p:txEl>
                                          </p:spTgt>
                                        </p:tgtEl>
                                        <p:attrNameLst>
                                          <p:attrName>style.visibility</p:attrName>
                                        </p:attrNameLst>
                                      </p:cBhvr>
                                      <p:to>
                                        <p:strVal val="visible"/>
                                      </p:to>
                                    </p:set>
                                    <p:anim calcmode="lin" valueType="num">
                                      <p:cBhvr additive="repl">
                                        <p:cTn id="116" dur="500" fill="hold"/>
                                        <p:tgtEl>
                                          <p:spTgt spid="314">
                                            <p:txEl>
                                              <p:pRg st="3" end="3"/>
                                            </p:txEl>
                                          </p:spTgt>
                                        </p:tgtEl>
                                        <p:attrNameLst>
                                          <p:attrName>ppt_x</p:attrName>
                                        </p:attrNameLst>
                                      </p:cBhvr>
                                      <p:tavLst>
                                        <p:tav tm="0">
                                          <p:val>
                                            <p:strVal val="#ppt_x"/>
                                          </p:val>
                                        </p:tav>
                                        <p:tav tm="100000">
                                          <p:val>
                                            <p:strVal val="#ppt_x"/>
                                          </p:val>
                                        </p:tav>
                                      </p:tavLst>
                                    </p:anim>
                                    <p:anim calcmode="lin" valueType="num">
                                      <p:cBhvr additive="repl">
                                        <p:cTn id="117" dur="500" fill="hold"/>
                                        <p:tgtEl>
                                          <p:spTgt spid="314">
                                            <p:txEl>
                                              <p:pRg st="3" end="3"/>
                                            </p:txEl>
                                          </p:spTgt>
                                        </p:tgtEl>
                                        <p:attrNameLst>
                                          <p:attrName>ppt_y</p:attrName>
                                        </p:attrNameLst>
                                      </p:cBhvr>
                                      <p:tavLst>
                                        <p:tav tm="0">
                                          <p:val>
                                            <p:strVal val="1+#ppt_h/2"/>
                                          </p:val>
                                        </p:tav>
                                        <p:tav tm="100000">
                                          <p:val>
                                            <p:strVal val="#ppt_y"/>
                                          </p:val>
                                        </p:tav>
                                      </p:tavLst>
                                    </p:anim>
                                  </p:childTnLst>
                                </p:cTn>
                              </p:par>
                              <p:par>
                                <p:cTn id="118" nodeType="withEffect" fill="hold" presetClass="entr" presetID="2" presetSubtype="4">
                                  <p:stCondLst>
                                    <p:cond delay="0"/>
                                  </p:stCondLst>
                                  <p:childTnLst>
                                    <p:set>
                                      <p:cBhvr>
                                        <p:cTn id="119" dur="1" fill="hold">
                                          <p:stCondLst>
                                            <p:cond delay="0"/>
                                          </p:stCondLst>
                                        </p:cTn>
                                        <p:tgtEl>
                                          <p:spTgt spid="314">
                                            <p:txEl>
                                              <p:pRg st="4" end="4"/>
                                            </p:txEl>
                                          </p:spTgt>
                                        </p:tgtEl>
                                        <p:attrNameLst>
                                          <p:attrName>style.visibility</p:attrName>
                                        </p:attrNameLst>
                                      </p:cBhvr>
                                      <p:to>
                                        <p:strVal val="visible"/>
                                      </p:to>
                                    </p:set>
                                    <p:anim calcmode="lin" valueType="num">
                                      <p:cBhvr additive="repl">
                                        <p:cTn id="120" dur="500" fill="hold"/>
                                        <p:tgtEl>
                                          <p:spTgt spid="314">
                                            <p:txEl>
                                              <p:pRg st="4" end="4"/>
                                            </p:txEl>
                                          </p:spTgt>
                                        </p:tgtEl>
                                        <p:attrNameLst>
                                          <p:attrName>ppt_x</p:attrName>
                                        </p:attrNameLst>
                                      </p:cBhvr>
                                      <p:tavLst>
                                        <p:tav tm="0">
                                          <p:val>
                                            <p:strVal val="#ppt_x"/>
                                          </p:val>
                                        </p:tav>
                                        <p:tav tm="100000">
                                          <p:val>
                                            <p:strVal val="#ppt_x"/>
                                          </p:val>
                                        </p:tav>
                                      </p:tavLst>
                                    </p:anim>
                                    <p:anim calcmode="lin" valueType="num">
                                      <p:cBhvr additive="repl">
                                        <p:cTn id="121" dur="500" fill="hold"/>
                                        <p:tgtEl>
                                          <p:spTgt spid="3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nodeType="clickEffect" fill="hold" presetClass="entr" presetID="2" presetSubtype="4">
                                  <p:stCondLst>
                                    <p:cond delay="0"/>
                                  </p:stCondLst>
                                  <p:childTnLst>
                                    <p:set>
                                      <p:cBhvr>
                                        <p:cTn id="125" dur="1" fill="hold">
                                          <p:stCondLst>
                                            <p:cond delay="0"/>
                                          </p:stCondLst>
                                        </p:cTn>
                                        <p:tgtEl>
                                          <p:spTgt spid="314">
                                            <p:txEl>
                                              <p:pRg st="5" end="5"/>
                                            </p:txEl>
                                          </p:spTgt>
                                        </p:tgtEl>
                                        <p:attrNameLst>
                                          <p:attrName>style.visibility</p:attrName>
                                        </p:attrNameLst>
                                      </p:cBhvr>
                                      <p:to>
                                        <p:strVal val="visible"/>
                                      </p:to>
                                    </p:set>
                                    <p:anim calcmode="lin" valueType="num">
                                      <p:cBhvr additive="repl">
                                        <p:cTn id="126" dur="500" fill="hold"/>
                                        <p:tgtEl>
                                          <p:spTgt spid="314">
                                            <p:txEl>
                                              <p:pRg st="5" end="5"/>
                                            </p:txEl>
                                          </p:spTgt>
                                        </p:tgtEl>
                                        <p:attrNameLst>
                                          <p:attrName>ppt_x</p:attrName>
                                        </p:attrNameLst>
                                      </p:cBhvr>
                                      <p:tavLst>
                                        <p:tav tm="0">
                                          <p:val>
                                            <p:strVal val="#ppt_x"/>
                                          </p:val>
                                        </p:tav>
                                        <p:tav tm="100000">
                                          <p:val>
                                            <p:strVal val="#ppt_x"/>
                                          </p:val>
                                        </p:tav>
                                      </p:tavLst>
                                    </p:anim>
                                    <p:anim calcmode="lin" valueType="num">
                                      <p:cBhvr additive="repl">
                                        <p:cTn id="127" dur="500" fill="hold"/>
                                        <p:tgtEl>
                                          <p:spTgt spid="314">
                                            <p:txEl>
                                              <p:pRg st="5" end="5"/>
                                            </p:txEl>
                                          </p:spTgt>
                                        </p:tgtEl>
                                        <p:attrNameLst>
                                          <p:attrName>ppt_y</p:attrName>
                                        </p:attrNameLst>
                                      </p:cBhvr>
                                      <p:tavLst>
                                        <p:tav tm="0">
                                          <p:val>
                                            <p:strVal val="1+#ppt_h/2"/>
                                          </p:val>
                                        </p:tav>
                                        <p:tav tm="100000">
                                          <p:val>
                                            <p:strVal val="#ppt_y"/>
                                          </p:val>
                                        </p:tav>
                                      </p:tavLst>
                                    </p:anim>
                                  </p:childTnLst>
                                </p:cTn>
                              </p:par>
                              <p:par>
                                <p:cTn id="128" nodeType="withEffect" fill="hold" presetClass="entr" presetID="2" presetSubtype="4">
                                  <p:stCondLst>
                                    <p:cond delay="0"/>
                                  </p:stCondLst>
                                  <p:childTnLst>
                                    <p:set>
                                      <p:cBhvr>
                                        <p:cTn id="129" dur="1" fill="hold">
                                          <p:stCondLst>
                                            <p:cond delay="0"/>
                                          </p:stCondLst>
                                        </p:cTn>
                                        <p:tgtEl>
                                          <p:spTgt spid="314">
                                            <p:txEl>
                                              <p:pRg st="6" end="6"/>
                                            </p:txEl>
                                          </p:spTgt>
                                        </p:tgtEl>
                                        <p:attrNameLst>
                                          <p:attrName>style.visibility</p:attrName>
                                        </p:attrNameLst>
                                      </p:cBhvr>
                                      <p:to>
                                        <p:strVal val="visible"/>
                                      </p:to>
                                    </p:set>
                                    <p:anim calcmode="lin" valueType="num">
                                      <p:cBhvr additive="repl">
                                        <p:cTn id="130" dur="500" fill="hold"/>
                                        <p:tgtEl>
                                          <p:spTgt spid="314">
                                            <p:txEl>
                                              <p:pRg st="6" end="6"/>
                                            </p:txEl>
                                          </p:spTgt>
                                        </p:tgtEl>
                                        <p:attrNameLst>
                                          <p:attrName>ppt_x</p:attrName>
                                        </p:attrNameLst>
                                      </p:cBhvr>
                                      <p:tavLst>
                                        <p:tav tm="0">
                                          <p:val>
                                            <p:strVal val="#ppt_x"/>
                                          </p:val>
                                        </p:tav>
                                        <p:tav tm="100000">
                                          <p:val>
                                            <p:strVal val="#ppt_x"/>
                                          </p:val>
                                        </p:tav>
                                      </p:tavLst>
                                    </p:anim>
                                    <p:anim calcmode="lin" valueType="num">
                                      <p:cBhvr additive="repl">
                                        <p:cTn id="131" dur="500" fill="hold"/>
                                        <p:tgtEl>
                                          <p:spTgt spid="314">
                                            <p:txEl>
                                              <p:pRg st="6" end="6"/>
                                            </p:txEl>
                                          </p:spTgt>
                                        </p:tgtEl>
                                        <p:attrNameLst>
                                          <p:attrName>ppt_y</p:attrName>
                                        </p:attrNameLst>
                                      </p:cBhvr>
                                      <p:tavLst>
                                        <p:tav tm="0">
                                          <p:val>
                                            <p:strVal val="1+#ppt_h/2"/>
                                          </p:val>
                                        </p:tav>
                                        <p:tav tm="100000">
                                          <p:val>
                                            <p:strVal val="#ppt_y"/>
                                          </p:val>
                                        </p:tav>
                                      </p:tavLst>
                                    </p:anim>
                                  </p:childTnLst>
                                </p:cTn>
                              </p:par>
                              <p:par>
                                <p:cTn id="132" nodeType="withEffect" fill="hold" presetClass="entr" presetID="2" presetSubtype="4">
                                  <p:stCondLst>
                                    <p:cond delay="0"/>
                                  </p:stCondLst>
                                  <p:childTnLst>
                                    <p:set>
                                      <p:cBhvr>
                                        <p:cTn id="133" dur="1" fill="hold">
                                          <p:stCondLst>
                                            <p:cond delay="0"/>
                                          </p:stCondLst>
                                        </p:cTn>
                                        <p:tgtEl>
                                          <p:spTgt spid="314">
                                            <p:txEl>
                                              <p:pRg st="7" end="7"/>
                                            </p:txEl>
                                          </p:spTgt>
                                        </p:tgtEl>
                                        <p:attrNameLst>
                                          <p:attrName>style.visibility</p:attrName>
                                        </p:attrNameLst>
                                      </p:cBhvr>
                                      <p:to>
                                        <p:strVal val="visible"/>
                                      </p:to>
                                    </p:set>
                                    <p:anim calcmode="lin" valueType="num">
                                      <p:cBhvr additive="repl">
                                        <p:cTn id="134" dur="500" fill="hold"/>
                                        <p:tgtEl>
                                          <p:spTgt spid="314">
                                            <p:txEl>
                                              <p:pRg st="7" end="7"/>
                                            </p:txEl>
                                          </p:spTgt>
                                        </p:tgtEl>
                                        <p:attrNameLst>
                                          <p:attrName>ppt_x</p:attrName>
                                        </p:attrNameLst>
                                      </p:cBhvr>
                                      <p:tavLst>
                                        <p:tav tm="0">
                                          <p:val>
                                            <p:strVal val="#ppt_x"/>
                                          </p:val>
                                        </p:tav>
                                        <p:tav tm="100000">
                                          <p:val>
                                            <p:strVal val="#ppt_x"/>
                                          </p:val>
                                        </p:tav>
                                      </p:tavLst>
                                    </p:anim>
                                    <p:anim calcmode="lin" valueType="num">
                                      <p:cBhvr additive="repl">
                                        <p:cTn id="135" dur="500" fill="hold"/>
                                        <p:tgtEl>
                                          <p:spTgt spid="31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nodeType="clickEffect" fill="hold" presetClass="entr" presetID="2" presetSubtype="4">
                                  <p:stCondLst>
                                    <p:cond delay="0"/>
                                  </p:stCondLst>
                                  <p:childTnLst>
                                    <p:set>
                                      <p:cBhvr>
                                        <p:cTn id="139" dur="1" fill="hold">
                                          <p:stCondLst>
                                            <p:cond delay="0"/>
                                          </p:stCondLst>
                                        </p:cTn>
                                        <p:tgtEl>
                                          <p:spTgt spid="314">
                                            <p:txEl>
                                              <p:pRg st="8" end="8"/>
                                            </p:txEl>
                                          </p:spTgt>
                                        </p:tgtEl>
                                        <p:attrNameLst>
                                          <p:attrName>style.visibility</p:attrName>
                                        </p:attrNameLst>
                                      </p:cBhvr>
                                      <p:to>
                                        <p:strVal val="visible"/>
                                      </p:to>
                                    </p:set>
                                    <p:anim calcmode="lin" valueType="num">
                                      <p:cBhvr additive="repl">
                                        <p:cTn id="140" dur="500" fill="hold"/>
                                        <p:tgtEl>
                                          <p:spTgt spid="314">
                                            <p:txEl>
                                              <p:pRg st="8" end="8"/>
                                            </p:txEl>
                                          </p:spTgt>
                                        </p:tgtEl>
                                        <p:attrNameLst>
                                          <p:attrName>ppt_x</p:attrName>
                                        </p:attrNameLst>
                                      </p:cBhvr>
                                      <p:tavLst>
                                        <p:tav tm="0">
                                          <p:val>
                                            <p:strVal val="#ppt_x"/>
                                          </p:val>
                                        </p:tav>
                                        <p:tav tm="100000">
                                          <p:val>
                                            <p:strVal val="#ppt_x"/>
                                          </p:val>
                                        </p:tav>
                                      </p:tavLst>
                                    </p:anim>
                                    <p:anim calcmode="lin" valueType="num">
                                      <p:cBhvr additive="repl">
                                        <p:cTn id="141" dur="500" fill="hold"/>
                                        <p:tgtEl>
                                          <p:spTgt spid="314">
                                            <p:txEl>
                                              <p:pRg st="8" end="8"/>
                                            </p:txEl>
                                          </p:spTgt>
                                        </p:tgtEl>
                                        <p:attrNameLst>
                                          <p:attrName>ppt_y</p:attrName>
                                        </p:attrNameLst>
                                      </p:cBhvr>
                                      <p:tavLst>
                                        <p:tav tm="0">
                                          <p:val>
                                            <p:strVal val="1+#ppt_h/2"/>
                                          </p:val>
                                        </p:tav>
                                        <p:tav tm="100000">
                                          <p:val>
                                            <p:strVal val="#ppt_y"/>
                                          </p:val>
                                        </p:tav>
                                      </p:tavLst>
                                    </p:anim>
                                  </p:childTnLst>
                                </p:cTn>
                              </p:par>
                              <p:par>
                                <p:cTn id="142" nodeType="withEffect" fill="hold" presetClass="entr" presetID="2" presetSubtype="4">
                                  <p:stCondLst>
                                    <p:cond delay="0"/>
                                  </p:stCondLst>
                                  <p:childTnLst>
                                    <p:set>
                                      <p:cBhvr>
                                        <p:cTn id="143" dur="1" fill="hold">
                                          <p:stCondLst>
                                            <p:cond delay="0"/>
                                          </p:stCondLst>
                                        </p:cTn>
                                        <p:tgtEl>
                                          <p:spTgt spid="314">
                                            <p:txEl>
                                              <p:pRg st="9" end="9"/>
                                            </p:txEl>
                                          </p:spTgt>
                                        </p:tgtEl>
                                        <p:attrNameLst>
                                          <p:attrName>style.visibility</p:attrName>
                                        </p:attrNameLst>
                                      </p:cBhvr>
                                      <p:to>
                                        <p:strVal val="visible"/>
                                      </p:to>
                                    </p:set>
                                    <p:anim calcmode="lin" valueType="num">
                                      <p:cBhvr additive="repl">
                                        <p:cTn id="144" dur="500" fill="hold"/>
                                        <p:tgtEl>
                                          <p:spTgt spid="314">
                                            <p:txEl>
                                              <p:pRg st="9" end="9"/>
                                            </p:txEl>
                                          </p:spTgt>
                                        </p:tgtEl>
                                        <p:attrNameLst>
                                          <p:attrName>ppt_x</p:attrName>
                                        </p:attrNameLst>
                                      </p:cBhvr>
                                      <p:tavLst>
                                        <p:tav tm="0">
                                          <p:val>
                                            <p:strVal val="#ppt_x"/>
                                          </p:val>
                                        </p:tav>
                                        <p:tav tm="100000">
                                          <p:val>
                                            <p:strVal val="#ppt_x"/>
                                          </p:val>
                                        </p:tav>
                                      </p:tavLst>
                                    </p:anim>
                                    <p:anim calcmode="lin" valueType="num">
                                      <p:cBhvr additive="repl">
                                        <p:cTn id="145" dur="500" fill="hold"/>
                                        <p:tgtEl>
                                          <p:spTgt spid="314">
                                            <p:txEl>
                                              <p:pRg st="9" end="9"/>
                                            </p:txEl>
                                          </p:spTgt>
                                        </p:tgtEl>
                                        <p:attrNameLst>
                                          <p:attrName>ppt_y</p:attrName>
                                        </p:attrNameLst>
                                      </p:cBhvr>
                                      <p:tavLst>
                                        <p:tav tm="0">
                                          <p:val>
                                            <p:strVal val="1+#ppt_h/2"/>
                                          </p:val>
                                        </p:tav>
                                        <p:tav tm="100000">
                                          <p:val>
                                            <p:strVal val="#ppt_y"/>
                                          </p:val>
                                        </p:tav>
                                      </p:tavLst>
                                    </p:anim>
                                  </p:childTnLst>
                                </p:cTn>
                              </p:par>
                              <p:par>
                                <p:cTn id="146" nodeType="withEffect" fill="hold" presetClass="entr" presetID="2" presetSubtype="4">
                                  <p:stCondLst>
                                    <p:cond delay="0"/>
                                  </p:stCondLst>
                                  <p:childTnLst>
                                    <p:set>
                                      <p:cBhvr>
                                        <p:cTn id="147" dur="1" fill="hold">
                                          <p:stCondLst>
                                            <p:cond delay="0"/>
                                          </p:stCondLst>
                                        </p:cTn>
                                        <p:tgtEl>
                                          <p:spTgt spid="314">
                                            <p:txEl>
                                              <p:pRg st="10" end="10"/>
                                            </p:txEl>
                                          </p:spTgt>
                                        </p:tgtEl>
                                        <p:attrNameLst>
                                          <p:attrName>style.visibility</p:attrName>
                                        </p:attrNameLst>
                                      </p:cBhvr>
                                      <p:to>
                                        <p:strVal val="visible"/>
                                      </p:to>
                                    </p:set>
                                    <p:anim calcmode="lin" valueType="num">
                                      <p:cBhvr additive="repl">
                                        <p:cTn id="148" dur="500" fill="hold"/>
                                        <p:tgtEl>
                                          <p:spTgt spid="314">
                                            <p:txEl>
                                              <p:pRg st="10" end="10"/>
                                            </p:txEl>
                                          </p:spTgt>
                                        </p:tgtEl>
                                        <p:attrNameLst>
                                          <p:attrName>ppt_x</p:attrName>
                                        </p:attrNameLst>
                                      </p:cBhvr>
                                      <p:tavLst>
                                        <p:tav tm="0">
                                          <p:val>
                                            <p:strVal val="#ppt_x"/>
                                          </p:val>
                                        </p:tav>
                                        <p:tav tm="100000">
                                          <p:val>
                                            <p:strVal val="#ppt_x"/>
                                          </p:val>
                                        </p:tav>
                                      </p:tavLst>
                                    </p:anim>
                                    <p:anim calcmode="lin" valueType="num">
                                      <p:cBhvr additive="repl">
                                        <p:cTn id="149" dur="500" fill="hold"/>
                                        <p:tgtEl>
                                          <p:spTgt spid="314">
                                            <p:txEl>
                                              <p:pRg st="10" end="10"/>
                                            </p:txEl>
                                          </p:spTgt>
                                        </p:tgtEl>
                                        <p:attrNameLst>
                                          <p:attrName>ppt_y</p:attrName>
                                        </p:attrNameLst>
                                      </p:cBhvr>
                                      <p:tavLst>
                                        <p:tav tm="0">
                                          <p:val>
                                            <p:strVal val="1+#ppt_h/2"/>
                                          </p:val>
                                        </p:tav>
                                        <p:tav tm="100000">
                                          <p:val>
                                            <p:strVal val="#ppt_y"/>
                                          </p:val>
                                        </p:tav>
                                      </p:tavLst>
                                    </p:anim>
                                  </p:childTnLst>
                                </p:cTn>
                              </p:par>
                              <p:par>
                                <p:cTn id="150" nodeType="withEffect" fill="hold" presetClass="entr" presetID="2" presetSubtype="4">
                                  <p:stCondLst>
                                    <p:cond delay="0"/>
                                  </p:stCondLst>
                                  <p:childTnLst>
                                    <p:set>
                                      <p:cBhvr>
                                        <p:cTn id="151" dur="1" fill="hold">
                                          <p:stCondLst>
                                            <p:cond delay="0"/>
                                          </p:stCondLst>
                                        </p:cTn>
                                        <p:tgtEl>
                                          <p:spTgt spid="314">
                                            <p:txEl>
                                              <p:pRg st="11" end="11"/>
                                            </p:txEl>
                                          </p:spTgt>
                                        </p:tgtEl>
                                        <p:attrNameLst>
                                          <p:attrName>style.visibility</p:attrName>
                                        </p:attrNameLst>
                                      </p:cBhvr>
                                      <p:to>
                                        <p:strVal val="visible"/>
                                      </p:to>
                                    </p:set>
                                    <p:anim calcmode="lin" valueType="num">
                                      <p:cBhvr additive="repl">
                                        <p:cTn id="152" dur="500" fill="hold"/>
                                        <p:tgtEl>
                                          <p:spTgt spid="314">
                                            <p:txEl>
                                              <p:pRg st="11" end="11"/>
                                            </p:txEl>
                                          </p:spTgt>
                                        </p:tgtEl>
                                        <p:attrNameLst>
                                          <p:attrName>ppt_x</p:attrName>
                                        </p:attrNameLst>
                                      </p:cBhvr>
                                      <p:tavLst>
                                        <p:tav tm="0">
                                          <p:val>
                                            <p:strVal val="#ppt_x"/>
                                          </p:val>
                                        </p:tav>
                                        <p:tav tm="100000">
                                          <p:val>
                                            <p:strVal val="#ppt_x"/>
                                          </p:val>
                                        </p:tav>
                                      </p:tavLst>
                                    </p:anim>
                                    <p:anim calcmode="lin" valueType="num">
                                      <p:cBhvr additive="repl">
                                        <p:cTn id="153" dur="500" fill="hold"/>
                                        <p:tgtEl>
                                          <p:spTgt spid="31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PlaceHolder 1"/>
          <p:cNvSpPr>
            <a:spLocks noGrp="1"/>
          </p:cNvSpPr>
          <p:nvPr>
            <p:ph type="title"/>
          </p:nvPr>
        </p:nvSpPr>
        <p:spPr>
          <a:xfrm>
            <a:off x="386280" y="266400"/>
            <a:ext cx="836028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Differences between quantitative &amp; qualitative research</a:t>
            </a:r>
            <a:endParaRPr b="0" lang="es-ES" sz="2900" spc="-1" strike="noStrike">
              <a:solidFill>
                <a:srgbClr val="000000"/>
              </a:solidFill>
              <a:latin typeface="Calibri"/>
            </a:endParaRPr>
          </a:p>
        </p:txBody>
      </p:sp>
      <p:sp>
        <p:nvSpPr>
          <p:cNvPr id="316" name="PlaceHolder 2"/>
          <p:cNvSpPr>
            <a:spLocks noGrp="1"/>
          </p:cNvSpPr>
          <p:nvPr>
            <p:ph/>
          </p:nvPr>
        </p:nvSpPr>
        <p:spPr>
          <a:xfrm>
            <a:off x="386280" y="1566720"/>
            <a:ext cx="8087400" cy="44420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US" sz="1800" spc="-1" strike="noStrike">
                <a:solidFill>
                  <a:srgbClr val="000000"/>
                </a:solidFill>
                <a:latin typeface="Arial Narrow"/>
              </a:rPr>
              <a:t>Distinction between the two can be made based on the following three criteria: </a:t>
            </a:r>
            <a:endParaRPr b="0" lang="es-ES" sz="1800" spc="-1" strike="noStrike">
              <a:solidFill>
                <a:srgbClr val="000000"/>
              </a:solidFill>
              <a:latin typeface="Calibri"/>
            </a:endParaRPr>
          </a:p>
        </p:txBody>
      </p:sp>
      <p:graphicFrame>
        <p:nvGraphicFramePr>
          <p:cNvPr id="317" name="Table 2"/>
          <p:cNvGraphicFramePr/>
          <p:nvPr/>
        </p:nvGraphicFramePr>
        <p:xfrm>
          <a:off x="513360" y="2352600"/>
          <a:ext cx="7923960" cy="3463920"/>
        </p:xfrm>
        <a:graphic>
          <a:graphicData uri="http://schemas.openxmlformats.org/drawingml/2006/table">
            <a:tbl>
              <a:tblPr/>
              <a:tblGrid>
                <a:gridCol w="2458080"/>
                <a:gridCol w="2494080"/>
                <a:gridCol w="2971800"/>
              </a:tblGrid>
              <a:tr h="463320">
                <a:tc>
                  <a:txBody>
                    <a:bodyPr anchor="t">
                      <a:noAutofit/>
                    </a:bodyPr>
                    <a:p>
                      <a:endParaRPr b="0" lang="en-US" sz="1600" spc="-1" strike="noStrike">
                        <a:solidFill>
                          <a:schemeClr val="lt1"/>
                        </a:solidFill>
                        <a:latin typeface="Arial Narrow"/>
                      </a:endParaRPr>
                    </a:p>
                  </a:txBody>
                  <a:tcPr anchor="t" marL="91440" marR="91440">
                    <a:lnL w="12240">
                      <a:solidFill>
                        <a:srgbClr val="ffffff"/>
                      </a:solidFill>
                    </a:lnL>
                    <a:lnR w="12240">
                      <a:solidFill>
                        <a:srgbClr val="ffffff"/>
                      </a:solidFill>
                    </a:lnR>
                    <a:lnT w="12240">
                      <a:solidFill>
                        <a:srgbClr val="ffffff"/>
                      </a:solidFill>
                    </a:lnT>
                    <a:lnB w="38160">
                      <a:solidFill>
                        <a:srgbClr val="ffffff"/>
                      </a:solidFill>
                    </a:lnB>
                    <a:noFill/>
                  </a:tcPr>
                </a:tc>
                <a:tc>
                  <a:txBody>
                    <a:bodyPr anchor="t">
                      <a:noAutofit/>
                    </a:bodyPr>
                    <a:p>
                      <a:pPr>
                        <a:lnSpc>
                          <a:spcPct val="100000"/>
                        </a:lnSpc>
                      </a:pPr>
                      <a:r>
                        <a:rPr b="1" lang="en-US" sz="1600" spc="-1" strike="noStrike">
                          <a:solidFill>
                            <a:schemeClr val="lt1"/>
                          </a:solidFill>
                          <a:latin typeface="Arial Narrow"/>
                        </a:rPr>
                        <a:t>Quantitative</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38160">
                      <a:solidFill>
                        <a:srgbClr val="ffffff"/>
                      </a:solidFill>
                    </a:lnB>
                    <a:solidFill>
                      <a:schemeClr val="accent3"/>
                    </a:solidFill>
                  </a:tcPr>
                </a:tc>
                <a:tc>
                  <a:txBody>
                    <a:bodyPr anchor="t">
                      <a:noAutofit/>
                    </a:bodyPr>
                    <a:p>
                      <a:pPr>
                        <a:lnSpc>
                          <a:spcPct val="100000"/>
                        </a:lnSpc>
                      </a:pPr>
                      <a:r>
                        <a:rPr b="1" lang="en-US" sz="1600" spc="-1" strike="noStrike">
                          <a:solidFill>
                            <a:schemeClr val="lt1"/>
                          </a:solidFill>
                          <a:latin typeface="Arial Narrow"/>
                        </a:rPr>
                        <a:t>Qualitative</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38160">
                      <a:solidFill>
                        <a:srgbClr val="ffffff"/>
                      </a:solidFill>
                    </a:lnB>
                    <a:solidFill>
                      <a:schemeClr val="accent3"/>
                    </a:solidFill>
                  </a:tcPr>
                </a:tc>
              </a:tr>
              <a:tr h="962280">
                <a:tc>
                  <a:txBody>
                    <a:bodyPr anchor="t">
                      <a:noAutofit/>
                    </a:bodyPr>
                    <a:p>
                      <a:pPr>
                        <a:lnSpc>
                          <a:spcPct val="100000"/>
                        </a:lnSpc>
                      </a:pPr>
                      <a:r>
                        <a:rPr b="1" lang="en-US" sz="1600" spc="-1" strike="noStrike">
                          <a:solidFill>
                            <a:schemeClr val="dk1"/>
                          </a:solidFill>
                          <a:latin typeface="Arial Narrow"/>
                        </a:rPr>
                        <a:t>1. Type of data collection</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c>
                  <a:txBody>
                    <a:bodyPr anchor="t">
                      <a:noAutofit/>
                    </a:bodyPr>
                    <a:p>
                      <a:pPr>
                        <a:lnSpc>
                          <a:spcPct val="100000"/>
                        </a:lnSpc>
                      </a:pPr>
                      <a:r>
                        <a:rPr b="0" lang="en-US" sz="1600" spc="-1" strike="noStrike">
                          <a:solidFill>
                            <a:schemeClr val="dk1"/>
                          </a:solidFill>
                          <a:latin typeface="Arial Narrow"/>
                        </a:rPr>
                        <a:t>Structured, close-ended data collection tools </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c>
                  <a:txBody>
                    <a:bodyPr anchor="t">
                      <a:noAutofit/>
                    </a:bodyPr>
                    <a:p>
                      <a:pPr>
                        <a:lnSpc>
                          <a:spcPct val="100000"/>
                        </a:lnSpc>
                        <a:tabLst>
                          <a:tab algn="l" pos="0"/>
                        </a:tabLst>
                      </a:pPr>
                      <a:r>
                        <a:rPr b="0" lang="en-US" sz="1600" spc="-1" strike="noStrike">
                          <a:solidFill>
                            <a:schemeClr val="dk1"/>
                          </a:solidFill>
                          <a:latin typeface="Arial Narrow"/>
                        </a:rPr>
                        <a:t>Semi-structured (but not unstructured) data collection tools</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r>
              <a:tr h="962280">
                <a:tc>
                  <a:txBody>
                    <a:bodyPr anchor="t">
                      <a:noAutofit/>
                    </a:bodyPr>
                    <a:p>
                      <a:pPr>
                        <a:lnSpc>
                          <a:spcPct val="100000"/>
                        </a:lnSpc>
                      </a:pPr>
                      <a:r>
                        <a:rPr b="1" lang="en-US" sz="1600" spc="-1" strike="noStrike">
                          <a:solidFill>
                            <a:schemeClr val="dk1"/>
                          </a:solidFill>
                          <a:latin typeface="Arial Narrow"/>
                        </a:rPr>
                        <a:t>2. Type of analysis</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f0f0f0"/>
                    </a:solidFill>
                  </a:tcPr>
                </a:tc>
                <a:tc>
                  <a:txBody>
                    <a:bodyPr anchor="t">
                      <a:noAutofit/>
                    </a:bodyPr>
                    <a:p>
                      <a:pPr>
                        <a:lnSpc>
                          <a:spcPct val="100000"/>
                        </a:lnSpc>
                      </a:pPr>
                      <a:r>
                        <a:rPr b="0" lang="en-US" sz="1600" spc="-1" strike="noStrike">
                          <a:solidFill>
                            <a:schemeClr val="dk1"/>
                          </a:solidFill>
                          <a:latin typeface="Arial Narrow"/>
                        </a:rPr>
                        <a:t>Measuring prevalence, quantifying issues, and primarily involves deductive analysis</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f0f0f0"/>
                    </a:solidFill>
                  </a:tcPr>
                </a:tc>
                <a:tc>
                  <a:txBody>
                    <a:bodyPr anchor="t">
                      <a:noAutofit/>
                    </a:bodyPr>
                    <a:p>
                      <a:pPr>
                        <a:lnSpc>
                          <a:spcPct val="100000"/>
                        </a:lnSpc>
                        <a:tabLst>
                          <a:tab algn="l" pos="0"/>
                        </a:tabLst>
                      </a:pPr>
                      <a:r>
                        <a:rPr b="0" lang="en-US" sz="1600" spc="-1" strike="noStrike">
                          <a:solidFill>
                            <a:schemeClr val="dk1"/>
                          </a:solidFill>
                          <a:latin typeface="Arial Narrow"/>
                        </a:rPr>
                        <a:t>Exploratory, and primarily involves inductive analysis</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f0f0f0"/>
                    </a:solidFill>
                  </a:tcPr>
                </a:tc>
              </a:tr>
              <a:tr h="962280">
                <a:tc>
                  <a:txBody>
                    <a:bodyPr anchor="t">
                      <a:noAutofit/>
                    </a:bodyPr>
                    <a:p>
                      <a:pPr>
                        <a:lnSpc>
                          <a:spcPct val="100000"/>
                        </a:lnSpc>
                      </a:pPr>
                      <a:r>
                        <a:rPr b="1" lang="en-US" sz="1600" spc="-1" strike="noStrike">
                          <a:solidFill>
                            <a:schemeClr val="dk1"/>
                          </a:solidFill>
                          <a:latin typeface="Arial Narrow"/>
                        </a:rPr>
                        <a:t>3. Type of sampling strategy</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c>
                  <a:txBody>
                    <a:bodyPr anchor="t">
                      <a:noAutofit/>
                    </a:bodyPr>
                    <a:p>
                      <a:pPr>
                        <a:lnSpc>
                          <a:spcPct val="100000"/>
                        </a:lnSpc>
                        <a:tabLst>
                          <a:tab algn="l" pos="0"/>
                        </a:tabLst>
                      </a:pPr>
                      <a:r>
                        <a:rPr b="0" lang="en-US" sz="1600" spc="-1" strike="noStrike">
                          <a:solidFill>
                            <a:schemeClr val="dk1"/>
                          </a:solidFill>
                          <a:latin typeface="Arial Narrow"/>
                        </a:rPr>
                        <a:t>Can use both probability or non-probability sampling </a:t>
                      </a:r>
                      <a:r>
                        <a:rPr b="0" lang="en-US" sz="1600" spc="-1" strike="noStrike">
                          <a:solidFill>
                            <a:schemeClr val="dk1"/>
                          </a:solidFill>
                          <a:latin typeface="Wingdings"/>
                        </a:rPr>
                        <a:t></a:t>
                      </a:r>
                      <a:r>
                        <a:rPr b="0" lang="en-US" sz="1600" spc="-1" strike="noStrike">
                          <a:solidFill>
                            <a:schemeClr val="dk1"/>
                          </a:solidFill>
                          <a:latin typeface="Arial Narrow"/>
                        </a:rPr>
                        <a:t> generalisation to the wider population possible </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c>
                  <a:txBody>
                    <a:bodyPr anchor="t">
                      <a:noAutofit/>
                    </a:bodyPr>
                    <a:p>
                      <a:pPr>
                        <a:lnSpc>
                          <a:spcPct val="100000"/>
                        </a:lnSpc>
                      </a:pPr>
                      <a:r>
                        <a:rPr b="0" lang="en-US" sz="1600" spc="-1" strike="noStrike">
                          <a:solidFill>
                            <a:schemeClr val="dk1"/>
                          </a:solidFill>
                          <a:latin typeface="Arial Narrow"/>
                        </a:rPr>
                        <a:t>Non-probability sampling </a:t>
                      </a:r>
                      <a:r>
                        <a:rPr b="0" lang="en-US" sz="1600" spc="-1" strike="noStrike">
                          <a:solidFill>
                            <a:schemeClr val="dk1"/>
                          </a:solidFill>
                          <a:latin typeface="Wingdings"/>
                        </a:rPr>
                        <a:t></a:t>
                      </a:r>
                      <a:r>
                        <a:rPr b="0" lang="en-US" sz="1600" spc="-1" strike="noStrike">
                          <a:solidFill>
                            <a:schemeClr val="dk1"/>
                          </a:solidFill>
                          <a:latin typeface="Arial Narrow"/>
                        </a:rPr>
                        <a:t> generalisation to the wider population not possible </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r>
            </a:tbl>
          </a:graphicData>
        </a:graphic>
      </p:graphicFrame>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8" name="PlaceHolder 1"/>
          <p:cNvSpPr>
            <a:spLocks noGrp="1"/>
          </p:cNvSpPr>
          <p:nvPr>
            <p:ph type="title"/>
          </p:nvPr>
        </p:nvSpPr>
        <p:spPr>
          <a:xfrm>
            <a:off x="183600" y="1845360"/>
            <a:ext cx="33750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3. Types &amp; applicability of different research methods</a:t>
            </a:r>
            <a:endParaRPr b="0" lang="es-ES" sz="4400" spc="-1" strike="noStrike">
              <a:solidFill>
                <a:srgbClr val="000000"/>
              </a:solidFill>
              <a:latin typeface="Calibri"/>
            </a:endParaRPr>
          </a:p>
        </p:txBody>
      </p:sp>
      <p:pic>
        <p:nvPicPr>
          <p:cNvPr id="319"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0"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3600" spc="-1" strike="noStrike">
                <a:solidFill>
                  <a:srgbClr val="ffffff"/>
                </a:solidFill>
                <a:latin typeface="Arial Narrow"/>
              </a:rPr>
              <a:t>Types of research methods (1)</a:t>
            </a:r>
            <a:endParaRPr b="0" lang="es-ES" sz="3600" spc="-1" strike="noStrike">
              <a:solidFill>
                <a:srgbClr val="000000"/>
              </a:solidFill>
              <a:latin typeface="Calibri"/>
            </a:endParaRPr>
          </a:p>
        </p:txBody>
      </p:sp>
      <p:sp>
        <p:nvSpPr>
          <p:cNvPr id="321" name="Rectangle 4"/>
          <p:cNvSpPr/>
          <p:nvPr/>
        </p:nvSpPr>
        <p:spPr>
          <a:xfrm>
            <a:off x="6172200" y="2146320"/>
            <a:ext cx="183960" cy="639360"/>
          </a:xfrm>
          <a:prstGeom prst="rect">
            <a:avLst/>
          </a:prstGeom>
          <a:noFill/>
          <a:ln w="0">
            <a:noFill/>
          </a:ln>
        </p:spPr>
        <p:style>
          <a:lnRef idx="0"/>
          <a:fillRef idx="0"/>
          <a:effectRef idx="0"/>
          <a:fontRef idx="minor"/>
        </p:style>
        <p:txBody>
          <a:bodyPr numCol="1" spcCol="0" wrap="none" anchor="ctr">
            <a:spAutoFit/>
          </a:bodyPr>
          <a:p>
            <a:pPr>
              <a:lnSpc>
                <a:spcPct val="100000"/>
              </a:lnSpc>
              <a:tabLst>
                <a:tab algn="l" pos="0"/>
              </a:tabLst>
            </a:pPr>
            <a:br>
              <a:rPr sz="1800"/>
            </a:br>
            <a:endParaRPr b="0" lang="en-GB" sz="1800" spc="-1" strike="noStrike">
              <a:solidFill>
                <a:srgbClr val="000000"/>
              </a:solidFill>
              <a:latin typeface="Arial"/>
            </a:endParaRPr>
          </a:p>
        </p:txBody>
      </p:sp>
      <p:graphicFrame>
        <p:nvGraphicFramePr>
          <p:cNvPr id="322" name="Table 19"/>
          <p:cNvGraphicFramePr/>
          <p:nvPr/>
        </p:nvGraphicFramePr>
        <p:xfrm>
          <a:off x="503640" y="1828800"/>
          <a:ext cx="7970040" cy="3970080"/>
        </p:xfrm>
        <a:graphic>
          <a:graphicData uri="http://schemas.openxmlformats.org/drawingml/2006/table">
            <a:tbl>
              <a:tblPr/>
              <a:tblGrid>
                <a:gridCol w="1121040"/>
                <a:gridCol w="1618920"/>
                <a:gridCol w="2365920"/>
                <a:gridCol w="2864160"/>
              </a:tblGrid>
              <a:tr h="522720">
                <a:tc>
                  <a:txBody>
                    <a:bodyPr lIns="68400" rIns="68400" tIns="0" bIns="0" anchor="t">
                      <a:noAutofit/>
                    </a:bodyPr>
                    <a:p>
                      <a:pPr algn="just">
                        <a:lnSpc>
                          <a:spcPct val="107000"/>
                        </a:lnSpc>
                        <a:spcAft>
                          <a:spcPts val="799"/>
                        </a:spcAft>
                      </a:pPr>
                      <a:r>
                        <a:rPr b="1" lang="en-US" sz="1400" spc="-1" strike="noStrike">
                          <a:solidFill>
                            <a:srgbClr val="000000"/>
                          </a:solidFill>
                          <a:latin typeface="Arial Narrow"/>
                          <a:ea typeface="Calibri"/>
                        </a:rPr>
                        <a:t>Category</a:t>
                      </a:r>
                      <a:endParaRPr b="0" lang="en-GB" sz="1400" spc="-1" strike="noStrike">
                        <a:solidFill>
                          <a:srgbClr val="000000"/>
                        </a:solidFill>
                        <a:latin typeface="Arial"/>
                      </a:endParaRPr>
                    </a:p>
                  </a:txBody>
                  <a:tcPr anchor="t" marL="68400" marR="68400">
                    <a:lnL>
                      <a:noFill/>
                    </a:lnL>
                    <a:lnR w="12240">
                      <a:solidFill>
                        <a:srgbClr val="000000"/>
                      </a:solidFill>
                    </a:lnR>
                    <a:lnT>
                      <a:noFill/>
                    </a:lnT>
                    <a:lnB w="18720">
                      <a:solidFill>
                        <a:srgbClr val="666666"/>
                      </a:solidFill>
                    </a:lnB>
                    <a:solidFill>
                      <a:srgbClr val="ffffff"/>
                    </a:solidFill>
                  </a:tcPr>
                </a:tc>
                <a:tc>
                  <a:txBody>
                    <a:bodyPr lIns="68400" rIns="68400" tIns="0" bIns="0" anchor="t">
                      <a:noAutofit/>
                    </a:bodyPr>
                    <a:p>
                      <a:pPr algn="just">
                        <a:lnSpc>
                          <a:spcPct val="107000"/>
                        </a:lnSpc>
                        <a:spcAft>
                          <a:spcPts val="799"/>
                        </a:spcAft>
                      </a:pPr>
                      <a:r>
                        <a:rPr b="1" lang="en-US" sz="1400" spc="-1" strike="noStrike">
                          <a:solidFill>
                            <a:srgbClr val="000000"/>
                          </a:solidFill>
                          <a:latin typeface="Arial Narrow"/>
                          <a:ea typeface="Calibri"/>
                        </a:rPr>
                        <a:t>Type of research methods</a:t>
                      </a:r>
                      <a:endParaRPr b="0" lang="en-GB" sz="1400" spc="-1" strike="noStrike">
                        <a:solidFill>
                          <a:srgbClr val="000000"/>
                        </a:solidFill>
                        <a:latin typeface="Arial"/>
                      </a:endParaRPr>
                    </a:p>
                  </a:txBody>
                  <a:tcPr anchor="t" marL="68400" marR="68400">
                    <a:lnL w="12240">
                      <a:solidFill>
                        <a:srgbClr val="000000"/>
                      </a:solidFill>
                    </a:lnL>
                    <a:lnR w="12240">
                      <a:solidFill>
                        <a:srgbClr val="000000"/>
                      </a:solidFill>
                    </a:lnR>
                    <a:lnT>
                      <a:noFill/>
                    </a:lnT>
                    <a:lnB w="18720">
                      <a:solidFill>
                        <a:srgbClr val="666666"/>
                      </a:solidFill>
                    </a:lnB>
                    <a:solidFill>
                      <a:srgbClr val="ffffff"/>
                    </a:solidFill>
                  </a:tcPr>
                </a:tc>
                <a:tc>
                  <a:txBody>
                    <a:bodyPr lIns="68400" rIns="68400" tIns="0" bIns="0" anchor="t">
                      <a:noAutofit/>
                    </a:bodyPr>
                    <a:p>
                      <a:pPr algn="just">
                        <a:lnSpc>
                          <a:spcPct val="107000"/>
                        </a:lnSpc>
                        <a:spcAft>
                          <a:spcPts val="799"/>
                        </a:spcAft>
                      </a:pPr>
                      <a:r>
                        <a:rPr b="1" lang="en-US" sz="1400" spc="-1" strike="noStrike">
                          <a:solidFill>
                            <a:srgbClr val="000000"/>
                          </a:solidFill>
                          <a:latin typeface="Arial Narrow"/>
                          <a:ea typeface="Calibri"/>
                        </a:rPr>
                        <a:t>Description</a:t>
                      </a:r>
                      <a:endParaRPr b="0" lang="en-GB" sz="1400" spc="-1" strike="noStrike">
                        <a:solidFill>
                          <a:srgbClr val="000000"/>
                        </a:solidFill>
                        <a:latin typeface="Arial"/>
                      </a:endParaRPr>
                    </a:p>
                  </a:txBody>
                  <a:tcPr anchor="t" marL="68400" marR="68400">
                    <a:lnL w="12240">
                      <a:solidFill>
                        <a:srgbClr val="000000"/>
                      </a:solidFill>
                    </a:lnL>
                    <a:lnR w="12240">
                      <a:solidFill>
                        <a:srgbClr val="000000"/>
                      </a:solidFill>
                    </a:lnR>
                    <a:lnT>
                      <a:noFill/>
                    </a:lnT>
                    <a:lnB w="18720">
                      <a:solidFill>
                        <a:srgbClr val="666666"/>
                      </a:solidFill>
                    </a:lnB>
                    <a:solidFill>
                      <a:srgbClr val="ffffff"/>
                    </a:solidFill>
                  </a:tcPr>
                </a:tc>
                <a:tc>
                  <a:txBody>
                    <a:bodyPr lIns="68400" rIns="68400" tIns="0" bIns="0" anchor="t">
                      <a:noAutofit/>
                    </a:bodyPr>
                    <a:p>
                      <a:pPr algn="just">
                        <a:lnSpc>
                          <a:spcPct val="107000"/>
                        </a:lnSpc>
                        <a:spcAft>
                          <a:spcPts val="799"/>
                        </a:spcAft>
                      </a:pPr>
                      <a:r>
                        <a:rPr b="1" lang="en-US" sz="1400" spc="-1" strike="noStrike">
                          <a:solidFill>
                            <a:srgbClr val="000000"/>
                          </a:solidFill>
                          <a:latin typeface="Arial Narrow"/>
                          <a:ea typeface="Calibri"/>
                        </a:rPr>
                        <a:t>When to use this method</a:t>
                      </a:r>
                      <a:endParaRPr b="0" lang="en-GB" sz="1400" spc="-1" strike="noStrike">
                        <a:solidFill>
                          <a:srgbClr val="000000"/>
                        </a:solidFill>
                        <a:latin typeface="Arial"/>
                      </a:endParaRPr>
                    </a:p>
                  </a:txBody>
                  <a:tcPr anchor="t" marL="68400" marR="68400">
                    <a:lnL w="12240">
                      <a:solidFill>
                        <a:srgbClr val="000000"/>
                      </a:solidFill>
                    </a:lnL>
                    <a:lnR>
                      <a:noFill/>
                    </a:lnR>
                    <a:lnT>
                      <a:noFill/>
                    </a:lnT>
                    <a:lnB w="18720">
                      <a:solidFill>
                        <a:srgbClr val="666666"/>
                      </a:solidFill>
                    </a:lnB>
                    <a:solidFill>
                      <a:srgbClr val="ffffff"/>
                    </a:solidFill>
                  </a:tcPr>
                </a:tc>
              </a:tr>
              <a:tr h="1907280">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Quantitative</a:t>
                      </a:r>
                      <a:endParaRPr b="0" lang="en-GB" sz="1400" spc="-1" strike="noStrike">
                        <a:solidFill>
                          <a:srgbClr val="000000"/>
                        </a:solidFill>
                        <a:latin typeface="Arial"/>
                      </a:endParaRPr>
                    </a:p>
                  </a:txBody>
                  <a:tcPr anchor="t" marL="68400" marR="68400">
                    <a:lnL>
                      <a:noFill/>
                    </a:lnL>
                    <a:lnR w="12240">
                      <a:solidFill>
                        <a:srgbClr val="000000"/>
                      </a:solidFill>
                    </a:lnR>
                    <a:lnT w="18720">
                      <a:solidFill>
                        <a:srgbClr val="666666"/>
                      </a:solidFill>
                    </a:lnT>
                    <a:lnB w="12240">
                      <a:solidFill>
                        <a:srgbClr val="666666"/>
                      </a:solidFill>
                    </a:lnB>
                    <a:solidFill>
                      <a:srgbClr val="cccccc"/>
                    </a:solid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Structured, probability sampling/ census</a:t>
                      </a:r>
                      <a:endParaRPr b="0" lang="en-GB" sz="1400" spc="-1" strike="noStrike">
                        <a:solidFill>
                          <a:srgbClr val="000000"/>
                        </a:solidFill>
                        <a:latin typeface="Arial"/>
                      </a:endParaRPr>
                    </a:p>
                  </a:txBody>
                  <a:tcPr anchor="t" marL="68400" marR="68400">
                    <a:lnL w="12240">
                      <a:solidFill>
                        <a:srgbClr val="000000"/>
                      </a:solidFill>
                    </a:lnL>
                    <a:lnR w="12240">
                      <a:solidFill>
                        <a:srgbClr val="000000"/>
                      </a:solidFill>
                    </a:lnR>
                    <a:lnT w="18720">
                      <a:solidFill>
                        <a:srgbClr val="666666"/>
                      </a:solidFill>
                    </a:lnT>
                    <a:lnB w="12240">
                      <a:solidFill>
                        <a:srgbClr val="666666"/>
                      </a:solidFill>
                    </a:lnB>
                    <a:solidFill>
                      <a:srgbClr val="cccccc"/>
                    </a:solid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Structured, close-ended data collection; </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Quantitative analysis; </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Data collected from a census or through large samples, with sample size calculated based on probability theory</a:t>
                      </a:r>
                      <a:endParaRPr b="0" lang="en-GB" sz="1400" spc="-1" strike="noStrike">
                        <a:solidFill>
                          <a:srgbClr val="000000"/>
                        </a:solidFill>
                        <a:latin typeface="Arial"/>
                      </a:endParaRPr>
                    </a:p>
                  </a:txBody>
                  <a:tcPr anchor="t" marL="68400" marR="68400">
                    <a:lnL w="12240">
                      <a:solidFill>
                        <a:srgbClr val="000000"/>
                      </a:solidFill>
                    </a:lnL>
                    <a:lnR w="12240">
                      <a:solidFill>
                        <a:srgbClr val="000000"/>
                      </a:solidFill>
                    </a:lnR>
                    <a:lnT w="18720">
                      <a:solidFill>
                        <a:srgbClr val="666666"/>
                      </a:solidFill>
                    </a:lnT>
                    <a:lnB w="12240">
                      <a:solidFill>
                        <a:srgbClr val="666666"/>
                      </a:solidFill>
                    </a:lnB>
                    <a:solidFill>
                      <a:srgbClr val="cccccc"/>
                    </a:solid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To measure prevalence and make generalizable claims,</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To conduct deductive analysis (relationship tests, verify hypothesis)</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To identify key factors that influence a particular outcome or understand the best predictors of a specific outcome</a:t>
                      </a:r>
                      <a:endParaRPr b="0" lang="en-GB" sz="1400" spc="-1" strike="noStrike">
                        <a:solidFill>
                          <a:srgbClr val="000000"/>
                        </a:solidFill>
                        <a:latin typeface="Arial"/>
                      </a:endParaRPr>
                    </a:p>
                  </a:txBody>
                  <a:tcPr anchor="t" marL="68400" marR="68400">
                    <a:lnL w="12240">
                      <a:solidFill>
                        <a:srgbClr val="000000"/>
                      </a:solidFill>
                    </a:lnL>
                    <a:lnR>
                      <a:noFill/>
                    </a:lnR>
                    <a:lnT w="18720">
                      <a:solidFill>
                        <a:srgbClr val="666666"/>
                      </a:solidFill>
                    </a:lnT>
                    <a:lnB w="12240">
                      <a:solidFill>
                        <a:srgbClr val="666666"/>
                      </a:solidFill>
                    </a:lnB>
                    <a:solidFill>
                      <a:srgbClr val="cccccc"/>
                    </a:solidFill>
                  </a:tcPr>
                </a:tc>
              </a:tr>
              <a:tr h="1539720">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Quantitative</a:t>
                      </a:r>
                      <a:endParaRPr b="0" lang="en-GB" sz="1400" spc="-1" strike="noStrike">
                        <a:solidFill>
                          <a:srgbClr val="000000"/>
                        </a:solidFill>
                        <a:latin typeface="Arial"/>
                      </a:endParaRPr>
                    </a:p>
                  </a:txBody>
                  <a:tcPr anchor="t" marL="68400" marR="68400">
                    <a:lnL>
                      <a:noFill/>
                    </a:lnL>
                    <a:lnR w="12240">
                      <a:solidFill>
                        <a:srgbClr val="000000"/>
                      </a:solidFill>
                    </a:lnR>
                    <a:lnT w="12240">
                      <a:solidFill>
                        <a:srgbClr val="666666"/>
                      </a:solidFill>
                    </a:lnT>
                    <a:lnB w="12240">
                      <a:solidFill>
                        <a:srgbClr val="666666"/>
                      </a:solidFill>
                    </a:lnB>
                    <a:no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Structured, non-probability sampling</a:t>
                      </a:r>
                      <a:endParaRPr b="0" lang="en-GB" sz="1400" spc="-1" strike="noStrike">
                        <a:solidFill>
                          <a:srgbClr val="000000"/>
                        </a:solidFill>
                        <a:latin typeface="Arial"/>
                      </a:endParaRPr>
                    </a:p>
                  </a:txBody>
                  <a:tcPr anchor="t" marL="68400" marR="68400">
                    <a:lnL w="12240">
                      <a:solidFill>
                        <a:srgbClr val="000000"/>
                      </a:solidFill>
                    </a:lnL>
                    <a:lnR w="12240">
                      <a:solidFill>
                        <a:srgbClr val="000000"/>
                      </a:solidFill>
                    </a:lnR>
                    <a:lnT w="12240">
                      <a:solidFill>
                        <a:srgbClr val="666666"/>
                      </a:solidFill>
                    </a:lnT>
                    <a:lnB w="12240">
                      <a:solidFill>
                        <a:srgbClr val="666666"/>
                      </a:solidFill>
                    </a:lnB>
                    <a:no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Structured, close-ended data collection;</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Quantitative analysis; </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Can be small or large sizes; non-probability sampling</a:t>
                      </a:r>
                      <a:endParaRPr b="0" lang="en-GB" sz="1400" spc="-1" strike="noStrike">
                        <a:solidFill>
                          <a:srgbClr val="000000"/>
                        </a:solidFill>
                        <a:latin typeface="Arial"/>
                      </a:endParaRPr>
                    </a:p>
                  </a:txBody>
                  <a:tcPr anchor="t" marL="68400" marR="68400">
                    <a:lnL w="12240">
                      <a:solidFill>
                        <a:srgbClr val="000000"/>
                      </a:solidFill>
                    </a:lnL>
                    <a:lnR w="12240">
                      <a:solidFill>
                        <a:srgbClr val="000000"/>
                      </a:solidFill>
                    </a:lnR>
                    <a:lnT w="12240">
                      <a:solidFill>
                        <a:srgbClr val="666666"/>
                      </a:solidFill>
                    </a:lnT>
                    <a:lnB w="12240">
                      <a:solidFill>
                        <a:srgbClr val="666666"/>
                      </a:solidFill>
                    </a:lnB>
                    <a:no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To measure prevalence (indicative only) but contextual and/ or logistical constraints do not allow for large, repressentative samples</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To draw indicative inferences from a sample to a population</a:t>
                      </a:r>
                      <a:endParaRPr b="0" lang="en-GB" sz="1400" spc="-1" strike="noStrike">
                        <a:solidFill>
                          <a:srgbClr val="000000"/>
                        </a:solidFill>
                        <a:latin typeface="Arial"/>
                      </a:endParaRPr>
                    </a:p>
                  </a:txBody>
                  <a:tcPr anchor="t" marL="68400" marR="68400">
                    <a:lnL w="12240">
                      <a:solidFill>
                        <a:srgbClr val="000000"/>
                      </a:solidFill>
                    </a:lnL>
                    <a:lnR>
                      <a:noFill/>
                    </a:lnR>
                    <a:lnT w="12240">
                      <a:solidFill>
                        <a:srgbClr val="666666"/>
                      </a:solidFill>
                    </a:lnT>
                    <a:lnB w="12240">
                      <a:solidFill>
                        <a:srgbClr val="666666"/>
                      </a:solidFill>
                    </a:lnB>
                    <a:noFill/>
                  </a:tcPr>
                </a:tc>
              </a:tr>
            </a:tbl>
          </a:graphicData>
        </a:graphic>
      </p:graphicFrame>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3600" spc="-1" strike="noStrike">
                <a:solidFill>
                  <a:srgbClr val="ffffff"/>
                </a:solidFill>
                <a:latin typeface="Arial Narrow"/>
              </a:rPr>
              <a:t>Types of research methods (2)</a:t>
            </a:r>
            <a:endParaRPr b="0" lang="es-ES" sz="3600" spc="-1" strike="noStrike">
              <a:solidFill>
                <a:srgbClr val="000000"/>
              </a:solidFill>
              <a:latin typeface="Calibri"/>
            </a:endParaRPr>
          </a:p>
        </p:txBody>
      </p:sp>
      <p:sp>
        <p:nvSpPr>
          <p:cNvPr id="324" name="Rectangle 4"/>
          <p:cNvSpPr/>
          <p:nvPr/>
        </p:nvSpPr>
        <p:spPr>
          <a:xfrm>
            <a:off x="6172200" y="2146320"/>
            <a:ext cx="183960" cy="639360"/>
          </a:xfrm>
          <a:prstGeom prst="rect">
            <a:avLst/>
          </a:prstGeom>
          <a:noFill/>
          <a:ln w="0">
            <a:noFill/>
          </a:ln>
        </p:spPr>
        <p:style>
          <a:lnRef idx="0"/>
          <a:fillRef idx="0"/>
          <a:effectRef idx="0"/>
          <a:fontRef idx="minor"/>
        </p:style>
        <p:txBody>
          <a:bodyPr numCol="1" spcCol="0" wrap="none" anchor="ctr">
            <a:spAutoFit/>
          </a:bodyPr>
          <a:p>
            <a:pPr>
              <a:lnSpc>
                <a:spcPct val="100000"/>
              </a:lnSpc>
              <a:tabLst>
                <a:tab algn="l" pos="0"/>
              </a:tabLst>
            </a:pPr>
            <a:br>
              <a:rPr sz="1800"/>
            </a:br>
            <a:endParaRPr b="0" lang="en-GB" sz="1800" spc="-1" strike="noStrike">
              <a:solidFill>
                <a:srgbClr val="000000"/>
              </a:solidFill>
              <a:latin typeface="Arial"/>
            </a:endParaRPr>
          </a:p>
        </p:txBody>
      </p:sp>
      <p:graphicFrame>
        <p:nvGraphicFramePr>
          <p:cNvPr id="325" name="Table 3"/>
          <p:cNvGraphicFramePr/>
          <p:nvPr/>
        </p:nvGraphicFramePr>
        <p:xfrm>
          <a:off x="592200" y="1624320"/>
          <a:ext cx="7675920" cy="4411080"/>
        </p:xfrm>
        <a:graphic>
          <a:graphicData uri="http://schemas.openxmlformats.org/drawingml/2006/table">
            <a:tbl>
              <a:tblPr/>
              <a:tblGrid>
                <a:gridCol w="1083240"/>
                <a:gridCol w="1560600"/>
                <a:gridCol w="2276280"/>
                <a:gridCol w="2755440"/>
              </a:tblGrid>
              <a:tr h="412920">
                <a:tc>
                  <a:txBody>
                    <a:bodyPr lIns="68400" rIns="68400" tIns="0" bIns="0" anchor="t">
                      <a:noAutofit/>
                    </a:bodyPr>
                    <a:p>
                      <a:pPr algn="just">
                        <a:lnSpc>
                          <a:spcPct val="107000"/>
                        </a:lnSpc>
                        <a:spcAft>
                          <a:spcPts val="799"/>
                        </a:spcAft>
                      </a:pPr>
                      <a:r>
                        <a:rPr b="1" lang="en-US" sz="1400" spc="-1" strike="noStrike">
                          <a:solidFill>
                            <a:srgbClr val="000000"/>
                          </a:solidFill>
                          <a:latin typeface="Arial Narrow"/>
                          <a:ea typeface="Calibri"/>
                        </a:rPr>
                        <a:t>Category</a:t>
                      </a:r>
                      <a:endParaRPr b="0" lang="en-GB" sz="1400" spc="-1" strike="noStrike">
                        <a:solidFill>
                          <a:srgbClr val="000000"/>
                        </a:solidFill>
                        <a:latin typeface="Arial"/>
                      </a:endParaRPr>
                    </a:p>
                  </a:txBody>
                  <a:tcPr anchor="t" marL="68400" marR="68400">
                    <a:lnL>
                      <a:noFill/>
                    </a:lnL>
                    <a:lnR w="12240">
                      <a:solidFill>
                        <a:srgbClr val="000000"/>
                      </a:solidFill>
                    </a:lnR>
                    <a:lnT>
                      <a:noFill/>
                    </a:lnT>
                    <a:lnB w="18720">
                      <a:solidFill>
                        <a:srgbClr val="666666"/>
                      </a:solidFill>
                    </a:lnB>
                    <a:solidFill>
                      <a:srgbClr val="ffffff"/>
                    </a:solidFill>
                  </a:tcPr>
                </a:tc>
                <a:tc>
                  <a:txBody>
                    <a:bodyPr lIns="68400" rIns="68400" tIns="0" bIns="0" anchor="t">
                      <a:noAutofit/>
                    </a:bodyPr>
                    <a:p>
                      <a:pPr algn="just">
                        <a:lnSpc>
                          <a:spcPct val="107000"/>
                        </a:lnSpc>
                        <a:spcAft>
                          <a:spcPts val="799"/>
                        </a:spcAft>
                      </a:pPr>
                      <a:r>
                        <a:rPr b="1" lang="en-US" sz="1400" spc="-1" strike="noStrike">
                          <a:solidFill>
                            <a:srgbClr val="000000"/>
                          </a:solidFill>
                          <a:latin typeface="Arial Narrow"/>
                          <a:ea typeface="Calibri"/>
                        </a:rPr>
                        <a:t>Type of research methods</a:t>
                      </a:r>
                      <a:endParaRPr b="0" lang="en-GB" sz="1400" spc="-1" strike="noStrike">
                        <a:solidFill>
                          <a:srgbClr val="000000"/>
                        </a:solidFill>
                        <a:latin typeface="Arial"/>
                      </a:endParaRPr>
                    </a:p>
                  </a:txBody>
                  <a:tcPr anchor="t" marL="68400" marR="68400">
                    <a:lnL w="12240">
                      <a:solidFill>
                        <a:srgbClr val="000000"/>
                      </a:solidFill>
                    </a:lnL>
                    <a:lnR w="12240">
                      <a:solidFill>
                        <a:srgbClr val="000000"/>
                      </a:solidFill>
                    </a:lnR>
                    <a:lnT>
                      <a:noFill/>
                    </a:lnT>
                    <a:lnB w="18720">
                      <a:solidFill>
                        <a:srgbClr val="666666"/>
                      </a:solidFill>
                    </a:lnB>
                    <a:solidFill>
                      <a:srgbClr val="ffffff"/>
                    </a:solidFill>
                  </a:tcPr>
                </a:tc>
                <a:tc>
                  <a:txBody>
                    <a:bodyPr lIns="68400" rIns="68400" tIns="0" bIns="0" anchor="t">
                      <a:noAutofit/>
                    </a:bodyPr>
                    <a:p>
                      <a:pPr algn="just">
                        <a:lnSpc>
                          <a:spcPct val="107000"/>
                        </a:lnSpc>
                        <a:spcAft>
                          <a:spcPts val="799"/>
                        </a:spcAft>
                      </a:pPr>
                      <a:r>
                        <a:rPr b="1" lang="en-US" sz="1400" spc="-1" strike="noStrike">
                          <a:solidFill>
                            <a:srgbClr val="000000"/>
                          </a:solidFill>
                          <a:latin typeface="Arial Narrow"/>
                          <a:ea typeface="Calibri"/>
                        </a:rPr>
                        <a:t>Description</a:t>
                      </a:r>
                      <a:endParaRPr b="0" lang="en-GB" sz="1400" spc="-1" strike="noStrike">
                        <a:solidFill>
                          <a:srgbClr val="000000"/>
                        </a:solidFill>
                        <a:latin typeface="Arial"/>
                      </a:endParaRPr>
                    </a:p>
                  </a:txBody>
                  <a:tcPr anchor="t" marL="68400" marR="68400">
                    <a:lnL w="12240">
                      <a:solidFill>
                        <a:srgbClr val="000000"/>
                      </a:solidFill>
                    </a:lnL>
                    <a:lnR w="12240">
                      <a:solidFill>
                        <a:srgbClr val="000000"/>
                      </a:solidFill>
                    </a:lnR>
                    <a:lnT>
                      <a:noFill/>
                    </a:lnT>
                    <a:lnB w="18720">
                      <a:solidFill>
                        <a:srgbClr val="666666"/>
                      </a:solidFill>
                    </a:lnB>
                    <a:solidFill>
                      <a:srgbClr val="ffffff"/>
                    </a:solidFill>
                  </a:tcPr>
                </a:tc>
                <a:tc>
                  <a:txBody>
                    <a:bodyPr lIns="68400" rIns="68400" tIns="0" bIns="0" anchor="t">
                      <a:noAutofit/>
                    </a:bodyPr>
                    <a:p>
                      <a:pPr algn="just">
                        <a:lnSpc>
                          <a:spcPct val="107000"/>
                        </a:lnSpc>
                        <a:spcAft>
                          <a:spcPts val="799"/>
                        </a:spcAft>
                      </a:pPr>
                      <a:r>
                        <a:rPr b="1" lang="en-US" sz="1400" spc="-1" strike="noStrike">
                          <a:solidFill>
                            <a:srgbClr val="000000"/>
                          </a:solidFill>
                          <a:latin typeface="Arial Narrow"/>
                          <a:ea typeface="Calibri"/>
                        </a:rPr>
                        <a:t>When to use this method</a:t>
                      </a:r>
                      <a:endParaRPr b="0" lang="en-GB" sz="1400" spc="-1" strike="noStrike">
                        <a:solidFill>
                          <a:srgbClr val="000000"/>
                        </a:solidFill>
                        <a:latin typeface="Arial"/>
                      </a:endParaRPr>
                    </a:p>
                  </a:txBody>
                  <a:tcPr anchor="t" marL="68400" marR="68400">
                    <a:lnL w="12240">
                      <a:solidFill>
                        <a:srgbClr val="000000"/>
                      </a:solidFill>
                    </a:lnL>
                    <a:lnR>
                      <a:noFill/>
                    </a:lnR>
                    <a:lnT>
                      <a:noFill/>
                    </a:lnT>
                    <a:lnB w="18720">
                      <a:solidFill>
                        <a:srgbClr val="666666"/>
                      </a:solidFill>
                    </a:lnB>
                    <a:solidFill>
                      <a:srgbClr val="ffffff"/>
                    </a:solidFill>
                  </a:tcPr>
                </a:tc>
              </a:tr>
              <a:tr h="2372760">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Qualitative </a:t>
                      </a:r>
                      <a:endParaRPr b="0" lang="en-GB" sz="1400" spc="-1" strike="noStrike">
                        <a:solidFill>
                          <a:srgbClr val="000000"/>
                        </a:solidFill>
                        <a:latin typeface="Arial"/>
                      </a:endParaRPr>
                    </a:p>
                  </a:txBody>
                  <a:tcPr anchor="t" marL="68400" marR="68400">
                    <a:lnL>
                      <a:noFill/>
                    </a:lnL>
                    <a:lnR w="12240">
                      <a:solidFill>
                        <a:srgbClr val="000000"/>
                      </a:solidFill>
                    </a:lnR>
                    <a:lnT w="18720">
                      <a:solidFill>
                        <a:srgbClr val="666666"/>
                      </a:solidFill>
                    </a:lnT>
                    <a:lnB w="12240">
                      <a:solidFill>
                        <a:srgbClr val="666666"/>
                      </a:solidFill>
                    </a:lnB>
                    <a:solidFill>
                      <a:srgbClr val="cccccc"/>
                    </a:solid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Semi-structured, non-probability sampling</a:t>
                      </a:r>
                      <a:endParaRPr b="0" lang="en-GB" sz="1400" spc="-1" strike="noStrike">
                        <a:solidFill>
                          <a:srgbClr val="000000"/>
                        </a:solidFill>
                        <a:latin typeface="Arial"/>
                      </a:endParaRPr>
                    </a:p>
                  </a:txBody>
                  <a:tcPr anchor="t" marL="68400" marR="68400">
                    <a:lnL w="12240">
                      <a:solidFill>
                        <a:srgbClr val="000000"/>
                      </a:solidFill>
                    </a:lnL>
                    <a:lnR w="12240">
                      <a:solidFill>
                        <a:srgbClr val="666666"/>
                      </a:solidFill>
                    </a:lnR>
                    <a:lnT w="18720">
                      <a:solidFill>
                        <a:srgbClr val="666666"/>
                      </a:solidFill>
                    </a:lnT>
                    <a:lnB w="12240">
                      <a:solidFill>
                        <a:srgbClr val="666666"/>
                      </a:solidFill>
                    </a:lnB>
                    <a:solidFill>
                      <a:srgbClr val="cccccc"/>
                    </a:solid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Semi-structured data collection;</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Qualitative analysis; </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Relatively small sample sizes; non-probability sampling</a:t>
                      </a:r>
                      <a:endParaRPr b="0" lang="en-GB" sz="1400" spc="-1" strike="noStrike">
                        <a:solidFill>
                          <a:srgbClr val="000000"/>
                        </a:solidFill>
                        <a:latin typeface="Arial"/>
                      </a:endParaRPr>
                    </a:p>
                  </a:txBody>
                  <a:tcPr anchor="t" marL="68400" marR="68400">
                    <a:lnL w="12240">
                      <a:solidFill>
                        <a:srgbClr val="666666"/>
                      </a:solidFill>
                    </a:lnL>
                    <a:lnR w="12240">
                      <a:solidFill>
                        <a:srgbClr val="666666"/>
                      </a:solidFill>
                    </a:lnR>
                    <a:lnT w="18720">
                      <a:solidFill>
                        <a:srgbClr val="666666"/>
                      </a:solidFill>
                    </a:lnT>
                    <a:lnB w="12240">
                      <a:solidFill>
                        <a:srgbClr val="666666"/>
                      </a:solidFill>
                    </a:lnB>
                    <a:solidFill>
                      <a:srgbClr val="cccccc"/>
                    </a:solid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No measurement of prevalence or verification of hypothesis needed; </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No or limited prior understanding of the situation to be studied and the specific variables to be assessed; </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To conduct inductive analysis i.e. explore and develop a theory or pattern of meaning, based on experiences, observations and perspectives of the situation being studied</a:t>
                      </a:r>
                      <a:endParaRPr b="0" lang="en-GB" sz="1400" spc="-1" strike="noStrike">
                        <a:solidFill>
                          <a:srgbClr val="000000"/>
                        </a:solidFill>
                        <a:latin typeface="Arial"/>
                      </a:endParaRPr>
                    </a:p>
                  </a:txBody>
                  <a:tcPr anchor="t" marL="68400" marR="68400">
                    <a:lnL w="12240">
                      <a:solidFill>
                        <a:srgbClr val="666666"/>
                      </a:solidFill>
                    </a:lnL>
                    <a:lnR>
                      <a:noFill/>
                    </a:lnR>
                    <a:lnT w="18720">
                      <a:solidFill>
                        <a:srgbClr val="666666"/>
                      </a:solidFill>
                    </a:lnT>
                    <a:lnB w="12240">
                      <a:solidFill>
                        <a:srgbClr val="666666"/>
                      </a:solidFill>
                    </a:lnB>
                    <a:solidFill>
                      <a:srgbClr val="cccccc"/>
                    </a:solidFill>
                  </a:tcPr>
                </a:tc>
              </a:tr>
              <a:tr h="1472760">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Mixed Methods</a:t>
                      </a:r>
                      <a:endParaRPr b="0" lang="en-GB" sz="1400" spc="-1" strike="noStrike">
                        <a:solidFill>
                          <a:srgbClr val="000000"/>
                        </a:solidFill>
                        <a:latin typeface="Arial"/>
                      </a:endParaRPr>
                    </a:p>
                  </a:txBody>
                  <a:tcPr anchor="t" marL="68400" marR="68400">
                    <a:lnL>
                      <a:noFill/>
                    </a:lnL>
                    <a:lnR w="12240">
                      <a:solidFill>
                        <a:srgbClr val="000000"/>
                      </a:solidFill>
                    </a:lnR>
                    <a:lnT w="12240">
                      <a:solidFill>
                        <a:srgbClr val="666666"/>
                      </a:solidFill>
                    </a:lnT>
                    <a:lnB w="12240">
                      <a:solidFill>
                        <a:srgbClr val="666666"/>
                      </a:solidFill>
                    </a:lnB>
                    <a:no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N/A</a:t>
                      </a:r>
                      <a:endParaRPr b="0" lang="en-GB" sz="1400" spc="-1" strike="noStrike">
                        <a:solidFill>
                          <a:srgbClr val="000000"/>
                        </a:solidFill>
                        <a:latin typeface="Arial"/>
                      </a:endParaRPr>
                    </a:p>
                  </a:txBody>
                  <a:tcPr anchor="t" marL="68400" marR="68400">
                    <a:lnL w="12240">
                      <a:solidFill>
                        <a:srgbClr val="000000"/>
                      </a:solidFill>
                    </a:lnL>
                    <a:lnR w="12240">
                      <a:solidFill>
                        <a:srgbClr val="666666"/>
                      </a:solidFill>
                    </a:lnR>
                    <a:lnT w="12240">
                      <a:solidFill>
                        <a:srgbClr val="666666"/>
                      </a:solidFill>
                    </a:lnT>
                    <a:lnB w="12240">
                      <a:solidFill>
                        <a:srgbClr val="666666"/>
                      </a:solidFill>
                    </a:lnB>
                    <a:no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Combines both qualitative and quantitative methods, both in terms of collecting and analyzing both types of data but also using both in tandem to enhance the overall strength of the study</a:t>
                      </a:r>
                      <a:endParaRPr b="0" lang="en-GB" sz="1400" spc="-1" strike="noStrike">
                        <a:solidFill>
                          <a:srgbClr val="000000"/>
                        </a:solidFill>
                        <a:latin typeface="Arial"/>
                      </a:endParaRPr>
                    </a:p>
                  </a:txBody>
                  <a:tcPr anchor="t" marL="68400" marR="68400">
                    <a:lnL w="12240">
                      <a:solidFill>
                        <a:srgbClr val="666666"/>
                      </a:solidFill>
                    </a:lnL>
                    <a:lnR w="12240">
                      <a:solidFill>
                        <a:srgbClr val="666666"/>
                      </a:solidFill>
                    </a:lnR>
                    <a:lnT w="12240">
                      <a:solidFill>
                        <a:srgbClr val="666666"/>
                      </a:solidFill>
                    </a:lnT>
                    <a:lnB w="12240">
                      <a:solidFill>
                        <a:srgbClr val="666666"/>
                      </a:solidFill>
                    </a:lnB>
                    <a:noFill/>
                  </a:tcPr>
                </a:tc>
                <a:tc>
                  <a:txBody>
                    <a:bodyPr lIns="68400" rIns="68400" tIns="0" bIns="0" anchor="t">
                      <a:noAutofit/>
                    </a:bodyPr>
                    <a:p>
                      <a:pPr algn="just">
                        <a:lnSpc>
                          <a:spcPct val="107000"/>
                        </a:lnSpc>
                        <a:spcAft>
                          <a:spcPts val="799"/>
                        </a:spcAft>
                      </a:pPr>
                      <a:r>
                        <a:rPr b="0" lang="en-US" sz="1400" spc="-1" strike="noStrike">
                          <a:solidFill>
                            <a:srgbClr val="000000"/>
                          </a:solidFill>
                          <a:latin typeface="Arial Narrow"/>
                          <a:ea typeface="Calibri"/>
                        </a:rPr>
                        <a:t>Quantitative or qualitative methods by themselves inadequate to understand the research problem; </a:t>
                      </a:r>
                      <a:endParaRPr b="0" lang="en-GB" sz="1400" spc="-1" strike="noStrike">
                        <a:solidFill>
                          <a:srgbClr val="000000"/>
                        </a:solidFill>
                        <a:latin typeface="Arial"/>
                      </a:endParaRPr>
                    </a:p>
                    <a:p>
                      <a:pPr algn="just">
                        <a:lnSpc>
                          <a:spcPct val="107000"/>
                        </a:lnSpc>
                        <a:spcAft>
                          <a:spcPts val="799"/>
                        </a:spcAft>
                      </a:pPr>
                      <a:r>
                        <a:rPr b="0" lang="en-US" sz="1400" spc="-1" strike="noStrike">
                          <a:solidFill>
                            <a:srgbClr val="000000"/>
                          </a:solidFill>
                          <a:latin typeface="Arial Narrow"/>
                          <a:ea typeface="Calibri"/>
                        </a:rPr>
                        <a:t>To use all methods possible to obtain an in-depth, comprehensive understanding of the research problem.</a:t>
                      </a:r>
                      <a:endParaRPr b="0" lang="en-GB" sz="1400" spc="-1" strike="noStrike">
                        <a:solidFill>
                          <a:srgbClr val="000000"/>
                        </a:solidFill>
                        <a:latin typeface="Arial"/>
                      </a:endParaRPr>
                    </a:p>
                  </a:txBody>
                  <a:tcPr anchor="t" marL="68400" marR="68400">
                    <a:lnL w="12240">
                      <a:solidFill>
                        <a:srgbClr val="666666"/>
                      </a:solidFill>
                    </a:lnL>
                    <a:lnR>
                      <a:noFill/>
                    </a:lnR>
                    <a:lnT w="12240">
                      <a:solidFill>
                        <a:srgbClr val="666666"/>
                      </a:solidFill>
                    </a:lnT>
                    <a:lnB w="12240">
                      <a:solidFill>
                        <a:srgbClr val="666666"/>
                      </a:solidFill>
                    </a:lnB>
                    <a:noFill/>
                  </a:tcPr>
                </a:tc>
              </a:tr>
            </a:tbl>
          </a:graphicData>
        </a:graphic>
      </p:graphicFrame>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6" name="PlaceHolder 1"/>
          <p:cNvSpPr>
            <a:spLocks noGrp="1"/>
          </p:cNvSpPr>
          <p:nvPr>
            <p:ph type="title"/>
          </p:nvPr>
        </p:nvSpPr>
        <p:spPr>
          <a:xfrm>
            <a:off x="386280" y="266400"/>
            <a:ext cx="836028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The most powerful research method? </a:t>
            </a:r>
            <a:endParaRPr b="0" lang="es-ES" sz="2900" spc="-1" strike="noStrike">
              <a:solidFill>
                <a:srgbClr val="000000"/>
              </a:solidFill>
              <a:latin typeface="Calibri"/>
            </a:endParaRPr>
          </a:p>
        </p:txBody>
      </p:sp>
      <p:sp>
        <p:nvSpPr>
          <p:cNvPr id="327" name="PlaceHolder 2"/>
          <p:cNvSpPr>
            <a:spLocks noGrp="1"/>
          </p:cNvSpPr>
          <p:nvPr>
            <p:ph/>
          </p:nvPr>
        </p:nvSpPr>
        <p:spPr>
          <a:xfrm>
            <a:off x="386280" y="1566720"/>
            <a:ext cx="8087400" cy="44420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endParaRPr b="0" lang="es-ES" sz="12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Mixed methods research – if time, access, resources allow! </a:t>
            </a:r>
            <a:endParaRPr b="0" lang="es-ES" sz="2000" spc="-1" strike="noStrike">
              <a:solidFill>
                <a:srgbClr val="000000"/>
              </a:solidFill>
              <a:latin typeface="Calibri"/>
            </a:endParaRPr>
          </a:p>
          <a:p>
            <a:pPr indent="0" algn="just">
              <a:lnSpc>
                <a:spcPct val="100000"/>
              </a:lnSpc>
              <a:spcBef>
                <a:spcPts val="1001"/>
              </a:spcBef>
              <a:buNone/>
              <a:tabLst>
                <a:tab algn="l" pos="0"/>
              </a:tabLst>
            </a:pPr>
            <a:endParaRPr b="0" lang="es-ES" sz="20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Common misnomer that quantitative research is the strongest – not always! </a:t>
            </a:r>
            <a:endParaRPr b="0" lang="es-ES" sz="20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en-GB" sz="1800" spc="-1" strike="noStrike">
                <a:solidFill>
                  <a:srgbClr val="000000"/>
                </a:solidFill>
                <a:latin typeface="Arial Narrow"/>
              </a:rPr>
              <a:t>Not all issues need to explained in a quantifiable way</a:t>
            </a:r>
            <a:endParaRPr b="0" lang="es-ES" sz="18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en-GB" sz="1800" spc="-1" strike="noStrike">
                <a:solidFill>
                  <a:srgbClr val="000000"/>
                </a:solidFill>
                <a:latin typeface="Arial Narrow"/>
              </a:rPr>
              <a:t>Some issues are over-simplified if only explored in numeric terms </a:t>
            </a:r>
            <a:endParaRPr b="0" lang="es-ES" sz="18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en-GB" sz="1800" spc="-1" strike="noStrike">
                <a:solidFill>
                  <a:srgbClr val="000000"/>
                </a:solidFill>
                <a:latin typeface="Arial Narrow"/>
              </a:rPr>
              <a:t>In-depth explanation and contextualisation is useful</a:t>
            </a:r>
            <a:endParaRPr b="0" lang="es-ES" sz="1800" spc="-1" strike="noStrike">
              <a:solidFill>
                <a:srgbClr val="000000"/>
              </a:solidFill>
              <a:latin typeface="Calibri"/>
            </a:endParaRPr>
          </a:p>
          <a:p>
            <a:pPr indent="0" algn="just">
              <a:lnSpc>
                <a:spcPct val="100000"/>
              </a:lnSpc>
              <a:spcBef>
                <a:spcPts val="1001"/>
              </a:spcBef>
              <a:buNone/>
              <a:tabLst>
                <a:tab algn="l" pos="0"/>
              </a:tabLst>
            </a:pPr>
            <a:endParaRPr b="0" lang="es-ES" sz="20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Ultimately depends on the research objectives</a:t>
            </a:r>
            <a:endParaRPr b="0" lang="es-ES" sz="2000" spc="-1" strike="noStrike">
              <a:solidFill>
                <a:srgbClr val="000000"/>
              </a:solidFill>
              <a:latin typeface="Calibri"/>
            </a:endParaRPr>
          </a:p>
        </p:txBody>
      </p:sp>
    </p:spTree>
  </p:cSld>
  <mc:AlternateContent>
    <mc:Choice Requires="p14">
      <p:transition spd="slow" p14:dur="2000"/>
    </mc:Choice>
    <mc:Fallback>
      <p:transition spd="slow"/>
    </mc:Fallback>
  </mc:AlternateContent>
  <p:timing>
    <p:tnLst>
      <p:par>
        <p:cTn id="154" dur="indefinite" restart="never" nodeType="tmRoot">
          <p:childTnLst>
            <p:seq>
              <p:cTn id="155" dur="indefinite" nodeType="mainSeq">
                <p:childTnLst>
                  <p:par>
                    <p:cTn id="156" fill="hold">
                      <p:stCondLst>
                        <p:cond delay="indefinite"/>
                      </p:stCondLst>
                      <p:childTnLst>
                        <p:par>
                          <p:cTn id="157" fill="hold">
                            <p:stCondLst>
                              <p:cond delay="0"/>
                            </p:stCondLst>
                            <p:childTnLst>
                              <p:par>
                                <p:cTn id="158" nodeType="clickEffect" fill="hold" presetClass="entr" presetID="1">
                                  <p:stCondLst>
                                    <p:cond delay="0"/>
                                  </p:stCondLst>
                                  <p:childTnLst>
                                    <p:set>
                                      <p:cBhvr>
                                        <p:cTn id="159" dur="1" fill="hold">
                                          <p:stCondLst>
                                            <p:cond delay="0"/>
                                          </p:stCondLst>
                                        </p:cTn>
                                        <p:tgtEl>
                                          <p:spTgt spid="327">
                                            <p:txEl>
                                              <p:pRg st="1" end="1"/>
                                            </p:txEl>
                                          </p:spTgt>
                                        </p:tgtEl>
                                        <p:attrNameLst>
                                          <p:attrName>style.visibility</p:attrName>
                                        </p:attrNameLst>
                                      </p:cBhvr>
                                      <p:to>
                                        <p:strVal val="visible"/>
                                      </p:to>
                                    </p:set>
                                  </p:childTnLst>
                                </p:cTn>
                              </p:par>
                            </p:childTnLst>
                          </p:cTn>
                        </p:par>
                      </p:childTnLst>
                    </p:cTn>
                  </p:par>
                  <p:par>
                    <p:cTn id="160" fill="hold">
                      <p:stCondLst>
                        <p:cond delay="indefinite"/>
                      </p:stCondLst>
                      <p:childTnLst>
                        <p:par>
                          <p:cTn id="161" fill="hold">
                            <p:stCondLst>
                              <p:cond delay="0"/>
                            </p:stCondLst>
                            <p:childTnLst>
                              <p:par>
                                <p:cTn id="162" nodeType="clickEffect" fill="hold" presetClass="entr" presetID="1">
                                  <p:stCondLst>
                                    <p:cond delay="0"/>
                                  </p:stCondLst>
                                  <p:childTnLst>
                                    <p:set>
                                      <p:cBhvr>
                                        <p:cTn id="163" dur="1" fill="hold">
                                          <p:stCondLst>
                                            <p:cond delay="0"/>
                                          </p:stCondLst>
                                        </p:cTn>
                                        <p:tgtEl>
                                          <p:spTgt spid="327">
                                            <p:txEl>
                                              <p:pRg st="3" end="3"/>
                                            </p:txEl>
                                          </p:spTgt>
                                        </p:tgtEl>
                                        <p:attrNameLst>
                                          <p:attrName>style.visibility</p:attrName>
                                        </p:attrNameLst>
                                      </p:cBhvr>
                                      <p:to>
                                        <p:strVal val="visible"/>
                                      </p:to>
                                    </p:set>
                                  </p:childTnLst>
                                </p:cTn>
                              </p:par>
                              <p:par>
                                <p:cTn id="164" nodeType="withEffect" fill="hold" presetClass="entr" presetID="1">
                                  <p:stCondLst>
                                    <p:cond delay="0"/>
                                  </p:stCondLst>
                                  <p:childTnLst>
                                    <p:set>
                                      <p:cBhvr>
                                        <p:cTn id="165" dur="1" fill="hold">
                                          <p:stCondLst>
                                            <p:cond delay="0"/>
                                          </p:stCondLst>
                                        </p:cTn>
                                        <p:tgtEl>
                                          <p:spTgt spid="327">
                                            <p:txEl>
                                              <p:pRg st="4" end="4"/>
                                            </p:txEl>
                                          </p:spTgt>
                                        </p:tgtEl>
                                        <p:attrNameLst>
                                          <p:attrName>style.visibility</p:attrName>
                                        </p:attrNameLst>
                                      </p:cBhvr>
                                      <p:to>
                                        <p:strVal val="visible"/>
                                      </p:to>
                                    </p:set>
                                  </p:childTnLst>
                                </p:cTn>
                              </p:par>
                              <p:par>
                                <p:cTn id="166" nodeType="withEffect" fill="hold" presetClass="entr" presetID="1">
                                  <p:stCondLst>
                                    <p:cond delay="0"/>
                                  </p:stCondLst>
                                  <p:childTnLst>
                                    <p:set>
                                      <p:cBhvr>
                                        <p:cTn id="167" dur="1" fill="hold">
                                          <p:stCondLst>
                                            <p:cond delay="0"/>
                                          </p:stCondLst>
                                        </p:cTn>
                                        <p:tgtEl>
                                          <p:spTgt spid="327">
                                            <p:txEl>
                                              <p:pRg st="5" end="5"/>
                                            </p:txEl>
                                          </p:spTgt>
                                        </p:tgtEl>
                                        <p:attrNameLst>
                                          <p:attrName>style.visibility</p:attrName>
                                        </p:attrNameLst>
                                      </p:cBhvr>
                                      <p:to>
                                        <p:strVal val="visible"/>
                                      </p:to>
                                    </p:set>
                                  </p:childTnLst>
                                </p:cTn>
                              </p:par>
                              <p:par>
                                <p:cTn id="168" nodeType="withEffect" fill="hold" presetClass="entr" presetID="1">
                                  <p:stCondLst>
                                    <p:cond delay="0"/>
                                  </p:stCondLst>
                                  <p:childTnLst>
                                    <p:set>
                                      <p:cBhvr>
                                        <p:cTn id="169" dur="1" fill="hold">
                                          <p:stCondLst>
                                            <p:cond delay="0"/>
                                          </p:stCondLst>
                                        </p:cTn>
                                        <p:tgtEl>
                                          <p:spTgt spid="327">
                                            <p:txEl>
                                              <p:pRg st="6" end="6"/>
                                            </p:txEl>
                                          </p:spTgt>
                                        </p:tgtEl>
                                        <p:attrNameLst>
                                          <p:attrName>style.visibility</p:attrName>
                                        </p:attrNameLst>
                                      </p:cBhvr>
                                      <p:to>
                                        <p:strVal val="visible"/>
                                      </p:to>
                                    </p:set>
                                  </p:childTnLst>
                                </p:cTn>
                              </p:par>
                            </p:childTnLst>
                          </p:cTn>
                        </p:par>
                      </p:childTnLst>
                    </p:cTn>
                  </p:par>
                  <p:par>
                    <p:cTn id="170" fill="hold">
                      <p:stCondLst>
                        <p:cond delay="indefinite"/>
                      </p:stCondLst>
                      <p:childTnLst>
                        <p:par>
                          <p:cTn id="171" fill="hold">
                            <p:stCondLst>
                              <p:cond delay="0"/>
                            </p:stCondLst>
                            <p:childTnLst>
                              <p:par>
                                <p:cTn id="172" nodeType="clickEffect" fill="hold" presetClass="entr" presetID="1">
                                  <p:stCondLst>
                                    <p:cond delay="0"/>
                                  </p:stCondLst>
                                  <p:childTnLst>
                                    <p:set>
                                      <p:cBhvr>
                                        <p:cTn id="173" dur="1" fill="hold">
                                          <p:stCondLst>
                                            <p:cond delay="0"/>
                                          </p:stCondLst>
                                        </p:cTn>
                                        <p:tgtEl>
                                          <p:spTgt spid="327">
                                            <p:txEl>
                                              <p:pRg st="8" end="8"/>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8" name="PlaceHolder 1"/>
          <p:cNvSpPr>
            <a:spLocks noGrp="1"/>
          </p:cNvSpPr>
          <p:nvPr>
            <p:ph type="title"/>
          </p:nvPr>
        </p:nvSpPr>
        <p:spPr>
          <a:xfrm>
            <a:off x="291960" y="1845360"/>
            <a:ext cx="3151440" cy="2500920"/>
          </a:xfrm>
          <a:prstGeom prst="rect">
            <a:avLst/>
          </a:prstGeom>
          <a:noFill/>
          <a:ln w="0">
            <a:noFill/>
          </a:ln>
        </p:spPr>
        <p:txBody>
          <a:bodyPr lIns="90000" rIns="90000" tIns="45000" bIns="45000" anchor="ctr">
            <a:noAutofit/>
          </a:bodyPr>
          <a:p>
            <a:pPr indent="0">
              <a:lnSpc>
                <a:spcPts val="4501"/>
              </a:lnSpc>
              <a:buNone/>
            </a:pPr>
            <a:r>
              <a:rPr b="1" lang="en-GB" sz="4000" spc="-1" strike="noStrike">
                <a:solidFill>
                  <a:srgbClr val="ffffff"/>
                </a:solidFill>
                <a:latin typeface="Arial Narrow"/>
              </a:rPr>
              <a:t>Questions?</a:t>
            </a:r>
            <a:endParaRPr b="0" lang="es-ES" sz="4000" spc="-1" strike="noStrike">
              <a:solidFill>
                <a:srgbClr val="000000"/>
              </a:solidFill>
              <a:latin typeface="Calibri"/>
            </a:endParaRPr>
          </a:p>
        </p:txBody>
      </p:sp>
      <p:pic>
        <p:nvPicPr>
          <p:cNvPr id="329"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0" name="PlaceHolder 1"/>
          <p:cNvSpPr>
            <a:spLocks noGrp="1"/>
          </p:cNvSpPr>
          <p:nvPr>
            <p:ph type="title"/>
          </p:nvPr>
        </p:nvSpPr>
        <p:spPr>
          <a:xfrm>
            <a:off x="1092600" y="320760"/>
            <a:ext cx="6756840" cy="3044520"/>
          </a:xfrm>
          <a:prstGeom prst="rect">
            <a:avLst/>
          </a:prstGeom>
          <a:noFill/>
          <a:ln w="0">
            <a:noFill/>
          </a:ln>
        </p:spPr>
        <p:txBody>
          <a:bodyPr lIns="90000" rIns="90000" tIns="45000" bIns="45000" anchor="b">
            <a:noAutofit/>
          </a:bodyPr>
          <a:p>
            <a:pPr indent="0">
              <a:lnSpc>
                <a:spcPts val="5700"/>
              </a:lnSpc>
              <a:buNone/>
            </a:pPr>
            <a:r>
              <a:rPr b="1" lang="en-GB" sz="4000" spc="-1" strike="noStrike">
                <a:solidFill>
                  <a:srgbClr val="ffffff"/>
                </a:solidFill>
                <a:latin typeface="Arial Narrow"/>
              </a:rPr>
              <a:t>Research Design </a:t>
            </a:r>
            <a:br>
              <a:rPr sz="4000"/>
            </a:br>
            <a:br>
              <a:rPr sz="4000"/>
            </a:br>
            <a:r>
              <a:rPr b="0" lang="en-GB" sz="3600" spc="-1" strike="noStrike">
                <a:solidFill>
                  <a:srgbClr val="ffffff"/>
                </a:solidFill>
                <a:latin typeface="Arial Narrow"/>
              </a:rPr>
              <a:t> Methodology design </a:t>
            </a:r>
            <a:br>
              <a:rPr sz="3600"/>
            </a:br>
            <a:r>
              <a:rPr b="0" lang="en-GB" sz="3600" spc="-1" strike="noStrike">
                <a:solidFill>
                  <a:srgbClr val="ffffff"/>
                </a:solidFill>
                <a:latin typeface="Arial Narrow"/>
              </a:rPr>
              <a:t>(Data collection approaches)</a:t>
            </a:r>
            <a:endParaRPr b="0" lang="es-ES" sz="3600" spc="-1" strike="noStrike">
              <a:solidFill>
                <a:srgbClr val="000000"/>
              </a:solidFill>
              <a:latin typeface="Calibri"/>
            </a:endParaRPr>
          </a:p>
        </p:txBody>
      </p:sp>
      <p:sp>
        <p:nvSpPr>
          <p:cNvPr id="331" name="PlaceHolder 2"/>
          <p:cNvSpPr>
            <a:spLocks noGrp="1"/>
          </p:cNvSpPr>
          <p:nvPr>
            <p:ph/>
          </p:nvPr>
        </p:nvSpPr>
        <p:spPr>
          <a:xfrm>
            <a:off x="1173600" y="3463200"/>
            <a:ext cx="2712600" cy="653760"/>
          </a:xfrm>
          <a:prstGeom prst="rect">
            <a:avLst/>
          </a:prstGeom>
          <a:noFill/>
          <a:ln w="0">
            <a:noFill/>
          </a:ln>
        </p:spPr>
        <p:txBody>
          <a:bodyPr lIns="90000" rIns="90000" tIns="45000" bIns="45000" anchor="t">
            <a:noAutofit/>
          </a:bodyPr>
          <a:p>
            <a:pPr indent="0">
              <a:lnSpc>
                <a:spcPct val="90000"/>
              </a:lnSpc>
              <a:spcBef>
                <a:spcPts val="1001"/>
              </a:spcBef>
              <a:buNone/>
              <a:tabLst>
                <a:tab algn="l" pos="0"/>
              </a:tabLst>
            </a:pPr>
            <a:endParaRPr b="0" lang="es-ES" sz="1400" spc="-1" strike="noStrike">
              <a:solidFill>
                <a:srgbClr val="000000"/>
              </a:solidFill>
              <a:latin typeface="Calibri"/>
            </a:endParaRPr>
          </a:p>
          <a:p>
            <a:pPr indent="0">
              <a:lnSpc>
                <a:spcPct val="90000"/>
              </a:lnSpc>
              <a:spcBef>
                <a:spcPts val="1001"/>
              </a:spcBef>
              <a:buNone/>
              <a:tabLst>
                <a:tab algn="l" pos="0"/>
              </a:tabLst>
            </a:pPr>
            <a:endParaRPr b="0" lang="es-ES" sz="14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2" name="PlaceHolder 1"/>
          <p:cNvSpPr>
            <a:spLocks noGrp="1"/>
          </p:cNvSpPr>
          <p:nvPr>
            <p:ph type="title"/>
          </p:nvPr>
        </p:nvSpPr>
        <p:spPr>
          <a:xfrm>
            <a:off x="291960" y="1845360"/>
            <a:ext cx="29412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Lecture </a:t>
            </a:r>
            <a:br>
              <a:rPr sz="4400"/>
            </a:br>
            <a:r>
              <a:rPr b="1" lang="en-GB" sz="4400" spc="-1" strike="noStrike">
                <a:solidFill>
                  <a:srgbClr val="ffffff"/>
                </a:solidFill>
                <a:latin typeface="Arial Narrow"/>
              </a:rPr>
              <a:t>Contents</a:t>
            </a:r>
            <a:endParaRPr b="0" lang="es-ES" sz="4400" spc="-1" strike="noStrike">
              <a:solidFill>
                <a:srgbClr val="000000"/>
              </a:solidFill>
              <a:latin typeface="Calibri"/>
            </a:endParaRPr>
          </a:p>
        </p:txBody>
      </p:sp>
      <p:sp>
        <p:nvSpPr>
          <p:cNvPr id="333" name="PlaceHolder 2"/>
          <p:cNvSpPr>
            <a:spLocks noGrp="1"/>
          </p:cNvSpPr>
          <p:nvPr>
            <p:ph/>
          </p:nvPr>
        </p:nvSpPr>
        <p:spPr>
          <a:xfrm>
            <a:off x="3859560" y="-344520"/>
            <a:ext cx="4738320" cy="6934680"/>
          </a:xfrm>
          <a:prstGeom prst="rect">
            <a:avLst/>
          </a:prstGeom>
          <a:noFill/>
          <a:ln w="0">
            <a:noFill/>
          </a:ln>
        </p:spPr>
        <p:txBody>
          <a:bodyPr lIns="90000" rIns="90000" tIns="45000" bIns="45000" anchor="ctr">
            <a:noAutofit/>
          </a:bodyPr>
          <a:p>
            <a:pPr marL="343080" indent="-343080">
              <a:lnSpc>
                <a:spcPct val="100000"/>
              </a:lnSpc>
              <a:spcBef>
                <a:spcPts val="1001"/>
              </a:spcBef>
              <a:buClr>
                <a:srgbClr val="000000"/>
              </a:buClr>
              <a:buFont typeface="Calibri Light"/>
              <a:buAutoNum type="arabicPeriod"/>
            </a:pPr>
            <a:r>
              <a:rPr b="0" lang="en-GB" sz="2000" spc="-1" strike="noStrike">
                <a:solidFill>
                  <a:srgbClr val="000000"/>
                </a:solidFill>
                <a:latin typeface="Arial Narrow"/>
              </a:rPr>
              <a:t>Unit of measurement </a:t>
            </a:r>
            <a:endParaRPr b="0" lang="es-ES" sz="20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0" lang="en-GB" sz="2000" spc="-1" strike="noStrike">
                <a:solidFill>
                  <a:srgbClr val="000000"/>
                </a:solidFill>
                <a:latin typeface="Arial Narrow"/>
              </a:rPr>
              <a:t>Types of data collection approaches (structured)</a:t>
            </a:r>
            <a:endParaRPr b="0" lang="es-ES" sz="20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0" lang="en-GB" sz="2000" spc="-1" strike="noStrike">
                <a:solidFill>
                  <a:srgbClr val="000000"/>
                </a:solidFill>
                <a:latin typeface="Arial Narrow"/>
              </a:rPr>
              <a:t>Types of data collection approaches (semi-structured)</a:t>
            </a:r>
            <a:endParaRPr b="0" lang="es-ES" sz="20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0" lang="en-GB" sz="2000" spc="-1" strike="noStrike">
                <a:solidFill>
                  <a:srgbClr val="000000"/>
                </a:solidFill>
                <a:latin typeface="Arial Narrow"/>
              </a:rPr>
              <a:t>Types of data collection approaches (mixed methods)</a:t>
            </a:r>
            <a:endParaRPr b="0" lang="es-ES" sz="20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0" lang="en-GB" sz="2000" spc="-1" strike="noStrike">
                <a:solidFill>
                  <a:srgbClr val="000000"/>
                </a:solidFill>
                <a:latin typeface="Arial Narrow"/>
              </a:rPr>
              <a:t>Frequently Asked Questions (FAQs)</a:t>
            </a:r>
            <a:endParaRPr b="0" lang="es-ES" sz="20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0" lang="fr-CH" sz="2000" spc="-1" strike="noStrike">
                <a:solidFill>
                  <a:srgbClr val="000000"/>
                </a:solidFill>
                <a:latin typeface="Arial Narrow"/>
              </a:rPr>
              <a:t>Overview of remote data collection</a:t>
            </a:r>
            <a:endParaRPr b="0" lang="es-ES" sz="20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0" lang="en-GB" sz="2000" spc="-1" strike="noStrike">
                <a:solidFill>
                  <a:srgbClr val="000000"/>
                </a:solidFill>
                <a:latin typeface="Arial Narrow"/>
              </a:rPr>
              <a:t>Q&amp;A</a:t>
            </a:r>
            <a:endParaRPr b="0" lang="es-ES" sz="2000" spc="-1" strike="noStrike">
              <a:solidFill>
                <a:srgbClr val="000000"/>
              </a:solidFill>
              <a:latin typeface="Calibri"/>
            </a:endParaRPr>
          </a:p>
          <a:p>
            <a:pPr marL="343080" indent="-343080">
              <a:lnSpc>
                <a:spcPct val="100000"/>
              </a:lnSpc>
              <a:spcBef>
                <a:spcPts val="1001"/>
              </a:spcBef>
              <a:buClr>
                <a:srgbClr val="000000"/>
              </a:buClr>
              <a:buFont typeface="Calibri Light"/>
              <a:buAutoNum type="arabicPeriod"/>
            </a:pPr>
            <a:r>
              <a:rPr b="0" lang="en-GB" sz="2000" spc="-1" strike="noStrike">
                <a:solidFill>
                  <a:srgbClr val="000000"/>
                </a:solidFill>
                <a:latin typeface="Arial Narrow"/>
              </a:rPr>
              <a:t>Task for the week</a:t>
            </a:r>
            <a:endParaRPr b="0" lang="es-ES" sz="20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4" name="PlaceHolder 1"/>
          <p:cNvSpPr>
            <a:spLocks noGrp="1"/>
          </p:cNvSpPr>
          <p:nvPr>
            <p:ph type="title"/>
          </p:nvPr>
        </p:nvSpPr>
        <p:spPr>
          <a:xfrm>
            <a:off x="183600" y="1845360"/>
            <a:ext cx="33750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Unit of measurement </a:t>
            </a:r>
            <a:endParaRPr b="0" lang="es-ES" sz="4400" spc="-1" strike="noStrike">
              <a:solidFill>
                <a:srgbClr val="000000"/>
              </a:solidFill>
              <a:latin typeface="Calibri"/>
            </a:endParaRPr>
          </a:p>
        </p:txBody>
      </p:sp>
      <p:pic>
        <p:nvPicPr>
          <p:cNvPr id="335"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6"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What is it?</a:t>
            </a:r>
            <a:endParaRPr b="0" lang="es-ES" sz="2900" spc="-1" strike="noStrike">
              <a:solidFill>
                <a:srgbClr val="000000"/>
              </a:solidFill>
              <a:latin typeface="Calibri"/>
            </a:endParaRPr>
          </a:p>
        </p:txBody>
      </p:sp>
      <p:sp>
        <p:nvSpPr>
          <p:cNvPr id="337" name="PlaceHolder 2"/>
          <p:cNvSpPr>
            <a:spLocks noGrp="1"/>
          </p:cNvSpPr>
          <p:nvPr>
            <p:ph/>
          </p:nvPr>
        </p:nvSpPr>
        <p:spPr>
          <a:xfrm>
            <a:off x="386280" y="1461960"/>
            <a:ext cx="4043520" cy="1501560"/>
          </a:xfrm>
          <a:prstGeom prst="rect">
            <a:avLst/>
          </a:prstGeom>
          <a:noFill/>
          <a:ln w="0">
            <a:noFill/>
          </a:ln>
        </p:spPr>
        <p:txBody>
          <a:bodyPr lIns="90000" rIns="90000" tIns="45000" bIns="45000" anchor="t">
            <a:noAutofit/>
          </a:bodyPr>
          <a:p>
            <a:pPr marL="343080" indent="-343080" algn="just">
              <a:lnSpc>
                <a:spcPct val="100000"/>
              </a:lnSpc>
              <a:spcBef>
                <a:spcPts val="1001"/>
              </a:spcBef>
              <a:buClr>
                <a:srgbClr val="000000"/>
              </a:buClr>
              <a:buFont typeface="Wingdings" charset="2"/>
              <a:buChar char=""/>
            </a:pPr>
            <a:r>
              <a:rPr b="0" lang="en-GB" sz="2000" spc="-1" strike="noStrike">
                <a:solidFill>
                  <a:srgbClr val="000000"/>
                </a:solidFill>
                <a:latin typeface="Arial Narrow"/>
              </a:rPr>
              <a:t>The </a:t>
            </a:r>
            <a:r>
              <a:rPr b="1" lang="en-GB" sz="2000" spc="-1" strike="noStrike">
                <a:solidFill>
                  <a:srgbClr val="000000"/>
                </a:solidFill>
                <a:latin typeface="Arial Narrow"/>
              </a:rPr>
              <a:t>unit that will be used to </a:t>
            </a:r>
            <a:r>
              <a:rPr b="1" lang="en-US" sz="2000" spc="-1" strike="noStrike">
                <a:solidFill>
                  <a:srgbClr val="000000"/>
                </a:solidFill>
                <a:latin typeface="Arial Narrow"/>
              </a:rPr>
              <a:t>record, measure and analyse</a:t>
            </a:r>
            <a:r>
              <a:rPr b="0" lang="en-US" sz="2000" spc="-1" strike="noStrike">
                <a:solidFill>
                  <a:srgbClr val="000000"/>
                </a:solidFill>
                <a:latin typeface="Arial Narrow"/>
              </a:rPr>
              <a:t> observations/ information collected</a:t>
            </a:r>
            <a:endParaRPr b="0" lang="es-ES" sz="2000" spc="-1" strike="noStrike">
              <a:solidFill>
                <a:srgbClr val="000000"/>
              </a:solidFill>
              <a:latin typeface="Calibri"/>
            </a:endParaRPr>
          </a:p>
          <a:p>
            <a:pPr indent="0" algn="just">
              <a:lnSpc>
                <a:spcPct val="100000"/>
              </a:lnSpc>
              <a:spcBef>
                <a:spcPts val="1001"/>
              </a:spcBef>
              <a:buNone/>
            </a:pPr>
            <a:endParaRPr b="0" lang="es-ES" sz="20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pPr>
            <a:r>
              <a:rPr b="1" lang="en-US" sz="2000" spc="-1" strike="noStrike">
                <a:solidFill>
                  <a:srgbClr val="000000"/>
                </a:solidFill>
                <a:latin typeface="Arial Narrow"/>
              </a:rPr>
              <a:t>Examples?</a:t>
            </a:r>
            <a:endParaRPr b="0" lang="es-ES" sz="2000" spc="-1" strike="noStrike">
              <a:solidFill>
                <a:srgbClr val="000000"/>
              </a:solidFill>
              <a:latin typeface="Calibri"/>
            </a:endParaRPr>
          </a:p>
        </p:txBody>
      </p:sp>
      <p:sp>
        <p:nvSpPr>
          <p:cNvPr id="338" name="Freeform 6"/>
          <p:cNvSpPr/>
          <p:nvPr/>
        </p:nvSpPr>
        <p:spPr>
          <a:xfrm>
            <a:off x="6390720" y="1383840"/>
            <a:ext cx="2609640" cy="2298240"/>
          </a:xfrm>
          <a:custGeom>
            <a:avLst/>
            <a:gdLst>
              <a:gd name="textAreaLeft" fmla="*/ 0 w 2609640"/>
              <a:gd name="textAreaRight" fmla="*/ 2610000 w 2609640"/>
              <a:gd name="textAreaTop" fmla="*/ 0 h 2298240"/>
              <a:gd name="textAreaBottom" fmla="*/ 2298600 h 2298240"/>
            </a:gdLst>
            <a:ahLst/>
            <a:rect l="textAreaLeft" t="textAreaTop" r="textAreaRight" b="textAreaBottom"/>
            <a:pathLst>
              <a:path w="6055783" h="5516033">
                <a:moveTo>
                  <a:pt x="1009650" y="2127250"/>
                </a:moveTo>
                <a:cubicBezTo>
                  <a:pt x="967317" y="1900767"/>
                  <a:pt x="635000" y="1456267"/>
                  <a:pt x="781050" y="1149350"/>
                </a:cubicBezTo>
                <a:cubicBezTo>
                  <a:pt x="927100" y="842433"/>
                  <a:pt x="1496483" y="452967"/>
                  <a:pt x="1885950" y="285750"/>
                </a:cubicBezTo>
                <a:cubicBezTo>
                  <a:pt x="2275417" y="118533"/>
                  <a:pt x="2849033" y="0"/>
                  <a:pt x="3117850" y="146050"/>
                </a:cubicBezTo>
                <a:cubicBezTo>
                  <a:pt x="3386667" y="292100"/>
                  <a:pt x="3238500" y="1049867"/>
                  <a:pt x="3498850" y="1162050"/>
                </a:cubicBezTo>
                <a:cubicBezTo>
                  <a:pt x="3759200" y="1274233"/>
                  <a:pt x="4375150" y="836083"/>
                  <a:pt x="4679950" y="819150"/>
                </a:cubicBezTo>
                <a:cubicBezTo>
                  <a:pt x="4984750" y="802217"/>
                  <a:pt x="5132917" y="869950"/>
                  <a:pt x="5327650" y="1060450"/>
                </a:cubicBezTo>
                <a:cubicBezTo>
                  <a:pt x="5522383" y="1250950"/>
                  <a:pt x="5736167" y="1657350"/>
                  <a:pt x="5848350" y="1962150"/>
                </a:cubicBezTo>
                <a:cubicBezTo>
                  <a:pt x="5960533" y="2266950"/>
                  <a:pt x="6055783" y="2542117"/>
                  <a:pt x="6000750" y="2889250"/>
                </a:cubicBezTo>
                <a:cubicBezTo>
                  <a:pt x="5945717" y="3236383"/>
                  <a:pt x="5791200" y="3845983"/>
                  <a:pt x="5518150" y="4044950"/>
                </a:cubicBezTo>
                <a:cubicBezTo>
                  <a:pt x="5245100" y="4243917"/>
                  <a:pt x="4563533" y="3934883"/>
                  <a:pt x="4362450" y="4083050"/>
                </a:cubicBezTo>
                <a:cubicBezTo>
                  <a:pt x="4161367" y="4231217"/>
                  <a:pt x="4457700" y="4707467"/>
                  <a:pt x="4311650" y="4933950"/>
                </a:cubicBezTo>
                <a:cubicBezTo>
                  <a:pt x="4165600" y="5160433"/>
                  <a:pt x="3797300" y="5367867"/>
                  <a:pt x="3486150" y="5441950"/>
                </a:cubicBezTo>
                <a:cubicBezTo>
                  <a:pt x="3175000" y="5516033"/>
                  <a:pt x="2796117" y="5467350"/>
                  <a:pt x="2444750" y="5378450"/>
                </a:cubicBezTo>
                <a:cubicBezTo>
                  <a:pt x="2093383" y="5289550"/>
                  <a:pt x="1496483" y="5115983"/>
                  <a:pt x="1377950" y="4908550"/>
                </a:cubicBezTo>
                <a:cubicBezTo>
                  <a:pt x="1259417" y="4701117"/>
                  <a:pt x="1701800" y="4318000"/>
                  <a:pt x="1733550" y="4133850"/>
                </a:cubicBezTo>
                <a:cubicBezTo>
                  <a:pt x="1765300" y="3949700"/>
                  <a:pt x="1706033" y="3829050"/>
                  <a:pt x="1568450" y="3803650"/>
                </a:cubicBezTo>
                <a:cubicBezTo>
                  <a:pt x="1430867" y="3778250"/>
                  <a:pt x="1077383" y="3934883"/>
                  <a:pt x="908050" y="3981450"/>
                </a:cubicBezTo>
                <a:cubicBezTo>
                  <a:pt x="738717" y="4028017"/>
                  <a:pt x="664633" y="4178300"/>
                  <a:pt x="552450" y="4083050"/>
                </a:cubicBezTo>
                <a:cubicBezTo>
                  <a:pt x="440267" y="3987800"/>
                  <a:pt x="304800" y="3655483"/>
                  <a:pt x="234950" y="3409950"/>
                </a:cubicBezTo>
                <a:cubicBezTo>
                  <a:pt x="165100" y="3164417"/>
                  <a:pt x="0" y="2760133"/>
                  <a:pt x="133350" y="2609850"/>
                </a:cubicBezTo>
                <a:cubicBezTo>
                  <a:pt x="266700" y="2459567"/>
                  <a:pt x="893233" y="2595033"/>
                  <a:pt x="1035050" y="2508250"/>
                </a:cubicBezTo>
                <a:cubicBezTo>
                  <a:pt x="1176867" y="2421467"/>
                  <a:pt x="1051983" y="2353733"/>
                  <a:pt x="1009650" y="2127250"/>
                </a:cubicBezTo>
                <a:close/>
              </a:path>
            </a:pathLst>
          </a:custGeom>
          <a:solidFill>
            <a:srgbClr val="999999">
              <a:alpha val="88000"/>
            </a:srgb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pic>
        <p:nvPicPr>
          <p:cNvPr id="339" name="Picture 51" descr="Eglise.png"/>
          <p:cNvPicPr/>
          <p:nvPr/>
        </p:nvPicPr>
        <p:blipFill>
          <a:blip r:embed="rId1"/>
          <a:stretch/>
        </p:blipFill>
        <p:spPr>
          <a:xfrm>
            <a:off x="8271720" y="1836720"/>
            <a:ext cx="705960" cy="707760"/>
          </a:xfrm>
          <a:prstGeom prst="rect">
            <a:avLst/>
          </a:prstGeom>
          <a:ln w="0">
            <a:noFill/>
          </a:ln>
        </p:spPr>
      </p:pic>
      <p:pic>
        <p:nvPicPr>
          <p:cNvPr id="340" name="Picture 4" descr="C:\Users\emergency\Boulot\ACAPS\07 - Methodology\02 - Methodology\Information management\OCHA symbols\OCHA symbols\OCHA_Symbols in PNG - August 2010\OCHA_Symbols\OCHA_Symbols_Unbounded\05_General_Infrastructure\Community_Building.png"/>
          <p:cNvPicPr/>
          <p:nvPr/>
        </p:nvPicPr>
        <p:blipFill>
          <a:blip r:embed="rId2"/>
          <a:stretch/>
        </p:blipFill>
        <p:spPr>
          <a:xfrm>
            <a:off x="7129080" y="1496880"/>
            <a:ext cx="590040" cy="590040"/>
          </a:xfrm>
          <a:prstGeom prst="rect">
            <a:avLst/>
          </a:prstGeom>
          <a:ln w="0">
            <a:noFill/>
          </a:ln>
        </p:spPr>
      </p:pic>
      <p:pic>
        <p:nvPicPr>
          <p:cNvPr id="341" name="Picture 6" descr="C:\Users\emergency\Boulot\ACAPS\07 - Methodology\02 - Methodology\Information management\OCHA symbols\OCHA symbols\OCHA_Symbols in PNG - August 2010\OCHA_Symbols\OCHA_Symbols_Unbounded\03_Affected_Population\Affected_Population.png"/>
          <p:cNvPicPr/>
          <p:nvPr/>
        </p:nvPicPr>
        <p:blipFill>
          <a:blip r:embed="rId3"/>
          <a:stretch/>
        </p:blipFill>
        <p:spPr>
          <a:xfrm>
            <a:off x="7382880" y="2964240"/>
            <a:ext cx="707760" cy="596520"/>
          </a:xfrm>
          <a:prstGeom prst="rect">
            <a:avLst/>
          </a:prstGeom>
          <a:ln w="0">
            <a:noFill/>
          </a:ln>
        </p:spPr>
      </p:pic>
      <p:pic>
        <p:nvPicPr>
          <p:cNvPr id="342" name="Picture 8" descr="C:\Users\emergency\Boulot\ACAPS\07 - Methodology\02 - Methodology\Information management\OCHA symbols\OCHA symbols\OCHA_Symbols in PNG - August 2010\OCHA_Symbols\OCHA_Symbols_Unbounded\07_Camp\Temporary.png"/>
          <p:cNvPicPr/>
          <p:nvPr/>
        </p:nvPicPr>
        <p:blipFill>
          <a:blip r:embed="rId4"/>
          <a:stretch/>
        </p:blipFill>
        <p:spPr>
          <a:xfrm>
            <a:off x="7347960" y="2316600"/>
            <a:ext cx="641160" cy="495000"/>
          </a:xfrm>
          <a:prstGeom prst="rect">
            <a:avLst/>
          </a:prstGeom>
          <a:ln w="0">
            <a:noFill/>
          </a:ln>
        </p:spPr>
      </p:pic>
      <p:pic>
        <p:nvPicPr>
          <p:cNvPr id="343" name="Picture 6" descr="C:\Users\emergency\Boulot\ACAPS\07 - Methodology\02 - Methodology\Information management\OCHA symbols\OCHA symbols\OCHA_Symbols in PNG - August 2010\OCHA_Symbols\OCHA_Symbols_Unbounded\03_Affected_Population\Affected_Population.png"/>
          <p:cNvPicPr/>
          <p:nvPr/>
        </p:nvPicPr>
        <p:blipFill>
          <a:blip r:embed="rId5"/>
          <a:stretch/>
        </p:blipFill>
        <p:spPr>
          <a:xfrm>
            <a:off x="6838200" y="2316600"/>
            <a:ext cx="576000" cy="485280"/>
          </a:xfrm>
          <a:prstGeom prst="rect">
            <a:avLst/>
          </a:prstGeom>
          <a:ln w="0">
            <a:noFill/>
          </a:ln>
        </p:spPr>
      </p:pic>
      <p:pic>
        <p:nvPicPr>
          <p:cNvPr id="344" name="Picture 7" descr="C:\Users\emergency\Boulot\ACAPS\07 - Methodology\02 - Methodology\Information management\OCHA symbols\OCHA symbols\OCHA_Symbols in PNG - August 2010\OCHA_Symbols\OCHA_Symbols_Unbounded\03_Affected_Population\Children.png"/>
          <p:cNvPicPr/>
          <p:nvPr/>
        </p:nvPicPr>
        <p:blipFill>
          <a:blip r:embed="rId6"/>
          <a:stretch/>
        </p:blipFill>
        <p:spPr>
          <a:xfrm>
            <a:off x="8042400" y="2098080"/>
            <a:ext cx="306000" cy="347400"/>
          </a:xfrm>
          <a:prstGeom prst="rect">
            <a:avLst/>
          </a:prstGeom>
          <a:ln w="0">
            <a:noFill/>
          </a:ln>
        </p:spPr>
      </p:pic>
      <p:sp>
        <p:nvSpPr>
          <p:cNvPr id="345" name="Freeform 6"/>
          <p:cNvSpPr/>
          <p:nvPr/>
        </p:nvSpPr>
        <p:spPr>
          <a:xfrm>
            <a:off x="5128560" y="3508920"/>
            <a:ext cx="2053440" cy="2003760"/>
          </a:xfrm>
          <a:custGeom>
            <a:avLst/>
            <a:gdLst>
              <a:gd name="textAreaLeft" fmla="*/ 0 w 2053440"/>
              <a:gd name="textAreaRight" fmla="*/ 2053800 w 2053440"/>
              <a:gd name="textAreaTop" fmla="*/ 0 h 2003760"/>
              <a:gd name="textAreaBottom" fmla="*/ 2004120 h 2003760"/>
            </a:gdLst>
            <a:ahLst/>
            <a:rect l="textAreaLeft" t="textAreaTop" r="textAreaRight" b="textAreaBottom"/>
            <a:pathLst>
              <a:path w="6055783" h="5516033">
                <a:moveTo>
                  <a:pt x="1009650" y="2127250"/>
                </a:moveTo>
                <a:cubicBezTo>
                  <a:pt x="967317" y="1900767"/>
                  <a:pt x="635000" y="1456267"/>
                  <a:pt x="781050" y="1149350"/>
                </a:cubicBezTo>
                <a:cubicBezTo>
                  <a:pt x="927100" y="842433"/>
                  <a:pt x="1496483" y="452967"/>
                  <a:pt x="1885950" y="285750"/>
                </a:cubicBezTo>
                <a:cubicBezTo>
                  <a:pt x="2275417" y="118533"/>
                  <a:pt x="2849033" y="0"/>
                  <a:pt x="3117850" y="146050"/>
                </a:cubicBezTo>
                <a:cubicBezTo>
                  <a:pt x="3386667" y="292100"/>
                  <a:pt x="3238500" y="1049867"/>
                  <a:pt x="3498850" y="1162050"/>
                </a:cubicBezTo>
                <a:cubicBezTo>
                  <a:pt x="3759200" y="1274233"/>
                  <a:pt x="4375150" y="836083"/>
                  <a:pt x="4679950" y="819150"/>
                </a:cubicBezTo>
                <a:cubicBezTo>
                  <a:pt x="4984750" y="802217"/>
                  <a:pt x="5132917" y="869950"/>
                  <a:pt x="5327650" y="1060450"/>
                </a:cubicBezTo>
                <a:cubicBezTo>
                  <a:pt x="5522383" y="1250950"/>
                  <a:pt x="5736167" y="1657350"/>
                  <a:pt x="5848350" y="1962150"/>
                </a:cubicBezTo>
                <a:cubicBezTo>
                  <a:pt x="5960533" y="2266950"/>
                  <a:pt x="6055783" y="2542117"/>
                  <a:pt x="6000750" y="2889250"/>
                </a:cubicBezTo>
                <a:cubicBezTo>
                  <a:pt x="5945717" y="3236383"/>
                  <a:pt x="5791200" y="3845983"/>
                  <a:pt x="5518150" y="4044950"/>
                </a:cubicBezTo>
                <a:cubicBezTo>
                  <a:pt x="5245100" y="4243917"/>
                  <a:pt x="4563533" y="3934883"/>
                  <a:pt x="4362450" y="4083050"/>
                </a:cubicBezTo>
                <a:cubicBezTo>
                  <a:pt x="4161367" y="4231217"/>
                  <a:pt x="4457700" y="4707467"/>
                  <a:pt x="4311650" y="4933950"/>
                </a:cubicBezTo>
                <a:cubicBezTo>
                  <a:pt x="4165600" y="5160433"/>
                  <a:pt x="3797300" y="5367867"/>
                  <a:pt x="3486150" y="5441950"/>
                </a:cubicBezTo>
                <a:cubicBezTo>
                  <a:pt x="3175000" y="5516033"/>
                  <a:pt x="2796117" y="5467350"/>
                  <a:pt x="2444750" y="5378450"/>
                </a:cubicBezTo>
                <a:cubicBezTo>
                  <a:pt x="2093383" y="5289550"/>
                  <a:pt x="1496483" y="5115983"/>
                  <a:pt x="1377950" y="4908550"/>
                </a:cubicBezTo>
                <a:cubicBezTo>
                  <a:pt x="1259417" y="4701117"/>
                  <a:pt x="1701800" y="4318000"/>
                  <a:pt x="1733550" y="4133850"/>
                </a:cubicBezTo>
                <a:cubicBezTo>
                  <a:pt x="1765300" y="3949700"/>
                  <a:pt x="1706033" y="3829050"/>
                  <a:pt x="1568450" y="3803650"/>
                </a:cubicBezTo>
                <a:cubicBezTo>
                  <a:pt x="1430867" y="3778250"/>
                  <a:pt x="1077383" y="3934883"/>
                  <a:pt x="908050" y="3981450"/>
                </a:cubicBezTo>
                <a:cubicBezTo>
                  <a:pt x="738717" y="4028017"/>
                  <a:pt x="664633" y="4178300"/>
                  <a:pt x="552450" y="4083050"/>
                </a:cubicBezTo>
                <a:cubicBezTo>
                  <a:pt x="440267" y="3987800"/>
                  <a:pt x="304800" y="3655483"/>
                  <a:pt x="234950" y="3409950"/>
                </a:cubicBezTo>
                <a:cubicBezTo>
                  <a:pt x="165100" y="3164417"/>
                  <a:pt x="0" y="2760133"/>
                  <a:pt x="133350" y="2609850"/>
                </a:cubicBezTo>
                <a:cubicBezTo>
                  <a:pt x="266700" y="2459567"/>
                  <a:pt x="893233" y="2595033"/>
                  <a:pt x="1035050" y="2508250"/>
                </a:cubicBezTo>
                <a:cubicBezTo>
                  <a:pt x="1176867" y="2421467"/>
                  <a:pt x="1051983" y="2353733"/>
                  <a:pt x="1009650" y="2127250"/>
                </a:cubicBezTo>
                <a:close/>
              </a:path>
            </a:pathLst>
          </a:custGeom>
          <a:solidFill>
            <a:srgbClr val="999999">
              <a:alpha val="88000"/>
            </a:srgb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pic>
        <p:nvPicPr>
          <p:cNvPr id="346" name="Picture 2" descr=""/>
          <p:cNvPicPr/>
          <p:nvPr/>
        </p:nvPicPr>
        <p:blipFill>
          <a:blip r:embed="rId7"/>
          <a:stretch/>
        </p:blipFill>
        <p:spPr>
          <a:xfrm>
            <a:off x="5833800" y="3756600"/>
            <a:ext cx="307440" cy="367920"/>
          </a:xfrm>
          <a:prstGeom prst="rect">
            <a:avLst/>
          </a:prstGeom>
          <a:ln w="0">
            <a:noFill/>
          </a:ln>
        </p:spPr>
      </p:pic>
      <p:pic>
        <p:nvPicPr>
          <p:cNvPr id="347" name="Picture 2" descr=""/>
          <p:cNvPicPr/>
          <p:nvPr/>
        </p:nvPicPr>
        <p:blipFill>
          <a:blip r:embed="rId8"/>
          <a:stretch/>
        </p:blipFill>
        <p:spPr>
          <a:xfrm>
            <a:off x="5960520" y="4938120"/>
            <a:ext cx="302760" cy="356760"/>
          </a:xfrm>
          <a:prstGeom prst="rect">
            <a:avLst/>
          </a:prstGeom>
          <a:ln w="0">
            <a:noFill/>
          </a:ln>
        </p:spPr>
      </p:pic>
      <p:pic>
        <p:nvPicPr>
          <p:cNvPr id="348" name="Picture 2" descr=""/>
          <p:cNvPicPr/>
          <p:nvPr/>
        </p:nvPicPr>
        <p:blipFill>
          <a:blip r:embed="rId9"/>
          <a:stretch/>
        </p:blipFill>
        <p:spPr>
          <a:xfrm>
            <a:off x="6482520" y="4043160"/>
            <a:ext cx="334440" cy="350640"/>
          </a:xfrm>
          <a:prstGeom prst="rect">
            <a:avLst/>
          </a:prstGeom>
          <a:ln w="0">
            <a:noFill/>
          </a:ln>
        </p:spPr>
      </p:pic>
      <p:pic>
        <p:nvPicPr>
          <p:cNvPr id="349" name="Picture 2" descr=""/>
          <p:cNvPicPr/>
          <p:nvPr/>
        </p:nvPicPr>
        <p:blipFill>
          <a:blip r:embed="rId10"/>
          <a:stretch/>
        </p:blipFill>
        <p:spPr>
          <a:xfrm>
            <a:off x="6678000" y="4462560"/>
            <a:ext cx="334440" cy="350640"/>
          </a:xfrm>
          <a:prstGeom prst="rect">
            <a:avLst/>
          </a:prstGeom>
          <a:ln w="0">
            <a:noFill/>
          </a:ln>
        </p:spPr>
      </p:pic>
      <p:pic>
        <p:nvPicPr>
          <p:cNvPr id="350" name="Picture 2" descr=""/>
          <p:cNvPicPr/>
          <p:nvPr/>
        </p:nvPicPr>
        <p:blipFill>
          <a:blip r:embed="rId11"/>
          <a:stretch/>
        </p:blipFill>
        <p:spPr>
          <a:xfrm>
            <a:off x="5611320" y="4153320"/>
            <a:ext cx="360000" cy="367920"/>
          </a:xfrm>
          <a:prstGeom prst="rect">
            <a:avLst/>
          </a:prstGeom>
          <a:ln w="0">
            <a:noFill/>
          </a:ln>
        </p:spPr>
      </p:pic>
      <p:pic>
        <p:nvPicPr>
          <p:cNvPr id="351" name="Picture 9" descr="C:\Users\emergency\Boulot\ACAPS\07 - Methodology\02 - Methodology\Information management\OCHA symbols\OCHA symbols\OCHA_Symbols in PNG - August 2010\OCHA_Symbols\OCHA_Symbols_Unbounded\06_Health_Facilities\Health_Facities.png"/>
          <p:cNvPicPr/>
          <p:nvPr/>
        </p:nvPicPr>
        <p:blipFill>
          <a:blip r:embed="rId12"/>
          <a:stretch/>
        </p:blipFill>
        <p:spPr>
          <a:xfrm>
            <a:off x="6050880" y="4476240"/>
            <a:ext cx="456840" cy="433080"/>
          </a:xfrm>
          <a:prstGeom prst="rect">
            <a:avLst/>
          </a:prstGeom>
          <a:ln w="0">
            <a:noFill/>
          </a:ln>
        </p:spPr>
      </p:pic>
      <p:pic>
        <p:nvPicPr>
          <p:cNvPr id="352" name="Picture 2" descr=""/>
          <p:cNvPicPr/>
          <p:nvPr/>
        </p:nvPicPr>
        <p:blipFill>
          <a:blip r:embed="rId13"/>
          <a:stretch/>
        </p:blipFill>
        <p:spPr>
          <a:xfrm>
            <a:off x="5325480" y="4466520"/>
            <a:ext cx="360000" cy="367920"/>
          </a:xfrm>
          <a:prstGeom prst="rect">
            <a:avLst/>
          </a:prstGeom>
          <a:ln w="0">
            <a:noFill/>
          </a:ln>
        </p:spPr>
      </p:pic>
      <p:sp>
        <p:nvSpPr>
          <p:cNvPr id="353" name="Oval 3"/>
          <p:cNvSpPr/>
          <p:nvPr/>
        </p:nvSpPr>
        <p:spPr>
          <a:xfrm>
            <a:off x="4401360" y="1971720"/>
            <a:ext cx="1800000" cy="1657080"/>
          </a:xfrm>
          <a:prstGeom prst="ellipse">
            <a:avLst/>
          </a:prstGeom>
          <a:solidFill>
            <a:srgbClr val="a6a6a6"/>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pic>
        <p:nvPicPr>
          <p:cNvPr id="354" name="Picture 4" descr="C:\Users\emergency\Boulot\ACAPS\07 - Methodology\02 - Methodology\Information management\OCHA symbols\OCHA symbols\OCHA_Symbols in PNG - August 2010\OCHA_Symbols\OCHA_Symbols_Unbounded\05_General_Infrastructure\Community_Building.png"/>
          <p:cNvPicPr/>
          <p:nvPr/>
        </p:nvPicPr>
        <p:blipFill>
          <a:blip r:embed="rId14"/>
          <a:stretch/>
        </p:blipFill>
        <p:spPr>
          <a:xfrm>
            <a:off x="4780080" y="2246760"/>
            <a:ext cx="1042560" cy="1042560"/>
          </a:xfrm>
          <a:prstGeom prst="rect">
            <a:avLst/>
          </a:prstGeom>
          <a:ln w="0">
            <a:noFill/>
          </a:ln>
        </p:spPr>
      </p:pic>
      <p:sp>
        <p:nvSpPr>
          <p:cNvPr id="355" name="Oval 3"/>
          <p:cNvSpPr/>
          <p:nvPr/>
        </p:nvSpPr>
        <p:spPr>
          <a:xfrm>
            <a:off x="2743200" y="2669400"/>
            <a:ext cx="1686600" cy="1678320"/>
          </a:xfrm>
          <a:prstGeom prst="ellipse">
            <a:avLst/>
          </a:prstGeom>
          <a:solidFill>
            <a:srgbClr val="a6a6a6"/>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sp>
        <p:nvSpPr>
          <p:cNvPr id="356" name="Oval 3"/>
          <p:cNvSpPr/>
          <p:nvPr/>
        </p:nvSpPr>
        <p:spPr>
          <a:xfrm>
            <a:off x="3422520" y="4432680"/>
            <a:ext cx="1686600" cy="1678320"/>
          </a:xfrm>
          <a:prstGeom prst="ellipse">
            <a:avLst/>
          </a:prstGeom>
          <a:solidFill>
            <a:schemeClr val="bg1">
              <a:lumMod val="65000"/>
            </a:scheme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sp>
        <p:nvSpPr>
          <p:cNvPr id="357" name="Freeform 6"/>
          <p:cNvSpPr/>
          <p:nvPr/>
        </p:nvSpPr>
        <p:spPr>
          <a:xfrm>
            <a:off x="7055280" y="4040640"/>
            <a:ext cx="2053440" cy="2003760"/>
          </a:xfrm>
          <a:custGeom>
            <a:avLst/>
            <a:gdLst>
              <a:gd name="textAreaLeft" fmla="*/ 0 w 2053440"/>
              <a:gd name="textAreaRight" fmla="*/ 2053800 w 2053440"/>
              <a:gd name="textAreaTop" fmla="*/ 0 h 2003760"/>
              <a:gd name="textAreaBottom" fmla="*/ 2004120 h 2003760"/>
            </a:gdLst>
            <a:ahLst/>
            <a:rect l="textAreaLeft" t="textAreaTop" r="textAreaRight" b="textAreaBottom"/>
            <a:pathLst>
              <a:path w="6055783" h="5516033">
                <a:moveTo>
                  <a:pt x="1009650" y="2127250"/>
                </a:moveTo>
                <a:cubicBezTo>
                  <a:pt x="967317" y="1900767"/>
                  <a:pt x="635000" y="1456267"/>
                  <a:pt x="781050" y="1149350"/>
                </a:cubicBezTo>
                <a:cubicBezTo>
                  <a:pt x="927100" y="842433"/>
                  <a:pt x="1496483" y="452967"/>
                  <a:pt x="1885950" y="285750"/>
                </a:cubicBezTo>
                <a:cubicBezTo>
                  <a:pt x="2275417" y="118533"/>
                  <a:pt x="2849033" y="0"/>
                  <a:pt x="3117850" y="146050"/>
                </a:cubicBezTo>
                <a:cubicBezTo>
                  <a:pt x="3386667" y="292100"/>
                  <a:pt x="3238500" y="1049867"/>
                  <a:pt x="3498850" y="1162050"/>
                </a:cubicBezTo>
                <a:cubicBezTo>
                  <a:pt x="3759200" y="1274233"/>
                  <a:pt x="4375150" y="836083"/>
                  <a:pt x="4679950" y="819150"/>
                </a:cubicBezTo>
                <a:cubicBezTo>
                  <a:pt x="4984750" y="802217"/>
                  <a:pt x="5132917" y="869950"/>
                  <a:pt x="5327650" y="1060450"/>
                </a:cubicBezTo>
                <a:cubicBezTo>
                  <a:pt x="5522383" y="1250950"/>
                  <a:pt x="5736167" y="1657350"/>
                  <a:pt x="5848350" y="1962150"/>
                </a:cubicBezTo>
                <a:cubicBezTo>
                  <a:pt x="5960533" y="2266950"/>
                  <a:pt x="6055783" y="2542117"/>
                  <a:pt x="6000750" y="2889250"/>
                </a:cubicBezTo>
                <a:cubicBezTo>
                  <a:pt x="5945717" y="3236383"/>
                  <a:pt x="5791200" y="3845983"/>
                  <a:pt x="5518150" y="4044950"/>
                </a:cubicBezTo>
                <a:cubicBezTo>
                  <a:pt x="5245100" y="4243917"/>
                  <a:pt x="4563533" y="3934883"/>
                  <a:pt x="4362450" y="4083050"/>
                </a:cubicBezTo>
                <a:cubicBezTo>
                  <a:pt x="4161367" y="4231217"/>
                  <a:pt x="4457700" y="4707467"/>
                  <a:pt x="4311650" y="4933950"/>
                </a:cubicBezTo>
                <a:cubicBezTo>
                  <a:pt x="4165600" y="5160433"/>
                  <a:pt x="3797300" y="5367867"/>
                  <a:pt x="3486150" y="5441950"/>
                </a:cubicBezTo>
                <a:cubicBezTo>
                  <a:pt x="3175000" y="5516033"/>
                  <a:pt x="2796117" y="5467350"/>
                  <a:pt x="2444750" y="5378450"/>
                </a:cubicBezTo>
                <a:cubicBezTo>
                  <a:pt x="2093383" y="5289550"/>
                  <a:pt x="1496483" y="5115983"/>
                  <a:pt x="1377950" y="4908550"/>
                </a:cubicBezTo>
                <a:cubicBezTo>
                  <a:pt x="1259417" y="4701117"/>
                  <a:pt x="1701800" y="4318000"/>
                  <a:pt x="1733550" y="4133850"/>
                </a:cubicBezTo>
                <a:cubicBezTo>
                  <a:pt x="1765300" y="3949700"/>
                  <a:pt x="1706033" y="3829050"/>
                  <a:pt x="1568450" y="3803650"/>
                </a:cubicBezTo>
                <a:cubicBezTo>
                  <a:pt x="1430867" y="3778250"/>
                  <a:pt x="1077383" y="3934883"/>
                  <a:pt x="908050" y="3981450"/>
                </a:cubicBezTo>
                <a:cubicBezTo>
                  <a:pt x="738717" y="4028017"/>
                  <a:pt x="664633" y="4178300"/>
                  <a:pt x="552450" y="4083050"/>
                </a:cubicBezTo>
                <a:cubicBezTo>
                  <a:pt x="440267" y="3987800"/>
                  <a:pt x="304800" y="3655483"/>
                  <a:pt x="234950" y="3409950"/>
                </a:cubicBezTo>
                <a:cubicBezTo>
                  <a:pt x="165100" y="3164417"/>
                  <a:pt x="0" y="2760133"/>
                  <a:pt x="133350" y="2609850"/>
                </a:cubicBezTo>
                <a:cubicBezTo>
                  <a:pt x="266700" y="2459567"/>
                  <a:pt x="893233" y="2595033"/>
                  <a:pt x="1035050" y="2508250"/>
                </a:cubicBezTo>
                <a:cubicBezTo>
                  <a:pt x="1176867" y="2421467"/>
                  <a:pt x="1051983" y="2353733"/>
                  <a:pt x="1009650" y="2127250"/>
                </a:cubicBezTo>
                <a:close/>
              </a:path>
            </a:pathLst>
          </a:custGeom>
          <a:solidFill>
            <a:schemeClr val="bg1">
              <a:lumMod val="65000"/>
              <a:alpha val="88000"/>
            </a:scheme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pic>
        <p:nvPicPr>
          <p:cNvPr id="358" name="Picture 50" descr=""/>
          <p:cNvPicPr/>
          <p:nvPr/>
        </p:nvPicPr>
        <p:blipFill>
          <a:blip r:embed="rId15"/>
          <a:stretch/>
        </p:blipFill>
        <p:spPr>
          <a:xfrm flipH="1">
            <a:off x="3761280" y="4751280"/>
            <a:ext cx="1041120" cy="1041120"/>
          </a:xfrm>
          <a:prstGeom prst="rect">
            <a:avLst/>
          </a:prstGeom>
          <a:ln w="0">
            <a:noFill/>
          </a:ln>
        </p:spPr>
      </p:pic>
      <p:pic>
        <p:nvPicPr>
          <p:cNvPr id="359" name="Picture 56" descr=""/>
          <p:cNvPicPr/>
          <p:nvPr/>
        </p:nvPicPr>
        <p:blipFill>
          <a:blip r:embed="rId16"/>
          <a:stretch/>
        </p:blipFill>
        <p:spPr>
          <a:xfrm>
            <a:off x="7637760" y="4559760"/>
            <a:ext cx="856800" cy="856800"/>
          </a:xfrm>
          <a:prstGeom prst="rect">
            <a:avLst/>
          </a:prstGeom>
          <a:ln w="0">
            <a:noFill/>
          </a:ln>
        </p:spPr>
      </p:pic>
      <p:pic>
        <p:nvPicPr>
          <p:cNvPr id="360" name="Picture 60" descr=""/>
          <p:cNvPicPr/>
          <p:nvPr/>
        </p:nvPicPr>
        <p:blipFill>
          <a:blip r:embed="rId17"/>
          <a:stretch/>
        </p:blipFill>
        <p:spPr>
          <a:xfrm>
            <a:off x="3106800" y="2964240"/>
            <a:ext cx="1072440" cy="1072440"/>
          </a:xfrm>
          <a:prstGeom prst="rect">
            <a:avLst/>
          </a:prstGeom>
          <a:ln w="0">
            <a:noFill/>
          </a:ln>
        </p:spPr>
      </p:pic>
      <p:sp>
        <p:nvSpPr>
          <p:cNvPr id="361" name="Rectangle 61"/>
          <p:cNvSpPr/>
          <p:nvPr/>
        </p:nvSpPr>
        <p:spPr>
          <a:xfrm>
            <a:off x="7560" y="3246120"/>
            <a:ext cx="4571640" cy="394560"/>
          </a:xfrm>
          <a:prstGeom prst="rect">
            <a:avLst/>
          </a:prstGeom>
          <a:noFill/>
          <a:ln w="0">
            <a:noFill/>
          </a:ln>
        </p:spPr>
        <p:style>
          <a:lnRef idx="0"/>
          <a:fillRef idx="0"/>
          <a:effectRef idx="0"/>
          <a:fontRef idx="minor"/>
        </p:style>
        <p:txBody>
          <a:bodyPr lIns="90000" rIns="90000" tIns="45000" bIns="45000" anchor="t">
            <a:spAutoFit/>
          </a:bodyPr>
          <a:p>
            <a:pPr lvl="1" marL="1028880" indent="-343080" algn="just">
              <a:lnSpc>
                <a:spcPct val="100000"/>
              </a:lnSpc>
              <a:buClr>
                <a:srgbClr val="000000"/>
              </a:buClr>
              <a:buFont typeface="Wingdings" charset="2"/>
              <a:buChar char=""/>
            </a:pPr>
            <a:r>
              <a:rPr b="0" lang="en-US" sz="2000" spc="-1" strike="noStrike">
                <a:solidFill>
                  <a:srgbClr val="000000"/>
                </a:solidFill>
                <a:latin typeface="Arial Narrow"/>
              </a:rPr>
              <a:t>Individual</a:t>
            </a:r>
            <a:endParaRPr b="0" lang="en-GB" sz="2000" spc="-1" strike="noStrike">
              <a:solidFill>
                <a:srgbClr val="000000"/>
              </a:solidFill>
              <a:latin typeface="Arial"/>
            </a:endParaRPr>
          </a:p>
        </p:txBody>
      </p:sp>
      <p:sp>
        <p:nvSpPr>
          <p:cNvPr id="362" name="Rectangle 62"/>
          <p:cNvSpPr/>
          <p:nvPr/>
        </p:nvSpPr>
        <p:spPr>
          <a:xfrm>
            <a:off x="7560" y="3570120"/>
            <a:ext cx="4571640" cy="699480"/>
          </a:xfrm>
          <a:prstGeom prst="rect">
            <a:avLst/>
          </a:prstGeom>
          <a:noFill/>
          <a:ln w="0">
            <a:noFill/>
          </a:ln>
        </p:spPr>
        <p:style>
          <a:lnRef idx="0"/>
          <a:fillRef idx="0"/>
          <a:effectRef idx="0"/>
          <a:fontRef idx="minor"/>
        </p:style>
        <p:txBody>
          <a:bodyPr lIns="90000" rIns="90000" tIns="45000" bIns="45000" anchor="t">
            <a:spAutoFit/>
          </a:bodyPr>
          <a:p>
            <a:pPr lvl="1" marL="1028880" indent="-343080" algn="just">
              <a:lnSpc>
                <a:spcPct val="100000"/>
              </a:lnSpc>
              <a:buClr>
                <a:srgbClr val="000000"/>
              </a:buClr>
              <a:buFont typeface="Wingdings" charset="2"/>
              <a:buChar char=""/>
            </a:pPr>
            <a:r>
              <a:rPr b="0" lang="en-US" sz="2000" spc="-1" strike="noStrike">
                <a:solidFill>
                  <a:srgbClr val="000000"/>
                </a:solidFill>
                <a:latin typeface="Arial Narrow"/>
              </a:rPr>
              <a:t>Family</a:t>
            </a:r>
            <a:endParaRPr b="0" lang="en-GB" sz="2000" spc="-1" strike="noStrike">
              <a:solidFill>
                <a:srgbClr val="000000"/>
              </a:solidFill>
              <a:latin typeface="Arial"/>
            </a:endParaRPr>
          </a:p>
          <a:p>
            <a:pPr lvl="1" marL="1028880" indent="-343080" algn="just">
              <a:lnSpc>
                <a:spcPct val="100000"/>
              </a:lnSpc>
              <a:buClr>
                <a:srgbClr val="000000"/>
              </a:buClr>
              <a:buFont typeface="Wingdings" charset="2"/>
              <a:buChar char=""/>
            </a:pPr>
            <a:r>
              <a:rPr b="0" lang="en-US" sz="2000" spc="-1" strike="noStrike">
                <a:solidFill>
                  <a:srgbClr val="000000"/>
                </a:solidFill>
                <a:latin typeface="Arial Narrow"/>
              </a:rPr>
              <a:t>Household</a:t>
            </a:r>
            <a:endParaRPr b="0" lang="en-GB" sz="2000" spc="-1" strike="noStrike">
              <a:solidFill>
                <a:srgbClr val="000000"/>
              </a:solidFill>
              <a:latin typeface="Arial"/>
            </a:endParaRPr>
          </a:p>
        </p:txBody>
      </p:sp>
      <p:sp>
        <p:nvSpPr>
          <p:cNvPr id="363" name="Rectangle 63"/>
          <p:cNvSpPr/>
          <p:nvPr/>
        </p:nvSpPr>
        <p:spPr>
          <a:xfrm>
            <a:off x="-20160" y="4200120"/>
            <a:ext cx="4571640" cy="394560"/>
          </a:xfrm>
          <a:prstGeom prst="rect">
            <a:avLst/>
          </a:prstGeom>
          <a:noFill/>
          <a:ln w="0">
            <a:noFill/>
          </a:ln>
        </p:spPr>
        <p:style>
          <a:lnRef idx="0"/>
          <a:fillRef idx="0"/>
          <a:effectRef idx="0"/>
          <a:fontRef idx="minor"/>
        </p:style>
        <p:txBody>
          <a:bodyPr lIns="90000" rIns="90000" tIns="45000" bIns="45000" anchor="t">
            <a:spAutoFit/>
          </a:bodyPr>
          <a:p>
            <a:pPr lvl="1" marL="1028880" indent="-343080" algn="just">
              <a:lnSpc>
                <a:spcPct val="100000"/>
              </a:lnSpc>
              <a:buClr>
                <a:srgbClr val="000000"/>
              </a:buClr>
              <a:buFont typeface="Wingdings" charset="2"/>
              <a:buChar char=""/>
            </a:pPr>
            <a:r>
              <a:rPr b="0" lang="en-US" sz="2000" spc="-1" strike="noStrike">
                <a:solidFill>
                  <a:srgbClr val="000000"/>
                </a:solidFill>
                <a:latin typeface="Arial Narrow"/>
              </a:rPr>
              <a:t>Community/ group</a:t>
            </a:r>
            <a:endParaRPr b="0" lang="en-GB" sz="2000" spc="-1" strike="noStrike">
              <a:solidFill>
                <a:srgbClr val="000000"/>
              </a:solidFill>
              <a:latin typeface="Arial"/>
            </a:endParaRPr>
          </a:p>
        </p:txBody>
      </p:sp>
      <p:sp>
        <p:nvSpPr>
          <p:cNvPr id="364" name="Rectangle 64"/>
          <p:cNvSpPr/>
          <p:nvPr/>
        </p:nvSpPr>
        <p:spPr>
          <a:xfrm>
            <a:off x="-20520" y="4538520"/>
            <a:ext cx="4571640" cy="394560"/>
          </a:xfrm>
          <a:prstGeom prst="rect">
            <a:avLst/>
          </a:prstGeom>
          <a:noFill/>
          <a:ln w="0">
            <a:noFill/>
          </a:ln>
        </p:spPr>
        <p:style>
          <a:lnRef idx="0"/>
          <a:fillRef idx="0"/>
          <a:effectRef idx="0"/>
          <a:fontRef idx="minor"/>
        </p:style>
        <p:txBody>
          <a:bodyPr lIns="90000" rIns="90000" tIns="45000" bIns="45000" anchor="t">
            <a:spAutoFit/>
          </a:bodyPr>
          <a:p>
            <a:pPr lvl="1" marL="1028880" indent="-343080" algn="just">
              <a:lnSpc>
                <a:spcPct val="100000"/>
              </a:lnSpc>
              <a:buClr>
                <a:srgbClr val="000000"/>
              </a:buClr>
              <a:buFont typeface="Wingdings" charset="2"/>
              <a:buChar char=""/>
            </a:pPr>
            <a:r>
              <a:rPr b="0" lang="en-US" sz="2000" spc="-1" strike="noStrike">
                <a:solidFill>
                  <a:srgbClr val="000000"/>
                </a:solidFill>
                <a:latin typeface="Arial Narrow"/>
              </a:rPr>
              <a:t>Town/ village</a:t>
            </a:r>
            <a:endParaRPr b="0" lang="en-GB" sz="2000" spc="-1" strike="noStrike">
              <a:solidFill>
                <a:srgbClr val="000000"/>
              </a:solidFill>
              <a:latin typeface="Arial"/>
            </a:endParaRPr>
          </a:p>
        </p:txBody>
      </p:sp>
      <p:sp>
        <p:nvSpPr>
          <p:cNvPr id="365" name="Rectangle 65"/>
          <p:cNvSpPr/>
          <p:nvPr/>
        </p:nvSpPr>
        <p:spPr>
          <a:xfrm>
            <a:off x="-15120" y="4868280"/>
            <a:ext cx="4571640" cy="394560"/>
          </a:xfrm>
          <a:prstGeom prst="rect">
            <a:avLst/>
          </a:prstGeom>
          <a:noFill/>
          <a:ln w="0">
            <a:noFill/>
          </a:ln>
        </p:spPr>
        <p:style>
          <a:lnRef idx="0"/>
          <a:fillRef idx="0"/>
          <a:effectRef idx="0"/>
          <a:fontRef idx="minor"/>
        </p:style>
        <p:txBody>
          <a:bodyPr lIns="90000" rIns="90000" tIns="45000" bIns="45000" anchor="t">
            <a:spAutoFit/>
          </a:bodyPr>
          <a:p>
            <a:pPr lvl="1" marL="1028880" indent="-343080" algn="just">
              <a:lnSpc>
                <a:spcPct val="100000"/>
              </a:lnSpc>
              <a:buClr>
                <a:srgbClr val="000000"/>
              </a:buClr>
              <a:buFont typeface="Wingdings" charset="2"/>
              <a:buChar char=""/>
            </a:pPr>
            <a:r>
              <a:rPr b="0" lang="en-US" sz="2000" spc="-1" strike="noStrike">
                <a:solidFill>
                  <a:srgbClr val="000000"/>
                </a:solidFill>
                <a:latin typeface="Arial Narrow"/>
              </a:rPr>
              <a:t>Facility</a:t>
            </a:r>
            <a:endParaRPr b="0" lang="en-GB" sz="2000" spc="-1" strike="noStrike">
              <a:solidFill>
                <a:srgbClr val="000000"/>
              </a:solidFill>
              <a:latin typeface="Arial"/>
            </a:endParaRPr>
          </a:p>
        </p:txBody>
      </p:sp>
      <p:sp>
        <p:nvSpPr>
          <p:cNvPr id="366" name="Rectangle 66"/>
          <p:cNvSpPr/>
          <p:nvPr/>
        </p:nvSpPr>
        <p:spPr>
          <a:xfrm>
            <a:off x="-22680" y="5154480"/>
            <a:ext cx="4571640" cy="394560"/>
          </a:xfrm>
          <a:prstGeom prst="rect">
            <a:avLst/>
          </a:prstGeom>
          <a:noFill/>
          <a:ln w="0">
            <a:noFill/>
          </a:ln>
        </p:spPr>
        <p:style>
          <a:lnRef idx="0"/>
          <a:fillRef idx="0"/>
          <a:effectRef idx="0"/>
          <a:fontRef idx="minor"/>
        </p:style>
        <p:txBody>
          <a:bodyPr lIns="90000" rIns="90000" tIns="45000" bIns="45000" anchor="t">
            <a:spAutoFit/>
          </a:bodyPr>
          <a:p>
            <a:pPr lvl="1" marL="1028880" indent="-343080" algn="just">
              <a:lnSpc>
                <a:spcPct val="100000"/>
              </a:lnSpc>
              <a:buClr>
                <a:srgbClr val="000000"/>
              </a:buClr>
              <a:buFont typeface="Wingdings" charset="2"/>
              <a:buChar char=""/>
            </a:pPr>
            <a:r>
              <a:rPr b="0" lang="en-US" sz="2000" spc="-1" strike="noStrike">
                <a:solidFill>
                  <a:srgbClr val="000000"/>
                </a:solidFill>
                <a:latin typeface="Arial Narrow"/>
              </a:rPr>
              <a:t>Cow</a:t>
            </a:r>
            <a:endParaRPr b="0" lang="en-GB" sz="20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74" dur="indefinite" restart="never" nodeType="tmRoot">
          <p:childTnLst>
            <p:seq>
              <p:cTn id="175" dur="indefinite" nodeType="mainSeq">
                <p:childTnLst>
                  <p:par>
                    <p:cTn id="176" fill="hold">
                      <p:stCondLst>
                        <p:cond delay="indefinite"/>
                      </p:stCondLst>
                      <p:childTnLst>
                        <p:par>
                          <p:cTn id="177" fill="hold">
                            <p:stCondLst>
                              <p:cond delay="0"/>
                            </p:stCondLst>
                            <p:childTnLst>
                              <p:par>
                                <p:cTn id="178" nodeType="clickEffect" fill="hold" presetClass="entr" presetID="1">
                                  <p:stCondLst>
                                    <p:cond delay="0"/>
                                  </p:stCondLst>
                                  <p:childTnLst>
                                    <p:set>
                                      <p:cBhvr>
                                        <p:cTn id="179" dur="1" fill="hold">
                                          <p:stCondLst>
                                            <p:cond delay="0"/>
                                          </p:stCondLst>
                                        </p:cTn>
                                        <p:tgtEl>
                                          <p:spTgt spid="337">
                                            <p:txEl>
                                              <p:pRg st="2" end="2"/>
                                            </p:txEl>
                                          </p:spTgt>
                                        </p:tgtEl>
                                        <p:attrNameLst>
                                          <p:attrName>style.visibility</p:attrName>
                                        </p:attrNameLst>
                                      </p:cBhvr>
                                      <p:to>
                                        <p:strVal val="visible"/>
                                      </p:to>
                                    </p:set>
                                  </p:childTnLst>
                                </p:cTn>
                              </p:par>
                            </p:childTnLst>
                          </p:cTn>
                        </p:par>
                      </p:childTnLst>
                    </p:cTn>
                  </p:par>
                  <p:par>
                    <p:cTn id="180" fill="hold">
                      <p:stCondLst>
                        <p:cond delay="indefinite"/>
                      </p:stCondLst>
                      <p:childTnLst>
                        <p:par>
                          <p:cTn id="181" fill="hold">
                            <p:stCondLst>
                              <p:cond delay="0"/>
                            </p:stCondLst>
                            <p:childTnLst>
                              <p:par>
                                <p:cTn id="182" nodeType="clickEffect" fill="hold" presetClass="entr" presetID="1">
                                  <p:stCondLst>
                                    <p:cond delay="0"/>
                                  </p:stCondLst>
                                  <p:childTnLst>
                                    <p:set>
                                      <p:cBhvr>
                                        <p:cTn id="183" dur="1" fill="hold">
                                          <p:stCondLst>
                                            <p:cond delay="0"/>
                                          </p:stCondLst>
                                        </p:cTn>
                                        <p:tgtEl>
                                          <p:spTgt spid="361"/>
                                        </p:tgtEl>
                                        <p:attrNameLst>
                                          <p:attrName>style.visibility</p:attrName>
                                        </p:attrNameLst>
                                      </p:cBhvr>
                                      <p:to>
                                        <p:strVal val="visible"/>
                                      </p:to>
                                    </p:set>
                                  </p:childTnLst>
                                </p:cTn>
                              </p:par>
                              <p:par>
                                <p:cTn id="184" nodeType="withEffect" fill="hold" presetClass="entr" presetID="1">
                                  <p:stCondLst>
                                    <p:cond delay="0"/>
                                  </p:stCondLst>
                                  <p:childTnLst>
                                    <p:set>
                                      <p:cBhvr>
                                        <p:cTn id="185" dur="1" fill="hold">
                                          <p:stCondLst>
                                            <p:cond delay="0"/>
                                          </p:stCondLst>
                                        </p:cTn>
                                        <p:tgtEl>
                                          <p:spTgt spid="358"/>
                                        </p:tgtEl>
                                        <p:attrNameLst>
                                          <p:attrName>style.visibility</p:attrName>
                                        </p:attrNameLst>
                                      </p:cBhvr>
                                      <p:to>
                                        <p:strVal val="visible"/>
                                      </p:to>
                                    </p:set>
                                  </p:childTnLst>
                                </p:cTn>
                              </p:par>
                              <p:par>
                                <p:cTn id="186" nodeType="withEffect" fill="hold" presetClass="entr" presetID="1">
                                  <p:stCondLst>
                                    <p:cond delay="0"/>
                                  </p:stCondLst>
                                  <p:childTnLst>
                                    <p:set>
                                      <p:cBhvr>
                                        <p:cTn id="187" dur="1" fill="hold">
                                          <p:stCondLst>
                                            <p:cond delay="0"/>
                                          </p:stCondLst>
                                        </p:cTn>
                                        <p:tgtEl>
                                          <p:spTgt spid="356"/>
                                        </p:tgtEl>
                                        <p:attrNameLst>
                                          <p:attrName>style.visibility</p:attrName>
                                        </p:attrNameLst>
                                      </p:cBhvr>
                                      <p:to>
                                        <p:strVal val="visible"/>
                                      </p:to>
                                    </p:set>
                                  </p:childTnLst>
                                </p:cTn>
                              </p:par>
                            </p:childTnLst>
                          </p:cTn>
                        </p:par>
                      </p:childTnLst>
                    </p:cTn>
                  </p:par>
                  <p:par>
                    <p:cTn id="188" fill="hold">
                      <p:stCondLst>
                        <p:cond delay="indefinite"/>
                      </p:stCondLst>
                      <p:childTnLst>
                        <p:par>
                          <p:cTn id="189" fill="hold">
                            <p:stCondLst>
                              <p:cond delay="0"/>
                            </p:stCondLst>
                            <p:childTnLst>
                              <p:par>
                                <p:cTn id="190" nodeType="clickEffect" fill="hold" presetClass="entr" presetID="1">
                                  <p:stCondLst>
                                    <p:cond delay="0"/>
                                  </p:stCondLst>
                                  <p:childTnLst>
                                    <p:set>
                                      <p:cBhvr>
                                        <p:cTn id="191" dur="1" fill="hold">
                                          <p:stCondLst>
                                            <p:cond delay="0"/>
                                          </p:stCondLst>
                                        </p:cTn>
                                        <p:tgtEl>
                                          <p:spTgt spid="362"/>
                                        </p:tgtEl>
                                        <p:attrNameLst>
                                          <p:attrName>style.visibility</p:attrName>
                                        </p:attrNameLst>
                                      </p:cBhvr>
                                      <p:to>
                                        <p:strVal val="visible"/>
                                      </p:to>
                                    </p:set>
                                  </p:childTnLst>
                                </p:cTn>
                              </p:par>
                              <p:par>
                                <p:cTn id="192" nodeType="withEffect" fill="hold" presetClass="entr" presetID="1">
                                  <p:stCondLst>
                                    <p:cond delay="0"/>
                                  </p:stCondLst>
                                  <p:childTnLst>
                                    <p:set>
                                      <p:cBhvr>
                                        <p:cTn id="193" dur="1" fill="hold">
                                          <p:stCondLst>
                                            <p:cond delay="0"/>
                                          </p:stCondLst>
                                        </p:cTn>
                                        <p:tgtEl>
                                          <p:spTgt spid="354"/>
                                        </p:tgtEl>
                                        <p:attrNameLst>
                                          <p:attrName>style.visibility</p:attrName>
                                        </p:attrNameLst>
                                      </p:cBhvr>
                                      <p:to>
                                        <p:strVal val="visible"/>
                                      </p:to>
                                    </p:set>
                                  </p:childTnLst>
                                </p:cTn>
                              </p:par>
                              <p:par>
                                <p:cTn id="194" nodeType="withEffect" fill="hold" presetClass="entr" presetID="1">
                                  <p:stCondLst>
                                    <p:cond delay="0"/>
                                  </p:stCondLst>
                                  <p:childTnLst>
                                    <p:set>
                                      <p:cBhvr>
                                        <p:cTn id="195" dur="1" fill="hold">
                                          <p:stCondLst>
                                            <p:cond delay="0"/>
                                          </p:stCondLst>
                                        </p:cTn>
                                        <p:tgtEl>
                                          <p:spTgt spid="353"/>
                                        </p:tgtEl>
                                        <p:attrNameLst>
                                          <p:attrName>style.visibility</p:attrName>
                                        </p:attrNameLst>
                                      </p:cBhvr>
                                      <p:to>
                                        <p:strVal val="visible"/>
                                      </p:to>
                                    </p:set>
                                  </p:childTnLst>
                                </p:cTn>
                              </p:par>
                            </p:childTnLst>
                          </p:cTn>
                        </p:par>
                      </p:childTnLst>
                    </p:cTn>
                  </p:par>
                  <p:par>
                    <p:cTn id="196" fill="hold">
                      <p:stCondLst>
                        <p:cond delay="indefinite"/>
                      </p:stCondLst>
                      <p:childTnLst>
                        <p:par>
                          <p:cTn id="197" fill="hold">
                            <p:stCondLst>
                              <p:cond delay="0"/>
                            </p:stCondLst>
                            <p:childTnLst>
                              <p:par>
                                <p:cTn id="198" nodeType="clickEffect" fill="hold" presetClass="entr" presetID="1">
                                  <p:stCondLst>
                                    <p:cond delay="0"/>
                                  </p:stCondLst>
                                  <p:childTnLst>
                                    <p:set>
                                      <p:cBhvr>
                                        <p:cTn id="199" dur="1" fill="hold">
                                          <p:stCondLst>
                                            <p:cond delay="0"/>
                                          </p:stCondLst>
                                        </p:cTn>
                                        <p:tgtEl>
                                          <p:spTgt spid="363"/>
                                        </p:tgtEl>
                                        <p:attrNameLst>
                                          <p:attrName>style.visibility</p:attrName>
                                        </p:attrNameLst>
                                      </p:cBhvr>
                                      <p:to>
                                        <p:strVal val="visible"/>
                                      </p:to>
                                    </p:set>
                                  </p:childTnLst>
                                </p:cTn>
                              </p:par>
                              <p:par>
                                <p:cTn id="200" nodeType="withEffect" fill="hold" presetClass="entr" presetID="1">
                                  <p:stCondLst>
                                    <p:cond delay="0"/>
                                  </p:stCondLst>
                                  <p:childTnLst>
                                    <p:set>
                                      <p:cBhvr>
                                        <p:cTn id="201" dur="1" fill="hold">
                                          <p:stCondLst>
                                            <p:cond delay="0"/>
                                          </p:stCondLst>
                                        </p:cTn>
                                        <p:tgtEl>
                                          <p:spTgt spid="340"/>
                                        </p:tgtEl>
                                        <p:attrNameLst>
                                          <p:attrName>style.visibility</p:attrName>
                                        </p:attrNameLst>
                                      </p:cBhvr>
                                      <p:to>
                                        <p:strVal val="visible"/>
                                      </p:to>
                                    </p:set>
                                  </p:childTnLst>
                                </p:cTn>
                              </p:par>
                              <p:par>
                                <p:cTn id="202" nodeType="withEffect" fill="hold" presetClass="entr" presetID="1">
                                  <p:stCondLst>
                                    <p:cond delay="0"/>
                                  </p:stCondLst>
                                  <p:childTnLst>
                                    <p:set>
                                      <p:cBhvr>
                                        <p:cTn id="203" dur="1" fill="hold">
                                          <p:stCondLst>
                                            <p:cond delay="0"/>
                                          </p:stCondLst>
                                        </p:cTn>
                                        <p:tgtEl>
                                          <p:spTgt spid="343"/>
                                        </p:tgtEl>
                                        <p:attrNameLst>
                                          <p:attrName>style.visibility</p:attrName>
                                        </p:attrNameLst>
                                      </p:cBhvr>
                                      <p:to>
                                        <p:strVal val="visible"/>
                                      </p:to>
                                    </p:set>
                                  </p:childTnLst>
                                </p:cTn>
                              </p:par>
                              <p:par>
                                <p:cTn id="204" nodeType="withEffect" fill="hold" presetClass="entr" presetID="1">
                                  <p:stCondLst>
                                    <p:cond delay="0"/>
                                  </p:stCondLst>
                                  <p:childTnLst>
                                    <p:set>
                                      <p:cBhvr>
                                        <p:cTn id="205" dur="1" fill="hold">
                                          <p:stCondLst>
                                            <p:cond delay="0"/>
                                          </p:stCondLst>
                                        </p:cTn>
                                        <p:tgtEl>
                                          <p:spTgt spid="342"/>
                                        </p:tgtEl>
                                        <p:attrNameLst>
                                          <p:attrName>style.visibility</p:attrName>
                                        </p:attrNameLst>
                                      </p:cBhvr>
                                      <p:to>
                                        <p:strVal val="visible"/>
                                      </p:to>
                                    </p:set>
                                  </p:childTnLst>
                                </p:cTn>
                              </p:par>
                              <p:par>
                                <p:cTn id="206" nodeType="withEffect" fill="hold" presetClass="entr" presetID="1">
                                  <p:stCondLst>
                                    <p:cond delay="0"/>
                                  </p:stCondLst>
                                  <p:childTnLst>
                                    <p:set>
                                      <p:cBhvr>
                                        <p:cTn id="207" dur="1" fill="hold">
                                          <p:stCondLst>
                                            <p:cond delay="0"/>
                                          </p:stCondLst>
                                        </p:cTn>
                                        <p:tgtEl>
                                          <p:spTgt spid="341"/>
                                        </p:tgtEl>
                                        <p:attrNameLst>
                                          <p:attrName>style.visibility</p:attrName>
                                        </p:attrNameLst>
                                      </p:cBhvr>
                                      <p:to>
                                        <p:strVal val="visible"/>
                                      </p:to>
                                    </p:set>
                                  </p:childTnLst>
                                </p:cTn>
                              </p:par>
                              <p:par>
                                <p:cTn id="208" nodeType="withEffect" fill="hold" presetClass="entr" presetID="1">
                                  <p:stCondLst>
                                    <p:cond delay="0"/>
                                  </p:stCondLst>
                                  <p:childTnLst>
                                    <p:set>
                                      <p:cBhvr>
                                        <p:cTn id="209" dur="1" fill="hold">
                                          <p:stCondLst>
                                            <p:cond delay="0"/>
                                          </p:stCondLst>
                                        </p:cTn>
                                        <p:tgtEl>
                                          <p:spTgt spid="344"/>
                                        </p:tgtEl>
                                        <p:attrNameLst>
                                          <p:attrName>style.visibility</p:attrName>
                                        </p:attrNameLst>
                                      </p:cBhvr>
                                      <p:to>
                                        <p:strVal val="visible"/>
                                      </p:to>
                                    </p:set>
                                  </p:childTnLst>
                                </p:cTn>
                              </p:par>
                              <p:par>
                                <p:cTn id="210" nodeType="withEffect" fill="hold" presetClass="entr" presetID="1">
                                  <p:stCondLst>
                                    <p:cond delay="0"/>
                                  </p:stCondLst>
                                  <p:childTnLst>
                                    <p:set>
                                      <p:cBhvr>
                                        <p:cTn id="211" dur="1" fill="hold">
                                          <p:stCondLst>
                                            <p:cond delay="0"/>
                                          </p:stCondLst>
                                        </p:cTn>
                                        <p:tgtEl>
                                          <p:spTgt spid="339"/>
                                        </p:tgtEl>
                                        <p:attrNameLst>
                                          <p:attrName>style.visibility</p:attrName>
                                        </p:attrNameLst>
                                      </p:cBhvr>
                                      <p:to>
                                        <p:strVal val="visible"/>
                                      </p:to>
                                    </p:set>
                                  </p:childTnLst>
                                </p:cTn>
                              </p:par>
                              <p:par>
                                <p:cTn id="212" nodeType="withEffect" fill="hold" presetClass="entr" presetID="1">
                                  <p:stCondLst>
                                    <p:cond delay="0"/>
                                  </p:stCondLst>
                                  <p:childTnLst>
                                    <p:set>
                                      <p:cBhvr>
                                        <p:cTn id="213" dur="1" fill="hold">
                                          <p:stCondLst>
                                            <p:cond delay="0"/>
                                          </p:stCondLst>
                                        </p:cTn>
                                        <p:tgtEl>
                                          <p:spTgt spid="338"/>
                                        </p:tgtEl>
                                        <p:attrNameLst>
                                          <p:attrName>style.visibility</p:attrName>
                                        </p:attrNameLst>
                                      </p:cBhvr>
                                      <p:to>
                                        <p:strVal val="visible"/>
                                      </p:to>
                                    </p:set>
                                  </p:childTnLst>
                                </p:cTn>
                              </p:par>
                            </p:childTnLst>
                          </p:cTn>
                        </p:par>
                      </p:childTnLst>
                    </p:cTn>
                  </p:par>
                  <p:par>
                    <p:cTn id="214" fill="hold">
                      <p:stCondLst>
                        <p:cond delay="indefinite"/>
                      </p:stCondLst>
                      <p:childTnLst>
                        <p:par>
                          <p:cTn id="215" fill="hold">
                            <p:stCondLst>
                              <p:cond delay="0"/>
                            </p:stCondLst>
                            <p:childTnLst>
                              <p:par>
                                <p:cTn id="216" nodeType="clickEffect" fill="hold" presetClass="entr" presetID="1">
                                  <p:stCondLst>
                                    <p:cond delay="0"/>
                                  </p:stCondLst>
                                  <p:childTnLst>
                                    <p:set>
                                      <p:cBhvr>
                                        <p:cTn id="217" dur="1" fill="hold">
                                          <p:stCondLst>
                                            <p:cond delay="0"/>
                                          </p:stCondLst>
                                        </p:cTn>
                                        <p:tgtEl>
                                          <p:spTgt spid="364"/>
                                        </p:tgtEl>
                                        <p:attrNameLst>
                                          <p:attrName>style.visibility</p:attrName>
                                        </p:attrNameLst>
                                      </p:cBhvr>
                                      <p:to>
                                        <p:strVal val="visible"/>
                                      </p:to>
                                    </p:set>
                                  </p:childTnLst>
                                </p:cTn>
                              </p:par>
                              <p:par>
                                <p:cTn id="218" nodeType="withEffect" fill="hold" presetClass="entr" presetID="1">
                                  <p:stCondLst>
                                    <p:cond delay="0"/>
                                  </p:stCondLst>
                                  <p:childTnLst>
                                    <p:set>
                                      <p:cBhvr>
                                        <p:cTn id="219" dur="1" fill="hold">
                                          <p:stCondLst>
                                            <p:cond delay="0"/>
                                          </p:stCondLst>
                                        </p:cTn>
                                        <p:tgtEl>
                                          <p:spTgt spid="346"/>
                                        </p:tgtEl>
                                        <p:attrNameLst>
                                          <p:attrName>style.visibility</p:attrName>
                                        </p:attrNameLst>
                                      </p:cBhvr>
                                      <p:to>
                                        <p:strVal val="visible"/>
                                      </p:to>
                                    </p:set>
                                  </p:childTnLst>
                                </p:cTn>
                              </p:par>
                              <p:par>
                                <p:cTn id="220" nodeType="withEffect" fill="hold" presetClass="entr" presetID="1">
                                  <p:stCondLst>
                                    <p:cond delay="0"/>
                                  </p:stCondLst>
                                  <p:childTnLst>
                                    <p:set>
                                      <p:cBhvr>
                                        <p:cTn id="221" dur="1" fill="hold">
                                          <p:stCondLst>
                                            <p:cond delay="0"/>
                                          </p:stCondLst>
                                        </p:cTn>
                                        <p:tgtEl>
                                          <p:spTgt spid="350"/>
                                        </p:tgtEl>
                                        <p:attrNameLst>
                                          <p:attrName>style.visibility</p:attrName>
                                        </p:attrNameLst>
                                      </p:cBhvr>
                                      <p:to>
                                        <p:strVal val="visible"/>
                                      </p:to>
                                    </p:set>
                                  </p:childTnLst>
                                </p:cTn>
                              </p:par>
                              <p:par>
                                <p:cTn id="222" nodeType="withEffect" fill="hold" presetClass="entr" presetID="1">
                                  <p:stCondLst>
                                    <p:cond delay="0"/>
                                  </p:stCondLst>
                                  <p:childTnLst>
                                    <p:set>
                                      <p:cBhvr>
                                        <p:cTn id="223" dur="1" fill="hold">
                                          <p:stCondLst>
                                            <p:cond delay="0"/>
                                          </p:stCondLst>
                                        </p:cTn>
                                        <p:tgtEl>
                                          <p:spTgt spid="352"/>
                                        </p:tgtEl>
                                        <p:attrNameLst>
                                          <p:attrName>style.visibility</p:attrName>
                                        </p:attrNameLst>
                                      </p:cBhvr>
                                      <p:to>
                                        <p:strVal val="visible"/>
                                      </p:to>
                                    </p:set>
                                  </p:childTnLst>
                                </p:cTn>
                              </p:par>
                              <p:par>
                                <p:cTn id="224" nodeType="withEffect" fill="hold" presetClass="entr" presetID="1">
                                  <p:stCondLst>
                                    <p:cond delay="0"/>
                                  </p:stCondLst>
                                  <p:childTnLst>
                                    <p:set>
                                      <p:cBhvr>
                                        <p:cTn id="225" dur="1" fill="hold">
                                          <p:stCondLst>
                                            <p:cond delay="0"/>
                                          </p:stCondLst>
                                        </p:cTn>
                                        <p:tgtEl>
                                          <p:spTgt spid="347"/>
                                        </p:tgtEl>
                                        <p:attrNameLst>
                                          <p:attrName>style.visibility</p:attrName>
                                        </p:attrNameLst>
                                      </p:cBhvr>
                                      <p:to>
                                        <p:strVal val="visible"/>
                                      </p:to>
                                    </p:set>
                                  </p:childTnLst>
                                </p:cTn>
                              </p:par>
                              <p:par>
                                <p:cTn id="226" nodeType="withEffect" fill="hold" presetClass="entr" presetID="1">
                                  <p:stCondLst>
                                    <p:cond delay="0"/>
                                  </p:stCondLst>
                                  <p:childTnLst>
                                    <p:set>
                                      <p:cBhvr>
                                        <p:cTn id="227" dur="1" fill="hold">
                                          <p:stCondLst>
                                            <p:cond delay="0"/>
                                          </p:stCondLst>
                                        </p:cTn>
                                        <p:tgtEl>
                                          <p:spTgt spid="351"/>
                                        </p:tgtEl>
                                        <p:attrNameLst>
                                          <p:attrName>style.visibility</p:attrName>
                                        </p:attrNameLst>
                                      </p:cBhvr>
                                      <p:to>
                                        <p:strVal val="visible"/>
                                      </p:to>
                                    </p:set>
                                  </p:childTnLst>
                                </p:cTn>
                              </p:par>
                              <p:par>
                                <p:cTn id="228" nodeType="withEffect" fill="hold" presetClass="entr" presetID="1">
                                  <p:stCondLst>
                                    <p:cond delay="0"/>
                                  </p:stCondLst>
                                  <p:childTnLst>
                                    <p:set>
                                      <p:cBhvr>
                                        <p:cTn id="229" dur="1" fill="hold">
                                          <p:stCondLst>
                                            <p:cond delay="0"/>
                                          </p:stCondLst>
                                        </p:cTn>
                                        <p:tgtEl>
                                          <p:spTgt spid="348"/>
                                        </p:tgtEl>
                                        <p:attrNameLst>
                                          <p:attrName>style.visibility</p:attrName>
                                        </p:attrNameLst>
                                      </p:cBhvr>
                                      <p:to>
                                        <p:strVal val="visible"/>
                                      </p:to>
                                    </p:set>
                                  </p:childTnLst>
                                </p:cTn>
                              </p:par>
                              <p:par>
                                <p:cTn id="230" nodeType="withEffect" fill="hold" presetClass="entr" presetID="1">
                                  <p:stCondLst>
                                    <p:cond delay="0"/>
                                  </p:stCondLst>
                                  <p:childTnLst>
                                    <p:set>
                                      <p:cBhvr>
                                        <p:cTn id="231" dur="1" fill="hold">
                                          <p:stCondLst>
                                            <p:cond delay="0"/>
                                          </p:stCondLst>
                                        </p:cTn>
                                        <p:tgtEl>
                                          <p:spTgt spid="349"/>
                                        </p:tgtEl>
                                        <p:attrNameLst>
                                          <p:attrName>style.visibility</p:attrName>
                                        </p:attrNameLst>
                                      </p:cBhvr>
                                      <p:to>
                                        <p:strVal val="visible"/>
                                      </p:to>
                                    </p:set>
                                  </p:childTnLst>
                                </p:cTn>
                              </p:par>
                              <p:par>
                                <p:cTn id="232" nodeType="withEffect" fill="hold" presetClass="entr" presetID="1">
                                  <p:stCondLst>
                                    <p:cond delay="0"/>
                                  </p:stCondLst>
                                  <p:childTnLst>
                                    <p:set>
                                      <p:cBhvr>
                                        <p:cTn id="233" dur="1" fill="hold">
                                          <p:stCondLst>
                                            <p:cond delay="0"/>
                                          </p:stCondLst>
                                        </p:cTn>
                                        <p:tgtEl>
                                          <p:spTgt spid="345"/>
                                        </p:tgtEl>
                                        <p:attrNameLst>
                                          <p:attrName>style.visibility</p:attrName>
                                        </p:attrNameLst>
                                      </p:cBhvr>
                                      <p:to>
                                        <p:strVal val="visible"/>
                                      </p:to>
                                    </p:set>
                                  </p:childTnLst>
                                </p:cTn>
                              </p:par>
                            </p:childTnLst>
                          </p:cTn>
                        </p:par>
                      </p:childTnLst>
                    </p:cTn>
                  </p:par>
                  <p:par>
                    <p:cTn id="234" fill="hold">
                      <p:stCondLst>
                        <p:cond delay="indefinite"/>
                      </p:stCondLst>
                      <p:childTnLst>
                        <p:par>
                          <p:cTn id="235" fill="hold">
                            <p:stCondLst>
                              <p:cond delay="0"/>
                            </p:stCondLst>
                            <p:childTnLst>
                              <p:par>
                                <p:cTn id="236" nodeType="clickEffect" fill="hold" presetClass="entr" presetID="1">
                                  <p:stCondLst>
                                    <p:cond delay="0"/>
                                  </p:stCondLst>
                                  <p:childTnLst>
                                    <p:set>
                                      <p:cBhvr>
                                        <p:cTn id="237" dur="1" fill="hold">
                                          <p:stCondLst>
                                            <p:cond delay="0"/>
                                          </p:stCondLst>
                                        </p:cTn>
                                        <p:tgtEl>
                                          <p:spTgt spid="365"/>
                                        </p:tgtEl>
                                        <p:attrNameLst>
                                          <p:attrName>style.visibility</p:attrName>
                                        </p:attrNameLst>
                                      </p:cBhvr>
                                      <p:to>
                                        <p:strVal val="visible"/>
                                      </p:to>
                                    </p:set>
                                  </p:childTnLst>
                                </p:cTn>
                              </p:par>
                              <p:par>
                                <p:cTn id="238" nodeType="withEffect" fill="hold" presetClass="entr" presetID="1">
                                  <p:stCondLst>
                                    <p:cond delay="0"/>
                                  </p:stCondLst>
                                  <p:childTnLst>
                                    <p:set>
                                      <p:cBhvr>
                                        <p:cTn id="239" dur="1" fill="hold">
                                          <p:stCondLst>
                                            <p:cond delay="0"/>
                                          </p:stCondLst>
                                        </p:cTn>
                                        <p:tgtEl>
                                          <p:spTgt spid="359"/>
                                        </p:tgtEl>
                                        <p:attrNameLst>
                                          <p:attrName>style.visibility</p:attrName>
                                        </p:attrNameLst>
                                      </p:cBhvr>
                                      <p:to>
                                        <p:strVal val="visible"/>
                                      </p:to>
                                    </p:set>
                                  </p:childTnLst>
                                </p:cTn>
                              </p:par>
                              <p:par>
                                <p:cTn id="240" nodeType="withEffect" fill="hold" presetClass="entr" presetID="1">
                                  <p:stCondLst>
                                    <p:cond delay="0"/>
                                  </p:stCondLst>
                                  <p:childTnLst>
                                    <p:set>
                                      <p:cBhvr>
                                        <p:cTn id="241" dur="1" fill="hold">
                                          <p:stCondLst>
                                            <p:cond delay="0"/>
                                          </p:stCondLst>
                                        </p:cTn>
                                        <p:tgtEl>
                                          <p:spTgt spid="357"/>
                                        </p:tgtEl>
                                        <p:attrNameLst>
                                          <p:attrName>style.visibility</p:attrName>
                                        </p:attrNameLst>
                                      </p:cBhvr>
                                      <p:to>
                                        <p:strVal val="visible"/>
                                      </p:to>
                                    </p:set>
                                  </p:childTnLst>
                                </p:cTn>
                              </p:par>
                            </p:childTnLst>
                          </p:cTn>
                        </p:par>
                      </p:childTnLst>
                    </p:cTn>
                  </p:par>
                  <p:par>
                    <p:cTn id="242" fill="hold">
                      <p:stCondLst>
                        <p:cond delay="indefinite"/>
                      </p:stCondLst>
                      <p:childTnLst>
                        <p:par>
                          <p:cTn id="243" fill="hold">
                            <p:stCondLst>
                              <p:cond delay="0"/>
                            </p:stCondLst>
                            <p:childTnLst>
                              <p:par>
                                <p:cTn id="244" nodeType="clickEffect" fill="hold" presetClass="entr" presetID="1">
                                  <p:stCondLst>
                                    <p:cond delay="0"/>
                                  </p:stCondLst>
                                  <p:childTnLst>
                                    <p:set>
                                      <p:cBhvr>
                                        <p:cTn id="245" dur="1" fill="hold">
                                          <p:stCondLst>
                                            <p:cond delay="0"/>
                                          </p:stCondLst>
                                        </p:cTn>
                                        <p:tgtEl>
                                          <p:spTgt spid="366"/>
                                        </p:tgtEl>
                                        <p:attrNameLst>
                                          <p:attrName>style.visibility</p:attrName>
                                        </p:attrNameLst>
                                      </p:cBhvr>
                                      <p:to>
                                        <p:strVal val="visible"/>
                                      </p:to>
                                    </p:set>
                                  </p:childTnLst>
                                </p:cTn>
                              </p:par>
                              <p:par>
                                <p:cTn id="246" nodeType="withEffect" fill="hold" presetClass="entr" presetID="1">
                                  <p:stCondLst>
                                    <p:cond delay="0"/>
                                  </p:stCondLst>
                                  <p:childTnLst>
                                    <p:set>
                                      <p:cBhvr>
                                        <p:cTn id="247" dur="1" fill="hold">
                                          <p:stCondLst>
                                            <p:cond delay="0"/>
                                          </p:stCondLst>
                                        </p:cTn>
                                        <p:tgtEl>
                                          <p:spTgt spid="360"/>
                                        </p:tgtEl>
                                        <p:attrNameLst>
                                          <p:attrName>style.visibility</p:attrName>
                                        </p:attrNameLst>
                                      </p:cBhvr>
                                      <p:to>
                                        <p:strVal val="visible"/>
                                      </p:to>
                                    </p:set>
                                  </p:childTnLst>
                                </p:cTn>
                              </p:par>
                              <p:par>
                                <p:cTn id="248" nodeType="withEffect" fill="hold" presetClass="entr" presetID="1">
                                  <p:stCondLst>
                                    <p:cond delay="0"/>
                                  </p:stCondLst>
                                  <p:childTnLst>
                                    <p:set>
                                      <p:cBhvr>
                                        <p:cTn id="249" dur="1" fill="hold">
                                          <p:stCondLst>
                                            <p:cond delay="0"/>
                                          </p:stCondLst>
                                        </p:cTn>
                                        <p:tgtEl>
                                          <p:spTgt spid="35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7"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Remember</a:t>
            </a:r>
            <a:r>
              <a:rPr b="1" lang="en-CH" sz="2900" spc="-1" strike="noStrike">
                <a:solidFill>
                  <a:srgbClr val="ffffff"/>
                </a:solidFill>
                <a:latin typeface="Arial Narrow"/>
              </a:rPr>
              <a:t>…</a:t>
            </a:r>
            <a:r>
              <a:rPr b="1" lang="fr-CH" sz="2900" spc="-1" strike="noStrike">
                <a:solidFill>
                  <a:srgbClr val="ffffff"/>
                </a:solidFill>
                <a:latin typeface="Arial Narrow"/>
              </a:rPr>
              <a:t> </a:t>
            </a:r>
            <a:endParaRPr b="0" lang="es-ES" sz="2900" spc="-1" strike="noStrike">
              <a:solidFill>
                <a:srgbClr val="000000"/>
              </a:solidFill>
              <a:latin typeface="Calibri"/>
            </a:endParaRPr>
          </a:p>
        </p:txBody>
      </p:sp>
      <p:sp>
        <p:nvSpPr>
          <p:cNvPr id="368" name="PlaceHolder 2"/>
          <p:cNvSpPr>
            <a:spLocks noGrp="1"/>
          </p:cNvSpPr>
          <p:nvPr>
            <p:ph/>
          </p:nvPr>
        </p:nvSpPr>
        <p:spPr>
          <a:xfrm>
            <a:off x="360360" y="1405080"/>
            <a:ext cx="8243640" cy="4442040"/>
          </a:xfrm>
          <a:prstGeom prst="rect">
            <a:avLst/>
          </a:prstGeom>
          <a:noFill/>
          <a:ln w="0">
            <a:noFill/>
          </a:ln>
        </p:spPr>
        <p:txBody>
          <a:bodyPr lIns="90000" rIns="90000" tIns="45000" bIns="45000" anchor="t">
            <a:noAutofit/>
          </a:bodyPr>
          <a:p>
            <a:pPr marL="343080" indent="-343080" algn="just">
              <a:lnSpc>
                <a:spcPct val="100000"/>
              </a:lnSpc>
              <a:spcBef>
                <a:spcPts val="1001"/>
              </a:spcBef>
              <a:buClr>
                <a:srgbClr val="000000"/>
              </a:buClr>
              <a:buFont typeface="Wingdings" charset="2"/>
              <a:buChar char=""/>
            </a:pPr>
            <a:r>
              <a:rPr b="0" lang="en-GB" sz="1400" spc="-1" strike="noStrike">
                <a:solidFill>
                  <a:srgbClr val="000000"/>
                </a:solidFill>
                <a:latin typeface="Arial Narrow"/>
              </a:rPr>
              <a:t>Unit </a:t>
            </a:r>
            <a:r>
              <a:rPr b="1" lang="en-GB" sz="1400" spc="-1" strike="noStrike">
                <a:solidFill>
                  <a:srgbClr val="000000"/>
                </a:solidFill>
                <a:latin typeface="Arial Narrow"/>
              </a:rPr>
              <a:t>will impact the time, resources needed </a:t>
            </a:r>
            <a:r>
              <a:rPr b="0" lang="en-GB" sz="1400" spc="-1" strike="noStrike">
                <a:solidFill>
                  <a:srgbClr val="000000"/>
                </a:solidFill>
                <a:latin typeface="Arial Narrow"/>
              </a:rPr>
              <a:t>to collect and analyse information</a:t>
            </a:r>
            <a:endParaRPr b="0" lang="es-ES" sz="14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pPr>
            <a:r>
              <a:rPr b="0" lang="en-GB" sz="1400" spc="-1" strike="noStrike">
                <a:solidFill>
                  <a:srgbClr val="000000"/>
                </a:solidFill>
                <a:latin typeface="Arial Narrow"/>
              </a:rPr>
              <a:t>Unit will define the </a:t>
            </a:r>
            <a:r>
              <a:rPr b="1" lang="en-GB" sz="1400" spc="-1" strike="noStrike">
                <a:solidFill>
                  <a:srgbClr val="000000"/>
                </a:solidFill>
                <a:latin typeface="Arial Narrow"/>
              </a:rPr>
              <a:t>depth of information possible </a:t>
            </a:r>
            <a:r>
              <a:rPr b="0" lang="en-GB" sz="1400" spc="-1" strike="noStrike">
                <a:solidFill>
                  <a:srgbClr val="000000"/>
                </a:solidFill>
                <a:latin typeface="Arial Narrow"/>
              </a:rPr>
              <a:t>and scope of analysis</a:t>
            </a:r>
            <a:endParaRPr b="0" lang="es-ES" sz="1400" spc="-1" strike="noStrike">
              <a:solidFill>
                <a:srgbClr val="000000"/>
              </a:solidFill>
              <a:latin typeface="Calibri"/>
            </a:endParaRPr>
          </a:p>
        </p:txBody>
      </p:sp>
      <p:sp>
        <p:nvSpPr>
          <p:cNvPr id="369" name="Freeform 6"/>
          <p:cNvSpPr/>
          <p:nvPr/>
        </p:nvSpPr>
        <p:spPr>
          <a:xfrm>
            <a:off x="2175840" y="3091680"/>
            <a:ext cx="2031480" cy="1918080"/>
          </a:xfrm>
          <a:custGeom>
            <a:avLst/>
            <a:gdLst>
              <a:gd name="textAreaLeft" fmla="*/ 0 w 2031480"/>
              <a:gd name="textAreaRight" fmla="*/ 2031840 w 2031480"/>
              <a:gd name="textAreaTop" fmla="*/ 0 h 1918080"/>
              <a:gd name="textAreaBottom" fmla="*/ 1918440 h 1918080"/>
            </a:gdLst>
            <a:ahLst/>
            <a:rect l="textAreaLeft" t="textAreaTop" r="textAreaRight" b="textAreaBottom"/>
            <a:pathLst>
              <a:path w="6055783" h="5516033">
                <a:moveTo>
                  <a:pt x="1009650" y="2127250"/>
                </a:moveTo>
                <a:cubicBezTo>
                  <a:pt x="967317" y="1900767"/>
                  <a:pt x="635000" y="1456267"/>
                  <a:pt x="781050" y="1149350"/>
                </a:cubicBezTo>
                <a:cubicBezTo>
                  <a:pt x="927100" y="842433"/>
                  <a:pt x="1496483" y="452967"/>
                  <a:pt x="1885950" y="285750"/>
                </a:cubicBezTo>
                <a:cubicBezTo>
                  <a:pt x="2275417" y="118533"/>
                  <a:pt x="2849033" y="0"/>
                  <a:pt x="3117850" y="146050"/>
                </a:cubicBezTo>
                <a:cubicBezTo>
                  <a:pt x="3386667" y="292100"/>
                  <a:pt x="3238500" y="1049867"/>
                  <a:pt x="3498850" y="1162050"/>
                </a:cubicBezTo>
                <a:cubicBezTo>
                  <a:pt x="3759200" y="1274233"/>
                  <a:pt x="4375150" y="836083"/>
                  <a:pt x="4679950" y="819150"/>
                </a:cubicBezTo>
                <a:cubicBezTo>
                  <a:pt x="4984750" y="802217"/>
                  <a:pt x="5132917" y="869950"/>
                  <a:pt x="5327650" y="1060450"/>
                </a:cubicBezTo>
                <a:cubicBezTo>
                  <a:pt x="5522383" y="1250950"/>
                  <a:pt x="5736167" y="1657350"/>
                  <a:pt x="5848350" y="1962150"/>
                </a:cubicBezTo>
                <a:cubicBezTo>
                  <a:pt x="5960533" y="2266950"/>
                  <a:pt x="6055783" y="2542117"/>
                  <a:pt x="6000750" y="2889250"/>
                </a:cubicBezTo>
                <a:cubicBezTo>
                  <a:pt x="5945717" y="3236383"/>
                  <a:pt x="5791200" y="3845983"/>
                  <a:pt x="5518150" y="4044950"/>
                </a:cubicBezTo>
                <a:cubicBezTo>
                  <a:pt x="5245100" y="4243917"/>
                  <a:pt x="4563533" y="3934883"/>
                  <a:pt x="4362450" y="4083050"/>
                </a:cubicBezTo>
                <a:cubicBezTo>
                  <a:pt x="4161367" y="4231217"/>
                  <a:pt x="4457700" y="4707467"/>
                  <a:pt x="4311650" y="4933950"/>
                </a:cubicBezTo>
                <a:cubicBezTo>
                  <a:pt x="4165600" y="5160433"/>
                  <a:pt x="3797300" y="5367867"/>
                  <a:pt x="3486150" y="5441950"/>
                </a:cubicBezTo>
                <a:cubicBezTo>
                  <a:pt x="3175000" y="5516033"/>
                  <a:pt x="2796117" y="5467350"/>
                  <a:pt x="2444750" y="5378450"/>
                </a:cubicBezTo>
                <a:cubicBezTo>
                  <a:pt x="2093383" y="5289550"/>
                  <a:pt x="1496483" y="5115983"/>
                  <a:pt x="1377950" y="4908550"/>
                </a:cubicBezTo>
                <a:cubicBezTo>
                  <a:pt x="1259417" y="4701117"/>
                  <a:pt x="1701800" y="4318000"/>
                  <a:pt x="1733550" y="4133850"/>
                </a:cubicBezTo>
                <a:cubicBezTo>
                  <a:pt x="1765300" y="3949700"/>
                  <a:pt x="1706033" y="3829050"/>
                  <a:pt x="1568450" y="3803650"/>
                </a:cubicBezTo>
                <a:cubicBezTo>
                  <a:pt x="1430867" y="3778250"/>
                  <a:pt x="1077383" y="3934883"/>
                  <a:pt x="908050" y="3981450"/>
                </a:cubicBezTo>
                <a:cubicBezTo>
                  <a:pt x="738717" y="4028017"/>
                  <a:pt x="664633" y="4178300"/>
                  <a:pt x="552450" y="4083050"/>
                </a:cubicBezTo>
                <a:cubicBezTo>
                  <a:pt x="440267" y="3987800"/>
                  <a:pt x="304800" y="3655483"/>
                  <a:pt x="234950" y="3409950"/>
                </a:cubicBezTo>
                <a:cubicBezTo>
                  <a:pt x="165100" y="3164417"/>
                  <a:pt x="0" y="2760133"/>
                  <a:pt x="133350" y="2609850"/>
                </a:cubicBezTo>
                <a:cubicBezTo>
                  <a:pt x="266700" y="2459567"/>
                  <a:pt x="893233" y="2595033"/>
                  <a:pt x="1035050" y="2508250"/>
                </a:cubicBezTo>
                <a:cubicBezTo>
                  <a:pt x="1176867" y="2421467"/>
                  <a:pt x="1051983" y="2353733"/>
                  <a:pt x="1009650" y="2127250"/>
                </a:cubicBezTo>
                <a:close/>
              </a:path>
            </a:pathLst>
          </a:custGeom>
          <a:solidFill>
            <a:srgbClr val="999999">
              <a:alpha val="88000"/>
            </a:srgb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cxnSp>
        <p:nvCxnSpPr>
          <p:cNvPr id="370" name="Straight Arrow Connector 14"/>
          <p:cNvCxnSpPr/>
          <p:nvPr/>
        </p:nvCxnSpPr>
        <p:spPr>
          <a:xfrm flipV="1">
            <a:off x="733320" y="1400040"/>
            <a:ext cx="6897960" cy="4259520"/>
          </a:xfrm>
          <a:prstGeom prst="straightConnector1">
            <a:avLst/>
          </a:prstGeom>
          <a:ln w="31750">
            <a:solidFill>
              <a:srgbClr val="666666"/>
            </a:solidFill>
            <a:prstDash val="dash"/>
            <a:round/>
            <a:tailEnd len="med" type="arrow" w="med"/>
          </a:ln>
        </p:spPr>
      </p:cxnSp>
      <p:sp>
        <p:nvSpPr>
          <p:cNvPr id="371" name="TextBox 101"/>
          <p:cNvSpPr/>
          <p:nvPr/>
        </p:nvSpPr>
        <p:spPr>
          <a:xfrm>
            <a:off x="130320" y="2866680"/>
            <a:ext cx="553680" cy="2571840"/>
          </a:xfrm>
          <a:prstGeom prst="rect">
            <a:avLst/>
          </a:prstGeom>
          <a:noFill/>
          <a:ln w="0">
            <a:noFill/>
          </a:ln>
        </p:spPr>
        <p:style>
          <a:lnRef idx="0"/>
          <a:fillRef idx="0"/>
          <a:effectRef idx="0"/>
          <a:fontRef idx="minor"/>
        </p:style>
        <p:txBody>
          <a:bodyPr wrap="none" lIns="90000" rIns="90000" tIns="45000" bIns="45000" anchor="t" vert="vert270" rot="16200000">
            <a:noAutofit/>
          </a:bodyPr>
          <a:p>
            <a:pPr>
              <a:lnSpc>
                <a:spcPct val="100000"/>
              </a:lnSpc>
              <a:tabLst>
                <a:tab algn="l" pos="0"/>
              </a:tabLst>
            </a:pPr>
            <a:r>
              <a:rPr b="1" lang="en-US" sz="2400" spc="-1" strike="noStrike">
                <a:solidFill>
                  <a:srgbClr val="000000"/>
                </a:solidFill>
                <a:latin typeface="Arial Narrow"/>
                <a:ea typeface="ＭＳ Ｐゴシック"/>
              </a:rPr>
              <a:t>Depth of information</a:t>
            </a:r>
            <a:endParaRPr b="0" lang="en-GB" sz="2400" spc="-1" strike="noStrike">
              <a:solidFill>
                <a:srgbClr val="000000"/>
              </a:solidFill>
              <a:latin typeface="Arial"/>
            </a:endParaRPr>
          </a:p>
        </p:txBody>
      </p:sp>
      <p:sp>
        <p:nvSpPr>
          <p:cNvPr id="372" name="Freeform 6"/>
          <p:cNvSpPr/>
          <p:nvPr/>
        </p:nvSpPr>
        <p:spPr>
          <a:xfrm>
            <a:off x="1098360" y="4393080"/>
            <a:ext cx="1223640" cy="1227960"/>
          </a:xfrm>
          <a:custGeom>
            <a:avLst/>
            <a:gdLst>
              <a:gd name="textAreaLeft" fmla="*/ 0 w 1223640"/>
              <a:gd name="textAreaRight" fmla="*/ 1224000 w 1223640"/>
              <a:gd name="textAreaTop" fmla="*/ 0 h 1227960"/>
              <a:gd name="textAreaBottom" fmla="*/ 1228320 h 1227960"/>
            </a:gdLst>
            <a:ahLst/>
            <a:rect l="textAreaLeft" t="textAreaTop" r="textAreaRight" b="textAreaBottom"/>
            <a:pathLst>
              <a:path w="6055783" h="5516033">
                <a:moveTo>
                  <a:pt x="1009650" y="2127250"/>
                </a:moveTo>
                <a:cubicBezTo>
                  <a:pt x="967317" y="1900767"/>
                  <a:pt x="635000" y="1456267"/>
                  <a:pt x="781050" y="1149350"/>
                </a:cubicBezTo>
                <a:cubicBezTo>
                  <a:pt x="927100" y="842433"/>
                  <a:pt x="1496483" y="452967"/>
                  <a:pt x="1885950" y="285750"/>
                </a:cubicBezTo>
                <a:cubicBezTo>
                  <a:pt x="2275417" y="118533"/>
                  <a:pt x="2849033" y="0"/>
                  <a:pt x="3117850" y="146050"/>
                </a:cubicBezTo>
                <a:cubicBezTo>
                  <a:pt x="3386667" y="292100"/>
                  <a:pt x="3238500" y="1049867"/>
                  <a:pt x="3498850" y="1162050"/>
                </a:cubicBezTo>
                <a:cubicBezTo>
                  <a:pt x="3759200" y="1274233"/>
                  <a:pt x="4375150" y="836083"/>
                  <a:pt x="4679950" y="819150"/>
                </a:cubicBezTo>
                <a:cubicBezTo>
                  <a:pt x="4984750" y="802217"/>
                  <a:pt x="5132917" y="869950"/>
                  <a:pt x="5327650" y="1060450"/>
                </a:cubicBezTo>
                <a:cubicBezTo>
                  <a:pt x="5522383" y="1250950"/>
                  <a:pt x="5736167" y="1657350"/>
                  <a:pt x="5848350" y="1962150"/>
                </a:cubicBezTo>
                <a:cubicBezTo>
                  <a:pt x="5960533" y="2266950"/>
                  <a:pt x="6055783" y="2542117"/>
                  <a:pt x="6000750" y="2889250"/>
                </a:cubicBezTo>
                <a:cubicBezTo>
                  <a:pt x="5945717" y="3236383"/>
                  <a:pt x="5791200" y="3845983"/>
                  <a:pt x="5518150" y="4044950"/>
                </a:cubicBezTo>
                <a:cubicBezTo>
                  <a:pt x="5245100" y="4243917"/>
                  <a:pt x="4563533" y="3934883"/>
                  <a:pt x="4362450" y="4083050"/>
                </a:cubicBezTo>
                <a:cubicBezTo>
                  <a:pt x="4161367" y="4231217"/>
                  <a:pt x="4457700" y="4707467"/>
                  <a:pt x="4311650" y="4933950"/>
                </a:cubicBezTo>
                <a:cubicBezTo>
                  <a:pt x="4165600" y="5160433"/>
                  <a:pt x="3797300" y="5367867"/>
                  <a:pt x="3486150" y="5441950"/>
                </a:cubicBezTo>
                <a:cubicBezTo>
                  <a:pt x="3175000" y="5516033"/>
                  <a:pt x="2796117" y="5467350"/>
                  <a:pt x="2444750" y="5378450"/>
                </a:cubicBezTo>
                <a:cubicBezTo>
                  <a:pt x="2093383" y="5289550"/>
                  <a:pt x="1496483" y="5115983"/>
                  <a:pt x="1377950" y="4908550"/>
                </a:cubicBezTo>
                <a:cubicBezTo>
                  <a:pt x="1259417" y="4701117"/>
                  <a:pt x="1701800" y="4318000"/>
                  <a:pt x="1733550" y="4133850"/>
                </a:cubicBezTo>
                <a:cubicBezTo>
                  <a:pt x="1765300" y="3949700"/>
                  <a:pt x="1706033" y="3829050"/>
                  <a:pt x="1568450" y="3803650"/>
                </a:cubicBezTo>
                <a:cubicBezTo>
                  <a:pt x="1430867" y="3778250"/>
                  <a:pt x="1077383" y="3934883"/>
                  <a:pt x="908050" y="3981450"/>
                </a:cubicBezTo>
                <a:cubicBezTo>
                  <a:pt x="738717" y="4028017"/>
                  <a:pt x="664633" y="4178300"/>
                  <a:pt x="552450" y="4083050"/>
                </a:cubicBezTo>
                <a:cubicBezTo>
                  <a:pt x="440267" y="3987800"/>
                  <a:pt x="304800" y="3655483"/>
                  <a:pt x="234950" y="3409950"/>
                </a:cubicBezTo>
                <a:cubicBezTo>
                  <a:pt x="165100" y="3164417"/>
                  <a:pt x="0" y="2760133"/>
                  <a:pt x="133350" y="2609850"/>
                </a:cubicBezTo>
                <a:cubicBezTo>
                  <a:pt x="266700" y="2459567"/>
                  <a:pt x="893233" y="2595033"/>
                  <a:pt x="1035050" y="2508250"/>
                </a:cubicBezTo>
                <a:cubicBezTo>
                  <a:pt x="1176867" y="2421467"/>
                  <a:pt x="1051983" y="2353733"/>
                  <a:pt x="1009650" y="2127250"/>
                </a:cubicBezTo>
                <a:close/>
              </a:path>
            </a:pathLst>
          </a:custGeom>
          <a:solidFill>
            <a:srgbClr val="999999">
              <a:alpha val="88000"/>
            </a:srgb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sp>
        <p:nvSpPr>
          <p:cNvPr id="373" name="ZoneTexte 41"/>
          <p:cNvSpPr/>
          <p:nvPr/>
        </p:nvSpPr>
        <p:spPr>
          <a:xfrm>
            <a:off x="1601280" y="5172480"/>
            <a:ext cx="3130200" cy="36396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tabLst>
                <a:tab algn="l" pos="0"/>
              </a:tabLst>
            </a:pPr>
            <a:r>
              <a:rPr b="1" i="1" lang="en-GB" sz="1800" spc="-1" strike="noStrike">
                <a:solidFill>
                  <a:srgbClr val="000000"/>
                </a:solidFill>
                <a:latin typeface="Arial Narrow"/>
                <a:ea typeface="ＭＳ Ｐゴシック"/>
              </a:rPr>
              <a:t>Location  level</a:t>
            </a:r>
            <a:endParaRPr b="0" lang="en-GB" sz="1800" spc="-1" strike="noStrike">
              <a:solidFill>
                <a:srgbClr val="000000"/>
              </a:solidFill>
              <a:latin typeface="Arial"/>
            </a:endParaRPr>
          </a:p>
        </p:txBody>
      </p:sp>
      <p:pic>
        <p:nvPicPr>
          <p:cNvPr id="374" name="Picture 54" descr="picto homme.bmp"/>
          <p:cNvPicPr/>
          <p:nvPr/>
        </p:nvPicPr>
        <p:blipFill>
          <a:blip r:embed="rId1"/>
          <a:stretch/>
        </p:blipFill>
        <p:spPr>
          <a:xfrm>
            <a:off x="4494240" y="2475360"/>
            <a:ext cx="326520" cy="847440"/>
          </a:xfrm>
          <a:prstGeom prst="rect">
            <a:avLst/>
          </a:prstGeom>
          <a:ln w="0">
            <a:noFill/>
          </a:ln>
        </p:spPr>
      </p:pic>
      <p:pic>
        <p:nvPicPr>
          <p:cNvPr id="375" name="Picture 54" descr="picto homme.bmp"/>
          <p:cNvPicPr/>
          <p:nvPr/>
        </p:nvPicPr>
        <p:blipFill>
          <a:blip r:embed="rId2"/>
          <a:stretch/>
        </p:blipFill>
        <p:spPr>
          <a:xfrm>
            <a:off x="4854600" y="2617920"/>
            <a:ext cx="312480" cy="812520"/>
          </a:xfrm>
          <a:prstGeom prst="rect">
            <a:avLst/>
          </a:prstGeom>
          <a:ln w="0">
            <a:noFill/>
          </a:ln>
        </p:spPr>
      </p:pic>
      <p:pic>
        <p:nvPicPr>
          <p:cNvPr id="376" name="Picture 54" descr="picto homme.bmp"/>
          <p:cNvPicPr/>
          <p:nvPr/>
        </p:nvPicPr>
        <p:blipFill>
          <a:blip r:embed="rId3"/>
          <a:stretch/>
        </p:blipFill>
        <p:spPr>
          <a:xfrm>
            <a:off x="5200560" y="3200400"/>
            <a:ext cx="139320" cy="360000"/>
          </a:xfrm>
          <a:prstGeom prst="rect">
            <a:avLst/>
          </a:prstGeom>
          <a:ln w="0">
            <a:noFill/>
          </a:ln>
        </p:spPr>
      </p:pic>
      <p:pic>
        <p:nvPicPr>
          <p:cNvPr id="377" name="Picture 54" descr="picto homme.bmp"/>
          <p:cNvPicPr/>
          <p:nvPr/>
        </p:nvPicPr>
        <p:blipFill>
          <a:blip r:embed="rId4"/>
          <a:stretch/>
        </p:blipFill>
        <p:spPr>
          <a:xfrm>
            <a:off x="5352840" y="3198960"/>
            <a:ext cx="139320" cy="360000"/>
          </a:xfrm>
          <a:prstGeom prst="rect">
            <a:avLst/>
          </a:prstGeom>
          <a:ln w="0">
            <a:noFill/>
          </a:ln>
        </p:spPr>
      </p:pic>
      <p:pic>
        <p:nvPicPr>
          <p:cNvPr id="378" name="Picture 54" descr="picto homme.bmp"/>
          <p:cNvPicPr/>
          <p:nvPr/>
        </p:nvPicPr>
        <p:blipFill>
          <a:blip r:embed="rId5"/>
          <a:stretch/>
        </p:blipFill>
        <p:spPr>
          <a:xfrm>
            <a:off x="5505480" y="3200400"/>
            <a:ext cx="139320" cy="360000"/>
          </a:xfrm>
          <a:prstGeom prst="rect">
            <a:avLst/>
          </a:prstGeom>
          <a:ln w="0">
            <a:noFill/>
          </a:ln>
        </p:spPr>
      </p:pic>
      <p:pic>
        <p:nvPicPr>
          <p:cNvPr id="379" name="Picture 54" descr="picto homme.bmp"/>
          <p:cNvPicPr/>
          <p:nvPr/>
        </p:nvPicPr>
        <p:blipFill>
          <a:blip r:embed="rId6"/>
          <a:stretch/>
        </p:blipFill>
        <p:spPr>
          <a:xfrm>
            <a:off x="6519600" y="1713960"/>
            <a:ext cx="326520" cy="847440"/>
          </a:xfrm>
          <a:prstGeom prst="rect">
            <a:avLst/>
          </a:prstGeom>
          <a:ln w="0">
            <a:noFill/>
          </a:ln>
        </p:spPr>
      </p:pic>
      <p:sp>
        <p:nvSpPr>
          <p:cNvPr id="380" name="Oval 3"/>
          <p:cNvSpPr/>
          <p:nvPr/>
        </p:nvSpPr>
        <p:spPr>
          <a:xfrm>
            <a:off x="4153680" y="2264760"/>
            <a:ext cx="1800000" cy="1657080"/>
          </a:xfrm>
          <a:prstGeom prst="ellipse">
            <a:avLst/>
          </a:prstGeom>
          <a:solidFill>
            <a:srgbClr val="666666">
              <a:alpha val="22000"/>
            </a:srgb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sp>
        <p:nvSpPr>
          <p:cNvPr id="381" name="Oval 3"/>
          <p:cNvSpPr/>
          <p:nvPr/>
        </p:nvSpPr>
        <p:spPr>
          <a:xfrm>
            <a:off x="5969520" y="1394280"/>
            <a:ext cx="1547280" cy="1441080"/>
          </a:xfrm>
          <a:prstGeom prst="ellipse">
            <a:avLst/>
          </a:prstGeom>
          <a:solidFill>
            <a:srgbClr val="666666">
              <a:alpha val="22000"/>
            </a:srgb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0" lang="en-US" sz="2400" spc="-1" strike="noStrike">
              <a:solidFill>
                <a:srgbClr val="ffffff"/>
              </a:solidFill>
              <a:latin typeface="Arial"/>
              <a:ea typeface="ＭＳ Ｐゴシック"/>
            </a:endParaRPr>
          </a:p>
        </p:txBody>
      </p:sp>
      <p:sp>
        <p:nvSpPr>
          <p:cNvPr id="382" name="ZoneTexte 52"/>
          <p:cNvSpPr/>
          <p:nvPr/>
        </p:nvSpPr>
        <p:spPr>
          <a:xfrm>
            <a:off x="2197080" y="2452680"/>
            <a:ext cx="2507760" cy="36396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tabLst>
                <a:tab algn="l" pos="0"/>
              </a:tabLst>
            </a:pPr>
            <a:r>
              <a:rPr b="1" i="1" lang="en-GB" sz="1800" spc="-1" strike="noStrike">
                <a:solidFill>
                  <a:srgbClr val="000000"/>
                </a:solidFill>
                <a:latin typeface="Arial Narrow"/>
                <a:ea typeface="ＭＳ Ｐゴシック"/>
              </a:rPr>
              <a:t>Household level</a:t>
            </a:r>
            <a:endParaRPr b="0" lang="en-GB" sz="1800" spc="-1" strike="noStrike">
              <a:solidFill>
                <a:srgbClr val="000000"/>
              </a:solidFill>
              <a:latin typeface="Arial"/>
            </a:endParaRPr>
          </a:p>
        </p:txBody>
      </p:sp>
      <p:sp>
        <p:nvSpPr>
          <p:cNvPr id="383" name="ZoneTexte 53"/>
          <p:cNvSpPr/>
          <p:nvPr/>
        </p:nvSpPr>
        <p:spPr>
          <a:xfrm>
            <a:off x="6519600" y="2792880"/>
            <a:ext cx="2231640" cy="39456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tabLst>
                <a:tab algn="l" pos="0"/>
              </a:tabLst>
            </a:pPr>
            <a:r>
              <a:rPr b="1" i="1" lang="en-GB" sz="2000" spc="-1" strike="noStrike">
                <a:solidFill>
                  <a:srgbClr val="000000"/>
                </a:solidFill>
                <a:latin typeface="Arial Narrow"/>
                <a:ea typeface="ＭＳ Ｐゴシック"/>
              </a:rPr>
              <a:t>Individual  level</a:t>
            </a:r>
            <a:endParaRPr b="0" lang="en-GB" sz="2000" spc="-1" strike="noStrike">
              <a:solidFill>
                <a:srgbClr val="000000"/>
              </a:solidFill>
              <a:latin typeface="Arial"/>
            </a:endParaRPr>
          </a:p>
        </p:txBody>
      </p:sp>
      <p:pic>
        <p:nvPicPr>
          <p:cNvPr id="384" name="Picture 2" descr=""/>
          <p:cNvPicPr/>
          <p:nvPr/>
        </p:nvPicPr>
        <p:blipFill>
          <a:blip r:embed="rId7"/>
          <a:stretch/>
        </p:blipFill>
        <p:spPr>
          <a:xfrm>
            <a:off x="1415160" y="4471200"/>
            <a:ext cx="256680" cy="307080"/>
          </a:xfrm>
          <a:prstGeom prst="rect">
            <a:avLst/>
          </a:prstGeom>
          <a:ln w="0">
            <a:noFill/>
          </a:ln>
        </p:spPr>
      </p:pic>
      <p:pic>
        <p:nvPicPr>
          <p:cNvPr id="385" name="Picture 2" descr=""/>
          <p:cNvPicPr/>
          <p:nvPr/>
        </p:nvPicPr>
        <p:blipFill>
          <a:blip r:embed="rId8"/>
          <a:stretch/>
        </p:blipFill>
        <p:spPr>
          <a:xfrm>
            <a:off x="1583640" y="5223240"/>
            <a:ext cx="252720" cy="297720"/>
          </a:xfrm>
          <a:prstGeom prst="rect">
            <a:avLst/>
          </a:prstGeom>
          <a:ln w="0">
            <a:noFill/>
          </a:ln>
        </p:spPr>
      </p:pic>
      <p:pic>
        <p:nvPicPr>
          <p:cNvPr id="386" name="Picture 2" descr=""/>
          <p:cNvPicPr/>
          <p:nvPr/>
        </p:nvPicPr>
        <p:blipFill>
          <a:blip r:embed="rId9"/>
          <a:stretch/>
        </p:blipFill>
        <p:spPr>
          <a:xfrm>
            <a:off x="1905480" y="4504680"/>
            <a:ext cx="279360" cy="292320"/>
          </a:xfrm>
          <a:prstGeom prst="rect">
            <a:avLst/>
          </a:prstGeom>
          <a:ln w="0">
            <a:noFill/>
          </a:ln>
        </p:spPr>
      </p:pic>
      <p:pic>
        <p:nvPicPr>
          <p:cNvPr id="387" name="Picture 2" descr=""/>
          <p:cNvPicPr/>
          <p:nvPr/>
        </p:nvPicPr>
        <p:blipFill>
          <a:blip r:embed="rId10"/>
          <a:stretch/>
        </p:blipFill>
        <p:spPr>
          <a:xfrm>
            <a:off x="2063160" y="4862160"/>
            <a:ext cx="279360" cy="292320"/>
          </a:xfrm>
          <a:prstGeom prst="rect">
            <a:avLst/>
          </a:prstGeom>
          <a:ln w="0">
            <a:noFill/>
          </a:ln>
        </p:spPr>
      </p:pic>
      <p:pic>
        <p:nvPicPr>
          <p:cNvPr id="388" name="Picture 2" descr=""/>
          <p:cNvPicPr/>
          <p:nvPr/>
        </p:nvPicPr>
        <p:blipFill>
          <a:blip r:embed="rId11"/>
          <a:stretch/>
        </p:blipFill>
        <p:spPr>
          <a:xfrm>
            <a:off x="1240920" y="4826520"/>
            <a:ext cx="300240" cy="307080"/>
          </a:xfrm>
          <a:prstGeom prst="rect">
            <a:avLst/>
          </a:prstGeom>
          <a:ln w="0">
            <a:noFill/>
          </a:ln>
        </p:spPr>
      </p:pic>
      <p:sp>
        <p:nvSpPr>
          <p:cNvPr id="389" name="ZoneTexte 41"/>
          <p:cNvSpPr/>
          <p:nvPr/>
        </p:nvSpPr>
        <p:spPr>
          <a:xfrm>
            <a:off x="3237840" y="4221720"/>
            <a:ext cx="4079520" cy="36396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tabLst>
                <a:tab algn="l" pos="0"/>
              </a:tabLst>
            </a:pPr>
            <a:r>
              <a:rPr b="1" i="1" lang="en-GB" sz="1800" spc="-1" strike="noStrike">
                <a:solidFill>
                  <a:srgbClr val="000000"/>
                </a:solidFill>
                <a:latin typeface="Arial Narrow"/>
                <a:ea typeface="ＭＳ Ｐゴシック"/>
              </a:rPr>
              <a:t>Community/Group  level</a:t>
            </a:r>
            <a:endParaRPr b="0" lang="en-GB" sz="1800" spc="-1" strike="noStrike">
              <a:solidFill>
                <a:srgbClr val="000000"/>
              </a:solidFill>
              <a:latin typeface="Arial"/>
            </a:endParaRPr>
          </a:p>
        </p:txBody>
      </p:sp>
      <p:pic>
        <p:nvPicPr>
          <p:cNvPr id="390" name="Picture 51" descr="Eglise.png"/>
          <p:cNvPicPr/>
          <p:nvPr/>
        </p:nvPicPr>
        <p:blipFill>
          <a:blip r:embed="rId12"/>
          <a:stretch/>
        </p:blipFill>
        <p:spPr>
          <a:xfrm>
            <a:off x="3436200" y="3472560"/>
            <a:ext cx="705960" cy="707760"/>
          </a:xfrm>
          <a:prstGeom prst="rect">
            <a:avLst/>
          </a:prstGeom>
          <a:ln w="0">
            <a:noFill/>
          </a:ln>
        </p:spPr>
      </p:pic>
      <p:pic>
        <p:nvPicPr>
          <p:cNvPr id="391" name="Picture 4" descr="C:\Users\emergency\Boulot\ACAPS\07 - Methodology\02 - Methodology\Information management\OCHA symbols\OCHA symbols\OCHA_Symbols in PNG - August 2010\OCHA_Symbols\OCHA_Symbols_Unbounded\05_General_Infrastructure\Community_Building.png"/>
          <p:cNvPicPr/>
          <p:nvPr/>
        </p:nvPicPr>
        <p:blipFill>
          <a:blip r:embed="rId13"/>
          <a:stretch/>
        </p:blipFill>
        <p:spPr>
          <a:xfrm>
            <a:off x="2694600" y="3280320"/>
            <a:ext cx="492840" cy="492840"/>
          </a:xfrm>
          <a:prstGeom prst="rect">
            <a:avLst/>
          </a:prstGeom>
          <a:ln w="0">
            <a:noFill/>
          </a:ln>
        </p:spPr>
      </p:pic>
      <p:pic>
        <p:nvPicPr>
          <p:cNvPr id="392" name="Picture 6" descr="C:\Users\emergency\Boulot\ACAPS\07 - Methodology\02 - Methodology\Information management\OCHA symbols\OCHA symbols\OCHA_Symbols in PNG - August 2010\OCHA_Symbols\OCHA_Symbols_Unbounded\03_Affected_Population\Affected_Population.png"/>
          <p:cNvPicPr/>
          <p:nvPr/>
        </p:nvPicPr>
        <p:blipFill>
          <a:blip r:embed="rId14"/>
          <a:stretch/>
        </p:blipFill>
        <p:spPr>
          <a:xfrm>
            <a:off x="2905920" y="4425120"/>
            <a:ext cx="545040" cy="459360"/>
          </a:xfrm>
          <a:prstGeom prst="rect">
            <a:avLst/>
          </a:prstGeom>
          <a:ln w="0">
            <a:noFill/>
          </a:ln>
        </p:spPr>
      </p:pic>
      <p:pic>
        <p:nvPicPr>
          <p:cNvPr id="393" name="Picture 7" descr="C:\Users\emergency\Boulot\ACAPS\07 - Methodology\02 - Methodology\Information management\OCHA symbols\OCHA symbols\OCHA_Symbols in PNG - August 2010\OCHA_Symbols\OCHA_Symbols_Unbounded\03_Affected_Population\Children.png"/>
          <p:cNvPicPr/>
          <p:nvPr/>
        </p:nvPicPr>
        <p:blipFill>
          <a:blip r:embed="rId15"/>
          <a:stretch/>
        </p:blipFill>
        <p:spPr>
          <a:xfrm>
            <a:off x="3207600" y="3767760"/>
            <a:ext cx="306000" cy="347400"/>
          </a:xfrm>
          <a:prstGeom prst="rect">
            <a:avLst/>
          </a:prstGeom>
          <a:ln w="0">
            <a:noFill/>
          </a:ln>
        </p:spPr>
      </p:pic>
      <p:pic>
        <p:nvPicPr>
          <p:cNvPr id="394" name="Picture 8" descr="C:\Users\emergency\Boulot\ACAPS\07 - Methodology\02 - Methodology\Information management\OCHA symbols\OCHA symbols\OCHA_Symbols in PNG - August 2010\OCHA_Symbols\OCHA_Symbols_Unbounded\07_Camp\Temporary.png"/>
          <p:cNvPicPr/>
          <p:nvPr/>
        </p:nvPicPr>
        <p:blipFill>
          <a:blip r:embed="rId16"/>
          <a:stretch/>
        </p:blipFill>
        <p:spPr>
          <a:xfrm>
            <a:off x="2394720" y="3839400"/>
            <a:ext cx="641160" cy="495000"/>
          </a:xfrm>
          <a:prstGeom prst="rect">
            <a:avLst/>
          </a:prstGeom>
          <a:ln w="0">
            <a:noFill/>
          </a:ln>
        </p:spPr>
      </p:pic>
      <p:pic>
        <p:nvPicPr>
          <p:cNvPr id="395" name="Picture 9" descr="C:\Users\emergency\Boulot\ACAPS\07 - Methodology\02 - Methodology\Information management\OCHA symbols\OCHA symbols\OCHA_Symbols in PNG - August 2010\OCHA_Symbols\OCHA_Symbols_Unbounded\06_Health_Facilities\Health_Facities.png"/>
          <p:cNvPicPr/>
          <p:nvPr/>
        </p:nvPicPr>
        <p:blipFill>
          <a:blip r:embed="rId17"/>
          <a:stretch/>
        </p:blipFill>
        <p:spPr>
          <a:xfrm>
            <a:off x="1601280" y="4795920"/>
            <a:ext cx="381240" cy="361440"/>
          </a:xfrm>
          <a:prstGeom prst="rect">
            <a:avLst/>
          </a:prstGeom>
          <a:ln w="0">
            <a:noFill/>
          </a:ln>
        </p:spPr>
      </p:pic>
      <p:cxnSp>
        <p:nvCxnSpPr>
          <p:cNvPr id="396" name="Straight Arrow Connector 127"/>
          <p:cNvCxnSpPr/>
          <p:nvPr/>
        </p:nvCxnSpPr>
        <p:spPr>
          <a:xfrm flipV="1">
            <a:off x="732600" y="2133360"/>
            <a:ext cx="360" cy="3907440"/>
          </a:xfrm>
          <a:prstGeom prst="straightConnector1">
            <a:avLst/>
          </a:prstGeom>
          <a:ln w="88900">
            <a:solidFill>
              <a:srgbClr val="666666"/>
            </a:solidFill>
            <a:round/>
            <a:tailEnd len="med" type="arrow" w="med"/>
          </a:ln>
        </p:spPr>
      </p:cxnSp>
      <p:sp>
        <p:nvSpPr>
          <p:cNvPr id="397" name="Rectangle 128"/>
          <p:cNvSpPr/>
          <p:nvPr/>
        </p:nvSpPr>
        <p:spPr>
          <a:xfrm>
            <a:off x="732600" y="5639040"/>
            <a:ext cx="1223640" cy="401400"/>
          </a:xfrm>
          <a:prstGeom prst="rect">
            <a:avLst/>
          </a:prstGeom>
          <a:solidFill>
            <a:srgbClr val="666666"/>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1" lang="en-US" sz="2000" spc="-1" strike="noStrike">
              <a:solidFill>
                <a:srgbClr val="000000"/>
              </a:solidFill>
              <a:latin typeface="Arial"/>
              <a:ea typeface="ＭＳ Ｐゴシック"/>
            </a:endParaRPr>
          </a:p>
        </p:txBody>
      </p:sp>
      <p:sp>
        <p:nvSpPr>
          <p:cNvPr id="398" name="Rectangle 129"/>
          <p:cNvSpPr/>
          <p:nvPr/>
        </p:nvSpPr>
        <p:spPr>
          <a:xfrm>
            <a:off x="1956600" y="5634000"/>
            <a:ext cx="3211200" cy="401400"/>
          </a:xfrm>
          <a:prstGeom prst="rect">
            <a:avLst/>
          </a:prstGeom>
          <a:solidFill>
            <a:srgbClr val="999999">
              <a:alpha val="60000"/>
            </a:srgb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1" lang="en-US" sz="2000" spc="-1" strike="noStrike">
              <a:solidFill>
                <a:srgbClr val="000000"/>
              </a:solidFill>
              <a:latin typeface="Arial"/>
              <a:ea typeface="ＭＳ Ｐゴシック"/>
            </a:endParaRPr>
          </a:p>
        </p:txBody>
      </p:sp>
      <p:sp>
        <p:nvSpPr>
          <p:cNvPr id="399" name="Right Arrow 25"/>
          <p:cNvSpPr/>
          <p:nvPr/>
        </p:nvSpPr>
        <p:spPr>
          <a:xfrm>
            <a:off x="5168160" y="5438880"/>
            <a:ext cx="3087360" cy="791640"/>
          </a:xfrm>
          <a:prstGeom prst="rightArrow">
            <a:avLst>
              <a:gd name="adj1" fmla="val 50000"/>
              <a:gd name="adj2" fmla="val 50000"/>
            </a:avLst>
          </a:prstGeom>
          <a:solidFill>
            <a:srgbClr val="cccccc">
              <a:alpha val="35000"/>
            </a:srgbClr>
          </a:solidFill>
          <a:ln w="25400">
            <a:noFill/>
          </a:ln>
        </p:spPr>
        <p:style>
          <a:lnRef idx="0"/>
          <a:fillRef idx="0"/>
          <a:effectRef idx="0"/>
          <a:fontRef idx="minor"/>
        </p:style>
        <p:txBody>
          <a:bodyPr lIns="90000" rIns="90000" tIns="45000" bIns="45000" anchor="ctr">
            <a:noAutofit/>
          </a:bodyPr>
          <a:p>
            <a:pPr algn="ctr">
              <a:lnSpc>
                <a:spcPct val="100000"/>
              </a:lnSpc>
              <a:tabLst>
                <a:tab algn="l" pos="0"/>
              </a:tabLst>
            </a:pPr>
            <a:endParaRPr b="1" lang="en-US" sz="2000" spc="-1" strike="noStrike">
              <a:solidFill>
                <a:srgbClr val="000000"/>
              </a:solidFill>
              <a:latin typeface="Arial"/>
              <a:ea typeface="ＭＳ Ｐゴシック"/>
            </a:endParaRPr>
          </a:p>
        </p:txBody>
      </p:sp>
      <p:sp>
        <p:nvSpPr>
          <p:cNvPr id="400" name="TextBox 16"/>
          <p:cNvSpPr/>
          <p:nvPr/>
        </p:nvSpPr>
        <p:spPr>
          <a:xfrm>
            <a:off x="3434760" y="5617800"/>
            <a:ext cx="2599560" cy="45540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tabLst>
                <a:tab algn="l" pos="0"/>
              </a:tabLst>
            </a:pPr>
            <a:r>
              <a:rPr b="1" lang="en-US" sz="2400" spc="-1" strike="noStrike">
                <a:solidFill>
                  <a:srgbClr val="000000"/>
                </a:solidFill>
                <a:latin typeface="Arial Narrow"/>
                <a:ea typeface="ＭＳ Ｐゴシック"/>
              </a:rPr>
              <a:t>Time / Cost / Access</a:t>
            </a:r>
            <a:endParaRPr b="0" lang="en-GB" sz="2400" spc="-1" strike="noStrike">
              <a:solidFill>
                <a:srgbClr val="000000"/>
              </a:solidFill>
              <a:latin typeface="Arial"/>
            </a:endParaRPr>
          </a:p>
        </p:txBody>
      </p:sp>
      <p:sp>
        <p:nvSpPr>
          <p:cNvPr id="401" name="Text Placeholder 3"/>
          <p:cNvSpPr/>
          <p:nvPr/>
        </p:nvSpPr>
        <p:spPr>
          <a:xfrm>
            <a:off x="6788160" y="3679200"/>
            <a:ext cx="2114640" cy="1507680"/>
          </a:xfrm>
          <a:prstGeom prst="rect">
            <a:avLst/>
          </a:prstGeom>
          <a:noFill/>
          <a:ln w="0">
            <a:noFill/>
          </a:ln>
        </p:spPr>
        <p:style>
          <a:lnRef idx="0"/>
          <a:fillRef idx="0"/>
          <a:effectRef idx="0"/>
          <a:fontRef idx="minor"/>
        </p:style>
        <p:txBody>
          <a:bodyPr lIns="90000" rIns="90000" tIns="45000" bIns="45000" anchor="t">
            <a:noAutofit/>
          </a:bodyPr>
          <a:p>
            <a:pPr algn="ctr">
              <a:lnSpc>
                <a:spcPct val="100000"/>
              </a:lnSpc>
              <a:spcBef>
                <a:spcPts val="1001"/>
              </a:spcBef>
              <a:tabLst>
                <a:tab algn="l" pos="0"/>
              </a:tabLst>
            </a:pPr>
            <a:endParaRPr b="1" lang="en-GB" sz="1600" spc="-1" strike="noStrike">
              <a:solidFill>
                <a:srgbClr val="000000"/>
              </a:solidFill>
              <a:latin typeface="Arial Narrow"/>
            </a:endParaRPr>
          </a:p>
        </p:txBody>
      </p:sp>
      <p:sp>
        <p:nvSpPr>
          <p:cNvPr id="402" name="12-Point Star 136"/>
          <p:cNvSpPr/>
          <p:nvPr/>
        </p:nvSpPr>
        <p:spPr>
          <a:xfrm rot="20308800">
            <a:off x="6246000" y="3195000"/>
            <a:ext cx="2885760" cy="2188440"/>
          </a:xfrm>
          <a:prstGeom prst="star12">
            <a:avLst>
              <a:gd name="adj" fmla="val 37500"/>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tabLst>
                <a:tab algn="l" pos="0"/>
              </a:tabLst>
            </a:pPr>
            <a:r>
              <a:rPr b="0" lang="en-GB" sz="1200" spc="-1" strike="noStrike">
                <a:solidFill>
                  <a:srgbClr val="ffffff"/>
                </a:solidFill>
                <a:latin typeface="Arial Narrow"/>
              </a:rPr>
              <a:t>It is possible to aggregate from a lower unit of measurement upward (e.g. household to community) but rarely vice-versa</a:t>
            </a:r>
            <a:endParaRPr b="0" lang="en-GB" sz="12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50" dur="indefinite" restart="never" nodeType="tmRoot">
          <p:childTnLst>
            <p:seq>
              <p:cTn id="251" dur="indefinite" nodeType="mainSeq">
                <p:childTnLst>
                  <p:par>
                    <p:cTn id="252" fill="hold">
                      <p:stCondLst>
                        <p:cond delay="indefinite"/>
                      </p:stCondLst>
                      <p:childTnLst>
                        <p:par>
                          <p:cTn id="253" fill="hold">
                            <p:stCondLst>
                              <p:cond delay="0"/>
                            </p:stCondLst>
                            <p:childTnLst>
                              <p:par>
                                <p:cTn id="254" nodeType="clickEffect" fill="hold" presetClass="entr" presetID="1">
                                  <p:stCondLst>
                                    <p:cond delay="0"/>
                                  </p:stCondLst>
                                  <p:childTnLst>
                                    <p:set>
                                      <p:cBhvr>
                                        <p:cTn id="255" dur="1" fill="hold">
                                          <p:stCondLst>
                                            <p:cond delay="0"/>
                                          </p:stCondLst>
                                        </p:cTn>
                                        <p:tgtEl>
                                          <p:spTgt spid="399"/>
                                        </p:tgtEl>
                                        <p:attrNameLst>
                                          <p:attrName>style.visibility</p:attrName>
                                        </p:attrNameLst>
                                      </p:cBhvr>
                                      <p:to>
                                        <p:strVal val="visible"/>
                                      </p:to>
                                    </p:set>
                                  </p:childTnLst>
                                </p:cTn>
                              </p:par>
                              <p:par>
                                <p:cTn id="256" nodeType="withEffect" fill="hold" presetClass="entr" presetID="1">
                                  <p:stCondLst>
                                    <p:cond delay="0"/>
                                  </p:stCondLst>
                                  <p:childTnLst>
                                    <p:set>
                                      <p:cBhvr>
                                        <p:cTn id="257" dur="1" fill="hold">
                                          <p:stCondLst>
                                            <p:cond delay="0"/>
                                          </p:stCondLst>
                                        </p:cTn>
                                        <p:tgtEl>
                                          <p:spTgt spid="400"/>
                                        </p:tgtEl>
                                        <p:attrNameLst>
                                          <p:attrName>style.visibility</p:attrName>
                                        </p:attrNameLst>
                                      </p:cBhvr>
                                      <p:to>
                                        <p:strVal val="visible"/>
                                      </p:to>
                                    </p:set>
                                  </p:childTnLst>
                                </p:cTn>
                              </p:par>
                              <p:par>
                                <p:cTn id="258" nodeType="withEffect" fill="hold" presetClass="entr" presetID="1">
                                  <p:stCondLst>
                                    <p:cond delay="0"/>
                                  </p:stCondLst>
                                  <p:childTnLst>
                                    <p:set>
                                      <p:cBhvr>
                                        <p:cTn id="259" dur="1" fill="hold">
                                          <p:stCondLst>
                                            <p:cond delay="0"/>
                                          </p:stCondLst>
                                        </p:cTn>
                                        <p:tgtEl>
                                          <p:spTgt spid="398"/>
                                        </p:tgtEl>
                                        <p:attrNameLst>
                                          <p:attrName>style.visibility</p:attrName>
                                        </p:attrNameLst>
                                      </p:cBhvr>
                                      <p:to>
                                        <p:strVal val="visible"/>
                                      </p:to>
                                    </p:set>
                                  </p:childTnLst>
                                </p:cTn>
                              </p:par>
                              <p:par>
                                <p:cTn id="260" nodeType="withEffect" fill="hold" presetClass="entr" presetID="1">
                                  <p:stCondLst>
                                    <p:cond delay="0"/>
                                  </p:stCondLst>
                                  <p:childTnLst>
                                    <p:set>
                                      <p:cBhvr>
                                        <p:cTn id="261" dur="1" fill="hold">
                                          <p:stCondLst>
                                            <p:cond delay="0"/>
                                          </p:stCondLst>
                                        </p:cTn>
                                        <p:tgtEl>
                                          <p:spTgt spid="397"/>
                                        </p:tgtEl>
                                        <p:attrNameLst>
                                          <p:attrName>style.visibility</p:attrName>
                                        </p:attrNameLst>
                                      </p:cBhvr>
                                      <p:to>
                                        <p:strVal val="visible"/>
                                      </p:to>
                                    </p:set>
                                  </p:childTnLst>
                                </p:cTn>
                              </p:par>
                              <p:par>
                                <p:cTn id="262" nodeType="withEffect" fill="hold" presetClass="entr" presetID="1">
                                  <p:stCondLst>
                                    <p:cond delay="0"/>
                                  </p:stCondLst>
                                  <p:childTnLst>
                                    <p:set>
                                      <p:cBhvr>
                                        <p:cTn id="263" dur="1" fill="hold">
                                          <p:stCondLst>
                                            <p:cond delay="0"/>
                                          </p:stCondLst>
                                        </p:cTn>
                                        <p:tgtEl>
                                          <p:spTgt spid="396"/>
                                        </p:tgtEl>
                                        <p:attrNameLst>
                                          <p:attrName>style.visibility</p:attrName>
                                        </p:attrNameLst>
                                      </p:cBhvr>
                                      <p:to>
                                        <p:strVal val="visible"/>
                                      </p:to>
                                    </p:set>
                                  </p:childTnLst>
                                </p:cTn>
                              </p:par>
                              <p:par>
                                <p:cTn id="264" nodeType="withEffect" fill="hold" presetClass="entr" presetID="1">
                                  <p:stCondLst>
                                    <p:cond delay="0"/>
                                  </p:stCondLst>
                                  <p:childTnLst>
                                    <p:set>
                                      <p:cBhvr>
                                        <p:cTn id="265" dur="1" fill="hold">
                                          <p:stCondLst>
                                            <p:cond delay="0"/>
                                          </p:stCondLst>
                                        </p:cTn>
                                        <p:tgtEl>
                                          <p:spTgt spid="371"/>
                                        </p:tgtEl>
                                        <p:attrNameLst>
                                          <p:attrName>style.visibility</p:attrName>
                                        </p:attrNameLst>
                                      </p:cBhvr>
                                      <p:to>
                                        <p:strVal val="visible"/>
                                      </p:to>
                                    </p:set>
                                  </p:childTnLst>
                                </p:cTn>
                              </p:par>
                            </p:childTnLst>
                          </p:cTn>
                        </p:par>
                      </p:childTnLst>
                    </p:cTn>
                  </p:par>
                  <p:par>
                    <p:cTn id="266" fill="hold">
                      <p:stCondLst>
                        <p:cond delay="indefinite"/>
                      </p:stCondLst>
                      <p:childTnLst>
                        <p:par>
                          <p:cTn id="267" fill="hold">
                            <p:stCondLst>
                              <p:cond delay="0"/>
                            </p:stCondLst>
                            <p:childTnLst>
                              <p:par>
                                <p:cTn id="268" nodeType="clickEffect" fill="hold" presetClass="entr" presetID="10">
                                  <p:stCondLst>
                                    <p:cond delay="0"/>
                                  </p:stCondLst>
                                  <p:childTnLst>
                                    <p:set>
                                      <p:cBhvr>
                                        <p:cTn id="269" dur="1" fill="hold">
                                          <p:stCondLst>
                                            <p:cond delay="0"/>
                                          </p:stCondLst>
                                        </p:cTn>
                                        <p:tgtEl>
                                          <p:spTgt spid="372"/>
                                        </p:tgtEl>
                                        <p:attrNameLst>
                                          <p:attrName>style.visibility</p:attrName>
                                        </p:attrNameLst>
                                      </p:cBhvr>
                                      <p:to>
                                        <p:strVal val="visible"/>
                                      </p:to>
                                    </p:set>
                                    <p:animEffect filter="fade" transition="in">
                                      <p:cBhvr additive="repl">
                                        <p:cTn id="270" dur="500"/>
                                        <p:tgtEl>
                                          <p:spTgt spid="372"/>
                                        </p:tgtEl>
                                      </p:cBhvr>
                                    </p:animEffect>
                                  </p:childTnLst>
                                </p:cTn>
                              </p:par>
                              <p:par>
                                <p:cTn id="271" nodeType="withEffect" fill="hold" presetClass="entr" presetID="5" presetSubtype="10">
                                  <p:stCondLst>
                                    <p:cond delay="0"/>
                                  </p:stCondLst>
                                  <p:childTnLst>
                                    <p:set>
                                      <p:cBhvr>
                                        <p:cTn id="272" dur="1" fill="hold">
                                          <p:stCondLst>
                                            <p:cond delay="0"/>
                                          </p:stCondLst>
                                        </p:cTn>
                                        <p:tgtEl>
                                          <p:spTgt spid="388"/>
                                        </p:tgtEl>
                                        <p:attrNameLst>
                                          <p:attrName>style.visibility</p:attrName>
                                        </p:attrNameLst>
                                      </p:cBhvr>
                                      <p:to>
                                        <p:strVal val="visible"/>
                                      </p:to>
                                    </p:set>
                                    <p:animEffect filter="checkerboard(across)" transition="in">
                                      <p:cBhvr additive="repl">
                                        <p:cTn id="273" dur="500"/>
                                        <p:tgtEl>
                                          <p:spTgt spid="388"/>
                                        </p:tgtEl>
                                      </p:cBhvr>
                                    </p:animEffect>
                                  </p:childTnLst>
                                </p:cTn>
                              </p:par>
                              <p:par>
                                <p:cTn id="274" nodeType="withEffect" fill="hold" presetClass="entr" presetID="1">
                                  <p:stCondLst>
                                    <p:cond delay="0"/>
                                  </p:stCondLst>
                                  <p:childTnLst>
                                    <p:set>
                                      <p:cBhvr>
                                        <p:cTn id="275" dur="1" fill="hold">
                                          <p:stCondLst>
                                            <p:cond delay="0"/>
                                          </p:stCondLst>
                                        </p:cTn>
                                        <p:tgtEl>
                                          <p:spTgt spid="395"/>
                                        </p:tgtEl>
                                        <p:attrNameLst>
                                          <p:attrName>style.visibility</p:attrName>
                                        </p:attrNameLst>
                                      </p:cBhvr>
                                      <p:to>
                                        <p:strVal val="visible"/>
                                      </p:to>
                                    </p:set>
                                  </p:childTnLst>
                                </p:cTn>
                              </p:par>
                              <p:par>
                                <p:cTn id="276" nodeType="withEffect" fill="hold" presetClass="entr" presetID="5" presetSubtype="10">
                                  <p:stCondLst>
                                    <p:cond delay="0"/>
                                  </p:stCondLst>
                                  <p:childTnLst>
                                    <p:set>
                                      <p:cBhvr>
                                        <p:cTn id="277" dur="1" fill="hold">
                                          <p:stCondLst>
                                            <p:cond delay="0"/>
                                          </p:stCondLst>
                                        </p:cTn>
                                        <p:tgtEl>
                                          <p:spTgt spid="373"/>
                                        </p:tgtEl>
                                        <p:attrNameLst>
                                          <p:attrName>style.visibility</p:attrName>
                                        </p:attrNameLst>
                                      </p:cBhvr>
                                      <p:to>
                                        <p:strVal val="visible"/>
                                      </p:to>
                                    </p:set>
                                    <p:animEffect filter="checkerboard(across)" transition="in">
                                      <p:cBhvr additive="repl">
                                        <p:cTn id="278" dur="500"/>
                                        <p:tgtEl>
                                          <p:spTgt spid="373"/>
                                        </p:tgtEl>
                                      </p:cBhvr>
                                    </p:animEffect>
                                  </p:childTnLst>
                                </p:cTn>
                              </p:par>
                              <p:par>
                                <p:cTn id="279" nodeType="withEffect" fill="hold" presetClass="entr" presetID="5" presetSubtype="10">
                                  <p:stCondLst>
                                    <p:cond delay="0"/>
                                  </p:stCondLst>
                                  <p:childTnLst>
                                    <p:set>
                                      <p:cBhvr>
                                        <p:cTn id="280" dur="1" fill="hold">
                                          <p:stCondLst>
                                            <p:cond delay="0"/>
                                          </p:stCondLst>
                                        </p:cTn>
                                        <p:tgtEl>
                                          <p:spTgt spid="384"/>
                                        </p:tgtEl>
                                        <p:attrNameLst>
                                          <p:attrName>style.visibility</p:attrName>
                                        </p:attrNameLst>
                                      </p:cBhvr>
                                      <p:to>
                                        <p:strVal val="visible"/>
                                      </p:to>
                                    </p:set>
                                    <p:animEffect filter="checkerboard(across)" transition="in">
                                      <p:cBhvr additive="repl">
                                        <p:cTn id="281" dur="500"/>
                                        <p:tgtEl>
                                          <p:spTgt spid="384"/>
                                        </p:tgtEl>
                                      </p:cBhvr>
                                    </p:animEffect>
                                  </p:childTnLst>
                                </p:cTn>
                              </p:par>
                              <p:par>
                                <p:cTn id="282" nodeType="withEffect" fill="hold" presetClass="entr" presetID="5" presetSubtype="10">
                                  <p:stCondLst>
                                    <p:cond delay="0"/>
                                  </p:stCondLst>
                                  <p:childTnLst>
                                    <p:set>
                                      <p:cBhvr>
                                        <p:cTn id="283" dur="1" fill="hold">
                                          <p:stCondLst>
                                            <p:cond delay="0"/>
                                          </p:stCondLst>
                                        </p:cTn>
                                        <p:tgtEl>
                                          <p:spTgt spid="386"/>
                                        </p:tgtEl>
                                        <p:attrNameLst>
                                          <p:attrName>style.visibility</p:attrName>
                                        </p:attrNameLst>
                                      </p:cBhvr>
                                      <p:to>
                                        <p:strVal val="visible"/>
                                      </p:to>
                                    </p:set>
                                    <p:animEffect filter="checkerboard(across)" transition="in">
                                      <p:cBhvr additive="repl">
                                        <p:cTn id="284" dur="500"/>
                                        <p:tgtEl>
                                          <p:spTgt spid="386"/>
                                        </p:tgtEl>
                                      </p:cBhvr>
                                    </p:animEffect>
                                  </p:childTnLst>
                                </p:cTn>
                              </p:par>
                              <p:par>
                                <p:cTn id="285" nodeType="withEffect" fill="hold" presetClass="entr" presetID="5" presetSubtype="10">
                                  <p:stCondLst>
                                    <p:cond delay="0"/>
                                  </p:stCondLst>
                                  <p:childTnLst>
                                    <p:set>
                                      <p:cBhvr>
                                        <p:cTn id="286" dur="1" fill="hold">
                                          <p:stCondLst>
                                            <p:cond delay="0"/>
                                          </p:stCondLst>
                                        </p:cTn>
                                        <p:tgtEl>
                                          <p:spTgt spid="387"/>
                                        </p:tgtEl>
                                        <p:attrNameLst>
                                          <p:attrName>style.visibility</p:attrName>
                                        </p:attrNameLst>
                                      </p:cBhvr>
                                      <p:to>
                                        <p:strVal val="visible"/>
                                      </p:to>
                                    </p:set>
                                    <p:animEffect filter="checkerboard(across)" transition="in">
                                      <p:cBhvr additive="repl">
                                        <p:cTn id="287" dur="500"/>
                                        <p:tgtEl>
                                          <p:spTgt spid="387"/>
                                        </p:tgtEl>
                                      </p:cBhvr>
                                    </p:animEffect>
                                  </p:childTnLst>
                                </p:cTn>
                              </p:par>
                              <p:par>
                                <p:cTn id="288" nodeType="withEffect" fill="hold" presetClass="entr" presetID="5" presetSubtype="10">
                                  <p:stCondLst>
                                    <p:cond delay="0"/>
                                  </p:stCondLst>
                                  <p:childTnLst>
                                    <p:set>
                                      <p:cBhvr>
                                        <p:cTn id="289" dur="1" fill="hold">
                                          <p:stCondLst>
                                            <p:cond delay="0"/>
                                          </p:stCondLst>
                                        </p:cTn>
                                        <p:tgtEl>
                                          <p:spTgt spid="385"/>
                                        </p:tgtEl>
                                        <p:attrNameLst>
                                          <p:attrName>style.visibility</p:attrName>
                                        </p:attrNameLst>
                                      </p:cBhvr>
                                      <p:to>
                                        <p:strVal val="visible"/>
                                      </p:to>
                                    </p:set>
                                    <p:animEffect filter="checkerboard(across)" transition="in">
                                      <p:cBhvr additive="repl">
                                        <p:cTn id="290" dur="500"/>
                                        <p:tgtEl>
                                          <p:spTgt spid="385"/>
                                        </p:tgtEl>
                                      </p:cBhvr>
                                    </p:animEffect>
                                  </p:childTnLst>
                                </p:cTn>
                              </p:par>
                            </p:childTnLst>
                          </p:cTn>
                        </p:par>
                      </p:childTnLst>
                    </p:cTn>
                  </p:par>
                  <p:par>
                    <p:cTn id="291" fill="hold">
                      <p:stCondLst>
                        <p:cond delay="indefinite"/>
                      </p:stCondLst>
                      <p:childTnLst>
                        <p:par>
                          <p:cTn id="292" fill="hold">
                            <p:stCondLst>
                              <p:cond delay="0"/>
                            </p:stCondLst>
                            <p:childTnLst>
                              <p:par>
                                <p:cTn id="293" nodeType="clickEffect" fill="hold" presetClass="entr" presetID="10">
                                  <p:stCondLst>
                                    <p:cond delay="0"/>
                                  </p:stCondLst>
                                  <p:childTnLst>
                                    <p:set>
                                      <p:cBhvr>
                                        <p:cTn id="294" dur="1" fill="hold">
                                          <p:stCondLst>
                                            <p:cond delay="0"/>
                                          </p:stCondLst>
                                        </p:cTn>
                                        <p:tgtEl>
                                          <p:spTgt spid="369"/>
                                        </p:tgtEl>
                                        <p:attrNameLst>
                                          <p:attrName>style.visibility</p:attrName>
                                        </p:attrNameLst>
                                      </p:cBhvr>
                                      <p:to>
                                        <p:strVal val="visible"/>
                                      </p:to>
                                    </p:set>
                                    <p:animEffect filter="fade" transition="in">
                                      <p:cBhvr additive="repl">
                                        <p:cTn id="295" dur="500"/>
                                        <p:tgtEl>
                                          <p:spTgt spid="369"/>
                                        </p:tgtEl>
                                      </p:cBhvr>
                                    </p:animEffect>
                                  </p:childTnLst>
                                </p:cTn>
                              </p:par>
                              <p:par>
                                <p:cTn id="296" nodeType="withEffect" fill="hold" presetClass="entr" presetID="1">
                                  <p:stCondLst>
                                    <p:cond delay="0"/>
                                  </p:stCondLst>
                                  <p:childTnLst>
                                    <p:set>
                                      <p:cBhvr>
                                        <p:cTn id="297" dur="1" fill="hold">
                                          <p:stCondLst>
                                            <p:cond delay="0"/>
                                          </p:stCondLst>
                                        </p:cTn>
                                        <p:tgtEl>
                                          <p:spTgt spid="390"/>
                                        </p:tgtEl>
                                        <p:attrNameLst>
                                          <p:attrName>style.visibility</p:attrName>
                                        </p:attrNameLst>
                                      </p:cBhvr>
                                      <p:to>
                                        <p:strVal val="visible"/>
                                      </p:to>
                                    </p:set>
                                  </p:childTnLst>
                                </p:cTn>
                              </p:par>
                              <p:par>
                                <p:cTn id="298" nodeType="withEffect" fill="hold" presetClass="entr" presetID="1">
                                  <p:stCondLst>
                                    <p:cond delay="0"/>
                                  </p:stCondLst>
                                  <p:childTnLst>
                                    <p:set>
                                      <p:cBhvr>
                                        <p:cTn id="299" dur="1" fill="hold">
                                          <p:stCondLst>
                                            <p:cond delay="0"/>
                                          </p:stCondLst>
                                        </p:cTn>
                                        <p:tgtEl>
                                          <p:spTgt spid="393"/>
                                        </p:tgtEl>
                                        <p:attrNameLst>
                                          <p:attrName>style.visibility</p:attrName>
                                        </p:attrNameLst>
                                      </p:cBhvr>
                                      <p:to>
                                        <p:strVal val="visible"/>
                                      </p:to>
                                    </p:set>
                                  </p:childTnLst>
                                </p:cTn>
                              </p:par>
                              <p:par>
                                <p:cTn id="300" nodeType="withEffect" fill="hold" presetClass="entr" presetID="1">
                                  <p:stCondLst>
                                    <p:cond delay="0"/>
                                  </p:stCondLst>
                                  <p:childTnLst>
                                    <p:set>
                                      <p:cBhvr>
                                        <p:cTn id="301" dur="1" fill="hold">
                                          <p:stCondLst>
                                            <p:cond delay="0"/>
                                          </p:stCondLst>
                                        </p:cTn>
                                        <p:tgtEl>
                                          <p:spTgt spid="394"/>
                                        </p:tgtEl>
                                        <p:attrNameLst>
                                          <p:attrName>style.visibility</p:attrName>
                                        </p:attrNameLst>
                                      </p:cBhvr>
                                      <p:to>
                                        <p:strVal val="visible"/>
                                      </p:to>
                                    </p:set>
                                  </p:childTnLst>
                                </p:cTn>
                              </p:par>
                              <p:par>
                                <p:cTn id="302" nodeType="withEffect" fill="hold" presetClass="entr" presetID="1">
                                  <p:stCondLst>
                                    <p:cond delay="0"/>
                                  </p:stCondLst>
                                  <p:childTnLst>
                                    <p:set>
                                      <p:cBhvr>
                                        <p:cTn id="303" dur="1" fill="hold">
                                          <p:stCondLst>
                                            <p:cond delay="0"/>
                                          </p:stCondLst>
                                        </p:cTn>
                                        <p:tgtEl>
                                          <p:spTgt spid="391"/>
                                        </p:tgtEl>
                                        <p:attrNameLst>
                                          <p:attrName>style.visibility</p:attrName>
                                        </p:attrNameLst>
                                      </p:cBhvr>
                                      <p:to>
                                        <p:strVal val="visible"/>
                                      </p:to>
                                    </p:set>
                                  </p:childTnLst>
                                </p:cTn>
                              </p:par>
                              <p:par>
                                <p:cTn id="304" nodeType="withEffect" fill="hold" presetClass="entr" presetID="1">
                                  <p:stCondLst>
                                    <p:cond delay="0"/>
                                  </p:stCondLst>
                                  <p:childTnLst>
                                    <p:set>
                                      <p:cBhvr>
                                        <p:cTn id="305" dur="1" fill="hold">
                                          <p:stCondLst>
                                            <p:cond delay="0"/>
                                          </p:stCondLst>
                                        </p:cTn>
                                        <p:tgtEl>
                                          <p:spTgt spid="392"/>
                                        </p:tgtEl>
                                        <p:attrNameLst>
                                          <p:attrName>style.visibility</p:attrName>
                                        </p:attrNameLst>
                                      </p:cBhvr>
                                      <p:to>
                                        <p:strVal val="visible"/>
                                      </p:to>
                                    </p:set>
                                  </p:childTnLst>
                                </p:cTn>
                              </p:par>
                              <p:par>
                                <p:cTn id="306" nodeType="withEffect" fill="hold" presetClass="entr" presetID="1">
                                  <p:stCondLst>
                                    <p:cond delay="0"/>
                                  </p:stCondLst>
                                  <p:childTnLst>
                                    <p:set>
                                      <p:cBhvr>
                                        <p:cTn id="307" dur="1" fill="hold">
                                          <p:stCondLst>
                                            <p:cond delay="0"/>
                                          </p:stCondLst>
                                        </p:cTn>
                                        <p:tgtEl>
                                          <p:spTgt spid="389"/>
                                        </p:tgtEl>
                                        <p:attrNameLst>
                                          <p:attrName>style.visibility</p:attrName>
                                        </p:attrNameLst>
                                      </p:cBhvr>
                                      <p:to>
                                        <p:strVal val="visible"/>
                                      </p:to>
                                    </p:set>
                                  </p:childTnLst>
                                </p:cTn>
                              </p:par>
                            </p:childTnLst>
                          </p:cTn>
                        </p:par>
                      </p:childTnLst>
                    </p:cTn>
                  </p:par>
                  <p:par>
                    <p:cTn id="308" fill="hold">
                      <p:stCondLst>
                        <p:cond delay="indefinite"/>
                      </p:stCondLst>
                      <p:childTnLst>
                        <p:par>
                          <p:cTn id="309" fill="hold">
                            <p:stCondLst>
                              <p:cond delay="0"/>
                            </p:stCondLst>
                            <p:childTnLst>
                              <p:par>
                                <p:cTn id="310" nodeType="clickEffect" fill="hold" presetClass="entr" presetID="5" presetSubtype="10">
                                  <p:stCondLst>
                                    <p:cond delay="0"/>
                                  </p:stCondLst>
                                  <p:childTnLst>
                                    <p:set>
                                      <p:cBhvr>
                                        <p:cTn id="311" dur="1" fill="hold">
                                          <p:stCondLst>
                                            <p:cond delay="0"/>
                                          </p:stCondLst>
                                        </p:cTn>
                                        <p:tgtEl>
                                          <p:spTgt spid="374"/>
                                        </p:tgtEl>
                                        <p:attrNameLst>
                                          <p:attrName>style.visibility</p:attrName>
                                        </p:attrNameLst>
                                      </p:cBhvr>
                                      <p:to>
                                        <p:strVal val="visible"/>
                                      </p:to>
                                    </p:set>
                                    <p:animEffect filter="checkerboard(across)" transition="in">
                                      <p:cBhvr additive="repl">
                                        <p:cTn id="312" dur="500"/>
                                        <p:tgtEl>
                                          <p:spTgt spid="374"/>
                                        </p:tgtEl>
                                      </p:cBhvr>
                                    </p:animEffect>
                                  </p:childTnLst>
                                </p:cTn>
                              </p:par>
                              <p:par>
                                <p:cTn id="313" nodeType="withEffect" fill="hold" presetClass="entr" presetID="5" presetSubtype="10">
                                  <p:stCondLst>
                                    <p:cond delay="0"/>
                                  </p:stCondLst>
                                  <p:childTnLst>
                                    <p:set>
                                      <p:cBhvr>
                                        <p:cTn id="314" dur="1" fill="hold">
                                          <p:stCondLst>
                                            <p:cond delay="0"/>
                                          </p:stCondLst>
                                        </p:cTn>
                                        <p:tgtEl>
                                          <p:spTgt spid="382"/>
                                        </p:tgtEl>
                                        <p:attrNameLst>
                                          <p:attrName>style.visibility</p:attrName>
                                        </p:attrNameLst>
                                      </p:cBhvr>
                                      <p:to>
                                        <p:strVal val="visible"/>
                                      </p:to>
                                    </p:set>
                                    <p:animEffect filter="checkerboard(across)" transition="in">
                                      <p:cBhvr additive="repl">
                                        <p:cTn id="315" dur="500"/>
                                        <p:tgtEl>
                                          <p:spTgt spid="382"/>
                                        </p:tgtEl>
                                      </p:cBhvr>
                                    </p:animEffect>
                                  </p:childTnLst>
                                </p:cTn>
                              </p:par>
                              <p:par>
                                <p:cTn id="316" nodeType="withEffect" fill="hold" presetClass="entr" presetID="5" presetSubtype="10">
                                  <p:stCondLst>
                                    <p:cond delay="0"/>
                                  </p:stCondLst>
                                  <p:childTnLst>
                                    <p:set>
                                      <p:cBhvr>
                                        <p:cTn id="317" dur="1" fill="hold">
                                          <p:stCondLst>
                                            <p:cond delay="0"/>
                                          </p:stCondLst>
                                        </p:cTn>
                                        <p:tgtEl>
                                          <p:spTgt spid="375"/>
                                        </p:tgtEl>
                                        <p:attrNameLst>
                                          <p:attrName>style.visibility</p:attrName>
                                        </p:attrNameLst>
                                      </p:cBhvr>
                                      <p:to>
                                        <p:strVal val="visible"/>
                                      </p:to>
                                    </p:set>
                                    <p:animEffect filter="checkerboard(across)" transition="in">
                                      <p:cBhvr additive="repl">
                                        <p:cTn id="318" dur="500"/>
                                        <p:tgtEl>
                                          <p:spTgt spid="375"/>
                                        </p:tgtEl>
                                      </p:cBhvr>
                                    </p:animEffect>
                                  </p:childTnLst>
                                </p:cTn>
                              </p:par>
                              <p:par>
                                <p:cTn id="319" nodeType="withEffect" fill="hold" presetClass="entr" presetID="5" presetSubtype="10">
                                  <p:stCondLst>
                                    <p:cond delay="0"/>
                                  </p:stCondLst>
                                  <p:childTnLst>
                                    <p:set>
                                      <p:cBhvr>
                                        <p:cTn id="320" dur="1" fill="hold">
                                          <p:stCondLst>
                                            <p:cond delay="0"/>
                                          </p:stCondLst>
                                        </p:cTn>
                                        <p:tgtEl>
                                          <p:spTgt spid="376"/>
                                        </p:tgtEl>
                                        <p:attrNameLst>
                                          <p:attrName>style.visibility</p:attrName>
                                        </p:attrNameLst>
                                      </p:cBhvr>
                                      <p:to>
                                        <p:strVal val="visible"/>
                                      </p:to>
                                    </p:set>
                                    <p:animEffect filter="checkerboard(across)" transition="in">
                                      <p:cBhvr additive="repl">
                                        <p:cTn id="321" dur="500"/>
                                        <p:tgtEl>
                                          <p:spTgt spid="376"/>
                                        </p:tgtEl>
                                      </p:cBhvr>
                                    </p:animEffect>
                                  </p:childTnLst>
                                </p:cTn>
                              </p:par>
                              <p:par>
                                <p:cTn id="322" nodeType="withEffect" fill="hold" presetClass="entr" presetID="5" presetSubtype="10">
                                  <p:stCondLst>
                                    <p:cond delay="0"/>
                                  </p:stCondLst>
                                  <p:childTnLst>
                                    <p:set>
                                      <p:cBhvr>
                                        <p:cTn id="323" dur="1" fill="hold">
                                          <p:stCondLst>
                                            <p:cond delay="0"/>
                                          </p:stCondLst>
                                        </p:cTn>
                                        <p:tgtEl>
                                          <p:spTgt spid="377"/>
                                        </p:tgtEl>
                                        <p:attrNameLst>
                                          <p:attrName>style.visibility</p:attrName>
                                        </p:attrNameLst>
                                      </p:cBhvr>
                                      <p:to>
                                        <p:strVal val="visible"/>
                                      </p:to>
                                    </p:set>
                                    <p:animEffect filter="checkerboard(across)" transition="in">
                                      <p:cBhvr additive="repl">
                                        <p:cTn id="324" dur="500"/>
                                        <p:tgtEl>
                                          <p:spTgt spid="377"/>
                                        </p:tgtEl>
                                      </p:cBhvr>
                                    </p:animEffect>
                                  </p:childTnLst>
                                </p:cTn>
                              </p:par>
                              <p:par>
                                <p:cTn id="325" nodeType="withEffect" fill="hold" presetClass="entr" presetID="5" presetSubtype="10">
                                  <p:stCondLst>
                                    <p:cond delay="0"/>
                                  </p:stCondLst>
                                  <p:childTnLst>
                                    <p:set>
                                      <p:cBhvr>
                                        <p:cTn id="326" dur="1" fill="hold">
                                          <p:stCondLst>
                                            <p:cond delay="0"/>
                                          </p:stCondLst>
                                        </p:cTn>
                                        <p:tgtEl>
                                          <p:spTgt spid="378"/>
                                        </p:tgtEl>
                                        <p:attrNameLst>
                                          <p:attrName>style.visibility</p:attrName>
                                        </p:attrNameLst>
                                      </p:cBhvr>
                                      <p:to>
                                        <p:strVal val="visible"/>
                                      </p:to>
                                    </p:set>
                                    <p:animEffect filter="checkerboard(across)" transition="in">
                                      <p:cBhvr additive="repl">
                                        <p:cTn id="327" dur="500"/>
                                        <p:tgtEl>
                                          <p:spTgt spid="378"/>
                                        </p:tgtEl>
                                      </p:cBhvr>
                                    </p:animEffect>
                                  </p:childTnLst>
                                </p:cTn>
                              </p:par>
                              <p:par>
                                <p:cTn id="328" nodeType="withEffect" fill="hold" presetClass="entr" presetID="5" presetSubtype="10">
                                  <p:stCondLst>
                                    <p:cond delay="0"/>
                                  </p:stCondLst>
                                  <p:childTnLst>
                                    <p:set>
                                      <p:cBhvr>
                                        <p:cTn id="329" dur="1" fill="hold">
                                          <p:stCondLst>
                                            <p:cond delay="0"/>
                                          </p:stCondLst>
                                        </p:cTn>
                                        <p:tgtEl>
                                          <p:spTgt spid="380"/>
                                        </p:tgtEl>
                                        <p:attrNameLst>
                                          <p:attrName>style.visibility</p:attrName>
                                        </p:attrNameLst>
                                      </p:cBhvr>
                                      <p:to>
                                        <p:strVal val="visible"/>
                                      </p:to>
                                    </p:set>
                                    <p:animEffect filter="checkerboard(across)" transition="in">
                                      <p:cBhvr additive="repl">
                                        <p:cTn id="330" dur="500"/>
                                        <p:tgtEl>
                                          <p:spTgt spid="380"/>
                                        </p:tgtEl>
                                      </p:cBhvr>
                                    </p:animEffect>
                                  </p:childTnLst>
                                </p:cTn>
                              </p:par>
                            </p:childTnLst>
                          </p:cTn>
                        </p:par>
                      </p:childTnLst>
                    </p:cTn>
                  </p:par>
                  <p:par>
                    <p:cTn id="331" fill="hold">
                      <p:stCondLst>
                        <p:cond delay="indefinite"/>
                      </p:stCondLst>
                      <p:childTnLst>
                        <p:par>
                          <p:cTn id="332" fill="hold">
                            <p:stCondLst>
                              <p:cond delay="0"/>
                            </p:stCondLst>
                            <p:childTnLst>
                              <p:par>
                                <p:cTn id="333" nodeType="clickEffect" fill="hold" presetClass="entr" presetID="5" presetSubtype="10">
                                  <p:stCondLst>
                                    <p:cond delay="0"/>
                                  </p:stCondLst>
                                  <p:childTnLst>
                                    <p:set>
                                      <p:cBhvr>
                                        <p:cTn id="334" dur="1" fill="hold">
                                          <p:stCondLst>
                                            <p:cond delay="0"/>
                                          </p:stCondLst>
                                        </p:cTn>
                                        <p:tgtEl>
                                          <p:spTgt spid="379"/>
                                        </p:tgtEl>
                                        <p:attrNameLst>
                                          <p:attrName>style.visibility</p:attrName>
                                        </p:attrNameLst>
                                      </p:cBhvr>
                                      <p:to>
                                        <p:strVal val="visible"/>
                                      </p:to>
                                    </p:set>
                                    <p:animEffect filter="checkerboard(across)" transition="in">
                                      <p:cBhvr additive="repl">
                                        <p:cTn id="335" dur="500"/>
                                        <p:tgtEl>
                                          <p:spTgt spid="379"/>
                                        </p:tgtEl>
                                      </p:cBhvr>
                                    </p:animEffect>
                                  </p:childTnLst>
                                </p:cTn>
                              </p:par>
                              <p:par>
                                <p:cTn id="336" nodeType="withEffect" fill="hold" presetClass="entr" presetID="5" presetSubtype="10">
                                  <p:stCondLst>
                                    <p:cond delay="0"/>
                                  </p:stCondLst>
                                  <p:childTnLst>
                                    <p:set>
                                      <p:cBhvr>
                                        <p:cTn id="337" dur="1" fill="hold">
                                          <p:stCondLst>
                                            <p:cond delay="0"/>
                                          </p:stCondLst>
                                        </p:cTn>
                                        <p:tgtEl>
                                          <p:spTgt spid="381"/>
                                        </p:tgtEl>
                                        <p:attrNameLst>
                                          <p:attrName>style.visibility</p:attrName>
                                        </p:attrNameLst>
                                      </p:cBhvr>
                                      <p:to>
                                        <p:strVal val="visible"/>
                                      </p:to>
                                    </p:set>
                                    <p:animEffect filter="checkerboard(across)" transition="in">
                                      <p:cBhvr additive="repl">
                                        <p:cTn id="338" dur="500"/>
                                        <p:tgtEl>
                                          <p:spTgt spid="381"/>
                                        </p:tgtEl>
                                      </p:cBhvr>
                                    </p:animEffect>
                                  </p:childTnLst>
                                </p:cTn>
                              </p:par>
                              <p:par>
                                <p:cTn id="339" nodeType="withEffect" fill="hold" presetClass="entr" presetID="5" presetSubtype="10">
                                  <p:stCondLst>
                                    <p:cond delay="0"/>
                                  </p:stCondLst>
                                  <p:childTnLst>
                                    <p:set>
                                      <p:cBhvr>
                                        <p:cTn id="340" dur="1" fill="hold">
                                          <p:stCondLst>
                                            <p:cond delay="0"/>
                                          </p:stCondLst>
                                        </p:cTn>
                                        <p:tgtEl>
                                          <p:spTgt spid="383"/>
                                        </p:tgtEl>
                                        <p:attrNameLst>
                                          <p:attrName>style.visibility</p:attrName>
                                        </p:attrNameLst>
                                      </p:cBhvr>
                                      <p:to>
                                        <p:strVal val="visible"/>
                                      </p:to>
                                    </p:set>
                                    <p:animEffect filter="checkerboard(across)" transition="in">
                                      <p:cBhvr additive="repl">
                                        <p:cTn id="341" dur="500"/>
                                        <p:tgtEl>
                                          <p:spTgt spid="383"/>
                                        </p:tgtEl>
                                      </p:cBhvr>
                                    </p:animEffect>
                                  </p:childTnLst>
                                </p:cTn>
                              </p:par>
                            </p:childTnLst>
                          </p:cTn>
                        </p:par>
                      </p:childTnLst>
                    </p:cTn>
                  </p:par>
                  <p:par>
                    <p:cTn id="342" fill="hold">
                      <p:stCondLst>
                        <p:cond delay="indefinite"/>
                      </p:stCondLst>
                      <p:childTnLst>
                        <p:par>
                          <p:cTn id="343" fill="hold">
                            <p:stCondLst>
                              <p:cond delay="0"/>
                            </p:stCondLst>
                            <p:childTnLst>
                              <p:par>
                                <p:cTn id="344" nodeType="clickEffect" fill="hold" presetClass="entr" presetID="5" presetSubtype="10">
                                  <p:stCondLst>
                                    <p:cond delay="0"/>
                                  </p:stCondLst>
                                  <p:childTnLst>
                                    <p:set>
                                      <p:cBhvr>
                                        <p:cTn id="345" dur="1" fill="hold">
                                          <p:stCondLst>
                                            <p:cond delay="0"/>
                                          </p:stCondLst>
                                        </p:cTn>
                                        <p:tgtEl>
                                          <p:spTgt spid="370"/>
                                        </p:tgtEl>
                                        <p:attrNameLst>
                                          <p:attrName>style.visibility</p:attrName>
                                        </p:attrNameLst>
                                      </p:cBhvr>
                                      <p:to>
                                        <p:strVal val="visible"/>
                                      </p:to>
                                    </p:set>
                                    <p:animEffect filter="checkerboard(across)" transition="in">
                                      <p:cBhvr additive="repl">
                                        <p:cTn id="346" dur="500"/>
                                        <p:tgtEl>
                                          <p:spTgt spid="370"/>
                                        </p:tgtEl>
                                      </p:cBhvr>
                                    </p:animEffect>
                                  </p:childTnLst>
                                </p:cTn>
                              </p:par>
                            </p:childTnLst>
                          </p:cTn>
                        </p:par>
                      </p:childTnLst>
                    </p:cTn>
                  </p:par>
                  <p:par>
                    <p:cTn id="347" fill="hold">
                      <p:stCondLst>
                        <p:cond delay="indefinite"/>
                      </p:stCondLst>
                      <p:childTnLst>
                        <p:par>
                          <p:cTn id="348" fill="hold">
                            <p:stCondLst>
                              <p:cond delay="0"/>
                            </p:stCondLst>
                            <p:childTnLst>
                              <p:par>
                                <p:cTn id="349" nodeType="clickEffect" fill="hold" presetClass="entr" presetID="1">
                                  <p:stCondLst>
                                    <p:cond delay="0"/>
                                  </p:stCondLst>
                                  <p:childTnLst>
                                    <p:set>
                                      <p:cBhvr>
                                        <p:cTn id="350" dur="1" fill="hold">
                                          <p:stCondLst>
                                            <p:cond delay="0"/>
                                          </p:stCondLst>
                                        </p:cTn>
                                        <p:tgtEl>
                                          <p:spTgt spid="40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3" name="PlaceHolder 1"/>
          <p:cNvSpPr>
            <a:spLocks noGrp="1"/>
          </p:cNvSpPr>
          <p:nvPr>
            <p:ph type="title"/>
          </p:nvPr>
        </p:nvSpPr>
        <p:spPr>
          <a:xfrm>
            <a:off x="291960" y="1845360"/>
            <a:ext cx="320868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Data collection approaches: Structured</a:t>
            </a:r>
            <a:endParaRPr b="0" lang="es-ES" sz="4400" spc="-1" strike="noStrike">
              <a:solidFill>
                <a:srgbClr val="000000"/>
              </a:solidFill>
              <a:latin typeface="Calibri"/>
            </a:endParaRPr>
          </a:p>
        </p:txBody>
      </p:sp>
      <p:pic>
        <p:nvPicPr>
          <p:cNvPr id="404"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5"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1. The structured </a:t>
            </a:r>
            <a:r>
              <a:rPr b="1" i="1" lang="en-GB" sz="2900" spc="-1" strike="noStrike">
                <a:solidFill>
                  <a:srgbClr val="ffffff"/>
                </a:solidFill>
                <a:latin typeface="Arial Narrow"/>
              </a:rPr>
              <a:t>survey </a:t>
            </a:r>
            <a:r>
              <a:rPr b="1" lang="en-GB" sz="2900" spc="-1" strike="noStrike">
                <a:solidFill>
                  <a:srgbClr val="ffffff"/>
                </a:solidFill>
                <a:latin typeface="Arial Narrow"/>
              </a:rPr>
              <a:t>approach</a:t>
            </a:r>
            <a:endParaRPr b="0" lang="es-ES" sz="2900" spc="-1" strike="noStrike">
              <a:solidFill>
                <a:srgbClr val="000000"/>
              </a:solidFill>
              <a:latin typeface="Calibri"/>
            </a:endParaRPr>
          </a:p>
        </p:txBody>
      </p:sp>
      <p:sp>
        <p:nvSpPr>
          <p:cNvPr id="406" name="PlaceHolder 2"/>
          <p:cNvSpPr>
            <a:spLocks noGrp="1"/>
          </p:cNvSpPr>
          <p:nvPr>
            <p:ph/>
          </p:nvPr>
        </p:nvSpPr>
        <p:spPr>
          <a:xfrm>
            <a:off x="340560" y="1581840"/>
            <a:ext cx="8474760" cy="2946960"/>
          </a:xfrm>
          <a:prstGeom prst="rect">
            <a:avLst/>
          </a:prstGeom>
          <a:noFill/>
          <a:ln w="0">
            <a:noFill/>
          </a:ln>
        </p:spPr>
        <p:txBody>
          <a:bodyPr lIns="90000" rIns="90000" tIns="45000" bIns="45000" anchor="t">
            <a:noAutofit/>
          </a:bodyPr>
          <a:p>
            <a:pPr indent="0">
              <a:lnSpc>
                <a:spcPct val="90000"/>
              </a:lnSpc>
              <a:spcBef>
                <a:spcPts val="1417"/>
              </a:spcBef>
              <a:buNone/>
            </a:pPr>
            <a:endParaRPr b="0" lang="es-ES" sz="1600" spc="-1" strike="noStrike">
              <a:solidFill>
                <a:srgbClr val="000000"/>
              </a:solidFill>
              <a:latin typeface="Calibri"/>
            </a:endParaRPr>
          </a:p>
          <a:p>
            <a:pPr lvl="5" marL="2800440" indent="-285840">
              <a:lnSpc>
                <a:spcPct val="100000"/>
              </a:lnSpc>
              <a:spcBef>
                <a:spcPts val="499"/>
              </a:spcBef>
              <a:buClr>
                <a:srgbClr val="000000"/>
              </a:buClr>
              <a:buFont typeface="Wingdings" charset="2"/>
              <a:buChar char=""/>
            </a:pPr>
            <a:r>
              <a:rPr b="0" lang="en-GB" sz="1600" spc="-1" strike="noStrike">
                <a:solidFill>
                  <a:srgbClr val="000000"/>
                </a:solidFill>
                <a:latin typeface="Arial Narrow"/>
              </a:rPr>
              <a:t>Information collected through an interview, a discussion, a conversation</a:t>
            </a:r>
            <a:endParaRPr b="0" lang="es-ES" sz="1600" spc="-1" strike="noStrike">
              <a:solidFill>
                <a:srgbClr val="000000"/>
              </a:solidFill>
              <a:latin typeface="Calibri"/>
            </a:endParaRPr>
          </a:p>
          <a:p>
            <a:pPr lvl="5" marL="2800440" indent="-285840">
              <a:lnSpc>
                <a:spcPct val="100000"/>
              </a:lnSpc>
              <a:spcBef>
                <a:spcPts val="499"/>
              </a:spcBef>
              <a:buClr>
                <a:srgbClr val="000000"/>
              </a:buClr>
              <a:buFont typeface="Wingdings" charset="2"/>
              <a:buChar char=""/>
            </a:pPr>
            <a:r>
              <a:rPr b="0" lang="en-GB" sz="1600" spc="-1" strike="noStrike">
                <a:solidFill>
                  <a:srgbClr val="000000"/>
                </a:solidFill>
                <a:latin typeface="Arial Narrow"/>
              </a:rPr>
              <a:t>Using structured, close-ended data collection tools </a:t>
            </a:r>
            <a:endParaRPr b="0" lang="es-ES" sz="1600" spc="-1" strike="noStrike">
              <a:solidFill>
                <a:srgbClr val="000000"/>
              </a:solidFill>
              <a:latin typeface="Calibri"/>
            </a:endParaRPr>
          </a:p>
          <a:p>
            <a:pPr lvl="5" marL="2800440" indent="-285840">
              <a:lnSpc>
                <a:spcPct val="100000"/>
              </a:lnSpc>
              <a:spcBef>
                <a:spcPts val="499"/>
              </a:spcBef>
              <a:buClr>
                <a:srgbClr val="000000"/>
              </a:buClr>
              <a:buFont typeface="Wingdings" charset="2"/>
              <a:buChar char=""/>
            </a:pPr>
            <a:r>
              <a:rPr b="0" lang="en-GB" sz="1600" spc="-1" strike="noStrike">
                <a:solidFill>
                  <a:srgbClr val="000000"/>
                </a:solidFill>
                <a:latin typeface="Arial Narrow"/>
              </a:rPr>
              <a:t>Collection of quantifiable information</a:t>
            </a:r>
            <a:endParaRPr b="0" lang="es-ES" sz="1600" spc="-1" strike="noStrike">
              <a:solidFill>
                <a:srgbClr val="000000"/>
              </a:solidFill>
              <a:latin typeface="Calibri"/>
            </a:endParaRPr>
          </a:p>
          <a:p>
            <a:pPr lvl="5" marL="2800440" indent="-285840">
              <a:lnSpc>
                <a:spcPct val="100000"/>
              </a:lnSpc>
              <a:spcBef>
                <a:spcPts val="499"/>
              </a:spcBef>
              <a:buClr>
                <a:srgbClr val="000000"/>
              </a:buClr>
              <a:buFont typeface="Wingdings" charset="2"/>
              <a:buChar char=""/>
            </a:pPr>
            <a:r>
              <a:rPr b="0" lang="en-GB" sz="1600" spc="-1" strike="noStrike">
                <a:solidFill>
                  <a:srgbClr val="000000"/>
                </a:solidFill>
                <a:latin typeface="Arial Narrow"/>
              </a:rPr>
              <a:t>Cross-sectional or longitudinal </a:t>
            </a:r>
            <a:endParaRPr b="0" lang="es-ES" sz="1600" spc="-1" strike="noStrike">
              <a:solidFill>
                <a:srgbClr val="000000"/>
              </a:solidFill>
              <a:latin typeface="Calibri"/>
            </a:endParaRPr>
          </a:p>
          <a:p>
            <a:pPr indent="0" algn="just">
              <a:lnSpc>
                <a:spcPct val="100000"/>
              </a:lnSpc>
              <a:spcBef>
                <a:spcPts val="1001"/>
              </a:spcBef>
              <a:buNone/>
              <a:tabLst>
                <a:tab algn="l" pos="0"/>
              </a:tabLst>
            </a:pPr>
            <a:endParaRPr b="0" lang="es-ES" sz="800" spc="-1" strike="noStrike">
              <a:solidFill>
                <a:srgbClr val="000000"/>
              </a:solidFill>
              <a:latin typeface="Calibri"/>
            </a:endParaRPr>
          </a:p>
          <a:p>
            <a:pPr indent="0" algn="just">
              <a:lnSpc>
                <a:spcPct val="100000"/>
              </a:lnSpc>
              <a:spcBef>
                <a:spcPts val="1001"/>
              </a:spcBef>
              <a:buNone/>
              <a:tabLst>
                <a:tab algn="l" pos="0"/>
              </a:tabLst>
            </a:pPr>
            <a:r>
              <a:rPr b="1" lang="en-GB" sz="1600" spc="-1" strike="noStrike">
                <a:solidFill>
                  <a:srgbClr val="000000"/>
                </a:solidFill>
                <a:latin typeface="Arial Narrow"/>
              </a:rPr>
              <a:t>Types of data collection methods? </a:t>
            </a:r>
            <a:endParaRPr b="0" lang="es-ES" sz="1600" spc="-1" strike="noStrike">
              <a:solidFill>
                <a:srgbClr val="000000"/>
              </a:solidFill>
              <a:latin typeface="Calibri"/>
            </a:endParaRPr>
          </a:p>
          <a:p>
            <a:pPr indent="0" algn="just">
              <a:lnSpc>
                <a:spcPct val="100000"/>
              </a:lnSpc>
              <a:spcBef>
                <a:spcPts val="1001"/>
              </a:spcBef>
              <a:buNone/>
              <a:tabLst>
                <a:tab algn="l" pos="0"/>
              </a:tabLst>
            </a:pPr>
            <a:r>
              <a:rPr b="0" lang="en-GB" sz="1600" spc="-1" strike="noStrike">
                <a:solidFill>
                  <a:srgbClr val="000000"/>
                </a:solidFill>
                <a:latin typeface="Arial Narrow"/>
              </a:rPr>
              <a:t>	</a:t>
            </a:r>
            <a:endParaRPr b="0" lang="es-ES" sz="1600" spc="-1" strike="noStrike">
              <a:solidFill>
                <a:srgbClr val="000000"/>
              </a:solidFill>
              <a:latin typeface="Calibri"/>
            </a:endParaRPr>
          </a:p>
        </p:txBody>
      </p:sp>
      <p:pic>
        <p:nvPicPr>
          <p:cNvPr id="407" name="Picture 2" descr=""/>
          <p:cNvPicPr/>
          <p:nvPr/>
        </p:nvPicPr>
        <p:blipFill>
          <a:blip r:embed="rId1"/>
          <a:stretch/>
        </p:blipFill>
        <p:spPr>
          <a:xfrm>
            <a:off x="418320" y="3777480"/>
            <a:ext cx="390240" cy="390240"/>
          </a:xfrm>
          <a:prstGeom prst="rect">
            <a:avLst/>
          </a:prstGeom>
          <a:ln w="0">
            <a:noFill/>
          </a:ln>
        </p:spPr>
      </p:pic>
      <p:pic>
        <p:nvPicPr>
          <p:cNvPr id="408" name="Picture 9" descr=""/>
          <p:cNvPicPr/>
          <p:nvPr/>
        </p:nvPicPr>
        <p:blipFill>
          <a:blip r:embed="rId2"/>
          <a:stretch/>
        </p:blipFill>
        <p:spPr>
          <a:xfrm flipH="1">
            <a:off x="340920" y="4324680"/>
            <a:ext cx="545760" cy="545760"/>
          </a:xfrm>
          <a:prstGeom prst="rect">
            <a:avLst/>
          </a:prstGeom>
          <a:ln w="0">
            <a:noFill/>
          </a:ln>
        </p:spPr>
      </p:pic>
      <p:sp>
        <p:nvSpPr>
          <p:cNvPr id="409" name="Rectangle 11"/>
          <p:cNvSpPr/>
          <p:nvPr/>
        </p:nvSpPr>
        <p:spPr>
          <a:xfrm>
            <a:off x="855720" y="3810240"/>
            <a:ext cx="7959600" cy="235764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001"/>
              </a:spcBef>
              <a:tabLst>
                <a:tab algn="l" pos="0"/>
              </a:tabLst>
            </a:pPr>
            <a:r>
              <a:rPr b="1" lang="en-GB" sz="1200" spc="-1" strike="noStrike">
                <a:solidFill>
                  <a:srgbClr val="000000"/>
                </a:solidFill>
                <a:latin typeface="Arial Narrow"/>
              </a:rPr>
              <a:t>Household (HH) survey</a:t>
            </a:r>
            <a:r>
              <a:rPr b="0" lang="en-GB" sz="1200" spc="-1" strike="noStrike">
                <a:solidFill>
                  <a:srgbClr val="000000"/>
                </a:solidFill>
                <a:latin typeface="Arial Narrow"/>
              </a:rPr>
              <a:t> </a:t>
            </a:r>
            <a:r>
              <a:rPr b="0" lang="en-CH" sz="1200" spc="-1" strike="noStrike">
                <a:solidFill>
                  <a:srgbClr val="000000"/>
                </a:solidFill>
                <a:latin typeface="Arial Narrow"/>
              </a:rPr>
              <a:t>–</a:t>
            </a:r>
            <a:r>
              <a:rPr b="0" lang="en-GB" sz="1200" spc="-1" strike="noStrike">
                <a:solidFill>
                  <a:srgbClr val="000000"/>
                </a:solidFill>
                <a:latin typeface="Arial Narrow"/>
              </a:rPr>
              <a:t> collecting data at </a:t>
            </a:r>
            <a:r>
              <a:rPr b="0" i="1" lang="en-GB" sz="1200" spc="-1" strike="noStrike">
                <a:solidFill>
                  <a:srgbClr val="000000"/>
                </a:solidFill>
                <a:latin typeface="Arial Narrow"/>
              </a:rPr>
              <a:t>HH </a:t>
            </a:r>
            <a:r>
              <a:rPr b="0" lang="en-GB" sz="1200" spc="-1" strike="noStrike">
                <a:solidFill>
                  <a:srgbClr val="000000"/>
                </a:solidFill>
                <a:latin typeface="Arial Narrow"/>
              </a:rPr>
              <a:t>level, to understand experiences and characteristics of </a:t>
            </a:r>
            <a:r>
              <a:rPr b="0" i="1" lang="en-GB" sz="1200" spc="-1" strike="noStrike">
                <a:solidFill>
                  <a:srgbClr val="000000"/>
                </a:solidFill>
                <a:latin typeface="Arial Narrow"/>
              </a:rPr>
              <a:t>HHs </a:t>
            </a:r>
            <a:r>
              <a:rPr b="0" lang="en-GB" sz="1200" spc="-1" strike="noStrike">
                <a:solidFill>
                  <a:srgbClr val="000000"/>
                </a:solidFill>
                <a:latin typeface="Arial Narrow"/>
              </a:rPr>
              <a:t>within population of interest </a:t>
            </a:r>
            <a:endParaRPr b="0" lang="en-GB" sz="12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r>
              <a:rPr b="1" lang="en-GB" sz="1200" spc="-1" strike="noStrike">
                <a:solidFill>
                  <a:srgbClr val="000000"/>
                </a:solidFill>
                <a:latin typeface="Arial Narrow"/>
              </a:rPr>
              <a:t>Individual survey</a:t>
            </a:r>
            <a:r>
              <a:rPr b="1" lang="en-CH" sz="1200" spc="-1" strike="noStrike">
                <a:solidFill>
                  <a:srgbClr val="000000"/>
                </a:solidFill>
                <a:latin typeface="Arial Narrow"/>
              </a:rPr>
              <a:t> </a:t>
            </a:r>
            <a:r>
              <a:rPr b="0" lang="en-CH" sz="1200" spc="-1" strike="noStrike">
                <a:solidFill>
                  <a:srgbClr val="000000"/>
                </a:solidFill>
                <a:latin typeface="Arial Narrow"/>
              </a:rPr>
              <a:t>–</a:t>
            </a:r>
            <a:r>
              <a:rPr b="0" lang="en-GB" sz="1200" spc="-1" strike="noStrike">
                <a:solidFill>
                  <a:srgbClr val="000000"/>
                </a:solidFill>
                <a:latin typeface="Arial Narrow"/>
              </a:rPr>
              <a:t> collecting data at </a:t>
            </a:r>
            <a:r>
              <a:rPr b="0" i="1" lang="en-GB" sz="1200" spc="-1" strike="noStrike">
                <a:solidFill>
                  <a:srgbClr val="000000"/>
                </a:solidFill>
                <a:latin typeface="Arial Narrow"/>
              </a:rPr>
              <a:t>individual </a:t>
            </a:r>
            <a:r>
              <a:rPr b="0" lang="en-GB" sz="1200" spc="-1" strike="noStrike">
                <a:solidFill>
                  <a:srgbClr val="000000"/>
                </a:solidFill>
                <a:latin typeface="Arial Narrow"/>
              </a:rPr>
              <a:t>level, to help understand situation and characteristics of </a:t>
            </a:r>
            <a:r>
              <a:rPr b="0" i="1" lang="en-GB" sz="1200" spc="-1" strike="noStrike">
                <a:solidFill>
                  <a:srgbClr val="000000"/>
                </a:solidFill>
                <a:latin typeface="Arial Narrow"/>
              </a:rPr>
              <a:t>individuals </a:t>
            </a:r>
            <a:r>
              <a:rPr b="0" lang="en-GB" sz="1200" spc="-1" strike="noStrike">
                <a:solidFill>
                  <a:srgbClr val="000000"/>
                </a:solidFill>
                <a:latin typeface="Arial Narrow"/>
              </a:rPr>
              <a:t>within the population of interest </a:t>
            </a:r>
            <a:r>
              <a:rPr b="0" lang="en-CH" sz="1200" spc="-1" strike="noStrike">
                <a:solidFill>
                  <a:srgbClr val="000000"/>
                </a:solidFill>
                <a:latin typeface="Wingdings"/>
              </a:rPr>
              <a:t></a:t>
            </a:r>
            <a:r>
              <a:rPr b="0" lang="fr-CH" sz="1200" spc="-1" strike="noStrike">
                <a:solidFill>
                  <a:srgbClr val="000000"/>
                </a:solidFill>
                <a:latin typeface="Arial Narrow"/>
              </a:rPr>
              <a:t> can include some HH level indicators if needed</a:t>
            </a:r>
            <a:endParaRPr b="0" lang="en-GB" sz="12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r>
              <a:rPr b="1" lang="fr-CH" sz="1200" spc="-1" strike="noStrike">
                <a:solidFill>
                  <a:srgbClr val="000000"/>
                </a:solidFill>
                <a:latin typeface="Arial Narrow"/>
              </a:rPr>
              <a:t>Key informant interview </a:t>
            </a:r>
            <a:r>
              <a:rPr b="0" lang="en-CH" sz="1200" spc="-1" strike="noStrike">
                <a:solidFill>
                  <a:srgbClr val="000000"/>
                </a:solidFill>
                <a:latin typeface="Arial Narrow"/>
              </a:rPr>
              <a:t>–</a:t>
            </a:r>
            <a:r>
              <a:rPr b="0" lang="fr-CH" sz="1200" spc="-1" strike="noStrike">
                <a:solidFill>
                  <a:srgbClr val="000000"/>
                </a:solidFill>
                <a:latin typeface="Arial Narrow"/>
              </a:rPr>
              <a:t> collecting data at </a:t>
            </a:r>
            <a:r>
              <a:rPr b="0" i="1" lang="fr-CH" sz="1200" spc="-1" strike="noStrike">
                <a:solidFill>
                  <a:srgbClr val="000000"/>
                </a:solidFill>
                <a:latin typeface="Arial Narrow"/>
              </a:rPr>
              <a:t>community. location or group </a:t>
            </a:r>
            <a:r>
              <a:rPr b="0" lang="fr-CH" sz="1200" spc="-1" strike="noStrike">
                <a:solidFill>
                  <a:srgbClr val="000000"/>
                </a:solidFill>
                <a:latin typeface="Arial Narrow"/>
              </a:rPr>
              <a:t>level from a key informant (KIs) i.e. </a:t>
            </a:r>
            <a:r>
              <a:rPr b="0" lang="en-US" sz="1200" spc="-1" strike="noStrike">
                <a:solidFill>
                  <a:srgbClr val="000000"/>
                </a:solidFill>
                <a:latin typeface="Arial Narrow"/>
              </a:rPr>
              <a:t>an individual whose informal/ formal position gives him specific knowledge about other people, processes, or events that is more extensive, detailed, or privileged than other individuals in their group/ community/ location</a:t>
            </a:r>
            <a:endParaRPr b="0" lang="en-GB" sz="12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r>
              <a:rPr b="1" lang="fr-CH" sz="1200" spc="-1" strike="noStrike">
                <a:solidFill>
                  <a:srgbClr val="000000"/>
                </a:solidFill>
                <a:latin typeface="Arial Narrow"/>
              </a:rPr>
              <a:t>Group discussion </a:t>
            </a:r>
            <a:r>
              <a:rPr b="0" lang="en-CH" sz="1200" spc="-1" strike="noStrike">
                <a:solidFill>
                  <a:srgbClr val="000000"/>
                </a:solidFill>
                <a:latin typeface="Arial Narrow"/>
              </a:rPr>
              <a:t>–</a:t>
            </a:r>
            <a:r>
              <a:rPr b="0" lang="fr-CH" sz="1200" spc="-1" strike="noStrike">
                <a:solidFill>
                  <a:srgbClr val="000000"/>
                </a:solidFill>
                <a:latin typeface="Arial Narrow"/>
              </a:rPr>
              <a:t> collecting data at </a:t>
            </a:r>
            <a:r>
              <a:rPr b="0" i="1" lang="fr-CH" sz="1200" spc="-1" strike="noStrike">
                <a:solidFill>
                  <a:srgbClr val="000000"/>
                </a:solidFill>
                <a:latin typeface="Arial Narrow"/>
              </a:rPr>
              <a:t>community, location or group </a:t>
            </a:r>
            <a:r>
              <a:rPr b="0" lang="fr-CH" sz="1200" spc="-1" strike="noStrike">
                <a:solidFill>
                  <a:srgbClr val="000000"/>
                </a:solidFill>
                <a:latin typeface="Arial Narrow"/>
              </a:rPr>
              <a:t>level from a group of representatives e.g. KIs</a:t>
            </a:r>
            <a:endParaRPr b="0" lang="en-GB" sz="1200" spc="-1" strike="noStrike">
              <a:solidFill>
                <a:srgbClr val="000000"/>
              </a:solidFill>
              <a:latin typeface="Arial"/>
            </a:endParaRPr>
          </a:p>
        </p:txBody>
      </p:sp>
      <p:pic>
        <p:nvPicPr>
          <p:cNvPr id="410" name="Picture 13" descr=""/>
          <p:cNvPicPr/>
          <p:nvPr/>
        </p:nvPicPr>
        <p:blipFill>
          <a:blip r:embed="rId3"/>
          <a:stretch/>
        </p:blipFill>
        <p:spPr>
          <a:xfrm>
            <a:off x="386280" y="5090760"/>
            <a:ext cx="489240" cy="489240"/>
          </a:xfrm>
          <a:prstGeom prst="rect">
            <a:avLst/>
          </a:prstGeom>
          <a:ln w="0">
            <a:noFill/>
          </a:ln>
        </p:spPr>
      </p:pic>
      <p:pic>
        <p:nvPicPr>
          <p:cNvPr id="411" name="Picture 16" descr=""/>
          <p:cNvPicPr/>
          <p:nvPr/>
        </p:nvPicPr>
        <p:blipFill>
          <a:blip r:embed="rId4"/>
          <a:stretch/>
        </p:blipFill>
        <p:spPr>
          <a:xfrm>
            <a:off x="386280" y="5712480"/>
            <a:ext cx="494640" cy="494640"/>
          </a:xfrm>
          <a:prstGeom prst="rect">
            <a:avLst/>
          </a:prstGeom>
          <a:ln w="0">
            <a:noFill/>
          </a:ln>
        </p:spPr>
      </p:pic>
      <p:pic>
        <p:nvPicPr>
          <p:cNvPr id="412" name="Picture 4" descr=""/>
          <p:cNvPicPr/>
          <p:nvPr/>
        </p:nvPicPr>
        <p:blipFill>
          <a:blip r:embed="rId5"/>
          <a:stretch/>
        </p:blipFill>
        <p:spPr>
          <a:xfrm>
            <a:off x="886680" y="1505160"/>
            <a:ext cx="1787040" cy="1787040"/>
          </a:xfrm>
          <a:prstGeom prst="rect">
            <a:avLst/>
          </a:prstGeom>
          <a:ln w="0">
            <a:noFill/>
          </a:ln>
        </p:spPr>
      </p:pic>
    </p:spTree>
  </p:cSld>
  <mc:AlternateContent>
    <mc:Choice Requires="p14">
      <p:transition spd="slow" p14:dur="2000"/>
    </mc:Choice>
    <mc:Fallback>
      <p:transition spd="slow"/>
    </mc:Fallback>
  </mc:AlternateContent>
  <p:timing>
    <p:tnLst>
      <p:par>
        <p:cTn id="351" dur="indefinite" restart="never" nodeType="tmRoot">
          <p:childTnLst>
            <p:seq>
              <p:cTn id="352" dur="indefinite" nodeType="mainSeq">
                <p:childTnLst>
                  <p:par>
                    <p:cTn id="353" fill="hold">
                      <p:stCondLst>
                        <p:cond delay="indefinite"/>
                      </p:stCondLst>
                      <p:childTnLst>
                        <p:par>
                          <p:cTn id="354" fill="hold">
                            <p:stCondLst>
                              <p:cond delay="0"/>
                            </p:stCondLst>
                            <p:childTnLst>
                              <p:par>
                                <p:cTn id="355" nodeType="clickEffect" fill="hold" presetClass="entr" presetID="1">
                                  <p:stCondLst>
                                    <p:cond delay="0"/>
                                  </p:stCondLst>
                                  <p:childTnLst>
                                    <p:set>
                                      <p:cBhvr>
                                        <p:cTn id="356" dur="1" fill="hold">
                                          <p:stCondLst>
                                            <p:cond delay="0"/>
                                          </p:stCondLst>
                                        </p:cTn>
                                        <p:tgtEl>
                                          <p:spTgt spid="406">
                                            <p:txEl>
                                              <p:pRg st="6" end="6"/>
                                            </p:txEl>
                                          </p:spTgt>
                                        </p:tgtEl>
                                        <p:attrNameLst>
                                          <p:attrName>style.visibility</p:attrName>
                                        </p:attrNameLst>
                                      </p:cBhvr>
                                      <p:to>
                                        <p:strVal val="visible"/>
                                      </p:to>
                                    </p:set>
                                  </p:childTnLst>
                                </p:cTn>
                              </p:par>
                            </p:childTnLst>
                          </p:cTn>
                        </p:par>
                      </p:childTnLst>
                    </p:cTn>
                  </p:par>
                  <p:par>
                    <p:cTn id="357" fill="hold">
                      <p:stCondLst>
                        <p:cond delay="indefinite"/>
                      </p:stCondLst>
                      <p:childTnLst>
                        <p:par>
                          <p:cTn id="358" fill="hold">
                            <p:stCondLst>
                              <p:cond delay="0"/>
                            </p:stCondLst>
                            <p:childTnLst>
                              <p:par>
                                <p:cTn id="359" nodeType="clickEffect" fill="hold" presetClass="entr" presetID="2" presetSubtype="4">
                                  <p:stCondLst>
                                    <p:cond delay="0"/>
                                  </p:stCondLst>
                                  <p:childTnLst>
                                    <p:set>
                                      <p:cBhvr>
                                        <p:cTn id="360" dur="1" fill="hold">
                                          <p:stCondLst>
                                            <p:cond delay="0"/>
                                          </p:stCondLst>
                                        </p:cTn>
                                        <p:tgtEl>
                                          <p:spTgt spid="409"/>
                                        </p:tgtEl>
                                        <p:attrNameLst>
                                          <p:attrName>style.visibility</p:attrName>
                                        </p:attrNameLst>
                                      </p:cBhvr>
                                      <p:to>
                                        <p:strVal val="visible"/>
                                      </p:to>
                                    </p:set>
                                    <p:anim calcmode="lin" valueType="num">
                                      <p:cBhvr additive="repl">
                                        <p:cTn id="361" dur="500" fill="hold"/>
                                        <p:tgtEl>
                                          <p:spTgt spid="409"/>
                                        </p:tgtEl>
                                        <p:attrNameLst>
                                          <p:attrName>ppt_x</p:attrName>
                                        </p:attrNameLst>
                                      </p:cBhvr>
                                      <p:tavLst>
                                        <p:tav tm="0">
                                          <p:val>
                                            <p:strVal val="#ppt_x"/>
                                          </p:val>
                                        </p:tav>
                                        <p:tav tm="100000">
                                          <p:val>
                                            <p:strVal val="#ppt_x"/>
                                          </p:val>
                                        </p:tav>
                                      </p:tavLst>
                                    </p:anim>
                                    <p:anim calcmode="lin" valueType="num">
                                      <p:cBhvr additive="repl">
                                        <p:cTn id="362" dur="500" fill="hold"/>
                                        <p:tgtEl>
                                          <p:spTgt spid="409"/>
                                        </p:tgtEl>
                                        <p:attrNameLst>
                                          <p:attrName>ppt_y</p:attrName>
                                        </p:attrNameLst>
                                      </p:cBhvr>
                                      <p:tavLst>
                                        <p:tav tm="0">
                                          <p:val>
                                            <p:strVal val="1+#ppt_h/2"/>
                                          </p:val>
                                        </p:tav>
                                        <p:tav tm="100000">
                                          <p:val>
                                            <p:strVal val="#ppt_y"/>
                                          </p:val>
                                        </p:tav>
                                      </p:tavLst>
                                    </p:anim>
                                  </p:childTnLst>
                                </p:cTn>
                              </p:par>
                              <p:par>
                                <p:cTn id="363" nodeType="withEffect" fill="hold" presetClass="entr" presetID="2" presetSubtype="4">
                                  <p:stCondLst>
                                    <p:cond delay="0"/>
                                  </p:stCondLst>
                                  <p:childTnLst>
                                    <p:set>
                                      <p:cBhvr>
                                        <p:cTn id="364" dur="1" fill="hold">
                                          <p:stCondLst>
                                            <p:cond delay="0"/>
                                          </p:stCondLst>
                                        </p:cTn>
                                        <p:tgtEl>
                                          <p:spTgt spid="407"/>
                                        </p:tgtEl>
                                        <p:attrNameLst>
                                          <p:attrName>style.visibility</p:attrName>
                                        </p:attrNameLst>
                                      </p:cBhvr>
                                      <p:to>
                                        <p:strVal val="visible"/>
                                      </p:to>
                                    </p:set>
                                    <p:anim calcmode="lin" valueType="num">
                                      <p:cBhvr additive="repl">
                                        <p:cTn id="365" dur="500" fill="hold"/>
                                        <p:tgtEl>
                                          <p:spTgt spid="407"/>
                                        </p:tgtEl>
                                        <p:attrNameLst>
                                          <p:attrName>ppt_x</p:attrName>
                                        </p:attrNameLst>
                                      </p:cBhvr>
                                      <p:tavLst>
                                        <p:tav tm="0">
                                          <p:val>
                                            <p:strVal val="#ppt_x"/>
                                          </p:val>
                                        </p:tav>
                                        <p:tav tm="100000">
                                          <p:val>
                                            <p:strVal val="#ppt_x"/>
                                          </p:val>
                                        </p:tav>
                                      </p:tavLst>
                                    </p:anim>
                                    <p:anim calcmode="lin" valueType="num">
                                      <p:cBhvr additive="repl">
                                        <p:cTn id="366" dur="500" fill="hold"/>
                                        <p:tgtEl>
                                          <p:spTgt spid="407"/>
                                        </p:tgtEl>
                                        <p:attrNameLst>
                                          <p:attrName>ppt_y</p:attrName>
                                        </p:attrNameLst>
                                      </p:cBhvr>
                                      <p:tavLst>
                                        <p:tav tm="0">
                                          <p:val>
                                            <p:strVal val="1+#ppt_h/2"/>
                                          </p:val>
                                        </p:tav>
                                        <p:tav tm="100000">
                                          <p:val>
                                            <p:strVal val="#ppt_y"/>
                                          </p:val>
                                        </p:tav>
                                      </p:tavLst>
                                    </p:anim>
                                  </p:childTnLst>
                                </p:cTn>
                              </p:par>
                              <p:par>
                                <p:cTn id="367" nodeType="withEffect" fill="hold" presetClass="entr" presetID="2" presetSubtype="4">
                                  <p:stCondLst>
                                    <p:cond delay="0"/>
                                  </p:stCondLst>
                                  <p:childTnLst>
                                    <p:set>
                                      <p:cBhvr>
                                        <p:cTn id="368" dur="1" fill="hold">
                                          <p:stCondLst>
                                            <p:cond delay="0"/>
                                          </p:stCondLst>
                                        </p:cTn>
                                        <p:tgtEl>
                                          <p:spTgt spid="408"/>
                                        </p:tgtEl>
                                        <p:attrNameLst>
                                          <p:attrName>style.visibility</p:attrName>
                                        </p:attrNameLst>
                                      </p:cBhvr>
                                      <p:to>
                                        <p:strVal val="visible"/>
                                      </p:to>
                                    </p:set>
                                    <p:anim calcmode="lin" valueType="num">
                                      <p:cBhvr additive="repl">
                                        <p:cTn id="369" dur="500" fill="hold"/>
                                        <p:tgtEl>
                                          <p:spTgt spid="408"/>
                                        </p:tgtEl>
                                        <p:attrNameLst>
                                          <p:attrName>ppt_x</p:attrName>
                                        </p:attrNameLst>
                                      </p:cBhvr>
                                      <p:tavLst>
                                        <p:tav tm="0">
                                          <p:val>
                                            <p:strVal val="#ppt_x"/>
                                          </p:val>
                                        </p:tav>
                                        <p:tav tm="100000">
                                          <p:val>
                                            <p:strVal val="#ppt_x"/>
                                          </p:val>
                                        </p:tav>
                                      </p:tavLst>
                                    </p:anim>
                                    <p:anim calcmode="lin" valueType="num">
                                      <p:cBhvr additive="repl">
                                        <p:cTn id="370" dur="500" fill="hold"/>
                                        <p:tgtEl>
                                          <p:spTgt spid="408"/>
                                        </p:tgtEl>
                                        <p:attrNameLst>
                                          <p:attrName>ppt_y</p:attrName>
                                        </p:attrNameLst>
                                      </p:cBhvr>
                                      <p:tavLst>
                                        <p:tav tm="0">
                                          <p:val>
                                            <p:strVal val="1+#ppt_h/2"/>
                                          </p:val>
                                        </p:tav>
                                        <p:tav tm="100000">
                                          <p:val>
                                            <p:strVal val="#ppt_y"/>
                                          </p:val>
                                        </p:tav>
                                      </p:tavLst>
                                    </p:anim>
                                  </p:childTnLst>
                                </p:cTn>
                              </p:par>
                              <p:par>
                                <p:cTn id="371" nodeType="withEffect" fill="hold" presetClass="entr" presetID="2" presetSubtype="4">
                                  <p:stCondLst>
                                    <p:cond delay="0"/>
                                  </p:stCondLst>
                                  <p:childTnLst>
                                    <p:set>
                                      <p:cBhvr>
                                        <p:cTn id="372" dur="1" fill="hold">
                                          <p:stCondLst>
                                            <p:cond delay="0"/>
                                          </p:stCondLst>
                                        </p:cTn>
                                        <p:tgtEl>
                                          <p:spTgt spid="410"/>
                                        </p:tgtEl>
                                        <p:attrNameLst>
                                          <p:attrName>style.visibility</p:attrName>
                                        </p:attrNameLst>
                                      </p:cBhvr>
                                      <p:to>
                                        <p:strVal val="visible"/>
                                      </p:to>
                                    </p:set>
                                    <p:anim calcmode="lin" valueType="num">
                                      <p:cBhvr additive="repl">
                                        <p:cTn id="373" dur="500" fill="hold"/>
                                        <p:tgtEl>
                                          <p:spTgt spid="410"/>
                                        </p:tgtEl>
                                        <p:attrNameLst>
                                          <p:attrName>ppt_x</p:attrName>
                                        </p:attrNameLst>
                                      </p:cBhvr>
                                      <p:tavLst>
                                        <p:tav tm="0">
                                          <p:val>
                                            <p:strVal val="#ppt_x"/>
                                          </p:val>
                                        </p:tav>
                                        <p:tav tm="100000">
                                          <p:val>
                                            <p:strVal val="#ppt_x"/>
                                          </p:val>
                                        </p:tav>
                                      </p:tavLst>
                                    </p:anim>
                                    <p:anim calcmode="lin" valueType="num">
                                      <p:cBhvr additive="repl">
                                        <p:cTn id="374" dur="500" fill="hold"/>
                                        <p:tgtEl>
                                          <p:spTgt spid="410"/>
                                        </p:tgtEl>
                                        <p:attrNameLst>
                                          <p:attrName>ppt_y</p:attrName>
                                        </p:attrNameLst>
                                      </p:cBhvr>
                                      <p:tavLst>
                                        <p:tav tm="0">
                                          <p:val>
                                            <p:strVal val="1+#ppt_h/2"/>
                                          </p:val>
                                        </p:tav>
                                        <p:tav tm="100000">
                                          <p:val>
                                            <p:strVal val="#ppt_y"/>
                                          </p:val>
                                        </p:tav>
                                      </p:tavLst>
                                    </p:anim>
                                  </p:childTnLst>
                                </p:cTn>
                              </p:par>
                              <p:par>
                                <p:cTn id="375" nodeType="withEffect" fill="hold" presetClass="entr" presetID="2" presetSubtype="4">
                                  <p:stCondLst>
                                    <p:cond delay="0"/>
                                  </p:stCondLst>
                                  <p:childTnLst>
                                    <p:set>
                                      <p:cBhvr>
                                        <p:cTn id="376" dur="1" fill="hold">
                                          <p:stCondLst>
                                            <p:cond delay="0"/>
                                          </p:stCondLst>
                                        </p:cTn>
                                        <p:tgtEl>
                                          <p:spTgt spid="411"/>
                                        </p:tgtEl>
                                        <p:attrNameLst>
                                          <p:attrName>style.visibility</p:attrName>
                                        </p:attrNameLst>
                                      </p:cBhvr>
                                      <p:to>
                                        <p:strVal val="visible"/>
                                      </p:to>
                                    </p:set>
                                    <p:anim calcmode="lin" valueType="num">
                                      <p:cBhvr additive="repl">
                                        <p:cTn id="377" dur="500" fill="hold"/>
                                        <p:tgtEl>
                                          <p:spTgt spid="411"/>
                                        </p:tgtEl>
                                        <p:attrNameLst>
                                          <p:attrName>ppt_x</p:attrName>
                                        </p:attrNameLst>
                                      </p:cBhvr>
                                      <p:tavLst>
                                        <p:tav tm="0">
                                          <p:val>
                                            <p:strVal val="#ppt_x"/>
                                          </p:val>
                                        </p:tav>
                                        <p:tav tm="100000">
                                          <p:val>
                                            <p:strVal val="#ppt_x"/>
                                          </p:val>
                                        </p:tav>
                                      </p:tavLst>
                                    </p:anim>
                                    <p:anim calcmode="lin" valueType="num">
                                      <p:cBhvr additive="repl">
                                        <p:cTn id="378" dur="500" fill="hold"/>
                                        <p:tgtEl>
                                          <p:spTgt spid="4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13" name="Picture 2" descr=""/>
          <p:cNvPicPr/>
          <p:nvPr/>
        </p:nvPicPr>
        <p:blipFill>
          <a:blip r:embed="rId1"/>
          <a:stretch/>
        </p:blipFill>
        <p:spPr>
          <a:xfrm>
            <a:off x="5762160" y="1940400"/>
            <a:ext cx="3385800" cy="4016520"/>
          </a:xfrm>
          <a:prstGeom prst="rect">
            <a:avLst/>
          </a:prstGeom>
          <a:ln w="0">
            <a:noFill/>
          </a:ln>
        </p:spPr>
      </p:pic>
      <p:sp>
        <p:nvSpPr>
          <p:cNvPr id="414"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1. The structured </a:t>
            </a:r>
            <a:r>
              <a:rPr b="1" i="1" lang="en-GB" sz="2900" spc="-1" strike="noStrike">
                <a:solidFill>
                  <a:srgbClr val="ffffff"/>
                </a:solidFill>
                <a:latin typeface="Arial Narrow"/>
              </a:rPr>
              <a:t>survey </a:t>
            </a:r>
            <a:r>
              <a:rPr b="1" lang="en-GB" sz="2900" spc="-1" strike="noStrike">
                <a:solidFill>
                  <a:srgbClr val="ffffff"/>
                </a:solidFill>
                <a:latin typeface="Arial Narrow"/>
              </a:rPr>
              <a:t>approach- Applicability</a:t>
            </a:r>
            <a:endParaRPr b="0" lang="es-ES" sz="2900" spc="-1" strike="noStrike">
              <a:solidFill>
                <a:srgbClr val="000000"/>
              </a:solidFill>
              <a:latin typeface="Calibri"/>
            </a:endParaRPr>
          </a:p>
        </p:txBody>
      </p:sp>
      <p:sp>
        <p:nvSpPr>
          <p:cNvPr id="415" name="PlaceHolder 2"/>
          <p:cNvSpPr>
            <a:spLocks noGrp="1"/>
          </p:cNvSpPr>
          <p:nvPr>
            <p:ph/>
          </p:nvPr>
        </p:nvSpPr>
        <p:spPr>
          <a:xfrm>
            <a:off x="113040" y="1374840"/>
            <a:ext cx="5964840" cy="294696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GB" sz="1600" spc="-1" strike="noStrike">
                <a:solidFill>
                  <a:srgbClr val="000000"/>
                </a:solidFill>
                <a:latin typeface="Arial Narrow"/>
              </a:rPr>
              <a:t>When should you use this approach?</a:t>
            </a:r>
            <a:endParaRPr b="0" lang="es-ES" sz="16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600" spc="-1" strike="noStrike">
                <a:solidFill>
                  <a:srgbClr val="000000"/>
                </a:solidFill>
                <a:latin typeface="Arial Narrow"/>
              </a:rPr>
              <a:t>To measure prevalence </a:t>
            </a:r>
            <a:r>
              <a:rPr b="0" lang="en-CH" sz="1600" spc="-1" strike="noStrike">
                <a:solidFill>
                  <a:srgbClr val="000000"/>
                </a:solidFill>
                <a:latin typeface="Wingdings"/>
              </a:rPr>
              <a:t></a:t>
            </a:r>
            <a:r>
              <a:rPr b="0" lang="fr-CH" sz="1600" spc="-1" strike="noStrike">
                <a:solidFill>
                  <a:srgbClr val="000000"/>
                </a:solidFill>
                <a:latin typeface="Arial Narrow"/>
              </a:rPr>
              <a:t> p</a:t>
            </a:r>
            <a:r>
              <a:rPr b="0" lang="en-GB" sz="1600" spc="-1" strike="noStrike">
                <a:solidFill>
                  <a:srgbClr val="000000"/>
                </a:solidFill>
                <a:latin typeface="Arial Narrow"/>
              </a:rPr>
              <a:t>rovide a quantifiable, </a:t>
            </a:r>
            <a:r>
              <a:rPr b="0" lang="en-US" sz="1600" spc="-1" strike="noStrike">
                <a:solidFill>
                  <a:srgbClr val="000000"/>
                </a:solidFill>
                <a:latin typeface="Arial Narrow"/>
              </a:rPr>
              <a:t>numeric description of the trends, behaviours, experiences, attitudes or opinions of a population</a:t>
            </a:r>
            <a:endParaRPr b="0" lang="es-ES" sz="16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en-US" sz="1400" spc="-1" strike="noStrike">
                <a:solidFill>
                  <a:srgbClr val="000000"/>
                </a:solidFill>
                <a:latin typeface="Arial Narrow"/>
              </a:rPr>
              <a:t>To generalize findings to a wider population </a:t>
            </a:r>
            <a:r>
              <a:rPr b="0" lang="en-CH" sz="1400" spc="-1" strike="noStrike">
                <a:solidFill>
                  <a:srgbClr val="000000"/>
                </a:solidFill>
                <a:latin typeface="Wingdings"/>
              </a:rPr>
              <a:t></a:t>
            </a:r>
            <a:r>
              <a:rPr b="0" lang="fr-CH" sz="1400" spc="-1" strike="noStrike">
                <a:solidFill>
                  <a:srgbClr val="000000"/>
                </a:solidFill>
                <a:latin typeface="Arial Narrow"/>
              </a:rPr>
              <a:t> probability sample </a:t>
            </a:r>
            <a:r>
              <a:rPr b="0" lang="en-CH" sz="1400" spc="-1" strike="noStrike">
                <a:solidFill>
                  <a:srgbClr val="000000"/>
                </a:solidFill>
                <a:latin typeface="Wingdings"/>
              </a:rPr>
              <a:t></a:t>
            </a:r>
            <a:r>
              <a:rPr b="0" lang="fr-CH" sz="1400" spc="-1" strike="noStrike">
                <a:solidFill>
                  <a:srgbClr val="000000"/>
                </a:solidFill>
                <a:latin typeface="Arial Narrow"/>
              </a:rPr>
              <a:t> statistically representative information</a:t>
            </a:r>
            <a:endParaRPr b="0" lang="es-ES" sz="14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fr-CH" sz="1400" spc="-1" strike="noStrike">
                <a:solidFill>
                  <a:srgbClr val="000000"/>
                </a:solidFill>
                <a:latin typeface="Arial Narrow"/>
              </a:rPr>
              <a:t>Need prevalence data, understanding of scale of crisis but probability sampling not possible </a:t>
            </a:r>
            <a:r>
              <a:rPr b="0" lang="en-CH" sz="1400" spc="-1" strike="noStrike">
                <a:solidFill>
                  <a:srgbClr val="000000"/>
                </a:solidFill>
                <a:latin typeface="Wingdings"/>
              </a:rPr>
              <a:t></a:t>
            </a:r>
            <a:r>
              <a:rPr b="0" lang="fr-CH" sz="1400" spc="-1" strike="noStrike">
                <a:solidFill>
                  <a:srgbClr val="000000"/>
                </a:solidFill>
                <a:latin typeface="Arial Narrow"/>
              </a:rPr>
              <a:t> non-probability sample </a:t>
            </a:r>
            <a:r>
              <a:rPr b="0" lang="en-CH" sz="1400" spc="-1" strike="noStrike">
                <a:solidFill>
                  <a:srgbClr val="000000"/>
                </a:solidFill>
                <a:latin typeface="Wingdings"/>
              </a:rPr>
              <a:t></a:t>
            </a:r>
            <a:r>
              <a:rPr b="0" lang="fr-CH" sz="1400" spc="-1" strike="noStrike">
                <a:solidFill>
                  <a:srgbClr val="000000"/>
                </a:solidFill>
                <a:latin typeface="Arial Narrow"/>
              </a:rPr>
              <a:t> indicative information </a:t>
            </a:r>
            <a:endParaRPr b="0" lang="es-ES" sz="1400" spc="-1" strike="noStrike">
              <a:solidFill>
                <a:srgbClr val="000000"/>
              </a:solidFill>
              <a:latin typeface="Calibri"/>
            </a:endParaRPr>
          </a:p>
          <a:p>
            <a:pPr indent="0" algn="just">
              <a:lnSpc>
                <a:spcPct val="100000"/>
              </a:lnSpc>
              <a:spcBef>
                <a:spcPts val="1001"/>
              </a:spcBef>
              <a:buNone/>
              <a:tabLst>
                <a:tab algn="l" pos="0"/>
              </a:tabLst>
            </a:pPr>
            <a:endParaRPr b="0" lang="es-ES" sz="1600" spc="-1" strike="noStrike">
              <a:solidFill>
                <a:srgbClr val="000000"/>
              </a:solidFill>
              <a:latin typeface="Calibri"/>
            </a:endParaRPr>
          </a:p>
          <a:p>
            <a:pPr indent="0" algn="just">
              <a:lnSpc>
                <a:spcPct val="100000"/>
              </a:lnSpc>
              <a:spcBef>
                <a:spcPts val="1001"/>
              </a:spcBef>
              <a:buNone/>
              <a:tabLst>
                <a:tab algn="l" pos="0"/>
              </a:tabLst>
            </a:pPr>
            <a:r>
              <a:rPr b="1" lang="en-GB" sz="1600" spc="-1" strike="noStrike">
                <a:solidFill>
                  <a:srgbClr val="000000"/>
                </a:solidFill>
                <a:latin typeface="Arial Narrow"/>
              </a:rPr>
              <a:t>Types of research cycles this approach is commonly used for? </a:t>
            </a:r>
            <a:endParaRPr b="0" lang="es-ES" sz="1600" spc="-1" strike="noStrike">
              <a:solidFill>
                <a:srgbClr val="000000"/>
              </a:solidFill>
              <a:latin typeface="Calibri"/>
            </a:endParaRPr>
          </a:p>
          <a:p>
            <a:pPr indent="0" algn="just">
              <a:lnSpc>
                <a:spcPct val="100000"/>
              </a:lnSpc>
              <a:spcBef>
                <a:spcPts val="1001"/>
              </a:spcBef>
              <a:buNone/>
              <a:tabLst>
                <a:tab algn="l" pos="0"/>
              </a:tabLst>
            </a:pPr>
            <a:r>
              <a:rPr b="0" lang="en-GB" sz="1600" spc="-1" strike="noStrike">
                <a:solidFill>
                  <a:srgbClr val="000000"/>
                </a:solidFill>
                <a:latin typeface="Arial Narrow"/>
              </a:rPr>
              <a:t>	</a:t>
            </a:r>
            <a:endParaRPr b="0" lang="es-ES" sz="1600" spc="-1" strike="noStrike">
              <a:solidFill>
                <a:srgbClr val="000000"/>
              </a:solidFill>
              <a:latin typeface="Calibri"/>
            </a:endParaRPr>
          </a:p>
        </p:txBody>
      </p:sp>
      <p:sp>
        <p:nvSpPr>
          <p:cNvPr id="416" name="Rectangle 11"/>
          <p:cNvSpPr/>
          <p:nvPr/>
        </p:nvSpPr>
        <p:spPr>
          <a:xfrm>
            <a:off x="659520" y="4075920"/>
            <a:ext cx="5200920" cy="251604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001"/>
              </a:spcBef>
              <a:tabLst>
                <a:tab algn="l" pos="0"/>
              </a:tabLst>
            </a:pPr>
            <a:r>
              <a:rPr b="0" lang="fr-CH" sz="1400" spc="-1" strike="noStrike">
                <a:solidFill>
                  <a:srgbClr val="000000"/>
                </a:solidFill>
                <a:latin typeface="Arial Narrow"/>
              </a:rPr>
              <a:t>Multi-sector needs assessments </a:t>
            </a:r>
            <a:endParaRPr b="0" lang="en-GB" sz="14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r>
              <a:rPr b="0" lang="fr-CH" sz="1400" spc="-1" strike="noStrike">
                <a:solidFill>
                  <a:srgbClr val="000000"/>
                </a:solidFill>
                <a:latin typeface="Arial Narrow"/>
              </a:rPr>
              <a:t>In-depth thematic needs assessments e.g. WASH Cluster needs assessment </a:t>
            </a:r>
            <a:endParaRPr b="0" lang="en-GB" sz="14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r>
              <a:rPr b="0" lang="en-GB" sz="1400" spc="-1" strike="noStrike">
                <a:solidFill>
                  <a:srgbClr val="000000"/>
                </a:solidFill>
                <a:latin typeface="Arial Narrow"/>
              </a:rPr>
              <a:t>Longitudinal studies </a:t>
            </a:r>
            <a:endParaRPr b="0" lang="en-GB" sz="14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r>
              <a:rPr b="0" lang="en-GB" sz="1400" spc="-1" strike="noStrike">
                <a:solidFill>
                  <a:srgbClr val="000000"/>
                </a:solidFill>
                <a:latin typeface="Arial Narrow"/>
              </a:rPr>
              <a:t>Third party monitoring (impact evaluation, outcome monitoring, post-distribution monitoring, etc.)</a:t>
            </a:r>
            <a:endParaRPr b="0" lang="en-GB" sz="1400" spc="-1" strike="noStrike">
              <a:solidFill>
                <a:srgbClr val="000000"/>
              </a:solidFill>
              <a:latin typeface="Arial"/>
            </a:endParaRPr>
          </a:p>
          <a:p>
            <a:pPr algn="just">
              <a:lnSpc>
                <a:spcPct val="100000"/>
              </a:lnSpc>
              <a:spcBef>
                <a:spcPts val="1001"/>
              </a:spcBef>
              <a:tabLst>
                <a:tab algn="l" pos="0"/>
              </a:tabLst>
            </a:pPr>
            <a:endParaRPr b="0" lang="en-GB" sz="1600" spc="-1" strike="noStrike">
              <a:solidFill>
                <a:srgbClr val="000000"/>
              </a:solidFill>
              <a:latin typeface="Arial"/>
            </a:endParaRPr>
          </a:p>
        </p:txBody>
      </p:sp>
      <p:pic>
        <p:nvPicPr>
          <p:cNvPr id="417" name="Picture 4" descr=""/>
          <p:cNvPicPr/>
          <p:nvPr/>
        </p:nvPicPr>
        <p:blipFill>
          <a:blip r:embed="rId2"/>
          <a:stretch/>
        </p:blipFill>
        <p:spPr>
          <a:xfrm>
            <a:off x="209880" y="4075920"/>
            <a:ext cx="413640" cy="413640"/>
          </a:xfrm>
          <a:prstGeom prst="rect">
            <a:avLst/>
          </a:prstGeom>
          <a:ln w="0">
            <a:noFill/>
          </a:ln>
        </p:spPr>
      </p:pic>
      <p:pic>
        <p:nvPicPr>
          <p:cNvPr id="418" name="Picture 5" descr=""/>
          <p:cNvPicPr/>
          <p:nvPr/>
        </p:nvPicPr>
        <p:blipFill>
          <a:blip r:embed="rId3"/>
          <a:stretch/>
        </p:blipFill>
        <p:spPr>
          <a:xfrm>
            <a:off x="233280" y="4616280"/>
            <a:ext cx="384120" cy="384120"/>
          </a:xfrm>
          <a:prstGeom prst="rect">
            <a:avLst/>
          </a:prstGeom>
          <a:ln w="0">
            <a:noFill/>
          </a:ln>
        </p:spPr>
      </p:pic>
      <p:pic>
        <p:nvPicPr>
          <p:cNvPr id="419" name="Picture 6" descr=""/>
          <p:cNvPicPr/>
          <p:nvPr/>
        </p:nvPicPr>
        <p:blipFill>
          <a:blip r:embed="rId4"/>
          <a:stretch/>
        </p:blipFill>
        <p:spPr>
          <a:xfrm>
            <a:off x="233280" y="5165280"/>
            <a:ext cx="407520" cy="407520"/>
          </a:xfrm>
          <a:prstGeom prst="rect">
            <a:avLst/>
          </a:prstGeom>
          <a:ln w="0">
            <a:noFill/>
          </a:ln>
        </p:spPr>
      </p:pic>
      <p:pic>
        <p:nvPicPr>
          <p:cNvPr id="420" name="Picture 8" descr=""/>
          <p:cNvPicPr/>
          <p:nvPr/>
        </p:nvPicPr>
        <p:blipFill>
          <a:blip r:embed="rId5"/>
          <a:stretch/>
        </p:blipFill>
        <p:spPr>
          <a:xfrm>
            <a:off x="221400" y="5679720"/>
            <a:ext cx="416520" cy="416520"/>
          </a:xfrm>
          <a:prstGeom prst="rect">
            <a:avLst/>
          </a:prstGeom>
          <a:ln w="0">
            <a:noFill/>
          </a:ln>
        </p:spPr>
      </p:pic>
    </p:spTree>
  </p:cSld>
  <mc:AlternateContent>
    <mc:Choice Requires="p14">
      <p:transition spd="slow" p14:dur="2000"/>
    </mc:Choice>
    <mc:Fallback>
      <p:transition spd="slow"/>
    </mc:Fallback>
  </mc:AlternateContent>
  <p:timing>
    <p:tnLst>
      <p:par>
        <p:cTn id="379" dur="indefinite" restart="never" nodeType="tmRoot">
          <p:childTnLst>
            <p:seq>
              <p:cTn id="380" dur="indefinite" nodeType="mainSeq">
                <p:childTnLst>
                  <p:par>
                    <p:cTn id="381" fill="hold">
                      <p:stCondLst>
                        <p:cond delay="indefinite"/>
                      </p:stCondLst>
                      <p:childTnLst>
                        <p:par>
                          <p:cTn id="382" fill="hold">
                            <p:stCondLst>
                              <p:cond delay="0"/>
                            </p:stCondLst>
                            <p:childTnLst>
                              <p:par>
                                <p:cTn id="383" nodeType="clickEffect" fill="hold" presetClass="entr" presetID="1">
                                  <p:stCondLst>
                                    <p:cond delay="0"/>
                                  </p:stCondLst>
                                  <p:childTnLst>
                                    <p:set>
                                      <p:cBhvr>
                                        <p:cTn id="384" dur="1" fill="hold">
                                          <p:stCondLst>
                                            <p:cond delay="0"/>
                                          </p:stCondLst>
                                        </p:cTn>
                                        <p:tgtEl>
                                          <p:spTgt spid="415">
                                            <p:txEl>
                                              <p:pRg st="0" end="0"/>
                                            </p:txEl>
                                          </p:spTgt>
                                        </p:tgtEl>
                                        <p:attrNameLst>
                                          <p:attrName>style.visibility</p:attrName>
                                        </p:attrNameLst>
                                      </p:cBhvr>
                                      <p:to>
                                        <p:strVal val="visible"/>
                                      </p:to>
                                    </p:set>
                                  </p:childTnLst>
                                </p:cTn>
                              </p:par>
                            </p:childTnLst>
                          </p:cTn>
                        </p:par>
                      </p:childTnLst>
                    </p:cTn>
                  </p:par>
                  <p:par>
                    <p:cTn id="385" fill="hold">
                      <p:stCondLst>
                        <p:cond delay="indefinite"/>
                      </p:stCondLst>
                      <p:childTnLst>
                        <p:par>
                          <p:cTn id="386" fill="hold">
                            <p:stCondLst>
                              <p:cond delay="0"/>
                            </p:stCondLst>
                            <p:childTnLst>
                              <p:par>
                                <p:cTn id="387" nodeType="clickEffect" fill="hold" presetClass="entr" presetID="2" presetSubtype="4">
                                  <p:stCondLst>
                                    <p:cond delay="0"/>
                                  </p:stCondLst>
                                  <p:childTnLst>
                                    <p:set>
                                      <p:cBhvr>
                                        <p:cTn id="388" dur="1" fill="hold">
                                          <p:stCondLst>
                                            <p:cond delay="0"/>
                                          </p:stCondLst>
                                        </p:cTn>
                                        <p:tgtEl>
                                          <p:spTgt spid="415">
                                            <p:txEl>
                                              <p:pRg st="1" end="1"/>
                                            </p:txEl>
                                          </p:spTgt>
                                        </p:tgtEl>
                                        <p:attrNameLst>
                                          <p:attrName>style.visibility</p:attrName>
                                        </p:attrNameLst>
                                      </p:cBhvr>
                                      <p:to>
                                        <p:strVal val="visible"/>
                                      </p:to>
                                    </p:set>
                                    <p:anim calcmode="lin" valueType="num">
                                      <p:cBhvr additive="repl">
                                        <p:cTn id="389" dur="500" fill="hold"/>
                                        <p:tgtEl>
                                          <p:spTgt spid="415">
                                            <p:txEl>
                                              <p:pRg st="1" end="1"/>
                                            </p:txEl>
                                          </p:spTgt>
                                        </p:tgtEl>
                                        <p:attrNameLst>
                                          <p:attrName>ppt_x</p:attrName>
                                        </p:attrNameLst>
                                      </p:cBhvr>
                                      <p:tavLst>
                                        <p:tav tm="0">
                                          <p:val>
                                            <p:strVal val="#ppt_x"/>
                                          </p:val>
                                        </p:tav>
                                        <p:tav tm="100000">
                                          <p:val>
                                            <p:strVal val="#ppt_x"/>
                                          </p:val>
                                        </p:tav>
                                      </p:tavLst>
                                    </p:anim>
                                    <p:anim calcmode="lin" valueType="num">
                                      <p:cBhvr additive="repl">
                                        <p:cTn id="390" dur="500" fill="hold"/>
                                        <p:tgtEl>
                                          <p:spTgt spid="415">
                                            <p:txEl>
                                              <p:pRg st="1" end="1"/>
                                            </p:txEl>
                                          </p:spTgt>
                                        </p:tgtEl>
                                        <p:attrNameLst>
                                          <p:attrName>ppt_y</p:attrName>
                                        </p:attrNameLst>
                                      </p:cBhvr>
                                      <p:tavLst>
                                        <p:tav tm="0">
                                          <p:val>
                                            <p:strVal val="1+#ppt_h/2"/>
                                          </p:val>
                                        </p:tav>
                                        <p:tav tm="100000">
                                          <p:val>
                                            <p:strVal val="#ppt_y"/>
                                          </p:val>
                                        </p:tav>
                                      </p:tavLst>
                                    </p:anim>
                                  </p:childTnLst>
                                </p:cTn>
                              </p:par>
                              <p:par>
                                <p:cTn id="391" nodeType="withEffect" fill="hold" presetClass="entr" presetID="2" presetSubtype="4">
                                  <p:stCondLst>
                                    <p:cond delay="0"/>
                                  </p:stCondLst>
                                  <p:childTnLst>
                                    <p:set>
                                      <p:cBhvr>
                                        <p:cTn id="392" dur="1" fill="hold">
                                          <p:stCondLst>
                                            <p:cond delay="0"/>
                                          </p:stCondLst>
                                        </p:cTn>
                                        <p:tgtEl>
                                          <p:spTgt spid="415">
                                            <p:txEl>
                                              <p:pRg st="2" end="2"/>
                                            </p:txEl>
                                          </p:spTgt>
                                        </p:tgtEl>
                                        <p:attrNameLst>
                                          <p:attrName>style.visibility</p:attrName>
                                        </p:attrNameLst>
                                      </p:cBhvr>
                                      <p:to>
                                        <p:strVal val="visible"/>
                                      </p:to>
                                    </p:set>
                                    <p:anim calcmode="lin" valueType="num">
                                      <p:cBhvr additive="repl">
                                        <p:cTn id="393" dur="500" fill="hold"/>
                                        <p:tgtEl>
                                          <p:spTgt spid="415">
                                            <p:txEl>
                                              <p:pRg st="2" end="2"/>
                                            </p:txEl>
                                          </p:spTgt>
                                        </p:tgtEl>
                                        <p:attrNameLst>
                                          <p:attrName>ppt_x</p:attrName>
                                        </p:attrNameLst>
                                      </p:cBhvr>
                                      <p:tavLst>
                                        <p:tav tm="0">
                                          <p:val>
                                            <p:strVal val="#ppt_x"/>
                                          </p:val>
                                        </p:tav>
                                        <p:tav tm="100000">
                                          <p:val>
                                            <p:strVal val="#ppt_x"/>
                                          </p:val>
                                        </p:tav>
                                      </p:tavLst>
                                    </p:anim>
                                    <p:anim calcmode="lin" valueType="num">
                                      <p:cBhvr additive="repl">
                                        <p:cTn id="394" dur="500" fill="hold"/>
                                        <p:tgtEl>
                                          <p:spTgt spid="415">
                                            <p:txEl>
                                              <p:pRg st="2" end="2"/>
                                            </p:txEl>
                                          </p:spTgt>
                                        </p:tgtEl>
                                        <p:attrNameLst>
                                          <p:attrName>ppt_y</p:attrName>
                                        </p:attrNameLst>
                                      </p:cBhvr>
                                      <p:tavLst>
                                        <p:tav tm="0">
                                          <p:val>
                                            <p:strVal val="1+#ppt_h/2"/>
                                          </p:val>
                                        </p:tav>
                                        <p:tav tm="100000">
                                          <p:val>
                                            <p:strVal val="#ppt_y"/>
                                          </p:val>
                                        </p:tav>
                                      </p:tavLst>
                                    </p:anim>
                                  </p:childTnLst>
                                </p:cTn>
                              </p:par>
                              <p:par>
                                <p:cTn id="395" nodeType="withEffect" fill="hold" presetClass="entr" presetID="2" presetSubtype="4">
                                  <p:stCondLst>
                                    <p:cond delay="0"/>
                                  </p:stCondLst>
                                  <p:childTnLst>
                                    <p:set>
                                      <p:cBhvr>
                                        <p:cTn id="396" dur="1" fill="hold">
                                          <p:stCondLst>
                                            <p:cond delay="0"/>
                                          </p:stCondLst>
                                        </p:cTn>
                                        <p:tgtEl>
                                          <p:spTgt spid="415">
                                            <p:txEl>
                                              <p:pRg st="3" end="3"/>
                                            </p:txEl>
                                          </p:spTgt>
                                        </p:tgtEl>
                                        <p:attrNameLst>
                                          <p:attrName>style.visibility</p:attrName>
                                        </p:attrNameLst>
                                      </p:cBhvr>
                                      <p:to>
                                        <p:strVal val="visible"/>
                                      </p:to>
                                    </p:set>
                                    <p:anim calcmode="lin" valueType="num">
                                      <p:cBhvr additive="repl">
                                        <p:cTn id="397" dur="500" fill="hold"/>
                                        <p:tgtEl>
                                          <p:spTgt spid="415">
                                            <p:txEl>
                                              <p:pRg st="3" end="3"/>
                                            </p:txEl>
                                          </p:spTgt>
                                        </p:tgtEl>
                                        <p:attrNameLst>
                                          <p:attrName>ppt_x</p:attrName>
                                        </p:attrNameLst>
                                      </p:cBhvr>
                                      <p:tavLst>
                                        <p:tav tm="0">
                                          <p:val>
                                            <p:strVal val="#ppt_x"/>
                                          </p:val>
                                        </p:tav>
                                        <p:tav tm="100000">
                                          <p:val>
                                            <p:strVal val="#ppt_x"/>
                                          </p:val>
                                        </p:tav>
                                      </p:tavLst>
                                    </p:anim>
                                    <p:anim calcmode="lin" valueType="num">
                                      <p:cBhvr additive="repl">
                                        <p:cTn id="398" dur="500" fill="hold"/>
                                        <p:tgtEl>
                                          <p:spTgt spid="4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9" fill="hold">
                      <p:stCondLst>
                        <p:cond delay="indefinite"/>
                      </p:stCondLst>
                      <p:childTnLst>
                        <p:par>
                          <p:cTn id="400" fill="hold">
                            <p:stCondLst>
                              <p:cond delay="0"/>
                            </p:stCondLst>
                            <p:childTnLst>
                              <p:par>
                                <p:cTn id="401" nodeType="clickEffect" fill="hold" presetClass="entr" presetID="1">
                                  <p:stCondLst>
                                    <p:cond delay="0"/>
                                  </p:stCondLst>
                                  <p:childTnLst>
                                    <p:set>
                                      <p:cBhvr>
                                        <p:cTn id="402" dur="1" fill="hold">
                                          <p:stCondLst>
                                            <p:cond delay="0"/>
                                          </p:stCondLst>
                                        </p:cTn>
                                        <p:tgtEl>
                                          <p:spTgt spid="415">
                                            <p:txEl>
                                              <p:pRg st="5" end="5"/>
                                            </p:txEl>
                                          </p:spTgt>
                                        </p:tgtEl>
                                        <p:attrNameLst>
                                          <p:attrName>style.visibility</p:attrName>
                                        </p:attrNameLst>
                                      </p:cBhvr>
                                      <p:to>
                                        <p:strVal val="visible"/>
                                      </p:to>
                                    </p:set>
                                  </p:childTnLst>
                                </p:cTn>
                              </p:par>
                            </p:childTnLst>
                          </p:cTn>
                        </p:par>
                      </p:childTnLst>
                    </p:cTn>
                  </p:par>
                  <p:par>
                    <p:cTn id="403" fill="hold">
                      <p:stCondLst>
                        <p:cond delay="indefinite"/>
                      </p:stCondLst>
                      <p:childTnLst>
                        <p:par>
                          <p:cTn id="404" fill="hold">
                            <p:stCondLst>
                              <p:cond delay="0"/>
                            </p:stCondLst>
                            <p:childTnLst>
                              <p:par>
                                <p:cTn id="405" nodeType="clickEffect" fill="hold" presetClass="entr" presetID="2" presetSubtype="4">
                                  <p:stCondLst>
                                    <p:cond delay="0"/>
                                  </p:stCondLst>
                                  <p:childTnLst>
                                    <p:set>
                                      <p:cBhvr>
                                        <p:cTn id="406" dur="1" fill="hold">
                                          <p:stCondLst>
                                            <p:cond delay="0"/>
                                          </p:stCondLst>
                                        </p:cTn>
                                        <p:tgtEl>
                                          <p:spTgt spid="416"/>
                                        </p:tgtEl>
                                        <p:attrNameLst>
                                          <p:attrName>style.visibility</p:attrName>
                                        </p:attrNameLst>
                                      </p:cBhvr>
                                      <p:to>
                                        <p:strVal val="visible"/>
                                      </p:to>
                                    </p:set>
                                    <p:anim calcmode="lin" valueType="num">
                                      <p:cBhvr additive="repl">
                                        <p:cTn id="407" dur="500" fill="hold"/>
                                        <p:tgtEl>
                                          <p:spTgt spid="416"/>
                                        </p:tgtEl>
                                        <p:attrNameLst>
                                          <p:attrName>ppt_x</p:attrName>
                                        </p:attrNameLst>
                                      </p:cBhvr>
                                      <p:tavLst>
                                        <p:tav tm="0">
                                          <p:val>
                                            <p:strVal val="#ppt_x"/>
                                          </p:val>
                                        </p:tav>
                                        <p:tav tm="100000">
                                          <p:val>
                                            <p:strVal val="#ppt_x"/>
                                          </p:val>
                                        </p:tav>
                                      </p:tavLst>
                                    </p:anim>
                                    <p:anim calcmode="lin" valueType="num">
                                      <p:cBhvr additive="repl">
                                        <p:cTn id="408" dur="500" fill="hold"/>
                                        <p:tgtEl>
                                          <p:spTgt spid="416"/>
                                        </p:tgtEl>
                                        <p:attrNameLst>
                                          <p:attrName>ppt_y</p:attrName>
                                        </p:attrNameLst>
                                      </p:cBhvr>
                                      <p:tavLst>
                                        <p:tav tm="0">
                                          <p:val>
                                            <p:strVal val="1+#ppt_h/2"/>
                                          </p:val>
                                        </p:tav>
                                        <p:tav tm="100000">
                                          <p:val>
                                            <p:strVal val="#ppt_y"/>
                                          </p:val>
                                        </p:tav>
                                      </p:tavLst>
                                    </p:anim>
                                  </p:childTnLst>
                                </p:cTn>
                              </p:par>
                              <p:par>
                                <p:cTn id="409" nodeType="withEffect" fill="hold" presetClass="entr" presetID="2" presetSubtype="4">
                                  <p:stCondLst>
                                    <p:cond delay="0"/>
                                  </p:stCondLst>
                                  <p:childTnLst>
                                    <p:set>
                                      <p:cBhvr>
                                        <p:cTn id="410" dur="1" fill="hold">
                                          <p:stCondLst>
                                            <p:cond delay="0"/>
                                          </p:stCondLst>
                                        </p:cTn>
                                        <p:tgtEl>
                                          <p:spTgt spid="417"/>
                                        </p:tgtEl>
                                        <p:attrNameLst>
                                          <p:attrName>style.visibility</p:attrName>
                                        </p:attrNameLst>
                                      </p:cBhvr>
                                      <p:to>
                                        <p:strVal val="visible"/>
                                      </p:to>
                                    </p:set>
                                    <p:anim calcmode="lin" valueType="num">
                                      <p:cBhvr additive="repl">
                                        <p:cTn id="411" dur="500" fill="hold"/>
                                        <p:tgtEl>
                                          <p:spTgt spid="417"/>
                                        </p:tgtEl>
                                        <p:attrNameLst>
                                          <p:attrName>ppt_x</p:attrName>
                                        </p:attrNameLst>
                                      </p:cBhvr>
                                      <p:tavLst>
                                        <p:tav tm="0">
                                          <p:val>
                                            <p:strVal val="#ppt_x"/>
                                          </p:val>
                                        </p:tav>
                                        <p:tav tm="100000">
                                          <p:val>
                                            <p:strVal val="#ppt_x"/>
                                          </p:val>
                                        </p:tav>
                                      </p:tavLst>
                                    </p:anim>
                                    <p:anim calcmode="lin" valueType="num">
                                      <p:cBhvr additive="repl">
                                        <p:cTn id="412" dur="500" fill="hold"/>
                                        <p:tgtEl>
                                          <p:spTgt spid="417"/>
                                        </p:tgtEl>
                                        <p:attrNameLst>
                                          <p:attrName>ppt_y</p:attrName>
                                        </p:attrNameLst>
                                      </p:cBhvr>
                                      <p:tavLst>
                                        <p:tav tm="0">
                                          <p:val>
                                            <p:strVal val="1+#ppt_h/2"/>
                                          </p:val>
                                        </p:tav>
                                        <p:tav tm="100000">
                                          <p:val>
                                            <p:strVal val="#ppt_y"/>
                                          </p:val>
                                        </p:tav>
                                      </p:tavLst>
                                    </p:anim>
                                  </p:childTnLst>
                                </p:cTn>
                              </p:par>
                              <p:par>
                                <p:cTn id="413" nodeType="withEffect" fill="hold" presetClass="entr" presetID="2" presetSubtype="4">
                                  <p:stCondLst>
                                    <p:cond delay="0"/>
                                  </p:stCondLst>
                                  <p:childTnLst>
                                    <p:set>
                                      <p:cBhvr>
                                        <p:cTn id="414" dur="1" fill="hold">
                                          <p:stCondLst>
                                            <p:cond delay="0"/>
                                          </p:stCondLst>
                                        </p:cTn>
                                        <p:tgtEl>
                                          <p:spTgt spid="418"/>
                                        </p:tgtEl>
                                        <p:attrNameLst>
                                          <p:attrName>style.visibility</p:attrName>
                                        </p:attrNameLst>
                                      </p:cBhvr>
                                      <p:to>
                                        <p:strVal val="visible"/>
                                      </p:to>
                                    </p:set>
                                    <p:anim calcmode="lin" valueType="num">
                                      <p:cBhvr additive="repl">
                                        <p:cTn id="415" dur="500" fill="hold"/>
                                        <p:tgtEl>
                                          <p:spTgt spid="418"/>
                                        </p:tgtEl>
                                        <p:attrNameLst>
                                          <p:attrName>ppt_x</p:attrName>
                                        </p:attrNameLst>
                                      </p:cBhvr>
                                      <p:tavLst>
                                        <p:tav tm="0">
                                          <p:val>
                                            <p:strVal val="#ppt_x"/>
                                          </p:val>
                                        </p:tav>
                                        <p:tav tm="100000">
                                          <p:val>
                                            <p:strVal val="#ppt_x"/>
                                          </p:val>
                                        </p:tav>
                                      </p:tavLst>
                                    </p:anim>
                                    <p:anim calcmode="lin" valueType="num">
                                      <p:cBhvr additive="repl">
                                        <p:cTn id="416" dur="500" fill="hold"/>
                                        <p:tgtEl>
                                          <p:spTgt spid="418"/>
                                        </p:tgtEl>
                                        <p:attrNameLst>
                                          <p:attrName>ppt_y</p:attrName>
                                        </p:attrNameLst>
                                      </p:cBhvr>
                                      <p:tavLst>
                                        <p:tav tm="0">
                                          <p:val>
                                            <p:strVal val="1+#ppt_h/2"/>
                                          </p:val>
                                        </p:tav>
                                        <p:tav tm="100000">
                                          <p:val>
                                            <p:strVal val="#ppt_y"/>
                                          </p:val>
                                        </p:tav>
                                      </p:tavLst>
                                    </p:anim>
                                  </p:childTnLst>
                                </p:cTn>
                              </p:par>
                              <p:par>
                                <p:cTn id="417" nodeType="withEffect" fill="hold" presetClass="entr" presetID="2" presetSubtype="4">
                                  <p:stCondLst>
                                    <p:cond delay="0"/>
                                  </p:stCondLst>
                                  <p:childTnLst>
                                    <p:set>
                                      <p:cBhvr>
                                        <p:cTn id="418" dur="1" fill="hold">
                                          <p:stCondLst>
                                            <p:cond delay="0"/>
                                          </p:stCondLst>
                                        </p:cTn>
                                        <p:tgtEl>
                                          <p:spTgt spid="419"/>
                                        </p:tgtEl>
                                        <p:attrNameLst>
                                          <p:attrName>style.visibility</p:attrName>
                                        </p:attrNameLst>
                                      </p:cBhvr>
                                      <p:to>
                                        <p:strVal val="visible"/>
                                      </p:to>
                                    </p:set>
                                    <p:anim calcmode="lin" valueType="num">
                                      <p:cBhvr additive="repl">
                                        <p:cTn id="419" dur="500" fill="hold"/>
                                        <p:tgtEl>
                                          <p:spTgt spid="419"/>
                                        </p:tgtEl>
                                        <p:attrNameLst>
                                          <p:attrName>ppt_x</p:attrName>
                                        </p:attrNameLst>
                                      </p:cBhvr>
                                      <p:tavLst>
                                        <p:tav tm="0">
                                          <p:val>
                                            <p:strVal val="#ppt_x"/>
                                          </p:val>
                                        </p:tav>
                                        <p:tav tm="100000">
                                          <p:val>
                                            <p:strVal val="#ppt_x"/>
                                          </p:val>
                                        </p:tav>
                                      </p:tavLst>
                                    </p:anim>
                                    <p:anim calcmode="lin" valueType="num">
                                      <p:cBhvr additive="repl">
                                        <p:cTn id="420" dur="500" fill="hold"/>
                                        <p:tgtEl>
                                          <p:spTgt spid="419"/>
                                        </p:tgtEl>
                                        <p:attrNameLst>
                                          <p:attrName>ppt_y</p:attrName>
                                        </p:attrNameLst>
                                      </p:cBhvr>
                                      <p:tavLst>
                                        <p:tav tm="0">
                                          <p:val>
                                            <p:strVal val="1+#ppt_h/2"/>
                                          </p:val>
                                        </p:tav>
                                        <p:tav tm="100000">
                                          <p:val>
                                            <p:strVal val="#ppt_y"/>
                                          </p:val>
                                        </p:tav>
                                      </p:tavLst>
                                    </p:anim>
                                  </p:childTnLst>
                                </p:cTn>
                              </p:par>
                              <p:par>
                                <p:cTn id="421" nodeType="withEffect" fill="hold" presetClass="entr" presetID="2" presetSubtype="4">
                                  <p:stCondLst>
                                    <p:cond delay="0"/>
                                  </p:stCondLst>
                                  <p:childTnLst>
                                    <p:set>
                                      <p:cBhvr>
                                        <p:cTn id="422" dur="1" fill="hold">
                                          <p:stCondLst>
                                            <p:cond delay="0"/>
                                          </p:stCondLst>
                                        </p:cTn>
                                        <p:tgtEl>
                                          <p:spTgt spid="420"/>
                                        </p:tgtEl>
                                        <p:attrNameLst>
                                          <p:attrName>style.visibility</p:attrName>
                                        </p:attrNameLst>
                                      </p:cBhvr>
                                      <p:to>
                                        <p:strVal val="visible"/>
                                      </p:to>
                                    </p:set>
                                    <p:anim calcmode="lin" valueType="num">
                                      <p:cBhvr additive="repl">
                                        <p:cTn id="423" dur="500" fill="hold"/>
                                        <p:tgtEl>
                                          <p:spTgt spid="420"/>
                                        </p:tgtEl>
                                        <p:attrNameLst>
                                          <p:attrName>ppt_x</p:attrName>
                                        </p:attrNameLst>
                                      </p:cBhvr>
                                      <p:tavLst>
                                        <p:tav tm="0">
                                          <p:val>
                                            <p:strVal val="#ppt_x"/>
                                          </p:val>
                                        </p:tav>
                                        <p:tav tm="100000">
                                          <p:val>
                                            <p:strVal val="#ppt_x"/>
                                          </p:val>
                                        </p:tav>
                                      </p:tavLst>
                                    </p:anim>
                                    <p:anim calcmode="lin" valueType="num">
                                      <p:cBhvr additive="repl">
                                        <p:cTn id="424" dur="500" fill="hold"/>
                                        <p:tgtEl>
                                          <p:spTgt spid="4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1"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2. The structured </a:t>
            </a:r>
            <a:r>
              <a:rPr b="1" i="1" lang="en-GB" sz="2900" spc="-1" strike="noStrike">
                <a:solidFill>
                  <a:srgbClr val="ffffff"/>
                </a:solidFill>
                <a:latin typeface="Arial Narrow"/>
              </a:rPr>
              <a:t>experimental </a:t>
            </a:r>
            <a:r>
              <a:rPr b="1" lang="en-GB" sz="2900" spc="-1" strike="noStrike">
                <a:solidFill>
                  <a:srgbClr val="ffffff"/>
                </a:solidFill>
                <a:latin typeface="Arial Narrow"/>
              </a:rPr>
              <a:t>approach</a:t>
            </a:r>
            <a:endParaRPr b="0" lang="es-ES" sz="2900" spc="-1" strike="noStrike">
              <a:solidFill>
                <a:srgbClr val="000000"/>
              </a:solidFill>
              <a:latin typeface="Calibri"/>
            </a:endParaRPr>
          </a:p>
        </p:txBody>
      </p:sp>
      <p:sp>
        <p:nvSpPr>
          <p:cNvPr id="422" name="PlaceHolder 2"/>
          <p:cNvSpPr>
            <a:spLocks noGrp="1"/>
          </p:cNvSpPr>
          <p:nvPr>
            <p:ph/>
          </p:nvPr>
        </p:nvSpPr>
        <p:spPr>
          <a:xfrm>
            <a:off x="386280" y="1566720"/>
            <a:ext cx="4574880" cy="44420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GB" sz="2000" spc="-1" strike="noStrike">
                <a:solidFill>
                  <a:srgbClr val="000000"/>
                </a:solidFill>
                <a:latin typeface="Arial Narrow"/>
              </a:rPr>
              <a:t>What is it?</a:t>
            </a:r>
            <a:endParaRPr b="0" lang="es-ES" sz="20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Similar to survey approach</a:t>
            </a:r>
            <a:endParaRPr b="0" lang="es-ES" sz="20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rPr>
              <a:t>But relies on experimental survey design </a:t>
            </a:r>
            <a:r>
              <a:rPr b="0" lang="en-CH" sz="2000" spc="-1" strike="noStrike">
                <a:solidFill>
                  <a:srgbClr val="000000"/>
                </a:solidFill>
                <a:latin typeface="Wingdings"/>
              </a:rPr>
              <a:t></a:t>
            </a:r>
            <a:r>
              <a:rPr b="0" lang="fr-CH" sz="2000" spc="-1" strike="noStrike">
                <a:solidFill>
                  <a:srgbClr val="000000"/>
                </a:solidFill>
                <a:latin typeface="Arial Narrow"/>
              </a:rPr>
              <a:t> control vs. treatment group</a:t>
            </a:r>
            <a:endParaRPr b="0" lang="es-ES" sz="2000" spc="-1" strike="noStrike">
              <a:solidFill>
                <a:srgbClr val="000000"/>
              </a:solidFill>
              <a:latin typeface="Calibri"/>
            </a:endParaRPr>
          </a:p>
          <a:p>
            <a:pPr indent="0" algn="just">
              <a:lnSpc>
                <a:spcPct val="100000"/>
              </a:lnSpc>
              <a:spcBef>
                <a:spcPts val="1001"/>
              </a:spcBef>
              <a:buNone/>
              <a:tabLst>
                <a:tab algn="l" pos="0"/>
              </a:tabLst>
            </a:pPr>
            <a:endParaRPr b="0" lang="es-ES" sz="2000" spc="-1" strike="noStrike">
              <a:solidFill>
                <a:srgbClr val="000000"/>
              </a:solidFill>
              <a:latin typeface="Calibri"/>
            </a:endParaRPr>
          </a:p>
          <a:p>
            <a:pPr indent="0" algn="just">
              <a:lnSpc>
                <a:spcPct val="100000"/>
              </a:lnSpc>
              <a:spcBef>
                <a:spcPts val="1001"/>
              </a:spcBef>
              <a:buNone/>
              <a:tabLst>
                <a:tab algn="l" pos="0"/>
              </a:tabLst>
            </a:pPr>
            <a:r>
              <a:rPr b="1" lang="fr-CH" sz="2000" spc="-1" strike="noStrike">
                <a:solidFill>
                  <a:srgbClr val="000000"/>
                </a:solidFill>
                <a:latin typeface="Arial Narrow"/>
              </a:rPr>
              <a:t>Types of data collection methods?</a:t>
            </a:r>
            <a:endParaRPr b="0" lang="es-ES" sz="2000" spc="-1" strike="noStrike">
              <a:solidFill>
                <a:srgbClr val="000000"/>
              </a:solidFill>
              <a:latin typeface="Calibri"/>
            </a:endParaRPr>
          </a:p>
        </p:txBody>
      </p:sp>
      <p:pic>
        <p:nvPicPr>
          <p:cNvPr id="423" name="Picture 4" descr=""/>
          <p:cNvPicPr/>
          <p:nvPr/>
        </p:nvPicPr>
        <p:blipFill>
          <a:blip r:embed="rId1"/>
          <a:stretch/>
        </p:blipFill>
        <p:spPr>
          <a:xfrm>
            <a:off x="464040" y="4155480"/>
            <a:ext cx="390240" cy="390240"/>
          </a:xfrm>
          <a:prstGeom prst="rect">
            <a:avLst/>
          </a:prstGeom>
          <a:ln w="0">
            <a:noFill/>
          </a:ln>
        </p:spPr>
      </p:pic>
      <p:pic>
        <p:nvPicPr>
          <p:cNvPr id="424" name="Picture 5" descr=""/>
          <p:cNvPicPr/>
          <p:nvPr/>
        </p:nvPicPr>
        <p:blipFill>
          <a:blip r:embed="rId2"/>
          <a:stretch/>
        </p:blipFill>
        <p:spPr>
          <a:xfrm flipH="1">
            <a:off x="386640" y="5121720"/>
            <a:ext cx="545760" cy="545760"/>
          </a:xfrm>
          <a:prstGeom prst="rect">
            <a:avLst/>
          </a:prstGeom>
          <a:ln w="0">
            <a:noFill/>
          </a:ln>
        </p:spPr>
      </p:pic>
      <p:sp>
        <p:nvSpPr>
          <p:cNvPr id="425" name="Rectangle 6"/>
          <p:cNvSpPr/>
          <p:nvPr/>
        </p:nvSpPr>
        <p:spPr>
          <a:xfrm>
            <a:off x="901440" y="4071240"/>
            <a:ext cx="7468560" cy="231660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001"/>
              </a:spcBef>
              <a:tabLst>
                <a:tab algn="l" pos="0"/>
              </a:tabLst>
            </a:pPr>
            <a:r>
              <a:rPr b="1" lang="en-GB" sz="1600" spc="-1" strike="noStrike">
                <a:solidFill>
                  <a:srgbClr val="000000"/>
                </a:solidFill>
                <a:latin typeface="Arial Narrow"/>
              </a:rPr>
              <a:t>Household (HH) survey</a:t>
            </a:r>
            <a:r>
              <a:rPr b="0" lang="en-GB" sz="1600" spc="-1" strike="noStrike">
                <a:solidFill>
                  <a:srgbClr val="000000"/>
                </a:solidFill>
                <a:latin typeface="Arial Narrow"/>
              </a:rPr>
              <a:t> </a:t>
            </a:r>
            <a:r>
              <a:rPr b="0" lang="en-CH" sz="1600" spc="-1" strike="noStrike">
                <a:solidFill>
                  <a:srgbClr val="000000"/>
                </a:solidFill>
                <a:latin typeface="Arial Narrow"/>
              </a:rPr>
              <a:t>–</a:t>
            </a:r>
            <a:r>
              <a:rPr b="0" lang="en-GB" sz="1600" spc="-1" strike="noStrike">
                <a:solidFill>
                  <a:srgbClr val="000000"/>
                </a:solidFill>
                <a:latin typeface="Arial Narrow"/>
              </a:rPr>
              <a:t> collecting data at </a:t>
            </a:r>
            <a:r>
              <a:rPr b="0" i="1" lang="en-GB" sz="1600" spc="-1" strike="noStrike">
                <a:solidFill>
                  <a:srgbClr val="000000"/>
                </a:solidFill>
                <a:latin typeface="Arial Narrow"/>
              </a:rPr>
              <a:t>HH </a:t>
            </a:r>
            <a:r>
              <a:rPr b="0" lang="en-GB" sz="1600" spc="-1" strike="noStrike">
                <a:solidFill>
                  <a:srgbClr val="000000"/>
                </a:solidFill>
                <a:latin typeface="Arial Narrow"/>
              </a:rPr>
              <a:t>level, to understand experiences and characteristics of </a:t>
            </a:r>
            <a:r>
              <a:rPr b="0" i="1" lang="en-GB" sz="1600" spc="-1" strike="noStrike">
                <a:solidFill>
                  <a:srgbClr val="000000"/>
                </a:solidFill>
                <a:latin typeface="Arial Narrow"/>
              </a:rPr>
              <a:t>HHs </a:t>
            </a:r>
            <a:r>
              <a:rPr b="0" lang="en-GB" sz="1600" spc="-1" strike="noStrike">
                <a:solidFill>
                  <a:srgbClr val="000000"/>
                </a:solidFill>
                <a:latin typeface="Arial Narrow"/>
              </a:rPr>
              <a:t>within population of interest </a:t>
            </a:r>
            <a:endParaRPr b="0" lang="en-GB" sz="1600" spc="-1" strike="noStrike">
              <a:solidFill>
                <a:srgbClr val="000000"/>
              </a:solidFill>
              <a:latin typeface="Arial"/>
            </a:endParaRPr>
          </a:p>
          <a:p>
            <a:pPr algn="just">
              <a:lnSpc>
                <a:spcPct val="100000"/>
              </a:lnSpc>
              <a:spcBef>
                <a:spcPts val="1001"/>
              </a:spcBef>
              <a:tabLst>
                <a:tab algn="l" pos="0"/>
              </a:tabLst>
            </a:pPr>
            <a:endParaRPr b="0" lang="en-GB" sz="1600" spc="-1" strike="noStrike">
              <a:solidFill>
                <a:srgbClr val="000000"/>
              </a:solidFill>
              <a:latin typeface="Arial"/>
            </a:endParaRPr>
          </a:p>
          <a:p>
            <a:pPr algn="just">
              <a:lnSpc>
                <a:spcPct val="100000"/>
              </a:lnSpc>
              <a:spcBef>
                <a:spcPts val="1001"/>
              </a:spcBef>
              <a:tabLst>
                <a:tab algn="l" pos="0"/>
              </a:tabLst>
            </a:pPr>
            <a:r>
              <a:rPr b="1" lang="en-GB" sz="1600" spc="-1" strike="noStrike">
                <a:solidFill>
                  <a:srgbClr val="000000"/>
                </a:solidFill>
                <a:latin typeface="Arial Narrow"/>
              </a:rPr>
              <a:t>Individual survey</a:t>
            </a:r>
            <a:r>
              <a:rPr b="1" lang="en-CH" sz="1600" spc="-1" strike="noStrike">
                <a:solidFill>
                  <a:srgbClr val="000000"/>
                </a:solidFill>
                <a:latin typeface="Arial Narrow"/>
              </a:rPr>
              <a:t> </a:t>
            </a:r>
            <a:r>
              <a:rPr b="0" lang="en-CH" sz="1600" spc="-1" strike="noStrike">
                <a:solidFill>
                  <a:srgbClr val="000000"/>
                </a:solidFill>
                <a:latin typeface="Arial Narrow"/>
              </a:rPr>
              <a:t>–</a:t>
            </a:r>
            <a:r>
              <a:rPr b="0" lang="en-GB" sz="1600" spc="-1" strike="noStrike">
                <a:solidFill>
                  <a:srgbClr val="000000"/>
                </a:solidFill>
                <a:latin typeface="Arial Narrow"/>
              </a:rPr>
              <a:t> collecting data at </a:t>
            </a:r>
            <a:r>
              <a:rPr b="0" i="1" lang="en-GB" sz="1600" spc="-1" strike="noStrike">
                <a:solidFill>
                  <a:srgbClr val="000000"/>
                </a:solidFill>
                <a:latin typeface="Arial Narrow"/>
              </a:rPr>
              <a:t>individual </a:t>
            </a:r>
            <a:r>
              <a:rPr b="0" lang="en-GB" sz="1600" spc="-1" strike="noStrike">
                <a:solidFill>
                  <a:srgbClr val="000000"/>
                </a:solidFill>
                <a:latin typeface="Arial Narrow"/>
              </a:rPr>
              <a:t>level, to help understand situation and characteristics of </a:t>
            </a:r>
            <a:r>
              <a:rPr b="0" i="1" lang="en-GB" sz="1600" spc="-1" strike="noStrike">
                <a:solidFill>
                  <a:srgbClr val="000000"/>
                </a:solidFill>
                <a:latin typeface="Arial Narrow"/>
              </a:rPr>
              <a:t>individuals </a:t>
            </a:r>
            <a:r>
              <a:rPr b="0" lang="en-GB" sz="1600" spc="-1" strike="noStrike">
                <a:solidFill>
                  <a:srgbClr val="000000"/>
                </a:solidFill>
                <a:latin typeface="Arial Narrow"/>
              </a:rPr>
              <a:t>within the population of interest </a:t>
            </a:r>
            <a:r>
              <a:rPr b="0" lang="en-CH" sz="1600" spc="-1" strike="noStrike">
                <a:solidFill>
                  <a:srgbClr val="000000"/>
                </a:solidFill>
                <a:latin typeface="Wingdings"/>
              </a:rPr>
              <a:t></a:t>
            </a:r>
            <a:r>
              <a:rPr b="0" lang="fr-CH" sz="1600" spc="-1" strike="noStrike">
                <a:solidFill>
                  <a:srgbClr val="000000"/>
                </a:solidFill>
                <a:latin typeface="Arial Narrow"/>
              </a:rPr>
              <a:t> can include some HH level indicators if needed</a:t>
            </a:r>
            <a:endParaRPr b="0" lang="en-GB" sz="16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endParaRPr b="0" lang="en-GB" sz="1200" spc="-1" strike="noStrike">
              <a:solidFill>
                <a:srgbClr val="000000"/>
              </a:solidFill>
              <a:latin typeface="Arial"/>
            </a:endParaRPr>
          </a:p>
        </p:txBody>
      </p:sp>
      <p:pic>
        <p:nvPicPr>
          <p:cNvPr id="426" name="Picture 2" descr=""/>
          <p:cNvPicPr/>
          <p:nvPr/>
        </p:nvPicPr>
        <p:blipFill>
          <a:blip r:embed="rId3"/>
          <a:srcRect l="5224" t="17893" r="0" b="13174"/>
          <a:stretch/>
        </p:blipFill>
        <p:spPr>
          <a:xfrm>
            <a:off x="4961160" y="1566720"/>
            <a:ext cx="3860640" cy="2109240"/>
          </a:xfrm>
          <a:prstGeom prst="rect">
            <a:avLst/>
          </a:prstGeom>
          <a:ln w="0">
            <a:noFill/>
          </a:ln>
        </p:spPr>
      </p:pic>
    </p:spTree>
  </p:cSld>
  <mc:AlternateContent>
    <mc:Choice Requires="p14">
      <p:transition spd="slow" p14:dur="2000"/>
    </mc:Choice>
    <mc:Fallback>
      <p:transition spd="slow"/>
    </mc:Fallback>
  </mc:AlternateContent>
  <p:timing>
    <p:tnLst>
      <p:par>
        <p:cTn id="425" dur="indefinite" restart="never" nodeType="tmRoot">
          <p:childTnLst>
            <p:seq>
              <p:cTn id="426" dur="indefinite" nodeType="mainSeq">
                <p:childTnLst>
                  <p:par>
                    <p:cTn id="427" fill="hold">
                      <p:stCondLst>
                        <p:cond delay="indefinite"/>
                      </p:stCondLst>
                      <p:childTnLst>
                        <p:par>
                          <p:cTn id="428" fill="hold">
                            <p:stCondLst>
                              <p:cond delay="0"/>
                            </p:stCondLst>
                            <p:childTnLst>
                              <p:par>
                                <p:cTn id="429" nodeType="clickEffect" fill="hold" presetClass="entr" presetID="1">
                                  <p:stCondLst>
                                    <p:cond delay="0"/>
                                  </p:stCondLst>
                                  <p:childTnLst>
                                    <p:set>
                                      <p:cBhvr>
                                        <p:cTn id="430" dur="1" fill="hold">
                                          <p:stCondLst>
                                            <p:cond delay="0"/>
                                          </p:stCondLst>
                                        </p:cTn>
                                        <p:tgtEl>
                                          <p:spTgt spid="422">
                                            <p:txEl>
                                              <p:pRg st="4" end="4"/>
                                            </p:txEl>
                                          </p:spTgt>
                                        </p:tgtEl>
                                        <p:attrNameLst>
                                          <p:attrName>style.visibility</p:attrName>
                                        </p:attrNameLst>
                                      </p:cBhvr>
                                      <p:to>
                                        <p:strVal val="visible"/>
                                      </p:to>
                                    </p:set>
                                  </p:childTnLst>
                                </p:cTn>
                              </p:par>
                            </p:childTnLst>
                          </p:cTn>
                        </p:par>
                      </p:childTnLst>
                    </p:cTn>
                  </p:par>
                  <p:par>
                    <p:cTn id="431" fill="hold">
                      <p:stCondLst>
                        <p:cond delay="indefinite"/>
                      </p:stCondLst>
                      <p:childTnLst>
                        <p:par>
                          <p:cTn id="432" fill="hold">
                            <p:stCondLst>
                              <p:cond delay="0"/>
                            </p:stCondLst>
                            <p:childTnLst>
                              <p:par>
                                <p:cTn id="433" nodeType="clickEffect" fill="hold" presetClass="entr" presetID="2" presetSubtype="4">
                                  <p:stCondLst>
                                    <p:cond delay="0"/>
                                  </p:stCondLst>
                                  <p:childTnLst>
                                    <p:set>
                                      <p:cBhvr>
                                        <p:cTn id="434" dur="1" fill="hold">
                                          <p:stCondLst>
                                            <p:cond delay="0"/>
                                          </p:stCondLst>
                                        </p:cTn>
                                        <p:tgtEl>
                                          <p:spTgt spid="425"/>
                                        </p:tgtEl>
                                        <p:attrNameLst>
                                          <p:attrName>style.visibility</p:attrName>
                                        </p:attrNameLst>
                                      </p:cBhvr>
                                      <p:to>
                                        <p:strVal val="visible"/>
                                      </p:to>
                                    </p:set>
                                    <p:anim calcmode="lin" valueType="num">
                                      <p:cBhvr additive="repl">
                                        <p:cTn id="435" dur="500" fill="hold"/>
                                        <p:tgtEl>
                                          <p:spTgt spid="425"/>
                                        </p:tgtEl>
                                        <p:attrNameLst>
                                          <p:attrName>ppt_x</p:attrName>
                                        </p:attrNameLst>
                                      </p:cBhvr>
                                      <p:tavLst>
                                        <p:tav tm="0">
                                          <p:val>
                                            <p:strVal val="#ppt_x"/>
                                          </p:val>
                                        </p:tav>
                                        <p:tav tm="100000">
                                          <p:val>
                                            <p:strVal val="#ppt_x"/>
                                          </p:val>
                                        </p:tav>
                                      </p:tavLst>
                                    </p:anim>
                                    <p:anim calcmode="lin" valueType="num">
                                      <p:cBhvr additive="repl">
                                        <p:cTn id="436" dur="500" fill="hold"/>
                                        <p:tgtEl>
                                          <p:spTgt spid="425"/>
                                        </p:tgtEl>
                                        <p:attrNameLst>
                                          <p:attrName>ppt_y</p:attrName>
                                        </p:attrNameLst>
                                      </p:cBhvr>
                                      <p:tavLst>
                                        <p:tav tm="0">
                                          <p:val>
                                            <p:strVal val="1+#ppt_h/2"/>
                                          </p:val>
                                        </p:tav>
                                        <p:tav tm="100000">
                                          <p:val>
                                            <p:strVal val="#ppt_y"/>
                                          </p:val>
                                        </p:tav>
                                      </p:tavLst>
                                    </p:anim>
                                  </p:childTnLst>
                                </p:cTn>
                              </p:par>
                              <p:par>
                                <p:cTn id="437" nodeType="withEffect" fill="hold" presetClass="entr" presetID="2" presetSubtype="4">
                                  <p:stCondLst>
                                    <p:cond delay="0"/>
                                  </p:stCondLst>
                                  <p:childTnLst>
                                    <p:set>
                                      <p:cBhvr>
                                        <p:cTn id="438" dur="1" fill="hold">
                                          <p:stCondLst>
                                            <p:cond delay="0"/>
                                          </p:stCondLst>
                                        </p:cTn>
                                        <p:tgtEl>
                                          <p:spTgt spid="423"/>
                                        </p:tgtEl>
                                        <p:attrNameLst>
                                          <p:attrName>style.visibility</p:attrName>
                                        </p:attrNameLst>
                                      </p:cBhvr>
                                      <p:to>
                                        <p:strVal val="visible"/>
                                      </p:to>
                                    </p:set>
                                    <p:anim calcmode="lin" valueType="num">
                                      <p:cBhvr additive="repl">
                                        <p:cTn id="439" dur="500" fill="hold"/>
                                        <p:tgtEl>
                                          <p:spTgt spid="423"/>
                                        </p:tgtEl>
                                        <p:attrNameLst>
                                          <p:attrName>ppt_x</p:attrName>
                                        </p:attrNameLst>
                                      </p:cBhvr>
                                      <p:tavLst>
                                        <p:tav tm="0">
                                          <p:val>
                                            <p:strVal val="#ppt_x"/>
                                          </p:val>
                                        </p:tav>
                                        <p:tav tm="100000">
                                          <p:val>
                                            <p:strVal val="#ppt_x"/>
                                          </p:val>
                                        </p:tav>
                                      </p:tavLst>
                                    </p:anim>
                                    <p:anim calcmode="lin" valueType="num">
                                      <p:cBhvr additive="repl">
                                        <p:cTn id="440" dur="500" fill="hold"/>
                                        <p:tgtEl>
                                          <p:spTgt spid="423"/>
                                        </p:tgtEl>
                                        <p:attrNameLst>
                                          <p:attrName>ppt_y</p:attrName>
                                        </p:attrNameLst>
                                      </p:cBhvr>
                                      <p:tavLst>
                                        <p:tav tm="0">
                                          <p:val>
                                            <p:strVal val="1+#ppt_h/2"/>
                                          </p:val>
                                        </p:tav>
                                        <p:tav tm="100000">
                                          <p:val>
                                            <p:strVal val="#ppt_y"/>
                                          </p:val>
                                        </p:tav>
                                      </p:tavLst>
                                    </p:anim>
                                  </p:childTnLst>
                                </p:cTn>
                              </p:par>
                              <p:par>
                                <p:cTn id="441" nodeType="withEffect" fill="hold" presetClass="entr" presetID="2" presetSubtype="4">
                                  <p:stCondLst>
                                    <p:cond delay="0"/>
                                  </p:stCondLst>
                                  <p:childTnLst>
                                    <p:set>
                                      <p:cBhvr>
                                        <p:cTn id="442" dur="1" fill="hold">
                                          <p:stCondLst>
                                            <p:cond delay="0"/>
                                          </p:stCondLst>
                                        </p:cTn>
                                        <p:tgtEl>
                                          <p:spTgt spid="424"/>
                                        </p:tgtEl>
                                        <p:attrNameLst>
                                          <p:attrName>style.visibility</p:attrName>
                                        </p:attrNameLst>
                                      </p:cBhvr>
                                      <p:to>
                                        <p:strVal val="visible"/>
                                      </p:to>
                                    </p:set>
                                    <p:anim calcmode="lin" valueType="num">
                                      <p:cBhvr additive="repl">
                                        <p:cTn id="443" dur="500" fill="hold"/>
                                        <p:tgtEl>
                                          <p:spTgt spid="424"/>
                                        </p:tgtEl>
                                        <p:attrNameLst>
                                          <p:attrName>ppt_x</p:attrName>
                                        </p:attrNameLst>
                                      </p:cBhvr>
                                      <p:tavLst>
                                        <p:tav tm="0">
                                          <p:val>
                                            <p:strVal val="#ppt_x"/>
                                          </p:val>
                                        </p:tav>
                                        <p:tav tm="100000">
                                          <p:val>
                                            <p:strVal val="#ppt_x"/>
                                          </p:val>
                                        </p:tav>
                                      </p:tavLst>
                                    </p:anim>
                                    <p:anim calcmode="lin" valueType="num">
                                      <p:cBhvr additive="repl">
                                        <p:cTn id="444" dur="500" fill="hold"/>
                                        <p:tgtEl>
                                          <p:spTgt spid="4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7" name="PlaceHolder 1"/>
          <p:cNvSpPr>
            <a:spLocks noGrp="1"/>
          </p:cNvSpPr>
          <p:nvPr>
            <p:ph type="title"/>
          </p:nvPr>
        </p:nvSpPr>
        <p:spPr>
          <a:xfrm>
            <a:off x="386280" y="266400"/>
            <a:ext cx="835884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2. The structured </a:t>
            </a:r>
            <a:r>
              <a:rPr b="1" i="1" lang="en-GB" sz="2900" spc="-1" strike="noStrike">
                <a:solidFill>
                  <a:srgbClr val="ffffff"/>
                </a:solidFill>
                <a:latin typeface="Arial Narrow"/>
              </a:rPr>
              <a:t>experimental </a:t>
            </a:r>
            <a:r>
              <a:rPr b="1" lang="en-GB" sz="2900" spc="-1" strike="noStrike">
                <a:solidFill>
                  <a:srgbClr val="ffffff"/>
                </a:solidFill>
                <a:latin typeface="Arial Narrow"/>
              </a:rPr>
              <a:t>approach - Applicability</a:t>
            </a:r>
            <a:endParaRPr b="0" lang="es-ES" sz="2900" spc="-1" strike="noStrike">
              <a:solidFill>
                <a:srgbClr val="000000"/>
              </a:solidFill>
              <a:latin typeface="Calibri"/>
            </a:endParaRPr>
          </a:p>
        </p:txBody>
      </p:sp>
      <p:sp>
        <p:nvSpPr>
          <p:cNvPr id="428" name="PlaceHolder 2"/>
          <p:cNvSpPr>
            <a:spLocks noGrp="1"/>
          </p:cNvSpPr>
          <p:nvPr>
            <p:ph/>
          </p:nvPr>
        </p:nvSpPr>
        <p:spPr>
          <a:xfrm>
            <a:off x="386280" y="1566720"/>
            <a:ext cx="8358840" cy="294696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GB" sz="2000" spc="-1" strike="noStrike">
                <a:solidFill>
                  <a:srgbClr val="000000"/>
                </a:solidFill>
                <a:latin typeface="Arial Narrow"/>
              </a:rPr>
              <a:t>When should you use this approach?</a:t>
            </a:r>
            <a:endParaRPr b="0" lang="es-ES" sz="2000" spc="-1" strike="noStrike">
              <a:solidFill>
                <a:srgbClr val="000000"/>
              </a:solidFill>
              <a:latin typeface="Calibri"/>
            </a:endParaRPr>
          </a:p>
          <a:p>
            <a:pPr indent="0" algn="just">
              <a:lnSpc>
                <a:spcPct val="100000"/>
              </a:lnSpc>
              <a:spcBef>
                <a:spcPts val="1001"/>
              </a:spcBef>
              <a:buNone/>
              <a:tabLst>
                <a:tab algn="l" pos="0"/>
              </a:tabLst>
            </a:pPr>
            <a:r>
              <a:rPr b="0" lang="en-US" sz="2000" spc="-1" strike="noStrike">
                <a:solidFill>
                  <a:srgbClr val="000000"/>
                </a:solidFill>
                <a:latin typeface="Arial Narrow"/>
                <a:ea typeface="Calibri"/>
              </a:rPr>
              <a:t>To measure prevalence and evaluate the outcomes or impact of a medium to large-scale intervention on the population of interest</a:t>
            </a:r>
            <a:endParaRPr b="0" lang="es-ES" sz="2000" spc="-1" strike="noStrike">
              <a:solidFill>
                <a:srgbClr val="000000"/>
              </a:solidFill>
              <a:latin typeface="Calibri"/>
            </a:endParaRPr>
          </a:p>
          <a:p>
            <a:pPr lvl="1" marL="971640" indent="-285840" algn="just">
              <a:lnSpc>
                <a:spcPct val="100000"/>
              </a:lnSpc>
              <a:spcBef>
                <a:spcPts val="499"/>
              </a:spcBef>
              <a:buClr>
                <a:srgbClr val="000000"/>
              </a:buClr>
              <a:buFont typeface="Wingdings" charset="2"/>
              <a:buChar char=""/>
              <a:tabLst>
                <a:tab algn="l" pos="0"/>
              </a:tabLst>
            </a:pPr>
            <a:r>
              <a:rPr b="0" lang="en-US" sz="1800" spc="-1" strike="noStrike">
                <a:solidFill>
                  <a:srgbClr val="000000"/>
                </a:solidFill>
                <a:latin typeface="Arial Narrow"/>
                <a:ea typeface="Calibri"/>
              </a:rPr>
              <a:t>Generalize findings to a wider population </a:t>
            </a:r>
            <a:r>
              <a:rPr b="0" lang="en-CH" sz="1800" spc="-1" strike="noStrike">
                <a:solidFill>
                  <a:srgbClr val="000000"/>
                </a:solidFill>
                <a:latin typeface="Wingdings"/>
                <a:ea typeface="Calibri"/>
              </a:rPr>
              <a:t></a:t>
            </a:r>
            <a:r>
              <a:rPr b="0" lang="fr-CH" sz="1800" spc="-1" strike="noStrike">
                <a:solidFill>
                  <a:srgbClr val="000000"/>
                </a:solidFill>
                <a:latin typeface="Arial Narrow"/>
                <a:ea typeface="Calibri"/>
              </a:rPr>
              <a:t> probability sample </a:t>
            </a:r>
            <a:r>
              <a:rPr b="0" lang="en-CH" sz="1800" spc="-1" strike="noStrike">
                <a:solidFill>
                  <a:srgbClr val="000000"/>
                </a:solidFill>
                <a:latin typeface="Wingdings"/>
                <a:ea typeface="Calibri"/>
              </a:rPr>
              <a:t></a:t>
            </a:r>
            <a:r>
              <a:rPr b="0" lang="fr-CH" sz="1800" spc="-1" strike="noStrike">
                <a:solidFill>
                  <a:srgbClr val="000000"/>
                </a:solidFill>
                <a:latin typeface="Arial Narrow"/>
                <a:ea typeface="Calibri"/>
              </a:rPr>
              <a:t> statistically representative information</a:t>
            </a:r>
            <a:endParaRPr b="0" lang="es-ES" sz="1800" spc="-1" strike="noStrike">
              <a:solidFill>
                <a:srgbClr val="000000"/>
              </a:solidFill>
              <a:latin typeface="Calibri"/>
            </a:endParaRPr>
          </a:p>
          <a:p>
            <a:pPr indent="0" algn="just">
              <a:lnSpc>
                <a:spcPct val="100000"/>
              </a:lnSpc>
              <a:spcBef>
                <a:spcPts val="1001"/>
              </a:spcBef>
              <a:buNone/>
              <a:tabLst>
                <a:tab algn="l" pos="0"/>
              </a:tabLst>
            </a:pPr>
            <a:endParaRPr b="0" lang="es-ES" sz="2000" spc="-1" strike="noStrike">
              <a:solidFill>
                <a:srgbClr val="000000"/>
              </a:solidFill>
              <a:latin typeface="Calibri"/>
            </a:endParaRPr>
          </a:p>
          <a:p>
            <a:pPr indent="0" algn="just">
              <a:lnSpc>
                <a:spcPct val="100000"/>
              </a:lnSpc>
              <a:spcBef>
                <a:spcPts val="1001"/>
              </a:spcBef>
              <a:buNone/>
              <a:tabLst>
                <a:tab algn="l" pos="0"/>
              </a:tabLst>
            </a:pPr>
            <a:r>
              <a:rPr b="1" lang="en-GB" sz="2000" spc="-1" strike="noStrike">
                <a:solidFill>
                  <a:srgbClr val="000000"/>
                </a:solidFill>
                <a:latin typeface="Arial Narrow"/>
                <a:ea typeface="Calibri"/>
              </a:rPr>
              <a:t>Types of research cycles this approach is commonly used for? </a:t>
            </a:r>
            <a:endParaRPr b="0" lang="es-ES" sz="20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ea typeface="Calibri"/>
              </a:rPr>
              <a:t>Outcome monitoring </a:t>
            </a:r>
            <a:endParaRPr b="0" lang="es-ES" sz="20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ea typeface="Calibri"/>
              </a:rPr>
              <a:t>Impact evaluations</a:t>
            </a:r>
            <a:endParaRPr b="0" lang="es-ES" sz="20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000" spc="-1" strike="noStrike">
                <a:solidFill>
                  <a:srgbClr val="000000"/>
                </a:solidFill>
                <a:latin typeface="Arial Narrow"/>
                <a:ea typeface="Calibri"/>
              </a:rPr>
              <a:t>Etc.</a:t>
            </a:r>
            <a:endParaRPr b="0" lang="es-ES" sz="2000" spc="-1" strike="noStrike">
              <a:solidFill>
                <a:srgbClr val="000000"/>
              </a:solidFill>
              <a:latin typeface="Calibri"/>
            </a:endParaRPr>
          </a:p>
          <a:p>
            <a:pPr indent="0" algn="just">
              <a:lnSpc>
                <a:spcPct val="100000"/>
              </a:lnSpc>
              <a:spcBef>
                <a:spcPts val="1001"/>
              </a:spcBef>
              <a:buNone/>
              <a:tabLst>
                <a:tab algn="l" pos="0"/>
              </a:tabLst>
            </a:pPr>
            <a:r>
              <a:rPr b="0" lang="en-GB" sz="1600" spc="-1" strike="noStrike">
                <a:solidFill>
                  <a:srgbClr val="000000"/>
                </a:solidFill>
                <a:latin typeface="Arial Narrow"/>
                <a:ea typeface="Calibri"/>
              </a:rPr>
              <a:t>	</a:t>
            </a:r>
            <a:endParaRPr b="0" lang="es-ES" sz="1600" spc="-1" strike="noStrike">
              <a:solidFill>
                <a:srgbClr val="000000"/>
              </a:solidFill>
              <a:latin typeface="Calibri"/>
            </a:endParaRPr>
          </a:p>
        </p:txBody>
      </p:sp>
    </p:spTree>
  </p:cSld>
  <mc:AlternateContent>
    <mc:Choice Requires="p14">
      <p:transition spd="slow" p14:dur="2000"/>
    </mc:Choice>
    <mc:Fallback>
      <p:transition spd="slow"/>
    </mc:Fallback>
  </mc:AlternateContent>
  <p:timing>
    <p:tnLst>
      <p:par>
        <p:cTn id="445" dur="indefinite" restart="never" nodeType="tmRoot">
          <p:childTnLst>
            <p:seq>
              <p:cTn id="446" dur="indefinite" nodeType="mainSeq">
                <p:childTnLst>
                  <p:par>
                    <p:cTn id="447" fill="hold">
                      <p:stCondLst>
                        <p:cond delay="indefinite"/>
                      </p:stCondLst>
                      <p:childTnLst>
                        <p:par>
                          <p:cTn id="448" fill="hold">
                            <p:stCondLst>
                              <p:cond delay="0"/>
                            </p:stCondLst>
                            <p:childTnLst>
                              <p:par>
                                <p:cTn id="449" nodeType="clickEffect" fill="hold" presetClass="entr" presetID="1">
                                  <p:stCondLst>
                                    <p:cond delay="0"/>
                                  </p:stCondLst>
                                  <p:childTnLst>
                                    <p:set>
                                      <p:cBhvr>
                                        <p:cTn id="450" dur="1" fill="hold">
                                          <p:stCondLst>
                                            <p:cond delay="0"/>
                                          </p:stCondLst>
                                        </p:cTn>
                                        <p:tgtEl>
                                          <p:spTgt spid="428">
                                            <p:txEl>
                                              <p:pRg st="0" end="0"/>
                                            </p:txEl>
                                          </p:spTgt>
                                        </p:tgtEl>
                                        <p:attrNameLst>
                                          <p:attrName>style.visibility</p:attrName>
                                        </p:attrNameLst>
                                      </p:cBhvr>
                                      <p:to>
                                        <p:strVal val="visible"/>
                                      </p:to>
                                    </p:set>
                                  </p:childTnLst>
                                </p:cTn>
                              </p:par>
                              <p:par>
                                <p:cTn id="451" nodeType="withEffect" fill="hold" presetClass="entr" presetID="2" presetSubtype="4">
                                  <p:stCondLst>
                                    <p:cond delay="0"/>
                                  </p:stCondLst>
                                  <p:childTnLst>
                                    <p:set>
                                      <p:cBhvr>
                                        <p:cTn id="452" dur="1" fill="hold">
                                          <p:stCondLst>
                                            <p:cond delay="0"/>
                                          </p:stCondLst>
                                        </p:cTn>
                                        <p:tgtEl>
                                          <p:spTgt spid="428">
                                            <p:txEl>
                                              <p:pRg st="1" end="1"/>
                                            </p:txEl>
                                          </p:spTgt>
                                        </p:tgtEl>
                                        <p:attrNameLst>
                                          <p:attrName>style.visibility</p:attrName>
                                        </p:attrNameLst>
                                      </p:cBhvr>
                                      <p:to>
                                        <p:strVal val="visible"/>
                                      </p:to>
                                    </p:set>
                                    <p:anim calcmode="lin" valueType="num">
                                      <p:cBhvr additive="repl">
                                        <p:cTn id="453" dur="500" fill="hold"/>
                                        <p:tgtEl>
                                          <p:spTgt spid="428">
                                            <p:txEl>
                                              <p:pRg st="1" end="1"/>
                                            </p:txEl>
                                          </p:spTgt>
                                        </p:tgtEl>
                                        <p:attrNameLst>
                                          <p:attrName>ppt_x</p:attrName>
                                        </p:attrNameLst>
                                      </p:cBhvr>
                                      <p:tavLst>
                                        <p:tav tm="0">
                                          <p:val>
                                            <p:strVal val="#ppt_x"/>
                                          </p:val>
                                        </p:tav>
                                        <p:tav tm="100000">
                                          <p:val>
                                            <p:strVal val="#ppt_x"/>
                                          </p:val>
                                        </p:tav>
                                      </p:tavLst>
                                    </p:anim>
                                    <p:anim calcmode="lin" valueType="num">
                                      <p:cBhvr additive="repl">
                                        <p:cTn id="454" dur="500" fill="hold"/>
                                        <p:tgtEl>
                                          <p:spTgt spid="428">
                                            <p:txEl>
                                              <p:pRg st="1" end="1"/>
                                            </p:txEl>
                                          </p:spTgt>
                                        </p:tgtEl>
                                        <p:attrNameLst>
                                          <p:attrName>ppt_y</p:attrName>
                                        </p:attrNameLst>
                                      </p:cBhvr>
                                      <p:tavLst>
                                        <p:tav tm="0">
                                          <p:val>
                                            <p:strVal val="1+#ppt_h/2"/>
                                          </p:val>
                                        </p:tav>
                                        <p:tav tm="100000">
                                          <p:val>
                                            <p:strVal val="#ppt_y"/>
                                          </p:val>
                                        </p:tav>
                                      </p:tavLst>
                                    </p:anim>
                                  </p:childTnLst>
                                </p:cTn>
                              </p:par>
                              <p:par>
                                <p:cTn id="455" nodeType="withEffect" fill="hold" presetClass="entr" presetID="2" presetSubtype="4">
                                  <p:stCondLst>
                                    <p:cond delay="0"/>
                                  </p:stCondLst>
                                  <p:childTnLst>
                                    <p:set>
                                      <p:cBhvr>
                                        <p:cTn id="456" dur="1" fill="hold">
                                          <p:stCondLst>
                                            <p:cond delay="0"/>
                                          </p:stCondLst>
                                        </p:cTn>
                                        <p:tgtEl>
                                          <p:spTgt spid="428">
                                            <p:txEl>
                                              <p:pRg st="2" end="2"/>
                                            </p:txEl>
                                          </p:spTgt>
                                        </p:tgtEl>
                                        <p:attrNameLst>
                                          <p:attrName>style.visibility</p:attrName>
                                        </p:attrNameLst>
                                      </p:cBhvr>
                                      <p:to>
                                        <p:strVal val="visible"/>
                                      </p:to>
                                    </p:set>
                                    <p:anim calcmode="lin" valueType="num">
                                      <p:cBhvr additive="repl">
                                        <p:cTn id="457" dur="500" fill="hold"/>
                                        <p:tgtEl>
                                          <p:spTgt spid="428">
                                            <p:txEl>
                                              <p:pRg st="2" end="2"/>
                                            </p:txEl>
                                          </p:spTgt>
                                        </p:tgtEl>
                                        <p:attrNameLst>
                                          <p:attrName>ppt_x</p:attrName>
                                        </p:attrNameLst>
                                      </p:cBhvr>
                                      <p:tavLst>
                                        <p:tav tm="0">
                                          <p:val>
                                            <p:strVal val="#ppt_x"/>
                                          </p:val>
                                        </p:tav>
                                        <p:tav tm="100000">
                                          <p:val>
                                            <p:strVal val="#ppt_x"/>
                                          </p:val>
                                        </p:tav>
                                      </p:tavLst>
                                    </p:anim>
                                    <p:anim calcmode="lin" valueType="num">
                                      <p:cBhvr additive="repl">
                                        <p:cTn id="458" dur="500" fill="hold"/>
                                        <p:tgtEl>
                                          <p:spTgt spid="42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9" fill="hold">
                      <p:stCondLst>
                        <p:cond delay="indefinite"/>
                      </p:stCondLst>
                      <p:childTnLst>
                        <p:par>
                          <p:cTn id="460" fill="hold">
                            <p:stCondLst>
                              <p:cond delay="0"/>
                            </p:stCondLst>
                            <p:childTnLst>
                              <p:par>
                                <p:cTn id="461" nodeType="clickEffect" fill="hold" presetClass="entr" presetID="1">
                                  <p:stCondLst>
                                    <p:cond delay="0"/>
                                  </p:stCondLst>
                                  <p:childTnLst>
                                    <p:set>
                                      <p:cBhvr>
                                        <p:cTn id="462" dur="1" fill="hold">
                                          <p:stCondLst>
                                            <p:cond delay="0"/>
                                          </p:stCondLst>
                                        </p:cTn>
                                        <p:tgtEl>
                                          <p:spTgt spid="428">
                                            <p:txEl>
                                              <p:pRg st="4" end="4"/>
                                            </p:txEl>
                                          </p:spTgt>
                                        </p:tgtEl>
                                        <p:attrNameLst>
                                          <p:attrName>style.visibility</p:attrName>
                                        </p:attrNameLst>
                                      </p:cBhvr>
                                      <p:to>
                                        <p:strVal val="visible"/>
                                      </p:to>
                                    </p:set>
                                  </p:childTnLst>
                                </p:cTn>
                              </p:par>
                            </p:childTnLst>
                          </p:cTn>
                        </p:par>
                      </p:childTnLst>
                    </p:cTn>
                  </p:par>
                  <p:par>
                    <p:cTn id="463" fill="hold">
                      <p:stCondLst>
                        <p:cond delay="indefinite"/>
                      </p:stCondLst>
                      <p:childTnLst>
                        <p:par>
                          <p:cTn id="464" fill="hold">
                            <p:stCondLst>
                              <p:cond delay="0"/>
                            </p:stCondLst>
                            <p:childTnLst>
                              <p:par>
                                <p:cTn id="465" nodeType="clickEffect" fill="hold" presetClass="entr" presetID="2" presetSubtype="4">
                                  <p:stCondLst>
                                    <p:cond delay="0"/>
                                  </p:stCondLst>
                                  <p:childTnLst>
                                    <p:set>
                                      <p:cBhvr>
                                        <p:cTn id="466" dur="1" fill="hold">
                                          <p:stCondLst>
                                            <p:cond delay="0"/>
                                          </p:stCondLst>
                                        </p:cTn>
                                        <p:tgtEl>
                                          <p:spTgt spid="428">
                                            <p:txEl>
                                              <p:pRg st="5" end="5"/>
                                            </p:txEl>
                                          </p:spTgt>
                                        </p:tgtEl>
                                        <p:attrNameLst>
                                          <p:attrName>style.visibility</p:attrName>
                                        </p:attrNameLst>
                                      </p:cBhvr>
                                      <p:to>
                                        <p:strVal val="visible"/>
                                      </p:to>
                                    </p:set>
                                    <p:anim calcmode="lin" valueType="num">
                                      <p:cBhvr additive="repl">
                                        <p:cTn id="467" dur="500" fill="hold"/>
                                        <p:tgtEl>
                                          <p:spTgt spid="428">
                                            <p:txEl>
                                              <p:pRg st="5" end="5"/>
                                            </p:txEl>
                                          </p:spTgt>
                                        </p:tgtEl>
                                        <p:attrNameLst>
                                          <p:attrName>ppt_x</p:attrName>
                                        </p:attrNameLst>
                                      </p:cBhvr>
                                      <p:tavLst>
                                        <p:tav tm="0">
                                          <p:val>
                                            <p:strVal val="#ppt_x"/>
                                          </p:val>
                                        </p:tav>
                                        <p:tav tm="100000">
                                          <p:val>
                                            <p:strVal val="#ppt_x"/>
                                          </p:val>
                                        </p:tav>
                                      </p:tavLst>
                                    </p:anim>
                                    <p:anim calcmode="lin" valueType="num">
                                      <p:cBhvr additive="repl">
                                        <p:cTn id="468" dur="500" fill="hold"/>
                                        <p:tgtEl>
                                          <p:spTgt spid="428">
                                            <p:txEl>
                                              <p:pRg st="5" end="5"/>
                                            </p:txEl>
                                          </p:spTgt>
                                        </p:tgtEl>
                                        <p:attrNameLst>
                                          <p:attrName>ppt_y</p:attrName>
                                        </p:attrNameLst>
                                      </p:cBhvr>
                                      <p:tavLst>
                                        <p:tav tm="0">
                                          <p:val>
                                            <p:strVal val="1+#ppt_h/2"/>
                                          </p:val>
                                        </p:tav>
                                        <p:tav tm="100000">
                                          <p:val>
                                            <p:strVal val="#ppt_y"/>
                                          </p:val>
                                        </p:tav>
                                      </p:tavLst>
                                    </p:anim>
                                  </p:childTnLst>
                                </p:cTn>
                              </p:par>
                              <p:par>
                                <p:cTn id="469" nodeType="withEffect" fill="hold" presetClass="entr" presetID="2" presetSubtype="4">
                                  <p:stCondLst>
                                    <p:cond delay="0"/>
                                  </p:stCondLst>
                                  <p:childTnLst>
                                    <p:set>
                                      <p:cBhvr>
                                        <p:cTn id="470" dur="1" fill="hold">
                                          <p:stCondLst>
                                            <p:cond delay="0"/>
                                          </p:stCondLst>
                                        </p:cTn>
                                        <p:tgtEl>
                                          <p:spTgt spid="428">
                                            <p:txEl>
                                              <p:pRg st="6" end="6"/>
                                            </p:txEl>
                                          </p:spTgt>
                                        </p:tgtEl>
                                        <p:attrNameLst>
                                          <p:attrName>style.visibility</p:attrName>
                                        </p:attrNameLst>
                                      </p:cBhvr>
                                      <p:to>
                                        <p:strVal val="visible"/>
                                      </p:to>
                                    </p:set>
                                    <p:anim calcmode="lin" valueType="num">
                                      <p:cBhvr additive="repl">
                                        <p:cTn id="471" dur="500" fill="hold"/>
                                        <p:tgtEl>
                                          <p:spTgt spid="428">
                                            <p:txEl>
                                              <p:pRg st="6" end="6"/>
                                            </p:txEl>
                                          </p:spTgt>
                                        </p:tgtEl>
                                        <p:attrNameLst>
                                          <p:attrName>ppt_x</p:attrName>
                                        </p:attrNameLst>
                                      </p:cBhvr>
                                      <p:tavLst>
                                        <p:tav tm="0">
                                          <p:val>
                                            <p:strVal val="#ppt_x"/>
                                          </p:val>
                                        </p:tav>
                                        <p:tav tm="100000">
                                          <p:val>
                                            <p:strVal val="#ppt_x"/>
                                          </p:val>
                                        </p:tav>
                                      </p:tavLst>
                                    </p:anim>
                                    <p:anim calcmode="lin" valueType="num">
                                      <p:cBhvr additive="repl">
                                        <p:cTn id="472" dur="500" fill="hold"/>
                                        <p:tgtEl>
                                          <p:spTgt spid="428">
                                            <p:txEl>
                                              <p:pRg st="6" end="6"/>
                                            </p:txEl>
                                          </p:spTgt>
                                        </p:tgtEl>
                                        <p:attrNameLst>
                                          <p:attrName>ppt_y</p:attrName>
                                        </p:attrNameLst>
                                      </p:cBhvr>
                                      <p:tavLst>
                                        <p:tav tm="0">
                                          <p:val>
                                            <p:strVal val="1+#ppt_h/2"/>
                                          </p:val>
                                        </p:tav>
                                        <p:tav tm="100000">
                                          <p:val>
                                            <p:strVal val="#ppt_y"/>
                                          </p:val>
                                        </p:tav>
                                      </p:tavLst>
                                    </p:anim>
                                  </p:childTnLst>
                                </p:cTn>
                              </p:par>
                              <p:par>
                                <p:cTn id="473" nodeType="withEffect" fill="hold" presetClass="entr" presetID="2" presetSubtype="4">
                                  <p:stCondLst>
                                    <p:cond delay="0"/>
                                  </p:stCondLst>
                                  <p:childTnLst>
                                    <p:set>
                                      <p:cBhvr>
                                        <p:cTn id="474" dur="1" fill="hold">
                                          <p:stCondLst>
                                            <p:cond delay="0"/>
                                          </p:stCondLst>
                                        </p:cTn>
                                        <p:tgtEl>
                                          <p:spTgt spid="428">
                                            <p:txEl>
                                              <p:pRg st="7" end="7"/>
                                            </p:txEl>
                                          </p:spTgt>
                                        </p:tgtEl>
                                        <p:attrNameLst>
                                          <p:attrName>style.visibility</p:attrName>
                                        </p:attrNameLst>
                                      </p:cBhvr>
                                      <p:to>
                                        <p:strVal val="visible"/>
                                      </p:to>
                                    </p:set>
                                    <p:anim calcmode="lin" valueType="num">
                                      <p:cBhvr additive="repl">
                                        <p:cTn id="475" dur="500" fill="hold"/>
                                        <p:tgtEl>
                                          <p:spTgt spid="428">
                                            <p:txEl>
                                              <p:pRg st="7" end="7"/>
                                            </p:txEl>
                                          </p:spTgt>
                                        </p:tgtEl>
                                        <p:attrNameLst>
                                          <p:attrName>ppt_x</p:attrName>
                                        </p:attrNameLst>
                                      </p:cBhvr>
                                      <p:tavLst>
                                        <p:tav tm="0">
                                          <p:val>
                                            <p:strVal val="#ppt_x"/>
                                          </p:val>
                                        </p:tav>
                                        <p:tav tm="100000">
                                          <p:val>
                                            <p:strVal val="#ppt_x"/>
                                          </p:val>
                                        </p:tav>
                                      </p:tavLst>
                                    </p:anim>
                                    <p:anim calcmode="lin" valueType="num">
                                      <p:cBhvr additive="repl">
                                        <p:cTn id="476" dur="500" fill="hold"/>
                                        <p:tgtEl>
                                          <p:spTgt spid="42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9"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3. The structured </a:t>
            </a:r>
            <a:r>
              <a:rPr b="1" i="1" lang="en-GB" sz="2900" spc="-1" strike="noStrike">
                <a:solidFill>
                  <a:srgbClr val="ffffff"/>
                </a:solidFill>
                <a:latin typeface="Arial Narrow"/>
              </a:rPr>
              <a:t>observation </a:t>
            </a:r>
            <a:r>
              <a:rPr b="1" lang="en-GB" sz="2900" spc="-1" strike="noStrike">
                <a:solidFill>
                  <a:srgbClr val="ffffff"/>
                </a:solidFill>
                <a:latin typeface="Arial Narrow"/>
              </a:rPr>
              <a:t>approach (Description)</a:t>
            </a:r>
            <a:endParaRPr b="0" lang="es-ES" sz="2900" spc="-1" strike="noStrike">
              <a:solidFill>
                <a:srgbClr val="000000"/>
              </a:solidFill>
              <a:latin typeface="Calibri"/>
            </a:endParaRPr>
          </a:p>
        </p:txBody>
      </p:sp>
      <p:sp>
        <p:nvSpPr>
          <p:cNvPr id="430" name="PlaceHolder 2"/>
          <p:cNvSpPr>
            <a:spLocks noGrp="1"/>
          </p:cNvSpPr>
          <p:nvPr>
            <p:ph/>
          </p:nvPr>
        </p:nvSpPr>
        <p:spPr>
          <a:xfrm>
            <a:off x="210960" y="1566720"/>
            <a:ext cx="4278600" cy="44420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GB" sz="1800" spc="-1" strike="noStrike">
                <a:solidFill>
                  <a:srgbClr val="000000"/>
                </a:solidFill>
                <a:latin typeface="Arial Narrow"/>
              </a:rPr>
              <a:t>What is it?</a:t>
            </a:r>
            <a:endParaRPr b="0" lang="es-ES" sz="18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400" spc="-1" strike="noStrike">
                <a:solidFill>
                  <a:srgbClr val="000000"/>
                </a:solidFill>
                <a:latin typeface="Arial Narrow"/>
              </a:rPr>
              <a:t>Information collected through </a:t>
            </a:r>
            <a:r>
              <a:rPr b="1" lang="en-GB" sz="1400" spc="-1" strike="noStrike">
                <a:solidFill>
                  <a:srgbClr val="000000"/>
                </a:solidFill>
                <a:latin typeface="Arial Narrow"/>
              </a:rPr>
              <a:t>observation rather than conversation</a:t>
            </a:r>
            <a:endParaRPr b="0" lang="es-ES" sz="14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400" spc="-1" strike="noStrike">
                <a:solidFill>
                  <a:srgbClr val="000000"/>
                </a:solidFill>
                <a:latin typeface="Arial Narrow"/>
              </a:rPr>
              <a:t>Using </a:t>
            </a:r>
            <a:r>
              <a:rPr b="1" lang="en-GB" sz="1400" spc="-1" strike="noStrike">
                <a:solidFill>
                  <a:srgbClr val="000000"/>
                </a:solidFill>
                <a:latin typeface="Arial Narrow"/>
              </a:rPr>
              <a:t>structured, close-ended </a:t>
            </a:r>
            <a:r>
              <a:rPr b="0" lang="en-GB" sz="1400" spc="-1" strike="noStrike">
                <a:solidFill>
                  <a:srgbClr val="000000"/>
                </a:solidFill>
                <a:latin typeface="Arial Narrow"/>
              </a:rPr>
              <a:t>checklists to collect </a:t>
            </a:r>
            <a:r>
              <a:rPr b="1" lang="en-GB" sz="1400" spc="-1" strike="noStrike">
                <a:solidFill>
                  <a:srgbClr val="000000"/>
                </a:solidFill>
                <a:latin typeface="Arial Narrow"/>
              </a:rPr>
              <a:t>quantifiable information</a:t>
            </a:r>
            <a:endParaRPr b="0" lang="es-ES" sz="14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400" spc="-1" strike="noStrike">
                <a:solidFill>
                  <a:srgbClr val="000000"/>
                </a:solidFill>
                <a:latin typeface="Arial Narrow"/>
              </a:rPr>
              <a:t>Looking for specific object, behaviour or event against a checklist e.g. Household using soap? Damage to health center? Students participating in classroom?</a:t>
            </a:r>
            <a:endParaRPr b="0" lang="es-ES" sz="14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400" spc="-1" strike="noStrike">
                <a:solidFill>
                  <a:srgbClr val="000000"/>
                </a:solidFill>
                <a:latin typeface="Arial Narrow"/>
              </a:rPr>
              <a:t>Can be used as part of experimental approach</a:t>
            </a:r>
            <a:endParaRPr b="0" lang="es-ES" sz="1400" spc="-1" strike="noStrike">
              <a:solidFill>
                <a:srgbClr val="000000"/>
              </a:solidFill>
              <a:latin typeface="Calibri"/>
            </a:endParaRPr>
          </a:p>
          <a:p>
            <a:pPr indent="0" algn="just">
              <a:lnSpc>
                <a:spcPct val="100000"/>
              </a:lnSpc>
              <a:spcBef>
                <a:spcPts val="1001"/>
              </a:spcBef>
              <a:buNone/>
              <a:tabLst>
                <a:tab algn="l" pos="0"/>
              </a:tabLst>
            </a:pPr>
            <a:endParaRPr b="0" lang="es-ES" sz="1600" spc="-1" strike="noStrike">
              <a:solidFill>
                <a:srgbClr val="000000"/>
              </a:solidFill>
              <a:latin typeface="Calibri"/>
            </a:endParaRPr>
          </a:p>
          <a:p>
            <a:pPr indent="0" algn="just">
              <a:lnSpc>
                <a:spcPct val="100000"/>
              </a:lnSpc>
              <a:spcBef>
                <a:spcPts val="1001"/>
              </a:spcBef>
              <a:buNone/>
              <a:tabLst>
                <a:tab algn="l" pos="0"/>
              </a:tabLst>
            </a:pPr>
            <a:r>
              <a:rPr b="1" lang="en-GB" sz="1800" spc="-1" strike="noStrike">
                <a:solidFill>
                  <a:srgbClr val="000000"/>
                </a:solidFill>
                <a:latin typeface="Arial Narrow"/>
              </a:rPr>
              <a:t>Types of data collection methods?</a:t>
            </a:r>
            <a:endParaRPr b="0" lang="es-ES" sz="18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1" lang="en-GB" sz="1400" spc="-1" strike="noStrike">
                <a:solidFill>
                  <a:srgbClr val="000000"/>
                </a:solidFill>
                <a:latin typeface="Arial Narrow"/>
              </a:rPr>
              <a:t>Participant observation </a:t>
            </a:r>
            <a:r>
              <a:rPr b="0" lang="en-CH" sz="1400" spc="-1" strike="noStrike">
                <a:solidFill>
                  <a:srgbClr val="000000"/>
                </a:solidFill>
                <a:latin typeface="Arial Narrow"/>
              </a:rPr>
              <a:t>–</a:t>
            </a:r>
            <a:r>
              <a:rPr b="0" lang="en-GB" sz="1400" spc="-1" strike="noStrike">
                <a:solidFill>
                  <a:srgbClr val="000000"/>
                </a:solidFill>
                <a:latin typeface="Arial Narrow"/>
              </a:rPr>
              <a:t> researcher participates in context (e.g. anthropologists)</a:t>
            </a:r>
            <a:endParaRPr b="0" lang="es-ES" sz="14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1" lang="en-GB" sz="1400" spc="-1" strike="noStrike">
                <a:solidFill>
                  <a:srgbClr val="000000"/>
                </a:solidFill>
                <a:latin typeface="Arial Narrow"/>
              </a:rPr>
              <a:t>Direct observation </a:t>
            </a:r>
            <a:r>
              <a:rPr b="0" lang="en-CH" sz="1400" spc="-1" strike="noStrike">
                <a:solidFill>
                  <a:srgbClr val="000000"/>
                </a:solidFill>
                <a:latin typeface="Arial Narrow"/>
              </a:rPr>
              <a:t>–</a:t>
            </a:r>
            <a:r>
              <a:rPr b="0" lang="en-GB" sz="1400" spc="-1" strike="noStrike">
                <a:solidFill>
                  <a:srgbClr val="000000"/>
                </a:solidFill>
                <a:latin typeface="Arial Narrow"/>
              </a:rPr>
              <a:t> researchers observes context (e.g. psychologists or clinical research)</a:t>
            </a:r>
            <a:endParaRPr b="0" lang="es-ES" sz="14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300" spc="-1" strike="noStrike">
                <a:solidFill>
                  <a:srgbClr val="000000"/>
                </a:solidFill>
                <a:latin typeface="Arial Narrow"/>
              </a:rPr>
              <a:t>	</a:t>
            </a:r>
            <a:endParaRPr b="0" lang="es-ES" sz="300" spc="-1" strike="noStrike">
              <a:solidFill>
                <a:srgbClr val="000000"/>
              </a:solidFill>
              <a:latin typeface="Calibri"/>
            </a:endParaRPr>
          </a:p>
        </p:txBody>
      </p:sp>
      <p:pic>
        <p:nvPicPr>
          <p:cNvPr id="431" name="Picture 7" descr="http://2.bp.blogspot.com/-uFFDs2hovQg/UvCOFp0X-kI/AAAAAAAAJAU/G42zrxedPIo/s640/anthropologists__104852086_n.jpg"/>
          <p:cNvPicPr/>
          <p:nvPr/>
        </p:nvPicPr>
        <p:blipFill>
          <a:blip r:embed="rId1"/>
          <a:stretch/>
        </p:blipFill>
        <p:spPr>
          <a:xfrm>
            <a:off x="4595400" y="1637280"/>
            <a:ext cx="4371480" cy="4371480"/>
          </a:xfrm>
          <a:prstGeom prst="rect">
            <a:avLst/>
          </a:prstGeom>
          <a:ln w="0">
            <a:noFill/>
          </a:ln>
        </p:spPr>
      </p:pic>
    </p:spTree>
  </p:cSld>
  <mc:AlternateContent>
    <mc:Choice Requires="p14">
      <p:transition spd="slow" p14:dur="2000"/>
    </mc:Choice>
    <mc:Fallback>
      <p:transition spd="slow"/>
    </mc:Fallback>
  </mc:AlternateContent>
  <p:timing>
    <p:tnLst>
      <p:par>
        <p:cTn id="477" dur="indefinite" restart="never" nodeType="tmRoot">
          <p:childTnLst>
            <p:seq>
              <p:cTn id="478" dur="indefinite" nodeType="mainSeq">
                <p:childTnLst>
                  <p:par>
                    <p:cTn id="479" fill="hold">
                      <p:stCondLst>
                        <p:cond delay="indefinite"/>
                      </p:stCondLst>
                      <p:childTnLst>
                        <p:par>
                          <p:cTn id="480" fill="hold">
                            <p:stCondLst>
                              <p:cond delay="0"/>
                            </p:stCondLst>
                            <p:childTnLst>
                              <p:par>
                                <p:cTn id="481" nodeType="clickEffect" fill="hold" presetClass="entr" presetID="1">
                                  <p:stCondLst>
                                    <p:cond delay="0"/>
                                  </p:stCondLst>
                                  <p:childTnLst>
                                    <p:set>
                                      <p:cBhvr>
                                        <p:cTn id="482" dur="1" fill="hold">
                                          <p:stCondLst>
                                            <p:cond delay="0"/>
                                          </p:stCondLst>
                                        </p:cTn>
                                        <p:tgtEl>
                                          <p:spTgt spid="430">
                                            <p:txEl>
                                              <p:pRg st="6" end="6"/>
                                            </p:txEl>
                                          </p:spTgt>
                                        </p:tgtEl>
                                        <p:attrNameLst>
                                          <p:attrName>style.visibility</p:attrName>
                                        </p:attrNameLst>
                                      </p:cBhvr>
                                      <p:to>
                                        <p:strVal val="visible"/>
                                      </p:to>
                                    </p:set>
                                  </p:childTnLst>
                                </p:cTn>
                              </p:par>
                            </p:childTnLst>
                          </p:cTn>
                        </p:par>
                      </p:childTnLst>
                    </p:cTn>
                  </p:par>
                  <p:par>
                    <p:cTn id="483" fill="hold">
                      <p:stCondLst>
                        <p:cond delay="indefinite"/>
                      </p:stCondLst>
                      <p:childTnLst>
                        <p:par>
                          <p:cTn id="484" fill="hold">
                            <p:stCondLst>
                              <p:cond delay="0"/>
                            </p:stCondLst>
                            <p:childTnLst>
                              <p:par>
                                <p:cTn id="485" nodeType="clickEffect" fill="hold" presetClass="entr" presetID="2" presetSubtype="4">
                                  <p:stCondLst>
                                    <p:cond delay="0"/>
                                  </p:stCondLst>
                                  <p:childTnLst>
                                    <p:set>
                                      <p:cBhvr>
                                        <p:cTn id="486" dur="1" fill="hold">
                                          <p:stCondLst>
                                            <p:cond delay="0"/>
                                          </p:stCondLst>
                                        </p:cTn>
                                        <p:tgtEl>
                                          <p:spTgt spid="430">
                                            <p:txEl>
                                              <p:pRg st="7" end="7"/>
                                            </p:txEl>
                                          </p:spTgt>
                                        </p:tgtEl>
                                        <p:attrNameLst>
                                          <p:attrName>style.visibility</p:attrName>
                                        </p:attrNameLst>
                                      </p:cBhvr>
                                      <p:to>
                                        <p:strVal val="visible"/>
                                      </p:to>
                                    </p:set>
                                    <p:anim calcmode="lin" valueType="num">
                                      <p:cBhvr additive="repl">
                                        <p:cTn id="487" dur="500" fill="hold"/>
                                        <p:tgtEl>
                                          <p:spTgt spid="430">
                                            <p:txEl>
                                              <p:pRg st="7" end="7"/>
                                            </p:txEl>
                                          </p:spTgt>
                                        </p:tgtEl>
                                        <p:attrNameLst>
                                          <p:attrName>ppt_x</p:attrName>
                                        </p:attrNameLst>
                                      </p:cBhvr>
                                      <p:tavLst>
                                        <p:tav tm="0">
                                          <p:val>
                                            <p:strVal val="#ppt_x"/>
                                          </p:val>
                                        </p:tav>
                                        <p:tav tm="100000">
                                          <p:val>
                                            <p:strVal val="#ppt_x"/>
                                          </p:val>
                                        </p:tav>
                                      </p:tavLst>
                                    </p:anim>
                                    <p:anim calcmode="lin" valueType="num">
                                      <p:cBhvr additive="repl">
                                        <p:cTn id="488" dur="500" fill="hold"/>
                                        <p:tgtEl>
                                          <p:spTgt spid="430">
                                            <p:txEl>
                                              <p:pRg st="7" end="7"/>
                                            </p:txEl>
                                          </p:spTgt>
                                        </p:tgtEl>
                                        <p:attrNameLst>
                                          <p:attrName>ppt_y</p:attrName>
                                        </p:attrNameLst>
                                      </p:cBhvr>
                                      <p:tavLst>
                                        <p:tav tm="0">
                                          <p:val>
                                            <p:strVal val="1+#ppt_h/2"/>
                                          </p:val>
                                        </p:tav>
                                        <p:tav tm="100000">
                                          <p:val>
                                            <p:strVal val="#ppt_y"/>
                                          </p:val>
                                        </p:tav>
                                      </p:tavLst>
                                    </p:anim>
                                  </p:childTnLst>
                                </p:cTn>
                              </p:par>
                              <p:par>
                                <p:cTn id="489" nodeType="withEffect" fill="hold" presetClass="entr" presetID="2" presetSubtype="4">
                                  <p:stCondLst>
                                    <p:cond delay="0"/>
                                  </p:stCondLst>
                                  <p:childTnLst>
                                    <p:set>
                                      <p:cBhvr>
                                        <p:cTn id="490" dur="1" fill="hold">
                                          <p:stCondLst>
                                            <p:cond delay="0"/>
                                          </p:stCondLst>
                                        </p:cTn>
                                        <p:tgtEl>
                                          <p:spTgt spid="430">
                                            <p:txEl>
                                              <p:pRg st="8" end="8"/>
                                            </p:txEl>
                                          </p:spTgt>
                                        </p:tgtEl>
                                        <p:attrNameLst>
                                          <p:attrName>style.visibility</p:attrName>
                                        </p:attrNameLst>
                                      </p:cBhvr>
                                      <p:to>
                                        <p:strVal val="visible"/>
                                      </p:to>
                                    </p:set>
                                    <p:anim calcmode="lin" valueType="num">
                                      <p:cBhvr additive="repl">
                                        <p:cTn id="491" dur="500" fill="hold"/>
                                        <p:tgtEl>
                                          <p:spTgt spid="430">
                                            <p:txEl>
                                              <p:pRg st="8" end="8"/>
                                            </p:txEl>
                                          </p:spTgt>
                                        </p:tgtEl>
                                        <p:attrNameLst>
                                          <p:attrName>ppt_x</p:attrName>
                                        </p:attrNameLst>
                                      </p:cBhvr>
                                      <p:tavLst>
                                        <p:tav tm="0">
                                          <p:val>
                                            <p:strVal val="#ppt_x"/>
                                          </p:val>
                                        </p:tav>
                                        <p:tav tm="100000">
                                          <p:val>
                                            <p:strVal val="#ppt_x"/>
                                          </p:val>
                                        </p:tav>
                                      </p:tavLst>
                                    </p:anim>
                                    <p:anim calcmode="lin" valueType="num">
                                      <p:cBhvr additive="repl">
                                        <p:cTn id="492" dur="500" fill="hold"/>
                                        <p:tgtEl>
                                          <p:spTgt spid="43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2"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3. The structured </a:t>
            </a:r>
            <a:r>
              <a:rPr b="1" i="1" lang="en-GB" sz="2900" spc="-1" strike="noStrike">
                <a:solidFill>
                  <a:srgbClr val="ffffff"/>
                </a:solidFill>
                <a:latin typeface="Arial Narrow"/>
              </a:rPr>
              <a:t>observation </a:t>
            </a:r>
            <a:r>
              <a:rPr b="1" lang="en-GB" sz="2900" spc="-1" strike="noStrike">
                <a:solidFill>
                  <a:srgbClr val="ffffff"/>
                </a:solidFill>
                <a:latin typeface="Arial Narrow"/>
              </a:rPr>
              <a:t>approach - Applicability</a:t>
            </a:r>
            <a:endParaRPr b="0" lang="es-ES" sz="2900" spc="-1" strike="noStrike">
              <a:solidFill>
                <a:srgbClr val="000000"/>
              </a:solidFill>
              <a:latin typeface="Calibri"/>
            </a:endParaRPr>
          </a:p>
        </p:txBody>
      </p:sp>
      <p:sp>
        <p:nvSpPr>
          <p:cNvPr id="433" name="PlaceHolder 2"/>
          <p:cNvSpPr>
            <a:spLocks noGrp="1"/>
          </p:cNvSpPr>
          <p:nvPr>
            <p:ph/>
          </p:nvPr>
        </p:nvSpPr>
        <p:spPr>
          <a:xfrm>
            <a:off x="556560" y="1799640"/>
            <a:ext cx="7746840" cy="44420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GB" sz="2400" spc="-1" strike="noStrike">
                <a:solidFill>
                  <a:srgbClr val="000000"/>
                </a:solidFill>
                <a:latin typeface="Arial Narrow"/>
              </a:rPr>
              <a:t>When should you use this approach?</a:t>
            </a:r>
            <a:endParaRPr b="0" lang="es-ES" sz="24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fr-CH" sz="2400" spc="-1" strike="noStrike">
                <a:solidFill>
                  <a:srgbClr val="000000"/>
                </a:solidFill>
                <a:latin typeface="Arial Narrow"/>
                <a:ea typeface="Calibri"/>
              </a:rPr>
              <a:t>Serves similar purpose as survey approach</a:t>
            </a:r>
            <a:endParaRPr b="0" lang="es-ES" sz="24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tabLst>
                <a:tab algn="l" pos="0"/>
              </a:tabLst>
            </a:pPr>
            <a:r>
              <a:rPr b="0" lang="fr-CH" sz="2400" spc="-1" strike="noStrike">
                <a:solidFill>
                  <a:srgbClr val="000000"/>
                </a:solidFill>
                <a:latin typeface="Arial Narrow"/>
                <a:ea typeface="Calibri"/>
              </a:rPr>
              <a:t>Depends on research objectives </a:t>
            </a:r>
            <a:r>
              <a:rPr b="0" lang="en-CH" sz="2400" spc="-1" strike="noStrike">
                <a:solidFill>
                  <a:srgbClr val="000000"/>
                </a:solidFill>
                <a:latin typeface="Wingdings"/>
                <a:ea typeface="Calibri"/>
              </a:rPr>
              <a:t></a:t>
            </a:r>
            <a:r>
              <a:rPr b="0" lang="fr-CH" sz="2400" spc="-1" strike="noStrike">
                <a:solidFill>
                  <a:srgbClr val="000000"/>
                </a:solidFill>
                <a:latin typeface="Arial Narrow"/>
                <a:ea typeface="Calibri"/>
              </a:rPr>
              <a:t> observation vs. conversation? </a:t>
            </a:r>
            <a:endParaRPr b="0" lang="es-ES" sz="2400" spc="-1" strike="noStrike">
              <a:solidFill>
                <a:srgbClr val="000000"/>
              </a:solidFill>
              <a:latin typeface="Calibri"/>
            </a:endParaRPr>
          </a:p>
          <a:p>
            <a:pPr indent="0" algn="just">
              <a:lnSpc>
                <a:spcPct val="100000"/>
              </a:lnSpc>
              <a:spcBef>
                <a:spcPts val="1001"/>
              </a:spcBef>
              <a:buNone/>
              <a:tabLst>
                <a:tab algn="l" pos="0"/>
              </a:tabLst>
            </a:pPr>
            <a:endParaRPr b="0" lang="es-ES" sz="2000" spc="-1" strike="noStrike">
              <a:solidFill>
                <a:srgbClr val="000000"/>
              </a:solidFill>
              <a:latin typeface="Calibri"/>
            </a:endParaRPr>
          </a:p>
          <a:p>
            <a:pPr indent="0" algn="just">
              <a:lnSpc>
                <a:spcPct val="100000"/>
              </a:lnSpc>
              <a:spcBef>
                <a:spcPts val="1001"/>
              </a:spcBef>
              <a:buNone/>
              <a:tabLst>
                <a:tab algn="l" pos="0"/>
              </a:tabLst>
            </a:pPr>
            <a:r>
              <a:rPr b="1" lang="en-GB" sz="2400" spc="-1" strike="noStrike">
                <a:solidFill>
                  <a:srgbClr val="000000"/>
                </a:solidFill>
                <a:latin typeface="Arial Narrow"/>
                <a:ea typeface="Calibri"/>
              </a:rPr>
              <a:t>Types of research cycles this approach is commonly used for? </a:t>
            </a:r>
            <a:endParaRPr b="0" lang="es-ES" sz="24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400" spc="-1" strike="noStrike">
                <a:solidFill>
                  <a:srgbClr val="000000"/>
                </a:solidFill>
                <a:latin typeface="Arial Narrow"/>
                <a:ea typeface="Calibri"/>
              </a:rPr>
              <a:t>Could be same as survey approach</a:t>
            </a:r>
            <a:endParaRPr b="0" lang="es-ES" sz="24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2400" spc="-1" strike="noStrike">
                <a:solidFill>
                  <a:srgbClr val="000000"/>
                </a:solidFill>
                <a:latin typeface="Arial Narrow"/>
                <a:ea typeface="Calibri"/>
              </a:rPr>
              <a:t>Could be same as experimental approach</a:t>
            </a:r>
            <a:endParaRPr b="0" lang="es-ES" sz="2400" spc="-1" strike="noStrike">
              <a:solidFill>
                <a:srgbClr val="000000"/>
              </a:solidFill>
              <a:latin typeface="Calibri"/>
            </a:endParaRPr>
          </a:p>
          <a:p>
            <a:pPr marL="285840" indent="0" algn="just">
              <a:lnSpc>
                <a:spcPct val="100000"/>
              </a:lnSpc>
              <a:spcBef>
                <a:spcPts val="1001"/>
              </a:spcBef>
              <a:buNone/>
              <a:tabLst>
                <a:tab algn="l" pos="0"/>
              </a:tabLst>
            </a:pPr>
            <a:r>
              <a:rPr b="0" lang="en-GB" sz="400" spc="-1" strike="noStrike">
                <a:solidFill>
                  <a:srgbClr val="000000"/>
                </a:solidFill>
                <a:latin typeface="Arial Narrow"/>
                <a:ea typeface="Calibri"/>
              </a:rPr>
              <a:t>	</a:t>
            </a:r>
            <a:endParaRPr b="0" lang="es-ES" sz="400" spc="-1" strike="noStrike">
              <a:solidFill>
                <a:srgbClr val="000000"/>
              </a:solidFill>
              <a:latin typeface="Calibri"/>
            </a:endParaRPr>
          </a:p>
        </p:txBody>
      </p:sp>
    </p:spTree>
  </p:cSld>
  <mc:AlternateContent>
    <mc:Choice Requires="p14">
      <p:transition spd="slow" p14:dur="2000"/>
    </mc:Choice>
    <mc:Fallback>
      <p:transition spd="slow"/>
    </mc:Fallback>
  </mc:AlternateContent>
  <p:timing>
    <p:tnLst>
      <p:par>
        <p:cTn id="493" dur="indefinite" restart="never" nodeType="tmRoot">
          <p:childTnLst>
            <p:seq>
              <p:cTn id="494" dur="indefinite" nodeType="mainSeq">
                <p:childTnLst>
                  <p:par>
                    <p:cTn id="495" fill="hold">
                      <p:stCondLst>
                        <p:cond delay="indefinite"/>
                      </p:stCondLst>
                      <p:childTnLst>
                        <p:par>
                          <p:cTn id="496" fill="hold">
                            <p:stCondLst>
                              <p:cond delay="0"/>
                            </p:stCondLst>
                            <p:childTnLst>
                              <p:par>
                                <p:cTn id="497" nodeType="clickEffect" fill="hold" presetClass="entr" presetID="1">
                                  <p:stCondLst>
                                    <p:cond delay="0"/>
                                  </p:stCondLst>
                                  <p:childTnLst>
                                    <p:set>
                                      <p:cBhvr>
                                        <p:cTn id="498" dur="1" fill="hold">
                                          <p:stCondLst>
                                            <p:cond delay="0"/>
                                          </p:stCondLst>
                                        </p:cTn>
                                        <p:tgtEl>
                                          <p:spTgt spid="433">
                                            <p:txEl>
                                              <p:pRg st="0" end="0"/>
                                            </p:txEl>
                                          </p:spTgt>
                                        </p:tgtEl>
                                        <p:attrNameLst>
                                          <p:attrName>style.visibility</p:attrName>
                                        </p:attrNameLst>
                                      </p:cBhvr>
                                      <p:to>
                                        <p:strVal val="visible"/>
                                      </p:to>
                                    </p:set>
                                  </p:childTnLst>
                                </p:cTn>
                              </p:par>
                            </p:childTnLst>
                          </p:cTn>
                        </p:par>
                      </p:childTnLst>
                    </p:cTn>
                  </p:par>
                  <p:par>
                    <p:cTn id="499" fill="hold">
                      <p:stCondLst>
                        <p:cond delay="indefinite"/>
                      </p:stCondLst>
                      <p:childTnLst>
                        <p:par>
                          <p:cTn id="500" fill="hold">
                            <p:stCondLst>
                              <p:cond delay="0"/>
                            </p:stCondLst>
                            <p:childTnLst>
                              <p:par>
                                <p:cTn id="501" nodeType="clickEffect" fill="hold" presetClass="entr" presetID="2" presetSubtype="4">
                                  <p:stCondLst>
                                    <p:cond delay="0"/>
                                  </p:stCondLst>
                                  <p:childTnLst>
                                    <p:set>
                                      <p:cBhvr>
                                        <p:cTn id="502" dur="1" fill="hold">
                                          <p:stCondLst>
                                            <p:cond delay="0"/>
                                          </p:stCondLst>
                                        </p:cTn>
                                        <p:tgtEl>
                                          <p:spTgt spid="433">
                                            <p:txEl>
                                              <p:pRg st="1" end="1"/>
                                            </p:txEl>
                                          </p:spTgt>
                                        </p:tgtEl>
                                        <p:attrNameLst>
                                          <p:attrName>style.visibility</p:attrName>
                                        </p:attrNameLst>
                                      </p:cBhvr>
                                      <p:to>
                                        <p:strVal val="visible"/>
                                      </p:to>
                                    </p:set>
                                    <p:anim calcmode="lin" valueType="num">
                                      <p:cBhvr additive="repl">
                                        <p:cTn id="503" dur="500" fill="hold"/>
                                        <p:tgtEl>
                                          <p:spTgt spid="433">
                                            <p:txEl>
                                              <p:pRg st="1" end="1"/>
                                            </p:txEl>
                                          </p:spTgt>
                                        </p:tgtEl>
                                        <p:attrNameLst>
                                          <p:attrName>ppt_x</p:attrName>
                                        </p:attrNameLst>
                                      </p:cBhvr>
                                      <p:tavLst>
                                        <p:tav tm="0">
                                          <p:val>
                                            <p:strVal val="#ppt_x"/>
                                          </p:val>
                                        </p:tav>
                                        <p:tav tm="100000">
                                          <p:val>
                                            <p:strVal val="#ppt_x"/>
                                          </p:val>
                                        </p:tav>
                                      </p:tavLst>
                                    </p:anim>
                                    <p:anim calcmode="lin" valueType="num">
                                      <p:cBhvr additive="repl">
                                        <p:cTn id="504" dur="500" fill="hold"/>
                                        <p:tgtEl>
                                          <p:spTgt spid="433">
                                            <p:txEl>
                                              <p:pRg st="1" end="1"/>
                                            </p:txEl>
                                          </p:spTgt>
                                        </p:tgtEl>
                                        <p:attrNameLst>
                                          <p:attrName>ppt_y</p:attrName>
                                        </p:attrNameLst>
                                      </p:cBhvr>
                                      <p:tavLst>
                                        <p:tav tm="0">
                                          <p:val>
                                            <p:strVal val="1+#ppt_h/2"/>
                                          </p:val>
                                        </p:tav>
                                        <p:tav tm="100000">
                                          <p:val>
                                            <p:strVal val="#ppt_y"/>
                                          </p:val>
                                        </p:tav>
                                      </p:tavLst>
                                    </p:anim>
                                  </p:childTnLst>
                                </p:cTn>
                              </p:par>
                              <p:par>
                                <p:cTn id="505" nodeType="withEffect" fill="hold" presetClass="entr" presetID="2" presetSubtype="4">
                                  <p:stCondLst>
                                    <p:cond delay="0"/>
                                  </p:stCondLst>
                                  <p:childTnLst>
                                    <p:set>
                                      <p:cBhvr>
                                        <p:cTn id="506" dur="1" fill="hold">
                                          <p:stCondLst>
                                            <p:cond delay="0"/>
                                          </p:stCondLst>
                                        </p:cTn>
                                        <p:tgtEl>
                                          <p:spTgt spid="433">
                                            <p:txEl>
                                              <p:pRg st="2" end="2"/>
                                            </p:txEl>
                                          </p:spTgt>
                                        </p:tgtEl>
                                        <p:attrNameLst>
                                          <p:attrName>style.visibility</p:attrName>
                                        </p:attrNameLst>
                                      </p:cBhvr>
                                      <p:to>
                                        <p:strVal val="visible"/>
                                      </p:to>
                                    </p:set>
                                    <p:anim calcmode="lin" valueType="num">
                                      <p:cBhvr additive="repl">
                                        <p:cTn id="507" dur="500" fill="hold"/>
                                        <p:tgtEl>
                                          <p:spTgt spid="433">
                                            <p:txEl>
                                              <p:pRg st="2" end="2"/>
                                            </p:txEl>
                                          </p:spTgt>
                                        </p:tgtEl>
                                        <p:attrNameLst>
                                          <p:attrName>ppt_x</p:attrName>
                                        </p:attrNameLst>
                                      </p:cBhvr>
                                      <p:tavLst>
                                        <p:tav tm="0">
                                          <p:val>
                                            <p:strVal val="#ppt_x"/>
                                          </p:val>
                                        </p:tav>
                                        <p:tav tm="100000">
                                          <p:val>
                                            <p:strVal val="#ppt_x"/>
                                          </p:val>
                                        </p:tav>
                                      </p:tavLst>
                                    </p:anim>
                                    <p:anim calcmode="lin" valueType="num">
                                      <p:cBhvr additive="repl">
                                        <p:cTn id="508" dur="500" fill="hold"/>
                                        <p:tgtEl>
                                          <p:spTgt spid="43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09" fill="hold">
                      <p:stCondLst>
                        <p:cond delay="indefinite"/>
                      </p:stCondLst>
                      <p:childTnLst>
                        <p:par>
                          <p:cTn id="510" fill="hold">
                            <p:stCondLst>
                              <p:cond delay="0"/>
                            </p:stCondLst>
                            <p:childTnLst>
                              <p:par>
                                <p:cTn id="511" nodeType="clickEffect" fill="hold" presetClass="entr" presetID="1">
                                  <p:stCondLst>
                                    <p:cond delay="0"/>
                                  </p:stCondLst>
                                  <p:childTnLst>
                                    <p:set>
                                      <p:cBhvr>
                                        <p:cTn id="512" dur="1" fill="hold">
                                          <p:stCondLst>
                                            <p:cond delay="0"/>
                                          </p:stCondLst>
                                        </p:cTn>
                                        <p:tgtEl>
                                          <p:spTgt spid="433">
                                            <p:txEl>
                                              <p:pRg st="4" end="4"/>
                                            </p:txEl>
                                          </p:spTgt>
                                        </p:tgtEl>
                                        <p:attrNameLst>
                                          <p:attrName>style.visibility</p:attrName>
                                        </p:attrNameLst>
                                      </p:cBhvr>
                                      <p:to>
                                        <p:strVal val="visible"/>
                                      </p:to>
                                    </p:set>
                                  </p:childTnLst>
                                </p:cTn>
                              </p:par>
                            </p:childTnLst>
                          </p:cTn>
                        </p:par>
                      </p:childTnLst>
                    </p:cTn>
                  </p:par>
                  <p:par>
                    <p:cTn id="513" fill="hold">
                      <p:stCondLst>
                        <p:cond delay="indefinite"/>
                      </p:stCondLst>
                      <p:childTnLst>
                        <p:par>
                          <p:cTn id="514" fill="hold">
                            <p:stCondLst>
                              <p:cond delay="0"/>
                            </p:stCondLst>
                            <p:childTnLst>
                              <p:par>
                                <p:cTn id="515" nodeType="clickEffect" fill="hold" presetClass="entr" presetID="2" presetSubtype="4">
                                  <p:stCondLst>
                                    <p:cond delay="0"/>
                                  </p:stCondLst>
                                  <p:childTnLst>
                                    <p:set>
                                      <p:cBhvr>
                                        <p:cTn id="516" dur="1" fill="hold">
                                          <p:stCondLst>
                                            <p:cond delay="0"/>
                                          </p:stCondLst>
                                        </p:cTn>
                                        <p:tgtEl>
                                          <p:spTgt spid="433">
                                            <p:txEl>
                                              <p:pRg st="5" end="5"/>
                                            </p:txEl>
                                          </p:spTgt>
                                        </p:tgtEl>
                                        <p:attrNameLst>
                                          <p:attrName>style.visibility</p:attrName>
                                        </p:attrNameLst>
                                      </p:cBhvr>
                                      <p:to>
                                        <p:strVal val="visible"/>
                                      </p:to>
                                    </p:set>
                                    <p:anim calcmode="lin" valueType="num">
                                      <p:cBhvr additive="repl">
                                        <p:cTn id="517" dur="500" fill="hold"/>
                                        <p:tgtEl>
                                          <p:spTgt spid="433">
                                            <p:txEl>
                                              <p:pRg st="5" end="5"/>
                                            </p:txEl>
                                          </p:spTgt>
                                        </p:tgtEl>
                                        <p:attrNameLst>
                                          <p:attrName>ppt_x</p:attrName>
                                        </p:attrNameLst>
                                      </p:cBhvr>
                                      <p:tavLst>
                                        <p:tav tm="0">
                                          <p:val>
                                            <p:strVal val="#ppt_x"/>
                                          </p:val>
                                        </p:tav>
                                        <p:tav tm="100000">
                                          <p:val>
                                            <p:strVal val="#ppt_x"/>
                                          </p:val>
                                        </p:tav>
                                      </p:tavLst>
                                    </p:anim>
                                    <p:anim calcmode="lin" valueType="num">
                                      <p:cBhvr additive="repl">
                                        <p:cTn id="518" dur="500" fill="hold"/>
                                        <p:tgtEl>
                                          <p:spTgt spid="433">
                                            <p:txEl>
                                              <p:pRg st="5" end="5"/>
                                            </p:txEl>
                                          </p:spTgt>
                                        </p:tgtEl>
                                        <p:attrNameLst>
                                          <p:attrName>ppt_y</p:attrName>
                                        </p:attrNameLst>
                                      </p:cBhvr>
                                      <p:tavLst>
                                        <p:tav tm="0">
                                          <p:val>
                                            <p:strVal val="1+#ppt_h/2"/>
                                          </p:val>
                                        </p:tav>
                                        <p:tav tm="100000">
                                          <p:val>
                                            <p:strVal val="#ppt_y"/>
                                          </p:val>
                                        </p:tav>
                                      </p:tavLst>
                                    </p:anim>
                                  </p:childTnLst>
                                </p:cTn>
                              </p:par>
                              <p:par>
                                <p:cTn id="519" nodeType="withEffect" fill="hold" presetClass="entr" presetID="2" presetSubtype="4">
                                  <p:stCondLst>
                                    <p:cond delay="0"/>
                                  </p:stCondLst>
                                  <p:childTnLst>
                                    <p:set>
                                      <p:cBhvr>
                                        <p:cTn id="520" dur="1" fill="hold">
                                          <p:stCondLst>
                                            <p:cond delay="0"/>
                                          </p:stCondLst>
                                        </p:cTn>
                                        <p:tgtEl>
                                          <p:spTgt spid="433">
                                            <p:txEl>
                                              <p:pRg st="6" end="6"/>
                                            </p:txEl>
                                          </p:spTgt>
                                        </p:tgtEl>
                                        <p:attrNameLst>
                                          <p:attrName>style.visibility</p:attrName>
                                        </p:attrNameLst>
                                      </p:cBhvr>
                                      <p:to>
                                        <p:strVal val="visible"/>
                                      </p:to>
                                    </p:set>
                                    <p:anim calcmode="lin" valueType="num">
                                      <p:cBhvr additive="repl">
                                        <p:cTn id="521" dur="500" fill="hold"/>
                                        <p:tgtEl>
                                          <p:spTgt spid="433">
                                            <p:txEl>
                                              <p:pRg st="6" end="6"/>
                                            </p:txEl>
                                          </p:spTgt>
                                        </p:tgtEl>
                                        <p:attrNameLst>
                                          <p:attrName>ppt_x</p:attrName>
                                        </p:attrNameLst>
                                      </p:cBhvr>
                                      <p:tavLst>
                                        <p:tav tm="0">
                                          <p:val>
                                            <p:strVal val="#ppt_x"/>
                                          </p:val>
                                        </p:tav>
                                        <p:tav tm="100000">
                                          <p:val>
                                            <p:strVal val="#ppt_x"/>
                                          </p:val>
                                        </p:tav>
                                      </p:tavLst>
                                    </p:anim>
                                    <p:anim calcmode="lin" valueType="num">
                                      <p:cBhvr additive="repl">
                                        <p:cTn id="522" dur="500" fill="hold"/>
                                        <p:tgtEl>
                                          <p:spTgt spid="43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4" name="PlaceHolder 1"/>
          <p:cNvSpPr>
            <a:spLocks noGrp="1"/>
          </p:cNvSpPr>
          <p:nvPr>
            <p:ph type="title"/>
          </p:nvPr>
        </p:nvSpPr>
        <p:spPr>
          <a:xfrm>
            <a:off x="183600" y="1845360"/>
            <a:ext cx="33750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Data collection approaches: Semi-structured</a:t>
            </a:r>
            <a:endParaRPr b="0" lang="es-ES" sz="4400" spc="-1" strike="noStrike">
              <a:solidFill>
                <a:srgbClr val="000000"/>
              </a:solidFill>
              <a:latin typeface="Calibri"/>
            </a:endParaRPr>
          </a:p>
        </p:txBody>
      </p:sp>
      <p:pic>
        <p:nvPicPr>
          <p:cNvPr id="435"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6" name="PlaceHolder 1"/>
          <p:cNvSpPr>
            <a:spLocks noGrp="1"/>
          </p:cNvSpPr>
          <p:nvPr>
            <p:ph type="title"/>
          </p:nvPr>
        </p:nvSpPr>
        <p:spPr>
          <a:xfrm>
            <a:off x="386280" y="266400"/>
            <a:ext cx="853632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4. The semi-structured </a:t>
            </a:r>
            <a:r>
              <a:rPr b="1" i="1" lang="en-GB" sz="2900" spc="-1" strike="noStrike">
                <a:solidFill>
                  <a:srgbClr val="ffffff"/>
                </a:solidFill>
                <a:latin typeface="Arial Narrow"/>
              </a:rPr>
              <a:t>discussion </a:t>
            </a:r>
            <a:r>
              <a:rPr b="1" lang="en-GB" sz="2900" spc="-1" strike="noStrike">
                <a:solidFill>
                  <a:srgbClr val="ffffff"/>
                </a:solidFill>
                <a:latin typeface="Arial Narrow"/>
              </a:rPr>
              <a:t>approach</a:t>
            </a:r>
            <a:endParaRPr b="0" lang="es-ES" sz="2900" spc="-1" strike="noStrike">
              <a:solidFill>
                <a:srgbClr val="000000"/>
              </a:solidFill>
              <a:latin typeface="Calibri"/>
            </a:endParaRPr>
          </a:p>
        </p:txBody>
      </p:sp>
      <p:sp>
        <p:nvSpPr>
          <p:cNvPr id="437" name="PlaceHolder 2"/>
          <p:cNvSpPr>
            <a:spLocks noGrp="1"/>
          </p:cNvSpPr>
          <p:nvPr>
            <p:ph/>
          </p:nvPr>
        </p:nvSpPr>
        <p:spPr>
          <a:xfrm>
            <a:off x="386280" y="1314360"/>
            <a:ext cx="6213600" cy="294696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GB" sz="1600" spc="-1" strike="noStrike">
                <a:solidFill>
                  <a:srgbClr val="000000"/>
                </a:solidFill>
                <a:latin typeface="Arial Narrow"/>
              </a:rPr>
              <a:t>What is it?</a:t>
            </a:r>
            <a:endParaRPr b="0" lang="es-ES" sz="16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600" spc="-1" strike="noStrike">
                <a:solidFill>
                  <a:srgbClr val="000000"/>
                </a:solidFill>
                <a:latin typeface="Arial Narrow"/>
              </a:rPr>
              <a:t>Information collected through detailed, narrative interviews, group discussions</a:t>
            </a:r>
            <a:endParaRPr b="0" lang="es-ES" sz="16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600" spc="-1" strike="noStrike">
                <a:solidFill>
                  <a:srgbClr val="000000"/>
                </a:solidFill>
                <a:latin typeface="Arial Narrow"/>
              </a:rPr>
              <a:t>Using semi-structured (NOT UNSTRUCTURED) data collection tools </a:t>
            </a:r>
            <a:r>
              <a:rPr b="0" lang="en-GB" sz="1600" spc="-1" strike="noStrike">
                <a:solidFill>
                  <a:srgbClr val="000000"/>
                </a:solidFill>
                <a:latin typeface="Wingdings"/>
              </a:rPr>
              <a:t></a:t>
            </a:r>
            <a:r>
              <a:rPr b="0" lang="en-GB" sz="1600" spc="-1" strike="noStrike">
                <a:solidFill>
                  <a:srgbClr val="000000"/>
                </a:solidFill>
                <a:latin typeface="Arial Narrow"/>
              </a:rPr>
              <a:t> open-ended questions, probes </a:t>
            </a:r>
            <a:endParaRPr b="0" lang="es-ES" sz="16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600" spc="-1" strike="noStrike">
                <a:solidFill>
                  <a:srgbClr val="000000"/>
                </a:solidFill>
                <a:latin typeface="Arial Narrow"/>
              </a:rPr>
              <a:t>Purposefully selected participants</a:t>
            </a:r>
            <a:endParaRPr b="0" lang="es-ES" sz="1600" spc="-1" strike="noStrike">
              <a:solidFill>
                <a:srgbClr val="000000"/>
              </a:solidFill>
              <a:latin typeface="Calibri"/>
            </a:endParaRPr>
          </a:p>
          <a:p>
            <a:pPr indent="0" algn="just">
              <a:lnSpc>
                <a:spcPct val="100000"/>
              </a:lnSpc>
              <a:spcBef>
                <a:spcPts val="1001"/>
              </a:spcBef>
              <a:buNone/>
              <a:tabLst>
                <a:tab algn="l" pos="0"/>
              </a:tabLst>
            </a:pPr>
            <a:endParaRPr b="0" lang="es-ES" sz="800" spc="-1" strike="noStrike">
              <a:solidFill>
                <a:srgbClr val="000000"/>
              </a:solidFill>
              <a:latin typeface="Calibri"/>
            </a:endParaRPr>
          </a:p>
          <a:p>
            <a:pPr indent="0" algn="just">
              <a:lnSpc>
                <a:spcPct val="100000"/>
              </a:lnSpc>
              <a:spcBef>
                <a:spcPts val="1001"/>
              </a:spcBef>
              <a:buNone/>
              <a:tabLst>
                <a:tab algn="l" pos="0"/>
              </a:tabLst>
            </a:pPr>
            <a:r>
              <a:rPr b="1" lang="en-GB" sz="1600" spc="-1" strike="noStrike">
                <a:solidFill>
                  <a:srgbClr val="000000"/>
                </a:solidFill>
                <a:latin typeface="Arial Narrow"/>
              </a:rPr>
              <a:t>Types of data collection methods? </a:t>
            </a:r>
            <a:endParaRPr b="0" lang="es-ES" sz="1600" spc="-1" strike="noStrike">
              <a:solidFill>
                <a:srgbClr val="000000"/>
              </a:solidFill>
              <a:latin typeface="Calibri"/>
            </a:endParaRPr>
          </a:p>
          <a:p>
            <a:pPr indent="0" algn="just">
              <a:lnSpc>
                <a:spcPct val="100000"/>
              </a:lnSpc>
              <a:spcBef>
                <a:spcPts val="1001"/>
              </a:spcBef>
              <a:buNone/>
              <a:tabLst>
                <a:tab algn="l" pos="0"/>
              </a:tabLst>
            </a:pPr>
            <a:r>
              <a:rPr b="0" lang="en-GB" sz="1600" spc="-1" strike="noStrike">
                <a:solidFill>
                  <a:srgbClr val="000000"/>
                </a:solidFill>
                <a:latin typeface="Arial Narrow"/>
              </a:rPr>
              <a:t>	</a:t>
            </a:r>
            <a:endParaRPr b="0" lang="es-ES" sz="1600" spc="-1" strike="noStrike">
              <a:solidFill>
                <a:srgbClr val="000000"/>
              </a:solidFill>
              <a:latin typeface="Calibri"/>
            </a:endParaRPr>
          </a:p>
        </p:txBody>
      </p:sp>
      <p:pic>
        <p:nvPicPr>
          <p:cNvPr id="438" name="Picture 9" descr=""/>
          <p:cNvPicPr/>
          <p:nvPr/>
        </p:nvPicPr>
        <p:blipFill>
          <a:blip r:embed="rId1"/>
          <a:stretch/>
        </p:blipFill>
        <p:spPr>
          <a:xfrm flipH="1">
            <a:off x="340920" y="3586320"/>
            <a:ext cx="545760" cy="545760"/>
          </a:xfrm>
          <a:prstGeom prst="rect">
            <a:avLst/>
          </a:prstGeom>
          <a:ln w="0">
            <a:noFill/>
          </a:ln>
        </p:spPr>
      </p:pic>
      <p:sp>
        <p:nvSpPr>
          <p:cNvPr id="439" name="Rectangle 11"/>
          <p:cNvSpPr/>
          <p:nvPr/>
        </p:nvSpPr>
        <p:spPr>
          <a:xfrm>
            <a:off x="855720" y="3608640"/>
            <a:ext cx="7959600" cy="264672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001"/>
              </a:spcBef>
              <a:tabLst>
                <a:tab algn="l" pos="0"/>
              </a:tabLst>
            </a:pPr>
            <a:r>
              <a:rPr b="1" lang="en-GB" sz="1200" spc="-1" strike="noStrike">
                <a:solidFill>
                  <a:srgbClr val="000000"/>
                </a:solidFill>
                <a:latin typeface="Arial Narrow"/>
              </a:rPr>
              <a:t>Individual interview</a:t>
            </a:r>
            <a:r>
              <a:rPr b="1" lang="en-CH" sz="1200" spc="-1" strike="noStrike">
                <a:solidFill>
                  <a:srgbClr val="000000"/>
                </a:solidFill>
                <a:latin typeface="Arial Narrow"/>
              </a:rPr>
              <a:t> </a:t>
            </a:r>
            <a:r>
              <a:rPr b="0" lang="en-CH" sz="1200" spc="-1" strike="noStrike">
                <a:solidFill>
                  <a:srgbClr val="000000"/>
                </a:solidFill>
                <a:latin typeface="Arial Narrow"/>
              </a:rPr>
              <a:t>–</a:t>
            </a:r>
            <a:r>
              <a:rPr b="0" lang="en-GB" sz="1200" spc="-1" strike="noStrike">
                <a:solidFill>
                  <a:srgbClr val="000000"/>
                </a:solidFill>
                <a:latin typeface="Arial Narrow"/>
              </a:rPr>
              <a:t> collecting data at </a:t>
            </a:r>
            <a:r>
              <a:rPr b="0" i="1" lang="en-GB" sz="1200" spc="-1" strike="noStrike">
                <a:solidFill>
                  <a:srgbClr val="000000"/>
                </a:solidFill>
                <a:latin typeface="Arial Narrow"/>
              </a:rPr>
              <a:t>individual </a:t>
            </a:r>
            <a:r>
              <a:rPr b="0" lang="en-GB" sz="1200" spc="-1" strike="noStrike">
                <a:solidFill>
                  <a:srgbClr val="000000"/>
                </a:solidFill>
                <a:latin typeface="Arial Narrow"/>
              </a:rPr>
              <a:t>level, to help understand situation and characteristics of </a:t>
            </a:r>
            <a:r>
              <a:rPr b="0" i="1" lang="en-GB" sz="1200" spc="-1" strike="noStrike">
                <a:solidFill>
                  <a:srgbClr val="000000"/>
                </a:solidFill>
                <a:latin typeface="Arial Narrow"/>
              </a:rPr>
              <a:t>individuals </a:t>
            </a:r>
            <a:r>
              <a:rPr b="0" lang="en-GB" sz="1200" spc="-1" strike="noStrike">
                <a:solidFill>
                  <a:srgbClr val="000000"/>
                </a:solidFill>
                <a:latin typeface="Arial Narrow"/>
              </a:rPr>
              <a:t>within the population of interest </a:t>
            </a:r>
            <a:r>
              <a:rPr b="0" lang="en-CH" sz="1200" spc="-1" strike="noStrike">
                <a:solidFill>
                  <a:srgbClr val="000000"/>
                </a:solidFill>
                <a:latin typeface="Wingdings"/>
              </a:rPr>
              <a:t></a:t>
            </a:r>
            <a:r>
              <a:rPr b="0" lang="fr-CH" sz="1200" spc="-1" strike="noStrike">
                <a:solidFill>
                  <a:srgbClr val="000000"/>
                </a:solidFill>
                <a:latin typeface="Arial Narrow"/>
              </a:rPr>
              <a:t> can include some HH level indicators if needed</a:t>
            </a:r>
            <a:endParaRPr b="0" lang="en-GB" sz="12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r>
              <a:rPr b="1" lang="fr-CH" sz="1200" spc="-1" strike="noStrike">
                <a:solidFill>
                  <a:srgbClr val="000000"/>
                </a:solidFill>
                <a:latin typeface="Arial Narrow"/>
              </a:rPr>
              <a:t>Key informant interview </a:t>
            </a:r>
            <a:r>
              <a:rPr b="0" lang="en-CH" sz="1200" spc="-1" strike="noStrike">
                <a:solidFill>
                  <a:srgbClr val="000000"/>
                </a:solidFill>
                <a:latin typeface="Arial Narrow"/>
              </a:rPr>
              <a:t>–</a:t>
            </a:r>
            <a:r>
              <a:rPr b="0" lang="fr-CH" sz="1200" spc="-1" strike="noStrike">
                <a:solidFill>
                  <a:srgbClr val="000000"/>
                </a:solidFill>
                <a:latin typeface="Arial Narrow"/>
              </a:rPr>
              <a:t> collecting data at </a:t>
            </a:r>
            <a:r>
              <a:rPr b="0" i="1" lang="fr-CH" sz="1200" spc="-1" strike="noStrike">
                <a:solidFill>
                  <a:srgbClr val="000000"/>
                </a:solidFill>
                <a:latin typeface="Arial Narrow"/>
              </a:rPr>
              <a:t>community. location or group </a:t>
            </a:r>
            <a:r>
              <a:rPr b="0" lang="fr-CH" sz="1200" spc="-1" strike="noStrike">
                <a:solidFill>
                  <a:srgbClr val="000000"/>
                </a:solidFill>
                <a:latin typeface="Arial Narrow"/>
              </a:rPr>
              <a:t>level from a key informant (KIs) i.e. </a:t>
            </a:r>
            <a:r>
              <a:rPr b="0" lang="en-US" sz="1200" spc="-1" strike="noStrike">
                <a:solidFill>
                  <a:srgbClr val="000000"/>
                </a:solidFill>
                <a:latin typeface="Arial Narrow"/>
              </a:rPr>
              <a:t>an individual whose informal/ formal position gives him specific knowledge about other people, processes, or events that is more extensive, detailed, or privileged than other individuals in their group/ community/ location</a:t>
            </a:r>
            <a:endParaRPr b="0" lang="en-GB" sz="1200" spc="-1" strike="noStrike">
              <a:solidFill>
                <a:srgbClr val="000000"/>
              </a:solidFill>
              <a:latin typeface="Arial"/>
            </a:endParaRPr>
          </a:p>
          <a:p>
            <a:pPr algn="just">
              <a:lnSpc>
                <a:spcPct val="100000"/>
              </a:lnSpc>
              <a:spcBef>
                <a:spcPts val="1001"/>
              </a:spcBef>
              <a:tabLst>
                <a:tab algn="l" pos="0"/>
              </a:tabLst>
            </a:pPr>
            <a:endParaRPr b="0" lang="en-GB" sz="500" spc="-1" strike="noStrike">
              <a:solidFill>
                <a:srgbClr val="000000"/>
              </a:solidFill>
              <a:latin typeface="Arial"/>
            </a:endParaRPr>
          </a:p>
          <a:p>
            <a:pPr algn="just">
              <a:lnSpc>
                <a:spcPct val="100000"/>
              </a:lnSpc>
              <a:spcBef>
                <a:spcPts val="1001"/>
              </a:spcBef>
              <a:tabLst>
                <a:tab algn="l" pos="0"/>
              </a:tabLst>
            </a:pPr>
            <a:r>
              <a:rPr b="1" lang="fr-CH" sz="1200" spc="-1" strike="noStrike">
                <a:solidFill>
                  <a:srgbClr val="000000"/>
                </a:solidFill>
                <a:latin typeface="Arial Narrow"/>
              </a:rPr>
              <a:t>Group discussion </a:t>
            </a:r>
            <a:r>
              <a:rPr b="0" lang="en-CH" sz="1200" spc="-1" strike="noStrike">
                <a:solidFill>
                  <a:srgbClr val="000000"/>
                </a:solidFill>
                <a:latin typeface="Arial Narrow"/>
              </a:rPr>
              <a:t>–</a:t>
            </a:r>
            <a:r>
              <a:rPr b="0" lang="fr-CH" sz="1200" spc="-1" strike="noStrike">
                <a:solidFill>
                  <a:srgbClr val="000000"/>
                </a:solidFill>
                <a:latin typeface="Arial Narrow"/>
              </a:rPr>
              <a:t> collecting data at </a:t>
            </a:r>
            <a:r>
              <a:rPr b="0" i="1" lang="fr-CH" sz="1200" spc="-1" strike="noStrike">
                <a:solidFill>
                  <a:srgbClr val="000000"/>
                </a:solidFill>
                <a:latin typeface="Arial Narrow"/>
              </a:rPr>
              <a:t>community, location or group </a:t>
            </a:r>
            <a:r>
              <a:rPr b="0" lang="fr-CH" sz="1200" spc="-1" strike="noStrike">
                <a:solidFill>
                  <a:srgbClr val="000000"/>
                </a:solidFill>
                <a:latin typeface="Arial Narrow"/>
              </a:rPr>
              <a:t>level from a group of representatives e.g. Kis</a:t>
            </a:r>
            <a:endParaRPr b="0" lang="en-GB" sz="1200" spc="-1" strike="noStrike">
              <a:solidFill>
                <a:srgbClr val="000000"/>
              </a:solidFill>
              <a:latin typeface="Arial"/>
            </a:endParaRPr>
          </a:p>
          <a:p>
            <a:pPr algn="just">
              <a:lnSpc>
                <a:spcPct val="100000"/>
              </a:lnSpc>
              <a:spcBef>
                <a:spcPts val="1001"/>
              </a:spcBef>
              <a:tabLst>
                <a:tab algn="l" pos="0"/>
              </a:tabLst>
            </a:pPr>
            <a:endParaRPr b="0" lang="en-GB" sz="1200" spc="-1" strike="noStrike">
              <a:solidFill>
                <a:srgbClr val="000000"/>
              </a:solidFill>
              <a:latin typeface="Arial"/>
            </a:endParaRPr>
          </a:p>
          <a:p>
            <a:pPr algn="just">
              <a:lnSpc>
                <a:spcPct val="100000"/>
              </a:lnSpc>
              <a:spcBef>
                <a:spcPts val="1001"/>
              </a:spcBef>
              <a:tabLst>
                <a:tab algn="l" pos="0"/>
              </a:tabLst>
            </a:pPr>
            <a:r>
              <a:rPr b="1" lang="fr-CH" sz="1200" spc="-1" strike="noStrike">
                <a:solidFill>
                  <a:srgbClr val="000000"/>
                </a:solidFill>
                <a:latin typeface="Arial Narrow"/>
              </a:rPr>
              <a:t>Focus group discussion </a:t>
            </a:r>
            <a:r>
              <a:rPr b="0" lang="fr-CH" sz="1200" spc="-1" strike="noStrike">
                <a:solidFill>
                  <a:srgbClr val="000000"/>
                </a:solidFill>
                <a:latin typeface="Arial Narrow"/>
              </a:rPr>
              <a:t>– bringing together people from similar backgrounds or experiences to discuss a specific topic of interest; data collected at </a:t>
            </a:r>
            <a:r>
              <a:rPr b="0" i="1" lang="fr-CH" sz="1200" spc="-1" strike="noStrike">
                <a:solidFill>
                  <a:srgbClr val="000000"/>
                </a:solidFill>
                <a:latin typeface="Arial Narrow"/>
              </a:rPr>
              <a:t>community, location or group </a:t>
            </a:r>
            <a:r>
              <a:rPr b="0" lang="fr-CH" sz="1200" spc="-1" strike="noStrike">
                <a:solidFill>
                  <a:srgbClr val="000000"/>
                </a:solidFill>
                <a:latin typeface="Arial Narrow"/>
              </a:rPr>
              <a:t>level</a:t>
            </a:r>
            <a:endParaRPr b="0" lang="en-GB" sz="1200" spc="-1" strike="noStrike">
              <a:solidFill>
                <a:srgbClr val="000000"/>
              </a:solidFill>
              <a:latin typeface="Arial"/>
            </a:endParaRPr>
          </a:p>
        </p:txBody>
      </p:sp>
      <p:pic>
        <p:nvPicPr>
          <p:cNvPr id="440" name="Picture 13" descr=""/>
          <p:cNvPicPr/>
          <p:nvPr/>
        </p:nvPicPr>
        <p:blipFill>
          <a:blip r:embed="rId2"/>
          <a:stretch/>
        </p:blipFill>
        <p:spPr>
          <a:xfrm>
            <a:off x="361800" y="4328280"/>
            <a:ext cx="489240" cy="489240"/>
          </a:xfrm>
          <a:prstGeom prst="rect">
            <a:avLst/>
          </a:prstGeom>
          <a:ln w="0">
            <a:noFill/>
          </a:ln>
        </p:spPr>
      </p:pic>
      <p:pic>
        <p:nvPicPr>
          <p:cNvPr id="441" name="Picture 16" descr=""/>
          <p:cNvPicPr/>
          <p:nvPr/>
        </p:nvPicPr>
        <p:blipFill>
          <a:blip r:embed="rId3"/>
          <a:stretch/>
        </p:blipFill>
        <p:spPr>
          <a:xfrm>
            <a:off x="386280" y="5023080"/>
            <a:ext cx="494640" cy="494640"/>
          </a:xfrm>
          <a:prstGeom prst="rect">
            <a:avLst/>
          </a:prstGeom>
          <a:ln w="0">
            <a:noFill/>
          </a:ln>
        </p:spPr>
      </p:pic>
      <p:pic>
        <p:nvPicPr>
          <p:cNvPr id="442" name="Picture 4" descr=""/>
          <p:cNvPicPr/>
          <p:nvPr/>
        </p:nvPicPr>
        <p:blipFill>
          <a:blip r:embed="rId4"/>
          <a:stretch/>
        </p:blipFill>
        <p:spPr>
          <a:xfrm>
            <a:off x="328320" y="5699880"/>
            <a:ext cx="545760" cy="545760"/>
          </a:xfrm>
          <a:prstGeom prst="rect">
            <a:avLst/>
          </a:prstGeom>
          <a:ln w="0">
            <a:noFill/>
          </a:ln>
        </p:spPr>
      </p:pic>
      <p:pic>
        <p:nvPicPr>
          <p:cNvPr id="443" name="Picture 2" descr=""/>
          <p:cNvPicPr/>
          <p:nvPr/>
        </p:nvPicPr>
        <p:blipFill>
          <a:blip r:embed="rId5"/>
          <a:stretch/>
        </p:blipFill>
        <p:spPr>
          <a:xfrm>
            <a:off x="6679800" y="1435320"/>
            <a:ext cx="2242800" cy="2052360"/>
          </a:xfrm>
          <a:prstGeom prst="rect">
            <a:avLst/>
          </a:prstGeom>
          <a:ln w="0">
            <a:noFill/>
          </a:ln>
        </p:spPr>
      </p:pic>
    </p:spTree>
  </p:cSld>
  <mc:AlternateContent>
    <mc:Choice Requires="p14">
      <p:transition spd="slow" p14:dur="2000"/>
    </mc:Choice>
    <mc:Fallback>
      <p:transition spd="slow"/>
    </mc:Fallback>
  </mc:AlternateContent>
  <p:timing>
    <p:tnLst>
      <p:par>
        <p:cTn id="523" dur="indefinite" restart="never" nodeType="tmRoot">
          <p:childTnLst>
            <p:seq>
              <p:cTn id="524" dur="indefinite" nodeType="mainSeq">
                <p:childTnLst>
                  <p:par>
                    <p:cTn id="525" fill="hold">
                      <p:stCondLst>
                        <p:cond delay="indefinite"/>
                      </p:stCondLst>
                      <p:childTnLst>
                        <p:par>
                          <p:cTn id="526" fill="hold">
                            <p:stCondLst>
                              <p:cond delay="0"/>
                            </p:stCondLst>
                            <p:childTnLst>
                              <p:par>
                                <p:cTn id="527" nodeType="clickEffect" fill="hold" presetClass="entr" presetID="1">
                                  <p:stCondLst>
                                    <p:cond delay="0"/>
                                  </p:stCondLst>
                                  <p:childTnLst>
                                    <p:set>
                                      <p:cBhvr>
                                        <p:cTn id="528" dur="1" fill="hold">
                                          <p:stCondLst>
                                            <p:cond delay="0"/>
                                          </p:stCondLst>
                                        </p:cTn>
                                        <p:tgtEl>
                                          <p:spTgt spid="437">
                                            <p:txEl>
                                              <p:pRg st="5" end="5"/>
                                            </p:txEl>
                                          </p:spTgt>
                                        </p:tgtEl>
                                        <p:attrNameLst>
                                          <p:attrName>style.visibility</p:attrName>
                                        </p:attrNameLst>
                                      </p:cBhvr>
                                      <p:to>
                                        <p:strVal val="visible"/>
                                      </p:to>
                                    </p:set>
                                  </p:childTnLst>
                                </p:cTn>
                              </p:par>
                            </p:childTnLst>
                          </p:cTn>
                        </p:par>
                      </p:childTnLst>
                    </p:cTn>
                  </p:par>
                  <p:par>
                    <p:cTn id="529" fill="hold">
                      <p:stCondLst>
                        <p:cond delay="indefinite"/>
                      </p:stCondLst>
                      <p:childTnLst>
                        <p:par>
                          <p:cTn id="530" fill="hold">
                            <p:stCondLst>
                              <p:cond delay="0"/>
                            </p:stCondLst>
                            <p:childTnLst>
                              <p:par>
                                <p:cTn id="531" nodeType="clickEffect" fill="hold" presetClass="entr" presetID="2" presetSubtype="4">
                                  <p:stCondLst>
                                    <p:cond delay="0"/>
                                  </p:stCondLst>
                                  <p:childTnLst>
                                    <p:set>
                                      <p:cBhvr>
                                        <p:cTn id="532" dur="1" fill="hold">
                                          <p:stCondLst>
                                            <p:cond delay="0"/>
                                          </p:stCondLst>
                                        </p:cTn>
                                        <p:tgtEl>
                                          <p:spTgt spid="438"/>
                                        </p:tgtEl>
                                        <p:attrNameLst>
                                          <p:attrName>style.visibility</p:attrName>
                                        </p:attrNameLst>
                                      </p:cBhvr>
                                      <p:to>
                                        <p:strVal val="visible"/>
                                      </p:to>
                                    </p:set>
                                    <p:anim calcmode="lin" valueType="num">
                                      <p:cBhvr additive="repl">
                                        <p:cTn id="533" dur="500" fill="hold"/>
                                        <p:tgtEl>
                                          <p:spTgt spid="438"/>
                                        </p:tgtEl>
                                        <p:attrNameLst>
                                          <p:attrName>ppt_x</p:attrName>
                                        </p:attrNameLst>
                                      </p:cBhvr>
                                      <p:tavLst>
                                        <p:tav tm="0">
                                          <p:val>
                                            <p:strVal val="#ppt_x"/>
                                          </p:val>
                                        </p:tav>
                                        <p:tav tm="100000">
                                          <p:val>
                                            <p:strVal val="#ppt_x"/>
                                          </p:val>
                                        </p:tav>
                                      </p:tavLst>
                                    </p:anim>
                                    <p:anim calcmode="lin" valueType="num">
                                      <p:cBhvr additive="repl">
                                        <p:cTn id="534" dur="500" fill="hold"/>
                                        <p:tgtEl>
                                          <p:spTgt spid="438"/>
                                        </p:tgtEl>
                                        <p:attrNameLst>
                                          <p:attrName>ppt_y</p:attrName>
                                        </p:attrNameLst>
                                      </p:cBhvr>
                                      <p:tavLst>
                                        <p:tav tm="0">
                                          <p:val>
                                            <p:strVal val="1+#ppt_h/2"/>
                                          </p:val>
                                        </p:tav>
                                        <p:tav tm="100000">
                                          <p:val>
                                            <p:strVal val="#ppt_y"/>
                                          </p:val>
                                        </p:tav>
                                      </p:tavLst>
                                    </p:anim>
                                  </p:childTnLst>
                                </p:cTn>
                              </p:par>
                              <p:par>
                                <p:cTn id="535" nodeType="withEffect" fill="hold" presetClass="entr" presetID="2" presetSubtype="4">
                                  <p:stCondLst>
                                    <p:cond delay="0"/>
                                  </p:stCondLst>
                                  <p:childTnLst>
                                    <p:set>
                                      <p:cBhvr>
                                        <p:cTn id="536" dur="1" fill="hold">
                                          <p:stCondLst>
                                            <p:cond delay="0"/>
                                          </p:stCondLst>
                                        </p:cTn>
                                        <p:tgtEl>
                                          <p:spTgt spid="440"/>
                                        </p:tgtEl>
                                        <p:attrNameLst>
                                          <p:attrName>style.visibility</p:attrName>
                                        </p:attrNameLst>
                                      </p:cBhvr>
                                      <p:to>
                                        <p:strVal val="visible"/>
                                      </p:to>
                                    </p:set>
                                    <p:anim calcmode="lin" valueType="num">
                                      <p:cBhvr additive="repl">
                                        <p:cTn id="537" dur="500" fill="hold"/>
                                        <p:tgtEl>
                                          <p:spTgt spid="440"/>
                                        </p:tgtEl>
                                        <p:attrNameLst>
                                          <p:attrName>ppt_x</p:attrName>
                                        </p:attrNameLst>
                                      </p:cBhvr>
                                      <p:tavLst>
                                        <p:tav tm="0">
                                          <p:val>
                                            <p:strVal val="#ppt_x"/>
                                          </p:val>
                                        </p:tav>
                                        <p:tav tm="100000">
                                          <p:val>
                                            <p:strVal val="#ppt_x"/>
                                          </p:val>
                                        </p:tav>
                                      </p:tavLst>
                                    </p:anim>
                                    <p:anim calcmode="lin" valueType="num">
                                      <p:cBhvr additive="repl">
                                        <p:cTn id="538" dur="500" fill="hold"/>
                                        <p:tgtEl>
                                          <p:spTgt spid="440"/>
                                        </p:tgtEl>
                                        <p:attrNameLst>
                                          <p:attrName>ppt_y</p:attrName>
                                        </p:attrNameLst>
                                      </p:cBhvr>
                                      <p:tavLst>
                                        <p:tav tm="0">
                                          <p:val>
                                            <p:strVal val="1+#ppt_h/2"/>
                                          </p:val>
                                        </p:tav>
                                        <p:tav tm="100000">
                                          <p:val>
                                            <p:strVal val="#ppt_y"/>
                                          </p:val>
                                        </p:tav>
                                      </p:tavLst>
                                    </p:anim>
                                  </p:childTnLst>
                                </p:cTn>
                              </p:par>
                              <p:par>
                                <p:cTn id="539" nodeType="withEffect" fill="hold" presetClass="entr" presetID="2" presetSubtype="4">
                                  <p:stCondLst>
                                    <p:cond delay="0"/>
                                  </p:stCondLst>
                                  <p:childTnLst>
                                    <p:set>
                                      <p:cBhvr>
                                        <p:cTn id="540" dur="1" fill="hold">
                                          <p:stCondLst>
                                            <p:cond delay="0"/>
                                          </p:stCondLst>
                                        </p:cTn>
                                        <p:tgtEl>
                                          <p:spTgt spid="441"/>
                                        </p:tgtEl>
                                        <p:attrNameLst>
                                          <p:attrName>style.visibility</p:attrName>
                                        </p:attrNameLst>
                                      </p:cBhvr>
                                      <p:to>
                                        <p:strVal val="visible"/>
                                      </p:to>
                                    </p:set>
                                    <p:anim calcmode="lin" valueType="num">
                                      <p:cBhvr additive="repl">
                                        <p:cTn id="541" dur="500" fill="hold"/>
                                        <p:tgtEl>
                                          <p:spTgt spid="441"/>
                                        </p:tgtEl>
                                        <p:attrNameLst>
                                          <p:attrName>ppt_x</p:attrName>
                                        </p:attrNameLst>
                                      </p:cBhvr>
                                      <p:tavLst>
                                        <p:tav tm="0">
                                          <p:val>
                                            <p:strVal val="#ppt_x"/>
                                          </p:val>
                                        </p:tav>
                                        <p:tav tm="100000">
                                          <p:val>
                                            <p:strVal val="#ppt_x"/>
                                          </p:val>
                                        </p:tav>
                                      </p:tavLst>
                                    </p:anim>
                                    <p:anim calcmode="lin" valueType="num">
                                      <p:cBhvr additive="repl">
                                        <p:cTn id="542" dur="500" fill="hold"/>
                                        <p:tgtEl>
                                          <p:spTgt spid="441"/>
                                        </p:tgtEl>
                                        <p:attrNameLst>
                                          <p:attrName>ppt_y</p:attrName>
                                        </p:attrNameLst>
                                      </p:cBhvr>
                                      <p:tavLst>
                                        <p:tav tm="0">
                                          <p:val>
                                            <p:strVal val="1+#ppt_h/2"/>
                                          </p:val>
                                        </p:tav>
                                        <p:tav tm="100000">
                                          <p:val>
                                            <p:strVal val="#ppt_y"/>
                                          </p:val>
                                        </p:tav>
                                      </p:tavLst>
                                    </p:anim>
                                  </p:childTnLst>
                                </p:cTn>
                              </p:par>
                              <p:par>
                                <p:cTn id="543" nodeType="withEffect" fill="hold" presetClass="entr" presetID="2" presetSubtype="4">
                                  <p:stCondLst>
                                    <p:cond delay="0"/>
                                  </p:stCondLst>
                                  <p:childTnLst>
                                    <p:set>
                                      <p:cBhvr>
                                        <p:cTn id="544" dur="1" fill="hold">
                                          <p:stCondLst>
                                            <p:cond delay="0"/>
                                          </p:stCondLst>
                                        </p:cTn>
                                        <p:tgtEl>
                                          <p:spTgt spid="442"/>
                                        </p:tgtEl>
                                        <p:attrNameLst>
                                          <p:attrName>style.visibility</p:attrName>
                                        </p:attrNameLst>
                                      </p:cBhvr>
                                      <p:to>
                                        <p:strVal val="visible"/>
                                      </p:to>
                                    </p:set>
                                    <p:anim calcmode="lin" valueType="num">
                                      <p:cBhvr additive="repl">
                                        <p:cTn id="545" dur="500" fill="hold"/>
                                        <p:tgtEl>
                                          <p:spTgt spid="442"/>
                                        </p:tgtEl>
                                        <p:attrNameLst>
                                          <p:attrName>ppt_x</p:attrName>
                                        </p:attrNameLst>
                                      </p:cBhvr>
                                      <p:tavLst>
                                        <p:tav tm="0">
                                          <p:val>
                                            <p:strVal val="#ppt_x"/>
                                          </p:val>
                                        </p:tav>
                                        <p:tav tm="100000">
                                          <p:val>
                                            <p:strVal val="#ppt_x"/>
                                          </p:val>
                                        </p:tav>
                                      </p:tavLst>
                                    </p:anim>
                                    <p:anim calcmode="lin" valueType="num">
                                      <p:cBhvr additive="repl">
                                        <p:cTn id="546" dur="500" fill="hold"/>
                                        <p:tgtEl>
                                          <p:spTgt spid="442"/>
                                        </p:tgtEl>
                                        <p:attrNameLst>
                                          <p:attrName>ppt_y</p:attrName>
                                        </p:attrNameLst>
                                      </p:cBhvr>
                                      <p:tavLst>
                                        <p:tav tm="0">
                                          <p:val>
                                            <p:strVal val="1+#ppt_h/2"/>
                                          </p:val>
                                        </p:tav>
                                        <p:tav tm="100000">
                                          <p:val>
                                            <p:strVal val="#ppt_y"/>
                                          </p:val>
                                        </p:tav>
                                      </p:tavLst>
                                    </p:anim>
                                  </p:childTnLst>
                                </p:cTn>
                              </p:par>
                              <p:par>
                                <p:cTn id="547" nodeType="withEffect" fill="hold" presetClass="entr" presetID="2" presetSubtype="4">
                                  <p:stCondLst>
                                    <p:cond delay="0"/>
                                  </p:stCondLst>
                                  <p:childTnLst>
                                    <p:set>
                                      <p:cBhvr>
                                        <p:cTn id="548" dur="1" fill="hold">
                                          <p:stCondLst>
                                            <p:cond delay="0"/>
                                          </p:stCondLst>
                                        </p:cTn>
                                        <p:tgtEl>
                                          <p:spTgt spid="439"/>
                                        </p:tgtEl>
                                        <p:attrNameLst>
                                          <p:attrName>style.visibility</p:attrName>
                                        </p:attrNameLst>
                                      </p:cBhvr>
                                      <p:to>
                                        <p:strVal val="visible"/>
                                      </p:to>
                                    </p:set>
                                    <p:anim calcmode="lin" valueType="num">
                                      <p:cBhvr additive="repl">
                                        <p:cTn id="549" dur="500" fill="hold"/>
                                        <p:tgtEl>
                                          <p:spTgt spid="439"/>
                                        </p:tgtEl>
                                        <p:attrNameLst>
                                          <p:attrName>ppt_x</p:attrName>
                                        </p:attrNameLst>
                                      </p:cBhvr>
                                      <p:tavLst>
                                        <p:tav tm="0">
                                          <p:val>
                                            <p:strVal val="#ppt_x"/>
                                          </p:val>
                                        </p:tav>
                                        <p:tav tm="100000">
                                          <p:val>
                                            <p:strVal val="#ppt_x"/>
                                          </p:val>
                                        </p:tav>
                                      </p:tavLst>
                                    </p:anim>
                                    <p:anim calcmode="lin" valueType="num">
                                      <p:cBhvr additive="repl">
                                        <p:cTn id="550" dur="500" fill="hold"/>
                                        <p:tgtEl>
                                          <p:spTgt spid="4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4" name="PlaceHolder 1"/>
          <p:cNvSpPr>
            <a:spLocks noGrp="1"/>
          </p:cNvSpPr>
          <p:nvPr>
            <p:ph type="title"/>
          </p:nvPr>
        </p:nvSpPr>
        <p:spPr>
          <a:xfrm>
            <a:off x="293040" y="297360"/>
            <a:ext cx="875736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4. The semi-structured </a:t>
            </a:r>
            <a:r>
              <a:rPr b="1" i="1" lang="en-GB" sz="2900" spc="-1" strike="noStrike">
                <a:solidFill>
                  <a:srgbClr val="ffffff"/>
                </a:solidFill>
                <a:latin typeface="Arial Narrow"/>
              </a:rPr>
              <a:t>discussion </a:t>
            </a:r>
            <a:r>
              <a:rPr b="1" lang="en-GB" sz="2900" spc="-1" strike="noStrike">
                <a:solidFill>
                  <a:srgbClr val="ffffff"/>
                </a:solidFill>
                <a:latin typeface="Arial Narrow"/>
              </a:rPr>
              <a:t>approach - Applicability</a:t>
            </a:r>
            <a:endParaRPr b="0" lang="es-ES" sz="2900" spc="-1" strike="noStrike">
              <a:solidFill>
                <a:srgbClr val="000000"/>
              </a:solidFill>
              <a:latin typeface="Calibri"/>
            </a:endParaRPr>
          </a:p>
        </p:txBody>
      </p:sp>
      <p:sp>
        <p:nvSpPr>
          <p:cNvPr id="445" name="PlaceHolder 2"/>
          <p:cNvSpPr>
            <a:spLocks noGrp="1"/>
          </p:cNvSpPr>
          <p:nvPr>
            <p:ph/>
          </p:nvPr>
        </p:nvSpPr>
        <p:spPr>
          <a:xfrm>
            <a:off x="386280" y="1566720"/>
            <a:ext cx="4046040" cy="4539240"/>
          </a:xfrm>
          <a:prstGeom prst="rect">
            <a:avLst/>
          </a:prstGeom>
          <a:noFill/>
          <a:ln w="0">
            <a:noFill/>
          </a:ln>
        </p:spPr>
        <p:txBody>
          <a:bodyPr lIns="90000" rIns="90000" tIns="45000" bIns="45000" anchor="t">
            <a:noAutofit/>
          </a:bodyPr>
          <a:p>
            <a:pPr marL="285840" indent="0" algn="just">
              <a:lnSpc>
                <a:spcPct val="100000"/>
              </a:lnSpc>
              <a:spcBef>
                <a:spcPts val="1001"/>
              </a:spcBef>
              <a:buNone/>
              <a:tabLst>
                <a:tab algn="l" pos="0"/>
              </a:tabLst>
            </a:pPr>
            <a:r>
              <a:rPr b="1" lang="en-GB" sz="1600" spc="-1" strike="noStrike">
                <a:solidFill>
                  <a:srgbClr val="000000"/>
                </a:solidFill>
                <a:latin typeface="Arial Narrow"/>
              </a:rPr>
              <a:t>When should you use this approach?</a:t>
            </a:r>
            <a:endParaRPr b="0" lang="es-ES" sz="16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600" spc="-1" strike="noStrike">
                <a:solidFill>
                  <a:srgbClr val="000000"/>
                </a:solidFill>
                <a:latin typeface="Arial Narrow"/>
              </a:rPr>
              <a:t>To gather detailed insights about the experiences, perspectives of specific population group or location</a:t>
            </a:r>
            <a:endParaRPr b="0" lang="es-ES" sz="16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US" sz="1600" spc="-1" strike="noStrike">
                <a:solidFill>
                  <a:srgbClr val="000000"/>
                </a:solidFill>
                <a:latin typeface="Arial Narrow"/>
              </a:rPr>
              <a:t>To provide a qualitative description of the experiences, trends, attitudes or opinions of a population</a:t>
            </a:r>
            <a:endParaRPr b="0" lang="es-ES" sz="1600" spc="-1" strike="noStrike">
              <a:solidFill>
                <a:srgbClr val="000000"/>
              </a:solidFill>
              <a:latin typeface="Calibri"/>
            </a:endParaRPr>
          </a:p>
          <a:p>
            <a:pPr indent="0" algn="just">
              <a:lnSpc>
                <a:spcPct val="100000"/>
              </a:lnSpc>
              <a:spcBef>
                <a:spcPts val="1001"/>
              </a:spcBef>
              <a:buNone/>
              <a:tabLst>
                <a:tab algn="l" pos="0"/>
              </a:tabLst>
            </a:pPr>
            <a:endParaRPr b="0" lang="es-ES" sz="1600" spc="-1" strike="noStrike">
              <a:solidFill>
                <a:srgbClr val="000000"/>
              </a:solidFill>
              <a:latin typeface="Calibri"/>
            </a:endParaRPr>
          </a:p>
          <a:p>
            <a:pPr indent="0" algn="just">
              <a:lnSpc>
                <a:spcPct val="100000"/>
              </a:lnSpc>
              <a:spcBef>
                <a:spcPts val="1001"/>
              </a:spcBef>
              <a:buNone/>
              <a:tabLst>
                <a:tab algn="l" pos="0"/>
              </a:tabLst>
            </a:pPr>
            <a:r>
              <a:rPr b="1" lang="en-GB" sz="1600" spc="-1" strike="noStrike">
                <a:solidFill>
                  <a:srgbClr val="000000"/>
                </a:solidFill>
                <a:latin typeface="Arial Narrow"/>
              </a:rPr>
              <a:t>Types of research cycles this approach is commonly used for? </a:t>
            </a:r>
            <a:endParaRPr b="0" lang="es-ES" sz="16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600" spc="-1" strike="noStrike">
                <a:solidFill>
                  <a:srgbClr val="000000"/>
                </a:solidFill>
                <a:latin typeface="Arial Narrow"/>
              </a:rPr>
              <a:t>In-depth assessments where there is limited prior understanding of a situation e.g. access to cash among refugees &amp; migrants in Libya </a:t>
            </a:r>
            <a:endParaRPr b="0" lang="es-ES" sz="16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tabLst>
                <a:tab algn="l" pos="0"/>
              </a:tabLst>
            </a:pPr>
            <a:r>
              <a:rPr b="0" lang="en-GB" sz="1600" spc="-1" strike="noStrike">
                <a:solidFill>
                  <a:srgbClr val="000000"/>
                </a:solidFill>
                <a:latin typeface="Arial Narrow"/>
              </a:rPr>
              <a:t>Participatory mapping exercises (</a:t>
            </a:r>
            <a:r>
              <a:rPr b="0" i="1" lang="en-GB" sz="1600" spc="-1" strike="noStrike">
                <a:solidFill>
                  <a:srgbClr val="000000"/>
                </a:solidFill>
                <a:latin typeface="Arial Narrow"/>
              </a:rPr>
              <a:t>mapping </a:t>
            </a:r>
            <a:r>
              <a:rPr b="0" lang="en-GB" sz="1600" spc="-1" strike="noStrike">
                <a:solidFill>
                  <a:srgbClr val="000000"/>
                </a:solidFill>
                <a:latin typeface="Arial Narrow"/>
              </a:rPr>
              <a:t>FGDs or KI interviews)</a:t>
            </a:r>
            <a:endParaRPr b="0" lang="es-ES" sz="1600" spc="-1" strike="noStrike">
              <a:solidFill>
                <a:srgbClr val="000000"/>
              </a:solidFill>
              <a:latin typeface="Calibri"/>
            </a:endParaRPr>
          </a:p>
          <a:p>
            <a:pPr indent="0" algn="just">
              <a:lnSpc>
                <a:spcPct val="100000"/>
              </a:lnSpc>
              <a:spcBef>
                <a:spcPts val="1001"/>
              </a:spcBef>
              <a:buNone/>
              <a:tabLst>
                <a:tab algn="l" pos="0"/>
              </a:tabLst>
            </a:pPr>
            <a:endParaRPr b="0" lang="es-ES" sz="1600" spc="-1" strike="noStrike">
              <a:solidFill>
                <a:srgbClr val="000000"/>
              </a:solidFill>
              <a:latin typeface="Calibri"/>
            </a:endParaRPr>
          </a:p>
          <a:p>
            <a:pPr indent="0" algn="just">
              <a:lnSpc>
                <a:spcPct val="100000"/>
              </a:lnSpc>
              <a:spcBef>
                <a:spcPts val="1001"/>
              </a:spcBef>
              <a:buNone/>
              <a:tabLst>
                <a:tab algn="l" pos="0"/>
              </a:tabLst>
            </a:pPr>
            <a:r>
              <a:rPr b="0" lang="en-GB" sz="1600" spc="-1" strike="noStrike">
                <a:solidFill>
                  <a:srgbClr val="000000"/>
                </a:solidFill>
                <a:latin typeface="Arial Narrow"/>
              </a:rPr>
              <a:t>	</a:t>
            </a:r>
            <a:endParaRPr b="0" lang="es-ES" sz="1600" spc="-1" strike="noStrike">
              <a:solidFill>
                <a:srgbClr val="000000"/>
              </a:solidFill>
              <a:latin typeface="Calibri"/>
            </a:endParaRPr>
          </a:p>
        </p:txBody>
      </p:sp>
      <p:pic>
        <p:nvPicPr>
          <p:cNvPr id="446" name="Picture 2" descr=""/>
          <p:cNvPicPr/>
          <p:nvPr/>
        </p:nvPicPr>
        <p:blipFill>
          <a:blip r:embed="rId1"/>
          <a:stretch/>
        </p:blipFill>
        <p:spPr>
          <a:xfrm>
            <a:off x="4432680" y="1662120"/>
            <a:ext cx="4571640" cy="4201560"/>
          </a:xfrm>
          <a:prstGeom prst="rect">
            <a:avLst/>
          </a:prstGeom>
          <a:ln w="0">
            <a:noFill/>
          </a:ln>
        </p:spPr>
      </p:pic>
    </p:spTree>
  </p:cSld>
  <mc:AlternateContent>
    <mc:Choice Requires="p14">
      <p:transition spd="slow" p14:dur="2000"/>
    </mc:Choice>
    <mc:Fallback>
      <p:transition spd="slow"/>
    </mc:Fallback>
  </mc:AlternateContent>
  <p:timing>
    <p:tnLst>
      <p:par>
        <p:cTn id="551" dur="indefinite" restart="never" nodeType="tmRoot">
          <p:childTnLst>
            <p:seq>
              <p:cTn id="552" dur="indefinite" nodeType="mainSeq">
                <p:childTnLst>
                  <p:par>
                    <p:cTn id="553" fill="hold">
                      <p:stCondLst>
                        <p:cond delay="indefinite"/>
                      </p:stCondLst>
                      <p:childTnLst>
                        <p:par>
                          <p:cTn id="554" fill="hold">
                            <p:stCondLst>
                              <p:cond delay="0"/>
                            </p:stCondLst>
                            <p:childTnLst>
                              <p:par>
                                <p:cTn id="555" nodeType="clickEffect" fill="hold" presetClass="entr" presetID="1">
                                  <p:stCondLst>
                                    <p:cond delay="0"/>
                                  </p:stCondLst>
                                  <p:childTnLst>
                                    <p:set>
                                      <p:cBhvr>
                                        <p:cTn id="556" dur="1" fill="hold">
                                          <p:stCondLst>
                                            <p:cond delay="0"/>
                                          </p:stCondLst>
                                        </p:cTn>
                                        <p:tgtEl>
                                          <p:spTgt spid="445">
                                            <p:txEl>
                                              <p:pRg st="0" end="0"/>
                                            </p:txEl>
                                          </p:spTgt>
                                        </p:tgtEl>
                                        <p:attrNameLst>
                                          <p:attrName>style.visibility</p:attrName>
                                        </p:attrNameLst>
                                      </p:cBhvr>
                                      <p:to>
                                        <p:strVal val="visible"/>
                                      </p:to>
                                    </p:set>
                                  </p:childTnLst>
                                </p:cTn>
                              </p:par>
                            </p:childTnLst>
                          </p:cTn>
                        </p:par>
                      </p:childTnLst>
                    </p:cTn>
                  </p:par>
                  <p:par>
                    <p:cTn id="557" fill="hold">
                      <p:stCondLst>
                        <p:cond delay="indefinite"/>
                      </p:stCondLst>
                      <p:childTnLst>
                        <p:par>
                          <p:cTn id="558" fill="hold">
                            <p:stCondLst>
                              <p:cond delay="0"/>
                            </p:stCondLst>
                            <p:childTnLst>
                              <p:par>
                                <p:cTn id="559" nodeType="clickEffect" fill="hold" presetClass="entr" presetID="2" presetSubtype="4">
                                  <p:stCondLst>
                                    <p:cond delay="0"/>
                                  </p:stCondLst>
                                  <p:childTnLst>
                                    <p:set>
                                      <p:cBhvr>
                                        <p:cTn id="560" dur="1" fill="hold">
                                          <p:stCondLst>
                                            <p:cond delay="0"/>
                                          </p:stCondLst>
                                        </p:cTn>
                                        <p:tgtEl>
                                          <p:spTgt spid="445">
                                            <p:txEl>
                                              <p:pRg st="1" end="1"/>
                                            </p:txEl>
                                          </p:spTgt>
                                        </p:tgtEl>
                                        <p:attrNameLst>
                                          <p:attrName>style.visibility</p:attrName>
                                        </p:attrNameLst>
                                      </p:cBhvr>
                                      <p:to>
                                        <p:strVal val="visible"/>
                                      </p:to>
                                    </p:set>
                                    <p:anim calcmode="lin" valueType="num">
                                      <p:cBhvr additive="repl">
                                        <p:cTn id="561" dur="500" fill="hold"/>
                                        <p:tgtEl>
                                          <p:spTgt spid="445">
                                            <p:txEl>
                                              <p:pRg st="1" end="1"/>
                                            </p:txEl>
                                          </p:spTgt>
                                        </p:tgtEl>
                                        <p:attrNameLst>
                                          <p:attrName>ppt_x</p:attrName>
                                        </p:attrNameLst>
                                      </p:cBhvr>
                                      <p:tavLst>
                                        <p:tav tm="0">
                                          <p:val>
                                            <p:strVal val="#ppt_x"/>
                                          </p:val>
                                        </p:tav>
                                        <p:tav tm="100000">
                                          <p:val>
                                            <p:strVal val="#ppt_x"/>
                                          </p:val>
                                        </p:tav>
                                      </p:tavLst>
                                    </p:anim>
                                    <p:anim calcmode="lin" valueType="num">
                                      <p:cBhvr additive="repl">
                                        <p:cTn id="562" dur="500" fill="hold"/>
                                        <p:tgtEl>
                                          <p:spTgt spid="445">
                                            <p:txEl>
                                              <p:pRg st="1" end="1"/>
                                            </p:txEl>
                                          </p:spTgt>
                                        </p:tgtEl>
                                        <p:attrNameLst>
                                          <p:attrName>ppt_y</p:attrName>
                                        </p:attrNameLst>
                                      </p:cBhvr>
                                      <p:tavLst>
                                        <p:tav tm="0">
                                          <p:val>
                                            <p:strVal val="1+#ppt_h/2"/>
                                          </p:val>
                                        </p:tav>
                                        <p:tav tm="100000">
                                          <p:val>
                                            <p:strVal val="#ppt_y"/>
                                          </p:val>
                                        </p:tav>
                                      </p:tavLst>
                                    </p:anim>
                                  </p:childTnLst>
                                </p:cTn>
                              </p:par>
                              <p:par>
                                <p:cTn id="563" nodeType="withEffect" fill="hold" presetClass="entr" presetID="2" presetSubtype="4">
                                  <p:stCondLst>
                                    <p:cond delay="0"/>
                                  </p:stCondLst>
                                  <p:childTnLst>
                                    <p:set>
                                      <p:cBhvr>
                                        <p:cTn id="564" dur="1" fill="hold">
                                          <p:stCondLst>
                                            <p:cond delay="0"/>
                                          </p:stCondLst>
                                        </p:cTn>
                                        <p:tgtEl>
                                          <p:spTgt spid="445">
                                            <p:txEl>
                                              <p:pRg st="2" end="2"/>
                                            </p:txEl>
                                          </p:spTgt>
                                        </p:tgtEl>
                                        <p:attrNameLst>
                                          <p:attrName>style.visibility</p:attrName>
                                        </p:attrNameLst>
                                      </p:cBhvr>
                                      <p:to>
                                        <p:strVal val="visible"/>
                                      </p:to>
                                    </p:set>
                                    <p:anim calcmode="lin" valueType="num">
                                      <p:cBhvr additive="repl">
                                        <p:cTn id="565" dur="500" fill="hold"/>
                                        <p:tgtEl>
                                          <p:spTgt spid="445">
                                            <p:txEl>
                                              <p:pRg st="2" end="2"/>
                                            </p:txEl>
                                          </p:spTgt>
                                        </p:tgtEl>
                                        <p:attrNameLst>
                                          <p:attrName>ppt_x</p:attrName>
                                        </p:attrNameLst>
                                      </p:cBhvr>
                                      <p:tavLst>
                                        <p:tav tm="0">
                                          <p:val>
                                            <p:strVal val="#ppt_x"/>
                                          </p:val>
                                        </p:tav>
                                        <p:tav tm="100000">
                                          <p:val>
                                            <p:strVal val="#ppt_x"/>
                                          </p:val>
                                        </p:tav>
                                      </p:tavLst>
                                    </p:anim>
                                    <p:anim calcmode="lin" valueType="num">
                                      <p:cBhvr additive="repl">
                                        <p:cTn id="566" dur="500" fill="hold"/>
                                        <p:tgtEl>
                                          <p:spTgt spid="44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67" fill="hold">
                      <p:stCondLst>
                        <p:cond delay="indefinite"/>
                      </p:stCondLst>
                      <p:childTnLst>
                        <p:par>
                          <p:cTn id="568" fill="hold">
                            <p:stCondLst>
                              <p:cond delay="0"/>
                            </p:stCondLst>
                            <p:childTnLst>
                              <p:par>
                                <p:cTn id="569" nodeType="clickEffect" fill="hold" presetClass="entr" presetID="1">
                                  <p:stCondLst>
                                    <p:cond delay="0"/>
                                  </p:stCondLst>
                                  <p:childTnLst>
                                    <p:set>
                                      <p:cBhvr>
                                        <p:cTn id="570" dur="1" fill="hold">
                                          <p:stCondLst>
                                            <p:cond delay="0"/>
                                          </p:stCondLst>
                                        </p:cTn>
                                        <p:tgtEl>
                                          <p:spTgt spid="445">
                                            <p:txEl>
                                              <p:pRg st="4" end="4"/>
                                            </p:txEl>
                                          </p:spTgt>
                                        </p:tgtEl>
                                        <p:attrNameLst>
                                          <p:attrName>style.visibility</p:attrName>
                                        </p:attrNameLst>
                                      </p:cBhvr>
                                      <p:to>
                                        <p:strVal val="visible"/>
                                      </p:to>
                                    </p:set>
                                  </p:childTnLst>
                                </p:cTn>
                              </p:par>
                            </p:childTnLst>
                          </p:cTn>
                        </p:par>
                      </p:childTnLst>
                    </p:cTn>
                  </p:par>
                  <p:par>
                    <p:cTn id="571" fill="hold">
                      <p:stCondLst>
                        <p:cond delay="indefinite"/>
                      </p:stCondLst>
                      <p:childTnLst>
                        <p:par>
                          <p:cTn id="572" fill="hold">
                            <p:stCondLst>
                              <p:cond delay="0"/>
                            </p:stCondLst>
                            <p:childTnLst>
                              <p:par>
                                <p:cTn id="573" nodeType="clickEffect" fill="hold" presetClass="entr" presetID="2" presetSubtype="4">
                                  <p:stCondLst>
                                    <p:cond delay="0"/>
                                  </p:stCondLst>
                                  <p:childTnLst>
                                    <p:set>
                                      <p:cBhvr>
                                        <p:cTn id="574" dur="1" fill="hold">
                                          <p:stCondLst>
                                            <p:cond delay="0"/>
                                          </p:stCondLst>
                                        </p:cTn>
                                        <p:tgtEl>
                                          <p:spTgt spid="445">
                                            <p:txEl>
                                              <p:pRg st="5" end="5"/>
                                            </p:txEl>
                                          </p:spTgt>
                                        </p:tgtEl>
                                        <p:attrNameLst>
                                          <p:attrName>style.visibility</p:attrName>
                                        </p:attrNameLst>
                                      </p:cBhvr>
                                      <p:to>
                                        <p:strVal val="visible"/>
                                      </p:to>
                                    </p:set>
                                    <p:anim calcmode="lin" valueType="num">
                                      <p:cBhvr additive="repl">
                                        <p:cTn id="575" dur="500" fill="hold"/>
                                        <p:tgtEl>
                                          <p:spTgt spid="445">
                                            <p:txEl>
                                              <p:pRg st="5" end="5"/>
                                            </p:txEl>
                                          </p:spTgt>
                                        </p:tgtEl>
                                        <p:attrNameLst>
                                          <p:attrName>ppt_x</p:attrName>
                                        </p:attrNameLst>
                                      </p:cBhvr>
                                      <p:tavLst>
                                        <p:tav tm="0">
                                          <p:val>
                                            <p:strVal val="#ppt_x"/>
                                          </p:val>
                                        </p:tav>
                                        <p:tav tm="100000">
                                          <p:val>
                                            <p:strVal val="#ppt_x"/>
                                          </p:val>
                                        </p:tav>
                                      </p:tavLst>
                                    </p:anim>
                                    <p:anim calcmode="lin" valueType="num">
                                      <p:cBhvr additive="repl">
                                        <p:cTn id="576" dur="500" fill="hold"/>
                                        <p:tgtEl>
                                          <p:spTgt spid="445">
                                            <p:txEl>
                                              <p:pRg st="5" end="5"/>
                                            </p:txEl>
                                          </p:spTgt>
                                        </p:tgtEl>
                                        <p:attrNameLst>
                                          <p:attrName>ppt_y</p:attrName>
                                        </p:attrNameLst>
                                      </p:cBhvr>
                                      <p:tavLst>
                                        <p:tav tm="0">
                                          <p:val>
                                            <p:strVal val="1+#ppt_h/2"/>
                                          </p:val>
                                        </p:tav>
                                        <p:tav tm="100000">
                                          <p:val>
                                            <p:strVal val="#ppt_y"/>
                                          </p:val>
                                        </p:tav>
                                      </p:tavLst>
                                    </p:anim>
                                  </p:childTnLst>
                                </p:cTn>
                              </p:par>
                              <p:par>
                                <p:cTn id="577" nodeType="withEffect" fill="hold" presetClass="entr" presetID="2" presetSubtype="4">
                                  <p:stCondLst>
                                    <p:cond delay="0"/>
                                  </p:stCondLst>
                                  <p:childTnLst>
                                    <p:set>
                                      <p:cBhvr>
                                        <p:cTn id="578" dur="1" fill="hold">
                                          <p:stCondLst>
                                            <p:cond delay="0"/>
                                          </p:stCondLst>
                                        </p:cTn>
                                        <p:tgtEl>
                                          <p:spTgt spid="445">
                                            <p:txEl>
                                              <p:pRg st="6" end="6"/>
                                            </p:txEl>
                                          </p:spTgt>
                                        </p:tgtEl>
                                        <p:attrNameLst>
                                          <p:attrName>style.visibility</p:attrName>
                                        </p:attrNameLst>
                                      </p:cBhvr>
                                      <p:to>
                                        <p:strVal val="visible"/>
                                      </p:to>
                                    </p:set>
                                    <p:anim calcmode="lin" valueType="num">
                                      <p:cBhvr additive="repl">
                                        <p:cTn id="579" dur="500" fill="hold"/>
                                        <p:tgtEl>
                                          <p:spTgt spid="445">
                                            <p:txEl>
                                              <p:pRg st="6" end="6"/>
                                            </p:txEl>
                                          </p:spTgt>
                                        </p:tgtEl>
                                        <p:attrNameLst>
                                          <p:attrName>ppt_x</p:attrName>
                                        </p:attrNameLst>
                                      </p:cBhvr>
                                      <p:tavLst>
                                        <p:tav tm="0">
                                          <p:val>
                                            <p:strVal val="#ppt_x"/>
                                          </p:val>
                                        </p:tav>
                                        <p:tav tm="100000">
                                          <p:val>
                                            <p:strVal val="#ppt_x"/>
                                          </p:val>
                                        </p:tav>
                                      </p:tavLst>
                                    </p:anim>
                                    <p:anim calcmode="lin" valueType="num">
                                      <p:cBhvr additive="repl">
                                        <p:cTn id="580" dur="500" fill="hold"/>
                                        <p:tgtEl>
                                          <p:spTgt spid="44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7"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a:t>
            </a:r>
            <a:r>
              <a:rPr b="1" lang="en-GB" sz="2900" spc="-1" strike="noStrike">
                <a:solidFill>
                  <a:srgbClr val="ffffff"/>
                </a:solidFill>
                <a:latin typeface="Arial Narrow"/>
              </a:rPr>
              <a:t>Most Significant Change’ data collection technique</a:t>
            </a:r>
            <a:endParaRPr b="0" lang="es-ES" sz="2900" spc="-1" strike="noStrike">
              <a:solidFill>
                <a:srgbClr val="000000"/>
              </a:solidFill>
              <a:latin typeface="Calibri"/>
            </a:endParaRPr>
          </a:p>
        </p:txBody>
      </p:sp>
      <p:sp>
        <p:nvSpPr>
          <p:cNvPr id="448" name="PlaceHolder 2"/>
          <p:cNvSpPr>
            <a:spLocks noGrp="1"/>
          </p:cNvSpPr>
          <p:nvPr>
            <p:ph/>
          </p:nvPr>
        </p:nvSpPr>
        <p:spPr>
          <a:xfrm>
            <a:off x="5076360" y="1703880"/>
            <a:ext cx="3922560" cy="4650120"/>
          </a:xfrm>
          <a:prstGeom prst="rect">
            <a:avLst/>
          </a:prstGeom>
          <a:noFill/>
          <a:ln w="0">
            <a:noFill/>
          </a:ln>
        </p:spPr>
        <p:txBody>
          <a:bodyPr lIns="90000" rIns="90000" tIns="45000" bIns="45000" anchor="t">
            <a:noAutofit/>
          </a:bodyPr>
          <a:p>
            <a:pPr marL="285840" indent="-285840" algn="just">
              <a:lnSpc>
                <a:spcPct val="100000"/>
              </a:lnSpc>
              <a:spcBef>
                <a:spcPts val="1001"/>
              </a:spcBef>
              <a:buClr>
                <a:srgbClr val="000000"/>
              </a:buClr>
              <a:buFont typeface="Wingdings" charset="2"/>
              <a:buChar char=""/>
            </a:pPr>
            <a:r>
              <a:rPr b="0" lang="en-GB" sz="1800" spc="-1" strike="noStrike">
                <a:solidFill>
                  <a:srgbClr val="000000"/>
                </a:solidFill>
                <a:latin typeface="Arial Narrow"/>
              </a:rPr>
              <a:t>A very </a:t>
            </a:r>
            <a:r>
              <a:rPr b="1" lang="en-GB" sz="1800" spc="-1" strike="noStrike">
                <a:solidFill>
                  <a:srgbClr val="000000"/>
                </a:solidFill>
                <a:latin typeface="Arial Narrow"/>
              </a:rPr>
              <a:t>specific type of participatory, discussion-based </a:t>
            </a:r>
            <a:r>
              <a:rPr b="0" lang="en-GB" sz="1800" spc="-1" strike="noStrike">
                <a:solidFill>
                  <a:srgbClr val="000000"/>
                </a:solidFill>
                <a:latin typeface="Arial Narrow"/>
              </a:rPr>
              <a:t>data collection method used for </a:t>
            </a:r>
            <a:r>
              <a:rPr b="1" lang="en-GB" sz="1800" spc="-1" strike="noStrike">
                <a:solidFill>
                  <a:srgbClr val="000000"/>
                </a:solidFill>
                <a:latin typeface="Arial Narrow"/>
              </a:rPr>
              <a:t>monitoring &amp; evaluation </a:t>
            </a:r>
            <a:endParaRPr b="0" lang="es-ES" sz="18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pPr>
            <a:r>
              <a:rPr b="0" lang="en-GB" sz="1800" spc="-1" strike="noStrike">
                <a:solidFill>
                  <a:srgbClr val="000000"/>
                </a:solidFill>
                <a:latin typeface="Arial Narrow"/>
              </a:rPr>
              <a:t>Invites participants (through </a:t>
            </a:r>
            <a:r>
              <a:rPr b="1" lang="en-GB" sz="1800" spc="-1" strike="noStrike">
                <a:solidFill>
                  <a:srgbClr val="000000"/>
                </a:solidFill>
                <a:latin typeface="Arial Narrow"/>
              </a:rPr>
              <a:t>KI interviews, individual interviews or FGDs</a:t>
            </a:r>
            <a:r>
              <a:rPr b="0" lang="en-GB" sz="1800" spc="-1" strike="noStrike">
                <a:solidFill>
                  <a:srgbClr val="000000"/>
                </a:solidFill>
                <a:latin typeface="Arial Narrow"/>
              </a:rPr>
              <a:t>) to </a:t>
            </a:r>
            <a:r>
              <a:rPr b="1" lang="en-GB" sz="1800" spc="-1" strike="noStrike">
                <a:solidFill>
                  <a:srgbClr val="000000"/>
                </a:solidFill>
                <a:latin typeface="Arial Narrow"/>
              </a:rPr>
              <a:t>explain the most significant changes brought about in their lives</a:t>
            </a:r>
            <a:r>
              <a:rPr b="0" lang="en-GB" sz="1800" spc="-1" strike="noStrike">
                <a:solidFill>
                  <a:srgbClr val="000000"/>
                </a:solidFill>
                <a:latin typeface="Arial Narrow"/>
              </a:rPr>
              <a:t> by a project over a given period of time, in key domains of change</a:t>
            </a:r>
            <a:endParaRPr b="0" lang="es-ES" sz="18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pPr>
            <a:r>
              <a:rPr b="0" lang="en-GB" sz="1800" spc="-1" strike="noStrike">
                <a:solidFill>
                  <a:srgbClr val="000000"/>
                </a:solidFill>
                <a:latin typeface="Arial Narrow"/>
              </a:rPr>
              <a:t>Useful for</a:t>
            </a:r>
            <a:r>
              <a:rPr b="1" lang="en-GB" sz="1800" spc="-1" strike="noStrike">
                <a:solidFill>
                  <a:srgbClr val="000000"/>
                </a:solidFill>
                <a:latin typeface="Arial Narrow"/>
              </a:rPr>
              <a:t> third party monitoring or impact evaluation</a:t>
            </a:r>
            <a:r>
              <a:rPr b="0" lang="en-GB" sz="1800" spc="-1" strike="noStrike">
                <a:solidFill>
                  <a:srgbClr val="000000"/>
                </a:solidFill>
                <a:latin typeface="Arial Narrow"/>
              </a:rPr>
              <a:t> research cycles</a:t>
            </a:r>
            <a:endParaRPr b="0" lang="es-ES" sz="1800" spc="-1" strike="noStrike">
              <a:solidFill>
                <a:srgbClr val="000000"/>
              </a:solidFill>
              <a:latin typeface="Calibri"/>
            </a:endParaRPr>
          </a:p>
        </p:txBody>
      </p:sp>
      <p:pic>
        <p:nvPicPr>
          <p:cNvPr id="449" name="Picture 2" descr=""/>
          <p:cNvPicPr/>
          <p:nvPr/>
        </p:nvPicPr>
        <p:blipFill>
          <a:blip r:embed="rId1"/>
          <a:stretch/>
        </p:blipFill>
        <p:spPr>
          <a:xfrm>
            <a:off x="28800" y="1835640"/>
            <a:ext cx="4890240" cy="3903840"/>
          </a:xfrm>
          <a:prstGeom prst="rect">
            <a:avLst/>
          </a:prstGeom>
          <a:ln w="0">
            <a:noFill/>
          </a:ln>
        </p:spPr>
      </p:pic>
    </p:spTree>
  </p:cSld>
  <mc:AlternateContent>
    <mc:Choice Requires="p14">
      <p:transition spd="slow" p14:dur="2000"/>
    </mc:Choice>
    <mc:Fallback>
      <p:transition spd="slow"/>
    </mc:Fallback>
  </mc:AlternateContent>
  <p:timing>
    <p:tnLst>
      <p:par>
        <p:cTn id="581" dur="indefinite" restart="never" nodeType="tmRoot">
          <p:childTnLst>
            <p:seq>
              <p:cTn id="582" dur="indefinite" nodeType="mainSeq">
                <p:childTnLst>
                  <p:par>
                    <p:cTn id="583" fill="hold">
                      <p:stCondLst>
                        <p:cond delay="indefinite"/>
                      </p:stCondLst>
                      <p:childTnLst>
                        <p:par>
                          <p:cTn id="584" fill="hold">
                            <p:stCondLst>
                              <p:cond delay="0"/>
                            </p:stCondLst>
                            <p:childTnLst>
                              <p:par>
                                <p:cTn id="585" nodeType="clickEffect" fill="hold" presetClass="entr" presetID="10">
                                  <p:stCondLst>
                                    <p:cond delay="0"/>
                                  </p:stCondLst>
                                  <p:childTnLst>
                                    <p:set>
                                      <p:cBhvr>
                                        <p:cTn id="586" dur="1" fill="hold">
                                          <p:stCondLst>
                                            <p:cond delay="0"/>
                                          </p:stCondLst>
                                        </p:cTn>
                                        <p:tgtEl>
                                          <p:spTgt spid="448">
                                            <p:txEl>
                                              <p:pRg st="0" end="0"/>
                                            </p:txEl>
                                          </p:spTgt>
                                        </p:tgtEl>
                                        <p:attrNameLst>
                                          <p:attrName>style.visibility</p:attrName>
                                        </p:attrNameLst>
                                      </p:cBhvr>
                                      <p:to>
                                        <p:strVal val="visible"/>
                                      </p:to>
                                    </p:set>
                                    <p:animEffect filter="fade" transition="in">
                                      <p:cBhvr additive="repl">
                                        <p:cTn id="587" dur="500"/>
                                        <p:tgtEl>
                                          <p:spTgt spid="448">
                                            <p:txEl>
                                              <p:pRg st="0" end="0"/>
                                            </p:txEl>
                                          </p:spTgt>
                                        </p:tgtEl>
                                      </p:cBhvr>
                                    </p:animEffect>
                                  </p:childTnLst>
                                </p:cTn>
                              </p:par>
                            </p:childTnLst>
                          </p:cTn>
                        </p:par>
                      </p:childTnLst>
                    </p:cTn>
                  </p:par>
                  <p:par>
                    <p:cTn id="588" fill="hold">
                      <p:stCondLst>
                        <p:cond delay="indefinite"/>
                      </p:stCondLst>
                      <p:childTnLst>
                        <p:par>
                          <p:cTn id="589" fill="hold">
                            <p:stCondLst>
                              <p:cond delay="0"/>
                            </p:stCondLst>
                            <p:childTnLst>
                              <p:par>
                                <p:cTn id="590" nodeType="clickEffect" fill="hold" presetClass="entr" presetID="10">
                                  <p:stCondLst>
                                    <p:cond delay="0"/>
                                  </p:stCondLst>
                                  <p:childTnLst>
                                    <p:set>
                                      <p:cBhvr>
                                        <p:cTn id="591" dur="1" fill="hold">
                                          <p:stCondLst>
                                            <p:cond delay="0"/>
                                          </p:stCondLst>
                                        </p:cTn>
                                        <p:tgtEl>
                                          <p:spTgt spid="448">
                                            <p:txEl>
                                              <p:pRg st="1" end="1"/>
                                            </p:txEl>
                                          </p:spTgt>
                                        </p:tgtEl>
                                        <p:attrNameLst>
                                          <p:attrName>style.visibility</p:attrName>
                                        </p:attrNameLst>
                                      </p:cBhvr>
                                      <p:to>
                                        <p:strVal val="visible"/>
                                      </p:to>
                                    </p:set>
                                    <p:animEffect filter="fade" transition="in">
                                      <p:cBhvr additive="repl">
                                        <p:cTn id="592" dur="500"/>
                                        <p:tgtEl>
                                          <p:spTgt spid="448">
                                            <p:txEl>
                                              <p:pRg st="1" end="1"/>
                                            </p:txEl>
                                          </p:spTgt>
                                        </p:tgtEl>
                                      </p:cBhvr>
                                    </p:animEffect>
                                  </p:childTnLst>
                                </p:cTn>
                              </p:par>
                            </p:childTnLst>
                          </p:cTn>
                        </p:par>
                      </p:childTnLst>
                    </p:cTn>
                  </p:par>
                  <p:par>
                    <p:cTn id="593" fill="hold">
                      <p:stCondLst>
                        <p:cond delay="indefinite"/>
                      </p:stCondLst>
                      <p:childTnLst>
                        <p:par>
                          <p:cTn id="594" fill="hold">
                            <p:stCondLst>
                              <p:cond delay="0"/>
                            </p:stCondLst>
                            <p:childTnLst>
                              <p:par>
                                <p:cTn id="595" nodeType="clickEffect" fill="hold" presetClass="entr" presetID="10">
                                  <p:stCondLst>
                                    <p:cond delay="0"/>
                                  </p:stCondLst>
                                  <p:childTnLst>
                                    <p:set>
                                      <p:cBhvr>
                                        <p:cTn id="596" dur="1" fill="hold">
                                          <p:stCondLst>
                                            <p:cond delay="0"/>
                                          </p:stCondLst>
                                        </p:cTn>
                                        <p:tgtEl>
                                          <p:spTgt spid="448">
                                            <p:txEl>
                                              <p:pRg st="2" end="2"/>
                                            </p:txEl>
                                          </p:spTgt>
                                        </p:tgtEl>
                                        <p:attrNameLst>
                                          <p:attrName>style.visibility</p:attrName>
                                        </p:attrNameLst>
                                      </p:cBhvr>
                                      <p:to>
                                        <p:strVal val="visible"/>
                                      </p:to>
                                    </p:set>
                                    <p:animEffect filter="fade" transition="in">
                                      <p:cBhvr additive="repl">
                                        <p:cTn id="597" dur="500"/>
                                        <p:tgtEl>
                                          <p:spTgt spid="448">
                                            <p:txEl>
                                              <p:pRg st="2" end="2"/>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0"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a:t>
            </a:r>
            <a:r>
              <a:rPr b="1" lang="en-GB" sz="2900" spc="-1" strike="noStrike">
                <a:solidFill>
                  <a:srgbClr val="ffffff"/>
                </a:solidFill>
                <a:latin typeface="Arial Narrow"/>
              </a:rPr>
              <a:t>Most Significant Change’ data collection technique</a:t>
            </a:r>
            <a:endParaRPr b="0" lang="es-ES" sz="2900" spc="-1" strike="noStrike">
              <a:solidFill>
                <a:srgbClr val="000000"/>
              </a:solidFill>
              <a:latin typeface="Calibri"/>
            </a:endParaRPr>
          </a:p>
        </p:txBody>
      </p:sp>
      <p:pic>
        <p:nvPicPr>
          <p:cNvPr id="451" name="Picture 8" descr=""/>
          <p:cNvPicPr/>
          <p:nvPr/>
        </p:nvPicPr>
        <p:blipFill>
          <a:blip r:embed="rId1"/>
          <a:stretch/>
        </p:blipFill>
        <p:spPr>
          <a:xfrm>
            <a:off x="171000" y="1941840"/>
            <a:ext cx="8801280" cy="3571560"/>
          </a:xfrm>
          <a:prstGeom prst="rect">
            <a:avLst/>
          </a:prstGeom>
          <a:ln w="0">
            <a:noFill/>
          </a:ln>
        </p:spPr>
      </p:pic>
      <p:sp>
        <p:nvSpPr>
          <p:cNvPr id="452" name="Rectangle 2"/>
          <p:cNvSpPr/>
          <p:nvPr/>
        </p:nvSpPr>
        <p:spPr>
          <a:xfrm>
            <a:off x="135720" y="1792440"/>
            <a:ext cx="5141880" cy="3829320"/>
          </a:xfrm>
          <a:prstGeom prst="rect">
            <a:avLst/>
          </a:prstGeom>
          <a:solidFill>
            <a:srgbClr val="666666">
              <a:alpha val="20000"/>
            </a:srgbClr>
          </a:solidFill>
          <a:ln w="57150">
            <a:solidFill>
              <a:srgbClr val="666666"/>
            </a:solid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n-GB" sz="1800" spc="-1" strike="noStrike">
              <a:solidFill>
                <a:schemeClr val="lt1"/>
              </a:solidFill>
              <a:latin typeface="Calibri"/>
            </a:endParaRPr>
          </a:p>
        </p:txBody>
      </p:sp>
      <p:sp>
        <p:nvSpPr>
          <p:cNvPr id="453" name="Rectangle 4"/>
          <p:cNvSpPr/>
          <p:nvPr/>
        </p:nvSpPr>
        <p:spPr>
          <a:xfrm>
            <a:off x="5394240" y="1792440"/>
            <a:ext cx="3578040" cy="3829320"/>
          </a:xfrm>
          <a:prstGeom prst="rect">
            <a:avLst/>
          </a:prstGeom>
          <a:solidFill>
            <a:srgbClr val="666666">
              <a:alpha val="20000"/>
            </a:srgbClr>
          </a:solidFill>
          <a:ln w="57150">
            <a:solidFill>
              <a:srgbClr val="666666"/>
            </a:solid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endParaRPr b="0" lang="en-GB" sz="1800" spc="-1" strike="noStrike">
              <a:solidFill>
                <a:schemeClr val="lt1"/>
              </a:solidFill>
              <a:latin typeface="Calibri"/>
            </a:endParaRPr>
          </a:p>
        </p:txBody>
      </p:sp>
      <p:cxnSp>
        <p:nvCxnSpPr>
          <p:cNvPr id="454" name="Straight Arrow Connector 5"/>
          <p:cNvCxnSpPr/>
          <p:nvPr/>
        </p:nvCxnSpPr>
        <p:spPr>
          <a:xfrm flipH="1">
            <a:off x="2706840" y="1446120"/>
            <a:ext cx="724680" cy="271800"/>
          </a:xfrm>
          <a:prstGeom prst="straightConnector1">
            <a:avLst/>
          </a:prstGeom>
          <a:ln w="28575">
            <a:solidFill>
              <a:srgbClr val="666666"/>
            </a:solidFill>
            <a:tailEnd len="med" type="triangle" w="med"/>
          </a:ln>
        </p:spPr>
      </p:cxnSp>
      <p:sp>
        <p:nvSpPr>
          <p:cNvPr id="455" name="TextBox 7"/>
          <p:cNvSpPr/>
          <p:nvPr/>
        </p:nvSpPr>
        <p:spPr>
          <a:xfrm>
            <a:off x="3308760" y="1287360"/>
            <a:ext cx="4635000" cy="45468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1" lang="fr-CH" sz="1200" spc="-1" strike="noStrike">
                <a:solidFill>
                  <a:srgbClr val="666666"/>
                </a:solidFill>
                <a:latin typeface="Arial Narrow"/>
              </a:rPr>
              <a:t>The stories, anecdotes you collect from beneficiaries/ project partners, broken down by «domain» of interest</a:t>
            </a:r>
            <a:endParaRPr b="0" lang="en-GB" sz="1200" spc="-1" strike="noStrike">
              <a:solidFill>
                <a:srgbClr val="000000"/>
              </a:solidFill>
              <a:latin typeface="Arial"/>
            </a:endParaRPr>
          </a:p>
        </p:txBody>
      </p:sp>
      <p:cxnSp>
        <p:nvCxnSpPr>
          <p:cNvPr id="456" name="Straight Arrow Connector 9"/>
          <p:cNvCxnSpPr/>
          <p:nvPr/>
        </p:nvCxnSpPr>
        <p:spPr>
          <a:xfrm flipV="1">
            <a:off x="4866840" y="5703840"/>
            <a:ext cx="822600" cy="317520"/>
          </a:xfrm>
          <a:prstGeom prst="straightConnector1">
            <a:avLst/>
          </a:prstGeom>
          <a:ln w="28575">
            <a:solidFill>
              <a:srgbClr val="666666"/>
            </a:solidFill>
            <a:tailEnd len="med" type="triangle" w="med"/>
          </a:ln>
        </p:spPr>
      </p:cxnSp>
      <p:sp>
        <p:nvSpPr>
          <p:cNvPr id="457" name="TextBox 10"/>
          <p:cNvSpPr/>
          <p:nvPr/>
        </p:nvSpPr>
        <p:spPr>
          <a:xfrm>
            <a:off x="398520" y="5739840"/>
            <a:ext cx="4635000" cy="45468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1" lang="fr-CH" sz="1200" spc="-1" strike="noStrike">
                <a:solidFill>
                  <a:srgbClr val="666666"/>
                </a:solidFill>
                <a:latin typeface="Arial Narrow"/>
              </a:rPr>
              <a:t>The stories, anecdotes you select to qualitatively analyse change per «domain», in consultation with project team</a:t>
            </a:r>
            <a:endParaRPr b="0" lang="en-GB" sz="12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598" dur="indefinite" restart="never" nodeType="tmRoot">
          <p:childTnLst>
            <p:seq>
              <p:cTn id="599" dur="indefinite" nodeType="mainSeq">
                <p:childTnLst>
                  <p:par>
                    <p:cTn id="600" fill="hold">
                      <p:stCondLst>
                        <p:cond delay="indefinite"/>
                      </p:stCondLst>
                      <p:childTnLst>
                        <p:par>
                          <p:cTn id="601" fill="hold">
                            <p:stCondLst>
                              <p:cond delay="0"/>
                            </p:stCondLst>
                            <p:childTnLst>
                              <p:par>
                                <p:cTn id="602" nodeType="clickEffect" fill="hold" presetClass="entr" presetID="1">
                                  <p:stCondLst>
                                    <p:cond delay="0"/>
                                  </p:stCondLst>
                                  <p:childTnLst>
                                    <p:set>
                                      <p:cBhvr>
                                        <p:cTn id="603" dur="1" fill="hold">
                                          <p:stCondLst>
                                            <p:cond delay="0"/>
                                          </p:stCondLst>
                                        </p:cTn>
                                        <p:tgtEl>
                                          <p:spTgt spid="455"/>
                                        </p:tgtEl>
                                        <p:attrNameLst>
                                          <p:attrName>style.visibility</p:attrName>
                                        </p:attrNameLst>
                                      </p:cBhvr>
                                      <p:to>
                                        <p:strVal val="visible"/>
                                      </p:to>
                                    </p:set>
                                  </p:childTnLst>
                                </p:cTn>
                              </p:par>
                              <p:par>
                                <p:cTn id="604" nodeType="withEffect" fill="hold" presetClass="entr" presetID="1">
                                  <p:stCondLst>
                                    <p:cond delay="0"/>
                                  </p:stCondLst>
                                  <p:childTnLst>
                                    <p:set>
                                      <p:cBhvr>
                                        <p:cTn id="605" dur="1" fill="hold">
                                          <p:stCondLst>
                                            <p:cond delay="0"/>
                                          </p:stCondLst>
                                        </p:cTn>
                                        <p:tgtEl>
                                          <p:spTgt spid="454"/>
                                        </p:tgtEl>
                                        <p:attrNameLst>
                                          <p:attrName>style.visibility</p:attrName>
                                        </p:attrNameLst>
                                      </p:cBhvr>
                                      <p:to>
                                        <p:strVal val="visible"/>
                                      </p:to>
                                    </p:set>
                                  </p:childTnLst>
                                </p:cTn>
                              </p:par>
                              <p:par>
                                <p:cTn id="606" nodeType="withEffect" fill="hold" presetClass="entr" presetID="1">
                                  <p:stCondLst>
                                    <p:cond delay="0"/>
                                  </p:stCondLst>
                                  <p:childTnLst>
                                    <p:set>
                                      <p:cBhvr>
                                        <p:cTn id="607" dur="1" fill="hold">
                                          <p:stCondLst>
                                            <p:cond delay="0"/>
                                          </p:stCondLst>
                                        </p:cTn>
                                        <p:tgtEl>
                                          <p:spTgt spid="452"/>
                                        </p:tgtEl>
                                        <p:attrNameLst>
                                          <p:attrName>style.visibility</p:attrName>
                                        </p:attrNameLst>
                                      </p:cBhvr>
                                      <p:to>
                                        <p:strVal val="visible"/>
                                      </p:to>
                                    </p:set>
                                  </p:childTnLst>
                                </p:cTn>
                              </p:par>
                            </p:childTnLst>
                          </p:cTn>
                        </p:par>
                      </p:childTnLst>
                    </p:cTn>
                  </p:par>
                  <p:par>
                    <p:cTn id="608" fill="hold">
                      <p:stCondLst>
                        <p:cond delay="indefinite"/>
                      </p:stCondLst>
                      <p:childTnLst>
                        <p:par>
                          <p:cTn id="609" fill="hold">
                            <p:stCondLst>
                              <p:cond delay="0"/>
                            </p:stCondLst>
                            <p:childTnLst>
                              <p:par>
                                <p:cTn id="610" nodeType="clickEffect" fill="hold" presetClass="entr" presetID="1">
                                  <p:stCondLst>
                                    <p:cond delay="0"/>
                                  </p:stCondLst>
                                  <p:childTnLst>
                                    <p:set>
                                      <p:cBhvr>
                                        <p:cTn id="611" dur="1" fill="hold">
                                          <p:stCondLst>
                                            <p:cond delay="0"/>
                                          </p:stCondLst>
                                        </p:cTn>
                                        <p:tgtEl>
                                          <p:spTgt spid="457"/>
                                        </p:tgtEl>
                                        <p:attrNameLst>
                                          <p:attrName>style.visibility</p:attrName>
                                        </p:attrNameLst>
                                      </p:cBhvr>
                                      <p:to>
                                        <p:strVal val="visible"/>
                                      </p:to>
                                    </p:set>
                                  </p:childTnLst>
                                </p:cTn>
                              </p:par>
                              <p:par>
                                <p:cTn id="612" nodeType="withEffect" fill="hold" presetClass="entr" presetID="1">
                                  <p:stCondLst>
                                    <p:cond delay="0"/>
                                  </p:stCondLst>
                                  <p:childTnLst>
                                    <p:set>
                                      <p:cBhvr>
                                        <p:cTn id="613" dur="1" fill="hold">
                                          <p:stCondLst>
                                            <p:cond delay="0"/>
                                          </p:stCondLst>
                                        </p:cTn>
                                        <p:tgtEl>
                                          <p:spTgt spid="456"/>
                                        </p:tgtEl>
                                        <p:attrNameLst>
                                          <p:attrName>style.visibility</p:attrName>
                                        </p:attrNameLst>
                                      </p:cBhvr>
                                      <p:to>
                                        <p:strVal val="visible"/>
                                      </p:to>
                                    </p:set>
                                  </p:childTnLst>
                                </p:cTn>
                              </p:par>
                              <p:par>
                                <p:cTn id="614" nodeType="withEffect" fill="hold" presetClass="entr" presetID="1">
                                  <p:stCondLst>
                                    <p:cond delay="0"/>
                                  </p:stCondLst>
                                  <p:childTnLst>
                                    <p:set>
                                      <p:cBhvr>
                                        <p:cTn id="615" dur="1" fill="hold">
                                          <p:stCondLst>
                                            <p:cond delay="0"/>
                                          </p:stCondLst>
                                        </p:cTn>
                                        <p:tgtEl>
                                          <p:spTgt spid="45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8"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5. The semi-structured </a:t>
            </a:r>
            <a:r>
              <a:rPr b="1" i="1" lang="en-GB" sz="2900" spc="-1" strike="noStrike">
                <a:solidFill>
                  <a:srgbClr val="ffffff"/>
                </a:solidFill>
                <a:latin typeface="Arial Narrow"/>
              </a:rPr>
              <a:t>observation </a:t>
            </a:r>
            <a:r>
              <a:rPr b="1" lang="en-GB" sz="2900" spc="-1" strike="noStrike">
                <a:solidFill>
                  <a:srgbClr val="ffffff"/>
                </a:solidFill>
                <a:latin typeface="Arial Narrow"/>
              </a:rPr>
              <a:t>approach</a:t>
            </a:r>
            <a:endParaRPr b="0" lang="es-ES" sz="2900" spc="-1" strike="noStrike">
              <a:solidFill>
                <a:srgbClr val="000000"/>
              </a:solidFill>
              <a:latin typeface="Calibri"/>
            </a:endParaRPr>
          </a:p>
        </p:txBody>
      </p:sp>
      <p:sp>
        <p:nvSpPr>
          <p:cNvPr id="459" name="PlaceHolder 2"/>
          <p:cNvSpPr>
            <a:spLocks noGrp="1"/>
          </p:cNvSpPr>
          <p:nvPr>
            <p:ph/>
          </p:nvPr>
        </p:nvSpPr>
        <p:spPr>
          <a:xfrm>
            <a:off x="386280" y="1460160"/>
            <a:ext cx="8087400" cy="4442040"/>
          </a:xfrm>
          <a:prstGeom prst="rect">
            <a:avLst/>
          </a:prstGeom>
          <a:noFill/>
          <a:ln w="0">
            <a:noFill/>
          </a:ln>
        </p:spPr>
        <p:txBody>
          <a:bodyPr lIns="90000" rIns="90000" tIns="45000" bIns="45000" anchor="t">
            <a:noAutofit/>
          </a:bodyPr>
          <a:p>
            <a:pPr marL="343080" indent="-343080" algn="just">
              <a:lnSpc>
                <a:spcPct val="100000"/>
              </a:lnSpc>
              <a:spcBef>
                <a:spcPts val="1001"/>
              </a:spcBef>
              <a:buClr>
                <a:srgbClr val="000000"/>
              </a:buClr>
              <a:buFont typeface="Wingdings" charset="2"/>
              <a:buChar char=""/>
            </a:pPr>
            <a:r>
              <a:rPr b="0" lang="en-GB" sz="2400" spc="-1" strike="noStrike">
                <a:solidFill>
                  <a:srgbClr val="000000"/>
                </a:solidFill>
                <a:latin typeface="Arial Narrow"/>
              </a:rPr>
              <a:t>Similar to structured observation approach</a:t>
            </a:r>
            <a:endParaRPr b="0" lang="es-ES" sz="24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pPr>
            <a:r>
              <a:rPr b="0" lang="en-GB" sz="2400" spc="-1" strike="noStrike">
                <a:solidFill>
                  <a:srgbClr val="000000"/>
                </a:solidFill>
                <a:latin typeface="Arial Narrow"/>
              </a:rPr>
              <a:t>But two key differences: </a:t>
            </a:r>
            <a:endParaRPr b="0" lang="es-ES" sz="2400" spc="-1" strike="noStrike">
              <a:solidFill>
                <a:srgbClr val="000000"/>
              </a:solidFill>
              <a:latin typeface="Calibri"/>
            </a:endParaRPr>
          </a:p>
        </p:txBody>
      </p:sp>
      <p:graphicFrame>
        <p:nvGraphicFramePr>
          <p:cNvPr id="460" name="Table 2"/>
          <p:cNvGraphicFramePr/>
          <p:nvPr/>
        </p:nvGraphicFramePr>
        <p:xfrm>
          <a:off x="766440" y="2414160"/>
          <a:ext cx="7924320" cy="3743640"/>
        </p:xfrm>
        <a:graphic>
          <a:graphicData uri="http://schemas.openxmlformats.org/drawingml/2006/table">
            <a:tbl>
              <a:tblPr/>
              <a:tblGrid>
                <a:gridCol w="2641320"/>
                <a:gridCol w="2641320"/>
                <a:gridCol w="2641320"/>
              </a:tblGrid>
              <a:tr h="439200">
                <a:tc>
                  <a:txBody>
                    <a:bodyPr anchor="t">
                      <a:noAutofit/>
                    </a:bodyPr>
                    <a:p>
                      <a:endParaRPr b="1" lang="en-GB" sz="1600" spc="-1" strike="noStrike">
                        <a:solidFill>
                          <a:schemeClr val="lt1"/>
                        </a:solidFill>
                        <a:latin typeface="Arial Narrow"/>
                      </a:endParaRPr>
                    </a:p>
                  </a:txBody>
                  <a:tcPr anchor="t" marL="91440" marR="91440">
                    <a:lnL w="12240">
                      <a:solidFill>
                        <a:srgbClr val="ffffff"/>
                      </a:solidFill>
                    </a:lnL>
                    <a:lnR w="12240">
                      <a:solidFill>
                        <a:srgbClr val="ffffff"/>
                      </a:solidFill>
                    </a:lnR>
                    <a:lnT w="12240">
                      <a:solidFill>
                        <a:srgbClr val="ffffff"/>
                      </a:solidFill>
                    </a:lnT>
                    <a:lnB w="38160">
                      <a:solidFill>
                        <a:srgbClr val="ffffff"/>
                      </a:solidFill>
                    </a:lnB>
                    <a:noFill/>
                  </a:tcPr>
                </a:tc>
                <a:tc>
                  <a:txBody>
                    <a:bodyPr anchor="t">
                      <a:noAutofit/>
                    </a:bodyPr>
                    <a:p>
                      <a:pPr>
                        <a:lnSpc>
                          <a:spcPct val="100000"/>
                        </a:lnSpc>
                      </a:pPr>
                      <a:r>
                        <a:rPr b="1" lang="en-GB" sz="1600" spc="-1" strike="noStrike">
                          <a:solidFill>
                            <a:schemeClr val="lt1"/>
                          </a:solidFill>
                          <a:latin typeface="Arial Narrow"/>
                        </a:rPr>
                        <a:t>Structured observation</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38160">
                      <a:solidFill>
                        <a:srgbClr val="ffffff"/>
                      </a:solidFill>
                    </a:lnB>
                    <a:solidFill>
                      <a:schemeClr val="accent3"/>
                    </a:solidFill>
                  </a:tcPr>
                </a:tc>
                <a:tc>
                  <a:txBody>
                    <a:bodyPr anchor="t">
                      <a:noAutofit/>
                    </a:bodyPr>
                    <a:p>
                      <a:pPr>
                        <a:lnSpc>
                          <a:spcPct val="100000"/>
                        </a:lnSpc>
                      </a:pPr>
                      <a:r>
                        <a:rPr b="1" lang="en-GB" sz="1600" spc="-1" strike="noStrike">
                          <a:solidFill>
                            <a:schemeClr val="lt1"/>
                          </a:solidFill>
                          <a:latin typeface="Arial Narrow"/>
                        </a:rPr>
                        <a:t>Semi-structured observation</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38160">
                      <a:solidFill>
                        <a:srgbClr val="ffffff"/>
                      </a:solidFill>
                    </a:lnB>
                    <a:solidFill>
                      <a:schemeClr val="accent3"/>
                    </a:solidFill>
                  </a:tcPr>
                </a:tc>
              </a:tr>
              <a:tr h="1652040">
                <a:tc>
                  <a:txBody>
                    <a:bodyPr anchor="t">
                      <a:noAutofit/>
                    </a:bodyPr>
                    <a:p>
                      <a:pPr algn="just">
                        <a:lnSpc>
                          <a:spcPct val="100000"/>
                        </a:lnSpc>
                      </a:pPr>
                      <a:r>
                        <a:rPr b="1" lang="en-GB" sz="1600" spc="-1" strike="noStrike">
                          <a:solidFill>
                            <a:schemeClr val="dk1"/>
                          </a:solidFill>
                          <a:latin typeface="Arial Narrow"/>
                        </a:rPr>
                        <a:t>1. Differences in data collection methods</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c>
                  <a:txBody>
                    <a:bodyPr anchor="t">
                      <a:noAutofit/>
                    </a:bodyPr>
                    <a:p>
                      <a:pPr algn="just">
                        <a:lnSpc>
                          <a:spcPct val="100000"/>
                        </a:lnSpc>
                      </a:pPr>
                      <a:r>
                        <a:rPr b="0" lang="en-GB" sz="1600" spc="-1" strike="noStrike">
                          <a:solidFill>
                            <a:srgbClr val="000000"/>
                          </a:solidFill>
                          <a:latin typeface="Arial Narrow"/>
                        </a:rPr>
                        <a:t>Information collected using a </a:t>
                      </a:r>
                      <a:r>
                        <a:rPr b="1" lang="en-GB" sz="1600" spc="-1" strike="noStrike">
                          <a:solidFill>
                            <a:srgbClr val="000000"/>
                          </a:solidFill>
                          <a:latin typeface="Arial Narrow"/>
                        </a:rPr>
                        <a:t>structured set of questions</a:t>
                      </a:r>
                      <a:r>
                        <a:rPr b="0" lang="en-GB" sz="1600" spc="-1" strike="noStrike">
                          <a:solidFill>
                            <a:srgbClr val="000000"/>
                          </a:solidFill>
                          <a:latin typeface="Arial Narrow"/>
                        </a:rPr>
                        <a:t>, usually to identify specific object, behaviour or event </a:t>
                      </a:r>
                      <a:r>
                        <a:rPr b="1" lang="en-GB" sz="1600" spc="-1" strike="noStrike">
                          <a:solidFill>
                            <a:srgbClr val="000000"/>
                          </a:solidFill>
                          <a:latin typeface="Arial Narrow"/>
                        </a:rPr>
                        <a:t>against a checklist</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c>
                  <a:txBody>
                    <a:bodyPr anchor="t">
                      <a:noAutofit/>
                    </a:bodyPr>
                    <a:p>
                      <a:pPr algn="just">
                        <a:lnSpc>
                          <a:spcPct val="100000"/>
                        </a:lnSpc>
                      </a:pPr>
                      <a:r>
                        <a:rPr b="0" lang="en-GB" sz="1600" spc="-1" strike="noStrike">
                          <a:solidFill>
                            <a:schemeClr val="dk1"/>
                          </a:solidFill>
                          <a:latin typeface="Arial Narrow"/>
                        </a:rPr>
                        <a:t>Information collected based on a </a:t>
                      </a:r>
                      <a:r>
                        <a:rPr b="1" lang="en-GB" sz="1600" spc="-1" strike="noStrike">
                          <a:solidFill>
                            <a:schemeClr val="dk1"/>
                          </a:solidFill>
                          <a:latin typeface="Arial Narrow"/>
                        </a:rPr>
                        <a:t>short set of open-ended questions for observations </a:t>
                      </a:r>
                      <a:r>
                        <a:rPr b="0" lang="en-GB" sz="1600" spc="-1" strike="noStrike">
                          <a:solidFill>
                            <a:schemeClr val="dk1"/>
                          </a:solidFill>
                          <a:latin typeface="Arial Narrow"/>
                        </a:rPr>
                        <a:t>e.g. movement patterns of refugees in and out of camps during a sustained period of time</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e0e0e0"/>
                    </a:solidFill>
                  </a:tcPr>
                </a:tc>
              </a:tr>
              <a:tr h="1652040">
                <a:tc>
                  <a:txBody>
                    <a:bodyPr anchor="t">
                      <a:noAutofit/>
                    </a:bodyPr>
                    <a:p>
                      <a:pPr algn="just">
                        <a:lnSpc>
                          <a:spcPct val="100000"/>
                        </a:lnSpc>
                      </a:pPr>
                      <a:r>
                        <a:rPr b="1" lang="en-GB" sz="1600" spc="-1" strike="noStrike">
                          <a:solidFill>
                            <a:schemeClr val="dk1"/>
                          </a:solidFill>
                          <a:latin typeface="Arial Narrow"/>
                        </a:rPr>
                        <a:t>2. Differences in purpose</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f0f0f0"/>
                    </a:solidFill>
                  </a:tcPr>
                </a:tc>
                <a:tc>
                  <a:txBody>
                    <a:bodyPr anchor="t">
                      <a:noAutofit/>
                    </a:bodyPr>
                    <a:p>
                      <a:pPr algn="just">
                        <a:lnSpc>
                          <a:spcPct val="100000"/>
                        </a:lnSpc>
                      </a:pPr>
                      <a:r>
                        <a:rPr b="0" lang="fr-CH" sz="1600" spc="-1" strike="noStrike">
                          <a:solidFill>
                            <a:schemeClr val="dk1"/>
                          </a:solidFill>
                          <a:latin typeface="Arial Narrow"/>
                        </a:rPr>
                        <a:t>P</a:t>
                      </a:r>
                      <a:r>
                        <a:rPr b="0" lang="en-GB" sz="1600" spc="-1" strike="noStrike">
                          <a:solidFill>
                            <a:schemeClr val="dk1"/>
                          </a:solidFill>
                          <a:latin typeface="Arial Narrow"/>
                        </a:rPr>
                        <a:t>rovide a </a:t>
                      </a:r>
                      <a:r>
                        <a:rPr b="1" lang="en-GB" sz="1600" spc="-1" strike="noStrike">
                          <a:solidFill>
                            <a:schemeClr val="dk1"/>
                          </a:solidFill>
                          <a:latin typeface="Arial Narrow"/>
                        </a:rPr>
                        <a:t>quantifiable, </a:t>
                      </a:r>
                      <a:r>
                        <a:rPr b="1" lang="en-US" sz="1600" spc="-1" strike="noStrike">
                          <a:solidFill>
                            <a:schemeClr val="dk1"/>
                          </a:solidFill>
                          <a:latin typeface="Arial Narrow"/>
                        </a:rPr>
                        <a:t>numeric description</a:t>
                      </a:r>
                      <a:r>
                        <a:rPr b="0" lang="en-US" sz="1600" spc="-1" strike="noStrike">
                          <a:solidFill>
                            <a:schemeClr val="dk1"/>
                          </a:solidFill>
                          <a:latin typeface="Arial Narrow"/>
                        </a:rPr>
                        <a:t> of the trends, behaviours, experiences, etc. of a population</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f0f0f0"/>
                    </a:solidFill>
                  </a:tcPr>
                </a:tc>
                <a:tc>
                  <a:txBody>
                    <a:bodyPr anchor="t">
                      <a:noAutofit/>
                    </a:bodyPr>
                    <a:p>
                      <a:pPr algn="just">
                        <a:lnSpc>
                          <a:spcPct val="100000"/>
                        </a:lnSpc>
                        <a:tabLst>
                          <a:tab algn="l" pos="0"/>
                        </a:tabLst>
                      </a:pPr>
                      <a:r>
                        <a:rPr b="0" lang="en-GB" sz="1600" spc="-1" strike="noStrike">
                          <a:solidFill>
                            <a:schemeClr val="dk1"/>
                          </a:solidFill>
                          <a:latin typeface="Arial Narrow"/>
                        </a:rPr>
                        <a:t>Gather </a:t>
                      </a:r>
                      <a:r>
                        <a:rPr b="1" lang="en-GB" sz="1600" spc="-1" strike="noStrike">
                          <a:solidFill>
                            <a:schemeClr val="dk1"/>
                          </a:solidFill>
                          <a:latin typeface="Arial Narrow"/>
                        </a:rPr>
                        <a:t>detailed insights about the behaviours, experiences </a:t>
                      </a:r>
                      <a:r>
                        <a:rPr b="0" lang="en-GB" sz="1600" spc="-1" strike="noStrike">
                          <a:solidFill>
                            <a:schemeClr val="dk1"/>
                          </a:solidFill>
                          <a:latin typeface="Arial Narrow"/>
                        </a:rPr>
                        <a:t>of a specific population group or location, and to understand, by observation, </a:t>
                      </a:r>
                      <a:r>
                        <a:rPr b="1" lang="en-GB" sz="1600" spc="-1" strike="noStrike">
                          <a:solidFill>
                            <a:schemeClr val="dk1"/>
                          </a:solidFill>
                          <a:latin typeface="Arial Narrow"/>
                        </a:rPr>
                        <a:t>how things are done and what issues exist </a:t>
                      </a:r>
                      <a:endParaRPr b="0" lang="en-GB" sz="1600" spc="-1" strike="noStrike">
                        <a:solidFill>
                          <a:srgbClr val="000000"/>
                        </a:solidFill>
                        <a:latin typeface="Arial"/>
                      </a:endParaRPr>
                    </a:p>
                  </a:txBody>
                  <a:tcPr anchor="t" marL="91440" marR="91440">
                    <a:lnL w="12240">
                      <a:solidFill>
                        <a:srgbClr val="ffffff"/>
                      </a:solidFill>
                    </a:lnL>
                    <a:lnR w="12240">
                      <a:solidFill>
                        <a:srgbClr val="ffffff"/>
                      </a:solidFill>
                    </a:lnR>
                    <a:lnT w="12240">
                      <a:solidFill>
                        <a:srgbClr val="ffffff"/>
                      </a:solidFill>
                    </a:lnT>
                    <a:lnB w="12240">
                      <a:solidFill>
                        <a:srgbClr val="ffffff"/>
                      </a:solidFill>
                    </a:lnB>
                    <a:solidFill>
                      <a:srgbClr val="f0f0f0"/>
                    </a:solidFill>
                  </a:tcPr>
                </a:tc>
              </a:tr>
            </a:tbl>
          </a:graphicData>
        </a:graphic>
      </p:graphicFrame>
    </p:spTree>
  </p:cSld>
  <mc:AlternateContent>
    <mc:Choice Requires="p14">
      <p:transition spd="slow" p14:dur="2000"/>
    </mc:Choice>
    <mc:Fallback>
      <p:transition spd="slow"/>
    </mc:Fallback>
  </mc:AlternateContent>
  <p:timing>
    <p:tnLst>
      <p:par>
        <p:cTn id="616" dur="indefinite" restart="never" nodeType="tmRoot">
          <p:childTnLst>
            <p:seq>
              <p:cTn id="617" dur="indefinite" nodeType="mainSeq">
                <p:childTnLst>
                  <p:par>
                    <p:cTn id="618" fill="hold">
                      <p:stCondLst>
                        <p:cond delay="indefinite"/>
                      </p:stCondLst>
                      <p:childTnLst>
                        <p:par>
                          <p:cTn id="619" fill="hold">
                            <p:stCondLst>
                              <p:cond delay="0"/>
                            </p:stCondLst>
                            <p:childTnLst>
                              <p:par>
                                <p:cTn id="620" nodeType="clickEffect" fill="hold" presetClass="entr" presetID="1">
                                  <p:stCondLst>
                                    <p:cond delay="0"/>
                                  </p:stCondLst>
                                  <p:childTnLst>
                                    <p:set>
                                      <p:cBhvr>
                                        <p:cTn id="621" dur="1" fill="hold">
                                          <p:stCondLst>
                                            <p:cond delay="0"/>
                                          </p:stCondLst>
                                        </p:cTn>
                                        <p:tgtEl>
                                          <p:spTgt spid="46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1" name="PlaceHolder 1"/>
          <p:cNvSpPr>
            <a:spLocks noGrp="1"/>
          </p:cNvSpPr>
          <p:nvPr>
            <p:ph type="title"/>
          </p:nvPr>
        </p:nvSpPr>
        <p:spPr>
          <a:xfrm>
            <a:off x="183600" y="1845360"/>
            <a:ext cx="33750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Data collection approaches: Mixed Methods</a:t>
            </a:r>
            <a:endParaRPr b="0" lang="es-ES" sz="4400" spc="-1" strike="noStrike">
              <a:solidFill>
                <a:srgbClr val="000000"/>
              </a:solidFill>
              <a:latin typeface="Calibri"/>
            </a:endParaRPr>
          </a:p>
        </p:txBody>
      </p:sp>
      <p:pic>
        <p:nvPicPr>
          <p:cNvPr id="462"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3"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6. </a:t>
            </a:r>
            <a:r>
              <a:rPr b="1" i="1" lang="en-GB" sz="2900" spc="-1" strike="noStrike">
                <a:solidFill>
                  <a:srgbClr val="ffffff"/>
                </a:solidFill>
                <a:latin typeface="Arial Narrow"/>
              </a:rPr>
              <a:t>Sequential</a:t>
            </a:r>
            <a:r>
              <a:rPr b="1" lang="en-GB" sz="2900" spc="-1" strike="noStrike">
                <a:solidFill>
                  <a:srgbClr val="ffffff"/>
                </a:solidFill>
                <a:latin typeface="Arial Narrow"/>
              </a:rPr>
              <a:t> mixed methods data collection </a:t>
            </a:r>
            <a:endParaRPr b="0" lang="es-ES" sz="2900" spc="-1" strike="noStrike">
              <a:solidFill>
                <a:srgbClr val="000000"/>
              </a:solidFill>
              <a:latin typeface="Calibri"/>
            </a:endParaRPr>
          </a:p>
        </p:txBody>
      </p:sp>
      <p:sp>
        <p:nvSpPr>
          <p:cNvPr id="464" name="PlaceHolder 2"/>
          <p:cNvSpPr>
            <a:spLocks noGrp="1"/>
          </p:cNvSpPr>
          <p:nvPr>
            <p:ph/>
          </p:nvPr>
        </p:nvSpPr>
        <p:spPr>
          <a:xfrm>
            <a:off x="116280" y="1314000"/>
            <a:ext cx="8744400" cy="4442040"/>
          </a:xfrm>
          <a:prstGeom prst="rect">
            <a:avLst/>
          </a:prstGeom>
          <a:noFill/>
          <a:ln w="0">
            <a:noFill/>
          </a:ln>
        </p:spPr>
        <p:txBody>
          <a:bodyPr lIns="90000" rIns="90000" tIns="45000" bIns="45000" anchor="t">
            <a:noAutofit/>
          </a:bodyPr>
          <a:p>
            <a:pPr marL="343080" indent="-343080" algn="just">
              <a:lnSpc>
                <a:spcPct val="100000"/>
              </a:lnSpc>
              <a:spcBef>
                <a:spcPts val="1001"/>
              </a:spcBef>
              <a:buClr>
                <a:srgbClr val="000000"/>
              </a:buClr>
              <a:buFont typeface="Wingdings" charset="2"/>
              <a:buChar char=""/>
            </a:pPr>
            <a:r>
              <a:rPr b="0" lang="en-GB" sz="2000" spc="-1" strike="noStrike">
                <a:solidFill>
                  <a:srgbClr val="000000"/>
                </a:solidFill>
                <a:latin typeface="Arial Narrow"/>
              </a:rPr>
              <a:t>Method used to </a:t>
            </a:r>
            <a:r>
              <a:rPr b="1" lang="en-GB" sz="2000" spc="-1" strike="noStrike">
                <a:solidFill>
                  <a:srgbClr val="000000"/>
                </a:solidFill>
                <a:latin typeface="Arial Narrow"/>
              </a:rPr>
              <a:t>sequentially elaborate or expand </a:t>
            </a:r>
            <a:r>
              <a:rPr b="0" lang="en-GB" sz="2000" spc="-1" strike="noStrike">
                <a:solidFill>
                  <a:srgbClr val="000000"/>
                </a:solidFill>
                <a:latin typeface="Arial Narrow"/>
              </a:rPr>
              <a:t>on the findings of one type of research method with another</a:t>
            </a:r>
            <a:endParaRPr b="0" lang="es-ES" sz="2000" spc="-1" strike="noStrike">
              <a:solidFill>
                <a:srgbClr val="000000"/>
              </a:solidFill>
              <a:latin typeface="Calibri"/>
            </a:endParaRPr>
          </a:p>
        </p:txBody>
      </p:sp>
      <p:graphicFrame>
        <p:nvGraphicFramePr>
          <p:cNvPr id="1" name="Diagram1"/>
          <p:cNvGraphicFramePr/>
          <p:nvPr>
            <p:extLst>
              <p:ext uri="{D42A27DB-BD31-4B8C-83A1-F6EECF244321}">
                <p14:modId xmlns:p14="http://schemas.microsoft.com/office/powerpoint/2010/main" val="1529981861"/>
              </p:ext>
            </p:extLst>
          </p:nvPr>
        </p:nvGraphicFramePr>
        <p:xfrm>
          <a:off x="226440" y="2107440"/>
          <a:ext cx="3840120" cy="22291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65" name="TextBox 5"/>
          <p:cNvSpPr/>
          <p:nvPr/>
        </p:nvSpPr>
        <p:spPr>
          <a:xfrm>
            <a:off x="516960" y="2168280"/>
            <a:ext cx="3549600" cy="302760"/>
          </a:xfrm>
          <a:prstGeom prst="rect">
            <a:avLst/>
          </a:prstGeom>
          <a:noFill/>
          <a:ln w="0">
            <a:noFill/>
          </a:ln>
        </p:spPr>
        <p:style>
          <a:lnRef idx="0"/>
          <a:fillRef idx="0"/>
          <a:effectRef idx="0"/>
          <a:fontRef idx="minor"/>
        </p:style>
        <p:txBody>
          <a:bodyPr lIns="90000" rIns="90000" tIns="45000" bIns="45000" anchor="t">
            <a:spAutoFit/>
          </a:bodyPr>
          <a:p>
            <a:pPr>
              <a:lnSpc>
                <a:spcPct val="100000"/>
              </a:lnSpc>
              <a:tabLst>
                <a:tab algn="l" pos="0"/>
              </a:tabLst>
            </a:pPr>
            <a:r>
              <a:rPr b="1" lang="en-GB" sz="1400" spc="-1" strike="noStrike">
                <a:solidFill>
                  <a:srgbClr val="666666"/>
                </a:solidFill>
                <a:latin typeface="Arial Narrow"/>
              </a:rPr>
              <a:t>1. Exploratory sequential approach</a:t>
            </a:r>
            <a:endParaRPr b="0" lang="en-GB" sz="1400" spc="-1" strike="noStrike">
              <a:solidFill>
                <a:srgbClr val="000000"/>
              </a:solidFill>
              <a:latin typeface="Arial"/>
            </a:endParaRPr>
          </a:p>
        </p:txBody>
      </p:sp>
      <p:graphicFrame>
        <p:nvGraphicFramePr>
          <p:cNvPr id="2" name="Diagram2"/>
          <p:cNvGraphicFramePr/>
          <p:nvPr>
            <p:extLst>
              <p:ext uri="{D42A27DB-BD31-4B8C-83A1-F6EECF244321}">
                <p14:modId xmlns:p14="http://schemas.microsoft.com/office/powerpoint/2010/main" val="2037633896"/>
              </p:ext>
            </p:extLst>
          </p:nvPr>
        </p:nvGraphicFramePr>
        <p:xfrm>
          <a:off x="5334120" y="1868040"/>
          <a:ext cx="3840120" cy="22291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66" name="TextBox 7"/>
          <p:cNvSpPr/>
          <p:nvPr/>
        </p:nvSpPr>
        <p:spPr>
          <a:xfrm>
            <a:off x="5624280" y="1928880"/>
            <a:ext cx="3549600" cy="302760"/>
          </a:xfrm>
          <a:prstGeom prst="rect">
            <a:avLst/>
          </a:prstGeom>
          <a:noFill/>
          <a:ln w="0">
            <a:noFill/>
          </a:ln>
        </p:spPr>
        <p:style>
          <a:lnRef idx="0"/>
          <a:fillRef idx="0"/>
          <a:effectRef idx="0"/>
          <a:fontRef idx="minor"/>
        </p:style>
        <p:txBody>
          <a:bodyPr lIns="90000" rIns="90000" tIns="45000" bIns="45000" anchor="t">
            <a:spAutoFit/>
          </a:bodyPr>
          <a:p>
            <a:pPr>
              <a:lnSpc>
                <a:spcPct val="100000"/>
              </a:lnSpc>
              <a:tabLst>
                <a:tab algn="l" pos="0"/>
              </a:tabLst>
            </a:pPr>
            <a:r>
              <a:rPr b="1" lang="en-GB" sz="1400" spc="-1" strike="noStrike">
                <a:solidFill>
                  <a:srgbClr val="666666"/>
                </a:solidFill>
                <a:latin typeface="Arial Narrow"/>
              </a:rPr>
              <a:t>2. Explanatory sequential approach</a:t>
            </a:r>
            <a:endParaRPr b="0" lang="en-GB" sz="1400" spc="-1" strike="noStrike">
              <a:solidFill>
                <a:srgbClr val="000000"/>
              </a:solidFill>
              <a:latin typeface="Arial"/>
            </a:endParaRPr>
          </a:p>
        </p:txBody>
      </p:sp>
      <p:graphicFrame>
        <p:nvGraphicFramePr>
          <p:cNvPr id="3" name="Diagram3"/>
          <p:cNvGraphicFramePr/>
          <p:nvPr>
            <p:extLst>
              <p:ext uri="{D42A27DB-BD31-4B8C-83A1-F6EECF244321}">
                <p14:modId xmlns:p14="http://schemas.microsoft.com/office/powerpoint/2010/main" val="993961382"/>
              </p:ext>
            </p:extLst>
          </p:nvPr>
        </p:nvGraphicFramePr>
        <p:xfrm>
          <a:off x="2168280" y="3886200"/>
          <a:ext cx="5433840" cy="227016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467" name="TextBox 9"/>
          <p:cNvSpPr/>
          <p:nvPr/>
        </p:nvSpPr>
        <p:spPr>
          <a:xfrm>
            <a:off x="3198960" y="3908160"/>
            <a:ext cx="3549600" cy="302760"/>
          </a:xfrm>
          <a:prstGeom prst="rect">
            <a:avLst/>
          </a:prstGeom>
          <a:noFill/>
          <a:ln w="0">
            <a:noFill/>
          </a:ln>
        </p:spPr>
        <p:style>
          <a:lnRef idx="0"/>
          <a:fillRef idx="0"/>
          <a:effectRef idx="0"/>
          <a:fontRef idx="minor"/>
        </p:style>
        <p:txBody>
          <a:bodyPr lIns="90000" rIns="90000" tIns="45000" bIns="45000" anchor="t">
            <a:spAutoFit/>
          </a:bodyPr>
          <a:p>
            <a:pPr>
              <a:lnSpc>
                <a:spcPct val="100000"/>
              </a:lnSpc>
              <a:tabLst>
                <a:tab algn="l" pos="0"/>
              </a:tabLst>
            </a:pPr>
            <a:r>
              <a:rPr b="1" lang="en-GB" sz="1400" spc="-1" strike="noStrike">
                <a:solidFill>
                  <a:srgbClr val="666666"/>
                </a:solidFill>
                <a:latin typeface="Arial Narrow"/>
              </a:rPr>
              <a:t>3. The “ideal” sequential approach</a:t>
            </a:r>
            <a:endParaRPr b="0" lang="en-GB" sz="1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622" dur="indefinite" restart="never" nodeType="tmRoot">
          <p:childTnLst>
            <p:seq>
              <p:cTn id="623" dur="indefinite" nodeType="mainSeq">
                <p:childTnLst>
                  <p:par>
                    <p:cTn id="624" fill="hold">
                      <p:stCondLst>
                        <p:cond delay="indefinite"/>
                      </p:stCondLst>
                      <p:childTnLst>
                        <p:par>
                          <p:cTn id="625" fill="hold">
                            <p:stCondLst>
                              <p:cond delay="0"/>
                            </p:stCondLst>
                            <p:childTnLst>
                              <p:par>
                                <p:cTn id="626" nodeType="clickEffect" fill="hold" presetClass="entr" presetID="1">
                                  <p:stCondLst>
                                    <p:cond delay="0"/>
                                  </p:stCondLst>
                                  <p:childTnLst>
                                    <p:set>
                                      <p:cBhvr>
                                        <p:cTn id="627" dur="1" fill="hold">
                                          <p:stCondLst>
                                            <p:cond delay="0"/>
                                          </p:stCondLst>
                                        </p:cTn>
                                        <p:tgtEl>
                                          <p:spTgt spid="465"/>
                                        </p:tgtEl>
                                        <p:attrNameLst>
                                          <p:attrName>style.visibility</p:attrName>
                                        </p:attrNameLst>
                                      </p:cBhvr>
                                      <p:to>
                                        <p:strVal val="visible"/>
                                      </p:to>
                                    </p:set>
                                  </p:childTnLst>
                                </p:cTn>
                              </p:par>
                              <p:par>
                                <p:cTn id="628" nodeType="withEffect" fill="hold" presetClass="entr" presetID="1">
                                  <p:stCondLst>
                                    <p:cond delay="0"/>
                                  </p:stCondLst>
                                  <p:childTnLst>
                                    <p:set>
                                      <p:cBhvr>
                                        <p:cTn id="629" dur="1" fill="hold">
                                          <p:stCondLst>
                                            <p:cond delay="0"/>
                                          </p:stCondLst>
                                        </p:cTn>
                                        <p:tgtEl>
                                          <p:spTgt spid="-1"/>
                                        </p:tgtEl>
                                        <p:attrNameLst>
                                          <p:attrName>style.visibility</p:attrName>
                                        </p:attrNameLst>
                                      </p:cBhvr>
                                      <p:to>
                                        <p:strVal val="visible"/>
                                      </p:to>
                                    </p:set>
                                  </p:childTnLst>
                                </p:cTn>
                              </p:par>
                            </p:childTnLst>
                          </p:cTn>
                        </p:par>
                      </p:childTnLst>
                    </p:cTn>
                  </p:par>
                  <p:par>
                    <p:cTn id="630" fill="hold">
                      <p:stCondLst>
                        <p:cond delay="indefinite"/>
                      </p:stCondLst>
                      <p:childTnLst>
                        <p:par>
                          <p:cTn id="631" fill="hold">
                            <p:stCondLst>
                              <p:cond delay="0"/>
                            </p:stCondLst>
                            <p:childTnLst>
                              <p:par>
                                <p:cTn id="632" nodeType="clickEffect" fill="hold" presetClass="entr" presetID="1">
                                  <p:stCondLst>
                                    <p:cond delay="0"/>
                                  </p:stCondLst>
                                  <p:childTnLst>
                                    <p:set>
                                      <p:cBhvr>
                                        <p:cTn id="633" dur="1" fill="hold">
                                          <p:stCondLst>
                                            <p:cond delay="0"/>
                                          </p:stCondLst>
                                        </p:cTn>
                                        <p:tgtEl>
                                          <p:spTgt spid="466"/>
                                        </p:tgtEl>
                                        <p:attrNameLst>
                                          <p:attrName>style.visibility</p:attrName>
                                        </p:attrNameLst>
                                      </p:cBhvr>
                                      <p:to>
                                        <p:strVal val="visible"/>
                                      </p:to>
                                    </p:set>
                                  </p:childTnLst>
                                </p:cTn>
                              </p:par>
                              <p:par>
                                <p:cTn id="634" nodeType="withEffect" fill="hold" presetClass="entr" presetID="1">
                                  <p:stCondLst>
                                    <p:cond delay="0"/>
                                  </p:stCondLst>
                                  <p:childTnLst>
                                    <p:set>
                                      <p:cBhvr>
                                        <p:cTn id="635" dur="1" fill="hold">
                                          <p:stCondLst>
                                            <p:cond delay="0"/>
                                          </p:stCondLst>
                                        </p:cTn>
                                        <p:tgtEl>
                                          <p:spTgt spid="-1"/>
                                        </p:tgtEl>
                                        <p:attrNameLst>
                                          <p:attrName>style.visibility</p:attrName>
                                        </p:attrNameLst>
                                      </p:cBhvr>
                                      <p:to>
                                        <p:strVal val="visible"/>
                                      </p:to>
                                    </p:set>
                                  </p:childTnLst>
                                </p:cTn>
                              </p:par>
                            </p:childTnLst>
                          </p:cTn>
                        </p:par>
                      </p:childTnLst>
                    </p:cTn>
                  </p:par>
                  <p:par>
                    <p:cTn id="636" fill="hold">
                      <p:stCondLst>
                        <p:cond delay="indefinite"/>
                      </p:stCondLst>
                      <p:childTnLst>
                        <p:par>
                          <p:cTn id="637" fill="hold">
                            <p:stCondLst>
                              <p:cond delay="0"/>
                            </p:stCondLst>
                            <p:childTnLst>
                              <p:par>
                                <p:cTn id="638" nodeType="clickEffect" fill="hold" presetClass="entr" presetID="1">
                                  <p:stCondLst>
                                    <p:cond delay="0"/>
                                  </p:stCondLst>
                                  <p:childTnLst>
                                    <p:set>
                                      <p:cBhvr>
                                        <p:cTn id="639" dur="1" fill="hold">
                                          <p:stCondLst>
                                            <p:cond delay="0"/>
                                          </p:stCondLst>
                                        </p:cTn>
                                        <p:tgtEl>
                                          <p:spTgt spid="467"/>
                                        </p:tgtEl>
                                        <p:attrNameLst>
                                          <p:attrName>style.visibility</p:attrName>
                                        </p:attrNameLst>
                                      </p:cBhvr>
                                      <p:to>
                                        <p:strVal val="visible"/>
                                      </p:to>
                                    </p:set>
                                  </p:childTnLst>
                                </p:cTn>
                              </p:par>
                              <p:par>
                                <p:cTn id="640" nodeType="withEffect" fill="hold" presetClass="entr" presetID="1">
                                  <p:stCondLst>
                                    <p:cond delay="0"/>
                                  </p:stCondLst>
                                  <p:childTnLst>
                                    <p:set>
                                      <p:cBhvr>
                                        <p:cTn id="641" dur="1" fill="hold">
                                          <p:stCondLst>
                                            <p:cond delay="0"/>
                                          </p:stCondLst>
                                        </p:cTn>
                                        <p:tgtEl>
                                          <p:spTgt spid="-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8"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7. </a:t>
            </a:r>
            <a:r>
              <a:rPr b="1" i="1" lang="en-GB" sz="2900" spc="-1" strike="noStrike">
                <a:solidFill>
                  <a:srgbClr val="ffffff"/>
                </a:solidFill>
                <a:latin typeface="Arial Narrow"/>
              </a:rPr>
              <a:t>Concurrent</a:t>
            </a:r>
            <a:r>
              <a:rPr b="1" lang="en-GB" sz="2900" spc="-1" strike="noStrike">
                <a:solidFill>
                  <a:srgbClr val="ffffff"/>
                </a:solidFill>
                <a:latin typeface="Arial Narrow"/>
              </a:rPr>
              <a:t> mixed methods approach</a:t>
            </a:r>
            <a:endParaRPr b="0" lang="es-ES" sz="2900" spc="-1" strike="noStrike">
              <a:solidFill>
                <a:srgbClr val="000000"/>
              </a:solidFill>
              <a:latin typeface="Calibri"/>
            </a:endParaRPr>
          </a:p>
        </p:txBody>
      </p:sp>
      <p:sp>
        <p:nvSpPr>
          <p:cNvPr id="469" name="PlaceHolder 2"/>
          <p:cNvSpPr>
            <a:spLocks noGrp="1"/>
          </p:cNvSpPr>
          <p:nvPr>
            <p:ph/>
          </p:nvPr>
        </p:nvSpPr>
        <p:spPr>
          <a:xfrm>
            <a:off x="386280" y="1331640"/>
            <a:ext cx="8087400" cy="4442040"/>
          </a:xfrm>
          <a:prstGeom prst="rect">
            <a:avLst/>
          </a:prstGeom>
          <a:noFill/>
          <a:ln w="0">
            <a:noFill/>
          </a:ln>
        </p:spPr>
        <p:txBody>
          <a:bodyPr lIns="90000" rIns="90000" tIns="45000" bIns="45000" anchor="t">
            <a:noAutofit/>
          </a:bodyPr>
          <a:p>
            <a:pPr marL="343080" indent="-343080" algn="just">
              <a:lnSpc>
                <a:spcPct val="100000"/>
              </a:lnSpc>
              <a:spcBef>
                <a:spcPts val="1001"/>
              </a:spcBef>
              <a:buClr>
                <a:srgbClr val="000000"/>
              </a:buClr>
              <a:buFont typeface="Wingdings" charset="2"/>
              <a:buChar char=""/>
            </a:pPr>
            <a:r>
              <a:rPr b="0" lang="en-GB" sz="1600" spc="-1" strike="noStrike">
                <a:solidFill>
                  <a:srgbClr val="000000"/>
                </a:solidFill>
                <a:latin typeface="Arial Narrow"/>
              </a:rPr>
              <a:t>Method used to </a:t>
            </a:r>
            <a:r>
              <a:rPr b="1" lang="en-GB" sz="1600" spc="-1" strike="noStrike">
                <a:solidFill>
                  <a:srgbClr val="000000"/>
                </a:solidFill>
                <a:latin typeface="Arial Narrow"/>
              </a:rPr>
              <a:t>merge or converge </a:t>
            </a:r>
            <a:r>
              <a:rPr b="0" lang="en-GB" sz="1600" spc="-1" strike="noStrike">
                <a:solidFill>
                  <a:srgbClr val="000000"/>
                </a:solidFill>
                <a:latin typeface="Arial Narrow"/>
              </a:rPr>
              <a:t>the findings from different research methods </a:t>
            </a:r>
            <a:r>
              <a:rPr b="1" lang="en-GB" sz="1600" spc="-1" strike="noStrike">
                <a:solidFill>
                  <a:srgbClr val="000000"/>
                </a:solidFill>
                <a:latin typeface="Arial Narrow"/>
              </a:rPr>
              <a:t>collected at the same time</a:t>
            </a:r>
            <a:endParaRPr b="0" lang="es-ES" sz="16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pPr>
            <a:r>
              <a:rPr b="1" lang="en-GB" sz="1600" spc="-1" strike="noStrike">
                <a:solidFill>
                  <a:srgbClr val="000000"/>
                </a:solidFill>
                <a:latin typeface="Arial Narrow"/>
              </a:rPr>
              <a:t>Alternative to sequential approach if time constraints </a:t>
            </a:r>
            <a:r>
              <a:rPr b="1" lang="en-CH" sz="1600" spc="-1" strike="noStrike">
                <a:solidFill>
                  <a:srgbClr val="000000"/>
                </a:solidFill>
                <a:latin typeface="Wingdings"/>
              </a:rPr>
              <a:t></a:t>
            </a:r>
            <a:r>
              <a:rPr b="1" lang="fr-CH" sz="1600" spc="-1" strike="noStrike">
                <a:solidFill>
                  <a:srgbClr val="000000"/>
                </a:solidFill>
                <a:latin typeface="Arial Narrow"/>
              </a:rPr>
              <a:t> </a:t>
            </a:r>
            <a:r>
              <a:rPr b="0" lang="fr-CH" sz="1600" spc="-1" strike="noStrike">
                <a:solidFill>
                  <a:srgbClr val="000000"/>
                </a:solidFill>
                <a:latin typeface="Arial Narrow"/>
              </a:rPr>
              <a:t>sequential better practice if time and resources allow </a:t>
            </a:r>
            <a:endParaRPr b="0" lang="es-ES" sz="16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pPr>
            <a:r>
              <a:rPr b="0" lang="fr-CH" sz="1600" spc="-1" strike="noStrike">
                <a:solidFill>
                  <a:srgbClr val="000000"/>
                </a:solidFill>
                <a:latin typeface="Arial Narrow"/>
              </a:rPr>
              <a:t>Concurrent mixed methods </a:t>
            </a:r>
            <a:r>
              <a:rPr b="1" lang="fr-CH" sz="1600" spc="-1" strike="noStrike">
                <a:solidFill>
                  <a:srgbClr val="000000"/>
                </a:solidFill>
                <a:latin typeface="Arial Narrow"/>
              </a:rPr>
              <a:t>serves two key purposes:</a:t>
            </a:r>
            <a:endParaRPr b="0" lang="es-ES" sz="1600" spc="-1" strike="noStrike">
              <a:solidFill>
                <a:srgbClr val="000000"/>
              </a:solidFill>
              <a:latin typeface="Calibri"/>
            </a:endParaRPr>
          </a:p>
          <a:p>
            <a:pPr indent="0" algn="just">
              <a:lnSpc>
                <a:spcPct val="100000"/>
              </a:lnSpc>
              <a:spcBef>
                <a:spcPts val="1001"/>
              </a:spcBef>
              <a:buNone/>
            </a:pPr>
            <a:endParaRPr b="0" lang="es-ES" sz="20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pPr>
            <a:r>
              <a:rPr b="0" lang="en-GB" sz="300" spc="-1" strike="noStrike">
                <a:solidFill>
                  <a:srgbClr val="000000"/>
                </a:solidFill>
                <a:latin typeface="Arial Narrow"/>
              </a:rPr>
              <a:t>	</a:t>
            </a:r>
            <a:endParaRPr b="0" lang="es-ES" sz="300" spc="-1" strike="noStrike">
              <a:solidFill>
                <a:srgbClr val="000000"/>
              </a:solidFill>
              <a:latin typeface="Calibri"/>
            </a:endParaRPr>
          </a:p>
        </p:txBody>
      </p:sp>
      <p:sp>
        <p:nvSpPr>
          <p:cNvPr id="470" name="TextBox 7"/>
          <p:cNvSpPr/>
          <p:nvPr/>
        </p:nvSpPr>
        <p:spPr>
          <a:xfrm>
            <a:off x="960840" y="2974680"/>
            <a:ext cx="3070800" cy="33300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tabLst>
                <a:tab algn="l" pos="0"/>
              </a:tabLst>
            </a:pPr>
            <a:r>
              <a:rPr b="1" lang="en-GB" sz="1600" spc="-1" strike="noStrike">
                <a:solidFill>
                  <a:srgbClr val="666666"/>
                </a:solidFill>
                <a:latin typeface="Arial Narrow"/>
              </a:rPr>
              <a:t>Triangulation strategy</a:t>
            </a:r>
            <a:endParaRPr b="0" lang="en-GB" sz="1600" spc="-1" strike="noStrike">
              <a:solidFill>
                <a:srgbClr val="000000"/>
              </a:solidFill>
              <a:latin typeface="Arial"/>
            </a:endParaRPr>
          </a:p>
        </p:txBody>
      </p:sp>
      <p:graphicFrame>
        <p:nvGraphicFramePr>
          <p:cNvPr id="4" name="Diagram4"/>
          <p:cNvGraphicFramePr/>
          <p:nvPr>
            <p:extLst>
              <p:ext uri="{D42A27DB-BD31-4B8C-83A1-F6EECF244321}">
                <p14:modId xmlns:p14="http://schemas.microsoft.com/office/powerpoint/2010/main" val="1775242418"/>
              </p:ext>
            </p:extLst>
          </p:nvPr>
        </p:nvGraphicFramePr>
        <p:xfrm>
          <a:off x="435600" y="3370320"/>
          <a:ext cx="3596400" cy="27439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71" name="TextBox 9"/>
          <p:cNvSpPr/>
          <p:nvPr/>
        </p:nvSpPr>
        <p:spPr>
          <a:xfrm>
            <a:off x="4937760" y="2966040"/>
            <a:ext cx="3070800" cy="33300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tabLst>
                <a:tab algn="l" pos="0"/>
              </a:tabLst>
            </a:pPr>
            <a:r>
              <a:rPr b="1" lang="en-GB" sz="1600" spc="-1" strike="noStrike">
                <a:solidFill>
                  <a:srgbClr val="666666"/>
                </a:solidFill>
                <a:latin typeface="Arial Narrow"/>
              </a:rPr>
              <a:t>Embedded strategy</a:t>
            </a:r>
            <a:endParaRPr b="0" lang="en-GB" sz="1600" spc="-1" strike="noStrike">
              <a:solidFill>
                <a:srgbClr val="000000"/>
              </a:solidFill>
              <a:latin typeface="Arial"/>
            </a:endParaRPr>
          </a:p>
        </p:txBody>
      </p:sp>
      <p:graphicFrame>
        <p:nvGraphicFramePr>
          <p:cNvPr id="5" name="Diagram5"/>
          <p:cNvGraphicFramePr/>
          <p:nvPr>
            <p:extLst>
              <p:ext uri="{D42A27DB-BD31-4B8C-83A1-F6EECF244321}">
                <p14:modId xmlns:p14="http://schemas.microsoft.com/office/powerpoint/2010/main" val="772062236"/>
              </p:ext>
            </p:extLst>
          </p:nvPr>
        </p:nvGraphicFramePr>
        <p:xfrm>
          <a:off x="4937760" y="3231000"/>
          <a:ext cx="3979440" cy="301284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mc:AlternateContent>
    <mc:Choice Requires="p14">
      <p:transition spd="slow" p14:dur="2000"/>
    </mc:Choice>
    <mc:Fallback>
      <p:transition spd="slow"/>
    </mc:Fallback>
  </mc:AlternateContent>
  <p:timing>
    <p:tnLst>
      <p:par>
        <p:cTn id="642" dur="indefinite" restart="never" nodeType="tmRoot">
          <p:childTnLst>
            <p:seq>
              <p:cTn id="643" dur="indefinite" nodeType="mainSeq">
                <p:childTnLst>
                  <p:par>
                    <p:cTn id="644" fill="hold">
                      <p:stCondLst>
                        <p:cond delay="indefinite"/>
                      </p:stCondLst>
                      <p:childTnLst>
                        <p:par>
                          <p:cTn id="645" fill="hold">
                            <p:stCondLst>
                              <p:cond delay="0"/>
                            </p:stCondLst>
                            <p:childTnLst>
                              <p:par>
                                <p:cTn id="646" nodeType="clickEffect" fill="hold" presetClass="entr" presetID="10">
                                  <p:stCondLst>
                                    <p:cond delay="0"/>
                                  </p:stCondLst>
                                  <p:childTnLst>
                                    <p:set>
                                      <p:cBhvr>
                                        <p:cTn id="647" dur="1" fill="hold">
                                          <p:stCondLst>
                                            <p:cond delay="0"/>
                                          </p:stCondLst>
                                        </p:cTn>
                                        <p:tgtEl>
                                          <p:spTgt spid="469">
                                            <p:txEl>
                                              <p:pRg st="0" end="0"/>
                                            </p:txEl>
                                          </p:spTgt>
                                        </p:tgtEl>
                                        <p:attrNameLst>
                                          <p:attrName>style.visibility</p:attrName>
                                        </p:attrNameLst>
                                      </p:cBhvr>
                                      <p:to>
                                        <p:strVal val="visible"/>
                                      </p:to>
                                    </p:set>
                                    <p:animEffect filter="fade" transition="in">
                                      <p:cBhvr additive="repl">
                                        <p:cTn id="648" dur="500"/>
                                        <p:tgtEl>
                                          <p:spTgt spid="469">
                                            <p:txEl>
                                              <p:pRg st="0" end="0"/>
                                            </p:txEl>
                                          </p:spTgt>
                                        </p:tgtEl>
                                      </p:cBhvr>
                                    </p:animEffect>
                                  </p:childTnLst>
                                </p:cTn>
                              </p:par>
                            </p:childTnLst>
                          </p:cTn>
                        </p:par>
                      </p:childTnLst>
                    </p:cTn>
                  </p:par>
                  <p:par>
                    <p:cTn id="649" fill="hold">
                      <p:stCondLst>
                        <p:cond delay="indefinite"/>
                      </p:stCondLst>
                      <p:childTnLst>
                        <p:par>
                          <p:cTn id="650" fill="hold">
                            <p:stCondLst>
                              <p:cond delay="0"/>
                            </p:stCondLst>
                            <p:childTnLst>
                              <p:par>
                                <p:cTn id="651" nodeType="clickEffect" fill="hold" presetClass="entr" presetID="10">
                                  <p:stCondLst>
                                    <p:cond delay="0"/>
                                  </p:stCondLst>
                                  <p:childTnLst>
                                    <p:set>
                                      <p:cBhvr>
                                        <p:cTn id="652" dur="1" fill="hold">
                                          <p:stCondLst>
                                            <p:cond delay="0"/>
                                          </p:stCondLst>
                                        </p:cTn>
                                        <p:tgtEl>
                                          <p:spTgt spid="469">
                                            <p:txEl>
                                              <p:pRg st="1" end="1"/>
                                            </p:txEl>
                                          </p:spTgt>
                                        </p:tgtEl>
                                        <p:attrNameLst>
                                          <p:attrName>style.visibility</p:attrName>
                                        </p:attrNameLst>
                                      </p:cBhvr>
                                      <p:to>
                                        <p:strVal val="visible"/>
                                      </p:to>
                                    </p:set>
                                    <p:animEffect filter="fade" transition="in">
                                      <p:cBhvr additive="repl">
                                        <p:cTn id="653" dur="500"/>
                                        <p:tgtEl>
                                          <p:spTgt spid="469">
                                            <p:txEl>
                                              <p:pRg st="1" end="1"/>
                                            </p:txEl>
                                          </p:spTgt>
                                        </p:tgtEl>
                                      </p:cBhvr>
                                    </p:animEffect>
                                  </p:childTnLst>
                                </p:cTn>
                              </p:par>
                            </p:childTnLst>
                          </p:cTn>
                        </p:par>
                      </p:childTnLst>
                    </p:cTn>
                  </p:par>
                  <p:par>
                    <p:cTn id="654" fill="hold">
                      <p:stCondLst>
                        <p:cond delay="indefinite"/>
                      </p:stCondLst>
                      <p:childTnLst>
                        <p:par>
                          <p:cTn id="655" fill="hold">
                            <p:stCondLst>
                              <p:cond delay="0"/>
                            </p:stCondLst>
                            <p:childTnLst>
                              <p:par>
                                <p:cTn id="656" nodeType="clickEffect" fill="hold" presetClass="entr" presetID="10">
                                  <p:stCondLst>
                                    <p:cond delay="0"/>
                                  </p:stCondLst>
                                  <p:childTnLst>
                                    <p:set>
                                      <p:cBhvr>
                                        <p:cTn id="657" dur="1" fill="hold">
                                          <p:stCondLst>
                                            <p:cond delay="0"/>
                                          </p:stCondLst>
                                        </p:cTn>
                                        <p:tgtEl>
                                          <p:spTgt spid="469">
                                            <p:txEl>
                                              <p:pRg st="2" end="2"/>
                                            </p:txEl>
                                          </p:spTgt>
                                        </p:tgtEl>
                                        <p:attrNameLst>
                                          <p:attrName>style.visibility</p:attrName>
                                        </p:attrNameLst>
                                      </p:cBhvr>
                                      <p:to>
                                        <p:strVal val="visible"/>
                                      </p:to>
                                    </p:set>
                                    <p:animEffect filter="fade" transition="in">
                                      <p:cBhvr additive="repl">
                                        <p:cTn id="658" dur="500"/>
                                        <p:tgtEl>
                                          <p:spTgt spid="469">
                                            <p:txEl>
                                              <p:pRg st="2" end="2"/>
                                            </p:txEl>
                                          </p:spTgt>
                                        </p:tgtEl>
                                      </p:cBhvr>
                                    </p:animEffect>
                                  </p:childTnLst>
                                </p:cTn>
                              </p:par>
                            </p:childTnLst>
                          </p:cTn>
                        </p:par>
                      </p:childTnLst>
                    </p:cTn>
                  </p:par>
                  <p:par>
                    <p:cTn id="659" fill="hold">
                      <p:stCondLst>
                        <p:cond delay="indefinite"/>
                      </p:stCondLst>
                      <p:childTnLst>
                        <p:par>
                          <p:cTn id="660" fill="hold">
                            <p:stCondLst>
                              <p:cond delay="0"/>
                            </p:stCondLst>
                            <p:childTnLst>
                              <p:par>
                                <p:cTn id="661" nodeType="clickEffect" fill="hold" presetClass="entr" presetID="10">
                                  <p:stCondLst>
                                    <p:cond delay="0"/>
                                  </p:stCondLst>
                                  <p:childTnLst>
                                    <p:set>
                                      <p:cBhvr>
                                        <p:cTn id="662" dur="1" fill="hold">
                                          <p:stCondLst>
                                            <p:cond delay="0"/>
                                          </p:stCondLst>
                                        </p:cTn>
                                        <p:tgtEl>
                                          <p:spTgt spid="470"/>
                                        </p:tgtEl>
                                        <p:attrNameLst>
                                          <p:attrName>style.visibility</p:attrName>
                                        </p:attrNameLst>
                                      </p:cBhvr>
                                      <p:to>
                                        <p:strVal val="visible"/>
                                      </p:to>
                                    </p:set>
                                    <p:animEffect filter="fade" transition="in">
                                      <p:cBhvr additive="repl">
                                        <p:cTn id="663" dur="500"/>
                                        <p:tgtEl>
                                          <p:spTgt spid="470"/>
                                        </p:tgtEl>
                                      </p:cBhvr>
                                    </p:animEffect>
                                  </p:childTnLst>
                                </p:cTn>
                              </p:par>
                              <p:par>
                                <p:cTn id="664" nodeType="withEffect" fill="hold" presetClass="entr" presetID="10">
                                  <p:stCondLst>
                                    <p:cond delay="0"/>
                                  </p:stCondLst>
                                  <p:childTnLst>
                                    <p:set>
                                      <p:cBhvr>
                                        <p:cTn id="665" dur="1" fill="hold">
                                          <p:stCondLst>
                                            <p:cond delay="0"/>
                                          </p:stCondLst>
                                        </p:cTn>
                                        <p:tgtEl>
                                          <p:spTgt spid="-1"/>
                                        </p:tgtEl>
                                        <p:attrNameLst>
                                          <p:attrName>style.visibility</p:attrName>
                                        </p:attrNameLst>
                                      </p:cBhvr>
                                      <p:to>
                                        <p:strVal val="visible"/>
                                      </p:to>
                                    </p:set>
                                    <p:animEffect filter="fade" transition="in">
                                      <p:cBhvr additive="repl">
                                        <p:cTn id="666" dur="500"/>
                                        <p:tgtEl>
                                          <p:spTgt spid="-1"/>
                                        </p:tgtEl>
                                      </p:cBhvr>
                                    </p:animEffect>
                                  </p:childTnLst>
                                </p:cTn>
                              </p:par>
                            </p:childTnLst>
                          </p:cTn>
                        </p:par>
                      </p:childTnLst>
                    </p:cTn>
                  </p:par>
                  <p:par>
                    <p:cTn id="667" fill="hold">
                      <p:stCondLst>
                        <p:cond delay="indefinite"/>
                      </p:stCondLst>
                      <p:childTnLst>
                        <p:par>
                          <p:cTn id="668" fill="hold">
                            <p:stCondLst>
                              <p:cond delay="0"/>
                            </p:stCondLst>
                            <p:childTnLst>
                              <p:par>
                                <p:cTn id="669" nodeType="clickEffect" fill="hold" presetClass="entr" presetID="10">
                                  <p:stCondLst>
                                    <p:cond delay="0"/>
                                  </p:stCondLst>
                                  <p:childTnLst>
                                    <p:set>
                                      <p:cBhvr>
                                        <p:cTn id="670" dur="1" fill="hold">
                                          <p:stCondLst>
                                            <p:cond delay="0"/>
                                          </p:stCondLst>
                                        </p:cTn>
                                        <p:tgtEl>
                                          <p:spTgt spid="471"/>
                                        </p:tgtEl>
                                        <p:attrNameLst>
                                          <p:attrName>style.visibility</p:attrName>
                                        </p:attrNameLst>
                                      </p:cBhvr>
                                      <p:to>
                                        <p:strVal val="visible"/>
                                      </p:to>
                                    </p:set>
                                    <p:animEffect filter="fade" transition="in">
                                      <p:cBhvr additive="repl">
                                        <p:cTn id="671" dur="500"/>
                                        <p:tgtEl>
                                          <p:spTgt spid="471"/>
                                        </p:tgtEl>
                                      </p:cBhvr>
                                    </p:animEffect>
                                  </p:childTnLst>
                                </p:cTn>
                              </p:par>
                              <p:par>
                                <p:cTn id="672" nodeType="withEffect" fill="hold" presetClass="entr" presetID="10">
                                  <p:stCondLst>
                                    <p:cond delay="0"/>
                                  </p:stCondLst>
                                  <p:childTnLst>
                                    <p:set>
                                      <p:cBhvr>
                                        <p:cTn id="673" dur="1" fill="hold">
                                          <p:stCondLst>
                                            <p:cond delay="0"/>
                                          </p:stCondLst>
                                        </p:cTn>
                                        <p:tgtEl>
                                          <p:spTgt spid="-1"/>
                                        </p:tgtEl>
                                        <p:attrNameLst>
                                          <p:attrName>style.visibility</p:attrName>
                                        </p:attrNameLst>
                                      </p:cBhvr>
                                      <p:to>
                                        <p:strVal val="visible"/>
                                      </p:to>
                                    </p:set>
                                    <p:animEffect filter="fade" transition="in">
                                      <p:cBhvr additive="repl">
                                        <p:cTn id="674" dur="500"/>
                                        <p:tgtEl>
                                          <p:spTgt spid="-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2"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Case study data collection technique</a:t>
            </a:r>
            <a:endParaRPr b="0" lang="es-ES" sz="2900" spc="-1" strike="noStrike">
              <a:solidFill>
                <a:srgbClr val="000000"/>
              </a:solidFill>
              <a:latin typeface="Calibri"/>
            </a:endParaRPr>
          </a:p>
        </p:txBody>
      </p:sp>
      <p:sp>
        <p:nvSpPr>
          <p:cNvPr id="473" name="PlaceHolder 2"/>
          <p:cNvSpPr>
            <a:spLocks noGrp="1"/>
          </p:cNvSpPr>
          <p:nvPr>
            <p:ph/>
          </p:nvPr>
        </p:nvSpPr>
        <p:spPr>
          <a:xfrm>
            <a:off x="386280" y="1767960"/>
            <a:ext cx="3802320" cy="4380120"/>
          </a:xfrm>
          <a:prstGeom prst="rect">
            <a:avLst/>
          </a:prstGeom>
          <a:noFill/>
          <a:ln w="0">
            <a:noFill/>
          </a:ln>
        </p:spPr>
        <p:txBody>
          <a:bodyPr lIns="90000" rIns="90000" tIns="45000" bIns="45000" anchor="t">
            <a:noAutofit/>
          </a:bodyPr>
          <a:p>
            <a:pPr marL="285840" indent="-285840" algn="just">
              <a:lnSpc>
                <a:spcPct val="100000"/>
              </a:lnSpc>
              <a:spcBef>
                <a:spcPts val="1001"/>
              </a:spcBef>
              <a:buClr>
                <a:srgbClr val="000000"/>
              </a:buClr>
              <a:buFont typeface="Wingdings" charset="2"/>
              <a:buChar char=""/>
            </a:pPr>
            <a:r>
              <a:rPr b="0" lang="en-GB" sz="1800" spc="-1" strike="noStrike">
                <a:solidFill>
                  <a:srgbClr val="000000"/>
                </a:solidFill>
                <a:latin typeface="Arial Narrow"/>
              </a:rPr>
              <a:t>Using a </a:t>
            </a:r>
            <a:r>
              <a:rPr b="1" lang="en-GB" sz="1800" spc="-1" strike="noStrike">
                <a:solidFill>
                  <a:srgbClr val="000000"/>
                </a:solidFill>
                <a:latin typeface="Arial Narrow"/>
              </a:rPr>
              <a:t>combination of different data collection methods to zoom in </a:t>
            </a:r>
            <a:r>
              <a:rPr b="0" lang="en-GB" sz="1800" spc="-1" strike="noStrike">
                <a:solidFill>
                  <a:srgbClr val="000000"/>
                </a:solidFill>
                <a:latin typeface="Arial Narrow"/>
              </a:rPr>
              <a:t>to a specific issue, area or group</a:t>
            </a:r>
            <a:endParaRPr b="0" lang="es-ES" sz="1800" spc="-1" strike="noStrike">
              <a:solidFill>
                <a:srgbClr val="000000"/>
              </a:solidFill>
              <a:latin typeface="Calibri"/>
            </a:endParaRPr>
          </a:p>
          <a:p>
            <a:pPr indent="0" algn="just">
              <a:lnSpc>
                <a:spcPct val="100000"/>
              </a:lnSpc>
              <a:spcBef>
                <a:spcPts val="1001"/>
              </a:spcBef>
              <a:buNone/>
            </a:pPr>
            <a:endParaRPr b="0" lang="es-ES" sz="18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pPr>
            <a:r>
              <a:rPr b="0" lang="en-GB" sz="1800" spc="-1" strike="noStrike">
                <a:solidFill>
                  <a:srgbClr val="000000"/>
                </a:solidFill>
                <a:latin typeface="Arial Narrow"/>
              </a:rPr>
              <a:t>A </a:t>
            </a:r>
            <a:r>
              <a:rPr b="1" lang="en-GB" sz="1800" spc="-1" strike="noStrike">
                <a:solidFill>
                  <a:srgbClr val="000000"/>
                </a:solidFill>
                <a:latin typeface="Arial Narrow"/>
              </a:rPr>
              <a:t>component within a research cycle</a:t>
            </a:r>
            <a:r>
              <a:rPr b="0" lang="en-GB" sz="1800" spc="-1" strike="noStrike">
                <a:solidFill>
                  <a:srgbClr val="000000"/>
                </a:solidFill>
                <a:latin typeface="Arial Narrow"/>
              </a:rPr>
              <a:t>, not a research cycle by itself</a:t>
            </a:r>
            <a:endParaRPr b="0" lang="es-ES" sz="1800" spc="-1" strike="noStrike">
              <a:solidFill>
                <a:srgbClr val="000000"/>
              </a:solidFill>
              <a:latin typeface="Calibri"/>
            </a:endParaRPr>
          </a:p>
          <a:p>
            <a:pPr indent="0" algn="just">
              <a:lnSpc>
                <a:spcPct val="100000"/>
              </a:lnSpc>
              <a:spcBef>
                <a:spcPts val="1001"/>
              </a:spcBef>
              <a:buNone/>
            </a:pPr>
            <a:endParaRPr b="0" lang="es-ES" sz="1800" spc="-1" strike="noStrike">
              <a:solidFill>
                <a:srgbClr val="000000"/>
              </a:solidFill>
              <a:latin typeface="Calibri"/>
            </a:endParaRPr>
          </a:p>
          <a:p>
            <a:pPr marL="285840" indent="-285840" algn="just">
              <a:lnSpc>
                <a:spcPct val="100000"/>
              </a:lnSpc>
              <a:spcBef>
                <a:spcPts val="1001"/>
              </a:spcBef>
              <a:buClr>
                <a:srgbClr val="000000"/>
              </a:buClr>
              <a:buFont typeface="Wingdings" charset="2"/>
              <a:buChar char=""/>
            </a:pPr>
            <a:r>
              <a:rPr b="0" lang="en-GB" sz="1800" spc="-1" strike="noStrike">
                <a:solidFill>
                  <a:srgbClr val="000000"/>
                </a:solidFill>
                <a:latin typeface="Arial Narrow"/>
              </a:rPr>
              <a:t>Useful to </a:t>
            </a:r>
            <a:r>
              <a:rPr b="1" lang="en-GB" sz="1800" spc="-1" strike="noStrike">
                <a:solidFill>
                  <a:srgbClr val="000000"/>
                </a:solidFill>
                <a:latin typeface="Arial Narrow"/>
              </a:rPr>
              <a:t>collect detailed information on an event, activity, process, group </a:t>
            </a:r>
            <a:r>
              <a:rPr b="0" lang="en-GB" sz="1800" spc="-1" strike="noStrike">
                <a:solidFill>
                  <a:srgbClr val="000000"/>
                </a:solidFill>
                <a:latin typeface="Arial Narrow"/>
              </a:rPr>
              <a:t>e.g. zoom in to one specific type of  intervention in an area within a larger DFID-funded humanitarian programme</a:t>
            </a:r>
            <a:endParaRPr b="0" lang="es-ES" sz="1800" spc="-1" strike="noStrike">
              <a:solidFill>
                <a:srgbClr val="000000"/>
              </a:solidFill>
              <a:latin typeface="Calibri"/>
            </a:endParaRPr>
          </a:p>
        </p:txBody>
      </p:sp>
      <p:pic>
        <p:nvPicPr>
          <p:cNvPr id="474" name="Picture 4" descr=""/>
          <p:cNvPicPr/>
          <p:nvPr/>
        </p:nvPicPr>
        <p:blipFill>
          <a:blip r:embed="rId1"/>
          <a:srcRect l="7497" t="0" r="7621" b="0"/>
          <a:stretch/>
        </p:blipFill>
        <p:spPr>
          <a:xfrm>
            <a:off x="4580640" y="1701000"/>
            <a:ext cx="4406040" cy="4243320"/>
          </a:xfrm>
          <a:prstGeom prst="rect">
            <a:avLst/>
          </a:prstGeom>
          <a:ln w="0">
            <a:noFill/>
          </a:ln>
        </p:spPr>
      </p:pic>
    </p:spTree>
  </p:cSld>
  <mc:AlternateContent>
    <mc:Choice Requires="p14">
      <p:transition spd="slow" p14:dur="2000"/>
    </mc:Choice>
    <mc:Fallback>
      <p:transition spd="slow"/>
    </mc:Fallback>
  </mc:AlternateContent>
  <p:timing>
    <p:tnLst>
      <p:par>
        <p:cTn id="675" dur="indefinite" restart="never" nodeType="tmRoot">
          <p:childTnLst>
            <p:seq>
              <p:cTn id="676" dur="indefinite" nodeType="mainSeq">
                <p:childTnLst>
                  <p:par>
                    <p:cTn id="677" fill="hold">
                      <p:stCondLst>
                        <p:cond delay="indefinite"/>
                      </p:stCondLst>
                      <p:childTnLst>
                        <p:par>
                          <p:cTn id="678" fill="hold">
                            <p:stCondLst>
                              <p:cond delay="0"/>
                            </p:stCondLst>
                            <p:childTnLst>
                              <p:par>
                                <p:cTn id="679" nodeType="clickEffect" fill="hold" presetClass="entr" presetID="10">
                                  <p:stCondLst>
                                    <p:cond delay="0"/>
                                  </p:stCondLst>
                                  <p:childTnLst>
                                    <p:set>
                                      <p:cBhvr>
                                        <p:cTn id="680" dur="1" fill="hold">
                                          <p:stCondLst>
                                            <p:cond delay="0"/>
                                          </p:stCondLst>
                                        </p:cTn>
                                        <p:tgtEl>
                                          <p:spTgt spid="473">
                                            <p:txEl>
                                              <p:pRg st="0" end="0"/>
                                            </p:txEl>
                                          </p:spTgt>
                                        </p:tgtEl>
                                        <p:attrNameLst>
                                          <p:attrName>style.visibility</p:attrName>
                                        </p:attrNameLst>
                                      </p:cBhvr>
                                      <p:to>
                                        <p:strVal val="visible"/>
                                      </p:to>
                                    </p:set>
                                    <p:animEffect filter="fade" transition="in">
                                      <p:cBhvr additive="repl">
                                        <p:cTn id="681" dur="500"/>
                                        <p:tgtEl>
                                          <p:spTgt spid="473">
                                            <p:txEl>
                                              <p:pRg st="0" end="0"/>
                                            </p:txEl>
                                          </p:spTgt>
                                        </p:tgtEl>
                                      </p:cBhvr>
                                    </p:animEffect>
                                  </p:childTnLst>
                                </p:cTn>
                              </p:par>
                            </p:childTnLst>
                          </p:cTn>
                        </p:par>
                      </p:childTnLst>
                    </p:cTn>
                  </p:par>
                  <p:par>
                    <p:cTn id="682" fill="hold">
                      <p:stCondLst>
                        <p:cond delay="indefinite"/>
                      </p:stCondLst>
                      <p:childTnLst>
                        <p:par>
                          <p:cTn id="683" fill="hold">
                            <p:stCondLst>
                              <p:cond delay="0"/>
                            </p:stCondLst>
                            <p:childTnLst>
                              <p:par>
                                <p:cTn id="684" nodeType="clickEffect" fill="hold" presetClass="entr" presetID="10">
                                  <p:stCondLst>
                                    <p:cond delay="0"/>
                                  </p:stCondLst>
                                  <p:childTnLst>
                                    <p:set>
                                      <p:cBhvr>
                                        <p:cTn id="685" dur="1" fill="hold">
                                          <p:stCondLst>
                                            <p:cond delay="0"/>
                                          </p:stCondLst>
                                        </p:cTn>
                                        <p:tgtEl>
                                          <p:spTgt spid="473">
                                            <p:txEl>
                                              <p:pRg st="2" end="2"/>
                                            </p:txEl>
                                          </p:spTgt>
                                        </p:tgtEl>
                                        <p:attrNameLst>
                                          <p:attrName>style.visibility</p:attrName>
                                        </p:attrNameLst>
                                      </p:cBhvr>
                                      <p:to>
                                        <p:strVal val="visible"/>
                                      </p:to>
                                    </p:set>
                                    <p:animEffect filter="fade" transition="in">
                                      <p:cBhvr additive="repl">
                                        <p:cTn id="686" dur="500"/>
                                        <p:tgtEl>
                                          <p:spTgt spid="473">
                                            <p:txEl>
                                              <p:pRg st="2" end="2"/>
                                            </p:txEl>
                                          </p:spTgt>
                                        </p:tgtEl>
                                      </p:cBhvr>
                                    </p:animEffect>
                                  </p:childTnLst>
                                </p:cTn>
                              </p:par>
                            </p:childTnLst>
                          </p:cTn>
                        </p:par>
                      </p:childTnLst>
                    </p:cTn>
                  </p:par>
                  <p:par>
                    <p:cTn id="687" fill="hold">
                      <p:stCondLst>
                        <p:cond delay="indefinite"/>
                      </p:stCondLst>
                      <p:childTnLst>
                        <p:par>
                          <p:cTn id="688" fill="hold">
                            <p:stCondLst>
                              <p:cond delay="0"/>
                            </p:stCondLst>
                            <p:childTnLst>
                              <p:par>
                                <p:cTn id="689" nodeType="clickEffect" fill="hold" presetClass="entr" presetID="10">
                                  <p:stCondLst>
                                    <p:cond delay="0"/>
                                  </p:stCondLst>
                                  <p:childTnLst>
                                    <p:set>
                                      <p:cBhvr>
                                        <p:cTn id="690" dur="1" fill="hold">
                                          <p:stCondLst>
                                            <p:cond delay="0"/>
                                          </p:stCondLst>
                                        </p:cTn>
                                        <p:tgtEl>
                                          <p:spTgt spid="473">
                                            <p:txEl>
                                              <p:pRg st="4" end="4"/>
                                            </p:txEl>
                                          </p:spTgt>
                                        </p:tgtEl>
                                        <p:attrNameLst>
                                          <p:attrName>style.visibility</p:attrName>
                                        </p:attrNameLst>
                                      </p:cBhvr>
                                      <p:to>
                                        <p:strVal val="visible"/>
                                      </p:to>
                                    </p:set>
                                    <p:animEffect filter="fade" transition="in">
                                      <p:cBhvr additive="repl">
                                        <p:cTn id="691" dur="500"/>
                                        <p:tgtEl>
                                          <p:spTgt spid="473">
                                            <p:txEl>
                                              <p:pRg st="4" end="4"/>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5" name="PlaceHolder 1"/>
          <p:cNvSpPr>
            <a:spLocks noGrp="1"/>
          </p:cNvSpPr>
          <p:nvPr>
            <p:ph type="title"/>
          </p:nvPr>
        </p:nvSpPr>
        <p:spPr>
          <a:xfrm>
            <a:off x="183600" y="1845360"/>
            <a:ext cx="33750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Frequently Asked Questions (FAQs)</a:t>
            </a:r>
            <a:endParaRPr b="0" lang="es-ES" sz="4400" spc="-1" strike="noStrike">
              <a:solidFill>
                <a:srgbClr val="000000"/>
              </a:solidFill>
              <a:latin typeface="Calibri"/>
            </a:endParaRPr>
          </a:p>
        </p:txBody>
      </p:sp>
      <p:pic>
        <p:nvPicPr>
          <p:cNvPr id="476"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7"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FAQs (1)</a:t>
            </a:r>
            <a:endParaRPr b="0" lang="es-ES" sz="2900" spc="-1" strike="noStrike">
              <a:solidFill>
                <a:srgbClr val="000000"/>
              </a:solidFill>
              <a:latin typeface="Calibri"/>
            </a:endParaRPr>
          </a:p>
        </p:txBody>
      </p:sp>
      <p:sp>
        <p:nvSpPr>
          <p:cNvPr id="478" name="PlaceHolder 2"/>
          <p:cNvSpPr>
            <a:spLocks noGrp="1"/>
          </p:cNvSpPr>
          <p:nvPr>
            <p:ph/>
          </p:nvPr>
        </p:nvSpPr>
        <p:spPr>
          <a:xfrm>
            <a:off x="386280" y="1566720"/>
            <a:ext cx="8087400" cy="4442040"/>
          </a:xfrm>
          <a:prstGeom prst="rect">
            <a:avLst/>
          </a:prstGeom>
          <a:noFill/>
          <a:ln w="0">
            <a:noFill/>
          </a:ln>
        </p:spPr>
        <p:txBody>
          <a:bodyPr lIns="90000" rIns="90000" tIns="45000" bIns="45000" anchor="t">
            <a:noAutofit/>
          </a:bodyPr>
          <a:p>
            <a:pPr marL="343080" indent="-343080" algn="just">
              <a:lnSpc>
                <a:spcPct val="100000"/>
              </a:lnSpc>
              <a:spcBef>
                <a:spcPts val="1001"/>
              </a:spcBef>
              <a:buClr>
                <a:srgbClr val="000000"/>
              </a:buClr>
              <a:buFont typeface="Wingdings" charset="2"/>
              <a:buChar char=""/>
            </a:pPr>
            <a:r>
              <a:rPr b="1" lang="en-GB" sz="2000" spc="-1" strike="noStrike">
                <a:solidFill>
                  <a:srgbClr val="000000"/>
                </a:solidFill>
                <a:latin typeface="Arial Narrow"/>
              </a:rPr>
              <a:t>What is the difference between a key informant interview and an individual interview? Isn’t the key informant also technically an individual?</a:t>
            </a:r>
            <a:endParaRPr b="0" lang="es-ES" sz="2000" spc="-1" strike="noStrike">
              <a:solidFill>
                <a:srgbClr val="000000"/>
              </a:solidFill>
              <a:latin typeface="Calibri"/>
            </a:endParaRPr>
          </a:p>
          <a:p>
            <a:pPr lvl="1" marL="1028880" indent="-343080" algn="just">
              <a:lnSpc>
                <a:spcPct val="100000"/>
              </a:lnSpc>
              <a:spcBef>
                <a:spcPts val="499"/>
              </a:spcBef>
              <a:buClr>
                <a:srgbClr val="000000"/>
              </a:buClr>
              <a:buFont typeface="Wingdings" charset="2"/>
              <a:buChar char=""/>
            </a:pPr>
            <a:r>
              <a:rPr b="0" lang="en-GB" sz="1800" spc="-1" strike="noStrike">
                <a:solidFill>
                  <a:srgbClr val="000000"/>
                </a:solidFill>
                <a:latin typeface="Arial Narrow"/>
              </a:rPr>
              <a:t>The differences lies in the </a:t>
            </a:r>
            <a:r>
              <a:rPr b="1" lang="en-GB" sz="1800" spc="-1" strike="noStrike">
                <a:solidFill>
                  <a:srgbClr val="000000"/>
                </a:solidFill>
                <a:latin typeface="Arial Narrow"/>
              </a:rPr>
              <a:t>unit of measurement</a:t>
            </a:r>
            <a:r>
              <a:rPr b="0" lang="en-GB" sz="1800" spc="-1" strike="noStrike">
                <a:solidFill>
                  <a:srgbClr val="000000"/>
                </a:solidFill>
                <a:latin typeface="Arial Narrow"/>
              </a:rPr>
              <a:t> </a:t>
            </a:r>
            <a:r>
              <a:rPr b="0" lang="en-CH" sz="1800" spc="-1" strike="noStrike">
                <a:solidFill>
                  <a:srgbClr val="000000"/>
                </a:solidFill>
                <a:latin typeface="Wingdings"/>
              </a:rPr>
              <a:t></a:t>
            </a:r>
            <a:r>
              <a:rPr b="0" lang="fr-CH" sz="1800" spc="-1" strike="noStrike">
                <a:solidFill>
                  <a:srgbClr val="000000"/>
                </a:solidFill>
                <a:latin typeface="Arial Narrow"/>
              </a:rPr>
              <a:t> individual experiences (individual interview) vs. community/ village/ institution experiences (KI interview)</a:t>
            </a:r>
            <a:endParaRPr b="0" lang="es-ES" sz="1800" spc="-1" strike="noStrike">
              <a:solidFill>
                <a:srgbClr val="000000"/>
              </a:solidFill>
              <a:latin typeface="Calibri"/>
            </a:endParaRPr>
          </a:p>
          <a:p>
            <a:pPr indent="0" algn="just">
              <a:lnSpc>
                <a:spcPct val="100000"/>
              </a:lnSpc>
              <a:spcBef>
                <a:spcPts val="1001"/>
              </a:spcBef>
              <a:buNone/>
            </a:pPr>
            <a:endParaRPr b="0" lang="es-ES" sz="28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pPr>
            <a:r>
              <a:rPr b="1" lang="en-GB" sz="2000" spc="-1" strike="noStrike">
                <a:solidFill>
                  <a:srgbClr val="000000"/>
                </a:solidFill>
                <a:latin typeface="Arial Narrow"/>
              </a:rPr>
              <a:t>For semi-structured data collection, when is it recommended to use FGDs over KI or individual interviews?</a:t>
            </a:r>
            <a:endParaRPr b="0" lang="es-ES" sz="2000" spc="-1" strike="noStrike">
              <a:solidFill>
                <a:srgbClr val="000000"/>
              </a:solidFill>
              <a:latin typeface="Calibri"/>
            </a:endParaRPr>
          </a:p>
          <a:p>
            <a:pPr lvl="1" marL="1028880" indent="-343080" algn="just">
              <a:lnSpc>
                <a:spcPct val="100000"/>
              </a:lnSpc>
              <a:spcBef>
                <a:spcPts val="499"/>
              </a:spcBef>
              <a:buClr>
                <a:srgbClr val="000000"/>
              </a:buClr>
              <a:buFont typeface="Wingdings" charset="2"/>
              <a:buChar char=""/>
            </a:pPr>
            <a:r>
              <a:rPr b="0" lang="en-GB" sz="1800" spc="-1" strike="noStrike">
                <a:solidFill>
                  <a:srgbClr val="000000"/>
                </a:solidFill>
                <a:latin typeface="Arial Narrow"/>
              </a:rPr>
              <a:t>This depends on two things</a:t>
            </a:r>
            <a:endParaRPr b="0" lang="es-ES" sz="1800" spc="-1" strike="noStrike">
              <a:solidFill>
                <a:srgbClr val="000000"/>
              </a:solidFill>
              <a:latin typeface="Calibri"/>
            </a:endParaRPr>
          </a:p>
          <a:p>
            <a:pPr lvl="2" marL="1486080" indent="-343080" algn="just">
              <a:lnSpc>
                <a:spcPct val="100000"/>
              </a:lnSpc>
              <a:spcBef>
                <a:spcPts val="499"/>
              </a:spcBef>
              <a:buClr>
                <a:srgbClr val="000000"/>
              </a:buClr>
              <a:buFont typeface="Wingdings" charset="2"/>
              <a:buChar char=""/>
            </a:pPr>
            <a:r>
              <a:rPr b="0" lang="en-GB" sz="1800" spc="-1" strike="noStrike">
                <a:solidFill>
                  <a:srgbClr val="000000"/>
                </a:solidFill>
                <a:latin typeface="Arial Narrow"/>
              </a:rPr>
              <a:t>Research objectives and </a:t>
            </a:r>
            <a:r>
              <a:rPr b="1" lang="en-GB" sz="1800" spc="-1" strike="noStrike">
                <a:solidFill>
                  <a:srgbClr val="000000"/>
                </a:solidFill>
                <a:latin typeface="Arial Narrow"/>
              </a:rPr>
              <a:t>type of information needed </a:t>
            </a:r>
            <a:r>
              <a:rPr b="0" lang="en-GB" sz="1800" spc="-1" strike="noStrike">
                <a:solidFill>
                  <a:srgbClr val="000000"/>
                </a:solidFill>
                <a:latin typeface="Arial Narrow"/>
              </a:rPr>
              <a:t>e.g. Variety of opinions and experiences useful? Specific information needed from an expert? Topics sensitive to discuss in group setting?</a:t>
            </a:r>
            <a:endParaRPr b="0" lang="es-ES" sz="1800" spc="-1" strike="noStrike">
              <a:solidFill>
                <a:srgbClr val="000000"/>
              </a:solidFill>
              <a:latin typeface="Calibri"/>
            </a:endParaRPr>
          </a:p>
          <a:p>
            <a:pPr lvl="2" marL="1486080" indent="-343080" algn="just">
              <a:lnSpc>
                <a:spcPct val="100000"/>
              </a:lnSpc>
              <a:spcBef>
                <a:spcPts val="499"/>
              </a:spcBef>
              <a:buClr>
                <a:srgbClr val="000000"/>
              </a:buClr>
              <a:buFont typeface="Wingdings" charset="2"/>
              <a:buChar char=""/>
            </a:pPr>
            <a:r>
              <a:rPr b="1" lang="en-GB" sz="1800" spc="-1" strike="noStrike">
                <a:solidFill>
                  <a:srgbClr val="000000"/>
                </a:solidFill>
                <a:latin typeface="Arial Narrow"/>
              </a:rPr>
              <a:t>Logistical constraints </a:t>
            </a:r>
            <a:r>
              <a:rPr b="0" lang="en-GB" sz="1800" spc="-1" strike="noStrike">
                <a:solidFill>
                  <a:srgbClr val="000000"/>
                </a:solidFill>
                <a:latin typeface="Arial Narrow"/>
              </a:rPr>
              <a:t>e.g. Large number of individuals to be reached within a short timeframe?</a:t>
            </a:r>
            <a:endParaRPr b="0" lang="es-ES" sz="1800" spc="-1" strike="noStrike">
              <a:solidFill>
                <a:srgbClr val="000000"/>
              </a:solidFill>
              <a:latin typeface="Calibri"/>
            </a:endParaRPr>
          </a:p>
          <a:p>
            <a:pPr indent="0">
              <a:lnSpc>
                <a:spcPct val="90000"/>
              </a:lnSpc>
              <a:spcBef>
                <a:spcPts val="1417"/>
              </a:spcBef>
              <a:buNone/>
            </a:pPr>
            <a:endParaRPr b="0" lang="es-ES" sz="1800" spc="-1" strike="noStrike">
              <a:solidFill>
                <a:srgbClr val="000000"/>
              </a:solidFill>
              <a:latin typeface="Calibri"/>
            </a:endParaRPr>
          </a:p>
          <a:p>
            <a:pPr indent="0">
              <a:lnSpc>
                <a:spcPct val="90000"/>
              </a:lnSpc>
              <a:spcBef>
                <a:spcPts val="1417"/>
              </a:spcBef>
              <a:buNone/>
            </a:pPr>
            <a:endParaRPr b="0" lang="es-ES" sz="1800" spc="-1" strike="noStrike">
              <a:solidFill>
                <a:srgbClr val="000000"/>
              </a:solidFill>
              <a:latin typeface="Calibri"/>
            </a:endParaRPr>
          </a:p>
          <a:p>
            <a:pPr indent="0">
              <a:lnSpc>
                <a:spcPct val="90000"/>
              </a:lnSpc>
              <a:spcBef>
                <a:spcPts val="1417"/>
              </a:spcBef>
              <a:buNone/>
            </a:pPr>
            <a:endParaRPr b="0" lang="es-ES" sz="1800" spc="-1" strike="noStrike">
              <a:solidFill>
                <a:srgbClr val="000000"/>
              </a:solidFill>
              <a:latin typeface="Calibri"/>
            </a:endParaRPr>
          </a:p>
          <a:p>
            <a:pPr marL="685800" indent="0" algn="just">
              <a:lnSpc>
                <a:spcPct val="100000"/>
              </a:lnSpc>
              <a:spcBef>
                <a:spcPts val="499"/>
              </a:spcBef>
              <a:buNone/>
              <a:tabLst>
                <a:tab algn="l" pos="0"/>
              </a:tabLst>
            </a:pPr>
            <a:r>
              <a:rPr b="0" lang="en-GB" sz="4400" spc="-1" strike="noStrike">
                <a:solidFill>
                  <a:srgbClr val="000000"/>
                </a:solidFill>
                <a:latin typeface="Arial Narrow"/>
              </a:rPr>
              <a:t>	</a:t>
            </a:r>
            <a:endParaRPr b="0" lang="es-ES" sz="4400" spc="-1" strike="noStrike">
              <a:solidFill>
                <a:srgbClr val="000000"/>
              </a:solidFill>
              <a:latin typeface="Calibri"/>
            </a:endParaRPr>
          </a:p>
        </p:txBody>
      </p:sp>
    </p:spTree>
  </p:cSld>
  <mc:AlternateContent>
    <mc:Choice Requires="p14">
      <p:transition spd="slow" p14:dur="2000"/>
    </mc:Choice>
    <mc:Fallback>
      <p:transition spd="slow"/>
    </mc:Fallback>
  </mc:AlternateContent>
  <p:timing>
    <p:tnLst>
      <p:par>
        <p:cTn id="692" dur="indefinite" restart="never" nodeType="tmRoot">
          <p:childTnLst>
            <p:seq>
              <p:cTn id="693" dur="indefinite" nodeType="mainSeq">
                <p:childTnLst>
                  <p:par>
                    <p:cTn id="694" fill="hold">
                      <p:stCondLst>
                        <p:cond delay="indefinite"/>
                      </p:stCondLst>
                      <p:childTnLst>
                        <p:par>
                          <p:cTn id="695" fill="hold">
                            <p:stCondLst>
                              <p:cond delay="0"/>
                            </p:stCondLst>
                            <p:childTnLst>
                              <p:par>
                                <p:cTn id="696" nodeType="clickEffect" fill="hold" presetClass="entr" presetID="1">
                                  <p:stCondLst>
                                    <p:cond delay="0"/>
                                  </p:stCondLst>
                                  <p:childTnLst>
                                    <p:set>
                                      <p:cBhvr>
                                        <p:cTn id="697" dur="1" fill="hold">
                                          <p:stCondLst>
                                            <p:cond delay="0"/>
                                          </p:stCondLst>
                                        </p:cTn>
                                        <p:tgtEl>
                                          <p:spTgt spid="478">
                                            <p:txEl>
                                              <p:pRg st="1" end="1"/>
                                            </p:txEl>
                                          </p:spTgt>
                                        </p:tgtEl>
                                        <p:attrNameLst>
                                          <p:attrName>style.visibility</p:attrName>
                                        </p:attrNameLst>
                                      </p:cBhvr>
                                      <p:to>
                                        <p:strVal val="visible"/>
                                      </p:to>
                                    </p:set>
                                  </p:childTnLst>
                                </p:cTn>
                              </p:par>
                            </p:childTnLst>
                          </p:cTn>
                        </p:par>
                      </p:childTnLst>
                    </p:cTn>
                  </p:par>
                  <p:par>
                    <p:cTn id="698" fill="hold">
                      <p:stCondLst>
                        <p:cond delay="indefinite"/>
                      </p:stCondLst>
                      <p:childTnLst>
                        <p:par>
                          <p:cTn id="699" fill="hold">
                            <p:stCondLst>
                              <p:cond delay="0"/>
                            </p:stCondLst>
                            <p:childTnLst>
                              <p:par>
                                <p:cTn id="700" nodeType="clickEffect" fill="hold" presetClass="entr" presetID="1">
                                  <p:stCondLst>
                                    <p:cond delay="0"/>
                                  </p:stCondLst>
                                  <p:childTnLst>
                                    <p:set>
                                      <p:cBhvr>
                                        <p:cTn id="701" dur="1" fill="hold">
                                          <p:stCondLst>
                                            <p:cond delay="0"/>
                                          </p:stCondLst>
                                        </p:cTn>
                                        <p:tgtEl>
                                          <p:spTgt spid="478">
                                            <p:txEl>
                                              <p:pRg st="4" end="4"/>
                                            </p:txEl>
                                          </p:spTgt>
                                        </p:tgtEl>
                                        <p:attrNameLst>
                                          <p:attrName>style.visibility</p:attrName>
                                        </p:attrNameLst>
                                      </p:cBhvr>
                                      <p:to>
                                        <p:strVal val="visible"/>
                                      </p:to>
                                    </p:set>
                                  </p:childTnLst>
                                </p:cTn>
                              </p:par>
                              <p:par>
                                <p:cTn id="702" nodeType="withEffect" fill="hold" presetClass="entr" presetID="1">
                                  <p:stCondLst>
                                    <p:cond delay="0"/>
                                  </p:stCondLst>
                                  <p:childTnLst>
                                    <p:set>
                                      <p:cBhvr>
                                        <p:cTn id="703" dur="1" fill="hold">
                                          <p:stCondLst>
                                            <p:cond delay="0"/>
                                          </p:stCondLst>
                                        </p:cTn>
                                        <p:tgtEl>
                                          <p:spTgt spid="478">
                                            <p:txEl>
                                              <p:pRg st="5" end="5"/>
                                            </p:txEl>
                                          </p:spTgt>
                                        </p:tgtEl>
                                        <p:attrNameLst>
                                          <p:attrName>style.visibility</p:attrName>
                                        </p:attrNameLst>
                                      </p:cBhvr>
                                      <p:to>
                                        <p:strVal val="visible"/>
                                      </p:to>
                                    </p:set>
                                  </p:childTnLst>
                                </p:cTn>
                              </p:par>
                              <p:par>
                                <p:cTn id="704" nodeType="withEffect" fill="hold" presetClass="entr" presetID="1">
                                  <p:stCondLst>
                                    <p:cond delay="0"/>
                                  </p:stCondLst>
                                  <p:childTnLst>
                                    <p:set>
                                      <p:cBhvr>
                                        <p:cTn id="705" dur="1" fill="hold">
                                          <p:stCondLst>
                                            <p:cond delay="0"/>
                                          </p:stCondLst>
                                        </p:cTn>
                                        <p:tgtEl>
                                          <p:spTgt spid="478">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9"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FAQs (2)</a:t>
            </a:r>
            <a:endParaRPr b="0" lang="es-ES" sz="2900" spc="-1" strike="noStrike">
              <a:solidFill>
                <a:srgbClr val="000000"/>
              </a:solidFill>
              <a:latin typeface="Calibri"/>
            </a:endParaRPr>
          </a:p>
        </p:txBody>
      </p:sp>
      <p:sp>
        <p:nvSpPr>
          <p:cNvPr id="480" name="PlaceHolder 2"/>
          <p:cNvSpPr>
            <a:spLocks noGrp="1"/>
          </p:cNvSpPr>
          <p:nvPr>
            <p:ph/>
          </p:nvPr>
        </p:nvSpPr>
        <p:spPr>
          <a:xfrm>
            <a:off x="386280" y="1566720"/>
            <a:ext cx="8426520" cy="4442040"/>
          </a:xfrm>
          <a:prstGeom prst="rect">
            <a:avLst/>
          </a:prstGeom>
          <a:noFill/>
          <a:ln w="0">
            <a:noFill/>
          </a:ln>
        </p:spPr>
        <p:txBody>
          <a:bodyPr lIns="90000" rIns="90000" tIns="45000" bIns="45000" anchor="t">
            <a:noAutofit/>
          </a:bodyPr>
          <a:p>
            <a:pPr marL="343080" indent="-343080" algn="just">
              <a:lnSpc>
                <a:spcPct val="100000"/>
              </a:lnSpc>
              <a:spcBef>
                <a:spcPts val="1001"/>
              </a:spcBef>
              <a:buClr>
                <a:srgbClr val="000000"/>
              </a:buClr>
              <a:buFont typeface="Wingdings" charset="2"/>
              <a:buChar char=""/>
            </a:pPr>
            <a:r>
              <a:rPr b="1" lang="en-GB" sz="1800" spc="-1" strike="noStrike">
                <a:solidFill>
                  <a:srgbClr val="000000"/>
                </a:solidFill>
                <a:latin typeface="Arial Narrow"/>
              </a:rPr>
              <a:t>Is it possible to have two different units of measurement in the same questionnaire?</a:t>
            </a:r>
            <a:endParaRPr b="0" lang="es-ES" sz="1800" spc="-1" strike="noStrike">
              <a:solidFill>
                <a:srgbClr val="000000"/>
              </a:solidFill>
              <a:latin typeface="Calibri"/>
            </a:endParaRPr>
          </a:p>
          <a:p>
            <a:pPr lvl="1" marL="10288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Ideally, </a:t>
            </a:r>
            <a:r>
              <a:rPr b="1" lang="en-GB" sz="1400" spc="-1" strike="noStrike">
                <a:solidFill>
                  <a:srgbClr val="000000"/>
                </a:solidFill>
                <a:latin typeface="Arial Narrow"/>
              </a:rPr>
              <a:t>should be avoided, </a:t>
            </a:r>
            <a:r>
              <a:rPr b="0" lang="en-GB" sz="1400" spc="-1" strike="noStrike">
                <a:solidFill>
                  <a:srgbClr val="000000"/>
                </a:solidFill>
                <a:latin typeface="Arial Narrow"/>
              </a:rPr>
              <a:t>but there are </a:t>
            </a:r>
            <a:r>
              <a:rPr b="1" lang="en-GB" sz="1400" spc="-1" strike="noStrike">
                <a:solidFill>
                  <a:srgbClr val="000000"/>
                </a:solidFill>
                <a:latin typeface="Arial Narrow"/>
              </a:rPr>
              <a:t>some exceptions</a:t>
            </a:r>
            <a:r>
              <a:rPr b="0" lang="en-GB" sz="1400" spc="-1" strike="noStrike">
                <a:solidFill>
                  <a:srgbClr val="000000"/>
                </a:solidFill>
                <a:latin typeface="Arial Narrow"/>
              </a:rPr>
              <a:t>: </a:t>
            </a:r>
            <a:endParaRPr b="0" lang="es-ES" sz="1400" spc="-1" strike="noStrike">
              <a:solidFill>
                <a:srgbClr val="000000"/>
              </a:solidFill>
              <a:latin typeface="Calibri"/>
            </a:endParaRPr>
          </a:p>
          <a:p>
            <a:pPr lvl="2" marL="14860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Individual information within a household survey (e.g. child attendance roster)</a:t>
            </a:r>
            <a:endParaRPr b="0" lang="es-ES" sz="1400" spc="-1" strike="noStrike">
              <a:solidFill>
                <a:srgbClr val="000000"/>
              </a:solidFill>
              <a:latin typeface="Calibri"/>
            </a:endParaRPr>
          </a:p>
          <a:p>
            <a:pPr lvl="2" marL="14860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Household information within an individual survey (e.g. household size or income indicators)</a:t>
            </a:r>
            <a:endParaRPr b="0" lang="es-ES" sz="1400" spc="-1" strike="noStrike">
              <a:solidFill>
                <a:srgbClr val="000000"/>
              </a:solidFill>
              <a:latin typeface="Calibri"/>
            </a:endParaRPr>
          </a:p>
          <a:p>
            <a:pPr lvl="2" marL="14860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Individual information within a village/ community/ location level interview (e.g. KI’s displacement status and experiences, if KI also part of the affected population)</a:t>
            </a:r>
            <a:endParaRPr b="0" lang="es-ES" sz="1400" spc="-1" strike="noStrike">
              <a:solidFill>
                <a:srgbClr val="000000"/>
              </a:solidFill>
              <a:latin typeface="Calibri"/>
            </a:endParaRPr>
          </a:p>
          <a:p>
            <a:pPr lvl="2" marL="14860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Household information within a village/ community/ location level interview (e.g. KI estimates # or % of households affected by a specific situation in a village)</a:t>
            </a:r>
            <a:endParaRPr b="0" lang="es-ES" sz="1400" spc="-1" strike="noStrike">
              <a:solidFill>
                <a:srgbClr val="000000"/>
              </a:solidFill>
              <a:latin typeface="Calibri"/>
            </a:endParaRPr>
          </a:p>
          <a:p>
            <a:pPr indent="0" algn="just">
              <a:lnSpc>
                <a:spcPct val="100000"/>
              </a:lnSpc>
              <a:spcBef>
                <a:spcPts val="1001"/>
              </a:spcBef>
              <a:buNone/>
            </a:pP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Wingdings" charset="2"/>
              <a:buChar char=""/>
            </a:pPr>
            <a:r>
              <a:rPr b="1" lang="en-GB" sz="1800" spc="-1" strike="noStrike">
                <a:solidFill>
                  <a:srgbClr val="000000"/>
                </a:solidFill>
                <a:latin typeface="Arial Narrow"/>
              </a:rPr>
              <a:t>What if my population of interest includes minors (i.e. individuals &lt;18 years of age)? Can I collect data from minors?</a:t>
            </a:r>
            <a:endParaRPr b="0" lang="es-ES" sz="1800" spc="-1" strike="noStrike">
              <a:solidFill>
                <a:srgbClr val="000000"/>
              </a:solidFill>
              <a:latin typeface="Calibri"/>
            </a:endParaRPr>
          </a:p>
          <a:p>
            <a:pPr lvl="1" marL="10288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Only if absolutely necessary to meet objectives of the research</a:t>
            </a:r>
            <a:endParaRPr b="0" lang="es-ES" sz="1400" spc="-1" strike="noStrike">
              <a:solidFill>
                <a:srgbClr val="000000"/>
              </a:solidFill>
              <a:latin typeface="Calibri"/>
            </a:endParaRPr>
          </a:p>
          <a:p>
            <a:pPr lvl="1" marL="10288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Only if required information cannot be collected from adult respondents e.g. parents or caregivers</a:t>
            </a:r>
            <a:endParaRPr b="0" lang="es-ES" sz="1400" spc="-1" strike="noStrike">
              <a:solidFill>
                <a:srgbClr val="000000"/>
              </a:solidFill>
              <a:latin typeface="Calibri"/>
            </a:endParaRPr>
          </a:p>
          <a:p>
            <a:pPr lvl="1" marL="10288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Ideally, only from respondents &gt;15 years </a:t>
            </a:r>
            <a:endParaRPr b="0" lang="es-ES" sz="1400" spc="-1" strike="noStrike">
              <a:solidFill>
                <a:srgbClr val="000000"/>
              </a:solidFill>
              <a:latin typeface="Calibri"/>
            </a:endParaRPr>
          </a:p>
          <a:p>
            <a:pPr lvl="1" marL="1028880" indent="-343080" algn="just">
              <a:lnSpc>
                <a:spcPct val="100000"/>
              </a:lnSpc>
              <a:spcBef>
                <a:spcPts val="499"/>
              </a:spcBef>
              <a:buClr>
                <a:srgbClr val="000000"/>
              </a:buClr>
              <a:buFont typeface="Wingdings" charset="2"/>
              <a:buChar char=""/>
            </a:pPr>
            <a:r>
              <a:rPr b="0" lang="en-GB" sz="1400" spc="-1" strike="noStrike">
                <a:solidFill>
                  <a:srgbClr val="000000"/>
                </a:solidFill>
                <a:latin typeface="Arial Narrow"/>
              </a:rPr>
              <a:t>Only if the required protocols are being followed </a:t>
            </a:r>
            <a:endParaRPr b="0" lang="es-ES" sz="1400" spc="-1" strike="noStrike">
              <a:solidFill>
                <a:srgbClr val="000000"/>
              </a:solidFill>
              <a:latin typeface="Calibri"/>
            </a:endParaRPr>
          </a:p>
          <a:p>
            <a:pPr lvl="1" marL="1028880" indent="-343080" algn="just">
              <a:lnSpc>
                <a:spcPct val="100000"/>
              </a:lnSpc>
              <a:spcBef>
                <a:spcPts val="499"/>
              </a:spcBef>
              <a:buClr>
                <a:srgbClr val="000000"/>
              </a:buClr>
              <a:buFont typeface="Wingdings" charset="2"/>
              <a:buChar char=""/>
            </a:pPr>
            <a:r>
              <a:rPr b="0" lang="fr-CH" sz="1400" spc="-1" strike="noStrike">
                <a:solidFill>
                  <a:srgbClr val="000000"/>
                </a:solidFill>
                <a:latin typeface="Arial Narrow"/>
              </a:rPr>
              <a:t>Will de discussed later in this training </a:t>
            </a:r>
            <a:r>
              <a:rPr b="0" lang="en-CH" sz="1400" spc="-1" strike="noStrike">
                <a:solidFill>
                  <a:srgbClr val="000000"/>
                </a:solidFill>
                <a:latin typeface="Wingdings"/>
              </a:rPr>
              <a:t></a:t>
            </a:r>
            <a:r>
              <a:rPr b="0" lang="fr-CH" sz="1400" spc="-1" strike="noStrike">
                <a:solidFill>
                  <a:srgbClr val="000000"/>
                </a:solidFill>
                <a:latin typeface="Arial Narrow"/>
              </a:rPr>
              <a:t> </a:t>
            </a:r>
            <a:endParaRPr b="0" lang="es-ES" sz="1400" spc="-1" strike="noStrike">
              <a:solidFill>
                <a:srgbClr val="000000"/>
              </a:solidFill>
              <a:latin typeface="Calibri"/>
            </a:endParaRPr>
          </a:p>
          <a:p>
            <a:pPr indent="0">
              <a:lnSpc>
                <a:spcPct val="90000"/>
              </a:lnSpc>
              <a:spcBef>
                <a:spcPts val="1417"/>
              </a:spcBef>
              <a:buNone/>
            </a:pPr>
            <a:endParaRPr b="0" lang="es-ES" sz="1800" spc="-1" strike="noStrike">
              <a:solidFill>
                <a:srgbClr val="000000"/>
              </a:solidFill>
              <a:latin typeface="Calibri"/>
            </a:endParaRPr>
          </a:p>
          <a:p>
            <a:pPr indent="0">
              <a:lnSpc>
                <a:spcPct val="90000"/>
              </a:lnSpc>
              <a:spcBef>
                <a:spcPts val="1417"/>
              </a:spcBef>
              <a:buNone/>
            </a:pPr>
            <a:endParaRPr b="0" lang="es-ES" sz="1800" spc="-1" strike="noStrike">
              <a:solidFill>
                <a:srgbClr val="000000"/>
              </a:solidFill>
              <a:latin typeface="Calibri"/>
            </a:endParaRPr>
          </a:p>
          <a:p>
            <a:pPr indent="0">
              <a:lnSpc>
                <a:spcPct val="90000"/>
              </a:lnSpc>
              <a:spcBef>
                <a:spcPts val="1417"/>
              </a:spcBef>
              <a:buNone/>
            </a:pPr>
            <a:endParaRPr b="0" lang="es-ES" sz="1800" spc="-1" strike="noStrike">
              <a:solidFill>
                <a:srgbClr val="000000"/>
              </a:solidFill>
              <a:latin typeface="Calibri"/>
            </a:endParaRPr>
          </a:p>
          <a:p>
            <a:pPr marL="685800" indent="0" algn="just">
              <a:lnSpc>
                <a:spcPct val="100000"/>
              </a:lnSpc>
              <a:spcBef>
                <a:spcPts val="499"/>
              </a:spcBef>
              <a:buNone/>
              <a:tabLst>
                <a:tab algn="l" pos="0"/>
              </a:tabLst>
            </a:pPr>
            <a:r>
              <a:rPr b="0" lang="en-GB" sz="4400" spc="-1" strike="noStrike">
                <a:solidFill>
                  <a:srgbClr val="000000"/>
                </a:solidFill>
                <a:latin typeface="Arial Narrow"/>
              </a:rPr>
              <a:t>	</a:t>
            </a:r>
            <a:endParaRPr b="0" lang="es-ES" sz="4400" spc="-1" strike="noStrike">
              <a:solidFill>
                <a:srgbClr val="000000"/>
              </a:solidFill>
              <a:latin typeface="Calibri"/>
            </a:endParaRPr>
          </a:p>
        </p:txBody>
      </p:sp>
    </p:spTree>
  </p:cSld>
  <mc:AlternateContent>
    <mc:Choice Requires="p14">
      <p:transition spd="slow" p14:dur="2000"/>
    </mc:Choice>
    <mc:Fallback>
      <p:transition spd="slow"/>
    </mc:Fallback>
  </mc:AlternateContent>
  <p:timing>
    <p:tnLst>
      <p:par>
        <p:cTn id="706" dur="indefinite" restart="never" nodeType="tmRoot">
          <p:childTnLst>
            <p:seq>
              <p:cTn id="707" dur="indefinite" nodeType="mainSeq">
                <p:childTnLst>
                  <p:par>
                    <p:cTn id="708" fill="hold">
                      <p:stCondLst>
                        <p:cond delay="indefinite"/>
                      </p:stCondLst>
                      <p:childTnLst>
                        <p:par>
                          <p:cTn id="709" fill="hold">
                            <p:stCondLst>
                              <p:cond delay="0"/>
                            </p:stCondLst>
                            <p:childTnLst>
                              <p:par>
                                <p:cTn id="710" nodeType="clickEffect" fill="hold" presetClass="entr" presetID="1">
                                  <p:stCondLst>
                                    <p:cond delay="0"/>
                                  </p:stCondLst>
                                  <p:childTnLst>
                                    <p:set>
                                      <p:cBhvr>
                                        <p:cTn id="711" dur="1" fill="hold">
                                          <p:stCondLst>
                                            <p:cond delay="0"/>
                                          </p:stCondLst>
                                        </p:cTn>
                                        <p:tgtEl>
                                          <p:spTgt spid="480">
                                            <p:txEl>
                                              <p:pRg st="1" end="1"/>
                                            </p:txEl>
                                          </p:spTgt>
                                        </p:tgtEl>
                                        <p:attrNameLst>
                                          <p:attrName>style.visibility</p:attrName>
                                        </p:attrNameLst>
                                      </p:cBhvr>
                                      <p:to>
                                        <p:strVal val="visible"/>
                                      </p:to>
                                    </p:set>
                                  </p:childTnLst>
                                </p:cTn>
                              </p:par>
                            </p:childTnLst>
                          </p:cTn>
                        </p:par>
                      </p:childTnLst>
                    </p:cTn>
                  </p:par>
                  <p:par>
                    <p:cTn id="712" fill="hold">
                      <p:stCondLst>
                        <p:cond delay="indefinite"/>
                      </p:stCondLst>
                      <p:childTnLst>
                        <p:par>
                          <p:cTn id="713" fill="hold">
                            <p:stCondLst>
                              <p:cond delay="0"/>
                            </p:stCondLst>
                            <p:childTnLst>
                              <p:par>
                                <p:cTn id="714" nodeType="clickEffect" fill="hold" presetClass="entr" presetID="2" presetSubtype="4">
                                  <p:stCondLst>
                                    <p:cond delay="0"/>
                                  </p:stCondLst>
                                  <p:childTnLst>
                                    <p:set>
                                      <p:cBhvr>
                                        <p:cTn id="715" dur="1" fill="hold">
                                          <p:stCondLst>
                                            <p:cond delay="0"/>
                                          </p:stCondLst>
                                        </p:cTn>
                                        <p:tgtEl>
                                          <p:spTgt spid="480">
                                            <p:txEl>
                                              <p:pRg st="2" end="2"/>
                                            </p:txEl>
                                          </p:spTgt>
                                        </p:tgtEl>
                                        <p:attrNameLst>
                                          <p:attrName>style.visibility</p:attrName>
                                        </p:attrNameLst>
                                      </p:cBhvr>
                                      <p:to>
                                        <p:strVal val="visible"/>
                                      </p:to>
                                    </p:set>
                                    <p:anim calcmode="lin" valueType="num">
                                      <p:cBhvr additive="repl">
                                        <p:cTn id="716" dur="500" fill="hold"/>
                                        <p:tgtEl>
                                          <p:spTgt spid="480">
                                            <p:txEl>
                                              <p:pRg st="2" end="2"/>
                                            </p:txEl>
                                          </p:spTgt>
                                        </p:tgtEl>
                                        <p:attrNameLst>
                                          <p:attrName>ppt_x</p:attrName>
                                        </p:attrNameLst>
                                      </p:cBhvr>
                                      <p:tavLst>
                                        <p:tav tm="0">
                                          <p:val>
                                            <p:strVal val="#ppt_x"/>
                                          </p:val>
                                        </p:tav>
                                        <p:tav tm="100000">
                                          <p:val>
                                            <p:strVal val="#ppt_x"/>
                                          </p:val>
                                        </p:tav>
                                      </p:tavLst>
                                    </p:anim>
                                    <p:anim calcmode="lin" valueType="num">
                                      <p:cBhvr additive="repl">
                                        <p:cTn id="717" dur="500" fill="hold"/>
                                        <p:tgtEl>
                                          <p:spTgt spid="480">
                                            <p:txEl>
                                              <p:pRg st="2" end="2"/>
                                            </p:txEl>
                                          </p:spTgt>
                                        </p:tgtEl>
                                        <p:attrNameLst>
                                          <p:attrName>ppt_y</p:attrName>
                                        </p:attrNameLst>
                                      </p:cBhvr>
                                      <p:tavLst>
                                        <p:tav tm="0">
                                          <p:val>
                                            <p:strVal val="1+#ppt_h/2"/>
                                          </p:val>
                                        </p:tav>
                                        <p:tav tm="100000">
                                          <p:val>
                                            <p:strVal val="#ppt_y"/>
                                          </p:val>
                                        </p:tav>
                                      </p:tavLst>
                                    </p:anim>
                                  </p:childTnLst>
                                </p:cTn>
                              </p:par>
                              <p:par>
                                <p:cTn id="718" nodeType="withEffect" fill="hold" presetClass="entr" presetID="2" presetSubtype="4">
                                  <p:stCondLst>
                                    <p:cond delay="0"/>
                                  </p:stCondLst>
                                  <p:childTnLst>
                                    <p:set>
                                      <p:cBhvr>
                                        <p:cTn id="719" dur="1" fill="hold">
                                          <p:stCondLst>
                                            <p:cond delay="0"/>
                                          </p:stCondLst>
                                        </p:cTn>
                                        <p:tgtEl>
                                          <p:spTgt spid="480">
                                            <p:txEl>
                                              <p:pRg st="3" end="3"/>
                                            </p:txEl>
                                          </p:spTgt>
                                        </p:tgtEl>
                                        <p:attrNameLst>
                                          <p:attrName>style.visibility</p:attrName>
                                        </p:attrNameLst>
                                      </p:cBhvr>
                                      <p:to>
                                        <p:strVal val="visible"/>
                                      </p:to>
                                    </p:set>
                                    <p:anim calcmode="lin" valueType="num">
                                      <p:cBhvr additive="repl">
                                        <p:cTn id="720" dur="500" fill="hold"/>
                                        <p:tgtEl>
                                          <p:spTgt spid="480">
                                            <p:txEl>
                                              <p:pRg st="3" end="3"/>
                                            </p:txEl>
                                          </p:spTgt>
                                        </p:tgtEl>
                                        <p:attrNameLst>
                                          <p:attrName>ppt_x</p:attrName>
                                        </p:attrNameLst>
                                      </p:cBhvr>
                                      <p:tavLst>
                                        <p:tav tm="0">
                                          <p:val>
                                            <p:strVal val="#ppt_x"/>
                                          </p:val>
                                        </p:tav>
                                        <p:tav tm="100000">
                                          <p:val>
                                            <p:strVal val="#ppt_x"/>
                                          </p:val>
                                        </p:tav>
                                      </p:tavLst>
                                    </p:anim>
                                    <p:anim calcmode="lin" valueType="num">
                                      <p:cBhvr additive="repl">
                                        <p:cTn id="721" dur="500" fill="hold"/>
                                        <p:tgtEl>
                                          <p:spTgt spid="480">
                                            <p:txEl>
                                              <p:pRg st="3" end="3"/>
                                            </p:txEl>
                                          </p:spTgt>
                                        </p:tgtEl>
                                        <p:attrNameLst>
                                          <p:attrName>ppt_y</p:attrName>
                                        </p:attrNameLst>
                                      </p:cBhvr>
                                      <p:tavLst>
                                        <p:tav tm="0">
                                          <p:val>
                                            <p:strVal val="1+#ppt_h/2"/>
                                          </p:val>
                                        </p:tav>
                                        <p:tav tm="100000">
                                          <p:val>
                                            <p:strVal val="#ppt_y"/>
                                          </p:val>
                                        </p:tav>
                                      </p:tavLst>
                                    </p:anim>
                                  </p:childTnLst>
                                </p:cTn>
                              </p:par>
                              <p:par>
                                <p:cTn id="722" nodeType="withEffect" fill="hold" presetClass="entr" presetID="2" presetSubtype="4">
                                  <p:stCondLst>
                                    <p:cond delay="0"/>
                                  </p:stCondLst>
                                  <p:childTnLst>
                                    <p:set>
                                      <p:cBhvr>
                                        <p:cTn id="723" dur="1" fill="hold">
                                          <p:stCondLst>
                                            <p:cond delay="0"/>
                                          </p:stCondLst>
                                        </p:cTn>
                                        <p:tgtEl>
                                          <p:spTgt spid="480">
                                            <p:txEl>
                                              <p:pRg st="4" end="4"/>
                                            </p:txEl>
                                          </p:spTgt>
                                        </p:tgtEl>
                                        <p:attrNameLst>
                                          <p:attrName>style.visibility</p:attrName>
                                        </p:attrNameLst>
                                      </p:cBhvr>
                                      <p:to>
                                        <p:strVal val="visible"/>
                                      </p:to>
                                    </p:set>
                                    <p:anim calcmode="lin" valueType="num">
                                      <p:cBhvr additive="repl">
                                        <p:cTn id="724" dur="500" fill="hold"/>
                                        <p:tgtEl>
                                          <p:spTgt spid="480">
                                            <p:txEl>
                                              <p:pRg st="4" end="4"/>
                                            </p:txEl>
                                          </p:spTgt>
                                        </p:tgtEl>
                                        <p:attrNameLst>
                                          <p:attrName>ppt_x</p:attrName>
                                        </p:attrNameLst>
                                      </p:cBhvr>
                                      <p:tavLst>
                                        <p:tav tm="0">
                                          <p:val>
                                            <p:strVal val="#ppt_x"/>
                                          </p:val>
                                        </p:tav>
                                        <p:tav tm="100000">
                                          <p:val>
                                            <p:strVal val="#ppt_x"/>
                                          </p:val>
                                        </p:tav>
                                      </p:tavLst>
                                    </p:anim>
                                    <p:anim calcmode="lin" valueType="num">
                                      <p:cBhvr additive="repl">
                                        <p:cTn id="725" dur="500" fill="hold"/>
                                        <p:tgtEl>
                                          <p:spTgt spid="480">
                                            <p:txEl>
                                              <p:pRg st="4" end="4"/>
                                            </p:txEl>
                                          </p:spTgt>
                                        </p:tgtEl>
                                        <p:attrNameLst>
                                          <p:attrName>ppt_y</p:attrName>
                                        </p:attrNameLst>
                                      </p:cBhvr>
                                      <p:tavLst>
                                        <p:tav tm="0">
                                          <p:val>
                                            <p:strVal val="1+#ppt_h/2"/>
                                          </p:val>
                                        </p:tav>
                                        <p:tav tm="100000">
                                          <p:val>
                                            <p:strVal val="#ppt_y"/>
                                          </p:val>
                                        </p:tav>
                                      </p:tavLst>
                                    </p:anim>
                                  </p:childTnLst>
                                </p:cTn>
                              </p:par>
                              <p:par>
                                <p:cTn id="726" nodeType="withEffect" fill="hold" presetClass="entr" presetID="2" presetSubtype="4">
                                  <p:stCondLst>
                                    <p:cond delay="0"/>
                                  </p:stCondLst>
                                  <p:childTnLst>
                                    <p:set>
                                      <p:cBhvr>
                                        <p:cTn id="727" dur="1" fill="hold">
                                          <p:stCondLst>
                                            <p:cond delay="0"/>
                                          </p:stCondLst>
                                        </p:cTn>
                                        <p:tgtEl>
                                          <p:spTgt spid="480">
                                            <p:txEl>
                                              <p:pRg st="5" end="5"/>
                                            </p:txEl>
                                          </p:spTgt>
                                        </p:tgtEl>
                                        <p:attrNameLst>
                                          <p:attrName>style.visibility</p:attrName>
                                        </p:attrNameLst>
                                      </p:cBhvr>
                                      <p:to>
                                        <p:strVal val="visible"/>
                                      </p:to>
                                    </p:set>
                                    <p:anim calcmode="lin" valueType="num">
                                      <p:cBhvr additive="repl">
                                        <p:cTn id="728" dur="500" fill="hold"/>
                                        <p:tgtEl>
                                          <p:spTgt spid="480">
                                            <p:txEl>
                                              <p:pRg st="5" end="5"/>
                                            </p:txEl>
                                          </p:spTgt>
                                        </p:tgtEl>
                                        <p:attrNameLst>
                                          <p:attrName>ppt_x</p:attrName>
                                        </p:attrNameLst>
                                      </p:cBhvr>
                                      <p:tavLst>
                                        <p:tav tm="0">
                                          <p:val>
                                            <p:strVal val="#ppt_x"/>
                                          </p:val>
                                        </p:tav>
                                        <p:tav tm="100000">
                                          <p:val>
                                            <p:strVal val="#ppt_x"/>
                                          </p:val>
                                        </p:tav>
                                      </p:tavLst>
                                    </p:anim>
                                    <p:anim calcmode="lin" valueType="num">
                                      <p:cBhvr additive="repl">
                                        <p:cTn id="729" dur="500" fill="hold"/>
                                        <p:tgtEl>
                                          <p:spTgt spid="48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30" fill="hold">
                      <p:stCondLst>
                        <p:cond delay="indefinite"/>
                      </p:stCondLst>
                      <p:childTnLst>
                        <p:par>
                          <p:cTn id="731" fill="hold">
                            <p:stCondLst>
                              <p:cond delay="0"/>
                            </p:stCondLst>
                            <p:childTnLst>
                              <p:par>
                                <p:cTn id="732" nodeType="clickEffect" fill="hold" presetClass="entr" presetID="1">
                                  <p:stCondLst>
                                    <p:cond delay="0"/>
                                  </p:stCondLst>
                                  <p:childTnLst>
                                    <p:set>
                                      <p:cBhvr>
                                        <p:cTn id="733" dur="1" fill="hold">
                                          <p:stCondLst>
                                            <p:cond delay="0"/>
                                          </p:stCondLst>
                                        </p:cTn>
                                        <p:tgtEl>
                                          <p:spTgt spid="480">
                                            <p:txEl>
                                              <p:pRg st="8" end="8"/>
                                            </p:txEl>
                                          </p:spTgt>
                                        </p:tgtEl>
                                        <p:attrNameLst>
                                          <p:attrName>style.visibility</p:attrName>
                                        </p:attrNameLst>
                                      </p:cBhvr>
                                      <p:to>
                                        <p:strVal val="visible"/>
                                      </p:to>
                                    </p:set>
                                  </p:childTnLst>
                                </p:cTn>
                              </p:par>
                              <p:par>
                                <p:cTn id="734" nodeType="withEffect" fill="hold" presetClass="entr" presetID="1">
                                  <p:stCondLst>
                                    <p:cond delay="0"/>
                                  </p:stCondLst>
                                  <p:childTnLst>
                                    <p:set>
                                      <p:cBhvr>
                                        <p:cTn id="735" dur="1" fill="hold">
                                          <p:stCondLst>
                                            <p:cond delay="0"/>
                                          </p:stCondLst>
                                        </p:cTn>
                                        <p:tgtEl>
                                          <p:spTgt spid="480">
                                            <p:txEl>
                                              <p:pRg st="9" end="9"/>
                                            </p:txEl>
                                          </p:spTgt>
                                        </p:tgtEl>
                                        <p:attrNameLst>
                                          <p:attrName>style.visibility</p:attrName>
                                        </p:attrNameLst>
                                      </p:cBhvr>
                                      <p:to>
                                        <p:strVal val="visible"/>
                                      </p:to>
                                    </p:set>
                                  </p:childTnLst>
                                </p:cTn>
                              </p:par>
                              <p:par>
                                <p:cTn id="736" nodeType="withEffect" fill="hold" presetClass="entr" presetID="1">
                                  <p:stCondLst>
                                    <p:cond delay="0"/>
                                  </p:stCondLst>
                                  <p:childTnLst>
                                    <p:set>
                                      <p:cBhvr>
                                        <p:cTn id="737" dur="1" fill="hold">
                                          <p:stCondLst>
                                            <p:cond delay="0"/>
                                          </p:stCondLst>
                                        </p:cTn>
                                        <p:tgtEl>
                                          <p:spTgt spid="480">
                                            <p:txEl>
                                              <p:pRg st="10" end="10"/>
                                            </p:txEl>
                                          </p:spTgt>
                                        </p:tgtEl>
                                        <p:attrNameLst>
                                          <p:attrName>style.visibility</p:attrName>
                                        </p:attrNameLst>
                                      </p:cBhvr>
                                      <p:to>
                                        <p:strVal val="visible"/>
                                      </p:to>
                                    </p:set>
                                  </p:childTnLst>
                                </p:cTn>
                              </p:par>
                              <p:par>
                                <p:cTn id="738" nodeType="withEffect" fill="hold" presetClass="entr" presetID="1">
                                  <p:stCondLst>
                                    <p:cond delay="0"/>
                                  </p:stCondLst>
                                  <p:childTnLst>
                                    <p:set>
                                      <p:cBhvr>
                                        <p:cTn id="739" dur="1" fill="hold">
                                          <p:stCondLst>
                                            <p:cond delay="0"/>
                                          </p:stCondLst>
                                        </p:cTn>
                                        <p:tgtEl>
                                          <p:spTgt spid="480">
                                            <p:txEl>
                                              <p:pRg st="11" end="11"/>
                                            </p:txEl>
                                          </p:spTgt>
                                        </p:tgtEl>
                                        <p:attrNameLst>
                                          <p:attrName>style.visibility</p:attrName>
                                        </p:attrNameLst>
                                      </p:cBhvr>
                                      <p:to>
                                        <p:strVal val="visible"/>
                                      </p:to>
                                    </p:set>
                                  </p:childTnLst>
                                </p:cTn>
                              </p:par>
                              <p:par>
                                <p:cTn id="740" nodeType="withEffect" fill="hold" presetClass="entr" presetID="1">
                                  <p:stCondLst>
                                    <p:cond delay="0"/>
                                  </p:stCondLst>
                                  <p:childTnLst>
                                    <p:set>
                                      <p:cBhvr>
                                        <p:cTn id="741" dur="1" fill="hold">
                                          <p:stCondLst>
                                            <p:cond delay="0"/>
                                          </p:stCondLst>
                                        </p:cTn>
                                        <p:tgtEl>
                                          <p:spTgt spid="480">
                                            <p:txEl>
                                              <p:pRg st="12" end="1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1" name="PlaceHolder 1"/>
          <p:cNvSpPr>
            <a:spLocks noGrp="1"/>
          </p:cNvSpPr>
          <p:nvPr>
            <p:ph type="title"/>
          </p:nvPr>
        </p:nvSpPr>
        <p:spPr>
          <a:xfrm>
            <a:off x="291960" y="1845360"/>
            <a:ext cx="3151440" cy="2500920"/>
          </a:xfrm>
          <a:prstGeom prst="rect">
            <a:avLst/>
          </a:prstGeom>
          <a:noFill/>
          <a:ln w="0">
            <a:noFill/>
          </a:ln>
        </p:spPr>
        <p:txBody>
          <a:bodyPr lIns="90000" rIns="90000" tIns="45000" bIns="45000" anchor="ctr">
            <a:noAutofit/>
          </a:bodyPr>
          <a:p>
            <a:pPr indent="0">
              <a:lnSpc>
                <a:spcPts val="4501"/>
              </a:lnSpc>
              <a:buNone/>
            </a:pPr>
            <a:r>
              <a:rPr b="1" lang="en-GB" sz="4000" spc="-1" strike="noStrike">
                <a:solidFill>
                  <a:srgbClr val="ffffff"/>
                </a:solidFill>
                <a:latin typeface="Arial Narrow"/>
              </a:rPr>
              <a:t>Questions?</a:t>
            </a:r>
            <a:endParaRPr b="0" lang="es-ES" sz="4000" spc="-1" strike="noStrike">
              <a:solidFill>
                <a:srgbClr val="000000"/>
              </a:solidFill>
              <a:latin typeface="Calibri"/>
            </a:endParaRPr>
          </a:p>
        </p:txBody>
      </p:sp>
      <p:pic>
        <p:nvPicPr>
          <p:cNvPr id="482"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3" name="PlaceHolder 1"/>
          <p:cNvSpPr>
            <a:spLocks noGrp="1"/>
          </p:cNvSpPr>
          <p:nvPr>
            <p:ph type="title"/>
          </p:nvPr>
        </p:nvSpPr>
        <p:spPr>
          <a:xfrm>
            <a:off x="183600" y="1845360"/>
            <a:ext cx="33750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What methods to use if you don’t have access to the population of interest? </a:t>
            </a:r>
            <a:endParaRPr b="0" lang="es-ES" sz="4400" spc="-1" strike="noStrike">
              <a:solidFill>
                <a:srgbClr val="000000"/>
              </a:solidFill>
              <a:latin typeface="Calibri"/>
            </a:endParaRPr>
          </a:p>
        </p:txBody>
      </p:sp>
      <p:pic>
        <p:nvPicPr>
          <p:cNvPr id="484"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5"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What is remote data collection?</a:t>
            </a:r>
            <a:endParaRPr b="0" lang="es-ES" sz="2900" spc="-1" strike="noStrike">
              <a:solidFill>
                <a:srgbClr val="000000"/>
              </a:solidFill>
              <a:latin typeface="Calibri"/>
            </a:endParaRPr>
          </a:p>
        </p:txBody>
      </p:sp>
      <p:sp>
        <p:nvSpPr>
          <p:cNvPr id="486" name="PlaceHolder 2"/>
          <p:cNvSpPr>
            <a:spLocks noGrp="1"/>
          </p:cNvSpPr>
          <p:nvPr>
            <p:ph/>
          </p:nvPr>
        </p:nvSpPr>
        <p:spPr>
          <a:xfrm>
            <a:off x="226440" y="1620720"/>
            <a:ext cx="4734720" cy="4482720"/>
          </a:xfrm>
          <a:prstGeom prst="rect">
            <a:avLst/>
          </a:prstGeom>
          <a:noFill/>
          <a:ln w="0">
            <a:noFill/>
          </a:ln>
        </p:spPr>
        <p:txBody>
          <a:bodyPr lIns="90000" rIns="90000" tIns="45000" bIns="45000" anchor="t">
            <a:noAutofit/>
          </a:bodyPr>
          <a:p>
            <a:pPr indent="0">
              <a:lnSpc>
                <a:spcPts val="1500"/>
              </a:lnSpc>
              <a:spcBef>
                <a:spcPts val="1001"/>
              </a:spcBef>
              <a:buNone/>
              <a:tabLst>
                <a:tab algn="l" pos="0"/>
              </a:tabLst>
            </a:pPr>
            <a:r>
              <a:rPr b="0" lang="en-US" sz="1400" spc="-1" strike="noStrike">
                <a:solidFill>
                  <a:srgbClr val="000000"/>
                </a:solidFill>
                <a:latin typeface="Arial Narrow"/>
              </a:rPr>
              <a:t>Remote data collection is a </a:t>
            </a:r>
            <a:r>
              <a:rPr b="1" lang="en-US" sz="1400" spc="-1" strike="noStrike">
                <a:solidFill>
                  <a:srgbClr val="000000"/>
                </a:solidFill>
                <a:latin typeface="Arial Narrow"/>
              </a:rPr>
              <a:t>means of gathering data without a physical presence in the data collection location</a:t>
            </a:r>
            <a:r>
              <a:rPr b="0" lang="en-US" sz="1400" spc="-1" strike="noStrike">
                <a:solidFill>
                  <a:srgbClr val="000000"/>
                </a:solidFill>
                <a:latin typeface="Arial Narrow"/>
              </a:rPr>
              <a:t> </a:t>
            </a:r>
            <a:r>
              <a:rPr b="1" lang="en-US" sz="1400" spc="-1" strike="noStrike">
                <a:solidFill>
                  <a:srgbClr val="000000"/>
                </a:solidFill>
                <a:latin typeface="Arial Narrow"/>
              </a:rPr>
              <a:t>and without direct, in-person contact </a:t>
            </a:r>
            <a:r>
              <a:rPr b="0" lang="en-US" sz="1400" spc="-1" strike="noStrike">
                <a:solidFill>
                  <a:srgbClr val="000000"/>
                </a:solidFill>
                <a:latin typeface="Arial Narrow"/>
              </a:rPr>
              <a:t>with the population of interest </a:t>
            </a:r>
            <a:endParaRPr b="0" lang="es-ES" sz="1400" spc="-1" strike="noStrike">
              <a:solidFill>
                <a:srgbClr val="000000"/>
              </a:solidFill>
              <a:latin typeface="Calibri"/>
            </a:endParaRPr>
          </a:p>
          <a:p>
            <a:pPr indent="0">
              <a:lnSpc>
                <a:spcPts val="1500"/>
              </a:lnSpc>
              <a:spcBef>
                <a:spcPts val="1001"/>
              </a:spcBef>
              <a:buNone/>
              <a:tabLst>
                <a:tab algn="l" pos="0"/>
              </a:tabLst>
            </a:pPr>
            <a:endParaRPr b="0" lang="es-ES" sz="1400" spc="-1" strike="noStrike">
              <a:solidFill>
                <a:srgbClr val="000000"/>
              </a:solidFill>
              <a:latin typeface="Calibri"/>
            </a:endParaRPr>
          </a:p>
          <a:p>
            <a:pPr indent="0">
              <a:lnSpc>
                <a:spcPts val="1500"/>
              </a:lnSpc>
              <a:spcBef>
                <a:spcPts val="1001"/>
              </a:spcBef>
              <a:buNone/>
              <a:tabLst>
                <a:tab algn="l" pos="0"/>
              </a:tabLst>
            </a:pPr>
            <a:r>
              <a:rPr b="1" lang="en-US" sz="1400" spc="-1" strike="noStrike">
                <a:solidFill>
                  <a:srgbClr val="000000"/>
                </a:solidFill>
                <a:latin typeface="Arial Narrow"/>
              </a:rPr>
              <a:t>When is it useful? </a:t>
            </a:r>
            <a:endParaRPr b="0" lang="es-ES" sz="1400" spc="-1" strike="noStrike">
              <a:solidFill>
                <a:srgbClr val="000000"/>
              </a:solidFill>
              <a:latin typeface="Calibri"/>
            </a:endParaRPr>
          </a:p>
          <a:p>
            <a:pPr indent="0">
              <a:lnSpc>
                <a:spcPts val="1500"/>
              </a:lnSpc>
              <a:spcBef>
                <a:spcPts val="1001"/>
              </a:spcBef>
              <a:buNone/>
              <a:tabLst>
                <a:tab algn="l" pos="0"/>
              </a:tabLst>
            </a:pPr>
            <a:r>
              <a:rPr b="0" lang="en-US" sz="1400" spc="-1" strike="noStrike">
                <a:solidFill>
                  <a:srgbClr val="000000"/>
                </a:solidFill>
                <a:latin typeface="Arial Narrow"/>
              </a:rPr>
              <a:t>When it is </a:t>
            </a:r>
            <a:r>
              <a:rPr b="1" lang="en-US" sz="1400" spc="-1" strike="noStrike">
                <a:solidFill>
                  <a:srgbClr val="000000"/>
                </a:solidFill>
                <a:latin typeface="Arial Narrow"/>
              </a:rPr>
              <a:t>not possible to conduct in-person visits to the locations / populations of interest</a:t>
            </a:r>
            <a:r>
              <a:rPr b="0" lang="en-US" sz="1400" spc="-1" strike="noStrike">
                <a:solidFill>
                  <a:srgbClr val="000000"/>
                </a:solidFill>
                <a:latin typeface="Arial Narrow"/>
              </a:rPr>
              <a:t> because of reasons such as:</a:t>
            </a:r>
            <a:endParaRPr b="0" lang="es-ES" sz="1400" spc="-1" strike="noStrike">
              <a:solidFill>
                <a:srgbClr val="000000"/>
              </a:solidFill>
              <a:latin typeface="Calibri"/>
            </a:endParaRPr>
          </a:p>
          <a:p>
            <a:pPr marL="285840" indent="-285840">
              <a:lnSpc>
                <a:spcPts val="1500"/>
              </a:lnSpc>
              <a:spcBef>
                <a:spcPts val="1001"/>
              </a:spcBef>
              <a:buClr>
                <a:srgbClr val="000000"/>
              </a:buClr>
              <a:buFont typeface="Wingdings" charset="2"/>
              <a:buChar char=""/>
              <a:tabLst>
                <a:tab algn="l" pos="0"/>
              </a:tabLst>
            </a:pPr>
            <a:r>
              <a:rPr b="0" lang="en-US" sz="1400" spc="-1" strike="noStrike">
                <a:solidFill>
                  <a:srgbClr val="000000"/>
                </a:solidFill>
                <a:latin typeface="Arial Narrow"/>
              </a:rPr>
              <a:t>Disease outbreak (e.g. COVID-19) </a:t>
            </a:r>
            <a:endParaRPr b="0" lang="es-ES" sz="1400" spc="-1" strike="noStrike">
              <a:solidFill>
                <a:srgbClr val="000000"/>
              </a:solidFill>
              <a:latin typeface="Calibri"/>
            </a:endParaRPr>
          </a:p>
          <a:p>
            <a:pPr marL="285840" indent="-285840">
              <a:lnSpc>
                <a:spcPts val="1500"/>
              </a:lnSpc>
              <a:spcBef>
                <a:spcPts val="1001"/>
              </a:spcBef>
              <a:buClr>
                <a:srgbClr val="000000"/>
              </a:buClr>
              <a:buFont typeface="Wingdings" charset="2"/>
              <a:buChar char=""/>
              <a:tabLst>
                <a:tab algn="l" pos="0"/>
              </a:tabLst>
            </a:pPr>
            <a:r>
              <a:rPr b="0" lang="en-US" sz="1400" spc="-1" strike="noStrike">
                <a:solidFill>
                  <a:srgbClr val="000000"/>
                </a:solidFill>
                <a:latin typeface="Arial Narrow"/>
              </a:rPr>
              <a:t>Time or resource constraints (e.g. not enough budget to hire enumerators to cover all areas for face to face interviews)</a:t>
            </a:r>
            <a:endParaRPr b="0" lang="es-ES" sz="1400" spc="-1" strike="noStrike">
              <a:solidFill>
                <a:srgbClr val="000000"/>
              </a:solidFill>
              <a:latin typeface="Calibri"/>
            </a:endParaRPr>
          </a:p>
          <a:p>
            <a:pPr marL="285840" indent="-285840">
              <a:lnSpc>
                <a:spcPts val="1500"/>
              </a:lnSpc>
              <a:spcBef>
                <a:spcPts val="1001"/>
              </a:spcBef>
              <a:buClr>
                <a:srgbClr val="000000"/>
              </a:buClr>
              <a:buFont typeface="Wingdings" charset="2"/>
              <a:buChar char=""/>
              <a:tabLst>
                <a:tab algn="l" pos="0"/>
              </a:tabLst>
            </a:pPr>
            <a:r>
              <a:rPr b="0" lang="en-US" sz="1400" spc="-1" strike="noStrike">
                <a:solidFill>
                  <a:srgbClr val="000000"/>
                </a:solidFill>
                <a:latin typeface="Arial Narrow"/>
              </a:rPr>
              <a:t>Access constraints due to: </a:t>
            </a:r>
            <a:endParaRPr b="0" lang="es-ES" sz="1400" spc="-1" strike="noStrike">
              <a:solidFill>
                <a:srgbClr val="000000"/>
              </a:solidFill>
              <a:latin typeface="Calibri"/>
            </a:endParaRPr>
          </a:p>
          <a:p>
            <a:pPr lvl="1" marL="971640" indent="-285840">
              <a:lnSpc>
                <a:spcPct val="90000"/>
              </a:lnSpc>
              <a:spcBef>
                <a:spcPts val="499"/>
              </a:spcBef>
              <a:buClr>
                <a:srgbClr val="000000"/>
              </a:buClr>
              <a:buFont typeface="Wingdings" charset="2"/>
              <a:buChar char=""/>
              <a:tabLst>
                <a:tab algn="l" pos="0"/>
              </a:tabLst>
            </a:pPr>
            <a:r>
              <a:rPr b="0" lang="en-US" sz="1400" spc="-1" strike="noStrike">
                <a:solidFill>
                  <a:srgbClr val="000000"/>
                </a:solidFill>
                <a:latin typeface="Arial Narrow"/>
              </a:rPr>
              <a:t>Security concerns</a:t>
            </a:r>
            <a:endParaRPr b="0" lang="es-ES" sz="1400" spc="-1" strike="noStrike">
              <a:solidFill>
                <a:srgbClr val="000000"/>
              </a:solidFill>
              <a:latin typeface="Calibri"/>
            </a:endParaRPr>
          </a:p>
          <a:p>
            <a:pPr lvl="1" marL="971640" indent="-285840">
              <a:lnSpc>
                <a:spcPct val="90000"/>
              </a:lnSpc>
              <a:spcBef>
                <a:spcPts val="499"/>
              </a:spcBef>
              <a:buClr>
                <a:srgbClr val="000000"/>
              </a:buClr>
              <a:buFont typeface="Wingdings" charset="2"/>
              <a:buChar char=""/>
              <a:tabLst>
                <a:tab algn="l" pos="0"/>
              </a:tabLst>
            </a:pPr>
            <a:r>
              <a:rPr b="0" lang="en-US" sz="1400" spc="-1" strike="noStrike">
                <a:solidFill>
                  <a:srgbClr val="000000"/>
                </a:solidFill>
                <a:latin typeface="Arial Narrow"/>
              </a:rPr>
              <a:t>COVID-19 travel restrictions</a:t>
            </a:r>
            <a:endParaRPr b="0" lang="es-ES" sz="1400" spc="-1" strike="noStrike">
              <a:solidFill>
                <a:srgbClr val="000000"/>
              </a:solidFill>
              <a:latin typeface="Calibri"/>
            </a:endParaRPr>
          </a:p>
          <a:p>
            <a:pPr lvl="1" marL="971640" indent="-285840">
              <a:lnSpc>
                <a:spcPct val="90000"/>
              </a:lnSpc>
              <a:spcBef>
                <a:spcPts val="499"/>
              </a:spcBef>
              <a:buClr>
                <a:srgbClr val="000000"/>
              </a:buClr>
              <a:buFont typeface="Wingdings" charset="2"/>
              <a:buChar char=""/>
              <a:tabLst>
                <a:tab algn="l" pos="0"/>
              </a:tabLst>
            </a:pPr>
            <a:r>
              <a:rPr b="0" lang="en-US" sz="1400" spc="-1" strike="noStrike">
                <a:solidFill>
                  <a:srgbClr val="000000"/>
                </a:solidFill>
                <a:latin typeface="Arial Narrow"/>
              </a:rPr>
              <a:t>Physical access barriers such as lack of infrastructure</a:t>
            </a:r>
            <a:endParaRPr b="0" lang="es-ES" sz="1400" spc="-1" strike="noStrike">
              <a:solidFill>
                <a:srgbClr val="000000"/>
              </a:solidFill>
              <a:latin typeface="Calibri"/>
            </a:endParaRPr>
          </a:p>
          <a:p>
            <a:pPr lvl="1" marL="971640" indent="-285840">
              <a:lnSpc>
                <a:spcPct val="90000"/>
              </a:lnSpc>
              <a:spcBef>
                <a:spcPts val="499"/>
              </a:spcBef>
              <a:buClr>
                <a:srgbClr val="000000"/>
              </a:buClr>
              <a:buFont typeface="Wingdings" charset="2"/>
              <a:buChar char=""/>
              <a:tabLst>
                <a:tab algn="l" pos="0"/>
              </a:tabLst>
            </a:pPr>
            <a:r>
              <a:rPr b="0" lang="en-US" sz="1400" spc="-1" strike="noStrike">
                <a:solidFill>
                  <a:srgbClr val="000000"/>
                </a:solidFill>
                <a:latin typeface="Arial Narrow"/>
              </a:rPr>
              <a:t>Severe weather conditions which limits travel possibilities, etc.</a:t>
            </a:r>
            <a:endParaRPr b="0" lang="es-ES" sz="1400" spc="-1" strike="noStrike">
              <a:solidFill>
                <a:srgbClr val="000000"/>
              </a:solidFill>
              <a:latin typeface="Calibri"/>
            </a:endParaRPr>
          </a:p>
          <a:p>
            <a:pPr marL="285840" indent="-285840">
              <a:lnSpc>
                <a:spcPts val="1500"/>
              </a:lnSpc>
              <a:spcBef>
                <a:spcPts val="1001"/>
              </a:spcBef>
              <a:buClr>
                <a:srgbClr val="000000"/>
              </a:buClr>
              <a:buFont typeface="Wingdings" charset="2"/>
              <a:buChar char=""/>
              <a:tabLst>
                <a:tab algn="l" pos="0"/>
              </a:tabLst>
            </a:pPr>
            <a:r>
              <a:rPr b="0" lang="en-US" sz="1400" spc="-1" strike="noStrike">
                <a:solidFill>
                  <a:srgbClr val="000000"/>
                </a:solidFill>
                <a:latin typeface="Arial Narrow"/>
              </a:rPr>
              <a:t>Etc.</a:t>
            </a:r>
            <a:endParaRPr b="0" lang="es-ES" sz="1400" spc="-1" strike="noStrike">
              <a:solidFill>
                <a:srgbClr val="000000"/>
              </a:solidFill>
              <a:latin typeface="Calibri"/>
            </a:endParaRPr>
          </a:p>
        </p:txBody>
      </p:sp>
      <p:pic>
        <p:nvPicPr>
          <p:cNvPr id="487" name="Picture 4" descr=""/>
          <p:cNvPicPr/>
          <p:nvPr/>
        </p:nvPicPr>
        <p:blipFill>
          <a:blip r:embed="rId1"/>
          <a:srcRect l="3146" t="4835" r="2128" b="11681"/>
          <a:stretch/>
        </p:blipFill>
        <p:spPr>
          <a:xfrm>
            <a:off x="4961160" y="1855800"/>
            <a:ext cx="4083120" cy="3838320"/>
          </a:xfrm>
          <a:prstGeom prst="rect">
            <a:avLst/>
          </a:prstGeom>
          <a:ln w="0">
            <a:noFill/>
          </a:ln>
        </p:spPr>
      </p:pic>
    </p:spTree>
  </p:cSld>
  <mc:AlternateContent>
    <mc:Choice Requires="p14">
      <p:transition spd="slow" p14:dur="2000"/>
    </mc:Choice>
    <mc:Fallback>
      <p:transition spd="slow"/>
    </mc:Fallback>
  </mc:AlternateContent>
  <p:timing>
    <p:tnLst>
      <p:par>
        <p:cTn id="742" dur="indefinite" restart="never" nodeType="tmRoot">
          <p:childTnLst>
            <p:seq>
              <p:cTn id="743" dur="indefinite" nodeType="mainSeq">
                <p:childTnLst>
                  <p:par>
                    <p:cTn id="744" fill="hold">
                      <p:stCondLst>
                        <p:cond delay="indefinite"/>
                      </p:stCondLst>
                      <p:childTnLst>
                        <p:par>
                          <p:cTn id="745" fill="hold">
                            <p:stCondLst>
                              <p:cond delay="0"/>
                            </p:stCondLst>
                            <p:childTnLst>
                              <p:par>
                                <p:cTn id="746" nodeType="clickEffect" fill="hold" presetClass="entr" presetID="1">
                                  <p:stCondLst>
                                    <p:cond delay="0"/>
                                  </p:stCondLst>
                                  <p:childTnLst>
                                    <p:set>
                                      <p:cBhvr>
                                        <p:cTn id="747" dur="1" fill="hold">
                                          <p:stCondLst>
                                            <p:cond delay="0"/>
                                          </p:stCondLst>
                                        </p:cTn>
                                        <p:tgtEl>
                                          <p:spTgt spid="486">
                                            <p:txEl>
                                              <p:pRg st="2" end="2"/>
                                            </p:txEl>
                                          </p:spTgt>
                                        </p:tgtEl>
                                        <p:attrNameLst>
                                          <p:attrName>style.visibility</p:attrName>
                                        </p:attrNameLst>
                                      </p:cBhvr>
                                      <p:to>
                                        <p:strVal val="visible"/>
                                      </p:to>
                                    </p:set>
                                  </p:childTnLst>
                                </p:cTn>
                              </p:par>
                            </p:childTnLst>
                          </p:cTn>
                        </p:par>
                      </p:childTnLst>
                    </p:cTn>
                  </p:par>
                  <p:par>
                    <p:cTn id="748" fill="hold">
                      <p:stCondLst>
                        <p:cond delay="indefinite"/>
                      </p:stCondLst>
                      <p:childTnLst>
                        <p:par>
                          <p:cTn id="749" fill="hold">
                            <p:stCondLst>
                              <p:cond delay="0"/>
                            </p:stCondLst>
                            <p:childTnLst>
                              <p:par>
                                <p:cTn id="750" nodeType="clickEffect" fill="hold" presetClass="entr" presetID="2" presetSubtype="4">
                                  <p:stCondLst>
                                    <p:cond delay="0"/>
                                  </p:stCondLst>
                                  <p:childTnLst>
                                    <p:set>
                                      <p:cBhvr>
                                        <p:cTn id="751" dur="1" fill="hold">
                                          <p:stCondLst>
                                            <p:cond delay="0"/>
                                          </p:stCondLst>
                                        </p:cTn>
                                        <p:tgtEl>
                                          <p:spTgt spid="486">
                                            <p:txEl>
                                              <p:pRg st="3" end="3"/>
                                            </p:txEl>
                                          </p:spTgt>
                                        </p:tgtEl>
                                        <p:attrNameLst>
                                          <p:attrName>style.visibility</p:attrName>
                                        </p:attrNameLst>
                                      </p:cBhvr>
                                      <p:to>
                                        <p:strVal val="visible"/>
                                      </p:to>
                                    </p:set>
                                    <p:anim calcmode="lin" valueType="num">
                                      <p:cBhvr additive="repl">
                                        <p:cTn id="752" dur="500" fill="hold"/>
                                        <p:tgtEl>
                                          <p:spTgt spid="486">
                                            <p:txEl>
                                              <p:pRg st="3" end="3"/>
                                            </p:txEl>
                                          </p:spTgt>
                                        </p:tgtEl>
                                        <p:attrNameLst>
                                          <p:attrName>ppt_x</p:attrName>
                                        </p:attrNameLst>
                                      </p:cBhvr>
                                      <p:tavLst>
                                        <p:tav tm="0">
                                          <p:val>
                                            <p:strVal val="#ppt_x"/>
                                          </p:val>
                                        </p:tav>
                                        <p:tav tm="100000">
                                          <p:val>
                                            <p:strVal val="#ppt_x"/>
                                          </p:val>
                                        </p:tav>
                                      </p:tavLst>
                                    </p:anim>
                                    <p:anim calcmode="lin" valueType="num">
                                      <p:cBhvr additive="repl">
                                        <p:cTn id="753" dur="500" fill="hold"/>
                                        <p:tgtEl>
                                          <p:spTgt spid="486">
                                            <p:txEl>
                                              <p:pRg st="3" end="3"/>
                                            </p:txEl>
                                          </p:spTgt>
                                        </p:tgtEl>
                                        <p:attrNameLst>
                                          <p:attrName>ppt_y</p:attrName>
                                        </p:attrNameLst>
                                      </p:cBhvr>
                                      <p:tavLst>
                                        <p:tav tm="0">
                                          <p:val>
                                            <p:strVal val="1+#ppt_h/2"/>
                                          </p:val>
                                        </p:tav>
                                        <p:tav tm="100000">
                                          <p:val>
                                            <p:strVal val="#ppt_y"/>
                                          </p:val>
                                        </p:tav>
                                      </p:tavLst>
                                    </p:anim>
                                  </p:childTnLst>
                                </p:cTn>
                              </p:par>
                              <p:par>
                                <p:cTn id="754" nodeType="withEffect" fill="hold" presetClass="entr" presetID="2" presetSubtype="4">
                                  <p:stCondLst>
                                    <p:cond delay="0"/>
                                  </p:stCondLst>
                                  <p:childTnLst>
                                    <p:set>
                                      <p:cBhvr>
                                        <p:cTn id="755" dur="1" fill="hold">
                                          <p:stCondLst>
                                            <p:cond delay="0"/>
                                          </p:stCondLst>
                                        </p:cTn>
                                        <p:tgtEl>
                                          <p:spTgt spid="486">
                                            <p:txEl>
                                              <p:pRg st="4" end="4"/>
                                            </p:txEl>
                                          </p:spTgt>
                                        </p:tgtEl>
                                        <p:attrNameLst>
                                          <p:attrName>style.visibility</p:attrName>
                                        </p:attrNameLst>
                                      </p:cBhvr>
                                      <p:to>
                                        <p:strVal val="visible"/>
                                      </p:to>
                                    </p:set>
                                    <p:anim calcmode="lin" valueType="num">
                                      <p:cBhvr additive="repl">
                                        <p:cTn id="756" dur="500" fill="hold"/>
                                        <p:tgtEl>
                                          <p:spTgt spid="486">
                                            <p:txEl>
                                              <p:pRg st="4" end="4"/>
                                            </p:txEl>
                                          </p:spTgt>
                                        </p:tgtEl>
                                        <p:attrNameLst>
                                          <p:attrName>ppt_x</p:attrName>
                                        </p:attrNameLst>
                                      </p:cBhvr>
                                      <p:tavLst>
                                        <p:tav tm="0">
                                          <p:val>
                                            <p:strVal val="#ppt_x"/>
                                          </p:val>
                                        </p:tav>
                                        <p:tav tm="100000">
                                          <p:val>
                                            <p:strVal val="#ppt_x"/>
                                          </p:val>
                                        </p:tav>
                                      </p:tavLst>
                                    </p:anim>
                                    <p:anim calcmode="lin" valueType="num">
                                      <p:cBhvr additive="repl">
                                        <p:cTn id="757" dur="500" fill="hold"/>
                                        <p:tgtEl>
                                          <p:spTgt spid="486">
                                            <p:txEl>
                                              <p:pRg st="4" end="4"/>
                                            </p:txEl>
                                          </p:spTgt>
                                        </p:tgtEl>
                                        <p:attrNameLst>
                                          <p:attrName>ppt_y</p:attrName>
                                        </p:attrNameLst>
                                      </p:cBhvr>
                                      <p:tavLst>
                                        <p:tav tm="0">
                                          <p:val>
                                            <p:strVal val="1+#ppt_h/2"/>
                                          </p:val>
                                        </p:tav>
                                        <p:tav tm="100000">
                                          <p:val>
                                            <p:strVal val="#ppt_y"/>
                                          </p:val>
                                        </p:tav>
                                      </p:tavLst>
                                    </p:anim>
                                  </p:childTnLst>
                                </p:cTn>
                              </p:par>
                              <p:par>
                                <p:cTn id="758" nodeType="withEffect" fill="hold" presetClass="entr" presetID="2" presetSubtype="4">
                                  <p:stCondLst>
                                    <p:cond delay="0"/>
                                  </p:stCondLst>
                                  <p:childTnLst>
                                    <p:set>
                                      <p:cBhvr>
                                        <p:cTn id="759" dur="1" fill="hold">
                                          <p:stCondLst>
                                            <p:cond delay="0"/>
                                          </p:stCondLst>
                                        </p:cTn>
                                        <p:tgtEl>
                                          <p:spTgt spid="486">
                                            <p:txEl>
                                              <p:pRg st="5" end="5"/>
                                            </p:txEl>
                                          </p:spTgt>
                                        </p:tgtEl>
                                        <p:attrNameLst>
                                          <p:attrName>style.visibility</p:attrName>
                                        </p:attrNameLst>
                                      </p:cBhvr>
                                      <p:to>
                                        <p:strVal val="visible"/>
                                      </p:to>
                                    </p:set>
                                    <p:anim calcmode="lin" valueType="num">
                                      <p:cBhvr additive="repl">
                                        <p:cTn id="760" dur="500" fill="hold"/>
                                        <p:tgtEl>
                                          <p:spTgt spid="486">
                                            <p:txEl>
                                              <p:pRg st="5" end="5"/>
                                            </p:txEl>
                                          </p:spTgt>
                                        </p:tgtEl>
                                        <p:attrNameLst>
                                          <p:attrName>ppt_x</p:attrName>
                                        </p:attrNameLst>
                                      </p:cBhvr>
                                      <p:tavLst>
                                        <p:tav tm="0">
                                          <p:val>
                                            <p:strVal val="#ppt_x"/>
                                          </p:val>
                                        </p:tav>
                                        <p:tav tm="100000">
                                          <p:val>
                                            <p:strVal val="#ppt_x"/>
                                          </p:val>
                                        </p:tav>
                                      </p:tavLst>
                                    </p:anim>
                                    <p:anim calcmode="lin" valueType="num">
                                      <p:cBhvr additive="repl">
                                        <p:cTn id="761" dur="500" fill="hold"/>
                                        <p:tgtEl>
                                          <p:spTgt spid="486">
                                            <p:txEl>
                                              <p:pRg st="5" end="5"/>
                                            </p:txEl>
                                          </p:spTgt>
                                        </p:tgtEl>
                                        <p:attrNameLst>
                                          <p:attrName>ppt_y</p:attrName>
                                        </p:attrNameLst>
                                      </p:cBhvr>
                                      <p:tavLst>
                                        <p:tav tm="0">
                                          <p:val>
                                            <p:strVal val="1+#ppt_h/2"/>
                                          </p:val>
                                        </p:tav>
                                        <p:tav tm="100000">
                                          <p:val>
                                            <p:strVal val="#ppt_y"/>
                                          </p:val>
                                        </p:tav>
                                      </p:tavLst>
                                    </p:anim>
                                  </p:childTnLst>
                                </p:cTn>
                              </p:par>
                              <p:par>
                                <p:cTn id="762" nodeType="withEffect" fill="hold" presetClass="entr" presetID="2" presetSubtype="4">
                                  <p:stCondLst>
                                    <p:cond delay="0"/>
                                  </p:stCondLst>
                                  <p:childTnLst>
                                    <p:set>
                                      <p:cBhvr>
                                        <p:cTn id="763" dur="1" fill="hold">
                                          <p:stCondLst>
                                            <p:cond delay="0"/>
                                          </p:stCondLst>
                                        </p:cTn>
                                        <p:tgtEl>
                                          <p:spTgt spid="486">
                                            <p:txEl>
                                              <p:pRg st="6" end="6"/>
                                            </p:txEl>
                                          </p:spTgt>
                                        </p:tgtEl>
                                        <p:attrNameLst>
                                          <p:attrName>style.visibility</p:attrName>
                                        </p:attrNameLst>
                                      </p:cBhvr>
                                      <p:to>
                                        <p:strVal val="visible"/>
                                      </p:to>
                                    </p:set>
                                    <p:anim calcmode="lin" valueType="num">
                                      <p:cBhvr additive="repl">
                                        <p:cTn id="764" dur="500" fill="hold"/>
                                        <p:tgtEl>
                                          <p:spTgt spid="486">
                                            <p:txEl>
                                              <p:pRg st="6" end="6"/>
                                            </p:txEl>
                                          </p:spTgt>
                                        </p:tgtEl>
                                        <p:attrNameLst>
                                          <p:attrName>ppt_x</p:attrName>
                                        </p:attrNameLst>
                                      </p:cBhvr>
                                      <p:tavLst>
                                        <p:tav tm="0">
                                          <p:val>
                                            <p:strVal val="#ppt_x"/>
                                          </p:val>
                                        </p:tav>
                                        <p:tav tm="100000">
                                          <p:val>
                                            <p:strVal val="#ppt_x"/>
                                          </p:val>
                                        </p:tav>
                                      </p:tavLst>
                                    </p:anim>
                                    <p:anim calcmode="lin" valueType="num">
                                      <p:cBhvr additive="repl">
                                        <p:cTn id="765" dur="500" fill="hold"/>
                                        <p:tgtEl>
                                          <p:spTgt spid="486">
                                            <p:txEl>
                                              <p:pRg st="6" end="6"/>
                                            </p:txEl>
                                          </p:spTgt>
                                        </p:tgtEl>
                                        <p:attrNameLst>
                                          <p:attrName>ppt_y</p:attrName>
                                        </p:attrNameLst>
                                      </p:cBhvr>
                                      <p:tavLst>
                                        <p:tav tm="0">
                                          <p:val>
                                            <p:strVal val="1+#ppt_h/2"/>
                                          </p:val>
                                        </p:tav>
                                        <p:tav tm="100000">
                                          <p:val>
                                            <p:strVal val="#ppt_y"/>
                                          </p:val>
                                        </p:tav>
                                      </p:tavLst>
                                    </p:anim>
                                  </p:childTnLst>
                                </p:cTn>
                              </p:par>
                              <p:par>
                                <p:cTn id="766" nodeType="withEffect" fill="hold" presetClass="entr" presetID="2" presetSubtype="4">
                                  <p:stCondLst>
                                    <p:cond delay="0"/>
                                  </p:stCondLst>
                                  <p:childTnLst>
                                    <p:set>
                                      <p:cBhvr>
                                        <p:cTn id="767" dur="1" fill="hold">
                                          <p:stCondLst>
                                            <p:cond delay="0"/>
                                          </p:stCondLst>
                                        </p:cTn>
                                        <p:tgtEl>
                                          <p:spTgt spid="486">
                                            <p:txEl>
                                              <p:pRg st="7" end="7"/>
                                            </p:txEl>
                                          </p:spTgt>
                                        </p:tgtEl>
                                        <p:attrNameLst>
                                          <p:attrName>style.visibility</p:attrName>
                                        </p:attrNameLst>
                                      </p:cBhvr>
                                      <p:to>
                                        <p:strVal val="visible"/>
                                      </p:to>
                                    </p:set>
                                    <p:anim calcmode="lin" valueType="num">
                                      <p:cBhvr additive="repl">
                                        <p:cTn id="768" dur="500" fill="hold"/>
                                        <p:tgtEl>
                                          <p:spTgt spid="486">
                                            <p:txEl>
                                              <p:pRg st="7" end="7"/>
                                            </p:txEl>
                                          </p:spTgt>
                                        </p:tgtEl>
                                        <p:attrNameLst>
                                          <p:attrName>ppt_x</p:attrName>
                                        </p:attrNameLst>
                                      </p:cBhvr>
                                      <p:tavLst>
                                        <p:tav tm="0">
                                          <p:val>
                                            <p:strVal val="#ppt_x"/>
                                          </p:val>
                                        </p:tav>
                                        <p:tav tm="100000">
                                          <p:val>
                                            <p:strVal val="#ppt_x"/>
                                          </p:val>
                                        </p:tav>
                                      </p:tavLst>
                                    </p:anim>
                                    <p:anim calcmode="lin" valueType="num">
                                      <p:cBhvr additive="repl">
                                        <p:cTn id="769" dur="500" fill="hold"/>
                                        <p:tgtEl>
                                          <p:spTgt spid="486">
                                            <p:txEl>
                                              <p:pRg st="7" end="7"/>
                                            </p:txEl>
                                          </p:spTgt>
                                        </p:tgtEl>
                                        <p:attrNameLst>
                                          <p:attrName>ppt_y</p:attrName>
                                        </p:attrNameLst>
                                      </p:cBhvr>
                                      <p:tavLst>
                                        <p:tav tm="0">
                                          <p:val>
                                            <p:strVal val="1+#ppt_h/2"/>
                                          </p:val>
                                        </p:tav>
                                        <p:tav tm="100000">
                                          <p:val>
                                            <p:strVal val="#ppt_y"/>
                                          </p:val>
                                        </p:tav>
                                      </p:tavLst>
                                    </p:anim>
                                  </p:childTnLst>
                                </p:cTn>
                              </p:par>
                              <p:par>
                                <p:cTn id="770" nodeType="withEffect" fill="hold" presetClass="entr" presetID="2" presetSubtype="4">
                                  <p:stCondLst>
                                    <p:cond delay="0"/>
                                  </p:stCondLst>
                                  <p:childTnLst>
                                    <p:set>
                                      <p:cBhvr>
                                        <p:cTn id="771" dur="1" fill="hold">
                                          <p:stCondLst>
                                            <p:cond delay="0"/>
                                          </p:stCondLst>
                                        </p:cTn>
                                        <p:tgtEl>
                                          <p:spTgt spid="486">
                                            <p:txEl>
                                              <p:pRg st="8" end="8"/>
                                            </p:txEl>
                                          </p:spTgt>
                                        </p:tgtEl>
                                        <p:attrNameLst>
                                          <p:attrName>style.visibility</p:attrName>
                                        </p:attrNameLst>
                                      </p:cBhvr>
                                      <p:to>
                                        <p:strVal val="visible"/>
                                      </p:to>
                                    </p:set>
                                    <p:anim calcmode="lin" valueType="num">
                                      <p:cBhvr additive="repl">
                                        <p:cTn id="772" dur="500" fill="hold"/>
                                        <p:tgtEl>
                                          <p:spTgt spid="486">
                                            <p:txEl>
                                              <p:pRg st="8" end="8"/>
                                            </p:txEl>
                                          </p:spTgt>
                                        </p:tgtEl>
                                        <p:attrNameLst>
                                          <p:attrName>ppt_x</p:attrName>
                                        </p:attrNameLst>
                                      </p:cBhvr>
                                      <p:tavLst>
                                        <p:tav tm="0">
                                          <p:val>
                                            <p:strVal val="#ppt_x"/>
                                          </p:val>
                                        </p:tav>
                                        <p:tav tm="100000">
                                          <p:val>
                                            <p:strVal val="#ppt_x"/>
                                          </p:val>
                                        </p:tav>
                                      </p:tavLst>
                                    </p:anim>
                                    <p:anim calcmode="lin" valueType="num">
                                      <p:cBhvr additive="repl">
                                        <p:cTn id="773" dur="500" fill="hold"/>
                                        <p:tgtEl>
                                          <p:spTgt spid="486">
                                            <p:txEl>
                                              <p:pRg st="8" end="8"/>
                                            </p:txEl>
                                          </p:spTgt>
                                        </p:tgtEl>
                                        <p:attrNameLst>
                                          <p:attrName>ppt_y</p:attrName>
                                        </p:attrNameLst>
                                      </p:cBhvr>
                                      <p:tavLst>
                                        <p:tav tm="0">
                                          <p:val>
                                            <p:strVal val="1+#ppt_h/2"/>
                                          </p:val>
                                        </p:tav>
                                        <p:tav tm="100000">
                                          <p:val>
                                            <p:strVal val="#ppt_y"/>
                                          </p:val>
                                        </p:tav>
                                      </p:tavLst>
                                    </p:anim>
                                  </p:childTnLst>
                                </p:cTn>
                              </p:par>
                              <p:par>
                                <p:cTn id="774" nodeType="withEffect" fill="hold" presetClass="entr" presetID="2" presetSubtype="4">
                                  <p:stCondLst>
                                    <p:cond delay="0"/>
                                  </p:stCondLst>
                                  <p:childTnLst>
                                    <p:set>
                                      <p:cBhvr>
                                        <p:cTn id="775" dur="1" fill="hold">
                                          <p:stCondLst>
                                            <p:cond delay="0"/>
                                          </p:stCondLst>
                                        </p:cTn>
                                        <p:tgtEl>
                                          <p:spTgt spid="486">
                                            <p:txEl>
                                              <p:pRg st="9" end="9"/>
                                            </p:txEl>
                                          </p:spTgt>
                                        </p:tgtEl>
                                        <p:attrNameLst>
                                          <p:attrName>style.visibility</p:attrName>
                                        </p:attrNameLst>
                                      </p:cBhvr>
                                      <p:to>
                                        <p:strVal val="visible"/>
                                      </p:to>
                                    </p:set>
                                    <p:anim calcmode="lin" valueType="num">
                                      <p:cBhvr additive="repl">
                                        <p:cTn id="776" dur="500" fill="hold"/>
                                        <p:tgtEl>
                                          <p:spTgt spid="486">
                                            <p:txEl>
                                              <p:pRg st="9" end="9"/>
                                            </p:txEl>
                                          </p:spTgt>
                                        </p:tgtEl>
                                        <p:attrNameLst>
                                          <p:attrName>ppt_x</p:attrName>
                                        </p:attrNameLst>
                                      </p:cBhvr>
                                      <p:tavLst>
                                        <p:tav tm="0">
                                          <p:val>
                                            <p:strVal val="#ppt_x"/>
                                          </p:val>
                                        </p:tav>
                                        <p:tav tm="100000">
                                          <p:val>
                                            <p:strVal val="#ppt_x"/>
                                          </p:val>
                                        </p:tav>
                                      </p:tavLst>
                                    </p:anim>
                                    <p:anim calcmode="lin" valueType="num">
                                      <p:cBhvr additive="repl">
                                        <p:cTn id="777" dur="500" fill="hold"/>
                                        <p:tgtEl>
                                          <p:spTgt spid="486">
                                            <p:txEl>
                                              <p:pRg st="9" end="9"/>
                                            </p:txEl>
                                          </p:spTgt>
                                        </p:tgtEl>
                                        <p:attrNameLst>
                                          <p:attrName>ppt_y</p:attrName>
                                        </p:attrNameLst>
                                      </p:cBhvr>
                                      <p:tavLst>
                                        <p:tav tm="0">
                                          <p:val>
                                            <p:strVal val="1+#ppt_h/2"/>
                                          </p:val>
                                        </p:tav>
                                        <p:tav tm="100000">
                                          <p:val>
                                            <p:strVal val="#ppt_y"/>
                                          </p:val>
                                        </p:tav>
                                      </p:tavLst>
                                    </p:anim>
                                  </p:childTnLst>
                                </p:cTn>
                              </p:par>
                              <p:par>
                                <p:cTn id="778" nodeType="withEffect" fill="hold" presetClass="entr" presetID="2" presetSubtype="4">
                                  <p:stCondLst>
                                    <p:cond delay="0"/>
                                  </p:stCondLst>
                                  <p:childTnLst>
                                    <p:set>
                                      <p:cBhvr>
                                        <p:cTn id="779" dur="1" fill="hold">
                                          <p:stCondLst>
                                            <p:cond delay="0"/>
                                          </p:stCondLst>
                                        </p:cTn>
                                        <p:tgtEl>
                                          <p:spTgt spid="486">
                                            <p:txEl>
                                              <p:pRg st="10" end="10"/>
                                            </p:txEl>
                                          </p:spTgt>
                                        </p:tgtEl>
                                        <p:attrNameLst>
                                          <p:attrName>style.visibility</p:attrName>
                                        </p:attrNameLst>
                                      </p:cBhvr>
                                      <p:to>
                                        <p:strVal val="visible"/>
                                      </p:to>
                                    </p:set>
                                    <p:anim calcmode="lin" valueType="num">
                                      <p:cBhvr additive="repl">
                                        <p:cTn id="780" dur="500" fill="hold"/>
                                        <p:tgtEl>
                                          <p:spTgt spid="486">
                                            <p:txEl>
                                              <p:pRg st="10" end="10"/>
                                            </p:txEl>
                                          </p:spTgt>
                                        </p:tgtEl>
                                        <p:attrNameLst>
                                          <p:attrName>ppt_x</p:attrName>
                                        </p:attrNameLst>
                                      </p:cBhvr>
                                      <p:tavLst>
                                        <p:tav tm="0">
                                          <p:val>
                                            <p:strVal val="#ppt_x"/>
                                          </p:val>
                                        </p:tav>
                                        <p:tav tm="100000">
                                          <p:val>
                                            <p:strVal val="#ppt_x"/>
                                          </p:val>
                                        </p:tav>
                                      </p:tavLst>
                                    </p:anim>
                                    <p:anim calcmode="lin" valueType="num">
                                      <p:cBhvr additive="repl">
                                        <p:cTn id="781" dur="500" fill="hold"/>
                                        <p:tgtEl>
                                          <p:spTgt spid="486">
                                            <p:txEl>
                                              <p:pRg st="10" end="10"/>
                                            </p:txEl>
                                          </p:spTgt>
                                        </p:tgtEl>
                                        <p:attrNameLst>
                                          <p:attrName>ppt_y</p:attrName>
                                        </p:attrNameLst>
                                      </p:cBhvr>
                                      <p:tavLst>
                                        <p:tav tm="0">
                                          <p:val>
                                            <p:strVal val="1+#ppt_h/2"/>
                                          </p:val>
                                        </p:tav>
                                        <p:tav tm="100000">
                                          <p:val>
                                            <p:strVal val="#ppt_y"/>
                                          </p:val>
                                        </p:tav>
                                      </p:tavLst>
                                    </p:anim>
                                  </p:childTnLst>
                                </p:cTn>
                              </p:par>
                              <p:par>
                                <p:cTn id="782" nodeType="withEffect" fill="hold" presetClass="entr" presetID="2" presetSubtype="4">
                                  <p:stCondLst>
                                    <p:cond delay="0"/>
                                  </p:stCondLst>
                                  <p:childTnLst>
                                    <p:set>
                                      <p:cBhvr>
                                        <p:cTn id="783" dur="1" fill="hold">
                                          <p:stCondLst>
                                            <p:cond delay="0"/>
                                          </p:stCondLst>
                                        </p:cTn>
                                        <p:tgtEl>
                                          <p:spTgt spid="486">
                                            <p:txEl>
                                              <p:pRg st="11" end="11"/>
                                            </p:txEl>
                                          </p:spTgt>
                                        </p:tgtEl>
                                        <p:attrNameLst>
                                          <p:attrName>style.visibility</p:attrName>
                                        </p:attrNameLst>
                                      </p:cBhvr>
                                      <p:to>
                                        <p:strVal val="visible"/>
                                      </p:to>
                                    </p:set>
                                    <p:anim calcmode="lin" valueType="num">
                                      <p:cBhvr additive="repl">
                                        <p:cTn id="784" dur="500" fill="hold"/>
                                        <p:tgtEl>
                                          <p:spTgt spid="486">
                                            <p:txEl>
                                              <p:pRg st="11" end="11"/>
                                            </p:txEl>
                                          </p:spTgt>
                                        </p:tgtEl>
                                        <p:attrNameLst>
                                          <p:attrName>ppt_x</p:attrName>
                                        </p:attrNameLst>
                                      </p:cBhvr>
                                      <p:tavLst>
                                        <p:tav tm="0">
                                          <p:val>
                                            <p:strVal val="#ppt_x"/>
                                          </p:val>
                                        </p:tav>
                                        <p:tav tm="100000">
                                          <p:val>
                                            <p:strVal val="#ppt_x"/>
                                          </p:val>
                                        </p:tav>
                                      </p:tavLst>
                                    </p:anim>
                                    <p:anim calcmode="lin" valueType="num">
                                      <p:cBhvr additive="repl">
                                        <p:cTn id="785" dur="500" fill="hold"/>
                                        <p:tgtEl>
                                          <p:spTgt spid="486">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8"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Pros and cons of remote data collection</a:t>
            </a:r>
            <a:endParaRPr b="0" lang="es-ES" sz="2900" spc="-1" strike="noStrike">
              <a:solidFill>
                <a:srgbClr val="000000"/>
              </a:solidFill>
              <a:latin typeface="Calibri"/>
            </a:endParaRPr>
          </a:p>
        </p:txBody>
      </p:sp>
      <p:graphicFrame>
        <p:nvGraphicFramePr>
          <p:cNvPr id="489" name="Table 6"/>
          <p:cNvGraphicFramePr/>
          <p:nvPr/>
        </p:nvGraphicFramePr>
        <p:xfrm>
          <a:off x="948960" y="1479240"/>
          <a:ext cx="7189560" cy="4519440"/>
        </p:xfrm>
        <a:graphic>
          <a:graphicData uri="http://schemas.openxmlformats.org/drawingml/2006/table">
            <a:tbl>
              <a:tblPr/>
              <a:tblGrid>
                <a:gridCol w="2048760"/>
                <a:gridCol w="2570400"/>
                <a:gridCol w="2570400"/>
              </a:tblGrid>
              <a:tr h="165600">
                <a:tc>
                  <a:txBody>
                    <a:bodyPr lIns="34200" rIns="34200" tIns="34200" bIns="34200" anchor="t">
                      <a:noAutofit/>
                    </a:bodyPr>
                    <a:p>
                      <a:endParaRPr b="0" lang="en-GB" sz="1400" spc="-1" strike="noStrike">
                        <a:solidFill>
                          <a:srgbClr val="000000"/>
                        </a:solidFill>
                        <a:latin typeface="Arial Narrow"/>
                      </a:endParaRPr>
                    </a:p>
                  </a:txBody>
                  <a:tcPr anchor="t" marL="34200" marR="34200">
                    <a:lnL>
                      <a:noFill/>
                    </a:lnL>
                    <a:lnR w="12240">
                      <a:solidFill>
                        <a:srgbClr val="000000"/>
                      </a:solidFill>
                    </a:lnR>
                    <a:lnT>
                      <a:noFill/>
                    </a:lnT>
                    <a:lnB w="12240">
                      <a:solidFill>
                        <a:srgbClr val="000000"/>
                      </a:solidFill>
                    </a:lnB>
                    <a:noFill/>
                  </a:tcPr>
                </a:tc>
                <a:tc>
                  <a:txBody>
                    <a:bodyPr lIns="34200" rIns="34200" tIns="34200" bIns="34200" anchor="t">
                      <a:noAutofit/>
                    </a:bodyPr>
                    <a:p>
                      <a:pPr algn="just">
                        <a:lnSpc>
                          <a:spcPct val="107000"/>
                        </a:lnSpc>
                      </a:pPr>
                      <a:r>
                        <a:rPr b="1" lang="en-US" sz="1400" spc="-1" strike="noStrike">
                          <a:solidFill>
                            <a:srgbClr val="ffffff"/>
                          </a:solidFill>
                          <a:latin typeface="Arial Narrow"/>
                          <a:ea typeface="Times New Roman"/>
                        </a:rPr>
                        <a:t>Pros</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solidFill>
                      <a:srgbClr val="58585a"/>
                    </a:solidFill>
                  </a:tcPr>
                </a:tc>
                <a:tc>
                  <a:txBody>
                    <a:bodyPr lIns="34200" rIns="34200" tIns="34200" bIns="34200" anchor="t">
                      <a:noAutofit/>
                    </a:bodyPr>
                    <a:p>
                      <a:pPr algn="just">
                        <a:lnSpc>
                          <a:spcPct val="107000"/>
                        </a:lnSpc>
                      </a:pPr>
                      <a:r>
                        <a:rPr b="1" lang="en-US" sz="1400" spc="-1" strike="noStrike">
                          <a:solidFill>
                            <a:srgbClr val="ffffff"/>
                          </a:solidFill>
                          <a:latin typeface="Arial Narrow"/>
                          <a:ea typeface="Times New Roman"/>
                        </a:rPr>
                        <a:t>Cons</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solidFill>
                      <a:srgbClr val="58585a"/>
                    </a:solidFill>
                  </a:tcPr>
                </a:tc>
              </a:tr>
              <a:tr h="1330200">
                <a:tc>
                  <a:txBody>
                    <a:bodyPr lIns="34200" rIns="34200" tIns="34200" bIns="34200" anchor="t">
                      <a:noAutofit/>
                    </a:bodyPr>
                    <a:p>
                      <a:pPr>
                        <a:lnSpc>
                          <a:spcPct val="107000"/>
                        </a:lnSpc>
                      </a:pPr>
                      <a:endParaRPr b="0" lang="en-GB" sz="1400" spc="-1" strike="noStrike">
                        <a:solidFill>
                          <a:srgbClr val="000000"/>
                        </a:solidFill>
                        <a:latin typeface="Arial"/>
                      </a:endParaRPr>
                    </a:p>
                    <a:p>
                      <a:pPr>
                        <a:lnSpc>
                          <a:spcPct val="107000"/>
                        </a:lnSpc>
                      </a:pPr>
                      <a:endParaRPr b="0" lang="en-GB" sz="1400" spc="-1" strike="noStrike">
                        <a:solidFill>
                          <a:srgbClr val="000000"/>
                        </a:solidFill>
                        <a:latin typeface="Arial"/>
                      </a:endParaRPr>
                    </a:p>
                    <a:p>
                      <a:pPr>
                        <a:lnSpc>
                          <a:spcPct val="107000"/>
                        </a:lnSpc>
                      </a:pPr>
                      <a:r>
                        <a:rPr b="1" lang="en-US" sz="1400" spc="-1" strike="noStrike">
                          <a:solidFill>
                            <a:srgbClr val="000000"/>
                          </a:solidFill>
                          <a:latin typeface="Arial Narrow"/>
                          <a:ea typeface="Times New Roman"/>
                        </a:rPr>
                        <a:t>Planning efficiency</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solidFill>
                      <a:srgbClr val="bfbfbf"/>
                    </a:solidFill>
                  </a:tcPr>
                </a:tc>
                <a:tc>
                  <a:txBody>
                    <a:bodyPr lIns="34200" rIns="34200" tIns="34200" bIns="34200" anchor="t">
                      <a:noAutofit/>
                    </a:bodyPr>
                    <a:p>
                      <a:pPr>
                        <a:lnSpc>
                          <a:spcPct val="107000"/>
                        </a:lnSpc>
                      </a:pPr>
                      <a:endParaRPr b="0" lang="en-GB" sz="1400" spc="-1" strike="noStrike">
                        <a:solidFill>
                          <a:srgbClr val="000000"/>
                        </a:solidFill>
                        <a:latin typeface="Arial"/>
                      </a:endParaRPr>
                    </a:p>
                    <a:p>
                      <a:pPr>
                        <a:lnSpc>
                          <a:spcPct val="107000"/>
                        </a:lnSpc>
                      </a:pPr>
                      <a:r>
                        <a:rPr b="0" lang="en-US" sz="1400" spc="-1" strike="noStrike">
                          <a:solidFill>
                            <a:srgbClr val="000000"/>
                          </a:solidFill>
                          <a:latin typeface="Arial Narrow"/>
                          <a:ea typeface="Times New Roman"/>
                        </a:rPr>
                        <a:t>More </a:t>
                      </a:r>
                      <a:r>
                        <a:rPr b="1" lang="en-US" sz="1400" spc="-1" strike="noStrike">
                          <a:solidFill>
                            <a:srgbClr val="000000"/>
                          </a:solidFill>
                          <a:latin typeface="Arial Narrow"/>
                          <a:ea typeface="Times New Roman"/>
                        </a:rPr>
                        <a:t>time and resource efficient</a:t>
                      </a:r>
                      <a:r>
                        <a:rPr b="0" lang="en-US" sz="1400" spc="-1" strike="noStrike">
                          <a:solidFill>
                            <a:srgbClr val="000000"/>
                          </a:solidFill>
                          <a:latin typeface="Arial Narrow"/>
                          <a:ea typeface="Times New Roman"/>
                        </a:rPr>
                        <a:t>; if necessary logistics already in place, could be </a:t>
                      </a:r>
                      <a:r>
                        <a:rPr b="1" lang="en-US" sz="1400" spc="-1" strike="noStrike">
                          <a:solidFill>
                            <a:srgbClr val="000000"/>
                          </a:solidFill>
                          <a:latin typeface="Arial Narrow"/>
                          <a:ea typeface="Times New Roman"/>
                        </a:rPr>
                        <a:t>fairly straightforward </a:t>
                      </a:r>
                      <a:r>
                        <a:rPr b="0" lang="en-US" sz="1400" spc="-1" strike="noStrike">
                          <a:solidFill>
                            <a:srgbClr val="000000"/>
                          </a:solidFill>
                          <a:latin typeface="Arial Narrow"/>
                          <a:ea typeface="Times New Roman"/>
                        </a:rPr>
                        <a:t>to deploy</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noFill/>
                  </a:tcPr>
                </a:tc>
                <a:tc>
                  <a:txBody>
                    <a:bodyPr lIns="34200" rIns="34200" tIns="34200" bIns="34200" anchor="t">
                      <a:noAutofit/>
                    </a:bodyPr>
                    <a:p>
                      <a:pPr>
                        <a:lnSpc>
                          <a:spcPct val="107000"/>
                        </a:lnSpc>
                      </a:pPr>
                      <a:r>
                        <a:rPr b="1" lang="en-US" sz="1400" spc="-1" strike="noStrike">
                          <a:solidFill>
                            <a:srgbClr val="000000"/>
                          </a:solidFill>
                          <a:latin typeface="Arial Narrow"/>
                          <a:ea typeface="Times New Roman"/>
                        </a:rPr>
                        <a:t>Challenging and time consuming to set up correctly </a:t>
                      </a:r>
                      <a:r>
                        <a:rPr b="0" lang="en-US" sz="1400" spc="-1" strike="noStrike">
                          <a:solidFill>
                            <a:srgbClr val="000000"/>
                          </a:solidFill>
                          <a:latin typeface="Arial Narrow"/>
                          <a:ea typeface="Times New Roman"/>
                        </a:rPr>
                        <a:t>(e.g. identifying respondents, organizing necessary logistics, etc.), difficult to apply stratification in sampling; challenging to </a:t>
                      </a:r>
                      <a:r>
                        <a:rPr b="1" lang="en-US" sz="1400" spc="-1" strike="noStrike">
                          <a:solidFill>
                            <a:srgbClr val="000000"/>
                          </a:solidFill>
                          <a:latin typeface="Arial Narrow"/>
                          <a:ea typeface="Times New Roman"/>
                        </a:rPr>
                        <a:t>monitor progress</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noFill/>
                  </a:tcPr>
                </a:tc>
              </a:tr>
              <a:tr h="1427400">
                <a:tc>
                  <a:txBody>
                    <a:bodyPr lIns="34200" rIns="34200" tIns="34200" bIns="34200" anchor="t">
                      <a:noAutofit/>
                    </a:bodyPr>
                    <a:p>
                      <a:pPr>
                        <a:lnSpc>
                          <a:spcPct val="107000"/>
                        </a:lnSpc>
                      </a:pPr>
                      <a:endParaRPr b="0" lang="en-GB" sz="1400" spc="-1" strike="noStrike">
                        <a:solidFill>
                          <a:srgbClr val="000000"/>
                        </a:solidFill>
                        <a:latin typeface="Arial"/>
                      </a:endParaRPr>
                    </a:p>
                    <a:p>
                      <a:pPr>
                        <a:lnSpc>
                          <a:spcPct val="107000"/>
                        </a:lnSpc>
                      </a:pPr>
                      <a:endParaRPr b="0" lang="en-GB" sz="1400" spc="-1" strike="noStrike">
                        <a:solidFill>
                          <a:srgbClr val="000000"/>
                        </a:solidFill>
                        <a:latin typeface="Arial"/>
                      </a:endParaRPr>
                    </a:p>
                    <a:p>
                      <a:pPr>
                        <a:lnSpc>
                          <a:spcPct val="107000"/>
                        </a:lnSpc>
                      </a:pPr>
                      <a:r>
                        <a:rPr b="1" lang="en-US" sz="1400" spc="-1" strike="noStrike">
                          <a:solidFill>
                            <a:srgbClr val="000000"/>
                          </a:solidFill>
                          <a:latin typeface="Arial Narrow"/>
                          <a:ea typeface="Times New Roman"/>
                        </a:rPr>
                        <a:t>Implementation efficiency</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solidFill>
                      <a:srgbClr val="bfbfbf"/>
                    </a:solidFill>
                  </a:tcPr>
                </a:tc>
                <a:tc>
                  <a:txBody>
                    <a:bodyPr lIns="34200" rIns="34200" tIns="34200" bIns="34200" anchor="t">
                      <a:noAutofit/>
                    </a:bodyPr>
                    <a:p>
                      <a:pPr>
                        <a:lnSpc>
                          <a:spcPct val="107000"/>
                        </a:lnSpc>
                      </a:pPr>
                      <a:endParaRPr b="0" lang="en-GB" sz="1400" spc="-1" strike="noStrike">
                        <a:solidFill>
                          <a:srgbClr val="000000"/>
                        </a:solidFill>
                        <a:latin typeface="Arial"/>
                      </a:endParaRPr>
                    </a:p>
                    <a:p>
                      <a:pPr>
                        <a:lnSpc>
                          <a:spcPct val="107000"/>
                        </a:lnSpc>
                      </a:pPr>
                      <a:r>
                        <a:rPr b="1" lang="en-US" sz="1400" spc="-1" strike="noStrike">
                          <a:solidFill>
                            <a:srgbClr val="000000"/>
                          </a:solidFill>
                          <a:latin typeface="Arial Narrow"/>
                          <a:ea typeface="Times New Roman"/>
                        </a:rPr>
                        <a:t>Easier to implement</a:t>
                      </a:r>
                      <a:r>
                        <a:rPr b="0" lang="en-US" sz="1400" spc="-1" strike="noStrike">
                          <a:solidFill>
                            <a:srgbClr val="000000"/>
                          </a:solidFill>
                          <a:latin typeface="Arial Narrow"/>
                          <a:ea typeface="Times New Roman"/>
                        </a:rPr>
                        <a:t> even with limited time, access and resources (assuming planning and design is done robustly)</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noFill/>
                  </a:tcPr>
                </a:tc>
                <a:tc>
                  <a:txBody>
                    <a:bodyPr lIns="34200" rIns="34200" tIns="34200" bIns="34200" anchor="t">
                      <a:noAutofit/>
                    </a:bodyPr>
                    <a:p>
                      <a:pPr>
                        <a:lnSpc>
                          <a:spcPct val="107000"/>
                        </a:lnSpc>
                      </a:pPr>
                      <a:r>
                        <a:rPr b="0" lang="en-US" sz="1400" spc="-1" strike="noStrike">
                          <a:solidFill>
                            <a:srgbClr val="000000"/>
                          </a:solidFill>
                          <a:latin typeface="Arial Narrow"/>
                          <a:ea typeface="Times New Roman"/>
                        </a:rPr>
                        <a:t>Higher likelihood of </a:t>
                      </a:r>
                      <a:r>
                        <a:rPr b="1" lang="en-US" sz="1400" spc="-1" strike="noStrike">
                          <a:solidFill>
                            <a:srgbClr val="000000"/>
                          </a:solidFill>
                          <a:latin typeface="Arial Narrow"/>
                          <a:ea typeface="Times New Roman"/>
                        </a:rPr>
                        <a:t>low response rates</a:t>
                      </a:r>
                      <a:r>
                        <a:rPr b="0" lang="en-US" sz="1400" spc="-1" strike="noStrike">
                          <a:solidFill>
                            <a:srgbClr val="000000"/>
                          </a:solidFill>
                          <a:latin typeface="Arial Narrow"/>
                          <a:ea typeface="Times New Roman"/>
                        </a:rPr>
                        <a:t>; limited means of verifying responses/ </a:t>
                      </a:r>
                      <a:r>
                        <a:rPr b="1" lang="en-US" sz="1400" spc="-1" strike="noStrike">
                          <a:solidFill>
                            <a:srgbClr val="000000"/>
                          </a:solidFill>
                          <a:latin typeface="Arial Narrow"/>
                          <a:ea typeface="Times New Roman"/>
                        </a:rPr>
                        <a:t>data quality assurance</a:t>
                      </a:r>
                      <a:r>
                        <a:rPr b="0" lang="en-US" sz="1400" spc="-1" strike="noStrike">
                          <a:solidFill>
                            <a:srgbClr val="000000"/>
                          </a:solidFill>
                          <a:latin typeface="Arial Narrow"/>
                          <a:ea typeface="Times New Roman"/>
                        </a:rPr>
                        <a:t>; more challenging to build trust with the respondents; difficult to deploy </a:t>
                      </a:r>
                      <a:r>
                        <a:rPr b="1" lang="en-US" sz="1400" spc="-1" strike="noStrike">
                          <a:solidFill>
                            <a:srgbClr val="000000"/>
                          </a:solidFill>
                          <a:latin typeface="Arial Narrow"/>
                          <a:ea typeface="Times New Roman"/>
                        </a:rPr>
                        <a:t>long or complicated questionnaires</a:t>
                      </a:r>
                      <a:r>
                        <a:rPr b="0" lang="en-US" sz="1400" spc="-1" strike="noStrike">
                          <a:solidFill>
                            <a:srgbClr val="000000"/>
                          </a:solidFill>
                          <a:latin typeface="Arial Narrow"/>
                          <a:ea typeface="Times New Roman"/>
                        </a:rPr>
                        <a:t> </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noFill/>
                  </a:tcPr>
                </a:tc>
              </a:tr>
              <a:tr h="1427400">
                <a:tc>
                  <a:txBody>
                    <a:bodyPr lIns="34200" rIns="34200" tIns="34200" bIns="34200" anchor="t">
                      <a:noAutofit/>
                    </a:bodyPr>
                    <a:p>
                      <a:pPr>
                        <a:lnSpc>
                          <a:spcPct val="107000"/>
                        </a:lnSpc>
                      </a:pPr>
                      <a:endParaRPr b="0" lang="en-GB" sz="1400" spc="-1" strike="noStrike">
                        <a:solidFill>
                          <a:srgbClr val="000000"/>
                        </a:solidFill>
                        <a:latin typeface="Arial"/>
                      </a:endParaRPr>
                    </a:p>
                    <a:p>
                      <a:pPr>
                        <a:lnSpc>
                          <a:spcPct val="107000"/>
                        </a:lnSpc>
                      </a:pPr>
                      <a:endParaRPr b="0" lang="en-GB" sz="1400" spc="-1" strike="noStrike">
                        <a:solidFill>
                          <a:srgbClr val="000000"/>
                        </a:solidFill>
                        <a:latin typeface="Arial"/>
                      </a:endParaRPr>
                    </a:p>
                    <a:p>
                      <a:pPr>
                        <a:lnSpc>
                          <a:spcPct val="107000"/>
                        </a:lnSpc>
                      </a:pPr>
                      <a:r>
                        <a:rPr b="1" lang="en-US" sz="1400" spc="-1" strike="noStrike">
                          <a:solidFill>
                            <a:srgbClr val="000000"/>
                          </a:solidFill>
                          <a:latin typeface="Arial Narrow"/>
                          <a:ea typeface="Times New Roman"/>
                        </a:rPr>
                        <a:t>Coverage</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solidFill>
                      <a:srgbClr val="bfbfbf"/>
                    </a:solidFill>
                  </a:tcPr>
                </a:tc>
                <a:tc>
                  <a:txBody>
                    <a:bodyPr lIns="34200" rIns="34200" tIns="34200" bIns="34200" anchor="t">
                      <a:noAutofit/>
                    </a:bodyPr>
                    <a:p>
                      <a:pPr>
                        <a:lnSpc>
                          <a:spcPct val="107000"/>
                        </a:lnSpc>
                      </a:pPr>
                      <a:endParaRPr b="0" lang="en-GB" sz="1400" spc="-1" strike="noStrike">
                        <a:solidFill>
                          <a:srgbClr val="000000"/>
                        </a:solidFill>
                        <a:latin typeface="Arial"/>
                      </a:endParaRPr>
                    </a:p>
                    <a:p>
                      <a:pPr>
                        <a:lnSpc>
                          <a:spcPct val="107000"/>
                        </a:lnSpc>
                      </a:pPr>
                      <a:endParaRPr b="0" lang="en-GB" sz="800" spc="-1" strike="noStrike">
                        <a:solidFill>
                          <a:srgbClr val="000000"/>
                        </a:solidFill>
                        <a:latin typeface="Arial"/>
                      </a:endParaRPr>
                    </a:p>
                    <a:p>
                      <a:pPr>
                        <a:lnSpc>
                          <a:spcPct val="107000"/>
                        </a:lnSpc>
                      </a:pPr>
                      <a:r>
                        <a:rPr b="0" lang="en-US" sz="1400" spc="-1" strike="noStrike">
                          <a:solidFill>
                            <a:srgbClr val="000000"/>
                          </a:solidFill>
                          <a:latin typeface="Arial Narrow"/>
                          <a:ea typeface="Times New Roman"/>
                        </a:rPr>
                        <a:t>Ensures </a:t>
                      </a:r>
                      <a:r>
                        <a:rPr b="1" lang="en-US" sz="1400" spc="-1" strike="noStrike">
                          <a:solidFill>
                            <a:srgbClr val="000000"/>
                          </a:solidFill>
                          <a:latin typeface="Arial Narrow"/>
                          <a:ea typeface="Times New Roman"/>
                        </a:rPr>
                        <a:t>maximum possible coverage </a:t>
                      </a:r>
                      <a:r>
                        <a:rPr b="0" lang="en-US" sz="1400" spc="-1" strike="noStrike">
                          <a:solidFill>
                            <a:srgbClr val="000000"/>
                          </a:solidFill>
                          <a:latin typeface="Arial Narrow"/>
                          <a:ea typeface="Times New Roman"/>
                        </a:rPr>
                        <a:t>of areas and population of interest </a:t>
                      </a:r>
                      <a:r>
                        <a:rPr b="1" lang="en-US" sz="1400" spc="-1" strike="noStrike">
                          <a:solidFill>
                            <a:srgbClr val="000000"/>
                          </a:solidFill>
                          <a:latin typeface="Arial Narrow"/>
                          <a:ea typeface="Times New Roman"/>
                        </a:rPr>
                        <a:t>despite access constraints</a:t>
                      </a:r>
                      <a:r>
                        <a:rPr b="0" lang="en-US" sz="1400" spc="-1" strike="noStrike">
                          <a:solidFill>
                            <a:srgbClr val="000000"/>
                          </a:solidFill>
                          <a:latin typeface="Arial Narrow"/>
                          <a:ea typeface="Times New Roman"/>
                        </a:rPr>
                        <a:t> </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noFill/>
                  </a:tcPr>
                </a:tc>
                <a:tc>
                  <a:txBody>
                    <a:bodyPr lIns="34200" rIns="34200" tIns="34200" bIns="34200" anchor="t">
                      <a:noAutofit/>
                    </a:bodyPr>
                    <a:p>
                      <a:pPr>
                        <a:lnSpc>
                          <a:spcPct val="107000"/>
                        </a:lnSpc>
                      </a:pPr>
                      <a:r>
                        <a:rPr b="0" lang="en-US" sz="1400" spc="-1" strike="noStrike">
                          <a:solidFill>
                            <a:srgbClr val="000000"/>
                          </a:solidFill>
                          <a:latin typeface="Arial Narrow"/>
                          <a:ea typeface="Times New Roman"/>
                        </a:rPr>
                        <a:t>Difficult to have the “full picture” as it could introduce </a:t>
                      </a:r>
                      <a:r>
                        <a:rPr b="1" lang="en-US" sz="1400" spc="-1" strike="noStrike">
                          <a:solidFill>
                            <a:srgbClr val="000000"/>
                          </a:solidFill>
                          <a:latin typeface="Arial Narrow"/>
                          <a:ea typeface="Times New Roman"/>
                        </a:rPr>
                        <a:t>potential sampling biases</a:t>
                      </a:r>
                      <a:r>
                        <a:rPr b="0" lang="en-US" sz="1400" spc="-1" strike="noStrike">
                          <a:solidFill>
                            <a:srgbClr val="000000"/>
                          </a:solidFill>
                          <a:latin typeface="Arial Narrow"/>
                          <a:ea typeface="Times New Roman"/>
                        </a:rPr>
                        <a:t> (e.g. based on phone network coverage) and results in </a:t>
                      </a:r>
                      <a:r>
                        <a:rPr b="1" lang="en-US" sz="1400" spc="-1" strike="noStrike">
                          <a:solidFill>
                            <a:srgbClr val="000000"/>
                          </a:solidFill>
                          <a:latin typeface="Arial Narrow"/>
                          <a:ea typeface="Times New Roman"/>
                        </a:rPr>
                        <a:t>exclusions/ oversight of certain population groups </a:t>
                      </a:r>
                      <a:r>
                        <a:rPr b="0" lang="en-US" sz="1400" spc="-1" strike="noStrike">
                          <a:solidFill>
                            <a:srgbClr val="000000"/>
                          </a:solidFill>
                          <a:latin typeface="Arial Narrow"/>
                          <a:ea typeface="Times New Roman"/>
                        </a:rPr>
                        <a:t>or areas</a:t>
                      </a:r>
                      <a:endParaRPr b="0" lang="en-GB" sz="1400" spc="-1" strike="noStrike">
                        <a:solidFill>
                          <a:srgbClr val="000000"/>
                        </a:solidFill>
                        <a:latin typeface="Arial"/>
                      </a:endParaRPr>
                    </a:p>
                  </a:txBody>
                  <a:tcPr anchor="t" marL="34200" marR="3420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90" name="Picture 10" descr=""/>
          <p:cNvPicPr/>
          <p:nvPr/>
        </p:nvPicPr>
        <p:blipFill>
          <a:blip r:embed="rId1"/>
          <a:stretch/>
        </p:blipFill>
        <p:spPr>
          <a:xfrm>
            <a:off x="5684040" y="1690200"/>
            <a:ext cx="3130560" cy="1921680"/>
          </a:xfrm>
          <a:prstGeom prst="rect">
            <a:avLst/>
          </a:prstGeom>
          <a:ln w="0">
            <a:noFill/>
          </a:ln>
        </p:spPr>
      </p:pic>
      <p:pic>
        <p:nvPicPr>
          <p:cNvPr id="491" name="Picture 11" descr=""/>
          <p:cNvPicPr/>
          <p:nvPr/>
        </p:nvPicPr>
        <p:blipFill>
          <a:blip r:embed="rId2"/>
          <a:stretch/>
        </p:blipFill>
        <p:spPr>
          <a:xfrm>
            <a:off x="5172480" y="4411080"/>
            <a:ext cx="2245680" cy="1936080"/>
          </a:xfrm>
          <a:prstGeom prst="rect">
            <a:avLst/>
          </a:prstGeom>
          <a:ln w="0">
            <a:noFill/>
          </a:ln>
        </p:spPr>
      </p:pic>
      <p:sp>
        <p:nvSpPr>
          <p:cNvPr id="492"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Some types of remote data collection methods (1)</a:t>
            </a:r>
            <a:endParaRPr b="0" lang="es-ES" sz="2900" spc="-1" strike="noStrike">
              <a:solidFill>
                <a:srgbClr val="000000"/>
              </a:solidFill>
              <a:latin typeface="Calibri"/>
            </a:endParaRPr>
          </a:p>
        </p:txBody>
      </p:sp>
      <p:sp>
        <p:nvSpPr>
          <p:cNvPr id="493" name="TextBox 5"/>
          <p:cNvSpPr/>
          <p:nvPr/>
        </p:nvSpPr>
        <p:spPr>
          <a:xfrm>
            <a:off x="307800" y="1475280"/>
            <a:ext cx="4816080" cy="2296800"/>
          </a:xfrm>
          <a:prstGeom prst="rect">
            <a:avLst/>
          </a:prstGeom>
          <a:noFill/>
          <a:ln w="0">
            <a:noFill/>
          </a:ln>
        </p:spPr>
        <p:style>
          <a:lnRef idx="0"/>
          <a:fillRef idx="0"/>
          <a:effectRef idx="0"/>
          <a:fontRef idx="minor"/>
        </p:style>
        <p:txBody>
          <a:bodyPr lIns="90000" rIns="90000" tIns="45000" bIns="45000" anchor="t">
            <a:spAutoFit/>
          </a:bodyPr>
          <a:p>
            <a:pPr marL="343080" indent="-343080">
              <a:lnSpc>
                <a:spcPct val="100000"/>
              </a:lnSpc>
              <a:buClr>
                <a:srgbClr val="666666"/>
              </a:buClr>
              <a:buFont typeface="StarSymbol"/>
              <a:buAutoNum type="arabicPeriod"/>
            </a:pPr>
            <a:r>
              <a:rPr b="1" lang="en-GB" sz="1400" spc="-1" strike="noStrike">
                <a:solidFill>
                  <a:srgbClr val="666666"/>
                </a:solidFill>
                <a:latin typeface="Arial Narrow"/>
              </a:rPr>
              <a:t>Phone-based (individual, household, community level)</a:t>
            </a: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marL="171360" indent="-171360">
              <a:lnSpc>
                <a:spcPct val="100000"/>
              </a:lnSpc>
              <a:buClr>
                <a:srgbClr val="666666"/>
              </a:buClr>
              <a:buFont typeface="Wingdings" charset="2"/>
              <a:buChar char=""/>
            </a:pPr>
            <a:r>
              <a:rPr b="0" i="1" lang="fr-CH" sz="1100" spc="-1" strike="noStrike">
                <a:solidFill>
                  <a:srgbClr val="666666"/>
                </a:solidFill>
                <a:latin typeface="Arial Narrow"/>
              </a:rPr>
              <a:t>Most relevant for: needs assessments, post distribution monitoring (PDMs), humanitarian situation monitoring (HSM)</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pPr>
            <a:r>
              <a:rPr b="0" i="1" lang="fr-CH" sz="1100" spc="-1" strike="noStrike">
                <a:solidFill>
                  <a:srgbClr val="666666"/>
                </a:solidFill>
                <a:latin typeface="Arial Narrow"/>
              </a:rPr>
              <a:t>Representative sampling could be possible</a:t>
            </a:r>
            <a:endParaRPr b="0" lang="en-GB" sz="1100" spc="-1" strike="noStrike">
              <a:solidFill>
                <a:srgbClr val="000000"/>
              </a:solidFill>
              <a:latin typeface="Arial"/>
            </a:endParaRPr>
          </a:p>
        </p:txBody>
      </p:sp>
      <p:sp>
        <p:nvSpPr>
          <p:cNvPr id="494" name="TextBox 7"/>
          <p:cNvSpPr/>
          <p:nvPr/>
        </p:nvSpPr>
        <p:spPr>
          <a:xfrm>
            <a:off x="5124240" y="1313280"/>
            <a:ext cx="3956040" cy="2890440"/>
          </a:xfrm>
          <a:prstGeom prst="rect">
            <a:avLst/>
          </a:prstGeom>
          <a:noFill/>
          <a:ln w="0">
            <a:noFill/>
          </a:ln>
        </p:spPr>
        <p:style>
          <a:lnRef idx="0"/>
          <a:fillRef idx="0"/>
          <a:effectRef idx="0"/>
          <a:fontRef idx="minor"/>
        </p:style>
        <p:txBody>
          <a:bodyPr lIns="90000" rIns="90000" tIns="45000" bIns="45000" anchor="t">
            <a:spAutoFit/>
          </a:bodyPr>
          <a:p>
            <a:pPr>
              <a:lnSpc>
                <a:spcPct val="100000"/>
              </a:lnSpc>
              <a:tabLst>
                <a:tab algn="l" pos="0"/>
              </a:tabLst>
            </a:pPr>
            <a:r>
              <a:rPr b="1" lang="en-GB" sz="1400" spc="-1" strike="noStrike">
                <a:solidFill>
                  <a:srgbClr val="666666"/>
                </a:solidFill>
                <a:latin typeface="Arial Narrow"/>
              </a:rPr>
              <a:t>2. REACH “Area of Knowledge” methodology (face-to-face data collection in alternate location)</a:t>
            </a: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Most relevant for: community-level needs assessments or HSM</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Representative sampling not relevant (</a:t>
            </a:r>
            <a:r>
              <a:rPr b="0" i="1" lang="en-US" sz="1100" spc="-1" strike="noStrike">
                <a:solidFill>
                  <a:srgbClr val="666666"/>
                </a:solidFill>
                <a:latin typeface="Arial Narrow"/>
              </a:rPr>
              <a:t>requires identifying the respondent most likely to have the required knowledge)</a:t>
            </a:r>
            <a:endParaRPr b="0" lang="en-GB" sz="1100" spc="-1" strike="noStrike">
              <a:solidFill>
                <a:srgbClr val="000000"/>
              </a:solidFill>
              <a:latin typeface="Arial"/>
            </a:endParaRPr>
          </a:p>
        </p:txBody>
      </p:sp>
      <p:sp>
        <p:nvSpPr>
          <p:cNvPr id="495" name="TextBox 9"/>
          <p:cNvSpPr/>
          <p:nvPr/>
        </p:nvSpPr>
        <p:spPr>
          <a:xfrm>
            <a:off x="1756440" y="4356000"/>
            <a:ext cx="3956040" cy="2022480"/>
          </a:xfrm>
          <a:prstGeom prst="rect">
            <a:avLst/>
          </a:prstGeom>
          <a:noFill/>
          <a:ln w="0">
            <a:noFill/>
          </a:ln>
        </p:spPr>
        <p:style>
          <a:lnRef idx="0"/>
          <a:fillRef idx="0"/>
          <a:effectRef idx="0"/>
          <a:fontRef idx="minor"/>
        </p:style>
        <p:txBody>
          <a:bodyPr lIns="90000" rIns="90000" tIns="45000" bIns="45000" anchor="t">
            <a:spAutoFit/>
          </a:bodyPr>
          <a:p>
            <a:pPr>
              <a:lnSpc>
                <a:spcPct val="100000"/>
              </a:lnSpc>
              <a:tabLst>
                <a:tab algn="l" pos="0"/>
              </a:tabLst>
            </a:pPr>
            <a:r>
              <a:rPr b="1" lang="en-GB" sz="1400" spc="-1" strike="noStrike">
                <a:solidFill>
                  <a:srgbClr val="666666"/>
                </a:solidFill>
                <a:latin typeface="Arial Narrow"/>
              </a:rPr>
              <a:t>3. Internet-based data collection</a:t>
            </a: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Tools include: social media, web-based surveys, online discussion platforms, chatbots (WFP mVAM), etc.</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Most relevant for: community-level needs assessments or HSM (KI interviews or group discussions), PDMs (individual perception surveys)</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 </a:t>
            </a:r>
            <a:r>
              <a:rPr b="0" i="1" lang="fr-CH" sz="1100" spc="-1" strike="noStrike">
                <a:solidFill>
                  <a:srgbClr val="666666"/>
                </a:solidFill>
                <a:latin typeface="Arial Narrow"/>
              </a:rPr>
              <a:t>Representative sampling could be possible (but extremely difficult to implement e.g. would need email address database and usually low response rates)</a:t>
            </a:r>
            <a:endParaRPr b="0" lang="en-GB" sz="1100" spc="-1" strike="noStrike">
              <a:solidFill>
                <a:srgbClr val="000000"/>
              </a:solidFill>
              <a:latin typeface="Arial"/>
            </a:endParaRPr>
          </a:p>
          <a:p>
            <a:pPr>
              <a:lnSpc>
                <a:spcPct val="100000"/>
              </a:lnSpc>
              <a:tabLst>
                <a:tab algn="l" pos="0"/>
              </a:tabLst>
            </a:pPr>
            <a:endParaRPr b="0" lang="en-GB" sz="1100" spc="-1" strike="noStrike">
              <a:solidFill>
                <a:srgbClr val="000000"/>
              </a:solidFill>
              <a:latin typeface="Arial"/>
            </a:endParaRPr>
          </a:p>
        </p:txBody>
      </p:sp>
      <p:pic>
        <p:nvPicPr>
          <p:cNvPr id="496" name="Picture 2" descr=""/>
          <p:cNvPicPr/>
          <p:nvPr/>
        </p:nvPicPr>
        <p:blipFill>
          <a:blip r:embed="rId3"/>
          <a:srcRect l="0" t="43609" r="0" b="5906"/>
          <a:stretch/>
        </p:blipFill>
        <p:spPr>
          <a:xfrm>
            <a:off x="386280" y="1753920"/>
            <a:ext cx="3988800" cy="1510560"/>
          </a:xfrm>
          <a:prstGeom prst="rect">
            <a:avLst/>
          </a:prstGeom>
          <a:ln w="0">
            <a:noFill/>
          </a:ln>
        </p:spPr>
      </p:pic>
    </p:spTree>
  </p:cSld>
  <mc:AlternateContent>
    <mc:Choice Requires="p14">
      <p:transition spd="slow" p14:dur="2000"/>
    </mc:Choice>
    <mc:Fallback>
      <p:transition spd="slow"/>
    </mc:Fallback>
  </mc:AlternateContent>
  <p:timing>
    <p:tnLst>
      <p:par>
        <p:cTn id="786" dur="indefinite" restart="never" nodeType="tmRoot">
          <p:childTnLst>
            <p:seq>
              <p:cTn id="787" dur="indefinite" nodeType="mainSeq">
                <p:childTnLst>
                  <p:par>
                    <p:cTn id="788" fill="hold">
                      <p:stCondLst>
                        <p:cond delay="indefinite"/>
                      </p:stCondLst>
                      <p:childTnLst>
                        <p:par>
                          <p:cTn id="789" fill="hold">
                            <p:stCondLst>
                              <p:cond delay="0"/>
                            </p:stCondLst>
                            <p:childTnLst>
                              <p:par>
                                <p:cTn id="790" nodeType="clickEffect" fill="hold" presetClass="entr" presetID="1">
                                  <p:stCondLst>
                                    <p:cond delay="0"/>
                                  </p:stCondLst>
                                  <p:childTnLst>
                                    <p:set>
                                      <p:cBhvr>
                                        <p:cTn id="791" dur="1" fill="hold">
                                          <p:stCondLst>
                                            <p:cond delay="0"/>
                                          </p:stCondLst>
                                        </p:cTn>
                                        <p:tgtEl>
                                          <p:spTgt spid="496"/>
                                        </p:tgtEl>
                                        <p:attrNameLst>
                                          <p:attrName>style.visibility</p:attrName>
                                        </p:attrNameLst>
                                      </p:cBhvr>
                                      <p:to>
                                        <p:strVal val="visible"/>
                                      </p:to>
                                    </p:set>
                                  </p:childTnLst>
                                </p:cTn>
                              </p:par>
                              <p:par>
                                <p:cTn id="792" nodeType="withEffect" fill="hold" presetClass="entr" presetID="1">
                                  <p:stCondLst>
                                    <p:cond delay="0"/>
                                  </p:stCondLst>
                                  <p:childTnLst>
                                    <p:set>
                                      <p:cBhvr>
                                        <p:cTn id="793" dur="1" fill="hold">
                                          <p:stCondLst>
                                            <p:cond delay="0"/>
                                          </p:stCondLst>
                                        </p:cTn>
                                        <p:tgtEl>
                                          <p:spTgt spid="493"/>
                                        </p:tgtEl>
                                        <p:attrNameLst>
                                          <p:attrName>style.visibility</p:attrName>
                                        </p:attrNameLst>
                                      </p:cBhvr>
                                      <p:to>
                                        <p:strVal val="visible"/>
                                      </p:to>
                                    </p:set>
                                  </p:childTnLst>
                                </p:cTn>
                              </p:par>
                            </p:childTnLst>
                          </p:cTn>
                        </p:par>
                      </p:childTnLst>
                    </p:cTn>
                  </p:par>
                  <p:par>
                    <p:cTn id="794" fill="hold">
                      <p:stCondLst>
                        <p:cond delay="indefinite"/>
                      </p:stCondLst>
                      <p:childTnLst>
                        <p:par>
                          <p:cTn id="795" fill="hold">
                            <p:stCondLst>
                              <p:cond delay="0"/>
                            </p:stCondLst>
                            <p:childTnLst>
                              <p:par>
                                <p:cTn id="796" nodeType="clickEffect" fill="hold" presetClass="entr" presetID="1">
                                  <p:stCondLst>
                                    <p:cond delay="0"/>
                                  </p:stCondLst>
                                  <p:childTnLst>
                                    <p:set>
                                      <p:cBhvr>
                                        <p:cTn id="797" dur="1" fill="hold">
                                          <p:stCondLst>
                                            <p:cond delay="0"/>
                                          </p:stCondLst>
                                        </p:cTn>
                                        <p:tgtEl>
                                          <p:spTgt spid="494"/>
                                        </p:tgtEl>
                                        <p:attrNameLst>
                                          <p:attrName>style.visibility</p:attrName>
                                        </p:attrNameLst>
                                      </p:cBhvr>
                                      <p:to>
                                        <p:strVal val="visible"/>
                                      </p:to>
                                    </p:set>
                                  </p:childTnLst>
                                </p:cTn>
                              </p:par>
                              <p:par>
                                <p:cTn id="798" nodeType="withEffect" fill="hold" presetClass="entr" presetID="1">
                                  <p:stCondLst>
                                    <p:cond delay="0"/>
                                  </p:stCondLst>
                                  <p:childTnLst>
                                    <p:set>
                                      <p:cBhvr>
                                        <p:cTn id="799" dur="1" fill="hold">
                                          <p:stCondLst>
                                            <p:cond delay="0"/>
                                          </p:stCondLst>
                                        </p:cTn>
                                        <p:tgtEl>
                                          <p:spTgt spid="490"/>
                                        </p:tgtEl>
                                        <p:attrNameLst>
                                          <p:attrName>style.visibility</p:attrName>
                                        </p:attrNameLst>
                                      </p:cBhvr>
                                      <p:to>
                                        <p:strVal val="visible"/>
                                      </p:to>
                                    </p:set>
                                  </p:childTnLst>
                                </p:cTn>
                              </p:par>
                            </p:childTnLst>
                          </p:cTn>
                        </p:par>
                      </p:childTnLst>
                    </p:cTn>
                  </p:par>
                  <p:par>
                    <p:cTn id="800" fill="hold">
                      <p:stCondLst>
                        <p:cond delay="indefinite"/>
                      </p:stCondLst>
                      <p:childTnLst>
                        <p:par>
                          <p:cTn id="801" fill="hold">
                            <p:stCondLst>
                              <p:cond delay="0"/>
                            </p:stCondLst>
                            <p:childTnLst>
                              <p:par>
                                <p:cTn id="802" nodeType="clickEffect" fill="hold" presetClass="entr" presetID="1">
                                  <p:stCondLst>
                                    <p:cond delay="0"/>
                                  </p:stCondLst>
                                  <p:childTnLst>
                                    <p:set>
                                      <p:cBhvr>
                                        <p:cTn id="803" dur="1" fill="hold">
                                          <p:stCondLst>
                                            <p:cond delay="0"/>
                                          </p:stCondLst>
                                        </p:cTn>
                                        <p:tgtEl>
                                          <p:spTgt spid="495"/>
                                        </p:tgtEl>
                                        <p:attrNameLst>
                                          <p:attrName>style.visibility</p:attrName>
                                        </p:attrNameLst>
                                      </p:cBhvr>
                                      <p:to>
                                        <p:strVal val="visible"/>
                                      </p:to>
                                    </p:set>
                                  </p:childTnLst>
                                </p:cTn>
                              </p:par>
                              <p:par>
                                <p:cTn id="804" nodeType="withEffect" fill="hold" presetClass="entr" presetID="1">
                                  <p:stCondLst>
                                    <p:cond delay="0"/>
                                  </p:stCondLst>
                                  <p:childTnLst>
                                    <p:set>
                                      <p:cBhvr>
                                        <p:cTn id="805" dur="1" fill="hold">
                                          <p:stCondLst>
                                            <p:cond delay="0"/>
                                          </p:stCondLst>
                                        </p:cTn>
                                        <p:tgtEl>
                                          <p:spTgt spid="49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97" name="Picture 6" descr=""/>
          <p:cNvPicPr/>
          <p:nvPr/>
        </p:nvPicPr>
        <p:blipFill>
          <a:blip r:embed="rId1"/>
          <a:srcRect l="7914" t="12581" r="4567" b="0"/>
          <a:stretch/>
        </p:blipFill>
        <p:spPr>
          <a:xfrm>
            <a:off x="5412600" y="1671480"/>
            <a:ext cx="3061080" cy="1736280"/>
          </a:xfrm>
          <a:prstGeom prst="rect">
            <a:avLst/>
          </a:prstGeom>
          <a:ln w="0">
            <a:noFill/>
          </a:ln>
        </p:spPr>
      </p:pic>
      <p:pic>
        <p:nvPicPr>
          <p:cNvPr id="498" name="Picture 4" descr=""/>
          <p:cNvPicPr/>
          <p:nvPr/>
        </p:nvPicPr>
        <p:blipFill>
          <a:blip r:embed="rId2"/>
          <a:stretch/>
        </p:blipFill>
        <p:spPr>
          <a:xfrm>
            <a:off x="5268960" y="4352040"/>
            <a:ext cx="1944000" cy="1914840"/>
          </a:xfrm>
          <a:prstGeom prst="rect">
            <a:avLst/>
          </a:prstGeom>
          <a:ln w="0">
            <a:noFill/>
          </a:ln>
        </p:spPr>
      </p:pic>
      <p:sp>
        <p:nvSpPr>
          <p:cNvPr id="499"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Some types of remote data collection methods (2)</a:t>
            </a:r>
            <a:endParaRPr b="0" lang="es-ES" sz="2900" spc="-1" strike="noStrike">
              <a:solidFill>
                <a:srgbClr val="000000"/>
              </a:solidFill>
              <a:latin typeface="Calibri"/>
            </a:endParaRPr>
          </a:p>
        </p:txBody>
      </p:sp>
      <p:sp>
        <p:nvSpPr>
          <p:cNvPr id="500" name="TextBox 5"/>
          <p:cNvSpPr/>
          <p:nvPr/>
        </p:nvSpPr>
        <p:spPr>
          <a:xfrm>
            <a:off x="307800" y="1475280"/>
            <a:ext cx="4816080" cy="246420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1" lang="en-GB" sz="1400" spc="-1" strike="noStrike">
                <a:solidFill>
                  <a:srgbClr val="666666"/>
                </a:solidFill>
                <a:latin typeface="Arial Narrow"/>
              </a:rPr>
              <a:t>4. Remote sensing</a:t>
            </a: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a:lnSpc>
                <a:spcPct val="100000"/>
              </a:lnSpc>
            </a:pPr>
            <a:endParaRPr b="0" lang="en-GB" sz="1400" spc="-1" strike="noStrike">
              <a:solidFill>
                <a:srgbClr val="000000"/>
              </a:solidFill>
              <a:latin typeface="Arial"/>
            </a:endParaRPr>
          </a:p>
          <a:p>
            <a:pPr marL="171360" indent="-171360">
              <a:lnSpc>
                <a:spcPct val="100000"/>
              </a:lnSpc>
              <a:buClr>
                <a:srgbClr val="666666"/>
              </a:buClr>
              <a:buFont typeface="Wingdings" charset="2"/>
              <a:buChar char=""/>
            </a:pPr>
            <a:r>
              <a:rPr b="0" i="1" lang="fr-CH" sz="1100" spc="-1" strike="noStrike">
                <a:solidFill>
                  <a:srgbClr val="666666"/>
                </a:solidFill>
                <a:latin typeface="Arial Narrow"/>
              </a:rPr>
              <a:t>Only relevant if </a:t>
            </a:r>
            <a:r>
              <a:rPr b="0" i="1" lang="en-US" sz="1100" spc="-1" strike="noStrike">
                <a:solidFill>
                  <a:srgbClr val="666666"/>
                </a:solidFill>
                <a:latin typeface="Arial Narrow"/>
              </a:rPr>
              <a:t>aim is to gain an understanding based on specific physical characteristics of an area (e.g. agriculture and vegetation health analysis, shelter damage assessment, flood impact assessment, etc.)</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pPr>
            <a:r>
              <a:rPr b="0" i="1" lang="fr-CH" sz="1100" spc="-1" strike="noStrike">
                <a:solidFill>
                  <a:srgbClr val="666666"/>
                </a:solidFill>
                <a:latin typeface="Arial Narrow"/>
              </a:rPr>
              <a:t>Representative sampling or even census could be possible</a:t>
            </a:r>
            <a:endParaRPr b="0" lang="en-GB" sz="1100" spc="-1" strike="noStrike">
              <a:solidFill>
                <a:srgbClr val="000000"/>
              </a:solidFill>
              <a:latin typeface="Arial"/>
            </a:endParaRPr>
          </a:p>
        </p:txBody>
      </p:sp>
      <p:sp>
        <p:nvSpPr>
          <p:cNvPr id="501" name="TextBox 7"/>
          <p:cNvSpPr/>
          <p:nvPr/>
        </p:nvSpPr>
        <p:spPr>
          <a:xfrm>
            <a:off x="5100480" y="1479240"/>
            <a:ext cx="3956040" cy="2296800"/>
          </a:xfrm>
          <a:prstGeom prst="rect">
            <a:avLst/>
          </a:prstGeom>
          <a:noFill/>
          <a:ln w="0">
            <a:noFill/>
          </a:ln>
        </p:spPr>
        <p:style>
          <a:lnRef idx="0"/>
          <a:fillRef idx="0"/>
          <a:effectRef idx="0"/>
          <a:fontRef idx="minor"/>
        </p:style>
        <p:txBody>
          <a:bodyPr lIns="90000" rIns="90000" tIns="45000" bIns="45000" anchor="t">
            <a:spAutoFit/>
          </a:bodyPr>
          <a:p>
            <a:pPr>
              <a:lnSpc>
                <a:spcPct val="100000"/>
              </a:lnSpc>
              <a:tabLst>
                <a:tab algn="l" pos="0"/>
              </a:tabLst>
            </a:pPr>
            <a:r>
              <a:rPr b="1" lang="en-GB" sz="1400" spc="-1" strike="noStrike">
                <a:solidFill>
                  <a:srgbClr val="666666"/>
                </a:solidFill>
                <a:latin typeface="Arial Narrow"/>
              </a:rPr>
              <a:t>5. Secondary data review and “expert” consultations</a:t>
            </a: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a:lnSpc>
                <a:spcPct val="100000"/>
              </a:lnSpc>
              <a:tabLst>
                <a:tab algn="l" pos="0"/>
              </a:tabLst>
            </a:pP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Most relevant for: needs analysis or HSM</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Only feasible if relevant and «reliable» data sources already exist</a:t>
            </a:r>
            <a:endParaRPr b="0" lang="en-GB" sz="1100" spc="-1" strike="noStrike">
              <a:solidFill>
                <a:srgbClr val="000000"/>
              </a:solidFill>
              <a:latin typeface="Arial"/>
            </a:endParaRPr>
          </a:p>
        </p:txBody>
      </p:sp>
      <p:sp>
        <p:nvSpPr>
          <p:cNvPr id="502" name="TextBox 9"/>
          <p:cNvSpPr/>
          <p:nvPr/>
        </p:nvSpPr>
        <p:spPr>
          <a:xfrm>
            <a:off x="992880" y="4353120"/>
            <a:ext cx="4276080" cy="1855080"/>
          </a:xfrm>
          <a:prstGeom prst="rect">
            <a:avLst/>
          </a:prstGeom>
          <a:noFill/>
          <a:ln w="0">
            <a:noFill/>
          </a:ln>
        </p:spPr>
        <p:style>
          <a:lnRef idx="0"/>
          <a:fillRef idx="0"/>
          <a:effectRef idx="0"/>
          <a:fontRef idx="minor"/>
        </p:style>
        <p:txBody>
          <a:bodyPr lIns="90000" rIns="90000" tIns="45000" bIns="45000" anchor="t">
            <a:spAutoFit/>
          </a:bodyPr>
          <a:p>
            <a:pPr>
              <a:lnSpc>
                <a:spcPct val="100000"/>
              </a:lnSpc>
              <a:tabLst>
                <a:tab algn="l" pos="0"/>
              </a:tabLst>
            </a:pPr>
            <a:r>
              <a:rPr b="1" lang="en-GB" sz="1400" spc="-1" strike="noStrike">
                <a:solidFill>
                  <a:srgbClr val="666666"/>
                </a:solidFill>
                <a:latin typeface="Arial Narrow"/>
              </a:rPr>
              <a:t>6. Paper form submissions</a:t>
            </a:r>
            <a:endParaRPr b="0" lang="en-GB" sz="1400" spc="-1" strike="noStrike">
              <a:solidFill>
                <a:srgbClr val="000000"/>
              </a:solidFill>
              <a:latin typeface="Arial"/>
            </a:endParaRPr>
          </a:p>
          <a:p>
            <a:pPr>
              <a:lnSpc>
                <a:spcPct val="100000"/>
              </a:lnSpc>
              <a:tabLst>
                <a:tab algn="l" pos="0"/>
              </a:tabLst>
            </a:pPr>
            <a:endParaRPr b="0" lang="en-GB" sz="14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Only applicable if respondents have no movement restrictions and are able to send paper forms back through required means</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Logistically difficult, not the most time and resource efficient</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Most relevant for: community-level needs assessments or HSM (KI interviews), PDMs (individual perception surveys)</a:t>
            </a:r>
            <a:endParaRPr b="0" lang="en-GB" sz="1100" spc="-1" strike="noStrike">
              <a:solidFill>
                <a:srgbClr val="000000"/>
              </a:solidFill>
              <a:latin typeface="Arial"/>
            </a:endParaRPr>
          </a:p>
          <a:p>
            <a:pPr marL="171360" indent="-171360">
              <a:lnSpc>
                <a:spcPct val="100000"/>
              </a:lnSpc>
              <a:buClr>
                <a:srgbClr val="666666"/>
              </a:buClr>
              <a:buFont typeface="Wingdings" charset="2"/>
              <a:buChar char=""/>
              <a:tabLst>
                <a:tab algn="l" pos="0"/>
              </a:tabLst>
            </a:pPr>
            <a:r>
              <a:rPr b="0" i="1" lang="fr-CH" sz="1100" spc="-1" strike="noStrike">
                <a:solidFill>
                  <a:srgbClr val="666666"/>
                </a:solidFill>
                <a:latin typeface="Arial Narrow"/>
              </a:rPr>
              <a:t> </a:t>
            </a:r>
            <a:r>
              <a:rPr b="0" i="1" lang="fr-CH" sz="1100" spc="-1" strike="noStrike">
                <a:solidFill>
                  <a:srgbClr val="666666"/>
                </a:solidFill>
                <a:latin typeface="Arial Narrow"/>
              </a:rPr>
              <a:t>Representative sampling could be possible (but extremely difficult to implement e.g. would need postal address database and expect very low response rates)</a:t>
            </a:r>
            <a:endParaRPr b="0" lang="en-GB" sz="1100" spc="-1" strike="noStrike">
              <a:solidFill>
                <a:srgbClr val="000000"/>
              </a:solidFill>
              <a:latin typeface="Arial"/>
            </a:endParaRPr>
          </a:p>
        </p:txBody>
      </p:sp>
      <p:pic>
        <p:nvPicPr>
          <p:cNvPr id="503" name="Picture 3" descr=""/>
          <p:cNvPicPr/>
          <p:nvPr/>
        </p:nvPicPr>
        <p:blipFill>
          <a:blip r:embed="rId3"/>
          <a:srcRect l="4354" t="19321" r="5052" b="4984"/>
          <a:stretch/>
        </p:blipFill>
        <p:spPr>
          <a:xfrm>
            <a:off x="1167840" y="1754640"/>
            <a:ext cx="2800440" cy="1457280"/>
          </a:xfrm>
          <a:prstGeom prst="rect">
            <a:avLst/>
          </a:prstGeom>
          <a:ln w="0">
            <a:noFill/>
          </a:ln>
        </p:spPr>
      </p:pic>
    </p:spTree>
  </p:cSld>
  <mc:AlternateContent>
    <mc:Choice Requires="p14">
      <p:transition spd="slow" p14:dur="2000"/>
    </mc:Choice>
    <mc:Fallback>
      <p:transition spd="slow"/>
    </mc:Fallback>
  </mc:AlternateContent>
  <p:timing>
    <p:tnLst>
      <p:par>
        <p:cTn id="806" dur="indefinite" restart="never" nodeType="tmRoot">
          <p:childTnLst>
            <p:seq>
              <p:cTn id="807" dur="indefinite" nodeType="mainSeq">
                <p:childTnLst>
                  <p:par>
                    <p:cTn id="808" fill="hold">
                      <p:stCondLst>
                        <p:cond delay="indefinite"/>
                      </p:stCondLst>
                      <p:childTnLst>
                        <p:par>
                          <p:cTn id="809" fill="hold">
                            <p:stCondLst>
                              <p:cond delay="0"/>
                            </p:stCondLst>
                            <p:childTnLst>
                              <p:par>
                                <p:cTn id="810" nodeType="clickEffect" fill="hold" presetClass="entr" presetID="1">
                                  <p:stCondLst>
                                    <p:cond delay="0"/>
                                  </p:stCondLst>
                                  <p:childTnLst>
                                    <p:set>
                                      <p:cBhvr>
                                        <p:cTn id="811" dur="1" fill="hold">
                                          <p:stCondLst>
                                            <p:cond delay="0"/>
                                          </p:stCondLst>
                                        </p:cTn>
                                        <p:tgtEl>
                                          <p:spTgt spid="500"/>
                                        </p:tgtEl>
                                        <p:attrNameLst>
                                          <p:attrName>style.visibility</p:attrName>
                                        </p:attrNameLst>
                                      </p:cBhvr>
                                      <p:to>
                                        <p:strVal val="visible"/>
                                      </p:to>
                                    </p:set>
                                  </p:childTnLst>
                                </p:cTn>
                              </p:par>
                              <p:par>
                                <p:cTn id="812" nodeType="withEffect" fill="hold" presetClass="entr" presetID="1">
                                  <p:stCondLst>
                                    <p:cond delay="0"/>
                                  </p:stCondLst>
                                  <p:childTnLst>
                                    <p:set>
                                      <p:cBhvr>
                                        <p:cTn id="813" dur="1" fill="hold">
                                          <p:stCondLst>
                                            <p:cond delay="0"/>
                                          </p:stCondLst>
                                        </p:cTn>
                                        <p:tgtEl>
                                          <p:spTgt spid="503"/>
                                        </p:tgtEl>
                                        <p:attrNameLst>
                                          <p:attrName>style.visibility</p:attrName>
                                        </p:attrNameLst>
                                      </p:cBhvr>
                                      <p:to>
                                        <p:strVal val="visible"/>
                                      </p:to>
                                    </p:set>
                                  </p:childTnLst>
                                </p:cTn>
                              </p:par>
                            </p:childTnLst>
                          </p:cTn>
                        </p:par>
                      </p:childTnLst>
                    </p:cTn>
                  </p:par>
                  <p:par>
                    <p:cTn id="814" fill="hold">
                      <p:stCondLst>
                        <p:cond delay="indefinite"/>
                      </p:stCondLst>
                      <p:childTnLst>
                        <p:par>
                          <p:cTn id="815" fill="hold">
                            <p:stCondLst>
                              <p:cond delay="0"/>
                            </p:stCondLst>
                            <p:childTnLst>
                              <p:par>
                                <p:cTn id="816" nodeType="clickEffect" fill="hold" presetClass="entr" presetID="1">
                                  <p:stCondLst>
                                    <p:cond delay="0"/>
                                  </p:stCondLst>
                                  <p:childTnLst>
                                    <p:set>
                                      <p:cBhvr>
                                        <p:cTn id="817" dur="1" fill="hold">
                                          <p:stCondLst>
                                            <p:cond delay="0"/>
                                          </p:stCondLst>
                                        </p:cTn>
                                        <p:tgtEl>
                                          <p:spTgt spid="497"/>
                                        </p:tgtEl>
                                        <p:attrNameLst>
                                          <p:attrName>style.visibility</p:attrName>
                                        </p:attrNameLst>
                                      </p:cBhvr>
                                      <p:to>
                                        <p:strVal val="visible"/>
                                      </p:to>
                                    </p:set>
                                  </p:childTnLst>
                                </p:cTn>
                              </p:par>
                              <p:par>
                                <p:cTn id="818" nodeType="withEffect" fill="hold" presetClass="entr" presetID="1">
                                  <p:stCondLst>
                                    <p:cond delay="0"/>
                                  </p:stCondLst>
                                  <p:childTnLst>
                                    <p:set>
                                      <p:cBhvr>
                                        <p:cTn id="819" dur="1" fill="hold">
                                          <p:stCondLst>
                                            <p:cond delay="0"/>
                                          </p:stCondLst>
                                        </p:cTn>
                                        <p:tgtEl>
                                          <p:spTgt spid="501"/>
                                        </p:tgtEl>
                                        <p:attrNameLst>
                                          <p:attrName>style.visibility</p:attrName>
                                        </p:attrNameLst>
                                      </p:cBhvr>
                                      <p:to>
                                        <p:strVal val="visible"/>
                                      </p:to>
                                    </p:set>
                                  </p:childTnLst>
                                </p:cTn>
                              </p:par>
                            </p:childTnLst>
                          </p:cTn>
                        </p:par>
                      </p:childTnLst>
                    </p:cTn>
                  </p:par>
                  <p:par>
                    <p:cTn id="820" fill="hold">
                      <p:stCondLst>
                        <p:cond delay="indefinite"/>
                      </p:stCondLst>
                      <p:childTnLst>
                        <p:par>
                          <p:cTn id="821" fill="hold">
                            <p:stCondLst>
                              <p:cond delay="0"/>
                            </p:stCondLst>
                            <p:childTnLst>
                              <p:par>
                                <p:cTn id="822" nodeType="clickEffect" fill="hold" presetClass="entr" presetID="1">
                                  <p:stCondLst>
                                    <p:cond delay="0"/>
                                  </p:stCondLst>
                                  <p:childTnLst>
                                    <p:set>
                                      <p:cBhvr>
                                        <p:cTn id="823" dur="1" fill="hold">
                                          <p:stCondLst>
                                            <p:cond delay="0"/>
                                          </p:stCondLst>
                                        </p:cTn>
                                        <p:tgtEl>
                                          <p:spTgt spid="502"/>
                                        </p:tgtEl>
                                        <p:attrNameLst>
                                          <p:attrName>style.visibility</p:attrName>
                                        </p:attrNameLst>
                                      </p:cBhvr>
                                      <p:to>
                                        <p:strVal val="visible"/>
                                      </p:to>
                                    </p:set>
                                  </p:childTnLst>
                                </p:cTn>
                              </p:par>
                              <p:par>
                                <p:cTn id="824" nodeType="withEffect" fill="hold" presetClass="entr" presetID="1">
                                  <p:stCondLst>
                                    <p:cond delay="0"/>
                                  </p:stCondLst>
                                  <p:childTnLst>
                                    <p:set>
                                      <p:cBhvr>
                                        <p:cTn id="825" dur="1" fill="hold">
                                          <p:stCondLst>
                                            <p:cond delay="0"/>
                                          </p:stCondLst>
                                        </p:cTn>
                                        <p:tgtEl>
                                          <p:spTgt spid="49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04" name="PlaceHolder 1"/>
          <p:cNvSpPr>
            <a:spLocks noGrp="1"/>
          </p:cNvSpPr>
          <p:nvPr>
            <p:ph/>
          </p:nvPr>
        </p:nvSpPr>
        <p:spPr>
          <a:xfrm>
            <a:off x="676440" y="2375640"/>
            <a:ext cx="1801440" cy="3138840"/>
          </a:xfrm>
          <a:prstGeom prst="rect">
            <a:avLst/>
          </a:prstGeom>
          <a:noFill/>
          <a:ln w="0">
            <a:noFill/>
          </a:ln>
        </p:spPr>
        <p:txBody>
          <a:bodyPr lIns="90000" rIns="90000" tIns="45000" bIns="45000" anchor="t">
            <a:noAutofit/>
          </a:bodyPr>
          <a:p>
            <a:pPr marL="171360" indent="-171360">
              <a:lnSpc>
                <a:spcPct val="100000"/>
              </a:lnSpc>
              <a:spcBef>
                <a:spcPts val="1001"/>
              </a:spcBef>
              <a:buClr>
                <a:srgbClr val="ffffff"/>
              </a:buClr>
              <a:buFont typeface="Wingdings" charset="2"/>
              <a:buChar char=""/>
            </a:pPr>
            <a:r>
              <a:rPr b="0" lang="en-GB" sz="1200" spc="-1" strike="noStrike">
                <a:solidFill>
                  <a:srgbClr val="ffffff"/>
                </a:solidFill>
                <a:latin typeface="Arial Narrow"/>
              </a:rPr>
              <a:t>Post-distribution monitoring (PDM) of cash assistance and core relief items to refugees and IDPs across Iraq</a:t>
            </a:r>
            <a:endParaRPr b="0" lang="es-ES" sz="1200" spc="-1" strike="noStrike">
              <a:solidFill>
                <a:srgbClr val="000000"/>
              </a:solidFill>
              <a:latin typeface="Calibri"/>
            </a:endParaRPr>
          </a:p>
          <a:p>
            <a:pPr marL="171360" indent="-171360">
              <a:lnSpc>
                <a:spcPct val="100000"/>
              </a:lnSpc>
              <a:spcBef>
                <a:spcPts val="1001"/>
              </a:spcBef>
              <a:buClr>
                <a:srgbClr val="ffffff"/>
              </a:buClr>
              <a:buFont typeface="Wingdings" charset="2"/>
              <a:buChar char=""/>
            </a:pPr>
            <a:r>
              <a:rPr b="0" lang="en-GB" sz="1200" spc="-1" strike="noStrike">
                <a:solidFill>
                  <a:srgbClr val="ffffff"/>
                </a:solidFill>
                <a:latin typeface="Arial Narrow"/>
              </a:rPr>
              <a:t>Project began in 2016 and remains ongoing</a:t>
            </a:r>
            <a:endParaRPr b="0" lang="es-ES" sz="1200" spc="-1" strike="noStrike">
              <a:solidFill>
                <a:srgbClr val="000000"/>
              </a:solidFill>
              <a:latin typeface="Calibri"/>
            </a:endParaRPr>
          </a:p>
          <a:p>
            <a:pPr marL="171360" indent="-171360">
              <a:lnSpc>
                <a:spcPct val="100000"/>
              </a:lnSpc>
              <a:spcBef>
                <a:spcPts val="1001"/>
              </a:spcBef>
              <a:buClr>
                <a:srgbClr val="ffffff"/>
              </a:buClr>
              <a:buFont typeface="Wingdings" charset="2"/>
              <a:buChar char=""/>
            </a:pPr>
            <a:r>
              <a:rPr b="0" lang="en-GB" sz="1200" spc="-1" strike="noStrike">
                <a:solidFill>
                  <a:srgbClr val="ffffff"/>
                </a:solidFill>
                <a:latin typeface="Arial Narrow"/>
              </a:rPr>
              <a:t>Data collected through two call centres: Erbil and Baghdad</a:t>
            </a:r>
            <a:endParaRPr b="0" lang="es-ES" sz="1200" spc="-1" strike="noStrike">
              <a:solidFill>
                <a:srgbClr val="000000"/>
              </a:solidFill>
              <a:latin typeface="Calibri"/>
            </a:endParaRPr>
          </a:p>
          <a:p>
            <a:pPr marL="171360" indent="-171360">
              <a:lnSpc>
                <a:spcPct val="100000"/>
              </a:lnSpc>
              <a:spcBef>
                <a:spcPts val="1001"/>
              </a:spcBef>
              <a:buClr>
                <a:srgbClr val="ffffff"/>
              </a:buClr>
              <a:buFont typeface="Wingdings" charset="2"/>
              <a:buChar char=""/>
            </a:pPr>
            <a:r>
              <a:rPr b="0" lang="en-GB" sz="1200" spc="-1" strike="noStrike">
                <a:solidFill>
                  <a:srgbClr val="ffffff"/>
                </a:solidFill>
                <a:latin typeface="Arial Narrow"/>
              </a:rPr>
              <a:t>Household level data collection, providing at least a 90% confidence level and 10% margin of error at Governorate level</a:t>
            </a:r>
            <a:endParaRPr b="0" lang="es-ES" sz="1200" spc="-1" strike="noStrike">
              <a:solidFill>
                <a:srgbClr val="000000"/>
              </a:solidFill>
              <a:latin typeface="Calibri"/>
            </a:endParaRPr>
          </a:p>
        </p:txBody>
      </p:sp>
      <p:sp>
        <p:nvSpPr>
          <p:cNvPr id="505" name="PlaceHolder 2"/>
          <p:cNvSpPr>
            <a:spLocks noGrp="1"/>
          </p:cNvSpPr>
          <p:nvPr>
            <p:ph type="title"/>
          </p:nvPr>
        </p:nvSpPr>
        <p:spPr>
          <a:xfrm>
            <a:off x="386280" y="239040"/>
            <a:ext cx="8549280" cy="724320"/>
          </a:xfrm>
          <a:prstGeom prst="rect">
            <a:avLst/>
          </a:prstGeom>
          <a:noFill/>
          <a:ln w="0">
            <a:noFill/>
          </a:ln>
        </p:spPr>
        <p:txBody>
          <a:bodyPr lIns="90000" rIns="90000" tIns="45000" bIns="45000" anchor="ctr">
            <a:noAutofit/>
          </a:bodyPr>
          <a:p>
            <a:pPr indent="0">
              <a:lnSpc>
                <a:spcPts val="4501"/>
              </a:lnSpc>
              <a:buNone/>
            </a:pPr>
            <a:r>
              <a:rPr b="1" lang="es-ES" sz="3000" spc="-1" strike="noStrike">
                <a:solidFill>
                  <a:srgbClr val="ffffff"/>
                </a:solidFill>
                <a:latin typeface="Arial Narrow"/>
              </a:rPr>
              <a:t>Phone-based data collection example: Iraq UNHCR Cash Assistance PDM (2017-now)</a:t>
            </a:r>
            <a:endParaRPr b="0" lang="es-ES" sz="3000" spc="-1" strike="noStrike">
              <a:solidFill>
                <a:srgbClr val="000000"/>
              </a:solidFill>
              <a:latin typeface="Calibri"/>
            </a:endParaRPr>
          </a:p>
        </p:txBody>
      </p:sp>
      <p:sp>
        <p:nvSpPr>
          <p:cNvPr id="506" name="PlaceHolder 3"/>
          <p:cNvSpPr>
            <a:spLocks noGrp="1"/>
          </p:cNvSpPr>
          <p:nvPr>
            <p:ph/>
          </p:nvPr>
        </p:nvSpPr>
        <p:spPr>
          <a:xfrm>
            <a:off x="6624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s-ES" sz="1400" spc="-1" strike="noStrike">
                <a:solidFill>
                  <a:srgbClr val="ffffff"/>
                </a:solidFill>
                <a:latin typeface="Arial Narrow"/>
              </a:rPr>
              <a:t>Project background</a:t>
            </a:r>
            <a:endParaRPr b="0" lang="es-ES" sz="1400" spc="-1" strike="noStrike">
              <a:solidFill>
                <a:srgbClr val="000000"/>
              </a:solidFill>
              <a:latin typeface="Calibri"/>
            </a:endParaRPr>
          </a:p>
        </p:txBody>
      </p:sp>
      <p:sp>
        <p:nvSpPr>
          <p:cNvPr id="507" name="PlaceHolder 4"/>
          <p:cNvSpPr>
            <a:spLocks noGrp="1"/>
          </p:cNvSpPr>
          <p:nvPr>
            <p:ph/>
          </p:nvPr>
        </p:nvSpPr>
        <p:spPr>
          <a:xfrm>
            <a:off x="2676600" y="2380320"/>
            <a:ext cx="1872000" cy="3201120"/>
          </a:xfrm>
          <a:prstGeom prst="rect">
            <a:avLst/>
          </a:prstGeom>
          <a:noFill/>
          <a:ln w="0">
            <a:noFill/>
          </a:ln>
        </p:spPr>
        <p:txBody>
          <a:bodyPr lIns="90000" rIns="90000" tIns="45000" bIns="45000" anchor="t">
            <a:noAutofit/>
          </a:bodyPr>
          <a:p>
            <a:pPr marL="228600" indent="-228600">
              <a:lnSpc>
                <a:spcPct val="100000"/>
              </a:lnSpc>
              <a:spcBef>
                <a:spcPts val="1001"/>
              </a:spcBef>
              <a:buClr>
                <a:srgbClr val="ffffff"/>
              </a:buClr>
              <a:buFont typeface="Wingdings" charset="2"/>
              <a:buChar char=""/>
            </a:pPr>
            <a:r>
              <a:rPr b="0" lang="es-ES" sz="1200" spc="-1" strike="noStrike">
                <a:solidFill>
                  <a:srgbClr val="ffffff"/>
                </a:solidFill>
                <a:latin typeface="Arial Narrow"/>
              </a:rPr>
              <a:t>To improve time and cost efficiency, since most of the data collected would not be verifiable by enumerators in the field</a:t>
            </a:r>
            <a:endParaRPr b="0" lang="es-ES" sz="1200" spc="-1" strike="noStrike">
              <a:solidFill>
                <a:srgbClr val="000000"/>
              </a:solidFill>
              <a:latin typeface="Calibri"/>
            </a:endParaRPr>
          </a:p>
          <a:p>
            <a:pPr marL="228600" indent="-228600">
              <a:lnSpc>
                <a:spcPct val="100000"/>
              </a:lnSpc>
              <a:spcBef>
                <a:spcPts val="1001"/>
              </a:spcBef>
              <a:buClr>
                <a:srgbClr val="ffffff"/>
              </a:buClr>
              <a:buFont typeface="Wingdings" charset="2"/>
              <a:buChar char=""/>
            </a:pPr>
            <a:r>
              <a:rPr b="0" lang="es-ES" sz="1200" spc="-1" strike="noStrike">
                <a:solidFill>
                  <a:srgbClr val="ffffff"/>
                </a:solidFill>
                <a:latin typeface="Arial Narrow"/>
              </a:rPr>
              <a:t>Access to beneficiary contact lists ensures time-efficient data collection</a:t>
            </a:r>
            <a:endParaRPr b="0" lang="es-ES" sz="1200" spc="-1" strike="noStrike">
              <a:solidFill>
                <a:srgbClr val="000000"/>
              </a:solidFill>
              <a:latin typeface="Calibri"/>
            </a:endParaRPr>
          </a:p>
          <a:p>
            <a:pPr marL="228600" indent="-228600">
              <a:lnSpc>
                <a:spcPct val="100000"/>
              </a:lnSpc>
              <a:spcBef>
                <a:spcPts val="1001"/>
              </a:spcBef>
              <a:buClr>
                <a:srgbClr val="ffffff"/>
              </a:buClr>
              <a:buFont typeface="Wingdings" charset="2"/>
              <a:buChar char=""/>
            </a:pPr>
            <a:r>
              <a:rPr b="0" lang="es-ES" sz="1200" spc="-1" strike="noStrike">
                <a:solidFill>
                  <a:srgbClr val="ffffff"/>
                </a:solidFill>
                <a:latin typeface="Arial Narrow"/>
              </a:rPr>
              <a:t>The project has a wide geographical spread, so the call centre allows for rapid, far reaching data collection </a:t>
            </a:r>
            <a:endParaRPr b="0" lang="es-ES" sz="1200" spc="-1" strike="noStrike">
              <a:solidFill>
                <a:srgbClr val="000000"/>
              </a:solidFill>
              <a:latin typeface="Calibri"/>
            </a:endParaRPr>
          </a:p>
        </p:txBody>
      </p:sp>
      <p:sp>
        <p:nvSpPr>
          <p:cNvPr id="508" name="PlaceHolder 5"/>
          <p:cNvSpPr>
            <a:spLocks noGrp="1"/>
          </p:cNvSpPr>
          <p:nvPr>
            <p:ph/>
          </p:nvPr>
        </p:nvSpPr>
        <p:spPr>
          <a:xfrm>
            <a:off x="2676600" y="1863000"/>
            <a:ext cx="1793520" cy="516960"/>
          </a:xfrm>
          <a:prstGeom prst="rect">
            <a:avLst/>
          </a:prstGeom>
          <a:solidFill>
            <a:srgbClr val="000000">
              <a:alpha val="20000"/>
            </a:srgbClr>
          </a:solidFill>
          <a:ln w="0">
            <a:noFill/>
          </a:ln>
        </p:spPr>
        <p:txBody>
          <a:bodyPr lIns="90000" rIns="90000" tIns="45000" bIns="45000" anchor="ctr">
            <a:noAutofit/>
          </a:bodyPr>
          <a:p>
            <a:pPr indent="0" algn="ctr">
              <a:lnSpc>
                <a:spcPts val="1500"/>
              </a:lnSpc>
              <a:spcBef>
                <a:spcPts val="1001"/>
              </a:spcBef>
              <a:buNone/>
              <a:tabLst>
                <a:tab algn="l" pos="0"/>
              </a:tabLst>
            </a:pPr>
            <a:r>
              <a:rPr b="1" lang="es-ES" sz="1400" spc="-1" strike="noStrike">
                <a:solidFill>
                  <a:srgbClr val="ffffff"/>
                </a:solidFill>
                <a:latin typeface="Arial Narrow"/>
              </a:rPr>
              <a:t>Why was it remote?</a:t>
            </a:r>
            <a:endParaRPr b="0" lang="es-ES" sz="1400" spc="-1" strike="noStrike">
              <a:solidFill>
                <a:srgbClr val="000000"/>
              </a:solidFill>
              <a:latin typeface="Calibri"/>
            </a:endParaRPr>
          </a:p>
        </p:txBody>
      </p:sp>
      <p:sp>
        <p:nvSpPr>
          <p:cNvPr id="509" name="PlaceHolder 6"/>
          <p:cNvSpPr>
            <a:spLocks noGrp="1"/>
          </p:cNvSpPr>
          <p:nvPr>
            <p:ph/>
          </p:nvPr>
        </p:nvSpPr>
        <p:spPr>
          <a:xfrm>
            <a:off x="46908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s-ES" sz="1400" spc="-1" strike="noStrike">
                <a:solidFill>
                  <a:srgbClr val="ffffff"/>
                </a:solidFill>
                <a:latin typeface="Arial Narrow"/>
              </a:rPr>
              <a:t>What worked well?</a:t>
            </a:r>
            <a:endParaRPr b="0" lang="es-ES" sz="1400" spc="-1" strike="noStrike">
              <a:solidFill>
                <a:srgbClr val="000000"/>
              </a:solidFill>
              <a:latin typeface="Calibri"/>
            </a:endParaRPr>
          </a:p>
        </p:txBody>
      </p:sp>
      <p:sp>
        <p:nvSpPr>
          <p:cNvPr id="510" name="PlaceHolder 7"/>
          <p:cNvSpPr>
            <a:spLocks noGrp="1"/>
          </p:cNvSpPr>
          <p:nvPr>
            <p:ph/>
          </p:nvPr>
        </p:nvSpPr>
        <p:spPr>
          <a:xfrm>
            <a:off x="6786360" y="2423520"/>
            <a:ext cx="1630440" cy="3032280"/>
          </a:xfrm>
          <a:prstGeom prst="rect">
            <a:avLst/>
          </a:prstGeom>
          <a:noFill/>
          <a:ln w="0">
            <a:noFill/>
          </a:ln>
        </p:spPr>
        <p:txBody>
          <a:bodyPr lIns="90000" rIns="90000" tIns="45000" bIns="45000" anchor="t">
            <a:noAutofit/>
          </a:bodyPr>
          <a:p>
            <a:pPr indent="0">
              <a:lnSpc>
                <a:spcPct val="90000"/>
              </a:lnSpc>
              <a:spcBef>
                <a:spcPts val="1417"/>
              </a:spcBef>
              <a:buNone/>
            </a:pPr>
            <a:endParaRPr b="0" lang="es-ES" sz="700" spc="-1" strike="noStrike">
              <a:solidFill>
                <a:srgbClr val="000000"/>
              </a:solidFill>
              <a:latin typeface="Calibri"/>
            </a:endParaRPr>
          </a:p>
        </p:txBody>
      </p:sp>
      <p:sp>
        <p:nvSpPr>
          <p:cNvPr id="511" name="PlaceHolder 8"/>
          <p:cNvSpPr>
            <a:spLocks noGrp="1"/>
          </p:cNvSpPr>
          <p:nvPr>
            <p:ph/>
          </p:nvPr>
        </p:nvSpPr>
        <p:spPr>
          <a:xfrm>
            <a:off x="67050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s-ES" sz="1400" spc="-1" strike="noStrike">
                <a:solidFill>
                  <a:srgbClr val="ffffff"/>
                </a:solidFill>
                <a:latin typeface="Arial Narrow"/>
              </a:rPr>
              <a:t>Challenges?</a:t>
            </a:r>
            <a:endParaRPr b="0" lang="es-ES" sz="1400" spc="-1" strike="noStrike">
              <a:solidFill>
                <a:srgbClr val="000000"/>
              </a:solidFill>
              <a:latin typeface="Calibri"/>
            </a:endParaRPr>
          </a:p>
        </p:txBody>
      </p:sp>
      <p:sp>
        <p:nvSpPr>
          <p:cNvPr id="512" name="PlaceHolder 9"/>
          <p:cNvSpPr>
            <a:spLocks noGrp="1"/>
          </p:cNvSpPr>
          <p:nvPr>
            <p:ph/>
          </p:nvPr>
        </p:nvSpPr>
        <p:spPr>
          <a:xfrm>
            <a:off x="4705560" y="2380320"/>
            <a:ext cx="1872000" cy="3201120"/>
          </a:xfrm>
          <a:prstGeom prst="rect">
            <a:avLst/>
          </a:prstGeom>
          <a:noFill/>
          <a:ln w="0">
            <a:noFill/>
          </a:ln>
        </p:spPr>
        <p:txBody>
          <a:bodyPr lIns="90000" rIns="90000" tIns="45000" bIns="45000" anchor="t">
            <a:noAutofit/>
          </a:bodyPr>
          <a:p>
            <a:pPr marL="171360" indent="-171360">
              <a:lnSpc>
                <a:spcPct val="100000"/>
              </a:lnSpc>
              <a:spcBef>
                <a:spcPts val="1001"/>
              </a:spcBef>
              <a:buClr>
                <a:srgbClr val="58585a"/>
              </a:buClr>
              <a:buFont typeface="Wingdings" charset="2"/>
              <a:buChar char=""/>
            </a:pPr>
            <a:r>
              <a:rPr b="0" lang="es-ES" sz="1200" spc="-1" strike="noStrike">
                <a:solidFill>
                  <a:srgbClr val="58585a"/>
                </a:solidFill>
                <a:latin typeface="Arial Narrow"/>
              </a:rPr>
              <a:t>A team of enumerators have been well trained and dedicated to this assessment continuously</a:t>
            </a:r>
            <a:endParaRPr b="0" lang="es-ES" sz="1200" spc="-1" strike="noStrike">
              <a:solidFill>
                <a:srgbClr val="000000"/>
              </a:solidFill>
              <a:latin typeface="Calibri"/>
            </a:endParaRPr>
          </a:p>
          <a:p>
            <a:pPr marL="171360" indent="-171360">
              <a:lnSpc>
                <a:spcPct val="100000"/>
              </a:lnSpc>
              <a:spcBef>
                <a:spcPts val="1001"/>
              </a:spcBef>
              <a:buClr>
                <a:srgbClr val="58585a"/>
              </a:buClr>
              <a:buFont typeface="Wingdings" charset="2"/>
              <a:buChar char=""/>
            </a:pPr>
            <a:r>
              <a:rPr b="0" lang="es-ES" sz="1200" spc="-1" strike="noStrike">
                <a:solidFill>
                  <a:srgbClr val="58585a"/>
                </a:solidFill>
                <a:latin typeface="Arial Narrow"/>
              </a:rPr>
              <a:t>Availability of anonymised, comprehensive beneficiary lists for sampling purposes</a:t>
            </a:r>
            <a:endParaRPr b="0" lang="es-ES" sz="1200" spc="-1" strike="noStrike">
              <a:solidFill>
                <a:srgbClr val="000000"/>
              </a:solidFill>
              <a:latin typeface="Calibri"/>
            </a:endParaRPr>
          </a:p>
          <a:p>
            <a:pPr marL="171360" indent="-171360">
              <a:lnSpc>
                <a:spcPct val="100000"/>
              </a:lnSpc>
              <a:spcBef>
                <a:spcPts val="1001"/>
              </a:spcBef>
              <a:buClr>
                <a:srgbClr val="58585a"/>
              </a:buClr>
              <a:buFont typeface="Wingdings" charset="2"/>
              <a:buChar char=""/>
            </a:pPr>
            <a:r>
              <a:rPr b="0" lang="es-ES" sz="1200" spc="-1" strike="noStrike">
                <a:solidFill>
                  <a:srgbClr val="58585a"/>
                </a:solidFill>
                <a:latin typeface="Arial Narrow"/>
              </a:rPr>
              <a:t>Remote data collection helps ensure data privacy</a:t>
            </a:r>
            <a:endParaRPr b="0" lang="es-ES" sz="1200" spc="-1" strike="noStrike">
              <a:solidFill>
                <a:srgbClr val="000000"/>
              </a:solidFill>
              <a:latin typeface="Calibri"/>
            </a:endParaRPr>
          </a:p>
          <a:p>
            <a:pPr marL="171360" indent="-171360">
              <a:lnSpc>
                <a:spcPct val="100000"/>
              </a:lnSpc>
              <a:spcBef>
                <a:spcPts val="1001"/>
              </a:spcBef>
              <a:buClr>
                <a:srgbClr val="58585a"/>
              </a:buClr>
              <a:buFont typeface="Wingdings" charset="2"/>
              <a:buChar char=""/>
            </a:pPr>
            <a:r>
              <a:rPr b="0" lang="es-ES" sz="1200" spc="-1" strike="noStrike">
                <a:solidFill>
                  <a:srgbClr val="58585a"/>
                </a:solidFill>
                <a:latin typeface="Arial Narrow"/>
              </a:rPr>
              <a:t>Typically the call centre remains functional, regardless of changing access constraints</a:t>
            </a:r>
            <a:endParaRPr b="0" lang="es-ES" sz="1200" spc="-1" strike="noStrike">
              <a:solidFill>
                <a:srgbClr val="000000"/>
              </a:solidFill>
              <a:latin typeface="Calibri"/>
            </a:endParaRPr>
          </a:p>
        </p:txBody>
      </p:sp>
      <p:sp>
        <p:nvSpPr>
          <p:cNvPr id="513" name="PlaceHolder 10"/>
          <p:cNvSpPr>
            <a:spLocks noGrp="1"/>
          </p:cNvSpPr>
          <p:nvPr>
            <p:ph/>
          </p:nvPr>
        </p:nvSpPr>
        <p:spPr>
          <a:xfrm>
            <a:off x="6705000" y="2380320"/>
            <a:ext cx="1872000" cy="3201120"/>
          </a:xfrm>
          <a:prstGeom prst="rect">
            <a:avLst/>
          </a:prstGeom>
          <a:noFill/>
          <a:ln w="0">
            <a:noFill/>
          </a:ln>
        </p:spPr>
        <p:txBody>
          <a:bodyPr lIns="90000" rIns="90000" tIns="45000" bIns="45000" anchor="t">
            <a:noAutofit/>
          </a:bodyPr>
          <a:p>
            <a:pPr marL="171360" indent="-171360">
              <a:lnSpc>
                <a:spcPct val="100000"/>
              </a:lnSpc>
              <a:spcBef>
                <a:spcPts val="1001"/>
              </a:spcBef>
              <a:buClr>
                <a:srgbClr val="58585a"/>
              </a:buClr>
              <a:buFont typeface="Wingdings" charset="2"/>
              <a:buChar char=""/>
            </a:pPr>
            <a:r>
              <a:rPr b="0" lang="es-ES" sz="1200" spc="-1" strike="noStrike">
                <a:solidFill>
                  <a:srgbClr val="58585a"/>
                </a:solidFill>
                <a:latin typeface="Arial Narrow"/>
              </a:rPr>
              <a:t>Building trust among respondents </a:t>
            </a:r>
            <a:endParaRPr b="0" lang="es-ES" sz="1200" spc="-1" strike="noStrike">
              <a:solidFill>
                <a:srgbClr val="000000"/>
              </a:solidFill>
              <a:latin typeface="Calibri"/>
            </a:endParaRPr>
          </a:p>
          <a:p>
            <a:pPr marL="171360" indent="-171360">
              <a:lnSpc>
                <a:spcPct val="100000"/>
              </a:lnSpc>
              <a:spcBef>
                <a:spcPts val="1001"/>
              </a:spcBef>
              <a:buClr>
                <a:srgbClr val="58585a"/>
              </a:buClr>
              <a:buFont typeface="Wingdings" charset="2"/>
              <a:buChar char=""/>
            </a:pPr>
            <a:r>
              <a:rPr b="0" lang="es-ES" sz="1200" spc="-1" strike="noStrike">
                <a:solidFill>
                  <a:srgbClr val="58585a"/>
                </a:solidFill>
                <a:latin typeface="Arial Narrow"/>
              </a:rPr>
              <a:t>Ensuring respondents understand the role of this assessment </a:t>
            </a:r>
            <a:endParaRPr b="0" lang="es-ES" sz="1200" spc="-1" strike="noStrike">
              <a:solidFill>
                <a:srgbClr val="000000"/>
              </a:solidFill>
              <a:latin typeface="Calibri"/>
            </a:endParaRPr>
          </a:p>
          <a:p>
            <a:pPr marL="171360" indent="-171360">
              <a:lnSpc>
                <a:spcPct val="100000"/>
              </a:lnSpc>
              <a:spcBef>
                <a:spcPts val="1001"/>
              </a:spcBef>
              <a:buClr>
                <a:srgbClr val="58585a"/>
              </a:buClr>
              <a:buFont typeface="Wingdings" charset="2"/>
              <a:buChar char=""/>
            </a:pPr>
            <a:r>
              <a:rPr b="0" lang="es-ES" sz="1200" spc="-1" strike="noStrike">
                <a:solidFill>
                  <a:srgbClr val="58585a"/>
                </a:solidFill>
                <a:latin typeface="Arial Narrow"/>
              </a:rPr>
              <a:t>Potential for duplication as beneficiary lists were at the individual level while sampling was at the household level</a:t>
            </a:r>
            <a:endParaRPr b="0" lang="es-ES" sz="1200" spc="-1" strike="noStrike">
              <a:solidFill>
                <a:srgbClr val="000000"/>
              </a:solidFill>
              <a:latin typeface="Calibri"/>
            </a:endParaRPr>
          </a:p>
          <a:p>
            <a:pPr marL="171360" indent="-171360">
              <a:lnSpc>
                <a:spcPct val="100000"/>
              </a:lnSpc>
              <a:spcBef>
                <a:spcPts val="1001"/>
              </a:spcBef>
              <a:buClr>
                <a:srgbClr val="58585a"/>
              </a:buClr>
              <a:buFont typeface="Wingdings" charset="2"/>
              <a:buChar char=""/>
            </a:pPr>
            <a:r>
              <a:rPr b="0" lang="es-ES" sz="1200" spc="-1" strike="noStrike">
                <a:solidFill>
                  <a:srgbClr val="58585a"/>
                </a:solidFill>
                <a:latin typeface="Arial Narrow"/>
              </a:rPr>
              <a:t>Space constraints within the call centre during multiple ongoing assessments</a:t>
            </a:r>
            <a:endParaRPr b="0" lang="es-ES" sz="12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14" name="PlaceHolder 1"/>
          <p:cNvSpPr>
            <a:spLocks noGrp="1"/>
          </p:cNvSpPr>
          <p:nvPr>
            <p:ph/>
          </p:nvPr>
        </p:nvSpPr>
        <p:spPr>
          <a:xfrm>
            <a:off x="662400" y="2324160"/>
            <a:ext cx="1794600" cy="3390480"/>
          </a:xfrm>
          <a:prstGeom prst="rect">
            <a:avLst/>
          </a:prstGeom>
          <a:noFill/>
          <a:ln w="0">
            <a:noFill/>
          </a:ln>
        </p:spPr>
        <p:txBody>
          <a:bodyPr lIns="90000" rIns="90000" tIns="45000" bIns="45000" anchor="t">
            <a:noAutofit/>
          </a:bodyPr>
          <a:p>
            <a:pPr marL="171360" indent="-171360">
              <a:lnSpc>
                <a:spcPct val="100000"/>
              </a:lnSpc>
              <a:spcBef>
                <a:spcPts val="799"/>
              </a:spcBef>
              <a:buClr>
                <a:srgbClr val="ffffff"/>
              </a:buClr>
              <a:buFont typeface="Wingdings" charset="2"/>
              <a:buChar char=""/>
            </a:pPr>
            <a:r>
              <a:rPr b="0" lang="en-GB" sz="1200" spc="-1" strike="noStrike">
                <a:solidFill>
                  <a:srgbClr val="ffffff"/>
                </a:solidFill>
                <a:latin typeface="Arial Narrow"/>
              </a:rPr>
              <a:t>Humanitarian Situation Monitoring in ‘hard to reach areas’ of ‘3 border’ area between Mali, Niger and Burkina Faso</a:t>
            </a:r>
            <a:endParaRPr b="0" lang="es-ES" sz="1200" spc="-1" strike="noStrike">
              <a:solidFill>
                <a:srgbClr val="000000"/>
              </a:solidFill>
              <a:latin typeface="Calibri"/>
            </a:endParaRPr>
          </a:p>
          <a:p>
            <a:pPr marL="171360" indent="-171360">
              <a:lnSpc>
                <a:spcPct val="100000"/>
              </a:lnSpc>
              <a:spcBef>
                <a:spcPts val="799"/>
              </a:spcBef>
              <a:buClr>
                <a:srgbClr val="ffffff"/>
              </a:buClr>
              <a:buFont typeface="Wingdings" charset="2"/>
              <a:buChar char=""/>
            </a:pPr>
            <a:r>
              <a:rPr b="0" lang="en-GB" sz="1200" spc="-1" strike="noStrike">
                <a:solidFill>
                  <a:srgbClr val="ffffff"/>
                </a:solidFill>
                <a:latin typeface="Arial Narrow"/>
              </a:rPr>
              <a:t>Since November 2019</a:t>
            </a:r>
            <a:endParaRPr b="0" lang="es-ES" sz="1200" spc="-1" strike="noStrike">
              <a:solidFill>
                <a:srgbClr val="000000"/>
              </a:solidFill>
              <a:latin typeface="Calibri"/>
            </a:endParaRPr>
          </a:p>
          <a:p>
            <a:pPr marL="171360" indent="-171360">
              <a:lnSpc>
                <a:spcPct val="100000"/>
              </a:lnSpc>
              <a:spcBef>
                <a:spcPts val="799"/>
              </a:spcBef>
              <a:buClr>
                <a:srgbClr val="ffffff"/>
              </a:buClr>
              <a:buFont typeface="Wingdings" charset="2"/>
              <a:buChar char=""/>
            </a:pPr>
            <a:r>
              <a:rPr b="0" lang="en-GB" sz="1200" spc="-1" strike="noStrike">
                <a:solidFill>
                  <a:srgbClr val="ffffff"/>
                </a:solidFill>
                <a:latin typeface="Arial Narrow"/>
              </a:rPr>
              <a:t>Remote data collection through face to face interviews with KIs who travel between accessible and inaccessible areas</a:t>
            </a:r>
            <a:endParaRPr b="0" lang="es-ES" sz="1200" spc="-1" strike="noStrike">
              <a:solidFill>
                <a:srgbClr val="000000"/>
              </a:solidFill>
              <a:latin typeface="Calibri"/>
            </a:endParaRPr>
          </a:p>
          <a:p>
            <a:pPr marL="171360" indent="-171360">
              <a:lnSpc>
                <a:spcPct val="100000"/>
              </a:lnSpc>
              <a:spcBef>
                <a:spcPts val="799"/>
              </a:spcBef>
              <a:buClr>
                <a:srgbClr val="ffffff"/>
              </a:buClr>
              <a:buFont typeface="Wingdings" charset="2"/>
              <a:buChar char=""/>
            </a:pPr>
            <a:r>
              <a:rPr b="0" lang="en-GB" sz="1200" spc="-1" strike="noStrike">
                <a:solidFill>
                  <a:srgbClr val="ffffff"/>
                </a:solidFill>
                <a:latin typeface="Arial Narrow"/>
              </a:rPr>
              <a:t>Collect information about humanitarian situation in each country / areas with same tool to allow for comparability</a:t>
            </a:r>
            <a:endParaRPr b="0" lang="es-ES" sz="1200" spc="-1" strike="noStrike">
              <a:solidFill>
                <a:srgbClr val="000000"/>
              </a:solidFill>
              <a:latin typeface="Calibri"/>
            </a:endParaRPr>
          </a:p>
        </p:txBody>
      </p:sp>
      <p:sp>
        <p:nvSpPr>
          <p:cNvPr id="515" name="PlaceHolder 2"/>
          <p:cNvSpPr>
            <a:spLocks noGrp="1"/>
          </p:cNvSpPr>
          <p:nvPr>
            <p:ph type="title"/>
          </p:nvPr>
        </p:nvSpPr>
        <p:spPr>
          <a:xfrm>
            <a:off x="280800" y="275400"/>
            <a:ext cx="8980560" cy="724320"/>
          </a:xfrm>
          <a:prstGeom prst="rect">
            <a:avLst/>
          </a:prstGeom>
          <a:noFill/>
          <a:ln w="0">
            <a:noFill/>
          </a:ln>
        </p:spPr>
        <p:txBody>
          <a:bodyPr lIns="90000" rIns="90000" tIns="45000" bIns="45000" anchor="ctr">
            <a:noAutofit/>
          </a:bodyPr>
          <a:p>
            <a:pPr indent="0">
              <a:lnSpc>
                <a:spcPts val="4501"/>
              </a:lnSpc>
              <a:buNone/>
            </a:pPr>
            <a:r>
              <a:rPr b="1" lang="es-ES" sz="3000" spc="-1" strike="noStrike">
                <a:solidFill>
                  <a:srgbClr val="ffffff"/>
                </a:solidFill>
                <a:latin typeface="Arial Narrow"/>
              </a:rPr>
              <a:t>AoK data collection example: 3-border HSM in Sahel (December 2019- now)</a:t>
            </a:r>
            <a:endParaRPr b="0" lang="es-ES" sz="3000" spc="-1" strike="noStrike">
              <a:solidFill>
                <a:srgbClr val="000000"/>
              </a:solidFill>
              <a:latin typeface="Calibri"/>
            </a:endParaRPr>
          </a:p>
        </p:txBody>
      </p:sp>
      <p:sp>
        <p:nvSpPr>
          <p:cNvPr id="516" name="PlaceHolder 3"/>
          <p:cNvSpPr>
            <a:spLocks noGrp="1"/>
          </p:cNvSpPr>
          <p:nvPr>
            <p:ph/>
          </p:nvPr>
        </p:nvSpPr>
        <p:spPr>
          <a:xfrm>
            <a:off x="6624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s-ES" sz="1400" spc="-1" strike="noStrike">
                <a:solidFill>
                  <a:srgbClr val="ffffff"/>
                </a:solidFill>
                <a:latin typeface="Arial Narrow"/>
              </a:rPr>
              <a:t>Project background</a:t>
            </a:r>
            <a:endParaRPr b="0" lang="es-ES" sz="1400" spc="-1" strike="noStrike">
              <a:solidFill>
                <a:srgbClr val="000000"/>
              </a:solidFill>
              <a:latin typeface="Calibri"/>
            </a:endParaRPr>
          </a:p>
        </p:txBody>
      </p:sp>
      <p:sp>
        <p:nvSpPr>
          <p:cNvPr id="517" name="PlaceHolder 4"/>
          <p:cNvSpPr>
            <a:spLocks noGrp="1"/>
          </p:cNvSpPr>
          <p:nvPr>
            <p:ph/>
          </p:nvPr>
        </p:nvSpPr>
        <p:spPr>
          <a:xfrm>
            <a:off x="2676600" y="2345040"/>
            <a:ext cx="1872000" cy="2961720"/>
          </a:xfrm>
          <a:prstGeom prst="rect">
            <a:avLst/>
          </a:prstGeom>
          <a:noFill/>
          <a:ln w="0">
            <a:noFill/>
          </a:ln>
        </p:spPr>
        <p:txBody>
          <a:bodyPr lIns="90000" rIns="90000" tIns="45000" bIns="45000" anchor="t">
            <a:noAutofit/>
          </a:bodyPr>
          <a:p>
            <a:pPr marL="171360" indent="-171360">
              <a:lnSpc>
                <a:spcPct val="100000"/>
              </a:lnSpc>
              <a:spcBef>
                <a:spcPts val="799"/>
              </a:spcBef>
              <a:buClr>
                <a:srgbClr val="ffffff"/>
              </a:buClr>
              <a:buFont typeface="Wingdings" charset="2"/>
              <a:buChar char=""/>
            </a:pPr>
            <a:r>
              <a:rPr b="0" lang="en-GB" sz="1200" spc="-1" strike="noStrike">
                <a:solidFill>
                  <a:srgbClr val="ffffff"/>
                </a:solidFill>
                <a:latin typeface="Arial Narrow"/>
              </a:rPr>
              <a:t>To gather information about areas where humanitarian access is low or unreliable</a:t>
            </a:r>
            <a:endParaRPr b="0" lang="es-ES" sz="1200" spc="-1" strike="noStrike">
              <a:solidFill>
                <a:srgbClr val="000000"/>
              </a:solidFill>
              <a:latin typeface="Calibri"/>
            </a:endParaRPr>
          </a:p>
          <a:p>
            <a:pPr marL="171360" indent="-171360">
              <a:lnSpc>
                <a:spcPct val="100000"/>
              </a:lnSpc>
              <a:spcBef>
                <a:spcPts val="799"/>
              </a:spcBef>
              <a:buClr>
                <a:srgbClr val="ffffff"/>
              </a:buClr>
              <a:buFont typeface="Wingdings" charset="2"/>
              <a:buChar char=""/>
            </a:pPr>
            <a:r>
              <a:rPr b="0" lang="en-GB" sz="1200" spc="-1" strike="noStrike">
                <a:solidFill>
                  <a:srgbClr val="ffffff"/>
                </a:solidFill>
                <a:latin typeface="Arial Narrow"/>
              </a:rPr>
              <a:t>To ensure supply of information about these areas is regular and not contingent on access, allowing for trends monitoring</a:t>
            </a:r>
            <a:endParaRPr b="0" lang="es-ES" sz="1200" spc="-1" strike="noStrike">
              <a:solidFill>
                <a:srgbClr val="000000"/>
              </a:solidFill>
              <a:latin typeface="Calibri"/>
            </a:endParaRPr>
          </a:p>
          <a:p>
            <a:pPr marL="171360" indent="-171360">
              <a:lnSpc>
                <a:spcPct val="100000"/>
              </a:lnSpc>
              <a:spcBef>
                <a:spcPts val="799"/>
              </a:spcBef>
              <a:buClr>
                <a:srgbClr val="ffffff"/>
              </a:buClr>
              <a:buFont typeface="Wingdings" charset="2"/>
              <a:buChar char=""/>
            </a:pPr>
            <a:r>
              <a:rPr b="0" lang="en-GB" sz="1200" spc="-1" strike="noStrike">
                <a:solidFill>
                  <a:srgbClr val="ffffff"/>
                </a:solidFill>
                <a:latin typeface="Arial Narrow"/>
              </a:rPr>
              <a:t>Less resource intensive – good compromise to gather indicative data in complement to existing, more robust data collection systems</a:t>
            </a:r>
            <a:endParaRPr b="0" lang="es-ES" sz="1200" spc="-1" strike="noStrike">
              <a:solidFill>
                <a:srgbClr val="000000"/>
              </a:solidFill>
              <a:latin typeface="Calibri"/>
            </a:endParaRPr>
          </a:p>
          <a:p>
            <a:pPr indent="0">
              <a:lnSpc>
                <a:spcPct val="100000"/>
              </a:lnSpc>
              <a:spcBef>
                <a:spcPts val="1001"/>
              </a:spcBef>
              <a:buNone/>
              <a:tabLst>
                <a:tab algn="l" pos="0"/>
              </a:tabLst>
            </a:pPr>
            <a:endParaRPr b="0" lang="es-ES" sz="1200" spc="-1" strike="noStrike">
              <a:solidFill>
                <a:srgbClr val="000000"/>
              </a:solidFill>
              <a:latin typeface="Calibri"/>
            </a:endParaRPr>
          </a:p>
        </p:txBody>
      </p:sp>
      <p:sp>
        <p:nvSpPr>
          <p:cNvPr id="518" name="PlaceHolder 5"/>
          <p:cNvSpPr>
            <a:spLocks noGrp="1"/>
          </p:cNvSpPr>
          <p:nvPr>
            <p:ph/>
          </p:nvPr>
        </p:nvSpPr>
        <p:spPr>
          <a:xfrm>
            <a:off x="2676600" y="1863000"/>
            <a:ext cx="1793520" cy="516960"/>
          </a:xfrm>
          <a:prstGeom prst="rect">
            <a:avLst/>
          </a:prstGeom>
          <a:solidFill>
            <a:srgbClr val="000000">
              <a:alpha val="20000"/>
            </a:srgbClr>
          </a:solidFill>
          <a:ln w="0">
            <a:noFill/>
          </a:ln>
        </p:spPr>
        <p:txBody>
          <a:bodyPr lIns="90000" rIns="90000" tIns="45000" bIns="45000" anchor="ctr">
            <a:noAutofit/>
          </a:bodyPr>
          <a:p>
            <a:pPr indent="0" algn="ctr">
              <a:lnSpc>
                <a:spcPts val="1500"/>
              </a:lnSpc>
              <a:spcBef>
                <a:spcPts val="1001"/>
              </a:spcBef>
              <a:buNone/>
              <a:tabLst>
                <a:tab algn="l" pos="0"/>
              </a:tabLst>
            </a:pPr>
            <a:r>
              <a:rPr b="1" lang="es-ES" sz="1400" spc="-1" strike="noStrike">
                <a:solidFill>
                  <a:srgbClr val="ffffff"/>
                </a:solidFill>
                <a:latin typeface="Arial Narrow"/>
              </a:rPr>
              <a:t>Why was it remote?</a:t>
            </a:r>
            <a:endParaRPr b="0" lang="es-ES" sz="1400" spc="-1" strike="noStrike">
              <a:solidFill>
                <a:srgbClr val="000000"/>
              </a:solidFill>
              <a:latin typeface="Calibri"/>
            </a:endParaRPr>
          </a:p>
        </p:txBody>
      </p:sp>
      <p:sp>
        <p:nvSpPr>
          <p:cNvPr id="519" name="PlaceHolder 6"/>
          <p:cNvSpPr>
            <a:spLocks noGrp="1"/>
          </p:cNvSpPr>
          <p:nvPr>
            <p:ph/>
          </p:nvPr>
        </p:nvSpPr>
        <p:spPr>
          <a:xfrm>
            <a:off x="4689720" y="2334600"/>
            <a:ext cx="1793520" cy="2886480"/>
          </a:xfrm>
          <a:prstGeom prst="rect">
            <a:avLst/>
          </a:prstGeom>
          <a:noFill/>
          <a:ln w="0">
            <a:noFill/>
          </a:ln>
        </p:spPr>
        <p:txBody>
          <a:bodyPr lIns="90000" rIns="90000" tIns="45000" bIns="45000" anchor="t">
            <a:noAutofit/>
          </a:bodyPr>
          <a:p>
            <a:pPr marL="171360" indent="-171360">
              <a:lnSpc>
                <a:spcPct val="100000"/>
              </a:lnSpc>
              <a:spcBef>
                <a:spcPts val="799"/>
              </a:spcBef>
              <a:buClr>
                <a:srgbClr val="ffffff"/>
              </a:buClr>
              <a:buFont typeface="Wingdings" charset="2"/>
              <a:buChar char=""/>
            </a:pPr>
            <a:r>
              <a:rPr b="0" lang="fr-CA" sz="1200" spc="-1" strike="noStrike">
                <a:solidFill>
                  <a:srgbClr val="ffffff"/>
                </a:solidFill>
                <a:latin typeface="Arial Narrow"/>
              </a:rPr>
              <a:t>Once knowledge of population movements within a region is clear, easy to set up data collection to ‘capture’ information about different areas</a:t>
            </a:r>
            <a:endParaRPr b="0" lang="es-ES" sz="1200" spc="-1" strike="noStrike">
              <a:solidFill>
                <a:srgbClr val="000000"/>
              </a:solidFill>
              <a:latin typeface="Calibri"/>
            </a:endParaRPr>
          </a:p>
          <a:p>
            <a:pPr marL="171360" indent="-171360">
              <a:lnSpc>
                <a:spcPct val="100000"/>
              </a:lnSpc>
              <a:spcBef>
                <a:spcPts val="799"/>
              </a:spcBef>
              <a:buClr>
                <a:srgbClr val="ffffff"/>
              </a:buClr>
              <a:buFont typeface="Wingdings" charset="2"/>
              <a:buChar char=""/>
            </a:pPr>
            <a:r>
              <a:rPr b="0" lang="fr-CA" sz="1200" spc="-1" strike="noStrike">
                <a:solidFill>
                  <a:srgbClr val="ffffff"/>
                </a:solidFill>
                <a:latin typeface="Arial Narrow"/>
              </a:rPr>
              <a:t>Ability to cover data across a vast territory from a handful of static bases.</a:t>
            </a:r>
            <a:endParaRPr b="0" lang="es-ES" sz="1200" spc="-1" strike="noStrike">
              <a:solidFill>
                <a:srgbClr val="000000"/>
              </a:solidFill>
              <a:latin typeface="Calibri"/>
            </a:endParaRPr>
          </a:p>
          <a:p>
            <a:pPr marL="171360" indent="-171360">
              <a:lnSpc>
                <a:spcPct val="100000"/>
              </a:lnSpc>
              <a:spcBef>
                <a:spcPts val="799"/>
              </a:spcBef>
              <a:buClr>
                <a:srgbClr val="ffffff"/>
              </a:buClr>
              <a:buFont typeface="Wingdings" charset="2"/>
              <a:buChar char=""/>
            </a:pPr>
            <a:r>
              <a:rPr b="0" lang="fr-CA" sz="1200" spc="-1" strike="noStrike">
                <a:solidFill>
                  <a:srgbClr val="ffffff"/>
                </a:solidFill>
                <a:latin typeface="Arial Narrow"/>
              </a:rPr>
              <a:t>Ability to monitor trends on situation in hard to reach areas and to compare and contrast between severity levels.</a:t>
            </a:r>
            <a:endParaRPr b="0" lang="es-ES" sz="1200" spc="-1" strike="noStrike">
              <a:solidFill>
                <a:srgbClr val="000000"/>
              </a:solidFill>
              <a:latin typeface="Calibri"/>
            </a:endParaRPr>
          </a:p>
        </p:txBody>
      </p:sp>
      <p:sp>
        <p:nvSpPr>
          <p:cNvPr id="520" name="PlaceHolder 7"/>
          <p:cNvSpPr>
            <a:spLocks noGrp="1"/>
          </p:cNvSpPr>
          <p:nvPr>
            <p:ph/>
          </p:nvPr>
        </p:nvSpPr>
        <p:spPr>
          <a:xfrm>
            <a:off x="46908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s-ES" sz="1400" spc="-1" strike="noStrike">
                <a:solidFill>
                  <a:srgbClr val="ffffff"/>
                </a:solidFill>
                <a:latin typeface="Arial Narrow"/>
              </a:rPr>
              <a:t>What worked well?</a:t>
            </a:r>
            <a:endParaRPr b="0" lang="es-ES" sz="1400" spc="-1" strike="noStrike">
              <a:solidFill>
                <a:srgbClr val="000000"/>
              </a:solidFill>
              <a:latin typeface="Calibri"/>
            </a:endParaRPr>
          </a:p>
        </p:txBody>
      </p:sp>
      <p:sp>
        <p:nvSpPr>
          <p:cNvPr id="521" name="PlaceHolder 8"/>
          <p:cNvSpPr>
            <a:spLocks noGrp="1"/>
          </p:cNvSpPr>
          <p:nvPr>
            <p:ph/>
          </p:nvPr>
        </p:nvSpPr>
        <p:spPr>
          <a:xfrm>
            <a:off x="6703920" y="2345040"/>
            <a:ext cx="1794600" cy="3150720"/>
          </a:xfrm>
          <a:prstGeom prst="rect">
            <a:avLst/>
          </a:prstGeom>
          <a:noFill/>
          <a:ln w="0">
            <a:noFill/>
          </a:ln>
        </p:spPr>
        <p:txBody>
          <a:bodyPr lIns="90000" rIns="90000" tIns="45000" bIns="45000" anchor="t">
            <a:noAutofit/>
          </a:bodyPr>
          <a:p>
            <a:pPr marL="171360" indent="-171360">
              <a:lnSpc>
                <a:spcPct val="100000"/>
              </a:lnSpc>
              <a:spcBef>
                <a:spcPts val="799"/>
              </a:spcBef>
              <a:buClr>
                <a:srgbClr val="58585a"/>
              </a:buClr>
              <a:buFont typeface="Wingdings" charset="2"/>
              <a:buChar char=""/>
            </a:pPr>
            <a:r>
              <a:rPr b="0" lang="en-GB" sz="1200" spc="-1" strike="noStrike">
                <a:solidFill>
                  <a:srgbClr val="58585a"/>
                </a:solidFill>
                <a:latin typeface="Arial Narrow"/>
              </a:rPr>
              <a:t>Reliability is not high and ability to verify validity of data collected is low – it’s indicative only</a:t>
            </a:r>
            <a:endParaRPr b="0" lang="es-ES" sz="1200" spc="-1" strike="noStrike">
              <a:solidFill>
                <a:srgbClr val="000000"/>
              </a:solidFill>
              <a:latin typeface="Calibri"/>
            </a:endParaRPr>
          </a:p>
          <a:p>
            <a:pPr marL="171360" indent="-171360">
              <a:lnSpc>
                <a:spcPct val="100000"/>
              </a:lnSpc>
              <a:spcBef>
                <a:spcPts val="799"/>
              </a:spcBef>
              <a:buClr>
                <a:srgbClr val="58585a"/>
              </a:buClr>
              <a:buFont typeface="Wingdings" charset="2"/>
              <a:buChar char=""/>
            </a:pPr>
            <a:r>
              <a:rPr b="0" lang="en-GB" sz="1200" spc="-1" strike="noStrike">
                <a:solidFill>
                  <a:srgbClr val="58585a"/>
                </a:solidFill>
                <a:latin typeface="Arial Narrow"/>
              </a:rPr>
              <a:t>KIs reporting on overall situation at settlement level can hide inequalities</a:t>
            </a:r>
            <a:endParaRPr b="0" lang="es-ES" sz="1200" spc="-1" strike="noStrike">
              <a:solidFill>
                <a:srgbClr val="000000"/>
              </a:solidFill>
              <a:latin typeface="Calibri"/>
            </a:endParaRPr>
          </a:p>
          <a:p>
            <a:pPr marL="171360" indent="-171360">
              <a:lnSpc>
                <a:spcPct val="100000"/>
              </a:lnSpc>
              <a:spcBef>
                <a:spcPts val="799"/>
              </a:spcBef>
              <a:buClr>
                <a:srgbClr val="58585a"/>
              </a:buClr>
              <a:buFont typeface="Wingdings" charset="2"/>
              <a:buChar char=""/>
            </a:pPr>
            <a:r>
              <a:rPr b="0" lang="en-GB" sz="1200" spc="-1" strike="noStrike">
                <a:solidFill>
                  <a:srgbClr val="58585a"/>
                </a:solidFill>
                <a:latin typeface="Arial Narrow"/>
              </a:rPr>
              <a:t>While it is less challenging finding KIs from relevant geographic areas, it can be difficult to find a balance of KI profiles (men, women, age groups, vulnerable groups etc), impacting comparative analysis.</a:t>
            </a:r>
            <a:endParaRPr b="0" lang="es-ES" sz="1200" spc="-1" strike="noStrike">
              <a:solidFill>
                <a:srgbClr val="000000"/>
              </a:solidFill>
              <a:latin typeface="Calibri"/>
            </a:endParaRPr>
          </a:p>
        </p:txBody>
      </p:sp>
      <p:sp>
        <p:nvSpPr>
          <p:cNvPr id="522" name="PlaceHolder 9"/>
          <p:cNvSpPr>
            <a:spLocks noGrp="1"/>
          </p:cNvSpPr>
          <p:nvPr>
            <p:ph/>
          </p:nvPr>
        </p:nvSpPr>
        <p:spPr>
          <a:xfrm>
            <a:off x="6705000" y="1863000"/>
            <a:ext cx="1793520" cy="516960"/>
          </a:xfrm>
          <a:prstGeom prst="rect">
            <a:avLst/>
          </a:prstGeom>
          <a:noFill/>
          <a:ln w="0">
            <a:noFill/>
          </a:ln>
        </p:spPr>
        <p:txBody>
          <a:bodyPr lIns="90000" rIns="90000" tIns="45000" bIns="45000" anchor="ctr">
            <a:noAutofit/>
          </a:bodyPr>
          <a:p>
            <a:pPr indent="0" algn="ctr">
              <a:lnSpc>
                <a:spcPts val="1500"/>
              </a:lnSpc>
              <a:spcBef>
                <a:spcPts val="1001"/>
              </a:spcBef>
              <a:buNone/>
              <a:tabLst>
                <a:tab algn="l" pos="0"/>
              </a:tabLst>
            </a:pPr>
            <a:r>
              <a:rPr b="1" lang="es-ES" sz="1400" spc="-1" strike="noStrike">
                <a:solidFill>
                  <a:srgbClr val="ffffff"/>
                </a:solidFill>
                <a:latin typeface="Arial Narrow"/>
              </a:rPr>
              <a:t>Challenges?</a:t>
            </a:r>
            <a:endParaRPr b="0" lang="es-ES" sz="14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23" name="PlaceHolder 1"/>
          <p:cNvSpPr>
            <a:spLocks noGrp="1"/>
          </p:cNvSpPr>
          <p:nvPr>
            <p:ph type="title"/>
          </p:nvPr>
        </p:nvSpPr>
        <p:spPr>
          <a:xfrm>
            <a:off x="386280" y="266400"/>
            <a:ext cx="845856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Now available: SOPs for Data Collection </a:t>
            </a:r>
            <a:r>
              <a:rPr b="1" lang="fr-CH" sz="2900" spc="-1" strike="noStrike">
                <a:solidFill>
                  <a:srgbClr val="ffffff"/>
                </a:solidFill>
                <a:latin typeface="Arial Narrow"/>
              </a:rPr>
              <a:t>during COVID </a:t>
            </a:r>
            <a:r>
              <a:rPr b="1" lang="en-CH" sz="2900" spc="-1" strike="noStrike">
                <a:solidFill>
                  <a:srgbClr val="ffffff"/>
                </a:solidFill>
                <a:latin typeface="Wingdings"/>
              </a:rPr>
              <a:t></a:t>
            </a:r>
            <a:endParaRPr b="0" lang="es-ES" sz="2900" spc="-1" strike="noStrike">
              <a:solidFill>
                <a:srgbClr val="000000"/>
              </a:solidFill>
              <a:latin typeface="Calibri"/>
            </a:endParaRPr>
          </a:p>
        </p:txBody>
      </p:sp>
      <p:pic>
        <p:nvPicPr>
          <p:cNvPr id="524" name="Picture 2" descr=""/>
          <p:cNvPicPr/>
          <p:nvPr/>
        </p:nvPicPr>
        <p:blipFill>
          <a:blip r:embed="rId1"/>
          <a:srcRect l="0" t="1706" r="0" b="2073"/>
          <a:stretch/>
        </p:blipFill>
        <p:spPr>
          <a:xfrm>
            <a:off x="54360" y="1285560"/>
            <a:ext cx="3639240" cy="4951800"/>
          </a:xfrm>
          <a:prstGeom prst="rect">
            <a:avLst/>
          </a:prstGeom>
          <a:ln w="0">
            <a:noFill/>
          </a:ln>
        </p:spPr>
      </p:pic>
      <p:pic>
        <p:nvPicPr>
          <p:cNvPr id="525" name="Picture 5" descr=""/>
          <p:cNvPicPr/>
          <p:nvPr/>
        </p:nvPicPr>
        <p:blipFill>
          <a:blip r:embed="rId2"/>
          <a:srcRect l="1004" t="0" r="2526" b="0"/>
          <a:stretch/>
        </p:blipFill>
        <p:spPr>
          <a:xfrm>
            <a:off x="3639600" y="2183040"/>
            <a:ext cx="5437800" cy="3339360"/>
          </a:xfrm>
          <a:prstGeom prst="rect">
            <a:avLst/>
          </a:prstGeom>
          <a:ln w="0">
            <a:noFill/>
          </a:ln>
        </p:spPr>
      </p:pic>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26" name="PlaceHolder 1"/>
          <p:cNvSpPr>
            <a:spLocks noGrp="1"/>
          </p:cNvSpPr>
          <p:nvPr>
            <p:ph type="title"/>
          </p:nvPr>
        </p:nvSpPr>
        <p:spPr>
          <a:xfrm>
            <a:off x="291960" y="1845360"/>
            <a:ext cx="3151440" cy="2500920"/>
          </a:xfrm>
          <a:prstGeom prst="rect">
            <a:avLst/>
          </a:prstGeom>
          <a:noFill/>
          <a:ln w="0">
            <a:noFill/>
          </a:ln>
        </p:spPr>
        <p:txBody>
          <a:bodyPr lIns="90000" rIns="90000" tIns="45000" bIns="45000" anchor="ctr">
            <a:noAutofit/>
          </a:bodyPr>
          <a:p>
            <a:pPr indent="0">
              <a:lnSpc>
                <a:spcPts val="4501"/>
              </a:lnSpc>
              <a:buNone/>
            </a:pPr>
            <a:r>
              <a:rPr b="1" lang="en-GB" sz="4000" spc="-1" strike="noStrike">
                <a:solidFill>
                  <a:srgbClr val="ffffff"/>
                </a:solidFill>
                <a:latin typeface="Arial Narrow"/>
              </a:rPr>
              <a:t>Questions?</a:t>
            </a:r>
            <a:endParaRPr b="0" lang="es-ES" sz="4000" spc="-1" strike="noStrike">
              <a:solidFill>
                <a:srgbClr val="000000"/>
              </a:solidFill>
              <a:latin typeface="Calibri"/>
            </a:endParaRPr>
          </a:p>
        </p:txBody>
      </p:sp>
      <p:pic>
        <p:nvPicPr>
          <p:cNvPr id="527"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28" name="PlaceHolder 1"/>
          <p:cNvSpPr>
            <a:spLocks noGrp="1"/>
          </p:cNvSpPr>
          <p:nvPr>
            <p:ph type="title"/>
          </p:nvPr>
        </p:nvSpPr>
        <p:spPr>
          <a:xfrm>
            <a:off x="291960" y="1845360"/>
            <a:ext cx="3151440" cy="2500920"/>
          </a:xfrm>
          <a:prstGeom prst="rect">
            <a:avLst/>
          </a:prstGeom>
          <a:noFill/>
          <a:ln w="0">
            <a:noFill/>
          </a:ln>
        </p:spPr>
        <p:txBody>
          <a:bodyPr lIns="90000" rIns="90000" tIns="45000" bIns="45000" anchor="ctr">
            <a:noAutofit/>
          </a:bodyPr>
          <a:p>
            <a:pPr indent="0">
              <a:lnSpc>
                <a:spcPts val="4501"/>
              </a:lnSpc>
              <a:buNone/>
            </a:pPr>
            <a:r>
              <a:rPr b="1" lang="en-GB" sz="4000" spc="-1" strike="noStrike">
                <a:solidFill>
                  <a:srgbClr val="ffffff"/>
                </a:solidFill>
                <a:latin typeface="Arial Narrow"/>
              </a:rPr>
              <a:t>Next Lecture?</a:t>
            </a:r>
            <a:endParaRPr b="0" lang="es-ES" sz="4000" spc="-1" strike="noStrike">
              <a:solidFill>
                <a:srgbClr val="000000"/>
              </a:solidFill>
              <a:latin typeface="Calibri"/>
            </a:endParaRPr>
          </a:p>
        </p:txBody>
      </p:sp>
      <p:pic>
        <p:nvPicPr>
          <p:cNvPr id="529"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0" name="PlaceHolder 1"/>
          <p:cNvSpPr>
            <a:spLocks noGrp="1"/>
          </p:cNvSpPr>
          <p:nvPr>
            <p:ph type="title"/>
          </p:nvPr>
        </p:nvSpPr>
        <p:spPr>
          <a:xfrm>
            <a:off x="183600" y="1845360"/>
            <a:ext cx="3375000" cy="2500920"/>
          </a:xfrm>
          <a:prstGeom prst="rect">
            <a:avLst/>
          </a:prstGeom>
          <a:noFill/>
          <a:ln w="0">
            <a:noFill/>
          </a:ln>
        </p:spPr>
        <p:txBody>
          <a:bodyPr lIns="90000" rIns="90000" tIns="45000" bIns="45000" anchor="ctr">
            <a:noAutofit/>
          </a:bodyPr>
          <a:p>
            <a:pPr indent="0">
              <a:lnSpc>
                <a:spcPts val="4501"/>
              </a:lnSpc>
              <a:buNone/>
            </a:pPr>
            <a:r>
              <a:rPr b="1" lang="en-GB" sz="4400" spc="-1" strike="noStrike">
                <a:solidFill>
                  <a:srgbClr val="ffffff"/>
                </a:solidFill>
                <a:latin typeface="Arial Narrow"/>
              </a:rPr>
              <a:t>Task for next week</a:t>
            </a:r>
            <a:endParaRPr b="0" lang="es-ES" sz="4400" spc="-1" strike="noStrike">
              <a:solidFill>
                <a:srgbClr val="000000"/>
              </a:solidFill>
              <a:latin typeface="Calibri"/>
            </a:endParaRPr>
          </a:p>
        </p:txBody>
      </p:sp>
      <p:pic>
        <p:nvPicPr>
          <p:cNvPr id="531" name="Picture Placeholder 3" descr=""/>
          <p:cNvPicPr/>
          <p:nvPr/>
        </p:nvPicPr>
        <p:blipFill>
          <a:blip r:embed="rId1"/>
          <a:srcRect l="16341" t="0" r="16341" b="0"/>
          <a:stretch/>
        </p:blipFill>
        <p:spPr>
          <a:xfrm>
            <a:off x="3666960" y="198360"/>
            <a:ext cx="5287680" cy="5890680"/>
          </a:xfrm>
          <a:prstGeom prst="rect">
            <a:avLst/>
          </a:prstGeom>
          <a:ln w="0">
            <a:noFill/>
          </a:ln>
        </p:spPr>
      </p:pic>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2" name="PlaceHolder 1"/>
          <p:cNvSpPr>
            <a:spLocks noGrp="1"/>
          </p:cNvSpPr>
          <p:nvPr>
            <p:ph type="title"/>
          </p:nvPr>
        </p:nvSpPr>
        <p:spPr>
          <a:xfrm>
            <a:off x="386280" y="266400"/>
            <a:ext cx="8087400" cy="724320"/>
          </a:xfrm>
          <a:prstGeom prst="rect">
            <a:avLst/>
          </a:prstGeom>
          <a:noFill/>
          <a:ln w="0">
            <a:noFill/>
          </a:ln>
        </p:spPr>
        <p:txBody>
          <a:bodyPr lIns="90000" rIns="90000" tIns="45000" bIns="45000" anchor="ctr">
            <a:noAutofit/>
          </a:bodyPr>
          <a:p>
            <a:pPr indent="0">
              <a:lnSpc>
                <a:spcPts val="4501"/>
              </a:lnSpc>
              <a:buNone/>
            </a:pPr>
            <a:r>
              <a:rPr b="1" lang="en-GB" sz="2900" spc="-1" strike="noStrike">
                <a:solidFill>
                  <a:srgbClr val="ffffff"/>
                </a:solidFill>
                <a:latin typeface="Arial Narrow"/>
              </a:rPr>
              <a:t>Instructions</a:t>
            </a:r>
            <a:endParaRPr b="0" lang="es-ES" sz="2900" spc="-1" strike="noStrike">
              <a:solidFill>
                <a:srgbClr val="000000"/>
              </a:solidFill>
              <a:latin typeface="Calibri"/>
            </a:endParaRPr>
          </a:p>
        </p:txBody>
      </p:sp>
      <p:sp>
        <p:nvSpPr>
          <p:cNvPr id="533" name="PlaceHolder 2"/>
          <p:cNvSpPr>
            <a:spLocks noGrp="1"/>
          </p:cNvSpPr>
          <p:nvPr>
            <p:ph/>
          </p:nvPr>
        </p:nvSpPr>
        <p:spPr>
          <a:xfrm>
            <a:off x="259560" y="1607040"/>
            <a:ext cx="8476920" cy="4442040"/>
          </a:xfrm>
          <a:prstGeom prst="rect">
            <a:avLst/>
          </a:prstGeom>
          <a:noFill/>
          <a:ln w="0">
            <a:noFill/>
          </a:ln>
        </p:spPr>
        <p:txBody>
          <a:bodyPr lIns="90000" rIns="90000" tIns="45000" bIns="45000" anchor="t">
            <a:noAutofit/>
          </a:bodyPr>
          <a:p>
            <a:pPr indent="0" algn="just">
              <a:lnSpc>
                <a:spcPct val="100000"/>
              </a:lnSpc>
              <a:spcBef>
                <a:spcPts val="1001"/>
              </a:spcBef>
              <a:buNone/>
              <a:tabLst>
                <a:tab algn="l" pos="0"/>
              </a:tabLst>
            </a:pPr>
            <a:r>
              <a:rPr b="0" lang="en-GB" sz="1800" spc="-1" strike="noStrike">
                <a:solidFill>
                  <a:srgbClr val="000000"/>
                </a:solidFill>
                <a:latin typeface="Arial Narrow"/>
              </a:rPr>
              <a:t>Create your aim and objectives &amp; preliminary analysis plan you next Tuesday’s class (21/02/23)  and briefly determine:</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Arial"/>
              <a:buChar char="•"/>
              <a:tabLst>
                <a:tab algn="l" pos="0"/>
              </a:tabLst>
            </a:pPr>
            <a:r>
              <a:rPr b="0" lang="en-GB" sz="1800" spc="-1" strike="noStrike">
                <a:solidFill>
                  <a:srgbClr val="000000"/>
                </a:solidFill>
                <a:latin typeface="Arial Narrow"/>
              </a:rPr>
              <a:t>Which </a:t>
            </a:r>
            <a:r>
              <a:rPr b="1" lang="en-GB" sz="1800" spc="-1" strike="noStrike">
                <a:solidFill>
                  <a:srgbClr val="000000"/>
                </a:solidFill>
                <a:latin typeface="Arial Narrow"/>
              </a:rPr>
              <a:t>overall research method</a:t>
            </a:r>
            <a:r>
              <a:rPr b="0" lang="en-GB" sz="1800" spc="-1" strike="noStrike">
                <a:solidFill>
                  <a:srgbClr val="000000"/>
                </a:solidFill>
                <a:latin typeface="Arial Narrow"/>
              </a:rPr>
              <a:t> would be most appropriate </a:t>
            </a:r>
            <a:r>
              <a:rPr b="1" lang="en-GB" sz="1800" spc="-1" strike="noStrike">
                <a:solidFill>
                  <a:srgbClr val="000000"/>
                </a:solidFill>
                <a:latin typeface="Arial Narrow"/>
              </a:rPr>
              <a:t>and why?</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Arial"/>
              <a:buChar char="•"/>
              <a:tabLst>
                <a:tab algn="l" pos="0"/>
              </a:tabLst>
            </a:pPr>
            <a:r>
              <a:rPr b="0" lang="en-GB" sz="1800" spc="-1" strike="noStrike">
                <a:solidFill>
                  <a:srgbClr val="000000"/>
                </a:solidFill>
                <a:latin typeface="Arial Narrow"/>
              </a:rPr>
              <a:t>Which </a:t>
            </a:r>
            <a:r>
              <a:rPr b="1" lang="en-GB" sz="1800" spc="-1" strike="noStrike">
                <a:solidFill>
                  <a:srgbClr val="000000"/>
                </a:solidFill>
                <a:latin typeface="Arial Narrow"/>
              </a:rPr>
              <a:t>data collection approach(es)</a:t>
            </a:r>
            <a:r>
              <a:rPr b="0" lang="en-GB" sz="1800" spc="-1" strike="noStrike">
                <a:solidFill>
                  <a:srgbClr val="000000"/>
                </a:solidFill>
                <a:latin typeface="Arial Narrow"/>
              </a:rPr>
              <a:t> would be most appropriate </a:t>
            </a:r>
            <a:r>
              <a:rPr b="1" lang="en-GB" sz="1800" spc="-1" strike="noStrike">
                <a:solidFill>
                  <a:srgbClr val="000000"/>
                </a:solidFill>
                <a:latin typeface="Arial Narrow"/>
              </a:rPr>
              <a:t>and why?</a:t>
            </a:r>
            <a:endParaRPr b="0" lang="es-ES" sz="1800" spc="-1" strike="noStrike">
              <a:solidFill>
                <a:srgbClr val="000000"/>
              </a:solidFill>
              <a:latin typeface="Calibri"/>
            </a:endParaRPr>
          </a:p>
          <a:p>
            <a:pPr lvl="1" marL="1028880" indent="-343080" algn="just">
              <a:lnSpc>
                <a:spcPct val="100000"/>
              </a:lnSpc>
              <a:spcBef>
                <a:spcPts val="499"/>
              </a:spcBef>
              <a:buClr>
                <a:srgbClr val="000000"/>
              </a:buClr>
              <a:buFont typeface="Arial"/>
              <a:buChar char="•"/>
              <a:tabLst>
                <a:tab algn="l" pos="0"/>
              </a:tabLst>
            </a:pPr>
            <a:r>
              <a:rPr b="0" lang="fr-CH" sz="1800" spc="-1" strike="noStrike">
                <a:solidFill>
                  <a:srgbClr val="000000"/>
                </a:solidFill>
                <a:latin typeface="Arial Narrow"/>
              </a:rPr>
              <a:t>It is up to you to decide whether you want to assume face-to-face data collection is possible/ remote data collection is necessary in your scenario </a:t>
            </a:r>
            <a:r>
              <a:rPr b="0" lang="en-CH" sz="1800" spc="-1" strike="noStrike">
                <a:solidFill>
                  <a:srgbClr val="000000"/>
                </a:solidFill>
                <a:latin typeface="Wingdings"/>
              </a:rPr>
              <a:t></a:t>
            </a:r>
            <a:endParaRPr b="0" lang="es-ES" sz="1800" spc="-1" strike="noStrike">
              <a:solidFill>
                <a:srgbClr val="000000"/>
              </a:solidFill>
              <a:latin typeface="Calibri"/>
            </a:endParaRPr>
          </a:p>
          <a:p>
            <a:pPr lvl="1" marL="1028880" indent="-343080" algn="just">
              <a:lnSpc>
                <a:spcPct val="100000"/>
              </a:lnSpc>
              <a:spcBef>
                <a:spcPts val="499"/>
              </a:spcBef>
              <a:buClr>
                <a:srgbClr val="000000"/>
              </a:buClr>
              <a:buFont typeface="Arial"/>
              <a:buChar char="•"/>
              <a:tabLst>
                <a:tab algn="l" pos="0"/>
              </a:tabLst>
            </a:pPr>
            <a:r>
              <a:rPr b="0" lang="fr-CH" sz="1800" spc="-1" strike="noStrike">
                <a:solidFill>
                  <a:srgbClr val="000000"/>
                </a:solidFill>
                <a:latin typeface="Arial Narrow"/>
              </a:rPr>
              <a:t>Don’t go into sampling just yet, we will come back to that next week</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Arial"/>
              <a:buChar char="•"/>
              <a:tabLst>
                <a:tab algn="l" pos="0"/>
              </a:tabLst>
            </a:pPr>
            <a:r>
              <a:rPr b="0" lang="en-GB" sz="1800" spc="-1" strike="noStrike">
                <a:solidFill>
                  <a:srgbClr val="000000"/>
                </a:solidFill>
                <a:latin typeface="Arial Narrow"/>
              </a:rPr>
              <a:t>Is there likely to be </a:t>
            </a:r>
            <a:r>
              <a:rPr b="1" lang="en-GB" sz="1800" spc="-1" strike="noStrike">
                <a:solidFill>
                  <a:srgbClr val="000000"/>
                </a:solidFill>
                <a:latin typeface="Arial Narrow"/>
              </a:rPr>
              <a:t>any sensitive information collected</a:t>
            </a:r>
            <a:r>
              <a:rPr b="0" lang="en-GB" sz="1800" spc="-1" strike="noStrike">
                <a:solidFill>
                  <a:srgbClr val="000000"/>
                </a:solidFill>
                <a:latin typeface="Arial Narrow"/>
              </a:rPr>
              <a:t>? Is this suitable to the data collection approach being discussed?</a:t>
            </a:r>
            <a:endParaRPr b="0" lang="es-ES" sz="1800" spc="-1" strike="noStrike">
              <a:solidFill>
                <a:srgbClr val="000000"/>
              </a:solidFill>
              <a:latin typeface="Calibri"/>
            </a:endParaRPr>
          </a:p>
          <a:p>
            <a:pPr marL="343080" indent="-343080" algn="just">
              <a:lnSpc>
                <a:spcPct val="100000"/>
              </a:lnSpc>
              <a:spcBef>
                <a:spcPts val="1001"/>
              </a:spcBef>
              <a:buClr>
                <a:srgbClr val="000000"/>
              </a:buClr>
              <a:buFont typeface="Arial"/>
              <a:buChar char="•"/>
              <a:tabLst>
                <a:tab algn="l" pos="0"/>
              </a:tabLst>
            </a:pPr>
            <a:r>
              <a:rPr b="0" lang="en-GB" sz="1800" spc="-1" strike="noStrike">
                <a:solidFill>
                  <a:srgbClr val="000000"/>
                </a:solidFill>
                <a:latin typeface="Arial Narrow"/>
              </a:rPr>
              <a:t>What </a:t>
            </a:r>
            <a:r>
              <a:rPr b="1" lang="en-GB" sz="1800" spc="-1" strike="noStrike">
                <a:solidFill>
                  <a:srgbClr val="000000"/>
                </a:solidFill>
                <a:latin typeface="Arial Narrow"/>
              </a:rPr>
              <a:t>additional information do you need</a:t>
            </a:r>
            <a:r>
              <a:rPr b="0" lang="en-GB" sz="1800" spc="-1" strike="noStrike">
                <a:solidFill>
                  <a:srgbClr val="000000"/>
                </a:solidFill>
                <a:latin typeface="Arial Narrow"/>
              </a:rPr>
              <a:t> to make final decisions on the approaches?</a:t>
            </a:r>
            <a:endParaRPr b="0" lang="es-ES" sz="1800" spc="-1" strike="noStrike">
              <a:solidFill>
                <a:srgbClr val="000000"/>
              </a:solidFill>
              <a:latin typeface="Calibri"/>
            </a:endParaRPr>
          </a:p>
          <a:p>
            <a:pPr indent="0" algn="just">
              <a:lnSpc>
                <a:spcPct val="100000"/>
              </a:lnSpc>
              <a:spcBef>
                <a:spcPts val="1001"/>
              </a:spcBef>
              <a:buNone/>
              <a:tabLst>
                <a:tab algn="l" pos="0"/>
              </a:tabLst>
            </a:pPr>
            <a:endParaRPr b="0" lang="es-ES" sz="2000" spc="-1" strike="noStrike">
              <a:solidFill>
                <a:srgbClr val="000000"/>
              </a:solidFill>
              <a:latin typeface="Calibri"/>
            </a:endParaRPr>
          </a:p>
          <a:p>
            <a:pPr indent="0" algn="just">
              <a:lnSpc>
                <a:spcPct val="100000"/>
              </a:lnSpc>
              <a:spcBef>
                <a:spcPts val="1001"/>
              </a:spcBef>
              <a:buNone/>
              <a:tabLst>
                <a:tab algn="l" pos="0"/>
              </a:tabLst>
            </a:pPr>
            <a:endParaRPr b="0" lang="es-ES" sz="2000" spc="-1" strike="noStrike">
              <a:solidFill>
                <a:srgbClr val="000000"/>
              </a:solidFill>
              <a:latin typeface="Calibri"/>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p3">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p1 Left banner layout">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p1 Left banner layout">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p1 Top banner layout">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1_Op3">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name="Op1 Top banner layout">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IMPACT_Powerpoint_Template_MasterSlides</Template>
  <TotalTime>2889</TotalTime>
  <Application>LibreOffice/7.4.4.2$Windows_X86_64 LibreOffice_project/85569322deea74ec9134968a29af2df5663baa21</Application>
  <AppVersion>15.0000</AppVersion>
  <Words>4182</Words>
  <Paragraphs>523</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2018-03-16T08:31:35Z</dcterms:created>
  <dc:creator>Gabriel Pastor Melo</dc:creator>
  <dc:description/>
  <dc:language>en-GB</dc:language>
  <cp:lastModifiedBy/>
  <dcterms:modified xsi:type="dcterms:W3CDTF">2023-02-13T09:57:25Z</dcterms:modified>
  <cp:revision>244</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9</vt:i4>
  </property>
  <property fmtid="{D5CDD505-2E9C-101B-9397-08002B2CF9AE}" pid="3" name="PresentationFormat">
    <vt:lpwstr>On-screen Show (4:3)</vt:lpwstr>
  </property>
  <property fmtid="{D5CDD505-2E9C-101B-9397-08002B2CF9AE}" pid="4" name="Slides">
    <vt:i4>54</vt:i4>
  </property>
</Properties>
</file>