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263" r:id="rId3"/>
    <p:sldId id="992" r:id="rId4"/>
    <p:sldId id="988" r:id="rId5"/>
    <p:sldId id="952" r:id="rId6"/>
    <p:sldId id="960" r:id="rId7"/>
    <p:sldId id="993" r:id="rId8"/>
    <p:sldId id="994" r:id="rId9"/>
    <p:sldId id="262" r:id="rId10"/>
    <p:sldId id="264" r:id="rId11"/>
    <p:sldId id="995" r:id="rId12"/>
    <p:sldId id="407" r:id="rId13"/>
    <p:sldId id="405" r:id="rId14"/>
    <p:sldId id="358" r:id="rId1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88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66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73BF1E1E-3F47-47AC-AA8B-8B60BB7CCC8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266B7C3C-EDDA-49BD-921A-81E222D550E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6123A53-B8DF-4035-BC57-9FDC090BCC0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7AD5527-4E1B-40C5-8BB1-7501FBED4F0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2C3D7AE-BF0B-40D5-8992-02C2B7B56E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9D1197BC-9014-45AC-A7BA-3054158FD08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E56FB5B3-FB9F-4F07-BF8C-769386918A4D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8DDD2AA4-DB13-4F27-AE74-0676349017C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40EB3B66-4572-40F3-AAED-FF834BD75CB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0311383-FE83-4547-BCDA-3567726A023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8FA6CD1-66CA-4834-A0B3-47550EC8653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16519242-0D11-48B6-8DEE-27E4A0A987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EF0D4-BF26-4C18-B72A-0786172A18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0921AC-C342-4D4C-A144-C44CCA007D54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EC6B9-BEE4-4211-B2AC-890256777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8DA11-BB31-4B6E-80BF-C52F704CF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1B1AF-4765-4621-99CE-DA150808AF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564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D984A5-3091-4274-BDE6-411D9DA10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C73B9-252A-4295-B5F5-F9EBE70D4844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29E66-ADD9-4D34-BC3E-C1E251582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9098B-F4AC-409C-B9A4-6A061B25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A1FC8-8386-482B-AED0-74C24C2711C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9213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8CB13-5E9B-4B6F-9560-2C87E777F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8A757-ADBF-4896-8F91-1A29184BB07C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7ED13AB-23FD-4CC2-858F-C72DC4961A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1F19D-4845-40A2-AB83-F721E05B21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4120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90695DB-E95D-4FB2-A5E1-F2597FA11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68F7D-8208-4FAA-A0EB-E9C77CA98F62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AF792-F566-4B5E-986A-C98463B9B6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FA2F3-6F9D-4C6F-A275-000B4CE08C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0453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B10AD41-B52C-4047-9A7A-6F9604399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D32E5-0163-41F9-9C07-48C5FCC574A1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E03709-E3AE-4EA6-A9F6-83967793A5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A9218-DDA5-4CD9-B342-D0ADD03A3A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3274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68D4E2-1616-4887-9C3A-4BC99763F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DA581-8B56-4933-8438-85CBF3C5D90E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78D6228-45D0-4E5D-B465-6A450FE2A99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919CE-C701-4FCB-B99E-1670F5321C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586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25BC7D7-494B-447E-A216-C01817834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2E831-075F-4A16-AE90-313369E37155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9DAA1C9-5A6E-4E62-BEE0-AEA878CD61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FC502-85CB-45FB-98FB-DAE28AACA5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009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B65BD3B-5217-4020-BBA5-C8ECFFF23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F1F244-C544-4BFA-BE37-E6921E1FAB74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2B8C1-9987-4BFB-9506-6DBEEE52BE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428F5-F416-4502-B746-8A6A0257BE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13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DF61AF-F3A1-46C5-98B6-E288F2FD3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2FFD5-88DB-4923-8180-06E61D744B29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384E30-3302-4C3A-B60D-8BD00E6196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1FE3-E10A-43FC-9BB4-381683E7EF1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2444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2FC9-EB17-4FF6-AFDF-94EE69A39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36943-EEAA-4051-9262-B3FEFE761158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83DF036-F9DA-4E72-8048-DAFD7C7DB1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F1B87-02C7-48AE-90FF-E2B6FAE95B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8567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297AF-21A8-4656-890F-9E6C02D2E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0884B-4ED2-4EC1-B798-7F0F5B15BD9D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18836FD-79E6-434B-A134-46DEAF3CA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243F2-D098-46CC-AF56-85183E81F7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7793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BE515C4-37E6-4E20-AEA0-7749B5A1C30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9A5E682-DDF0-4062-B5FE-9F044E09486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49298-7CDA-45C3-9E6E-5137CDDAFE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F7C161-AC12-4DBD-8148-0164E3758759}" type="datetime1">
              <a:rPr lang="en-GB" altLang="en-US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13488-76E4-4C8B-9080-B0B3FBC599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32B1398-B1C4-4B2C-994B-99EABBF3B2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.leeds.ac.uk/info/14011/writing/112/essay_writing/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05vQYp-tSE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05vQYp-tSE?feature=oembed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ubtitle 4">
            <a:extLst>
              <a:ext uri="{FF2B5EF4-FFF2-40B4-BE49-F238E27FC236}">
                <a16:creationId xmlns:a16="http://schemas.microsoft.com/office/drawing/2014/main" id="{F5803DEA-64B4-407C-A875-A8D9DD322C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750" y="1844675"/>
            <a:ext cx="7912100" cy="4176713"/>
          </a:xfrm>
        </p:spPr>
        <p:txBody>
          <a:bodyPr/>
          <a:lstStyle/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r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endParaRPr lang="en-GB" altLang="en-US" sz="1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6147" name="Slide Number Placeholder 5">
            <a:extLst>
              <a:ext uri="{FF2B5EF4-FFF2-40B4-BE49-F238E27FC236}">
                <a16:creationId xmlns:a16="http://schemas.microsoft.com/office/drawing/2014/main" id="{F9574753-28CC-4FD0-A99E-DCC31955BC9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D4549C-BD3E-498A-BAF1-6737911F3BC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80CECB04-1F63-7737-032B-796517674831}"/>
              </a:ext>
            </a:extLst>
          </p:cNvPr>
          <p:cNvSpPr txBox="1">
            <a:spLocks/>
          </p:cNvSpPr>
          <p:nvPr/>
        </p:nvSpPr>
        <p:spPr bwMode="auto">
          <a:xfrm>
            <a:off x="580122" y="1341438"/>
            <a:ext cx="8128322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</a:rPr>
              <a:t>Introduction to Independent Research Skills (BMHP5019_LON)</a:t>
            </a:r>
          </a:p>
          <a:p>
            <a:pPr eaLnBrk="1" hangingPunct="1"/>
            <a:r>
              <a:rPr lang="en-GB" altLang="en-US" sz="3600" b="1" dirty="0">
                <a:solidFill>
                  <a:schemeClr val="bg1"/>
                </a:solidFill>
              </a:rPr>
              <a:t> </a:t>
            </a:r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9: </a:t>
            </a: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Writing the Abstract for a Research report</a:t>
            </a:r>
            <a:endParaRPr lang="en-GB" altLang="en-US" sz="1800" b="1" dirty="0">
              <a:solidFill>
                <a:schemeClr val="bg1"/>
              </a:solidFill>
            </a:endParaRPr>
          </a:p>
          <a:p>
            <a:pPr eaLnBrk="1" hangingPunct="1"/>
            <a:endParaRPr lang="en-GB" altLang="en-US" b="1" dirty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C198C973-4F20-4B90-8A47-6E3F3BC93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656" y="332656"/>
            <a:ext cx="6192688" cy="936104"/>
          </a:xfrm>
        </p:spPr>
        <p:txBody>
          <a:bodyPr/>
          <a:lstStyle/>
          <a:p>
            <a:r>
              <a:rPr lang="en-GB" altLang="en-US" sz="4000" dirty="0">
                <a:cs typeface="Arial" panose="020B0604020202020204" pitchFamily="34" charset="0"/>
              </a:rPr>
              <a:t>Lesson Objectives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20EF349-0E7F-46A8-B505-BE0AB7438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772817"/>
            <a:ext cx="7416824" cy="3600400"/>
          </a:xfrm>
        </p:spPr>
        <p:txBody>
          <a:bodyPr/>
          <a:lstStyle/>
          <a:p>
            <a:pPr>
              <a:defRPr/>
            </a:pPr>
            <a:r>
              <a:rPr lang="en-US" altLang="en-US" sz="2800" dirty="0"/>
              <a:t>Purpose of a research abstract</a:t>
            </a:r>
          </a:p>
          <a:p>
            <a:pPr>
              <a:defRPr/>
            </a:pPr>
            <a:r>
              <a:rPr lang="en-US" altLang="en-US" sz="2800" dirty="0"/>
              <a:t>How to structure an abstract</a:t>
            </a:r>
          </a:p>
          <a:p>
            <a:pPr>
              <a:defRPr/>
            </a:pPr>
            <a:r>
              <a:rPr lang="en-US" altLang="en-US" sz="2800" dirty="0"/>
              <a:t>Reminder of the Module’s Aim and Learning Outcomes</a:t>
            </a:r>
          </a:p>
          <a:p>
            <a:pPr>
              <a:defRPr/>
            </a:pPr>
            <a:r>
              <a:rPr lang="en-US" altLang="en-US" sz="2800" dirty="0"/>
              <a:t>Doing revision of what the module covered</a:t>
            </a:r>
          </a:p>
          <a:p>
            <a:pPr>
              <a:defRPr/>
            </a:pPr>
            <a:endParaRPr lang="en-US" altLang="en-US" sz="2800" dirty="0"/>
          </a:p>
          <a:p>
            <a:pPr>
              <a:defRPr/>
            </a:pPr>
            <a:endParaRPr lang="en-US" altLang="en-US" sz="2800" dirty="0"/>
          </a:p>
          <a:p>
            <a:pPr>
              <a:defRPr/>
            </a:pPr>
            <a:endParaRPr lang="en-US" altLang="en-US" sz="2800" dirty="0"/>
          </a:p>
          <a:p>
            <a:pPr>
              <a:defRPr/>
            </a:pPr>
            <a:endParaRPr lang="en-US" altLang="en-US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 sz="28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31C89-279E-9F8F-814A-B158B4EB7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08" y="114300"/>
            <a:ext cx="8856984" cy="1143000"/>
          </a:xfrm>
        </p:spPr>
        <p:txBody>
          <a:bodyPr/>
          <a:lstStyle/>
          <a:p>
            <a:r>
              <a:rPr lang="en-GB" sz="4000" dirty="0"/>
              <a:t>Recap - How to structure a </a:t>
            </a:r>
            <a:br>
              <a:rPr lang="en-GB" sz="4000" dirty="0"/>
            </a:br>
            <a:r>
              <a:rPr lang="en-GB" sz="4000" dirty="0"/>
              <a:t>Recommendations Section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B97C2-8D56-8B79-C068-92A7DED6B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06104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You can devote at least one paragraph for each of the below points, depending if they are applicable for your topic/review question: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400" dirty="0"/>
              <a:t>Recommendations for improvements in health and social care practice, professionals, services, etc. 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400" dirty="0"/>
              <a:t>Recommendations for policy-makers (at local or national level)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400" dirty="0"/>
              <a:t>Recommendations for patients/service users, their friends, and families 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2400" dirty="0"/>
              <a:t>Recommendations for future research.</a:t>
            </a:r>
          </a:p>
          <a:p>
            <a:pPr marL="514350" indent="-514350">
              <a:buFont typeface="+mj-lt"/>
              <a:buAutoNum type="alphaLcParenR"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708E5-EF06-DB1E-E600-C5ACCA26B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5A1CD8-CC6A-C585-1045-1CA2DA4B6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2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74E05-A35E-46DD-A9F6-49DBA9DE0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dirty="0"/>
              <a:t>Recap - Writing the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8EDD1-59AB-4C16-A61D-A2F3A7F6C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885" y="1532040"/>
            <a:ext cx="8229600" cy="3793920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What should be in the conclusion?</a:t>
            </a:r>
          </a:p>
          <a:p>
            <a:r>
              <a:rPr lang="en-US" sz="2000" dirty="0"/>
              <a:t>Generally, you should briefly explain your main findings or ideas. </a:t>
            </a:r>
          </a:p>
          <a:p>
            <a:r>
              <a:rPr lang="en-US" sz="2000" dirty="0"/>
              <a:t>You should also present the main message or argument that you want your reader to take away. </a:t>
            </a:r>
          </a:p>
          <a:p>
            <a:r>
              <a:rPr lang="en-US" sz="2000" dirty="0"/>
              <a:t>Make sure your conclusion is clearly supported by the evidence presented in </a:t>
            </a:r>
            <a:r>
              <a:rPr lang="en-US" sz="2000"/>
              <a:t>the report.</a:t>
            </a:r>
            <a:endParaRPr lang="en-US" sz="2000" dirty="0"/>
          </a:p>
          <a:p>
            <a:r>
              <a:rPr lang="en-US" sz="2000" dirty="0"/>
              <a:t>You must not include any new material or evidence in your conclusion. </a:t>
            </a:r>
          </a:p>
          <a:p>
            <a:r>
              <a:rPr lang="en-US" sz="2000" dirty="0"/>
              <a:t>At the end of your conclusion, move from the specific to the general. Try to set your discussion into a different or wider context.</a:t>
            </a: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A8EFCC-03B0-4FF1-8F4D-A51D969A25FB}"/>
              </a:ext>
            </a:extLst>
          </p:cNvPr>
          <p:cNvSpPr txBox="1"/>
          <p:nvPr/>
        </p:nvSpPr>
        <p:spPr>
          <a:xfrm>
            <a:off x="2274685" y="5445224"/>
            <a:ext cx="457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+mn-lt"/>
              </a:rPr>
              <a:t>Source: </a:t>
            </a:r>
            <a:r>
              <a:rPr lang="en-GB" sz="1000" dirty="0">
                <a:latin typeface="+mn-lt"/>
                <a:hlinkClick r:id="rId2"/>
              </a:rPr>
              <a:t>https://library.leeds.ac.uk/info/14011/writing/112/essay_writing/7</a:t>
            </a:r>
            <a:r>
              <a:rPr lang="en-GB" sz="1000" dirty="0">
                <a:latin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07291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35F96-473C-40A8-B7AB-86C5F04A2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B029A7-2EF7-A14F-7F4C-7CC9D25731B9}"/>
              </a:ext>
            </a:extLst>
          </p:cNvPr>
          <p:cNvSpPr txBox="1"/>
          <p:nvPr/>
        </p:nvSpPr>
        <p:spPr>
          <a:xfrm>
            <a:off x="998325" y="5013176"/>
            <a:ext cx="714734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How to Write the Abstract | Writing Research Papers, Episode 1 | UC San Diego Psychology (youtube.com)</a:t>
            </a:r>
            <a:endParaRPr lang="en-GB" dirty="0"/>
          </a:p>
        </p:txBody>
      </p:sp>
      <p:pic>
        <p:nvPicPr>
          <p:cNvPr id="5" name="Online Media 4" title="How to Write the Abstract | Writing Research Papers, Episode 1 | UC San Diego Psychology">
            <a:hlinkClick r:id="" action="ppaction://media"/>
            <a:extLst>
              <a:ext uri="{FF2B5EF4-FFF2-40B4-BE49-F238E27FC236}">
                <a16:creationId xmlns:a16="http://schemas.microsoft.com/office/drawing/2014/main" id="{E25F838C-AA94-4826-6D36-5F61825A4F5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19163" y="1556792"/>
            <a:ext cx="4905673" cy="277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582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A5E89-8545-3110-BC04-7762266CE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1333"/>
            <a:ext cx="8229600" cy="1143000"/>
          </a:xfrm>
        </p:spPr>
        <p:txBody>
          <a:bodyPr/>
          <a:lstStyle/>
          <a:p>
            <a:r>
              <a:rPr lang="en-GB" dirty="0"/>
              <a:t>What is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3C623-DEC2-2320-10A8-648A346E8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GB" sz="2600" dirty="0"/>
              <a:t>Every research paper or report has an Abstract.</a:t>
            </a:r>
          </a:p>
          <a:p>
            <a:endParaRPr lang="en-GB" sz="2600" dirty="0"/>
          </a:p>
          <a:p>
            <a:r>
              <a:rPr lang="en-GB" sz="2600" dirty="0"/>
              <a:t>The Abstract is found at the beginning of the research report, before the Introduction section.</a:t>
            </a:r>
          </a:p>
          <a:p>
            <a:endParaRPr lang="en-GB" sz="2600" dirty="0"/>
          </a:p>
          <a:p>
            <a:r>
              <a:rPr lang="en-GB" sz="2600" dirty="0"/>
              <a:t>The Abstract provides a summary, or else overview, of the research report.</a:t>
            </a:r>
          </a:p>
          <a:p>
            <a:endParaRPr lang="en-GB" sz="2600" dirty="0"/>
          </a:p>
          <a:p>
            <a:r>
              <a:rPr lang="en-GB" sz="2600" dirty="0"/>
              <a:t>It is concise, usually no more than 250 words.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5E5CE6-1D88-DE34-CCC0-2297DA830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D701FD-9A15-A98F-8999-C748DC749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3866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BA203-6AD0-D4B7-EAC7-63EA3F762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structure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7AA51-9DF9-955C-2441-BA804FF42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Introduction: </a:t>
            </a:r>
            <a:r>
              <a:rPr lang="en-GB" sz="2800" dirty="0"/>
              <a:t>include very briefly the purpose of your research / your review question.</a:t>
            </a:r>
          </a:p>
          <a:p>
            <a:r>
              <a:rPr lang="en-GB" sz="2800" b="1" dirty="0"/>
              <a:t>Methods: </a:t>
            </a:r>
            <a:r>
              <a:rPr lang="en-GB" sz="2800" dirty="0"/>
              <a:t>include briefly the data collection and data analysis methods of your research.</a:t>
            </a:r>
          </a:p>
          <a:p>
            <a:r>
              <a:rPr lang="en-GB" sz="2800" b="1" dirty="0"/>
              <a:t>Results: </a:t>
            </a:r>
            <a:r>
              <a:rPr lang="en-GB" sz="2800" dirty="0"/>
              <a:t>include a summary of the main findings of your research.</a:t>
            </a:r>
          </a:p>
          <a:p>
            <a:r>
              <a:rPr lang="en-GB" sz="2800" b="1" dirty="0"/>
              <a:t>Conclusion: </a:t>
            </a:r>
            <a:r>
              <a:rPr lang="en-GB" sz="2800" dirty="0"/>
              <a:t>include a sentence with the overall message of the research you conducted.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47447-8088-DD5F-314C-4AD256360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FE676A-171E-12B7-D857-3BBC5A389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59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AC3B7-582C-7618-7C4D-239DCAE43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writing an 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1E03F-0268-40EA-87B0-6492BB697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r>
              <a:rPr lang="en-GB" sz="2800" dirty="0"/>
              <a:t>Your Abstract should not be more than 250 words.</a:t>
            </a:r>
          </a:p>
          <a:p>
            <a:r>
              <a:rPr lang="en-GB" sz="2800" dirty="0"/>
              <a:t>You should not include in it any references or in-text citations.</a:t>
            </a:r>
          </a:p>
          <a:p>
            <a:r>
              <a:rPr lang="en-GB" sz="2800" dirty="0"/>
              <a:t>Do not include in it any information that is not already included in your research paper – do not write any new information in the Abstract.</a:t>
            </a:r>
          </a:p>
          <a:p>
            <a:r>
              <a:rPr lang="en-GB" sz="2800" dirty="0"/>
              <a:t>You should write the Abstract after you have finished writing your research report.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346ACF-15C9-E323-C40F-9F7A1CEC0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59214A-0EA1-74F6-44EC-2B3EEBB9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1465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5E41B39-6021-33ED-0BCD-07815083D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68325"/>
            <a:ext cx="8229600" cy="1060450"/>
          </a:xfrm>
        </p:spPr>
        <p:txBody>
          <a:bodyPr/>
          <a:lstStyle/>
          <a:p>
            <a:r>
              <a:rPr lang="en-GB" altLang="en-US" dirty="0"/>
              <a:t>Module Aim 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D7030-C035-9D84-8CF4-80C04B376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2481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dirty="0"/>
              <a:t> </a:t>
            </a:r>
          </a:p>
          <a:p>
            <a:pPr marL="0" indent="0">
              <a:buNone/>
              <a:defRPr/>
            </a:pPr>
            <a:r>
              <a:rPr lang="en-GB" dirty="0"/>
              <a:t>To develop skills of independent enquiry, research and analysis by undertaking a sustained research project in order to investigate a topic related to the health, care or digital professions.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14D313DC-AAC4-3894-4B9B-63E68B7F9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1475"/>
          </a:xfrm>
        </p:spPr>
        <p:txBody>
          <a:bodyPr/>
          <a:lstStyle/>
          <a:p>
            <a:r>
              <a:rPr lang="en-GB" altLang="en-US" dirty="0"/>
              <a:t>Module Learning Outcomes 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88B71-3D9B-9689-6883-255C7E9B4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01788"/>
            <a:ext cx="7886700" cy="3654425"/>
          </a:xfrm>
        </p:spPr>
        <p:txBody>
          <a:bodyPr>
            <a:no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Upon the successful completion of this module, the student should be able to demonstrate the ability to: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 </a:t>
            </a:r>
          </a:p>
          <a:p>
            <a:pPr marL="457200" indent="-457200">
              <a:buFont typeface="+mj-lt"/>
              <a:buAutoNum type="arabicParenR"/>
              <a:defRPr/>
            </a:pPr>
            <a:r>
              <a:rPr lang="en-GB" sz="2400" dirty="0"/>
              <a:t>Use academic research and examination of literature to independently examine an area of study related to the health, care or digital professions</a:t>
            </a:r>
          </a:p>
          <a:p>
            <a:pPr marL="457200" indent="-457200">
              <a:buFont typeface="+mj-lt"/>
              <a:buAutoNum type="arabicParenR"/>
              <a:defRPr/>
            </a:pPr>
            <a:endParaRPr lang="en-GB" sz="2400" dirty="0"/>
          </a:p>
          <a:p>
            <a:pPr marL="457200" indent="-457200">
              <a:buFont typeface="+mj-lt"/>
              <a:buAutoNum type="arabicParenR"/>
              <a:defRPr/>
            </a:pPr>
            <a:r>
              <a:rPr lang="en-GB" sz="2400" dirty="0"/>
              <a:t>Evaluate, justify and present research outcomes.</a:t>
            </a:r>
          </a:p>
          <a:p>
            <a:pPr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6B608-2E6A-239A-14D8-2383F1EA9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367" y="89722"/>
            <a:ext cx="8229600" cy="1143000"/>
          </a:xfrm>
        </p:spPr>
        <p:txBody>
          <a:bodyPr/>
          <a:lstStyle/>
          <a:p>
            <a:r>
              <a:rPr lang="en-GB" dirty="0"/>
              <a:t>Revision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A03F9-A30E-4E10-F664-A553EBDB1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32722"/>
            <a:ext cx="8229600" cy="3917032"/>
          </a:xfrm>
        </p:spPr>
        <p:txBody>
          <a:bodyPr/>
          <a:lstStyle/>
          <a:p>
            <a:r>
              <a:rPr lang="en-GB" sz="2800" dirty="0"/>
              <a:t>Revision of what was covered in this module can help you identify any gaps in your learning or understanding.</a:t>
            </a:r>
          </a:p>
          <a:p>
            <a:r>
              <a:rPr lang="en-GB" sz="2800" dirty="0"/>
              <a:t>If you have any questions about the material covered in this module, please talk to your lecturer.</a:t>
            </a:r>
          </a:p>
          <a:p>
            <a:r>
              <a:rPr lang="en-GB" sz="2800" b="1" i="1" dirty="0"/>
              <a:t>Do not forget </a:t>
            </a:r>
            <a:r>
              <a:rPr lang="en-GB" sz="2800" dirty="0"/>
              <a:t>that you should always make sure that your work meets the marking criteria of the assessment (you can find them in the assignment brief).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58C4C2-79C6-68BB-DA03-5E6E9CFC1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201CED-1D6E-3633-3EA0-1F5A98027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73749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F4A93-4610-AEEE-9BFD-3E352CBCE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In-class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18A52-6A83-43EA-4CAD-3B571BAE2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did you learn during this module?</a:t>
            </a:r>
          </a:p>
          <a:p>
            <a:r>
              <a:rPr lang="en-GB" dirty="0"/>
              <a:t>How can you use what you learned in this module in your practice as a professional in health and social care?</a:t>
            </a:r>
          </a:p>
          <a:p>
            <a:r>
              <a:rPr lang="en-GB" dirty="0"/>
              <a:t>Share your opinion with the class.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C283B-B307-7148-927B-A63FFB539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5C73B9-252A-4295-B5F5-F9EBE70D4844}" type="datetime1">
              <a:rPr lang="en-GB" altLang="en-US" smtClean="0"/>
              <a:pPr>
                <a:defRPr/>
              </a:pPr>
              <a:t>07/08/2026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D9888D-7F2B-D9CD-4A02-A5F7754F6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3A1FC8-8386-482B-AED0-74C24C2711CB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779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EEE33A96-CC4C-4668-B48E-5E04103F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34440"/>
          </a:xfrm>
        </p:spPr>
        <p:txBody>
          <a:bodyPr/>
          <a:lstStyle/>
          <a:p>
            <a:r>
              <a:rPr lang="en-GB" altLang="en-US" dirty="0"/>
              <a:t>Seminar task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F8BE950-A5C1-4B0C-A438-14F44D0F2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3555974"/>
          </a:xfrm>
        </p:spPr>
        <p:txBody>
          <a:bodyPr/>
          <a:lstStyle/>
          <a:p>
            <a:r>
              <a:rPr lang="en-GB" altLang="en-US" sz="2400" dirty="0"/>
              <a:t>Use the seminar part of today’s session to finalise your research report.</a:t>
            </a:r>
          </a:p>
          <a:p>
            <a:r>
              <a:rPr lang="en-GB" altLang="en-US" sz="2400" dirty="0"/>
              <a:t>Ask your lecturer for formative feedback in person during the class.</a:t>
            </a:r>
          </a:p>
          <a:p>
            <a:r>
              <a:rPr lang="en-GB" altLang="en-US" sz="2400" dirty="0"/>
              <a:t>Talk to your lecturer for academic support with your assignment.</a:t>
            </a:r>
          </a:p>
          <a:p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9993645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3">
            <a:extLst>
              <a:ext uri="{FF2B5EF4-FFF2-40B4-BE49-F238E27FC236}">
                <a16:creationId xmlns:a16="http://schemas.microsoft.com/office/drawing/2014/main" id="{83163A22-5B42-486F-926E-9F7912B1F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44675"/>
            <a:ext cx="8229600" cy="1143000"/>
          </a:xfrm>
        </p:spPr>
        <p:txBody>
          <a:bodyPr/>
          <a:lstStyle/>
          <a:p>
            <a:r>
              <a:rPr lang="en-GB" altLang="en-US" sz="6600" dirty="0"/>
              <a:t>Any Questions?</a:t>
            </a:r>
          </a:p>
        </p:txBody>
      </p:sp>
      <p:sp>
        <p:nvSpPr>
          <p:cNvPr id="11267" name="Slide Number Placeholder 2">
            <a:extLst>
              <a:ext uri="{FF2B5EF4-FFF2-40B4-BE49-F238E27FC236}">
                <a16:creationId xmlns:a16="http://schemas.microsoft.com/office/drawing/2014/main" id="{678E366D-CD8F-4F3D-903A-E1739181FB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81127EE-E8C8-4FA4-999B-AEFF7FBDD3D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1268" name="TextBox 1">
            <a:extLst>
              <a:ext uri="{FF2B5EF4-FFF2-40B4-BE49-F238E27FC236}">
                <a16:creationId xmlns:a16="http://schemas.microsoft.com/office/drawing/2014/main" id="{DB302ED3-1B1F-4ED3-91E2-60344FADAC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3687763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</TotalTime>
  <Words>717</Words>
  <Application>Microsoft Office PowerPoint</Application>
  <PresentationFormat>On-screen Show (4:3)</PresentationFormat>
  <Paragraphs>93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Myriad Pro</vt:lpstr>
      <vt:lpstr>Arial</vt:lpstr>
      <vt:lpstr>Verdana</vt:lpstr>
      <vt:lpstr>20140311PresentationUWTSDTemplate</vt:lpstr>
      <vt:lpstr>PowerPoint Presentation</vt:lpstr>
      <vt:lpstr>Lesson Objectives</vt:lpstr>
      <vt:lpstr>Recap - How to structure a  Recommendations Section</vt:lpstr>
      <vt:lpstr>Recap - Writing the Conclusion</vt:lpstr>
      <vt:lpstr>Video</vt:lpstr>
      <vt:lpstr>What is an Abstract</vt:lpstr>
      <vt:lpstr>How to structure an Abstract</vt:lpstr>
      <vt:lpstr>Tips for writing an Abstract</vt:lpstr>
      <vt:lpstr>Module Aim  </vt:lpstr>
      <vt:lpstr>Module Learning Outcomes  </vt:lpstr>
      <vt:lpstr>Revision of the module</vt:lpstr>
      <vt:lpstr>In-class discussion</vt:lpstr>
      <vt:lpstr>Seminar task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Eleni Koutsogeorgou-Andreou</cp:lastModifiedBy>
  <cp:revision>89</cp:revision>
  <cp:lastPrinted>1601-01-01T00:00:00Z</cp:lastPrinted>
  <dcterms:created xsi:type="dcterms:W3CDTF">2002-10-07T19:43:58Z</dcterms:created>
  <dcterms:modified xsi:type="dcterms:W3CDTF">2026-08-07T09:19:15Z</dcterms:modified>
</cp:coreProperties>
</file>