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3" r:id="rId5"/>
    <p:sldId id="261" r:id="rId6"/>
    <p:sldId id="269" r:id="rId7"/>
    <p:sldId id="268" r:id="rId8"/>
    <p:sldId id="267" r:id="rId9"/>
    <p:sldId id="260" r:id="rId10"/>
    <p:sldId id="264" r:id="rId11"/>
    <p:sldId id="265"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2D2D"/>
    <a:srgbClr val="5C5C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22" d="100"/>
          <a:sy n="122" d="100"/>
        </p:scale>
        <p:origin x="9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66EFF-23BC-9D3E-1D0E-7ECEB1C62D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2060B0-E64D-3ECF-C2FF-89354791F6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321CB5-37A6-8496-AFA7-8FE701BEB845}"/>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5" name="Footer Placeholder 4">
            <a:extLst>
              <a:ext uri="{FF2B5EF4-FFF2-40B4-BE49-F238E27FC236}">
                <a16:creationId xmlns:a16="http://schemas.microsoft.com/office/drawing/2014/main" id="{BE30AF12-CBC6-1450-7E0B-EC46F0FF29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979409-ACEA-45D9-0C48-E4F682A2BE89}"/>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1925095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7BF3C-E925-2396-503C-40CE88470D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01D308-8204-DD85-542C-B9F9A0EF56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18BE6F-09B1-C8D2-927F-BA9AE4FC7CF3}"/>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5" name="Footer Placeholder 4">
            <a:extLst>
              <a:ext uri="{FF2B5EF4-FFF2-40B4-BE49-F238E27FC236}">
                <a16:creationId xmlns:a16="http://schemas.microsoft.com/office/drawing/2014/main" id="{95A0D52F-620C-BA16-B9E5-1FA0F4EAE4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D5A6A6-7D64-A415-B4CA-79FA33B454E6}"/>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2033326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18E5A-0114-7F33-00B5-82B78AEDC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5B11C3-F4C3-79E2-5C4C-711AA09A99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3BA719-E335-5CE2-6AA9-D9C341BE5834}"/>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5" name="Footer Placeholder 4">
            <a:extLst>
              <a:ext uri="{FF2B5EF4-FFF2-40B4-BE49-F238E27FC236}">
                <a16:creationId xmlns:a16="http://schemas.microsoft.com/office/drawing/2014/main" id="{0BDBF67E-C139-9A77-AB82-47340F1F41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8F329F-2D75-50E7-FF9A-0742C8CFE0EC}"/>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493147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F61F7-00F6-F55A-A816-C9198E6275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0EE013-55B8-B0B2-1284-85DDCBEF00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5608AE-A477-2B0F-593F-029E573A7A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A1523D-A6C5-F869-0265-7E9368109F82}"/>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6" name="Footer Placeholder 5">
            <a:extLst>
              <a:ext uri="{FF2B5EF4-FFF2-40B4-BE49-F238E27FC236}">
                <a16:creationId xmlns:a16="http://schemas.microsoft.com/office/drawing/2014/main" id="{EF79C29C-5153-04BC-4166-09ECD6E4BC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ABCA4B-A93D-3F70-AE52-62C5B1042953}"/>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659575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19D03-EC78-612F-BF73-03FA9449A5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24022B-0145-B4F8-E2FB-F99E55ACF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8D4BE8-4B98-E7C8-9062-4B29AB29BA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329DA5-C4BD-089C-11FC-963A957431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3E7902-4281-AA33-7A6E-0691015C85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034B94-31DA-1D70-FBC8-36C5586E5599}"/>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8" name="Footer Placeholder 7">
            <a:extLst>
              <a:ext uri="{FF2B5EF4-FFF2-40B4-BE49-F238E27FC236}">
                <a16:creationId xmlns:a16="http://schemas.microsoft.com/office/drawing/2014/main" id="{5504CD61-E763-6F0B-DCBA-6B9C125BB5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83F7FF-6653-A8CB-F6BB-1E23D96EF6BD}"/>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2102936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E3786-3C6B-0EF9-7306-5EAE767BB5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B23A61-57B1-76E5-46A9-0A19AB7BFFFE}"/>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4" name="Footer Placeholder 3">
            <a:extLst>
              <a:ext uri="{FF2B5EF4-FFF2-40B4-BE49-F238E27FC236}">
                <a16:creationId xmlns:a16="http://schemas.microsoft.com/office/drawing/2014/main" id="{DE13159E-540D-3EA5-E87F-05EF4B7A1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B524C5-3949-0427-6E23-84E7E192CF00}"/>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32814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CD7422-5E72-6643-2DD1-078C623776F1}"/>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3" name="Footer Placeholder 2">
            <a:extLst>
              <a:ext uri="{FF2B5EF4-FFF2-40B4-BE49-F238E27FC236}">
                <a16:creationId xmlns:a16="http://schemas.microsoft.com/office/drawing/2014/main" id="{20162EA2-4B24-8F07-007A-AF8FD522A6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CEB1D4-3200-0555-C4FA-705EF44F28B1}"/>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3017534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993B5-C939-0211-7790-3FBC98D57B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28751E-47A3-7785-5091-013BEB058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429541-ABD3-364A-2366-892ED0AD79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6A4B6-383B-3971-F2DA-A9A0C93B809B}"/>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6" name="Footer Placeholder 5">
            <a:extLst>
              <a:ext uri="{FF2B5EF4-FFF2-40B4-BE49-F238E27FC236}">
                <a16:creationId xmlns:a16="http://schemas.microsoft.com/office/drawing/2014/main" id="{2747CFCD-D8C5-E78D-0BBE-42614FC823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8A16E9-93FC-25E1-184A-11D49AEDFE63}"/>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2114806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F8F9E-DB4D-1A91-B3DA-76717ED5F4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77D07E-F0C5-131E-70F7-B5F1CC6074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F924C2-C08A-BFAA-F14A-2843D5E0E9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885AEF-3816-B339-F502-12FF6523AAA3}"/>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6" name="Footer Placeholder 5">
            <a:extLst>
              <a:ext uri="{FF2B5EF4-FFF2-40B4-BE49-F238E27FC236}">
                <a16:creationId xmlns:a16="http://schemas.microsoft.com/office/drawing/2014/main" id="{201333B3-FC78-03DF-5302-E05147A58F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F8FC83-038C-3E7B-3987-AE38F2B5A505}"/>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1426833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567CC-D8D5-5F9E-DCB4-2E9B530FF1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C75BDE-89D1-C111-EE4E-5397E60649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154893-AB38-1672-26E9-FACCE8E4C601}"/>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5" name="Footer Placeholder 4">
            <a:extLst>
              <a:ext uri="{FF2B5EF4-FFF2-40B4-BE49-F238E27FC236}">
                <a16:creationId xmlns:a16="http://schemas.microsoft.com/office/drawing/2014/main" id="{F0DE291C-D077-0788-78B5-AAB6F3ED33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AB9D52-EDF3-9F30-58A0-286A9122E845}"/>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46030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9D4DD2-3078-7956-996D-F4B0293D5E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036C31-BF84-D60D-636D-61A403BC27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79041B-32D9-0860-53C4-6A163E3E53DE}"/>
              </a:ext>
            </a:extLst>
          </p:cNvPr>
          <p:cNvSpPr>
            <a:spLocks noGrp="1"/>
          </p:cNvSpPr>
          <p:nvPr>
            <p:ph type="dt" sz="half" idx="10"/>
          </p:nvPr>
        </p:nvSpPr>
        <p:spPr/>
        <p:txBody>
          <a:bodyPr/>
          <a:lstStyle/>
          <a:p>
            <a:fld id="{B5BA4F7D-63B9-4000-A5AC-48E63D443218}" type="datetimeFigureOut">
              <a:rPr lang="en-GB" smtClean="0"/>
              <a:t>12/05/2022</a:t>
            </a:fld>
            <a:endParaRPr lang="en-GB"/>
          </a:p>
        </p:txBody>
      </p:sp>
      <p:sp>
        <p:nvSpPr>
          <p:cNvPr id="5" name="Footer Placeholder 4">
            <a:extLst>
              <a:ext uri="{FF2B5EF4-FFF2-40B4-BE49-F238E27FC236}">
                <a16:creationId xmlns:a16="http://schemas.microsoft.com/office/drawing/2014/main" id="{D6D7B8AA-D182-C8C6-6870-63F3810CBC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BA6315-DF62-634B-01EA-47158811A966}"/>
              </a:ext>
            </a:extLst>
          </p:cNvPr>
          <p:cNvSpPr>
            <a:spLocks noGrp="1"/>
          </p:cNvSpPr>
          <p:nvPr>
            <p:ph type="sldNum" sz="quarter" idx="12"/>
          </p:nvPr>
        </p:nvSpPr>
        <p:spPr/>
        <p:txBody>
          <a:bodyPr/>
          <a:lstStyle/>
          <a:p>
            <a:fld id="{6B21D384-A6DD-4E26-91DB-5A1C144BFF2D}" type="slidenum">
              <a:rPr lang="en-GB" smtClean="0"/>
              <a:t>‹#›</a:t>
            </a:fld>
            <a:endParaRPr lang="en-GB"/>
          </a:p>
        </p:txBody>
      </p:sp>
    </p:spTree>
    <p:extLst>
      <p:ext uri="{BB962C8B-B14F-4D97-AF65-F5344CB8AC3E}">
        <p14:creationId xmlns:p14="http://schemas.microsoft.com/office/powerpoint/2010/main" val="1512379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0A7A1C-BA0E-893B-3CAF-F9B3286880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59DD19-709E-00EC-2527-DC410E26D6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7BA82-5CCB-8BF1-A578-652CEC5331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BA4F7D-63B9-4000-A5AC-48E63D443218}" type="datetimeFigureOut">
              <a:rPr lang="en-GB" smtClean="0"/>
              <a:t>12/05/2022</a:t>
            </a:fld>
            <a:endParaRPr lang="en-GB"/>
          </a:p>
        </p:txBody>
      </p:sp>
      <p:sp>
        <p:nvSpPr>
          <p:cNvPr id="5" name="Footer Placeholder 4">
            <a:extLst>
              <a:ext uri="{FF2B5EF4-FFF2-40B4-BE49-F238E27FC236}">
                <a16:creationId xmlns:a16="http://schemas.microsoft.com/office/drawing/2014/main" id="{F12F6F5F-A37A-996B-D4DA-2ADB9C7EFD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BA7DF2-85BA-003D-0E49-8E5E33A8F1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21D384-A6DD-4E26-91DB-5A1C144BFF2D}" type="slidenum">
              <a:rPr lang="en-GB" smtClean="0"/>
              <a:t>‹#›</a:t>
            </a:fld>
            <a:endParaRPr lang="en-GB"/>
          </a:p>
        </p:txBody>
      </p:sp>
    </p:spTree>
    <p:extLst>
      <p:ext uri="{BB962C8B-B14F-4D97-AF65-F5344CB8AC3E}">
        <p14:creationId xmlns:p14="http://schemas.microsoft.com/office/powerpoint/2010/main" val="7263123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E58F91-49B3-5165-FFC5-0253E100E5AA}"/>
              </a:ext>
            </a:extLst>
          </p:cNvPr>
          <p:cNvSpPr>
            <a:spLocks noGrp="1"/>
          </p:cNvSpPr>
          <p:nvPr>
            <p:ph type="ctrTitle"/>
          </p:nvPr>
        </p:nvSpPr>
        <p:spPr>
          <a:xfrm>
            <a:off x="225831" y="957193"/>
            <a:ext cx="7542374" cy="2611967"/>
          </a:xfrm>
        </p:spPr>
        <p:txBody>
          <a:bodyPr anchor="b">
            <a:normAutofit/>
          </a:bodyPr>
          <a:lstStyle/>
          <a:p>
            <a:pPr algn="l"/>
            <a:r>
              <a:rPr lang="en-GB" sz="5400" dirty="0"/>
              <a:t>Indie Game Development:</a:t>
            </a:r>
            <a:br>
              <a:rPr lang="en-GB" sz="5400" dirty="0"/>
            </a:br>
            <a:r>
              <a:rPr lang="en-GB" sz="5400" dirty="0"/>
              <a:t>Cfat</a:t>
            </a:r>
          </a:p>
        </p:txBody>
      </p:sp>
      <p:sp>
        <p:nvSpPr>
          <p:cNvPr id="3" name="Subtitle 2">
            <a:extLst>
              <a:ext uri="{FF2B5EF4-FFF2-40B4-BE49-F238E27FC236}">
                <a16:creationId xmlns:a16="http://schemas.microsoft.com/office/drawing/2014/main" id="{8977A0C6-C459-1656-B2AF-80B139FE5516}"/>
              </a:ext>
            </a:extLst>
          </p:cNvPr>
          <p:cNvSpPr>
            <a:spLocks noGrp="1"/>
          </p:cNvSpPr>
          <p:nvPr>
            <p:ph type="subTitle" idx="1"/>
          </p:nvPr>
        </p:nvSpPr>
        <p:spPr>
          <a:xfrm>
            <a:off x="292943" y="3719618"/>
            <a:ext cx="4167376" cy="1155525"/>
          </a:xfrm>
        </p:spPr>
        <p:txBody>
          <a:bodyPr anchor="t">
            <a:normAutofit/>
          </a:bodyPr>
          <a:lstStyle/>
          <a:p>
            <a:pPr algn="l"/>
            <a:r>
              <a:rPr lang="en-GB" sz="2000" dirty="0"/>
              <a:t>By Lewis Toop</a:t>
            </a:r>
          </a:p>
        </p:txBody>
      </p:sp>
    </p:spTree>
    <p:extLst>
      <p:ext uri="{BB962C8B-B14F-4D97-AF65-F5344CB8AC3E}">
        <p14:creationId xmlns:p14="http://schemas.microsoft.com/office/powerpoint/2010/main" val="37474914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B17E09C-F412-2277-05F7-3A2E2E0B020C}"/>
              </a:ext>
            </a:extLst>
          </p:cNvPr>
          <p:cNvSpPr>
            <a:spLocks noGrp="1"/>
          </p:cNvSpPr>
          <p:nvPr>
            <p:ph type="title"/>
          </p:nvPr>
        </p:nvSpPr>
        <p:spPr>
          <a:xfrm>
            <a:off x="833097" y="0"/>
            <a:ext cx="10520702" cy="1325563"/>
          </a:xfrm>
        </p:spPr>
        <p:txBody>
          <a:bodyPr>
            <a:normAutofit/>
          </a:bodyPr>
          <a:lstStyle/>
          <a:p>
            <a:r>
              <a:rPr lang="en-GB" dirty="0">
                <a:solidFill>
                  <a:srgbClr val="FFFFFF"/>
                </a:solidFill>
              </a:rPr>
              <a:t>Overview</a:t>
            </a:r>
          </a:p>
        </p:txBody>
      </p:sp>
      <p:sp>
        <p:nvSpPr>
          <p:cNvPr id="3" name="Content Placeholder 2">
            <a:extLst>
              <a:ext uri="{FF2B5EF4-FFF2-40B4-BE49-F238E27FC236}">
                <a16:creationId xmlns:a16="http://schemas.microsoft.com/office/drawing/2014/main" id="{6AD3C173-16D5-24D4-CA45-B5A8034EA560}"/>
              </a:ext>
            </a:extLst>
          </p:cNvPr>
          <p:cNvSpPr>
            <a:spLocks noGrp="1"/>
          </p:cNvSpPr>
          <p:nvPr>
            <p:ph idx="1"/>
          </p:nvPr>
        </p:nvSpPr>
        <p:spPr>
          <a:xfrm>
            <a:off x="1091910" y="1350158"/>
            <a:ext cx="8180277" cy="769200"/>
          </a:xfrm>
        </p:spPr>
        <p:txBody>
          <a:bodyPr>
            <a:normAutofit/>
          </a:bodyPr>
          <a:lstStyle/>
          <a:p>
            <a:r>
              <a:rPr lang="en-GB" sz="2000" dirty="0">
                <a:solidFill>
                  <a:srgbClr val="FFFFFF"/>
                </a:solidFill>
              </a:rPr>
              <a:t>For our Indie game development project (Cfat), I was tasked with creating the large scale environmental models, as well as some smaller assets. </a:t>
            </a:r>
          </a:p>
        </p:txBody>
      </p:sp>
      <p:sp>
        <p:nvSpPr>
          <p:cNvPr id="17" name="Content Placeholder 2">
            <a:extLst>
              <a:ext uri="{FF2B5EF4-FFF2-40B4-BE49-F238E27FC236}">
                <a16:creationId xmlns:a16="http://schemas.microsoft.com/office/drawing/2014/main" id="{4484C0BE-9630-F936-7680-82C631E4CBFC}"/>
              </a:ext>
            </a:extLst>
          </p:cNvPr>
          <p:cNvSpPr txBox="1">
            <a:spLocks/>
          </p:cNvSpPr>
          <p:nvPr/>
        </p:nvSpPr>
        <p:spPr>
          <a:xfrm>
            <a:off x="1931188" y="2840350"/>
            <a:ext cx="8180277" cy="105477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solidFill>
                  <a:srgbClr val="FFFFFF"/>
                </a:solidFill>
              </a:rPr>
              <a:t>The Main task I was assigned was the creation of the house asset which was a essential part of Cfat’s map where a lot of other smaller environment models were to be used.</a:t>
            </a:r>
          </a:p>
        </p:txBody>
      </p:sp>
      <p:sp>
        <p:nvSpPr>
          <p:cNvPr id="18" name="Content Placeholder 2">
            <a:extLst>
              <a:ext uri="{FF2B5EF4-FFF2-40B4-BE49-F238E27FC236}">
                <a16:creationId xmlns:a16="http://schemas.microsoft.com/office/drawing/2014/main" id="{7986B85E-B37A-F403-FFE2-46142A9D1EF9}"/>
              </a:ext>
            </a:extLst>
          </p:cNvPr>
          <p:cNvSpPr txBox="1">
            <a:spLocks/>
          </p:cNvSpPr>
          <p:nvPr/>
        </p:nvSpPr>
        <p:spPr>
          <a:xfrm>
            <a:off x="2645177" y="4616114"/>
            <a:ext cx="8180277" cy="105477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solidFill>
                  <a:srgbClr val="FFFFFF"/>
                </a:solidFill>
              </a:rPr>
              <a:t>The other tasks I was assigned was to create some of the environment assets, mainly assets to do with the house’s interiors such as sofa’s and doors. </a:t>
            </a:r>
          </a:p>
        </p:txBody>
      </p:sp>
    </p:spTree>
    <p:extLst>
      <p:ext uri="{BB962C8B-B14F-4D97-AF65-F5344CB8AC3E}">
        <p14:creationId xmlns:p14="http://schemas.microsoft.com/office/powerpoint/2010/main" val="427466647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A54B4D9-8C28-E7A9-9A2C-2D5F239C8490}"/>
              </a:ext>
            </a:extLst>
          </p:cNvPr>
          <p:cNvSpPr/>
          <p:nvPr/>
        </p:nvSpPr>
        <p:spPr>
          <a:xfrm>
            <a:off x="5436066" y="-1"/>
            <a:ext cx="6755934" cy="6858001"/>
          </a:xfrm>
          <a:prstGeom prst="rect">
            <a:avLst/>
          </a:prstGeom>
          <a:solidFill>
            <a:srgbClr val="5C5C5C"/>
          </a:solidFill>
          <a:ln>
            <a:solidFill>
              <a:srgbClr val="5C5C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Icon&#10;&#10;Description automatically generated">
            <a:extLst>
              <a:ext uri="{FF2B5EF4-FFF2-40B4-BE49-F238E27FC236}">
                <a16:creationId xmlns:a16="http://schemas.microsoft.com/office/drawing/2014/main" id="{93654BC9-4CD9-D880-9661-2B3E2BBF9822}"/>
              </a:ext>
            </a:extLst>
          </p:cNvPr>
          <p:cNvPicPr>
            <a:picLocks noChangeAspect="1"/>
          </p:cNvPicPr>
          <p:nvPr/>
        </p:nvPicPr>
        <p:blipFill rotWithShape="1">
          <a:blip r:embed="rId2"/>
          <a:srcRect r="23579" b="9089"/>
          <a:stretch/>
        </p:blipFill>
        <p:spPr>
          <a:xfrm>
            <a:off x="6096000" y="-477"/>
            <a:ext cx="6096000" cy="3281452"/>
          </a:xfrm>
          <a:prstGeom prst="rect">
            <a:avLst/>
          </a:prstGeom>
        </p:spPr>
      </p:pic>
      <p:pic>
        <p:nvPicPr>
          <p:cNvPr id="7" name="Picture 6" descr="Arrow&#10;&#10;Description automatically generated with medium confidence">
            <a:extLst>
              <a:ext uri="{FF2B5EF4-FFF2-40B4-BE49-F238E27FC236}">
                <a16:creationId xmlns:a16="http://schemas.microsoft.com/office/drawing/2014/main" id="{F6BC928F-0BF9-60BA-4870-3937C4C519FF}"/>
              </a:ext>
            </a:extLst>
          </p:cNvPr>
          <p:cNvPicPr>
            <a:picLocks noChangeAspect="1"/>
          </p:cNvPicPr>
          <p:nvPr/>
        </p:nvPicPr>
        <p:blipFill rotWithShape="1">
          <a:blip r:embed="rId3"/>
          <a:srcRect l="3321" t="9091" r="21494"/>
          <a:stretch/>
        </p:blipFill>
        <p:spPr>
          <a:xfrm>
            <a:off x="7692705" y="3655033"/>
            <a:ext cx="4499295" cy="2828909"/>
          </a:xfrm>
          <a:prstGeom prst="rect">
            <a:avLst/>
          </a:prstGeom>
        </p:spPr>
      </p:pic>
      <p:sp>
        <p:nvSpPr>
          <p:cNvPr id="44" name="Freeform 8">
            <a:extLst>
              <a:ext uri="{FF2B5EF4-FFF2-40B4-BE49-F238E27FC236}">
                <a16:creationId xmlns:a16="http://schemas.microsoft.com/office/drawing/2014/main" id="{36EF05BB-1257-4A9E-985D-96F7B5C73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FF55E45D-FA71-4774-AC3F-31BC55F9E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8657061" cy="6858478"/>
          </a:xfrm>
          <a:custGeom>
            <a:avLst/>
            <a:gdLst>
              <a:gd name="connsiteX0" fmla="*/ 579009 w 8657061"/>
              <a:gd name="connsiteY0" fmla="*/ 0 h 6858478"/>
              <a:gd name="connsiteX1" fmla="*/ 4408881 w 8657061"/>
              <a:gd name="connsiteY1" fmla="*/ 0 h 6858478"/>
              <a:gd name="connsiteX2" fmla="*/ 5475109 w 8657061"/>
              <a:gd name="connsiteY2" fmla="*/ 0 h 6858478"/>
              <a:gd name="connsiteX3" fmla="*/ 5480686 w 8657061"/>
              <a:gd name="connsiteY3" fmla="*/ 0 h 6858478"/>
              <a:gd name="connsiteX4" fmla="*/ 8657061 w 8657061"/>
              <a:gd name="connsiteY4" fmla="*/ 6858478 h 6858478"/>
              <a:gd name="connsiteX5" fmla="*/ 1232506 w 8657061"/>
              <a:gd name="connsiteY5" fmla="*/ 6858478 h 6858478"/>
              <a:gd name="connsiteX6" fmla="*/ 1232766 w 8657061"/>
              <a:gd name="connsiteY6" fmla="*/ 6857916 h 6858478"/>
              <a:gd name="connsiteX7" fmla="*/ 579009 w 8657061"/>
              <a:gd name="connsiteY7" fmla="*/ 6857916 h 6858478"/>
              <a:gd name="connsiteX8" fmla="*/ 579009 w 8657061"/>
              <a:gd name="connsiteY8" fmla="*/ 6858478 h 6858478"/>
              <a:gd name="connsiteX9" fmla="*/ 0 w 8657061"/>
              <a:gd name="connsiteY9" fmla="*/ 6858478 h 6858478"/>
              <a:gd name="connsiteX10" fmla="*/ 0 w 8657061"/>
              <a:gd name="connsiteY10" fmla="*/ 479 h 6858478"/>
              <a:gd name="connsiteX11" fmla="*/ 579009 w 8657061"/>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657061" h="6858478">
                <a:moveTo>
                  <a:pt x="579009" y="0"/>
                </a:moveTo>
                <a:lnTo>
                  <a:pt x="4408881" y="0"/>
                </a:lnTo>
                <a:lnTo>
                  <a:pt x="5475109" y="0"/>
                </a:lnTo>
                <a:lnTo>
                  <a:pt x="5480686" y="0"/>
                </a:lnTo>
                <a:lnTo>
                  <a:pt x="8657061" y="6858478"/>
                </a:lnTo>
                <a:lnTo>
                  <a:pt x="1232506" y="6858478"/>
                </a:lnTo>
                <a:lnTo>
                  <a:pt x="1232766" y="6857916"/>
                </a:lnTo>
                <a:lnTo>
                  <a:pt x="579009" y="6857916"/>
                </a:lnTo>
                <a:lnTo>
                  <a:pt x="579009" y="6858478"/>
                </a:lnTo>
                <a:lnTo>
                  <a:pt x="0" y="6858478"/>
                </a:lnTo>
                <a:lnTo>
                  <a:pt x="0" y="479"/>
                </a:lnTo>
                <a:lnTo>
                  <a:pt x="579009"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D10B6-C532-E03A-5C91-56AF90495268}"/>
              </a:ext>
            </a:extLst>
          </p:cNvPr>
          <p:cNvSpPr>
            <a:spLocks noGrp="1"/>
          </p:cNvSpPr>
          <p:nvPr>
            <p:ph type="title"/>
          </p:nvPr>
        </p:nvSpPr>
        <p:spPr>
          <a:xfrm>
            <a:off x="198181" y="58964"/>
            <a:ext cx="5223214" cy="1090328"/>
          </a:xfrm>
        </p:spPr>
        <p:txBody>
          <a:bodyPr vert="horz" lIns="91440" tIns="45720" rIns="91440" bIns="45720" rtlCol="0" anchor="t">
            <a:normAutofit fontScale="90000"/>
          </a:bodyPr>
          <a:lstStyle/>
          <a:p>
            <a:r>
              <a:rPr lang="en-US" sz="5400" dirty="0"/>
              <a:t>House plans</a:t>
            </a:r>
            <a:br>
              <a:rPr lang="en-US" sz="5400" dirty="0"/>
            </a:br>
            <a:endParaRPr lang="en-US" sz="5400" kern="1200" dirty="0">
              <a:solidFill>
                <a:schemeClr val="tx1"/>
              </a:solidFill>
              <a:latin typeface="+mj-lt"/>
              <a:ea typeface="+mj-ea"/>
              <a:cs typeface="+mj-cs"/>
            </a:endParaRPr>
          </a:p>
        </p:txBody>
      </p:sp>
      <p:sp>
        <p:nvSpPr>
          <p:cNvPr id="22" name="Content Placeholder 2">
            <a:extLst>
              <a:ext uri="{FF2B5EF4-FFF2-40B4-BE49-F238E27FC236}">
                <a16:creationId xmlns:a16="http://schemas.microsoft.com/office/drawing/2014/main" id="{BEC3C955-9988-C26C-4721-E7CC95C21834}"/>
              </a:ext>
            </a:extLst>
          </p:cNvPr>
          <p:cNvSpPr>
            <a:spLocks noGrp="1"/>
          </p:cNvSpPr>
          <p:nvPr>
            <p:ph idx="1"/>
          </p:nvPr>
        </p:nvSpPr>
        <p:spPr>
          <a:xfrm>
            <a:off x="0" y="2080470"/>
            <a:ext cx="6551802" cy="3281452"/>
          </a:xfrm>
        </p:spPr>
        <p:txBody>
          <a:bodyPr>
            <a:normAutofit/>
          </a:bodyPr>
          <a:lstStyle/>
          <a:p>
            <a:r>
              <a:rPr lang="en-GB" sz="2000" dirty="0"/>
              <a:t>The house was essential to the map of Cfat as most of the map would involve the player searching the inside. </a:t>
            </a:r>
          </a:p>
          <a:p>
            <a:endParaRPr lang="en-GB" sz="2000" dirty="0"/>
          </a:p>
          <a:p>
            <a:r>
              <a:rPr lang="en-GB" sz="2000" dirty="0"/>
              <a:t>Before I began modelling, we discussed and decided to use the ‘Simpsons’ house design as a base reference for the basic layout of the house. As time went on, we drifted away and made our own version creating our individual house design.</a:t>
            </a:r>
          </a:p>
          <a:p>
            <a:pPr marL="0" indent="0">
              <a:buNone/>
            </a:pPr>
            <a:endParaRPr lang="en-GB" sz="2000" dirty="0"/>
          </a:p>
        </p:txBody>
      </p:sp>
    </p:spTree>
    <p:extLst>
      <p:ext uri="{BB962C8B-B14F-4D97-AF65-F5344CB8AC3E}">
        <p14:creationId xmlns:p14="http://schemas.microsoft.com/office/powerpoint/2010/main" val="67517584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E80429E-BEBE-BDAC-ECD4-A46A0AADF7FA}"/>
              </a:ext>
            </a:extLst>
          </p:cNvPr>
          <p:cNvSpPr/>
          <p:nvPr/>
        </p:nvSpPr>
        <p:spPr>
          <a:xfrm>
            <a:off x="5436066" y="-1"/>
            <a:ext cx="6755934" cy="6858001"/>
          </a:xfrm>
          <a:prstGeom prst="rect">
            <a:avLst/>
          </a:prstGeom>
          <a:solidFill>
            <a:srgbClr val="5C5C5C"/>
          </a:solidFill>
          <a:ln>
            <a:solidFill>
              <a:srgbClr val="5C5C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40321D5F-E414-337D-F2CB-4F90FD12DA75}"/>
              </a:ext>
            </a:extLst>
          </p:cNvPr>
          <p:cNvPicPr>
            <a:picLocks noChangeAspect="1"/>
          </p:cNvPicPr>
          <p:nvPr/>
        </p:nvPicPr>
        <p:blipFill>
          <a:blip r:embed="rId2"/>
          <a:stretch>
            <a:fillRect/>
          </a:stretch>
        </p:blipFill>
        <p:spPr>
          <a:xfrm>
            <a:off x="7610593" y="-478"/>
            <a:ext cx="4525303" cy="6116052"/>
          </a:xfrm>
          <a:prstGeom prst="rect">
            <a:avLst/>
          </a:prstGeom>
        </p:spPr>
      </p:pic>
      <p:sp>
        <p:nvSpPr>
          <p:cNvPr id="44" name="Freeform 8">
            <a:extLst>
              <a:ext uri="{FF2B5EF4-FFF2-40B4-BE49-F238E27FC236}">
                <a16:creationId xmlns:a16="http://schemas.microsoft.com/office/drawing/2014/main" id="{36EF05BB-1257-4A9E-985D-96F7B5C73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FF55E45D-FA71-4774-AC3F-31BC55F9E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8657061" cy="6858478"/>
          </a:xfrm>
          <a:custGeom>
            <a:avLst/>
            <a:gdLst>
              <a:gd name="connsiteX0" fmla="*/ 579009 w 8657061"/>
              <a:gd name="connsiteY0" fmla="*/ 0 h 6858478"/>
              <a:gd name="connsiteX1" fmla="*/ 4408881 w 8657061"/>
              <a:gd name="connsiteY1" fmla="*/ 0 h 6858478"/>
              <a:gd name="connsiteX2" fmla="*/ 5475109 w 8657061"/>
              <a:gd name="connsiteY2" fmla="*/ 0 h 6858478"/>
              <a:gd name="connsiteX3" fmla="*/ 5480686 w 8657061"/>
              <a:gd name="connsiteY3" fmla="*/ 0 h 6858478"/>
              <a:gd name="connsiteX4" fmla="*/ 8657061 w 8657061"/>
              <a:gd name="connsiteY4" fmla="*/ 6858478 h 6858478"/>
              <a:gd name="connsiteX5" fmla="*/ 1232506 w 8657061"/>
              <a:gd name="connsiteY5" fmla="*/ 6858478 h 6858478"/>
              <a:gd name="connsiteX6" fmla="*/ 1232766 w 8657061"/>
              <a:gd name="connsiteY6" fmla="*/ 6857916 h 6858478"/>
              <a:gd name="connsiteX7" fmla="*/ 579009 w 8657061"/>
              <a:gd name="connsiteY7" fmla="*/ 6857916 h 6858478"/>
              <a:gd name="connsiteX8" fmla="*/ 579009 w 8657061"/>
              <a:gd name="connsiteY8" fmla="*/ 6858478 h 6858478"/>
              <a:gd name="connsiteX9" fmla="*/ 0 w 8657061"/>
              <a:gd name="connsiteY9" fmla="*/ 6858478 h 6858478"/>
              <a:gd name="connsiteX10" fmla="*/ 0 w 8657061"/>
              <a:gd name="connsiteY10" fmla="*/ 479 h 6858478"/>
              <a:gd name="connsiteX11" fmla="*/ 579009 w 8657061"/>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657061" h="6858478">
                <a:moveTo>
                  <a:pt x="579009" y="0"/>
                </a:moveTo>
                <a:lnTo>
                  <a:pt x="4408881" y="0"/>
                </a:lnTo>
                <a:lnTo>
                  <a:pt x="5475109" y="0"/>
                </a:lnTo>
                <a:lnTo>
                  <a:pt x="5480686" y="0"/>
                </a:lnTo>
                <a:lnTo>
                  <a:pt x="8657061" y="6858478"/>
                </a:lnTo>
                <a:lnTo>
                  <a:pt x="1232506" y="6858478"/>
                </a:lnTo>
                <a:lnTo>
                  <a:pt x="1232766" y="6857916"/>
                </a:lnTo>
                <a:lnTo>
                  <a:pt x="579009" y="6857916"/>
                </a:lnTo>
                <a:lnTo>
                  <a:pt x="579009" y="6858478"/>
                </a:lnTo>
                <a:lnTo>
                  <a:pt x="0" y="6858478"/>
                </a:lnTo>
                <a:lnTo>
                  <a:pt x="0" y="479"/>
                </a:lnTo>
                <a:lnTo>
                  <a:pt x="579009"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D10B6-C532-E03A-5C91-56AF90495268}"/>
              </a:ext>
            </a:extLst>
          </p:cNvPr>
          <p:cNvSpPr>
            <a:spLocks noGrp="1"/>
          </p:cNvSpPr>
          <p:nvPr>
            <p:ph type="title"/>
          </p:nvPr>
        </p:nvSpPr>
        <p:spPr>
          <a:xfrm>
            <a:off x="198181" y="58964"/>
            <a:ext cx="5304997" cy="1274886"/>
          </a:xfrm>
        </p:spPr>
        <p:txBody>
          <a:bodyPr vert="horz" lIns="91440" tIns="45720" rIns="91440" bIns="45720" rtlCol="0" anchor="t">
            <a:normAutofit/>
          </a:bodyPr>
          <a:lstStyle/>
          <a:p>
            <a:r>
              <a:rPr lang="en-US" sz="5400" kern="1200" dirty="0">
                <a:solidFill>
                  <a:schemeClr val="tx1"/>
                </a:solidFill>
                <a:latin typeface="+mj-lt"/>
                <a:ea typeface="+mj-ea"/>
                <a:cs typeface="+mj-cs"/>
              </a:rPr>
              <a:t>House plans</a:t>
            </a:r>
            <a:br>
              <a:rPr lang="en-US" sz="5400" kern="1200" dirty="0">
                <a:solidFill>
                  <a:schemeClr val="tx1"/>
                </a:solidFill>
                <a:latin typeface="+mj-lt"/>
                <a:ea typeface="+mj-ea"/>
                <a:cs typeface="+mj-cs"/>
              </a:rPr>
            </a:br>
            <a:r>
              <a:rPr lang="en-US" sz="2000" kern="1200" dirty="0">
                <a:solidFill>
                  <a:schemeClr val="tx1"/>
                </a:solidFill>
                <a:latin typeface="+mj-lt"/>
                <a:ea typeface="+mj-ea"/>
                <a:cs typeface="+mj-cs"/>
              </a:rPr>
              <a:t>Continued</a:t>
            </a:r>
            <a:endParaRPr lang="en-US" sz="5400" kern="1200" dirty="0">
              <a:solidFill>
                <a:schemeClr val="tx1"/>
              </a:solidFill>
              <a:latin typeface="+mj-lt"/>
              <a:ea typeface="+mj-ea"/>
              <a:cs typeface="+mj-cs"/>
            </a:endParaRPr>
          </a:p>
        </p:txBody>
      </p:sp>
      <p:sp>
        <p:nvSpPr>
          <p:cNvPr id="9" name="Content Placeholder 2">
            <a:extLst>
              <a:ext uri="{FF2B5EF4-FFF2-40B4-BE49-F238E27FC236}">
                <a16:creationId xmlns:a16="http://schemas.microsoft.com/office/drawing/2014/main" id="{25620504-AC42-E9C6-0171-1F86095650C7}"/>
              </a:ext>
            </a:extLst>
          </p:cNvPr>
          <p:cNvSpPr>
            <a:spLocks noGrp="1"/>
          </p:cNvSpPr>
          <p:nvPr>
            <p:ph idx="1"/>
          </p:nvPr>
        </p:nvSpPr>
        <p:spPr>
          <a:xfrm>
            <a:off x="-1" y="1677798"/>
            <a:ext cx="6425967" cy="5121238"/>
          </a:xfrm>
        </p:spPr>
        <p:txBody>
          <a:bodyPr>
            <a:normAutofit/>
          </a:bodyPr>
          <a:lstStyle/>
          <a:p>
            <a:r>
              <a:rPr lang="en-GB" sz="2000" dirty="0"/>
              <a:t>From early on in development, we decided to only give the player access to a selection of rooms.</a:t>
            </a:r>
          </a:p>
          <a:p>
            <a:endParaRPr lang="en-GB" sz="2000" dirty="0"/>
          </a:p>
          <a:p>
            <a:r>
              <a:rPr lang="en-GB" sz="2000" dirty="0"/>
              <a:t>These rooms were:</a:t>
            </a:r>
          </a:p>
          <a:p>
            <a:pPr lvl="1"/>
            <a:r>
              <a:rPr lang="en-GB" sz="1600" dirty="0"/>
              <a:t>The Main Hallway (Stairs)</a:t>
            </a:r>
          </a:p>
          <a:p>
            <a:pPr lvl="1"/>
            <a:r>
              <a:rPr lang="en-GB" sz="1600" dirty="0"/>
              <a:t>The Living room</a:t>
            </a:r>
          </a:p>
          <a:p>
            <a:pPr lvl="1"/>
            <a:r>
              <a:rPr lang="en-GB" sz="1600" dirty="0"/>
              <a:t>The Kitchen/Dining room (leads to the garden)</a:t>
            </a:r>
          </a:p>
          <a:p>
            <a:pPr lvl="1"/>
            <a:endParaRPr lang="en-GB" sz="1600" dirty="0"/>
          </a:p>
          <a:p>
            <a:r>
              <a:rPr lang="en-GB" sz="2000" dirty="0"/>
              <a:t>Each of these rooms are connected by a doorway so the player can access each room from whatever room they are currently in. </a:t>
            </a:r>
          </a:p>
          <a:p>
            <a:endParaRPr lang="en-GB" sz="2000" dirty="0"/>
          </a:p>
          <a:p>
            <a:r>
              <a:rPr lang="en-GB" sz="2000" dirty="0"/>
              <a:t>The Other large room, on the right-hand side of the house would be the garage, but there is no way to access this room. </a:t>
            </a:r>
          </a:p>
          <a:p>
            <a:endParaRPr lang="en-GB" sz="2000" dirty="0"/>
          </a:p>
        </p:txBody>
      </p:sp>
    </p:spTree>
    <p:extLst>
      <p:ext uri="{BB962C8B-B14F-4D97-AF65-F5344CB8AC3E}">
        <p14:creationId xmlns:p14="http://schemas.microsoft.com/office/powerpoint/2010/main" val="69438742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F9EA25A-D27B-EC8F-CE45-90CC7B1FB7F8}"/>
              </a:ext>
            </a:extLst>
          </p:cNvPr>
          <p:cNvSpPr/>
          <p:nvPr/>
        </p:nvSpPr>
        <p:spPr>
          <a:xfrm>
            <a:off x="5436066" y="-1"/>
            <a:ext cx="6755934" cy="6858001"/>
          </a:xfrm>
          <a:prstGeom prst="rect">
            <a:avLst/>
          </a:prstGeom>
          <a:solidFill>
            <a:srgbClr val="5C5C5C"/>
          </a:solidFill>
          <a:ln>
            <a:solidFill>
              <a:srgbClr val="5C5C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F4E84681-0D58-FB9B-E7E2-84398848426E}"/>
              </a:ext>
            </a:extLst>
          </p:cNvPr>
          <p:cNvPicPr>
            <a:picLocks noChangeAspect="1"/>
          </p:cNvPicPr>
          <p:nvPr/>
        </p:nvPicPr>
        <p:blipFill rotWithShape="1">
          <a:blip r:embed="rId2"/>
          <a:srcRect t="11594"/>
          <a:stretch/>
        </p:blipFill>
        <p:spPr>
          <a:xfrm>
            <a:off x="7311086" y="58723"/>
            <a:ext cx="4880914" cy="2698650"/>
          </a:xfrm>
          <a:prstGeom prst="rect">
            <a:avLst/>
          </a:prstGeom>
        </p:spPr>
      </p:pic>
      <p:pic>
        <p:nvPicPr>
          <p:cNvPr id="15" name="Picture 14">
            <a:extLst>
              <a:ext uri="{FF2B5EF4-FFF2-40B4-BE49-F238E27FC236}">
                <a16:creationId xmlns:a16="http://schemas.microsoft.com/office/drawing/2014/main" id="{8ACA31AC-A30E-8606-CA6A-1CB5CA733F90}"/>
              </a:ext>
            </a:extLst>
          </p:cNvPr>
          <p:cNvPicPr>
            <a:picLocks noChangeAspect="1"/>
          </p:cNvPicPr>
          <p:nvPr/>
        </p:nvPicPr>
        <p:blipFill rotWithShape="1">
          <a:blip r:embed="rId3"/>
          <a:srcRect t="8947"/>
          <a:stretch/>
        </p:blipFill>
        <p:spPr>
          <a:xfrm>
            <a:off x="8431800" y="2325315"/>
            <a:ext cx="3655775" cy="2045349"/>
          </a:xfrm>
          <a:prstGeom prst="rect">
            <a:avLst/>
          </a:prstGeom>
        </p:spPr>
      </p:pic>
      <p:pic>
        <p:nvPicPr>
          <p:cNvPr id="18" name="Picture 17">
            <a:extLst>
              <a:ext uri="{FF2B5EF4-FFF2-40B4-BE49-F238E27FC236}">
                <a16:creationId xmlns:a16="http://schemas.microsoft.com/office/drawing/2014/main" id="{FBC3BDF0-017C-BC41-3ED2-CDC9C0F2A170}"/>
              </a:ext>
            </a:extLst>
          </p:cNvPr>
          <p:cNvPicPr>
            <a:picLocks noChangeAspect="1"/>
          </p:cNvPicPr>
          <p:nvPr/>
        </p:nvPicPr>
        <p:blipFill rotWithShape="1">
          <a:blip r:embed="rId4"/>
          <a:srcRect t="8819"/>
          <a:stretch/>
        </p:blipFill>
        <p:spPr>
          <a:xfrm>
            <a:off x="8952239" y="4277877"/>
            <a:ext cx="3277592" cy="2580123"/>
          </a:xfrm>
          <a:prstGeom prst="rect">
            <a:avLst/>
          </a:prstGeom>
        </p:spPr>
      </p:pic>
      <p:sp>
        <p:nvSpPr>
          <p:cNvPr id="24" name="Freeform: Shape 23">
            <a:extLst>
              <a:ext uri="{FF2B5EF4-FFF2-40B4-BE49-F238E27FC236}">
                <a16:creationId xmlns:a16="http://schemas.microsoft.com/office/drawing/2014/main" id="{33CBE267-1877-479F-82F0-E4BAA5BC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37577" cy="6858478"/>
          </a:xfrm>
          <a:custGeom>
            <a:avLst/>
            <a:gdLst>
              <a:gd name="connsiteX0" fmla="*/ 0 w 9737577"/>
              <a:gd name="connsiteY0" fmla="*/ 0 h 6858478"/>
              <a:gd name="connsiteX1" fmla="*/ 268876 w 9737577"/>
              <a:gd name="connsiteY1" fmla="*/ 0 h 6858478"/>
              <a:gd name="connsiteX2" fmla="*/ 1554480 w 9737577"/>
              <a:gd name="connsiteY2" fmla="*/ 0 h 6858478"/>
              <a:gd name="connsiteX3" fmla="*/ 5489397 w 9737577"/>
              <a:gd name="connsiteY3" fmla="*/ 0 h 6858478"/>
              <a:gd name="connsiteX4" fmla="*/ 6555625 w 9737577"/>
              <a:gd name="connsiteY4" fmla="*/ 0 h 6858478"/>
              <a:gd name="connsiteX5" fmla="*/ 6561202 w 9737577"/>
              <a:gd name="connsiteY5" fmla="*/ 0 h 6858478"/>
              <a:gd name="connsiteX6" fmla="*/ 9737577 w 9737577"/>
              <a:gd name="connsiteY6" fmla="*/ 6858478 h 6858478"/>
              <a:gd name="connsiteX7" fmla="*/ 2313022 w 9737577"/>
              <a:gd name="connsiteY7" fmla="*/ 6858478 h 6858478"/>
              <a:gd name="connsiteX8" fmla="*/ 2313282 w 9737577"/>
              <a:gd name="connsiteY8" fmla="*/ 6857916 h 6858478"/>
              <a:gd name="connsiteX9" fmla="*/ 1554480 w 9737577"/>
              <a:gd name="connsiteY9" fmla="*/ 6857916 h 6858478"/>
              <a:gd name="connsiteX10" fmla="*/ 1554480 w 9737577"/>
              <a:gd name="connsiteY10" fmla="*/ 6858000 h 6858478"/>
              <a:gd name="connsiteX11" fmla="*/ 0 w 9737577"/>
              <a:gd name="connsiteY11"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7577" h="6858478">
                <a:moveTo>
                  <a:pt x="0" y="0"/>
                </a:moveTo>
                <a:lnTo>
                  <a:pt x="268876" y="0"/>
                </a:lnTo>
                <a:lnTo>
                  <a:pt x="1554480" y="0"/>
                </a:lnTo>
                <a:lnTo>
                  <a:pt x="5489397" y="0"/>
                </a:lnTo>
                <a:lnTo>
                  <a:pt x="6555625" y="0"/>
                </a:lnTo>
                <a:lnTo>
                  <a:pt x="6561202" y="0"/>
                </a:lnTo>
                <a:lnTo>
                  <a:pt x="9737577" y="6858478"/>
                </a:lnTo>
                <a:lnTo>
                  <a:pt x="2313022" y="6858478"/>
                </a:lnTo>
                <a:lnTo>
                  <a:pt x="2313282" y="6857916"/>
                </a:lnTo>
                <a:lnTo>
                  <a:pt x="1554480" y="6857916"/>
                </a:lnTo>
                <a:lnTo>
                  <a:pt x="155448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2EA12E3-1C9E-43D7-ABCC-C16A6ED4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08951" cy="6858478"/>
          </a:xfrm>
          <a:custGeom>
            <a:avLst/>
            <a:gdLst>
              <a:gd name="connsiteX0" fmla="*/ 0 w 9308951"/>
              <a:gd name="connsiteY0" fmla="*/ 0 h 6858478"/>
              <a:gd name="connsiteX1" fmla="*/ 838200 w 9308951"/>
              <a:gd name="connsiteY1" fmla="*/ 0 h 6858478"/>
              <a:gd name="connsiteX2" fmla="*/ 838200 w 9308951"/>
              <a:gd name="connsiteY2" fmla="*/ 479 h 6858478"/>
              <a:gd name="connsiteX3" fmla="*/ 1230899 w 9308951"/>
              <a:gd name="connsiteY3" fmla="*/ 479 h 6858478"/>
              <a:gd name="connsiteX4" fmla="*/ 1230899 w 9308951"/>
              <a:gd name="connsiteY4" fmla="*/ 0 h 6858478"/>
              <a:gd name="connsiteX5" fmla="*/ 5060771 w 9308951"/>
              <a:gd name="connsiteY5" fmla="*/ 0 h 6858478"/>
              <a:gd name="connsiteX6" fmla="*/ 6126999 w 9308951"/>
              <a:gd name="connsiteY6" fmla="*/ 0 h 6858478"/>
              <a:gd name="connsiteX7" fmla="*/ 6132576 w 9308951"/>
              <a:gd name="connsiteY7" fmla="*/ 0 h 6858478"/>
              <a:gd name="connsiteX8" fmla="*/ 9308951 w 9308951"/>
              <a:gd name="connsiteY8" fmla="*/ 6858478 h 6858478"/>
              <a:gd name="connsiteX9" fmla="*/ 1884396 w 9308951"/>
              <a:gd name="connsiteY9" fmla="*/ 6858478 h 6858478"/>
              <a:gd name="connsiteX10" fmla="*/ 1884656 w 9308951"/>
              <a:gd name="connsiteY10" fmla="*/ 6857916 h 6858478"/>
              <a:gd name="connsiteX11" fmla="*/ 1230899 w 9308951"/>
              <a:gd name="connsiteY11" fmla="*/ 6857916 h 6858478"/>
              <a:gd name="connsiteX12" fmla="*/ 1230899 w 9308951"/>
              <a:gd name="connsiteY12" fmla="*/ 6858478 h 6858478"/>
              <a:gd name="connsiteX13" fmla="*/ 651890 w 9308951"/>
              <a:gd name="connsiteY13" fmla="*/ 6858478 h 6858478"/>
              <a:gd name="connsiteX14" fmla="*/ 651890 w 9308951"/>
              <a:gd name="connsiteY14" fmla="*/ 6858000 h 6858478"/>
              <a:gd name="connsiteX15" fmla="*/ 0 w 9308951"/>
              <a:gd name="connsiteY15"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08951" h="6858478">
                <a:moveTo>
                  <a:pt x="0" y="0"/>
                </a:moveTo>
                <a:lnTo>
                  <a:pt x="838200" y="0"/>
                </a:lnTo>
                <a:lnTo>
                  <a:pt x="838200" y="479"/>
                </a:lnTo>
                <a:lnTo>
                  <a:pt x="1230899" y="479"/>
                </a:lnTo>
                <a:lnTo>
                  <a:pt x="1230899" y="0"/>
                </a:lnTo>
                <a:lnTo>
                  <a:pt x="5060771" y="0"/>
                </a:lnTo>
                <a:lnTo>
                  <a:pt x="6126999" y="0"/>
                </a:lnTo>
                <a:lnTo>
                  <a:pt x="6132576" y="0"/>
                </a:lnTo>
                <a:lnTo>
                  <a:pt x="9308951" y="6858478"/>
                </a:lnTo>
                <a:lnTo>
                  <a:pt x="1884396" y="6858478"/>
                </a:lnTo>
                <a:lnTo>
                  <a:pt x="1884656" y="6857916"/>
                </a:lnTo>
                <a:lnTo>
                  <a:pt x="1230899" y="6857916"/>
                </a:lnTo>
                <a:lnTo>
                  <a:pt x="1230899" y="6858478"/>
                </a:lnTo>
                <a:lnTo>
                  <a:pt x="651890" y="6858478"/>
                </a:lnTo>
                <a:lnTo>
                  <a:pt x="651890"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A0FEAC-A3A5-D503-DDD8-8F29A22E0BDB}"/>
              </a:ext>
            </a:extLst>
          </p:cNvPr>
          <p:cNvSpPr>
            <a:spLocks noGrp="1"/>
          </p:cNvSpPr>
          <p:nvPr>
            <p:ph type="title"/>
          </p:nvPr>
        </p:nvSpPr>
        <p:spPr>
          <a:xfrm>
            <a:off x="0" y="0"/>
            <a:ext cx="5398235" cy="1325563"/>
          </a:xfrm>
        </p:spPr>
        <p:txBody>
          <a:bodyPr>
            <a:normAutofit/>
          </a:bodyPr>
          <a:lstStyle/>
          <a:p>
            <a:r>
              <a:rPr lang="en-GB" dirty="0"/>
              <a:t>House</a:t>
            </a:r>
          </a:p>
        </p:txBody>
      </p:sp>
      <p:sp>
        <p:nvSpPr>
          <p:cNvPr id="3" name="Content Placeholder 2">
            <a:extLst>
              <a:ext uri="{FF2B5EF4-FFF2-40B4-BE49-F238E27FC236}">
                <a16:creationId xmlns:a16="http://schemas.microsoft.com/office/drawing/2014/main" id="{2C09A202-112F-1026-5CD9-5005BC2DBFC3}"/>
              </a:ext>
            </a:extLst>
          </p:cNvPr>
          <p:cNvSpPr>
            <a:spLocks noGrp="1"/>
          </p:cNvSpPr>
          <p:nvPr>
            <p:ph idx="1"/>
          </p:nvPr>
        </p:nvSpPr>
        <p:spPr>
          <a:xfrm>
            <a:off x="18915" y="1607732"/>
            <a:ext cx="7273255" cy="4239395"/>
          </a:xfrm>
        </p:spPr>
        <p:txBody>
          <a:bodyPr>
            <a:normAutofit/>
          </a:bodyPr>
          <a:lstStyle/>
          <a:p>
            <a:r>
              <a:rPr lang="en-GB" sz="2000" dirty="0"/>
              <a:t>The House began to come together nicely and started to have some character. </a:t>
            </a:r>
          </a:p>
          <a:p>
            <a:endParaRPr lang="en-GB" sz="2000" dirty="0"/>
          </a:p>
          <a:p>
            <a:r>
              <a:rPr lang="en-GB" sz="2000" dirty="0"/>
              <a:t>Each of the windows were transparent so the player could see into the house and outside to the rest of Cfat’s map.</a:t>
            </a:r>
          </a:p>
          <a:p>
            <a:endParaRPr lang="en-GB" sz="2000" dirty="0"/>
          </a:p>
          <a:p>
            <a:r>
              <a:rPr lang="en-GB" sz="2000" dirty="0"/>
              <a:t>We didn’t realise at the time, but there were issues with the meshes and UV’s overlapping. It also creating collision issues in engine. </a:t>
            </a:r>
          </a:p>
          <a:p>
            <a:endParaRPr lang="en-GB" sz="2000" dirty="0"/>
          </a:p>
          <a:p>
            <a:r>
              <a:rPr lang="en-GB" sz="2000" dirty="0"/>
              <a:t>This meant I had to remake the house again from the ground up.</a:t>
            </a:r>
          </a:p>
        </p:txBody>
      </p:sp>
    </p:spTree>
    <p:extLst>
      <p:ext uri="{BB962C8B-B14F-4D97-AF65-F5344CB8AC3E}">
        <p14:creationId xmlns:p14="http://schemas.microsoft.com/office/powerpoint/2010/main" val="304426178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F9EA25A-D27B-EC8F-CE45-90CC7B1FB7F8}"/>
              </a:ext>
            </a:extLst>
          </p:cNvPr>
          <p:cNvSpPr/>
          <p:nvPr/>
        </p:nvSpPr>
        <p:spPr>
          <a:xfrm>
            <a:off x="5473897" y="0"/>
            <a:ext cx="6755934" cy="6858001"/>
          </a:xfrm>
          <a:prstGeom prst="rect">
            <a:avLst/>
          </a:prstGeom>
          <a:solidFill>
            <a:srgbClr val="5C5C5C"/>
          </a:solidFill>
          <a:ln>
            <a:solidFill>
              <a:srgbClr val="5C5C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934DDC03-7608-7FAB-3734-C266DCB59823}"/>
              </a:ext>
            </a:extLst>
          </p:cNvPr>
          <p:cNvPicPr>
            <a:picLocks noChangeAspect="1"/>
          </p:cNvPicPr>
          <p:nvPr/>
        </p:nvPicPr>
        <p:blipFill>
          <a:blip r:embed="rId2"/>
          <a:stretch>
            <a:fillRect/>
          </a:stretch>
        </p:blipFill>
        <p:spPr>
          <a:xfrm>
            <a:off x="9108897" y="4519198"/>
            <a:ext cx="3117129" cy="1989818"/>
          </a:xfrm>
          <a:prstGeom prst="rect">
            <a:avLst/>
          </a:prstGeom>
        </p:spPr>
      </p:pic>
      <p:pic>
        <p:nvPicPr>
          <p:cNvPr id="6" name="Picture 5">
            <a:extLst>
              <a:ext uri="{FF2B5EF4-FFF2-40B4-BE49-F238E27FC236}">
                <a16:creationId xmlns:a16="http://schemas.microsoft.com/office/drawing/2014/main" id="{E1F81DF4-53C3-F5FB-2242-C1C78FC15715}"/>
              </a:ext>
            </a:extLst>
          </p:cNvPr>
          <p:cNvPicPr>
            <a:picLocks noChangeAspect="1"/>
          </p:cNvPicPr>
          <p:nvPr/>
        </p:nvPicPr>
        <p:blipFill rotWithShape="1">
          <a:blip r:embed="rId3"/>
          <a:srcRect r="39369"/>
          <a:stretch/>
        </p:blipFill>
        <p:spPr>
          <a:xfrm>
            <a:off x="6935690" y="0"/>
            <a:ext cx="5175149" cy="1451774"/>
          </a:xfrm>
          <a:prstGeom prst="rect">
            <a:avLst/>
          </a:prstGeom>
        </p:spPr>
      </p:pic>
      <p:pic>
        <p:nvPicPr>
          <p:cNvPr id="5" name="Picture 4">
            <a:extLst>
              <a:ext uri="{FF2B5EF4-FFF2-40B4-BE49-F238E27FC236}">
                <a16:creationId xmlns:a16="http://schemas.microsoft.com/office/drawing/2014/main" id="{378A4AA7-C630-CE4B-D6BF-A08BF145787D}"/>
              </a:ext>
            </a:extLst>
          </p:cNvPr>
          <p:cNvPicPr>
            <a:picLocks noChangeAspect="1"/>
          </p:cNvPicPr>
          <p:nvPr/>
        </p:nvPicPr>
        <p:blipFill rotWithShape="1">
          <a:blip r:embed="rId4"/>
          <a:srcRect r="3506"/>
          <a:stretch/>
        </p:blipFill>
        <p:spPr>
          <a:xfrm>
            <a:off x="7773247" y="1710655"/>
            <a:ext cx="4357287" cy="2459558"/>
          </a:xfrm>
          <a:prstGeom prst="rect">
            <a:avLst/>
          </a:prstGeom>
        </p:spPr>
      </p:pic>
      <p:sp>
        <p:nvSpPr>
          <p:cNvPr id="24" name="Freeform: Shape 23">
            <a:extLst>
              <a:ext uri="{FF2B5EF4-FFF2-40B4-BE49-F238E27FC236}">
                <a16:creationId xmlns:a16="http://schemas.microsoft.com/office/drawing/2014/main" id="{33CBE267-1877-479F-82F0-E4BAA5BC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37577" cy="6858478"/>
          </a:xfrm>
          <a:custGeom>
            <a:avLst/>
            <a:gdLst>
              <a:gd name="connsiteX0" fmla="*/ 0 w 9737577"/>
              <a:gd name="connsiteY0" fmla="*/ 0 h 6858478"/>
              <a:gd name="connsiteX1" fmla="*/ 268876 w 9737577"/>
              <a:gd name="connsiteY1" fmla="*/ 0 h 6858478"/>
              <a:gd name="connsiteX2" fmla="*/ 1554480 w 9737577"/>
              <a:gd name="connsiteY2" fmla="*/ 0 h 6858478"/>
              <a:gd name="connsiteX3" fmla="*/ 5489397 w 9737577"/>
              <a:gd name="connsiteY3" fmla="*/ 0 h 6858478"/>
              <a:gd name="connsiteX4" fmla="*/ 6555625 w 9737577"/>
              <a:gd name="connsiteY4" fmla="*/ 0 h 6858478"/>
              <a:gd name="connsiteX5" fmla="*/ 6561202 w 9737577"/>
              <a:gd name="connsiteY5" fmla="*/ 0 h 6858478"/>
              <a:gd name="connsiteX6" fmla="*/ 9737577 w 9737577"/>
              <a:gd name="connsiteY6" fmla="*/ 6858478 h 6858478"/>
              <a:gd name="connsiteX7" fmla="*/ 2313022 w 9737577"/>
              <a:gd name="connsiteY7" fmla="*/ 6858478 h 6858478"/>
              <a:gd name="connsiteX8" fmla="*/ 2313282 w 9737577"/>
              <a:gd name="connsiteY8" fmla="*/ 6857916 h 6858478"/>
              <a:gd name="connsiteX9" fmla="*/ 1554480 w 9737577"/>
              <a:gd name="connsiteY9" fmla="*/ 6857916 h 6858478"/>
              <a:gd name="connsiteX10" fmla="*/ 1554480 w 9737577"/>
              <a:gd name="connsiteY10" fmla="*/ 6858000 h 6858478"/>
              <a:gd name="connsiteX11" fmla="*/ 0 w 9737577"/>
              <a:gd name="connsiteY11"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7577" h="6858478">
                <a:moveTo>
                  <a:pt x="0" y="0"/>
                </a:moveTo>
                <a:lnTo>
                  <a:pt x="268876" y="0"/>
                </a:lnTo>
                <a:lnTo>
                  <a:pt x="1554480" y="0"/>
                </a:lnTo>
                <a:lnTo>
                  <a:pt x="5489397" y="0"/>
                </a:lnTo>
                <a:lnTo>
                  <a:pt x="6555625" y="0"/>
                </a:lnTo>
                <a:lnTo>
                  <a:pt x="6561202" y="0"/>
                </a:lnTo>
                <a:lnTo>
                  <a:pt x="9737577" y="6858478"/>
                </a:lnTo>
                <a:lnTo>
                  <a:pt x="2313022" y="6858478"/>
                </a:lnTo>
                <a:lnTo>
                  <a:pt x="2313282" y="6857916"/>
                </a:lnTo>
                <a:lnTo>
                  <a:pt x="1554480" y="6857916"/>
                </a:lnTo>
                <a:lnTo>
                  <a:pt x="155448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2EA12E3-1C9E-43D7-ABCC-C16A6ED4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08951" cy="6858478"/>
          </a:xfrm>
          <a:custGeom>
            <a:avLst/>
            <a:gdLst>
              <a:gd name="connsiteX0" fmla="*/ 0 w 9308951"/>
              <a:gd name="connsiteY0" fmla="*/ 0 h 6858478"/>
              <a:gd name="connsiteX1" fmla="*/ 838200 w 9308951"/>
              <a:gd name="connsiteY1" fmla="*/ 0 h 6858478"/>
              <a:gd name="connsiteX2" fmla="*/ 838200 w 9308951"/>
              <a:gd name="connsiteY2" fmla="*/ 479 h 6858478"/>
              <a:gd name="connsiteX3" fmla="*/ 1230899 w 9308951"/>
              <a:gd name="connsiteY3" fmla="*/ 479 h 6858478"/>
              <a:gd name="connsiteX4" fmla="*/ 1230899 w 9308951"/>
              <a:gd name="connsiteY4" fmla="*/ 0 h 6858478"/>
              <a:gd name="connsiteX5" fmla="*/ 5060771 w 9308951"/>
              <a:gd name="connsiteY5" fmla="*/ 0 h 6858478"/>
              <a:gd name="connsiteX6" fmla="*/ 6126999 w 9308951"/>
              <a:gd name="connsiteY6" fmla="*/ 0 h 6858478"/>
              <a:gd name="connsiteX7" fmla="*/ 6132576 w 9308951"/>
              <a:gd name="connsiteY7" fmla="*/ 0 h 6858478"/>
              <a:gd name="connsiteX8" fmla="*/ 9308951 w 9308951"/>
              <a:gd name="connsiteY8" fmla="*/ 6858478 h 6858478"/>
              <a:gd name="connsiteX9" fmla="*/ 1884396 w 9308951"/>
              <a:gd name="connsiteY9" fmla="*/ 6858478 h 6858478"/>
              <a:gd name="connsiteX10" fmla="*/ 1884656 w 9308951"/>
              <a:gd name="connsiteY10" fmla="*/ 6857916 h 6858478"/>
              <a:gd name="connsiteX11" fmla="*/ 1230899 w 9308951"/>
              <a:gd name="connsiteY11" fmla="*/ 6857916 h 6858478"/>
              <a:gd name="connsiteX12" fmla="*/ 1230899 w 9308951"/>
              <a:gd name="connsiteY12" fmla="*/ 6858478 h 6858478"/>
              <a:gd name="connsiteX13" fmla="*/ 651890 w 9308951"/>
              <a:gd name="connsiteY13" fmla="*/ 6858478 h 6858478"/>
              <a:gd name="connsiteX14" fmla="*/ 651890 w 9308951"/>
              <a:gd name="connsiteY14" fmla="*/ 6858000 h 6858478"/>
              <a:gd name="connsiteX15" fmla="*/ 0 w 9308951"/>
              <a:gd name="connsiteY15"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08951" h="6858478">
                <a:moveTo>
                  <a:pt x="0" y="0"/>
                </a:moveTo>
                <a:lnTo>
                  <a:pt x="838200" y="0"/>
                </a:lnTo>
                <a:lnTo>
                  <a:pt x="838200" y="479"/>
                </a:lnTo>
                <a:lnTo>
                  <a:pt x="1230899" y="479"/>
                </a:lnTo>
                <a:lnTo>
                  <a:pt x="1230899" y="0"/>
                </a:lnTo>
                <a:lnTo>
                  <a:pt x="5060771" y="0"/>
                </a:lnTo>
                <a:lnTo>
                  <a:pt x="6126999" y="0"/>
                </a:lnTo>
                <a:lnTo>
                  <a:pt x="6132576" y="0"/>
                </a:lnTo>
                <a:lnTo>
                  <a:pt x="9308951" y="6858478"/>
                </a:lnTo>
                <a:lnTo>
                  <a:pt x="1884396" y="6858478"/>
                </a:lnTo>
                <a:lnTo>
                  <a:pt x="1884656" y="6857916"/>
                </a:lnTo>
                <a:lnTo>
                  <a:pt x="1230899" y="6857916"/>
                </a:lnTo>
                <a:lnTo>
                  <a:pt x="1230899" y="6858478"/>
                </a:lnTo>
                <a:lnTo>
                  <a:pt x="651890" y="6858478"/>
                </a:lnTo>
                <a:lnTo>
                  <a:pt x="651890"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A0FEAC-A3A5-D503-DDD8-8F29A22E0BDB}"/>
              </a:ext>
            </a:extLst>
          </p:cNvPr>
          <p:cNvSpPr>
            <a:spLocks noGrp="1"/>
          </p:cNvSpPr>
          <p:nvPr>
            <p:ph type="title"/>
          </p:nvPr>
        </p:nvSpPr>
        <p:spPr>
          <a:xfrm>
            <a:off x="0" y="0"/>
            <a:ext cx="5398235" cy="1325563"/>
          </a:xfrm>
        </p:spPr>
        <p:txBody>
          <a:bodyPr>
            <a:normAutofit/>
          </a:bodyPr>
          <a:lstStyle/>
          <a:p>
            <a:r>
              <a:rPr lang="en-GB" dirty="0"/>
              <a:t>House</a:t>
            </a:r>
          </a:p>
        </p:txBody>
      </p:sp>
      <p:sp>
        <p:nvSpPr>
          <p:cNvPr id="3" name="Content Placeholder 2">
            <a:extLst>
              <a:ext uri="{FF2B5EF4-FFF2-40B4-BE49-F238E27FC236}">
                <a16:creationId xmlns:a16="http://schemas.microsoft.com/office/drawing/2014/main" id="{2C09A202-112F-1026-5CD9-5005BC2DBFC3}"/>
              </a:ext>
            </a:extLst>
          </p:cNvPr>
          <p:cNvSpPr>
            <a:spLocks noGrp="1"/>
          </p:cNvSpPr>
          <p:nvPr>
            <p:ph idx="1"/>
          </p:nvPr>
        </p:nvSpPr>
        <p:spPr>
          <a:xfrm>
            <a:off x="0" y="1257491"/>
            <a:ext cx="7273255" cy="5525864"/>
          </a:xfrm>
        </p:spPr>
        <p:txBody>
          <a:bodyPr>
            <a:normAutofit/>
          </a:bodyPr>
          <a:lstStyle/>
          <a:p>
            <a:r>
              <a:rPr lang="en-GB" sz="2000" dirty="0"/>
              <a:t>To make the new house, I knew I had to make the whole build a with a simpler dimensions and create each wall to the length they will be need for, rather than using a lot of smaller walls that would overlap that I done previously.</a:t>
            </a:r>
          </a:p>
          <a:p>
            <a:endParaRPr lang="en-GB" sz="2000" dirty="0"/>
          </a:p>
          <a:p>
            <a:r>
              <a:rPr lang="en-GB" sz="2000" dirty="0"/>
              <a:t>I started off by laying out where the windows and doors would be placed on each of the walls I needed. </a:t>
            </a:r>
          </a:p>
          <a:p>
            <a:endParaRPr lang="en-GB" sz="2000" dirty="0"/>
          </a:p>
          <a:p>
            <a:r>
              <a:rPr lang="en-GB" sz="2000" dirty="0"/>
              <a:t>I then proceeded to cut out all the slots I would need to then fill them with the door and window assets. </a:t>
            </a:r>
          </a:p>
          <a:p>
            <a:endParaRPr lang="en-GB" sz="2000" dirty="0"/>
          </a:p>
          <a:p>
            <a:r>
              <a:rPr lang="en-GB" sz="2000" dirty="0"/>
              <a:t>The Roof assets had to be constructed separately to prevent the issue of overlapping UV.</a:t>
            </a:r>
          </a:p>
          <a:p>
            <a:endParaRPr lang="en-GB" sz="2000" dirty="0"/>
          </a:p>
          <a:p>
            <a:r>
              <a:rPr lang="en-GB" sz="2000" dirty="0"/>
              <a:t>This second version of the house came out much smoother than the previous would’ve caused a lot less issues. </a:t>
            </a:r>
          </a:p>
        </p:txBody>
      </p:sp>
      <p:pic>
        <p:nvPicPr>
          <p:cNvPr id="13" name="Picture 12">
            <a:extLst>
              <a:ext uri="{FF2B5EF4-FFF2-40B4-BE49-F238E27FC236}">
                <a16:creationId xmlns:a16="http://schemas.microsoft.com/office/drawing/2014/main" id="{A10DAE1F-E9F2-618C-C47C-C6AA9D0BB410}"/>
              </a:ext>
            </a:extLst>
          </p:cNvPr>
          <p:cNvPicPr>
            <a:picLocks noChangeAspect="1"/>
          </p:cNvPicPr>
          <p:nvPr/>
        </p:nvPicPr>
        <p:blipFill rotWithShape="1">
          <a:blip r:embed="rId3"/>
          <a:srcRect l="60632" t="33551" b="28465"/>
          <a:stretch/>
        </p:blipFill>
        <p:spPr>
          <a:xfrm>
            <a:off x="7833874" y="1257491"/>
            <a:ext cx="4094899" cy="671977"/>
          </a:xfrm>
          <a:prstGeom prst="rect">
            <a:avLst/>
          </a:prstGeom>
        </p:spPr>
      </p:pic>
    </p:spTree>
    <p:extLst>
      <p:ext uri="{BB962C8B-B14F-4D97-AF65-F5344CB8AC3E}">
        <p14:creationId xmlns:p14="http://schemas.microsoft.com/office/powerpoint/2010/main" val="235268585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572E5E7-3ACD-BA0E-006D-41482E5C479A}"/>
              </a:ext>
            </a:extLst>
          </p:cNvPr>
          <p:cNvPicPr>
            <a:picLocks noChangeAspect="1"/>
          </p:cNvPicPr>
          <p:nvPr/>
        </p:nvPicPr>
        <p:blipFill rotWithShape="1">
          <a:blip r:embed="rId2"/>
          <a:srcRect t="6572"/>
          <a:stretch/>
        </p:blipFill>
        <p:spPr>
          <a:xfrm>
            <a:off x="5956513" y="0"/>
            <a:ext cx="6227192" cy="4268728"/>
          </a:xfrm>
          <a:prstGeom prst="rect">
            <a:avLst/>
          </a:prstGeom>
        </p:spPr>
      </p:pic>
      <p:pic>
        <p:nvPicPr>
          <p:cNvPr id="5" name="Picture 4">
            <a:extLst>
              <a:ext uri="{FF2B5EF4-FFF2-40B4-BE49-F238E27FC236}">
                <a16:creationId xmlns:a16="http://schemas.microsoft.com/office/drawing/2014/main" id="{CC132721-B07B-1233-0FD9-415B2B312DAB}"/>
              </a:ext>
            </a:extLst>
          </p:cNvPr>
          <p:cNvPicPr>
            <a:picLocks noChangeAspect="1"/>
          </p:cNvPicPr>
          <p:nvPr/>
        </p:nvPicPr>
        <p:blipFill rotWithShape="1">
          <a:blip r:embed="rId3"/>
          <a:srcRect t="12465"/>
          <a:stretch/>
        </p:blipFill>
        <p:spPr>
          <a:xfrm>
            <a:off x="7912359" y="3894886"/>
            <a:ext cx="4271346" cy="2963114"/>
          </a:xfrm>
          <a:prstGeom prst="rect">
            <a:avLst/>
          </a:prstGeom>
        </p:spPr>
      </p:pic>
      <p:sp>
        <p:nvSpPr>
          <p:cNvPr id="24" name="Freeform: Shape 23">
            <a:extLst>
              <a:ext uri="{FF2B5EF4-FFF2-40B4-BE49-F238E27FC236}">
                <a16:creationId xmlns:a16="http://schemas.microsoft.com/office/drawing/2014/main" id="{33CBE267-1877-479F-82F0-E4BAA5BC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37577" cy="6858478"/>
          </a:xfrm>
          <a:custGeom>
            <a:avLst/>
            <a:gdLst>
              <a:gd name="connsiteX0" fmla="*/ 0 w 9737577"/>
              <a:gd name="connsiteY0" fmla="*/ 0 h 6858478"/>
              <a:gd name="connsiteX1" fmla="*/ 268876 w 9737577"/>
              <a:gd name="connsiteY1" fmla="*/ 0 h 6858478"/>
              <a:gd name="connsiteX2" fmla="*/ 1554480 w 9737577"/>
              <a:gd name="connsiteY2" fmla="*/ 0 h 6858478"/>
              <a:gd name="connsiteX3" fmla="*/ 5489397 w 9737577"/>
              <a:gd name="connsiteY3" fmla="*/ 0 h 6858478"/>
              <a:gd name="connsiteX4" fmla="*/ 6555625 w 9737577"/>
              <a:gd name="connsiteY4" fmla="*/ 0 h 6858478"/>
              <a:gd name="connsiteX5" fmla="*/ 6561202 w 9737577"/>
              <a:gd name="connsiteY5" fmla="*/ 0 h 6858478"/>
              <a:gd name="connsiteX6" fmla="*/ 9737577 w 9737577"/>
              <a:gd name="connsiteY6" fmla="*/ 6858478 h 6858478"/>
              <a:gd name="connsiteX7" fmla="*/ 2313022 w 9737577"/>
              <a:gd name="connsiteY7" fmla="*/ 6858478 h 6858478"/>
              <a:gd name="connsiteX8" fmla="*/ 2313282 w 9737577"/>
              <a:gd name="connsiteY8" fmla="*/ 6857916 h 6858478"/>
              <a:gd name="connsiteX9" fmla="*/ 1554480 w 9737577"/>
              <a:gd name="connsiteY9" fmla="*/ 6857916 h 6858478"/>
              <a:gd name="connsiteX10" fmla="*/ 1554480 w 9737577"/>
              <a:gd name="connsiteY10" fmla="*/ 6858000 h 6858478"/>
              <a:gd name="connsiteX11" fmla="*/ 0 w 9737577"/>
              <a:gd name="connsiteY11"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7577" h="6858478">
                <a:moveTo>
                  <a:pt x="0" y="0"/>
                </a:moveTo>
                <a:lnTo>
                  <a:pt x="268876" y="0"/>
                </a:lnTo>
                <a:lnTo>
                  <a:pt x="1554480" y="0"/>
                </a:lnTo>
                <a:lnTo>
                  <a:pt x="5489397" y="0"/>
                </a:lnTo>
                <a:lnTo>
                  <a:pt x="6555625" y="0"/>
                </a:lnTo>
                <a:lnTo>
                  <a:pt x="6561202" y="0"/>
                </a:lnTo>
                <a:lnTo>
                  <a:pt x="9737577" y="6858478"/>
                </a:lnTo>
                <a:lnTo>
                  <a:pt x="2313022" y="6858478"/>
                </a:lnTo>
                <a:lnTo>
                  <a:pt x="2313282" y="6857916"/>
                </a:lnTo>
                <a:lnTo>
                  <a:pt x="1554480" y="6857916"/>
                </a:lnTo>
                <a:lnTo>
                  <a:pt x="155448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2EA12E3-1C9E-43D7-ABCC-C16A6ED4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08951" cy="6858478"/>
          </a:xfrm>
          <a:custGeom>
            <a:avLst/>
            <a:gdLst>
              <a:gd name="connsiteX0" fmla="*/ 0 w 9308951"/>
              <a:gd name="connsiteY0" fmla="*/ 0 h 6858478"/>
              <a:gd name="connsiteX1" fmla="*/ 838200 w 9308951"/>
              <a:gd name="connsiteY1" fmla="*/ 0 h 6858478"/>
              <a:gd name="connsiteX2" fmla="*/ 838200 w 9308951"/>
              <a:gd name="connsiteY2" fmla="*/ 479 h 6858478"/>
              <a:gd name="connsiteX3" fmla="*/ 1230899 w 9308951"/>
              <a:gd name="connsiteY3" fmla="*/ 479 h 6858478"/>
              <a:gd name="connsiteX4" fmla="*/ 1230899 w 9308951"/>
              <a:gd name="connsiteY4" fmla="*/ 0 h 6858478"/>
              <a:gd name="connsiteX5" fmla="*/ 5060771 w 9308951"/>
              <a:gd name="connsiteY5" fmla="*/ 0 h 6858478"/>
              <a:gd name="connsiteX6" fmla="*/ 6126999 w 9308951"/>
              <a:gd name="connsiteY6" fmla="*/ 0 h 6858478"/>
              <a:gd name="connsiteX7" fmla="*/ 6132576 w 9308951"/>
              <a:gd name="connsiteY7" fmla="*/ 0 h 6858478"/>
              <a:gd name="connsiteX8" fmla="*/ 9308951 w 9308951"/>
              <a:gd name="connsiteY8" fmla="*/ 6858478 h 6858478"/>
              <a:gd name="connsiteX9" fmla="*/ 1884396 w 9308951"/>
              <a:gd name="connsiteY9" fmla="*/ 6858478 h 6858478"/>
              <a:gd name="connsiteX10" fmla="*/ 1884656 w 9308951"/>
              <a:gd name="connsiteY10" fmla="*/ 6857916 h 6858478"/>
              <a:gd name="connsiteX11" fmla="*/ 1230899 w 9308951"/>
              <a:gd name="connsiteY11" fmla="*/ 6857916 h 6858478"/>
              <a:gd name="connsiteX12" fmla="*/ 1230899 w 9308951"/>
              <a:gd name="connsiteY12" fmla="*/ 6858478 h 6858478"/>
              <a:gd name="connsiteX13" fmla="*/ 651890 w 9308951"/>
              <a:gd name="connsiteY13" fmla="*/ 6858478 h 6858478"/>
              <a:gd name="connsiteX14" fmla="*/ 651890 w 9308951"/>
              <a:gd name="connsiteY14" fmla="*/ 6858000 h 6858478"/>
              <a:gd name="connsiteX15" fmla="*/ 0 w 9308951"/>
              <a:gd name="connsiteY15"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08951" h="6858478">
                <a:moveTo>
                  <a:pt x="0" y="0"/>
                </a:moveTo>
                <a:lnTo>
                  <a:pt x="838200" y="0"/>
                </a:lnTo>
                <a:lnTo>
                  <a:pt x="838200" y="479"/>
                </a:lnTo>
                <a:lnTo>
                  <a:pt x="1230899" y="479"/>
                </a:lnTo>
                <a:lnTo>
                  <a:pt x="1230899" y="0"/>
                </a:lnTo>
                <a:lnTo>
                  <a:pt x="5060771" y="0"/>
                </a:lnTo>
                <a:lnTo>
                  <a:pt x="6126999" y="0"/>
                </a:lnTo>
                <a:lnTo>
                  <a:pt x="6132576" y="0"/>
                </a:lnTo>
                <a:lnTo>
                  <a:pt x="9308951" y="6858478"/>
                </a:lnTo>
                <a:lnTo>
                  <a:pt x="1884396" y="6858478"/>
                </a:lnTo>
                <a:lnTo>
                  <a:pt x="1884656" y="6857916"/>
                </a:lnTo>
                <a:lnTo>
                  <a:pt x="1230899" y="6857916"/>
                </a:lnTo>
                <a:lnTo>
                  <a:pt x="1230899" y="6858478"/>
                </a:lnTo>
                <a:lnTo>
                  <a:pt x="651890" y="6858478"/>
                </a:lnTo>
                <a:lnTo>
                  <a:pt x="651890"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A0FEAC-A3A5-D503-DDD8-8F29A22E0BDB}"/>
              </a:ext>
            </a:extLst>
          </p:cNvPr>
          <p:cNvSpPr>
            <a:spLocks noGrp="1"/>
          </p:cNvSpPr>
          <p:nvPr>
            <p:ph type="title"/>
          </p:nvPr>
        </p:nvSpPr>
        <p:spPr>
          <a:xfrm>
            <a:off x="0" y="0"/>
            <a:ext cx="5398235" cy="1325563"/>
          </a:xfrm>
        </p:spPr>
        <p:txBody>
          <a:bodyPr>
            <a:normAutofit/>
          </a:bodyPr>
          <a:lstStyle/>
          <a:p>
            <a:r>
              <a:rPr lang="en-GB" dirty="0"/>
              <a:t>House decorations</a:t>
            </a:r>
            <a:br>
              <a:rPr lang="en-GB" dirty="0"/>
            </a:br>
            <a:r>
              <a:rPr lang="en-GB" sz="2000" dirty="0"/>
              <a:t>Stairs</a:t>
            </a:r>
            <a:endParaRPr lang="en-GB" dirty="0"/>
          </a:p>
        </p:txBody>
      </p:sp>
      <p:sp>
        <p:nvSpPr>
          <p:cNvPr id="3" name="Content Placeholder 2">
            <a:extLst>
              <a:ext uri="{FF2B5EF4-FFF2-40B4-BE49-F238E27FC236}">
                <a16:creationId xmlns:a16="http://schemas.microsoft.com/office/drawing/2014/main" id="{2C09A202-112F-1026-5CD9-5005BC2DBFC3}"/>
              </a:ext>
            </a:extLst>
          </p:cNvPr>
          <p:cNvSpPr>
            <a:spLocks noGrp="1"/>
          </p:cNvSpPr>
          <p:nvPr>
            <p:ph idx="1"/>
          </p:nvPr>
        </p:nvSpPr>
        <p:spPr>
          <a:xfrm>
            <a:off x="0" y="1257491"/>
            <a:ext cx="7273255" cy="5525864"/>
          </a:xfrm>
        </p:spPr>
        <p:txBody>
          <a:bodyPr>
            <a:normAutofit/>
          </a:bodyPr>
          <a:lstStyle/>
          <a:p>
            <a:r>
              <a:rPr lang="en-GB" sz="2000" dirty="0"/>
              <a:t>The Stairs were essential when it came to the house’s design.</a:t>
            </a:r>
          </a:p>
          <a:p>
            <a:endParaRPr lang="en-GB" sz="2000" dirty="0"/>
          </a:p>
          <a:p>
            <a:r>
              <a:rPr lang="en-GB" sz="2000" dirty="0"/>
              <a:t>Even though we decided not to give the player access to the second floor of the house, the house would still need stairs to identify as a house. </a:t>
            </a:r>
          </a:p>
          <a:p>
            <a:endParaRPr lang="en-GB" sz="2000" dirty="0"/>
          </a:p>
          <a:p>
            <a:r>
              <a:rPr lang="en-GB" sz="2000" dirty="0"/>
              <a:t>Design wise, the staircase is a group of different meshes grouped together. This was the easiest way to the give the stairs a smooth/finished look without the polygons and faces from being a mess.</a:t>
            </a:r>
          </a:p>
          <a:p>
            <a:endParaRPr lang="en-GB" sz="2000" dirty="0"/>
          </a:p>
          <a:p>
            <a:r>
              <a:rPr lang="en-GB" sz="2000" dirty="0"/>
              <a:t>The hardest part when constructing the staircase was to achieve the attention to detail. This involved getting the exact same distance between each of the banister legs, as well as maintained a consistent distance between each step. </a:t>
            </a:r>
          </a:p>
          <a:p>
            <a:endParaRPr lang="en-GB" sz="2000" dirty="0"/>
          </a:p>
        </p:txBody>
      </p:sp>
    </p:spTree>
    <p:extLst>
      <p:ext uri="{BB962C8B-B14F-4D97-AF65-F5344CB8AC3E}">
        <p14:creationId xmlns:p14="http://schemas.microsoft.com/office/powerpoint/2010/main" val="118777633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6AB367FA-7AD1-DEDD-E90A-B53045456322}"/>
              </a:ext>
            </a:extLst>
          </p:cNvPr>
          <p:cNvSpPr/>
          <p:nvPr/>
        </p:nvSpPr>
        <p:spPr>
          <a:xfrm>
            <a:off x="5436066" y="-1"/>
            <a:ext cx="6755934" cy="6858001"/>
          </a:xfrm>
          <a:prstGeom prst="rect">
            <a:avLst/>
          </a:prstGeom>
          <a:solidFill>
            <a:srgbClr val="5C5C5C"/>
          </a:solidFill>
          <a:ln>
            <a:solidFill>
              <a:srgbClr val="5C5C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6BA5FADC-F6BD-302F-FC7E-D7C5204C3460}"/>
              </a:ext>
            </a:extLst>
          </p:cNvPr>
          <p:cNvPicPr>
            <a:picLocks noChangeAspect="1"/>
          </p:cNvPicPr>
          <p:nvPr/>
        </p:nvPicPr>
        <p:blipFill>
          <a:blip r:embed="rId2"/>
          <a:stretch>
            <a:fillRect/>
          </a:stretch>
        </p:blipFill>
        <p:spPr>
          <a:xfrm>
            <a:off x="9692241" y="1988191"/>
            <a:ext cx="2376931" cy="4869809"/>
          </a:xfrm>
          <a:prstGeom prst="rect">
            <a:avLst/>
          </a:prstGeom>
        </p:spPr>
      </p:pic>
      <p:pic>
        <p:nvPicPr>
          <p:cNvPr id="9" name="Picture 8">
            <a:extLst>
              <a:ext uri="{FF2B5EF4-FFF2-40B4-BE49-F238E27FC236}">
                <a16:creationId xmlns:a16="http://schemas.microsoft.com/office/drawing/2014/main" id="{147C5284-1069-FE6F-5777-0EAFA223EA45}"/>
              </a:ext>
            </a:extLst>
          </p:cNvPr>
          <p:cNvPicPr>
            <a:picLocks noChangeAspect="1"/>
          </p:cNvPicPr>
          <p:nvPr/>
        </p:nvPicPr>
        <p:blipFill rotWithShape="1">
          <a:blip r:embed="rId3"/>
          <a:srcRect r="4676"/>
          <a:stretch/>
        </p:blipFill>
        <p:spPr>
          <a:xfrm>
            <a:off x="7524460" y="0"/>
            <a:ext cx="2602370" cy="3354437"/>
          </a:xfrm>
          <a:prstGeom prst="rect">
            <a:avLst/>
          </a:prstGeom>
        </p:spPr>
      </p:pic>
      <p:sp>
        <p:nvSpPr>
          <p:cNvPr id="24" name="Freeform: Shape 23">
            <a:extLst>
              <a:ext uri="{FF2B5EF4-FFF2-40B4-BE49-F238E27FC236}">
                <a16:creationId xmlns:a16="http://schemas.microsoft.com/office/drawing/2014/main" id="{33CBE267-1877-479F-82F0-E4BAA5BC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37577" cy="6858478"/>
          </a:xfrm>
          <a:custGeom>
            <a:avLst/>
            <a:gdLst>
              <a:gd name="connsiteX0" fmla="*/ 0 w 9737577"/>
              <a:gd name="connsiteY0" fmla="*/ 0 h 6858478"/>
              <a:gd name="connsiteX1" fmla="*/ 268876 w 9737577"/>
              <a:gd name="connsiteY1" fmla="*/ 0 h 6858478"/>
              <a:gd name="connsiteX2" fmla="*/ 1554480 w 9737577"/>
              <a:gd name="connsiteY2" fmla="*/ 0 h 6858478"/>
              <a:gd name="connsiteX3" fmla="*/ 5489397 w 9737577"/>
              <a:gd name="connsiteY3" fmla="*/ 0 h 6858478"/>
              <a:gd name="connsiteX4" fmla="*/ 6555625 w 9737577"/>
              <a:gd name="connsiteY4" fmla="*/ 0 h 6858478"/>
              <a:gd name="connsiteX5" fmla="*/ 6561202 w 9737577"/>
              <a:gd name="connsiteY5" fmla="*/ 0 h 6858478"/>
              <a:gd name="connsiteX6" fmla="*/ 9737577 w 9737577"/>
              <a:gd name="connsiteY6" fmla="*/ 6858478 h 6858478"/>
              <a:gd name="connsiteX7" fmla="*/ 2313022 w 9737577"/>
              <a:gd name="connsiteY7" fmla="*/ 6858478 h 6858478"/>
              <a:gd name="connsiteX8" fmla="*/ 2313282 w 9737577"/>
              <a:gd name="connsiteY8" fmla="*/ 6857916 h 6858478"/>
              <a:gd name="connsiteX9" fmla="*/ 1554480 w 9737577"/>
              <a:gd name="connsiteY9" fmla="*/ 6857916 h 6858478"/>
              <a:gd name="connsiteX10" fmla="*/ 1554480 w 9737577"/>
              <a:gd name="connsiteY10" fmla="*/ 6858000 h 6858478"/>
              <a:gd name="connsiteX11" fmla="*/ 0 w 9737577"/>
              <a:gd name="connsiteY11"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7577" h="6858478">
                <a:moveTo>
                  <a:pt x="0" y="0"/>
                </a:moveTo>
                <a:lnTo>
                  <a:pt x="268876" y="0"/>
                </a:lnTo>
                <a:lnTo>
                  <a:pt x="1554480" y="0"/>
                </a:lnTo>
                <a:lnTo>
                  <a:pt x="5489397" y="0"/>
                </a:lnTo>
                <a:lnTo>
                  <a:pt x="6555625" y="0"/>
                </a:lnTo>
                <a:lnTo>
                  <a:pt x="6561202" y="0"/>
                </a:lnTo>
                <a:lnTo>
                  <a:pt x="9737577" y="6858478"/>
                </a:lnTo>
                <a:lnTo>
                  <a:pt x="2313022" y="6858478"/>
                </a:lnTo>
                <a:lnTo>
                  <a:pt x="2313282" y="6857916"/>
                </a:lnTo>
                <a:lnTo>
                  <a:pt x="1554480" y="6857916"/>
                </a:lnTo>
                <a:lnTo>
                  <a:pt x="155448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2EA12E3-1C9E-43D7-ABCC-C16A6ED4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08951" cy="6858478"/>
          </a:xfrm>
          <a:custGeom>
            <a:avLst/>
            <a:gdLst>
              <a:gd name="connsiteX0" fmla="*/ 0 w 9308951"/>
              <a:gd name="connsiteY0" fmla="*/ 0 h 6858478"/>
              <a:gd name="connsiteX1" fmla="*/ 838200 w 9308951"/>
              <a:gd name="connsiteY1" fmla="*/ 0 h 6858478"/>
              <a:gd name="connsiteX2" fmla="*/ 838200 w 9308951"/>
              <a:gd name="connsiteY2" fmla="*/ 479 h 6858478"/>
              <a:gd name="connsiteX3" fmla="*/ 1230899 w 9308951"/>
              <a:gd name="connsiteY3" fmla="*/ 479 h 6858478"/>
              <a:gd name="connsiteX4" fmla="*/ 1230899 w 9308951"/>
              <a:gd name="connsiteY4" fmla="*/ 0 h 6858478"/>
              <a:gd name="connsiteX5" fmla="*/ 5060771 w 9308951"/>
              <a:gd name="connsiteY5" fmla="*/ 0 h 6858478"/>
              <a:gd name="connsiteX6" fmla="*/ 6126999 w 9308951"/>
              <a:gd name="connsiteY6" fmla="*/ 0 h 6858478"/>
              <a:gd name="connsiteX7" fmla="*/ 6132576 w 9308951"/>
              <a:gd name="connsiteY7" fmla="*/ 0 h 6858478"/>
              <a:gd name="connsiteX8" fmla="*/ 9308951 w 9308951"/>
              <a:gd name="connsiteY8" fmla="*/ 6858478 h 6858478"/>
              <a:gd name="connsiteX9" fmla="*/ 1884396 w 9308951"/>
              <a:gd name="connsiteY9" fmla="*/ 6858478 h 6858478"/>
              <a:gd name="connsiteX10" fmla="*/ 1884656 w 9308951"/>
              <a:gd name="connsiteY10" fmla="*/ 6857916 h 6858478"/>
              <a:gd name="connsiteX11" fmla="*/ 1230899 w 9308951"/>
              <a:gd name="connsiteY11" fmla="*/ 6857916 h 6858478"/>
              <a:gd name="connsiteX12" fmla="*/ 1230899 w 9308951"/>
              <a:gd name="connsiteY12" fmla="*/ 6858478 h 6858478"/>
              <a:gd name="connsiteX13" fmla="*/ 651890 w 9308951"/>
              <a:gd name="connsiteY13" fmla="*/ 6858478 h 6858478"/>
              <a:gd name="connsiteX14" fmla="*/ 651890 w 9308951"/>
              <a:gd name="connsiteY14" fmla="*/ 6858000 h 6858478"/>
              <a:gd name="connsiteX15" fmla="*/ 0 w 9308951"/>
              <a:gd name="connsiteY15"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08951" h="6858478">
                <a:moveTo>
                  <a:pt x="0" y="0"/>
                </a:moveTo>
                <a:lnTo>
                  <a:pt x="838200" y="0"/>
                </a:lnTo>
                <a:lnTo>
                  <a:pt x="838200" y="479"/>
                </a:lnTo>
                <a:lnTo>
                  <a:pt x="1230899" y="479"/>
                </a:lnTo>
                <a:lnTo>
                  <a:pt x="1230899" y="0"/>
                </a:lnTo>
                <a:lnTo>
                  <a:pt x="5060771" y="0"/>
                </a:lnTo>
                <a:lnTo>
                  <a:pt x="6126999" y="0"/>
                </a:lnTo>
                <a:lnTo>
                  <a:pt x="6132576" y="0"/>
                </a:lnTo>
                <a:lnTo>
                  <a:pt x="9308951" y="6858478"/>
                </a:lnTo>
                <a:lnTo>
                  <a:pt x="1884396" y="6858478"/>
                </a:lnTo>
                <a:lnTo>
                  <a:pt x="1884656" y="6857916"/>
                </a:lnTo>
                <a:lnTo>
                  <a:pt x="1230899" y="6857916"/>
                </a:lnTo>
                <a:lnTo>
                  <a:pt x="1230899" y="6858478"/>
                </a:lnTo>
                <a:lnTo>
                  <a:pt x="651890" y="6858478"/>
                </a:lnTo>
                <a:lnTo>
                  <a:pt x="651890"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C09A202-112F-1026-5CD9-5005BC2DBFC3}"/>
              </a:ext>
            </a:extLst>
          </p:cNvPr>
          <p:cNvSpPr>
            <a:spLocks noGrp="1"/>
          </p:cNvSpPr>
          <p:nvPr>
            <p:ph idx="1"/>
          </p:nvPr>
        </p:nvSpPr>
        <p:spPr>
          <a:xfrm>
            <a:off x="0" y="1351819"/>
            <a:ext cx="6032856" cy="5376152"/>
          </a:xfrm>
        </p:spPr>
        <p:txBody>
          <a:bodyPr>
            <a:normAutofit/>
          </a:bodyPr>
          <a:lstStyle/>
          <a:p>
            <a:r>
              <a:rPr lang="en-GB" sz="2000" dirty="0"/>
              <a:t>When it came to designing the doors, I decided to make two unique designs both to be used for different reasons.</a:t>
            </a:r>
          </a:p>
          <a:p>
            <a:endParaRPr lang="en-GB" sz="2000" dirty="0"/>
          </a:p>
          <a:p>
            <a:r>
              <a:rPr lang="en-GB" sz="2000" dirty="0"/>
              <a:t>The Wooden door was designed to be used as the front doors and the other doors used within the house walls.</a:t>
            </a:r>
          </a:p>
          <a:p>
            <a:endParaRPr lang="en-GB" sz="2000" dirty="0"/>
          </a:p>
          <a:p>
            <a:r>
              <a:rPr lang="en-GB" sz="2000" dirty="0"/>
              <a:t>The Glass Door was designed to act as a sliding glass back door that would lead to the garden.</a:t>
            </a:r>
          </a:p>
          <a:p>
            <a:endParaRPr lang="en-GB" sz="2000" dirty="0"/>
          </a:p>
          <a:p>
            <a:r>
              <a:rPr lang="en-GB" sz="2000" dirty="0"/>
              <a:t>The Glass door did not go through any alterations through development. The Wooden door however had to return to a rectangular shape due to the house design issue. </a:t>
            </a:r>
          </a:p>
        </p:txBody>
      </p:sp>
      <p:sp>
        <p:nvSpPr>
          <p:cNvPr id="29" name="Title 1">
            <a:extLst>
              <a:ext uri="{FF2B5EF4-FFF2-40B4-BE49-F238E27FC236}">
                <a16:creationId xmlns:a16="http://schemas.microsoft.com/office/drawing/2014/main" id="{D64B88A2-1840-DAE9-C881-A411951C415E}"/>
              </a:ext>
            </a:extLst>
          </p:cNvPr>
          <p:cNvSpPr>
            <a:spLocks noGrp="1"/>
          </p:cNvSpPr>
          <p:nvPr>
            <p:ph type="title"/>
          </p:nvPr>
        </p:nvSpPr>
        <p:spPr>
          <a:xfrm>
            <a:off x="0" y="0"/>
            <a:ext cx="5398235" cy="1325563"/>
          </a:xfrm>
        </p:spPr>
        <p:txBody>
          <a:bodyPr>
            <a:normAutofit/>
          </a:bodyPr>
          <a:lstStyle/>
          <a:p>
            <a:r>
              <a:rPr lang="en-GB" dirty="0"/>
              <a:t>House decorations</a:t>
            </a:r>
            <a:br>
              <a:rPr lang="en-GB" dirty="0"/>
            </a:br>
            <a:r>
              <a:rPr lang="en-GB" sz="2000" dirty="0"/>
              <a:t>Doors</a:t>
            </a:r>
            <a:endParaRPr lang="en-GB" dirty="0"/>
          </a:p>
        </p:txBody>
      </p:sp>
    </p:spTree>
    <p:extLst>
      <p:ext uri="{BB962C8B-B14F-4D97-AF65-F5344CB8AC3E}">
        <p14:creationId xmlns:p14="http://schemas.microsoft.com/office/powerpoint/2010/main" val="312508817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6AB367FA-7AD1-DEDD-E90A-B53045456322}"/>
              </a:ext>
            </a:extLst>
          </p:cNvPr>
          <p:cNvSpPr/>
          <p:nvPr/>
        </p:nvSpPr>
        <p:spPr>
          <a:xfrm>
            <a:off x="5436066" y="-1"/>
            <a:ext cx="6755934" cy="6858001"/>
          </a:xfrm>
          <a:prstGeom prst="rect">
            <a:avLst/>
          </a:prstGeom>
          <a:solidFill>
            <a:srgbClr val="5C5C5C"/>
          </a:solidFill>
          <a:ln>
            <a:solidFill>
              <a:srgbClr val="5C5C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 name="Picture 29">
            <a:extLst>
              <a:ext uri="{FF2B5EF4-FFF2-40B4-BE49-F238E27FC236}">
                <a16:creationId xmlns:a16="http://schemas.microsoft.com/office/drawing/2014/main" id="{DF0E45AC-C46D-324C-7DB3-2CB5AAF9C30D}"/>
              </a:ext>
            </a:extLst>
          </p:cNvPr>
          <p:cNvPicPr>
            <a:picLocks noChangeAspect="1"/>
          </p:cNvPicPr>
          <p:nvPr/>
        </p:nvPicPr>
        <p:blipFill rotWithShape="1">
          <a:blip r:embed="rId2"/>
          <a:srcRect r="9504"/>
          <a:stretch/>
        </p:blipFill>
        <p:spPr>
          <a:xfrm>
            <a:off x="7048857" y="-479"/>
            <a:ext cx="4558019" cy="2698958"/>
          </a:xfrm>
          <a:prstGeom prst="rect">
            <a:avLst/>
          </a:prstGeom>
        </p:spPr>
      </p:pic>
      <p:pic>
        <p:nvPicPr>
          <p:cNvPr id="34" name="Picture 33">
            <a:extLst>
              <a:ext uri="{FF2B5EF4-FFF2-40B4-BE49-F238E27FC236}">
                <a16:creationId xmlns:a16="http://schemas.microsoft.com/office/drawing/2014/main" id="{67BC8A9C-0343-446E-EF1F-9B8862154492}"/>
              </a:ext>
            </a:extLst>
          </p:cNvPr>
          <p:cNvPicPr>
            <a:picLocks noChangeAspect="1"/>
          </p:cNvPicPr>
          <p:nvPr/>
        </p:nvPicPr>
        <p:blipFill>
          <a:blip r:embed="rId3"/>
          <a:stretch>
            <a:fillRect/>
          </a:stretch>
        </p:blipFill>
        <p:spPr>
          <a:xfrm>
            <a:off x="8574608" y="2463234"/>
            <a:ext cx="2226378" cy="3392575"/>
          </a:xfrm>
          <a:prstGeom prst="rect">
            <a:avLst/>
          </a:prstGeom>
        </p:spPr>
      </p:pic>
      <p:pic>
        <p:nvPicPr>
          <p:cNvPr id="33" name="Picture 32">
            <a:extLst>
              <a:ext uri="{FF2B5EF4-FFF2-40B4-BE49-F238E27FC236}">
                <a16:creationId xmlns:a16="http://schemas.microsoft.com/office/drawing/2014/main" id="{B03CDD5C-820F-55E0-1DF5-505A36A7656B}"/>
              </a:ext>
            </a:extLst>
          </p:cNvPr>
          <p:cNvPicPr>
            <a:picLocks noChangeAspect="1"/>
          </p:cNvPicPr>
          <p:nvPr/>
        </p:nvPicPr>
        <p:blipFill rotWithShape="1">
          <a:blip r:embed="rId4"/>
          <a:srcRect t="4658" b="7181"/>
          <a:stretch/>
        </p:blipFill>
        <p:spPr>
          <a:xfrm>
            <a:off x="10209402" y="4299815"/>
            <a:ext cx="1847473" cy="2558185"/>
          </a:xfrm>
          <a:prstGeom prst="rect">
            <a:avLst/>
          </a:prstGeom>
        </p:spPr>
      </p:pic>
      <p:sp>
        <p:nvSpPr>
          <p:cNvPr id="24" name="Freeform: Shape 23">
            <a:extLst>
              <a:ext uri="{FF2B5EF4-FFF2-40B4-BE49-F238E27FC236}">
                <a16:creationId xmlns:a16="http://schemas.microsoft.com/office/drawing/2014/main" id="{33CBE267-1877-479F-82F0-E4BAA5BC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37577" cy="6858478"/>
          </a:xfrm>
          <a:custGeom>
            <a:avLst/>
            <a:gdLst>
              <a:gd name="connsiteX0" fmla="*/ 0 w 9737577"/>
              <a:gd name="connsiteY0" fmla="*/ 0 h 6858478"/>
              <a:gd name="connsiteX1" fmla="*/ 268876 w 9737577"/>
              <a:gd name="connsiteY1" fmla="*/ 0 h 6858478"/>
              <a:gd name="connsiteX2" fmla="*/ 1554480 w 9737577"/>
              <a:gd name="connsiteY2" fmla="*/ 0 h 6858478"/>
              <a:gd name="connsiteX3" fmla="*/ 5489397 w 9737577"/>
              <a:gd name="connsiteY3" fmla="*/ 0 h 6858478"/>
              <a:gd name="connsiteX4" fmla="*/ 6555625 w 9737577"/>
              <a:gd name="connsiteY4" fmla="*/ 0 h 6858478"/>
              <a:gd name="connsiteX5" fmla="*/ 6561202 w 9737577"/>
              <a:gd name="connsiteY5" fmla="*/ 0 h 6858478"/>
              <a:gd name="connsiteX6" fmla="*/ 9737577 w 9737577"/>
              <a:gd name="connsiteY6" fmla="*/ 6858478 h 6858478"/>
              <a:gd name="connsiteX7" fmla="*/ 2313022 w 9737577"/>
              <a:gd name="connsiteY7" fmla="*/ 6858478 h 6858478"/>
              <a:gd name="connsiteX8" fmla="*/ 2313282 w 9737577"/>
              <a:gd name="connsiteY8" fmla="*/ 6857916 h 6858478"/>
              <a:gd name="connsiteX9" fmla="*/ 1554480 w 9737577"/>
              <a:gd name="connsiteY9" fmla="*/ 6857916 h 6858478"/>
              <a:gd name="connsiteX10" fmla="*/ 1554480 w 9737577"/>
              <a:gd name="connsiteY10" fmla="*/ 6858000 h 6858478"/>
              <a:gd name="connsiteX11" fmla="*/ 0 w 9737577"/>
              <a:gd name="connsiteY11"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7577" h="6858478">
                <a:moveTo>
                  <a:pt x="0" y="0"/>
                </a:moveTo>
                <a:lnTo>
                  <a:pt x="268876" y="0"/>
                </a:lnTo>
                <a:lnTo>
                  <a:pt x="1554480" y="0"/>
                </a:lnTo>
                <a:lnTo>
                  <a:pt x="5489397" y="0"/>
                </a:lnTo>
                <a:lnTo>
                  <a:pt x="6555625" y="0"/>
                </a:lnTo>
                <a:lnTo>
                  <a:pt x="6561202" y="0"/>
                </a:lnTo>
                <a:lnTo>
                  <a:pt x="9737577" y="6858478"/>
                </a:lnTo>
                <a:lnTo>
                  <a:pt x="2313022" y="6858478"/>
                </a:lnTo>
                <a:lnTo>
                  <a:pt x="2313282" y="6857916"/>
                </a:lnTo>
                <a:lnTo>
                  <a:pt x="1554480" y="6857916"/>
                </a:lnTo>
                <a:lnTo>
                  <a:pt x="155448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2EA12E3-1C9E-43D7-ABCC-C16A6ED4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08951" cy="6858478"/>
          </a:xfrm>
          <a:custGeom>
            <a:avLst/>
            <a:gdLst>
              <a:gd name="connsiteX0" fmla="*/ 0 w 9308951"/>
              <a:gd name="connsiteY0" fmla="*/ 0 h 6858478"/>
              <a:gd name="connsiteX1" fmla="*/ 838200 w 9308951"/>
              <a:gd name="connsiteY1" fmla="*/ 0 h 6858478"/>
              <a:gd name="connsiteX2" fmla="*/ 838200 w 9308951"/>
              <a:gd name="connsiteY2" fmla="*/ 479 h 6858478"/>
              <a:gd name="connsiteX3" fmla="*/ 1230899 w 9308951"/>
              <a:gd name="connsiteY3" fmla="*/ 479 h 6858478"/>
              <a:gd name="connsiteX4" fmla="*/ 1230899 w 9308951"/>
              <a:gd name="connsiteY4" fmla="*/ 0 h 6858478"/>
              <a:gd name="connsiteX5" fmla="*/ 5060771 w 9308951"/>
              <a:gd name="connsiteY5" fmla="*/ 0 h 6858478"/>
              <a:gd name="connsiteX6" fmla="*/ 6126999 w 9308951"/>
              <a:gd name="connsiteY6" fmla="*/ 0 h 6858478"/>
              <a:gd name="connsiteX7" fmla="*/ 6132576 w 9308951"/>
              <a:gd name="connsiteY7" fmla="*/ 0 h 6858478"/>
              <a:gd name="connsiteX8" fmla="*/ 9308951 w 9308951"/>
              <a:gd name="connsiteY8" fmla="*/ 6858478 h 6858478"/>
              <a:gd name="connsiteX9" fmla="*/ 1884396 w 9308951"/>
              <a:gd name="connsiteY9" fmla="*/ 6858478 h 6858478"/>
              <a:gd name="connsiteX10" fmla="*/ 1884656 w 9308951"/>
              <a:gd name="connsiteY10" fmla="*/ 6857916 h 6858478"/>
              <a:gd name="connsiteX11" fmla="*/ 1230899 w 9308951"/>
              <a:gd name="connsiteY11" fmla="*/ 6857916 h 6858478"/>
              <a:gd name="connsiteX12" fmla="*/ 1230899 w 9308951"/>
              <a:gd name="connsiteY12" fmla="*/ 6858478 h 6858478"/>
              <a:gd name="connsiteX13" fmla="*/ 651890 w 9308951"/>
              <a:gd name="connsiteY13" fmla="*/ 6858478 h 6858478"/>
              <a:gd name="connsiteX14" fmla="*/ 651890 w 9308951"/>
              <a:gd name="connsiteY14" fmla="*/ 6858000 h 6858478"/>
              <a:gd name="connsiteX15" fmla="*/ 0 w 9308951"/>
              <a:gd name="connsiteY15"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08951" h="6858478">
                <a:moveTo>
                  <a:pt x="0" y="0"/>
                </a:moveTo>
                <a:lnTo>
                  <a:pt x="838200" y="0"/>
                </a:lnTo>
                <a:lnTo>
                  <a:pt x="838200" y="479"/>
                </a:lnTo>
                <a:lnTo>
                  <a:pt x="1230899" y="479"/>
                </a:lnTo>
                <a:lnTo>
                  <a:pt x="1230899" y="0"/>
                </a:lnTo>
                <a:lnTo>
                  <a:pt x="5060771" y="0"/>
                </a:lnTo>
                <a:lnTo>
                  <a:pt x="6126999" y="0"/>
                </a:lnTo>
                <a:lnTo>
                  <a:pt x="6132576" y="0"/>
                </a:lnTo>
                <a:lnTo>
                  <a:pt x="9308951" y="6858478"/>
                </a:lnTo>
                <a:lnTo>
                  <a:pt x="1884396" y="6858478"/>
                </a:lnTo>
                <a:lnTo>
                  <a:pt x="1884656" y="6857916"/>
                </a:lnTo>
                <a:lnTo>
                  <a:pt x="1230899" y="6857916"/>
                </a:lnTo>
                <a:lnTo>
                  <a:pt x="1230899" y="6858478"/>
                </a:lnTo>
                <a:lnTo>
                  <a:pt x="651890" y="6858478"/>
                </a:lnTo>
                <a:lnTo>
                  <a:pt x="651890"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C09A202-112F-1026-5CD9-5005BC2DBFC3}"/>
              </a:ext>
            </a:extLst>
          </p:cNvPr>
          <p:cNvSpPr>
            <a:spLocks noGrp="1"/>
          </p:cNvSpPr>
          <p:nvPr>
            <p:ph idx="1"/>
          </p:nvPr>
        </p:nvSpPr>
        <p:spPr>
          <a:xfrm>
            <a:off x="-1" y="1862218"/>
            <a:ext cx="6032856" cy="4154361"/>
          </a:xfrm>
        </p:spPr>
        <p:txBody>
          <a:bodyPr>
            <a:normAutofit/>
          </a:bodyPr>
          <a:lstStyle/>
          <a:p>
            <a:r>
              <a:rPr lang="en-GB" sz="2000" dirty="0"/>
              <a:t>These assets were great at creating attention to detail. </a:t>
            </a:r>
          </a:p>
          <a:p>
            <a:endParaRPr lang="en-GB" sz="2000" dirty="0"/>
          </a:p>
          <a:p>
            <a:r>
              <a:rPr lang="en-GB" sz="2000" dirty="0"/>
              <a:t>The Coffee table added to the living room by creating more depth to the scene, supporting the suggestions of the room being used constantly and feeling lived in. </a:t>
            </a:r>
          </a:p>
          <a:p>
            <a:endParaRPr lang="en-GB" sz="2000" dirty="0"/>
          </a:p>
          <a:p>
            <a:r>
              <a:rPr lang="en-GB" sz="2000" dirty="0"/>
              <a:t>The lamp’s design was relatively simple but it could act as a room decoration or as a light source. </a:t>
            </a:r>
          </a:p>
          <a:p>
            <a:endParaRPr lang="en-GB" sz="2000" dirty="0"/>
          </a:p>
          <a:p>
            <a:r>
              <a:rPr lang="en-GB" sz="2000" dirty="0"/>
              <a:t>The Bin asset was divided into two parts, the lid and the actual bin.</a:t>
            </a:r>
          </a:p>
          <a:p>
            <a:endParaRPr lang="en-GB" sz="2000" dirty="0"/>
          </a:p>
          <a:p>
            <a:endParaRPr lang="en-GB" sz="2000" dirty="0"/>
          </a:p>
          <a:p>
            <a:endParaRPr lang="en-GB" sz="2000" dirty="0"/>
          </a:p>
        </p:txBody>
      </p:sp>
      <p:sp>
        <p:nvSpPr>
          <p:cNvPr id="29" name="Title 1">
            <a:extLst>
              <a:ext uri="{FF2B5EF4-FFF2-40B4-BE49-F238E27FC236}">
                <a16:creationId xmlns:a16="http://schemas.microsoft.com/office/drawing/2014/main" id="{D64B88A2-1840-DAE9-C881-A411951C415E}"/>
              </a:ext>
            </a:extLst>
          </p:cNvPr>
          <p:cNvSpPr>
            <a:spLocks noGrp="1"/>
          </p:cNvSpPr>
          <p:nvPr>
            <p:ph type="title"/>
          </p:nvPr>
        </p:nvSpPr>
        <p:spPr>
          <a:xfrm>
            <a:off x="0" y="0"/>
            <a:ext cx="5398235" cy="1325563"/>
          </a:xfrm>
        </p:spPr>
        <p:txBody>
          <a:bodyPr>
            <a:normAutofit/>
          </a:bodyPr>
          <a:lstStyle/>
          <a:p>
            <a:r>
              <a:rPr lang="en-GB" dirty="0"/>
              <a:t>House decorations</a:t>
            </a:r>
            <a:br>
              <a:rPr lang="en-GB" dirty="0"/>
            </a:br>
            <a:r>
              <a:rPr lang="en-GB" sz="2000" dirty="0"/>
              <a:t>Coffee Table, Lamp &amp; Bin</a:t>
            </a:r>
            <a:endParaRPr lang="en-GB" dirty="0"/>
          </a:p>
        </p:txBody>
      </p:sp>
    </p:spTree>
    <p:extLst>
      <p:ext uri="{BB962C8B-B14F-4D97-AF65-F5344CB8AC3E}">
        <p14:creationId xmlns:p14="http://schemas.microsoft.com/office/powerpoint/2010/main" val="257398259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B81CE0-4607-5E10-DEB2-E6A86EED55DD}"/>
              </a:ext>
            </a:extLst>
          </p:cNvPr>
          <p:cNvSpPr/>
          <p:nvPr/>
        </p:nvSpPr>
        <p:spPr>
          <a:xfrm>
            <a:off x="5436066" y="-1"/>
            <a:ext cx="6755934" cy="6858001"/>
          </a:xfrm>
          <a:prstGeom prst="rect">
            <a:avLst/>
          </a:prstGeom>
          <a:solidFill>
            <a:srgbClr val="5C5C5C"/>
          </a:solidFill>
          <a:ln>
            <a:solidFill>
              <a:srgbClr val="5C5C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593799FE-C8E9-A833-C380-220E91135BF8}"/>
              </a:ext>
            </a:extLst>
          </p:cNvPr>
          <p:cNvPicPr>
            <a:picLocks noChangeAspect="1"/>
          </p:cNvPicPr>
          <p:nvPr/>
        </p:nvPicPr>
        <p:blipFill rotWithShape="1">
          <a:blip r:embed="rId2"/>
          <a:srcRect r="2523"/>
          <a:stretch/>
        </p:blipFill>
        <p:spPr>
          <a:xfrm>
            <a:off x="8904906" y="3428999"/>
            <a:ext cx="3292725" cy="2948611"/>
          </a:xfrm>
          <a:prstGeom prst="rect">
            <a:avLst/>
          </a:prstGeom>
        </p:spPr>
      </p:pic>
      <p:pic>
        <p:nvPicPr>
          <p:cNvPr id="4" name="Picture 3">
            <a:extLst>
              <a:ext uri="{FF2B5EF4-FFF2-40B4-BE49-F238E27FC236}">
                <a16:creationId xmlns:a16="http://schemas.microsoft.com/office/drawing/2014/main" id="{50FAD2FD-2FBF-5F74-DE8C-6FE5444E967A}"/>
              </a:ext>
            </a:extLst>
          </p:cNvPr>
          <p:cNvPicPr>
            <a:picLocks noChangeAspect="1"/>
          </p:cNvPicPr>
          <p:nvPr/>
        </p:nvPicPr>
        <p:blipFill>
          <a:blip r:embed="rId3"/>
          <a:stretch>
            <a:fillRect/>
          </a:stretch>
        </p:blipFill>
        <p:spPr>
          <a:xfrm>
            <a:off x="7460141" y="0"/>
            <a:ext cx="4720597" cy="3632433"/>
          </a:xfrm>
          <a:prstGeom prst="rect">
            <a:avLst/>
          </a:prstGeom>
        </p:spPr>
      </p:pic>
      <p:sp>
        <p:nvSpPr>
          <p:cNvPr id="24" name="Freeform: Shape 23">
            <a:extLst>
              <a:ext uri="{FF2B5EF4-FFF2-40B4-BE49-F238E27FC236}">
                <a16:creationId xmlns:a16="http://schemas.microsoft.com/office/drawing/2014/main" id="{33CBE267-1877-479F-82F0-E4BAA5BC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37577" cy="6858478"/>
          </a:xfrm>
          <a:custGeom>
            <a:avLst/>
            <a:gdLst>
              <a:gd name="connsiteX0" fmla="*/ 0 w 9737577"/>
              <a:gd name="connsiteY0" fmla="*/ 0 h 6858478"/>
              <a:gd name="connsiteX1" fmla="*/ 268876 w 9737577"/>
              <a:gd name="connsiteY1" fmla="*/ 0 h 6858478"/>
              <a:gd name="connsiteX2" fmla="*/ 1554480 w 9737577"/>
              <a:gd name="connsiteY2" fmla="*/ 0 h 6858478"/>
              <a:gd name="connsiteX3" fmla="*/ 5489397 w 9737577"/>
              <a:gd name="connsiteY3" fmla="*/ 0 h 6858478"/>
              <a:gd name="connsiteX4" fmla="*/ 6555625 w 9737577"/>
              <a:gd name="connsiteY4" fmla="*/ 0 h 6858478"/>
              <a:gd name="connsiteX5" fmla="*/ 6561202 w 9737577"/>
              <a:gd name="connsiteY5" fmla="*/ 0 h 6858478"/>
              <a:gd name="connsiteX6" fmla="*/ 9737577 w 9737577"/>
              <a:gd name="connsiteY6" fmla="*/ 6858478 h 6858478"/>
              <a:gd name="connsiteX7" fmla="*/ 2313022 w 9737577"/>
              <a:gd name="connsiteY7" fmla="*/ 6858478 h 6858478"/>
              <a:gd name="connsiteX8" fmla="*/ 2313282 w 9737577"/>
              <a:gd name="connsiteY8" fmla="*/ 6857916 h 6858478"/>
              <a:gd name="connsiteX9" fmla="*/ 1554480 w 9737577"/>
              <a:gd name="connsiteY9" fmla="*/ 6857916 h 6858478"/>
              <a:gd name="connsiteX10" fmla="*/ 1554480 w 9737577"/>
              <a:gd name="connsiteY10" fmla="*/ 6858000 h 6858478"/>
              <a:gd name="connsiteX11" fmla="*/ 0 w 9737577"/>
              <a:gd name="connsiteY11"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7577" h="6858478">
                <a:moveTo>
                  <a:pt x="0" y="0"/>
                </a:moveTo>
                <a:lnTo>
                  <a:pt x="268876" y="0"/>
                </a:lnTo>
                <a:lnTo>
                  <a:pt x="1554480" y="0"/>
                </a:lnTo>
                <a:lnTo>
                  <a:pt x="5489397" y="0"/>
                </a:lnTo>
                <a:lnTo>
                  <a:pt x="6555625" y="0"/>
                </a:lnTo>
                <a:lnTo>
                  <a:pt x="6561202" y="0"/>
                </a:lnTo>
                <a:lnTo>
                  <a:pt x="9737577" y="6858478"/>
                </a:lnTo>
                <a:lnTo>
                  <a:pt x="2313022" y="6858478"/>
                </a:lnTo>
                <a:lnTo>
                  <a:pt x="2313282" y="6857916"/>
                </a:lnTo>
                <a:lnTo>
                  <a:pt x="1554480" y="6857916"/>
                </a:lnTo>
                <a:lnTo>
                  <a:pt x="155448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2EA12E3-1C9E-43D7-ABCC-C16A6ED4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08951" cy="6858478"/>
          </a:xfrm>
          <a:custGeom>
            <a:avLst/>
            <a:gdLst>
              <a:gd name="connsiteX0" fmla="*/ 0 w 9308951"/>
              <a:gd name="connsiteY0" fmla="*/ 0 h 6858478"/>
              <a:gd name="connsiteX1" fmla="*/ 838200 w 9308951"/>
              <a:gd name="connsiteY1" fmla="*/ 0 h 6858478"/>
              <a:gd name="connsiteX2" fmla="*/ 838200 w 9308951"/>
              <a:gd name="connsiteY2" fmla="*/ 479 h 6858478"/>
              <a:gd name="connsiteX3" fmla="*/ 1230899 w 9308951"/>
              <a:gd name="connsiteY3" fmla="*/ 479 h 6858478"/>
              <a:gd name="connsiteX4" fmla="*/ 1230899 w 9308951"/>
              <a:gd name="connsiteY4" fmla="*/ 0 h 6858478"/>
              <a:gd name="connsiteX5" fmla="*/ 5060771 w 9308951"/>
              <a:gd name="connsiteY5" fmla="*/ 0 h 6858478"/>
              <a:gd name="connsiteX6" fmla="*/ 6126999 w 9308951"/>
              <a:gd name="connsiteY6" fmla="*/ 0 h 6858478"/>
              <a:gd name="connsiteX7" fmla="*/ 6132576 w 9308951"/>
              <a:gd name="connsiteY7" fmla="*/ 0 h 6858478"/>
              <a:gd name="connsiteX8" fmla="*/ 9308951 w 9308951"/>
              <a:gd name="connsiteY8" fmla="*/ 6858478 h 6858478"/>
              <a:gd name="connsiteX9" fmla="*/ 1884396 w 9308951"/>
              <a:gd name="connsiteY9" fmla="*/ 6858478 h 6858478"/>
              <a:gd name="connsiteX10" fmla="*/ 1884656 w 9308951"/>
              <a:gd name="connsiteY10" fmla="*/ 6857916 h 6858478"/>
              <a:gd name="connsiteX11" fmla="*/ 1230899 w 9308951"/>
              <a:gd name="connsiteY11" fmla="*/ 6857916 h 6858478"/>
              <a:gd name="connsiteX12" fmla="*/ 1230899 w 9308951"/>
              <a:gd name="connsiteY12" fmla="*/ 6858478 h 6858478"/>
              <a:gd name="connsiteX13" fmla="*/ 651890 w 9308951"/>
              <a:gd name="connsiteY13" fmla="*/ 6858478 h 6858478"/>
              <a:gd name="connsiteX14" fmla="*/ 651890 w 9308951"/>
              <a:gd name="connsiteY14" fmla="*/ 6858000 h 6858478"/>
              <a:gd name="connsiteX15" fmla="*/ 0 w 9308951"/>
              <a:gd name="connsiteY15"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08951" h="6858478">
                <a:moveTo>
                  <a:pt x="0" y="0"/>
                </a:moveTo>
                <a:lnTo>
                  <a:pt x="838200" y="0"/>
                </a:lnTo>
                <a:lnTo>
                  <a:pt x="838200" y="479"/>
                </a:lnTo>
                <a:lnTo>
                  <a:pt x="1230899" y="479"/>
                </a:lnTo>
                <a:lnTo>
                  <a:pt x="1230899" y="0"/>
                </a:lnTo>
                <a:lnTo>
                  <a:pt x="5060771" y="0"/>
                </a:lnTo>
                <a:lnTo>
                  <a:pt x="6126999" y="0"/>
                </a:lnTo>
                <a:lnTo>
                  <a:pt x="6132576" y="0"/>
                </a:lnTo>
                <a:lnTo>
                  <a:pt x="9308951" y="6858478"/>
                </a:lnTo>
                <a:lnTo>
                  <a:pt x="1884396" y="6858478"/>
                </a:lnTo>
                <a:lnTo>
                  <a:pt x="1884656" y="6857916"/>
                </a:lnTo>
                <a:lnTo>
                  <a:pt x="1230899" y="6857916"/>
                </a:lnTo>
                <a:lnTo>
                  <a:pt x="1230899" y="6858478"/>
                </a:lnTo>
                <a:lnTo>
                  <a:pt x="651890" y="6858478"/>
                </a:lnTo>
                <a:lnTo>
                  <a:pt x="651890"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C09A202-112F-1026-5CD9-5005BC2DBFC3}"/>
              </a:ext>
            </a:extLst>
          </p:cNvPr>
          <p:cNvSpPr>
            <a:spLocks noGrp="1"/>
          </p:cNvSpPr>
          <p:nvPr>
            <p:ph idx="1"/>
          </p:nvPr>
        </p:nvSpPr>
        <p:spPr>
          <a:xfrm>
            <a:off x="-5631" y="1816216"/>
            <a:ext cx="6032856" cy="4154361"/>
          </a:xfrm>
        </p:spPr>
        <p:txBody>
          <a:bodyPr>
            <a:normAutofit/>
          </a:bodyPr>
          <a:lstStyle/>
          <a:p>
            <a:r>
              <a:rPr lang="en-GB" sz="2000" dirty="0"/>
              <a:t>No house would be complete without windows, so I designed two. </a:t>
            </a:r>
          </a:p>
          <a:p>
            <a:endParaRPr lang="en-GB" sz="2000" dirty="0"/>
          </a:p>
          <a:p>
            <a:r>
              <a:rPr lang="en-GB" sz="2000" dirty="0"/>
              <a:t>The Large window with the cross framing was designed to be used as large windows.</a:t>
            </a:r>
          </a:p>
          <a:p>
            <a:endParaRPr lang="en-GB" sz="2000" dirty="0"/>
          </a:p>
          <a:p>
            <a:r>
              <a:rPr lang="en-GB" sz="2000" dirty="0"/>
              <a:t>The smaller window divide in halves, was designed similar to the door but to have the purpose to fill the smaller window gaps.</a:t>
            </a:r>
          </a:p>
          <a:p>
            <a:endParaRPr lang="en-GB" sz="2000" dirty="0"/>
          </a:p>
          <a:p>
            <a:pPr marL="0" indent="0">
              <a:buNone/>
            </a:pPr>
            <a:endParaRPr lang="en-GB" sz="2000" dirty="0"/>
          </a:p>
        </p:txBody>
      </p:sp>
      <p:sp>
        <p:nvSpPr>
          <p:cNvPr id="29" name="Title 1">
            <a:extLst>
              <a:ext uri="{FF2B5EF4-FFF2-40B4-BE49-F238E27FC236}">
                <a16:creationId xmlns:a16="http://schemas.microsoft.com/office/drawing/2014/main" id="{D64B88A2-1840-DAE9-C881-A411951C415E}"/>
              </a:ext>
            </a:extLst>
          </p:cNvPr>
          <p:cNvSpPr>
            <a:spLocks noGrp="1"/>
          </p:cNvSpPr>
          <p:nvPr>
            <p:ph type="title"/>
          </p:nvPr>
        </p:nvSpPr>
        <p:spPr>
          <a:xfrm>
            <a:off x="0" y="0"/>
            <a:ext cx="5398235" cy="1325563"/>
          </a:xfrm>
        </p:spPr>
        <p:txBody>
          <a:bodyPr>
            <a:normAutofit/>
          </a:bodyPr>
          <a:lstStyle/>
          <a:p>
            <a:r>
              <a:rPr lang="en-GB" dirty="0"/>
              <a:t>House decorations</a:t>
            </a:r>
            <a:br>
              <a:rPr lang="en-GB" dirty="0"/>
            </a:br>
            <a:r>
              <a:rPr lang="en-GB" sz="2000" dirty="0"/>
              <a:t>Windows</a:t>
            </a:r>
            <a:endParaRPr lang="en-GB" dirty="0"/>
          </a:p>
        </p:txBody>
      </p:sp>
    </p:spTree>
    <p:extLst>
      <p:ext uri="{BB962C8B-B14F-4D97-AF65-F5344CB8AC3E}">
        <p14:creationId xmlns:p14="http://schemas.microsoft.com/office/powerpoint/2010/main" val="21513544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F183C4E0-975D-8E67-14CF-8CA002E78DB0}"/>
              </a:ext>
            </a:extLst>
          </p:cNvPr>
          <p:cNvPicPr>
            <a:picLocks noChangeAspect="1"/>
          </p:cNvPicPr>
          <p:nvPr/>
        </p:nvPicPr>
        <p:blipFill>
          <a:blip r:embed="rId2"/>
          <a:stretch>
            <a:fillRect/>
          </a:stretch>
        </p:blipFill>
        <p:spPr>
          <a:xfrm>
            <a:off x="4441371" y="0"/>
            <a:ext cx="7750629" cy="4977468"/>
          </a:xfrm>
          <a:prstGeom prst="rect">
            <a:avLst/>
          </a:prstGeom>
        </p:spPr>
      </p:pic>
      <p:pic>
        <p:nvPicPr>
          <p:cNvPr id="15" name="Picture 14">
            <a:extLst>
              <a:ext uri="{FF2B5EF4-FFF2-40B4-BE49-F238E27FC236}">
                <a16:creationId xmlns:a16="http://schemas.microsoft.com/office/drawing/2014/main" id="{C5EB6416-14F1-F8AB-0231-E6CC9792EF40}"/>
              </a:ext>
            </a:extLst>
          </p:cNvPr>
          <p:cNvPicPr>
            <a:picLocks noChangeAspect="1"/>
          </p:cNvPicPr>
          <p:nvPr/>
        </p:nvPicPr>
        <p:blipFill>
          <a:blip r:embed="rId3"/>
          <a:stretch>
            <a:fillRect/>
          </a:stretch>
        </p:blipFill>
        <p:spPr>
          <a:xfrm>
            <a:off x="7159266" y="4142792"/>
            <a:ext cx="5032734" cy="2715208"/>
          </a:xfrm>
          <a:prstGeom prst="rect">
            <a:avLst/>
          </a:prstGeom>
        </p:spPr>
      </p:pic>
      <p:sp>
        <p:nvSpPr>
          <p:cNvPr id="24" name="Freeform: Shape 23">
            <a:extLst>
              <a:ext uri="{FF2B5EF4-FFF2-40B4-BE49-F238E27FC236}">
                <a16:creationId xmlns:a16="http://schemas.microsoft.com/office/drawing/2014/main" id="{33CBE267-1877-479F-82F0-E4BAA5BC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37577" cy="6858478"/>
          </a:xfrm>
          <a:custGeom>
            <a:avLst/>
            <a:gdLst>
              <a:gd name="connsiteX0" fmla="*/ 0 w 9737577"/>
              <a:gd name="connsiteY0" fmla="*/ 0 h 6858478"/>
              <a:gd name="connsiteX1" fmla="*/ 268876 w 9737577"/>
              <a:gd name="connsiteY1" fmla="*/ 0 h 6858478"/>
              <a:gd name="connsiteX2" fmla="*/ 1554480 w 9737577"/>
              <a:gd name="connsiteY2" fmla="*/ 0 h 6858478"/>
              <a:gd name="connsiteX3" fmla="*/ 5489397 w 9737577"/>
              <a:gd name="connsiteY3" fmla="*/ 0 h 6858478"/>
              <a:gd name="connsiteX4" fmla="*/ 6555625 w 9737577"/>
              <a:gd name="connsiteY4" fmla="*/ 0 h 6858478"/>
              <a:gd name="connsiteX5" fmla="*/ 6561202 w 9737577"/>
              <a:gd name="connsiteY5" fmla="*/ 0 h 6858478"/>
              <a:gd name="connsiteX6" fmla="*/ 9737577 w 9737577"/>
              <a:gd name="connsiteY6" fmla="*/ 6858478 h 6858478"/>
              <a:gd name="connsiteX7" fmla="*/ 2313022 w 9737577"/>
              <a:gd name="connsiteY7" fmla="*/ 6858478 h 6858478"/>
              <a:gd name="connsiteX8" fmla="*/ 2313282 w 9737577"/>
              <a:gd name="connsiteY8" fmla="*/ 6857916 h 6858478"/>
              <a:gd name="connsiteX9" fmla="*/ 1554480 w 9737577"/>
              <a:gd name="connsiteY9" fmla="*/ 6857916 h 6858478"/>
              <a:gd name="connsiteX10" fmla="*/ 1554480 w 9737577"/>
              <a:gd name="connsiteY10" fmla="*/ 6858000 h 6858478"/>
              <a:gd name="connsiteX11" fmla="*/ 0 w 9737577"/>
              <a:gd name="connsiteY11"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7577" h="6858478">
                <a:moveTo>
                  <a:pt x="0" y="0"/>
                </a:moveTo>
                <a:lnTo>
                  <a:pt x="268876" y="0"/>
                </a:lnTo>
                <a:lnTo>
                  <a:pt x="1554480" y="0"/>
                </a:lnTo>
                <a:lnTo>
                  <a:pt x="5489397" y="0"/>
                </a:lnTo>
                <a:lnTo>
                  <a:pt x="6555625" y="0"/>
                </a:lnTo>
                <a:lnTo>
                  <a:pt x="6561202" y="0"/>
                </a:lnTo>
                <a:lnTo>
                  <a:pt x="9737577" y="6858478"/>
                </a:lnTo>
                <a:lnTo>
                  <a:pt x="2313022" y="6858478"/>
                </a:lnTo>
                <a:lnTo>
                  <a:pt x="2313282" y="6857916"/>
                </a:lnTo>
                <a:lnTo>
                  <a:pt x="1554480" y="6857916"/>
                </a:lnTo>
                <a:lnTo>
                  <a:pt x="155448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2EA12E3-1C9E-43D7-ABCC-C16A6ED4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08951" cy="6858478"/>
          </a:xfrm>
          <a:custGeom>
            <a:avLst/>
            <a:gdLst>
              <a:gd name="connsiteX0" fmla="*/ 0 w 9308951"/>
              <a:gd name="connsiteY0" fmla="*/ 0 h 6858478"/>
              <a:gd name="connsiteX1" fmla="*/ 838200 w 9308951"/>
              <a:gd name="connsiteY1" fmla="*/ 0 h 6858478"/>
              <a:gd name="connsiteX2" fmla="*/ 838200 w 9308951"/>
              <a:gd name="connsiteY2" fmla="*/ 479 h 6858478"/>
              <a:gd name="connsiteX3" fmla="*/ 1230899 w 9308951"/>
              <a:gd name="connsiteY3" fmla="*/ 479 h 6858478"/>
              <a:gd name="connsiteX4" fmla="*/ 1230899 w 9308951"/>
              <a:gd name="connsiteY4" fmla="*/ 0 h 6858478"/>
              <a:gd name="connsiteX5" fmla="*/ 5060771 w 9308951"/>
              <a:gd name="connsiteY5" fmla="*/ 0 h 6858478"/>
              <a:gd name="connsiteX6" fmla="*/ 6126999 w 9308951"/>
              <a:gd name="connsiteY6" fmla="*/ 0 h 6858478"/>
              <a:gd name="connsiteX7" fmla="*/ 6132576 w 9308951"/>
              <a:gd name="connsiteY7" fmla="*/ 0 h 6858478"/>
              <a:gd name="connsiteX8" fmla="*/ 9308951 w 9308951"/>
              <a:gd name="connsiteY8" fmla="*/ 6858478 h 6858478"/>
              <a:gd name="connsiteX9" fmla="*/ 1884396 w 9308951"/>
              <a:gd name="connsiteY9" fmla="*/ 6858478 h 6858478"/>
              <a:gd name="connsiteX10" fmla="*/ 1884656 w 9308951"/>
              <a:gd name="connsiteY10" fmla="*/ 6857916 h 6858478"/>
              <a:gd name="connsiteX11" fmla="*/ 1230899 w 9308951"/>
              <a:gd name="connsiteY11" fmla="*/ 6857916 h 6858478"/>
              <a:gd name="connsiteX12" fmla="*/ 1230899 w 9308951"/>
              <a:gd name="connsiteY12" fmla="*/ 6858478 h 6858478"/>
              <a:gd name="connsiteX13" fmla="*/ 651890 w 9308951"/>
              <a:gd name="connsiteY13" fmla="*/ 6858478 h 6858478"/>
              <a:gd name="connsiteX14" fmla="*/ 651890 w 9308951"/>
              <a:gd name="connsiteY14" fmla="*/ 6858000 h 6858478"/>
              <a:gd name="connsiteX15" fmla="*/ 0 w 9308951"/>
              <a:gd name="connsiteY15"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08951" h="6858478">
                <a:moveTo>
                  <a:pt x="0" y="0"/>
                </a:moveTo>
                <a:lnTo>
                  <a:pt x="838200" y="0"/>
                </a:lnTo>
                <a:lnTo>
                  <a:pt x="838200" y="479"/>
                </a:lnTo>
                <a:lnTo>
                  <a:pt x="1230899" y="479"/>
                </a:lnTo>
                <a:lnTo>
                  <a:pt x="1230899" y="0"/>
                </a:lnTo>
                <a:lnTo>
                  <a:pt x="5060771" y="0"/>
                </a:lnTo>
                <a:lnTo>
                  <a:pt x="6126999" y="0"/>
                </a:lnTo>
                <a:lnTo>
                  <a:pt x="6132576" y="0"/>
                </a:lnTo>
                <a:lnTo>
                  <a:pt x="9308951" y="6858478"/>
                </a:lnTo>
                <a:lnTo>
                  <a:pt x="1884396" y="6858478"/>
                </a:lnTo>
                <a:lnTo>
                  <a:pt x="1884656" y="6857916"/>
                </a:lnTo>
                <a:lnTo>
                  <a:pt x="1230899" y="6857916"/>
                </a:lnTo>
                <a:lnTo>
                  <a:pt x="1230899" y="6858478"/>
                </a:lnTo>
                <a:lnTo>
                  <a:pt x="651890" y="6858478"/>
                </a:lnTo>
                <a:lnTo>
                  <a:pt x="651890"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C09A202-112F-1026-5CD9-5005BC2DBFC3}"/>
              </a:ext>
            </a:extLst>
          </p:cNvPr>
          <p:cNvSpPr>
            <a:spLocks noGrp="1"/>
          </p:cNvSpPr>
          <p:nvPr>
            <p:ph idx="1"/>
          </p:nvPr>
        </p:nvSpPr>
        <p:spPr>
          <a:xfrm>
            <a:off x="0" y="1704156"/>
            <a:ext cx="6937695" cy="4154361"/>
          </a:xfrm>
        </p:spPr>
        <p:txBody>
          <a:bodyPr>
            <a:normAutofit/>
          </a:bodyPr>
          <a:lstStyle/>
          <a:p>
            <a:r>
              <a:rPr lang="en-GB" sz="2000" dirty="0"/>
              <a:t>The two sofa types I created were essential for decorating the living from.</a:t>
            </a:r>
          </a:p>
          <a:p>
            <a:endParaRPr lang="en-GB" sz="2000" dirty="0"/>
          </a:p>
          <a:p>
            <a:r>
              <a:rPr lang="en-GB" sz="2000" dirty="0"/>
              <a:t>I thought it would be a good idea to create more than one type of sofa to give the room more of a unique characteristic, so I decided to make a double sofa and a simple armchair.</a:t>
            </a:r>
          </a:p>
          <a:p>
            <a:endParaRPr lang="en-GB" sz="2000" dirty="0"/>
          </a:p>
          <a:p>
            <a:r>
              <a:rPr lang="en-GB" sz="2000" dirty="0"/>
              <a:t>The models both look detailed in their shape but they are a group of meshes that I sculpted to look aged and used. This is clearly visible by the dips in the cushions and the arched back hinting that the sofa has been used for a while. </a:t>
            </a:r>
          </a:p>
          <a:p>
            <a:endParaRPr lang="en-GB" sz="2000" dirty="0"/>
          </a:p>
          <a:p>
            <a:endParaRPr lang="en-GB" sz="2000" dirty="0"/>
          </a:p>
        </p:txBody>
      </p:sp>
      <p:sp>
        <p:nvSpPr>
          <p:cNvPr id="29" name="Title 1">
            <a:extLst>
              <a:ext uri="{FF2B5EF4-FFF2-40B4-BE49-F238E27FC236}">
                <a16:creationId xmlns:a16="http://schemas.microsoft.com/office/drawing/2014/main" id="{D64B88A2-1840-DAE9-C881-A411951C415E}"/>
              </a:ext>
            </a:extLst>
          </p:cNvPr>
          <p:cNvSpPr>
            <a:spLocks noGrp="1"/>
          </p:cNvSpPr>
          <p:nvPr>
            <p:ph type="title"/>
          </p:nvPr>
        </p:nvSpPr>
        <p:spPr>
          <a:xfrm>
            <a:off x="0" y="0"/>
            <a:ext cx="5398235" cy="1325563"/>
          </a:xfrm>
        </p:spPr>
        <p:txBody>
          <a:bodyPr>
            <a:normAutofit/>
          </a:bodyPr>
          <a:lstStyle/>
          <a:p>
            <a:r>
              <a:rPr lang="en-GB" dirty="0"/>
              <a:t>House decorations</a:t>
            </a:r>
            <a:br>
              <a:rPr lang="en-GB" dirty="0"/>
            </a:br>
            <a:r>
              <a:rPr lang="en-GB" sz="2000" dirty="0"/>
              <a:t>Double Sofa &amp; Armchair</a:t>
            </a:r>
            <a:endParaRPr lang="en-GB" dirty="0"/>
          </a:p>
        </p:txBody>
      </p:sp>
    </p:spTree>
    <p:extLst>
      <p:ext uri="{BB962C8B-B14F-4D97-AF65-F5344CB8AC3E}">
        <p14:creationId xmlns:p14="http://schemas.microsoft.com/office/powerpoint/2010/main" val="79653505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E58F91-49B3-5165-FFC5-0253E100E5AA}"/>
              </a:ext>
            </a:extLst>
          </p:cNvPr>
          <p:cNvSpPr>
            <a:spLocks noGrp="1"/>
          </p:cNvSpPr>
          <p:nvPr>
            <p:ph type="ctrTitle"/>
          </p:nvPr>
        </p:nvSpPr>
        <p:spPr>
          <a:xfrm>
            <a:off x="804672" y="962246"/>
            <a:ext cx="6437700" cy="2611967"/>
          </a:xfrm>
        </p:spPr>
        <p:txBody>
          <a:bodyPr anchor="b">
            <a:normAutofit/>
          </a:bodyPr>
          <a:lstStyle/>
          <a:p>
            <a:pPr algn="l"/>
            <a:r>
              <a:rPr lang="en-GB" sz="5400" dirty="0"/>
              <a:t>Thank you</a:t>
            </a:r>
          </a:p>
        </p:txBody>
      </p:sp>
    </p:spTree>
    <p:extLst>
      <p:ext uri="{BB962C8B-B14F-4D97-AF65-F5344CB8AC3E}">
        <p14:creationId xmlns:p14="http://schemas.microsoft.com/office/powerpoint/2010/main" val="259858314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1064</TotalTime>
  <Words>959</Words>
  <Application>Microsoft Office PowerPoint</Application>
  <PresentationFormat>Widescreen</PresentationFormat>
  <Paragraphs>77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Indie Game Development: Cfat</vt:lpstr>
      <vt:lpstr>Overview</vt:lpstr>
      <vt:lpstr>House plans </vt:lpstr>
      <vt:lpstr>House plans Continued</vt:lpstr>
      <vt:lpstr>House</vt:lpstr>
      <vt:lpstr>House</vt:lpstr>
      <vt:lpstr>House decorations Stairs</vt:lpstr>
      <vt:lpstr>House decorations Doors</vt:lpstr>
      <vt:lpstr>House decorations Coffee Table, Lamp &amp; Bin</vt:lpstr>
      <vt:lpstr>House decorations Windows</vt:lpstr>
      <vt:lpstr>House decorations Double Sofa &amp; Armchair</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Cfat</dc:title>
  <dc:creator>Lewis Michael Toop (2012044)</dc:creator>
  <cp:lastModifiedBy>Lewis Michael Toop (2012044)</cp:lastModifiedBy>
  <cp:revision>4</cp:revision>
  <dcterms:created xsi:type="dcterms:W3CDTF">2022-05-12T16:30:21Z</dcterms:created>
  <dcterms:modified xsi:type="dcterms:W3CDTF">2022-05-13T10:14:47Z</dcterms:modified>
</cp:coreProperties>
</file>