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5962" autoAdjust="0"/>
  </p:normalViewPr>
  <p:slideViewPr>
    <p:cSldViewPr snapToGrid="0">
      <p:cViewPr>
        <p:scale>
          <a:sx n="70" d="100"/>
          <a:sy n="70" d="100"/>
        </p:scale>
        <p:origin x="54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7E557-F505-487C-8911-4F81892A0BCE}" type="datetimeFigureOut">
              <a:rPr lang="en-GB" smtClean="0"/>
              <a:t>11/10/2021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12CFC2-16DE-4D63-A916-9DB054892188}" type="slidenum">
              <a:rPr lang="en-GB" smtClean="0"/>
              <a:t>‹#›</a:t>
            </a:fld>
            <a:endParaRPr lang="en-GB"/>
          </a:p>
        </p:txBody>
      </p:sp>
    </p:spTree>
    <p:extLst>
      <p:ext uri="{BB962C8B-B14F-4D97-AF65-F5344CB8AC3E}">
        <p14:creationId xmlns:p14="http://schemas.microsoft.com/office/powerpoint/2010/main" val="2116594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12CFC2-16DE-4D63-A916-9DB054892188}" type="slidenum">
              <a:rPr lang="en-GB" smtClean="0"/>
              <a:t>3</a:t>
            </a:fld>
            <a:endParaRPr lang="en-GB"/>
          </a:p>
        </p:txBody>
      </p:sp>
    </p:spTree>
    <p:extLst>
      <p:ext uri="{BB962C8B-B14F-4D97-AF65-F5344CB8AC3E}">
        <p14:creationId xmlns:p14="http://schemas.microsoft.com/office/powerpoint/2010/main" val="356869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12CFC2-16DE-4D63-A916-9DB054892188}" type="slidenum">
              <a:rPr lang="en-GB" smtClean="0"/>
              <a:t>4</a:t>
            </a:fld>
            <a:endParaRPr lang="en-GB"/>
          </a:p>
        </p:txBody>
      </p:sp>
    </p:spTree>
    <p:extLst>
      <p:ext uri="{BB962C8B-B14F-4D97-AF65-F5344CB8AC3E}">
        <p14:creationId xmlns:p14="http://schemas.microsoft.com/office/powerpoint/2010/main" val="3225804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993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49842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9BDC20-CFC0-46DF-8C73-63BFAB36CFDD}" type="datetimeFigureOut">
              <a:rPr lang="en-GB" smtClean="0"/>
              <a:t>11/10/2021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4470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9BDC20-CFC0-46DF-8C73-63BFAB36CFDD}" type="datetimeFigureOut">
              <a:rPr lang="en-GB" smtClean="0"/>
              <a:t>11/10/2021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114060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9BDC20-CFC0-46DF-8C73-63BFAB36CFDD}" type="datetimeFigureOut">
              <a:rPr lang="en-GB" smtClean="0"/>
              <a:t>11/10/2021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225962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9BDC20-CFC0-46DF-8C73-63BFAB36CFDD}" type="datetimeFigureOut">
              <a:rPr lang="en-GB" smtClean="0"/>
              <a:t>11/10/2021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297622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49BDC20-CFC0-46DF-8C73-63BFAB36CFDD}" type="datetimeFigureOut">
              <a:rPr lang="en-GB" smtClean="0"/>
              <a:t>11/10/2021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181053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49BDC20-CFC0-46DF-8C73-63BFAB36CFDD}" type="datetimeFigureOut">
              <a:rPr lang="en-GB" smtClean="0"/>
              <a:t>11/10/2021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2E413AA-F70E-42C3-B66A-ACCE1C839900}" type="slidenum">
              <a:rPr lang="en-GB" smtClean="0"/>
              <a:t>‹#›</a:t>
            </a:fld>
            <a:endParaRPr lang="en-GB"/>
          </a:p>
        </p:txBody>
      </p:sp>
    </p:spTree>
    <p:extLst>
      <p:ext uri="{BB962C8B-B14F-4D97-AF65-F5344CB8AC3E}">
        <p14:creationId xmlns:p14="http://schemas.microsoft.com/office/powerpoint/2010/main" val="864611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9BDC20-CFC0-46DF-8C73-63BFAB36CFDD}" type="datetimeFigureOut">
              <a:rPr lang="en-GB" smtClean="0"/>
              <a:t>11/10/2021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153736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928267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11/10/2021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664004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49BDC20-CFC0-46DF-8C73-63BFAB36CFDD}" type="datetimeFigureOut">
              <a:rPr lang="en-GB" smtClean="0"/>
              <a:t>11/10/2021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2E413AA-F70E-42C3-B66A-ACCE1C83990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451754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accent2">
                    <a:lumMod val="75000"/>
                  </a:schemeClr>
                </a:solidFill>
              </a:rPr>
              <a:t>Therapeutic Relationship</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99735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68900" y="4273550"/>
            <a:ext cx="2311400" cy="1423988"/>
          </a:xfrm>
        </p:spPr>
      </p:pic>
      <p:sp>
        <p:nvSpPr>
          <p:cNvPr id="2" name="Title 1"/>
          <p:cNvSpPr>
            <a:spLocks noGrp="1"/>
          </p:cNvSpPr>
          <p:nvPr>
            <p:ph type="title" idx="4294967295"/>
          </p:nvPr>
        </p:nvSpPr>
        <p:spPr>
          <a:xfrm>
            <a:off x="1295400" y="-422275"/>
            <a:ext cx="10058400" cy="3565525"/>
          </a:xfrm>
        </p:spPr>
        <p:txBody>
          <a:bodyPr>
            <a:normAutofit/>
          </a:bodyPr>
          <a:lstStyle/>
          <a:p>
            <a:r>
              <a:rPr lang="en-GB" dirty="0">
                <a:solidFill>
                  <a:schemeClr val="accent1">
                    <a:lumMod val="75000"/>
                  </a:schemeClr>
                </a:solidFill>
              </a:rPr>
              <a:t>What do you think are the important elements of the therapeutic relationship?</a:t>
            </a:r>
          </a:p>
        </p:txBody>
      </p:sp>
    </p:spTree>
    <p:extLst>
      <p:ext uri="{BB962C8B-B14F-4D97-AF65-F5344CB8AC3E}">
        <p14:creationId xmlns:p14="http://schemas.microsoft.com/office/powerpoint/2010/main" val="583838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The Therapeutic Frame</a:t>
            </a:r>
          </a:p>
        </p:txBody>
      </p:sp>
      <p:sp>
        <p:nvSpPr>
          <p:cNvPr id="3" name="Content Placeholder 2"/>
          <p:cNvSpPr>
            <a:spLocks noGrp="1"/>
          </p:cNvSpPr>
          <p:nvPr>
            <p:ph sz="half" idx="1"/>
          </p:nvPr>
        </p:nvSpPr>
        <p:spPr>
          <a:xfrm>
            <a:off x="477672" y="1845734"/>
            <a:ext cx="5557368" cy="4411765"/>
          </a:xfrm>
        </p:spPr>
        <p:txBody>
          <a:bodyPr>
            <a:noAutofit/>
          </a:bodyPr>
          <a:lstStyle/>
          <a:p>
            <a:r>
              <a:rPr lang="en-GB" sz="3200" dirty="0">
                <a:solidFill>
                  <a:schemeClr val="accent1">
                    <a:lumMod val="75000"/>
                  </a:schemeClr>
                </a:solidFill>
              </a:rPr>
              <a:t>Physical Space</a:t>
            </a:r>
          </a:p>
          <a:p>
            <a:r>
              <a:rPr lang="en-GB" sz="3200" dirty="0">
                <a:solidFill>
                  <a:schemeClr val="accent1">
                    <a:lumMod val="75000"/>
                  </a:schemeClr>
                </a:solidFill>
              </a:rPr>
              <a:t>Temporal Space</a:t>
            </a:r>
          </a:p>
          <a:p>
            <a:pPr lvl="1"/>
            <a:r>
              <a:rPr lang="en-GB" sz="3200" dirty="0">
                <a:solidFill>
                  <a:schemeClr val="accent1">
                    <a:lumMod val="75000"/>
                  </a:schemeClr>
                </a:solidFill>
              </a:rPr>
              <a:t>Time</a:t>
            </a:r>
          </a:p>
          <a:p>
            <a:pPr lvl="1"/>
            <a:r>
              <a:rPr lang="en-GB" sz="3200" dirty="0">
                <a:solidFill>
                  <a:schemeClr val="accent1">
                    <a:lumMod val="75000"/>
                  </a:schemeClr>
                </a:solidFill>
              </a:rPr>
              <a:t>Beginning, Middle and End</a:t>
            </a:r>
          </a:p>
          <a:p>
            <a:r>
              <a:rPr lang="en-GB" sz="3200" dirty="0">
                <a:solidFill>
                  <a:schemeClr val="accent1">
                    <a:lumMod val="75000"/>
                  </a:schemeClr>
                </a:solidFill>
              </a:rPr>
              <a:t>Emotional Space</a:t>
            </a:r>
          </a:p>
          <a:p>
            <a:pPr lvl="1"/>
            <a:r>
              <a:rPr lang="en-GB" sz="3200" dirty="0">
                <a:solidFill>
                  <a:schemeClr val="accent1">
                    <a:lumMod val="75000"/>
                  </a:schemeClr>
                </a:solidFill>
              </a:rPr>
              <a:t>You make yourself available to your client, physically and emotionally</a:t>
            </a:r>
            <a:r>
              <a:rPr lang="en-GB" sz="2800" dirty="0"/>
              <a:t>.</a:t>
            </a:r>
          </a:p>
        </p:txBody>
      </p:sp>
      <p:pic>
        <p:nvPicPr>
          <p:cNvPr id="9" name="Content Placeholder 8" descr="A picture containing text&#10;&#10;Description automatically generated">
            <a:extLst>
              <a:ext uri="{FF2B5EF4-FFF2-40B4-BE49-F238E27FC236}">
                <a16:creationId xmlns:a16="http://schemas.microsoft.com/office/drawing/2014/main" id="{D5777C3C-F51E-436A-92CA-9A1C85B94B5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54761" y="2762515"/>
            <a:ext cx="4400602" cy="2190221"/>
          </a:xfrm>
        </p:spPr>
      </p:pic>
    </p:spTree>
    <p:extLst>
      <p:ext uri="{BB962C8B-B14F-4D97-AF65-F5344CB8AC3E}">
        <p14:creationId xmlns:p14="http://schemas.microsoft.com/office/powerpoint/2010/main" val="1827214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Way of Being</a:t>
            </a:r>
          </a:p>
        </p:txBody>
      </p:sp>
      <p:sp>
        <p:nvSpPr>
          <p:cNvPr id="3" name="Content Placeholder 2"/>
          <p:cNvSpPr>
            <a:spLocks noGrp="1"/>
          </p:cNvSpPr>
          <p:nvPr>
            <p:ph sz="half" idx="1"/>
          </p:nvPr>
        </p:nvSpPr>
        <p:spPr>
          <a:xfrm>
            <a:off x="1097280" y="2060812"/>
            <a:ext cx="4937760" cy="3808281"/>
          </a:xfrm>
        </p:spPr>
        <p:txBody>
          <a:bodyPr>
            <a:normAutofit/>
          </a:bodyPr>
          <a:lstStyle/>
          <a:p>
            <a:r>
              <a:rPr lang="en-GB" sz="2800" dirty="0">
                <a:solidFill>
                  <a:schemeClr val="accent1">
                    <a:lumMod val="75000"/>
                  </a:schemeClr>
                </a:solidFill>
              </a:rPr>
              <a:t>The activity of Counselling is about “being” rather than “doing”. </a:t>
            </a:r>
          </a:p>
          <a:p>
            <a:r>
              <a:rPr lang="en-GB" sz="2800" dirty="0">
                <a:solidFill>
                  <a:schemeClr val="accent1">
                    <a:lumMod val="75000"/>
                  </a:schemeClr>
                </a:solidFill>
              </a:rPr>
              <a:t>Carl Rogers – the Founder of the Person- Centred Approach.</a:t>
            </a:r>
          </a:p>
          <a:p>
            <a:pPr lvl="1"/>
            <a:r>
              <a:rPr lang="en-GB" sz="2800" dirty="0">
                <a:solidFill>
                  <a:schemeClr val="accent1">
                    <a:lumMod val="75000"/>
                  </a:schemeClr>
                </a:solidFill>
              </a:rPr>
              <a:t>Core Conditions – Empathy, Congruence and Unconditional Positive Regard.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2716" y="880459"/>
            <a:ext cx="3439235" cy="50239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42588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What do you think of these ideas, and of applying the core conditions to yourself?</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32967" y="1883392"/>
            <a:ext cx="5274054" cy="4271748"/>
          </a:xfrm>
        </p:spPr>
      </p:pic>
    </p:spTree>
    <p:extLst>
      <p:ext uri="{BB962C8B-B14F-4D97-AF65-F5344CB8AC3E}">
        <p14:creationId xmlns:p14="http://schemas.microsoft.com/office/powerpoint/2010/main" val="3947617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800" y="263527"/>
            <a:ext cx="10058400" cy="1450757"/>
          </a:xfrm>
        </p:spPr>
        <p:txBody>
          <a:bodyPr/>
          <a:lstStyle/>
          <a:p>
            <a:r>
              <a:rPr lang="en-GB" dirty="0">
                <a:solidFill>
                  <a:schemeClr val="accent1">
                    <a:lumMod val="75000"/>
                  </a:schemeClr>
                </a:solidFill>
              </a:rPr>
              <a:t>Listening to clients’ stories</a:t>
            </a:r>
          </a:p>
        </p:txBody>
      </p:sp>
      <p:sp>
        <p:nvSpPr>
          <p:cNvPr id="3" name="Content Placeholder 2"/>
          <p:cNvSpPr>
            <a:spLocks noGrp="1"/>
          </p:cNvSpPr>
          <p:nvPr>
            <p:ph idx="1"/>
          </p:nvPr>
        </p:nvSpPr>
        <p:spPr>
          <a:xfrm>
            <a:off x="1097280" y="1845733"/>
            <a:ext cx="10058400" cy="4404941"/>
          </a:xfrm>
        </p:spPr>
        <p:txBody>
          <a:bodyPr/>
          <a:lstStyle/>
          <a:p>
            <a:pPr>
              <a:buFont typeface="Wingdings" panose="05000000000000000000" pitchFamily="2" charset="2"/>
              <a:buChar char="§"/>
            </a:pPr>
            <a:r>
              <a:rPr lang="en-GB" dirty="0">
                <a:solidFill>
                  <a:schemeClr val="accent1">
                    <a:lumMod val="75000"/>
                  </a:schemeClr>
                </a:solidFill>
              </a:rPr>
              <a:t>Within the narrative of a client’s story you will often hear a mix of experiences, behaviours and feelings.</a:t>
            </a:r>
          </a:p>
          <a:p>
            <a:pPr>
              <a:buFont typeface="Wingdings" panose="05000000000000000000" pitchFamily="2" charset="2"/>
              <a:buChar char="§"/>
            </a:pPr>
            <a:r>
              <a:rPr lang="en-GB" dirty="0">
                <a:solidFill>
                  <a:schemeClr val="accent1">
                    <a:lumMod val="75000"/>
                  </a:schemeClr>
                </a:solidFill>
              </a:rPr>
              <a:t>They can often feel scattered and client’s will rarely start at the beginning of a story.</a:t>
            </a:r>
          </a:p>
          <a:p>
            <a:pPr>
              <a:buFont typeface="Wingdings" panose="05000000000000000000" pitchFamily="2" charset="2"/>
              <a:buChar char="§"/>
            </a:pPr>
            <a:r>
              <a:rPr lang="en-GB" dirty="0">
                <a:solidFill>
                  <a:schemeClr val="accent1">
                    <a:lumMod val="75000"/>
                  </a:schemeClr>
                </a:solidFill>
              </a:rPr>
              <a:t>When clients talk about their experiences, they will be talking about what has happened </a:t>
            </a:r>
            <a:r>
              <a:rPr lang="en-GB" i="1" dirty="0">
                <a:solidFill>
                  <a:schemeClr val="accent1">
                    <a:lumMod val="75000"/>
                  </a:schemeClr>
                </a:solidFill>
              </a:rPr>
              <a:t>to </a:t>
            </a:r>
            <a:r>
              <a:rPr lang="en-GB" dirty="0">
                <a:solidFill>
                  <a:schemeClr val="accent1">
                    <a:lumMod val="75000"/>
                  </a:schemeClr>
                </a:solidFill>
              </a:rPr>
              <a:t> them.</a:t>
            </a:r>
          </a:p>
          <a:p>
            <a:pPr>
              <a:buFont typeface="Wingdings" panose="05000000000000000000" pitchFamily="2" charset="2"/>
              <a:buChar char="§"/>
            </a:pPr>
            <a:r>
              <a:rPr lang="en-GB" dirty="0">
                <a:solidFill>
                  <a:schemeClr val="accent1">
                    <a:lumMod val="75000"/>
                  </a:schemeClr>
                </a:solidFill>
              </a:rPr>
              <a:t>You need to listen to these experiences as they are of significant value. However sometimes These experiences can often seem like the client is putting the blame elsewhere. Of course this might be true in some cases, but you do need to listen for the undertones of whether they are avoiding responsibility.</a:t>
            </a:r>
          </a:p>
          <a:p>
            <a:pPr>
              <a:buFont typeface="Wingdings" panose="05000000000000000000" pitchFamily="2" charset="2"/>
              <a:buChar char="§"/>
            </a:pPr>
            <a:r>
              <a:rPr lang="en-GB" dirty="0">
                <a:solidFill>
                  <a:schemeClr val="accent1">
                    <a:lumMod val="75000"/>
                  </a:schemeClr>
                </a:solidFill>
              </a:rPr>
              <a:t>Some clients are less likely to talk about behaviours, possibly because they might shed a negative light on who they are and they might not want to admit to this.</a:t>
            </a:r>
          </a:p>
          <a:p>
            <a:pPr marL="0" indent="0">
              <a:buNone/>
            </a:pPr>
            <a:endParaRPr lang="en-GB" dirty="0"/>
          </a:p>
        </p:txBody>
      </p:sp>
    </p:spTree>
    <p:extLst>
      <p:ext uri="{BB962C8B-B14F-4D97-AF65-F5344CB8AC3E}">
        <p14:creationId xmlns:p14="http://schemas.microsoft.com/office/powerpoint/2010/main" val="3208722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Listening to stories</a:t>
            </a:r>
          </a:p>
        </p:txBody>
      </p:sp>
      <p:sp>
        <p:nvSpPr>
          <p:cNvPr id="4" name="Content Placeholder 3">
            <a:extLst>
              <a:ext uri="{FF2B5EF4-FFF2-40B4-BE49-F238E27FC236}">
                <a16:creationId xmlns:a16="http://schemas.microsoft.com/office/drawing/2014/main" id="{D1B27976-D926-4E9D-8431-9F5A0F04ACB3}"/>
              </a:ext>
            </a:extLst>
          </p:cNvPr>
          <p:cNvSpPr>
            <a:spLocks noGrp="1"/>
          </p:cNvSpPr>
          <p:nvPr>
            <p:ph idx="1"/>
          </p:nvPr>
        </p:nvSpPr>
        <p:spPr/>
        <p:txBody>
          <a:bodyPr/>
          <a:lstStyle/>
          <a:p>
            <a:r>
              <a:rPr lang="en-GB" dirty="0">
                <a:solidFill>
                  <a:schemeClr val="accent1">
                    <a:lumMod val="75000"/>
                  </a:schemeClr>
                </a:solidFill>
              </a:rPr>
              <a:t>Feelings, Emotions and Moods: Feelings are running through us all the time, they might be happy, sad, depressed, calm etc. They will be part of the client’s story.</a:t>
            </a:r>
          </a:p>
          <a:p>
            <a:r>
              <a:rPr lang="en-GB" dirty="0">
                <a:solidFill>
                  <a:schemeClr val="accent1">
                    <a:lumMod val="75000"/>
                  </a:schemeClr>
                </a:solidFill>
              </a:rPr>
              <a:t>As a listener, we need to hear those emotions, reflect on them and consider them. We need to make it clear to the client that we are hearing their pain, their joy, their anger.</a:t>
            </a:r>
          </a:p>
          <a:p>
            <a:r>
              <a:rPr lang="en-GB" dirty="0">
                <a:solidFill>
                  <a:schemeClr val="accent1">
                    <a:lumMod val="75000"/>
                  </a:schemeClr>
                </a:solidFill>
              </a:rPr>
              <a:t>Often we will focus on the negative emotions, such as despair, sadness, however research is being undertaken that is looking at the impact of exploring the positive emotions.</a:t>
            </a:r>
          </a:p>
          <a:p>
            <a:endParaRPr lang="en-GB" dirty="0">
              <a:solidFill>
                <a:schemeClr val="accent1">
                  <a:lumMod val="75000"/>
                </a:schemeClr>
              </a:solidFill>
            </a:endParaRPr>
          </a:p>
          <a:p>
            <a:r>
              <a:rPr lang="en-GB" dirty="0">
                <a:solidFill>
                  <a:schemeClr val="accent1">
                    <a:lumMod val="75000"/>
                  </a:schemeClr>
                </a:solidFill>
              </a:rPr>
              <a:t>Stories are a mixture of emotions, behaviours and experiences and we need to listen out for all of these aspects when we are with our clients.</a:t>
            </a:r>
          </a:p>
          <a:p>
            <a:endParaRPr lang="en-GB" dirty="0"/>
          </a:p>
        </p:txBody>
      </p:sp>
    </p:spTree>
    <p:extLst>
      <p:ext uri="{BB962C8B-B14F-4D97-AF65-F5344CB8AC3E}">
        <p14:creationId xmlns:p14="http://schemas.microsoft.com/office/powerpoint/2010/main" val="176559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Triad Work</a:t>
            </a:r>
          </a:p>
        </p:txBody>
      </p:sp>
      <p:sp>
        <p:nvSpPr>
          <p:cNvPr id="3" name="Content Placeholder 2"/>
          <p:cNvSpPr>
            <a:spLocks noGrp="1"/>
          </p:cNvSpPr>
          <p:nvPr>
            <p:ph sz="half" idx="1"/>
          </p:nvPr>
        </p:nvSpPr>
        <p:spPr/>
        <p:txBody>
          <a:bodyPr>
            <a:noAutofit/>
          </a:bodyPr>
          <a:lstStyle/>
          <a:p>
            <a:r>
              <a:rPr lang="en-GB" sz="2800" dirty="0">
                <a:solidFill>
                  <a:schemeClr val="accent1">
                    <a:lumMod val="75000"/>
                  </a:schemeClr>
                </a:solidFill>
              </a:rPr>
              <a:t>Working in triads, listen to each other’s stories, don’t just listen for the problems, but look at their body language, listen out for the non-verbal messages.</a:t>
            </a:r>
          </a:p>
          <a:p>
            <a:r>
              <a:rPr lang="en-GB" sz="2800" dirty="0">
                <a:solidFill>
                  <a:schemeClr val="accent1">
                    <a:lumMod val="75000"/>
                  </a:schemeClr>
                </a:solidFill>
              </a:rPr>
              <a:t>You need to </a:t>
            </a:r>
            <a:r>
              <a:rPr lang="en-GB" sz="2800" i="1" dirty="0">
                <a:solidFill>
                  <a:schemeClr val="accent1">
                    <a:lumMod val="75000"/>
                  </a:schemeClr>
                </a:solidFill>
              </a:rPr>
              <a:t>read</a:t>
            </a:r>
            <a:r>
              <a:rPr lang="en-GB" sz="2800" dirty="0">
                <a:solidFill>
                  <a:schemeClr val="accent1">
                    <a:lumMod val="75000"/>
                  </a:schemeClr>
                </a:solidFill>
              </a:rPr>
              <a:t> rather than </a:t>
            </a:r>
            <a:r>
              <a:rPr lang="en-GB" sz="2800" i="1" dirty="0">
                <a:solidFill>
                  <a:schemeClr val="accent1">
                    <a:lumMod val="75000"/>
                  </a:schemeClr>
                </a:solidFill>
              </a:rPr>
              <a:t>interpret. </a:t>
            </a:r>
            <a:r>
              <a:rPr lang="en-GB" sz="2800" dirty="0">
                <a:solidFill>
                  <a:schemeClr val="accent1">
                    <a:lumMod val="75000"/>
                  </a:schemeClr>
                </a:solidFill>
              </a:rPr>
              <a:t>It is not our role to interpret what the client is saying, but rather to understand them.</a:t>
            </a:r>
          </a:p>
        </p:txBody>
      </p:sp>
      <p:sp>
        <p:nvSpPr>
          <p:cNvPr id="5" name="Content Placeholder 4">
            <a:extLst>
              <a:ext uri="{FF2B5EF4-FFF2-40B4-BE49-F238E27FC236}">
                <a16:creationId xmlns:a16="http://schemas.microsoft.com/office/drawing/2014/main" id="{99D353E0-5C59-4543-A551-CE669CB0A6B9}"/>
              </a:ext>
            </a:extLst>
          </p:cNvPr>
          <p:cNvSpPr>
            <a:spLocks noGrp="1"/>
          </p:cNvSpPr>
          <p:nvPr>
            <p:ph sz="half" idx="2"/>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1166" y="2717989"/>
            <a:ext cx="2878665" cy="21589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8369235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113</TotalTime>
  <Words>447</Words>
  <Application>Microsoft Office PowerPoint</Application>
  <PresentationFormat>Widescreen</PresentationFormat>
  <Paragraphs>31</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Calibri Light</vt:lpstr>
      <vt:lpstr>Wingdings</vt:lpstr>
      <vt:lpstr>Retrospect</vt:lpstr>
      <vt:lpstr>Therapeutic Relationship</vt:lpstr>
      <vt:lpstr>What do you think are the important elements of the therapeutic relationship?</vt:lpstr>
      <vt:lpstr>The Therapeutic Frame</vt:lpstr>
      <vt:lpstr>Way of Being</vt:lpstr>
      <vt:lpstr>What do you think of these ideas, and of applying the core conditions to yourself?</vt:lpstr>
      <vt:lpstr>Listening to clients’ stories</vt:lpstr>
      <vt:lpstr>Listening to stories</vt:lpstr>
      <vt:lpstr>Triad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Relationship</dc:title>
  <dc:creator>Catherine Slade</dc:creator>
  <cp:lastModifiedBy>Andrea Williams</cp:lastModifiedBy>
  <cp:revision>4</cp:revision>
  <dcterms:created xsi:type="dcterms:W3CDTF">2016-10-18T11:59:02Z</dcterms:created>
  <dcterms:modified xsi:type="dcterms:W3CDTF">2021-10-11T12:32:06Z</dcterms:modified>
</cp:coreProperties>
</file>