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E2416-9773-0C70-6980-7E4BAD4DAF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B52A9A-8FD3-ABAA-385C-E9727E1D6E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968261-4E01-9CF9-9225-99C5608DD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0D2D0-4896-41B5-9737-7163E3DFF1CA}" type="datetimeFigureOut">
              <a:rPr lang="en-US" smtClean="0"/>
              <a:t>08-Mar-24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1E84E8-1DA2-C22A-5A10-6C7A5D77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7A3BC7-B81B-C726-FCC3-AF0E8391F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36F37-37FA-4DCA-8171-EC071C07D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320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8A61A-B85A-D2E6-CDA6-1F24AB925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801F9-33B8-B0F6-ECAD-1FDA5B686A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D35F80-6246-AFA0-B1C1-C92653CBD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0D2D0-4896-41B5-9737-7163E3DFF1CA}" type="datetimeFigureOut">
              <a:rPr lang="en-US" smtClean="0"/>
              <a:t>08-Mar-24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720DF-150F-73BD-B3E3-F29853344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4943DF-7CC9-2917-3D38-033580583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36F37-37FA-4DCA-8171-EC071C07D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774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F321E-31E9-2644-DE2D-DDB1B91CA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83F247-9A99-0EEB-CB56-C94B8C8992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733CDB-4DC9-81DC-9689-2CCE8EA78D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0D2D0-4896-41B5-9737-7163E3DFF1CA}" type="datetimeFigureOut">
              <a:rPr lang="en-US" smtClean="0"/>
              <a:t>08-Mar-24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E6D002-0FCD-C306-8C35-0B6DA47906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6DDB7D-34E4-8891-099B-0370AE950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36F37-37FA-4DCA-8171-EC071C07D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869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F6918-55E4-3C56-0140-6AC3898CF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60842-A37F-D93C-F572-5AB5E2D38B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F492CE-1175-6136-5EB5-3F4273C9E8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E3C142-3D23-939D-BC21-97862D725A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0D2D0-4896-41B5-9737-7163E3DFF1CA}" type="datetimeFigureOut">
              <a:rPr lang="en-US" smtClean="0"/>
              <a:t>08-Mar-24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A29ECF-7D28-A500-AA63-C6A7BBBC1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2CABC4-41A0-3D62-199D-4968CD81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36F37-37FA-4DCA-8171-EC071C07D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0685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9F675-EC7A-9C21-2DAC-1677CDB65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059410-9C59-9B4F-AD27-75796CCA2D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F18551-2D7A-E964-32E8-1C8AC0465A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D061A2-C134-C594-A011-D693810B99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5E312F-0105-B23F-5575-1A0A960FFD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737438-4153-BA3C-E986-2569A3D4A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0D2D0-4896-41B5-9737-7163E3DFF1CA}" type="datetimeFigureOut">
              <a:rPr lang="en-US" smtClean="0"/>
              <a:t>08-Mar-24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E2C468-3AC6-9F7A-23C9-960E867C2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6A00ED-2E36-F1EE-735B-8FA255D36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36F37-37FA-4DCA-8171-EC071C07D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110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1A5DF-BD8A-E52A-321C-70FAF27FC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36C634-D192-E70B-E103-1EE953A768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0D2D0-4896-41B5-9737-7163E3DFF1CA}" type="datetimeFigureOut">
              <a:rPr lang="en-US" smtClean="0"/>
              <a:t>08-Mar-24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117B62-82F5-0E00-F11B-9C72EA286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9A5A76-50DB-BB66-692F-05B5A03F9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36F37-37FA-4DCA-8171-EC071C07D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07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8D3561-CD25-E60E-A45D-D77CEE35C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0D2D0-4896-41B5-9737-7163E3DFF1CA}" type="datetimeFigureOut">
              <a:rPr lang="en-US" smtClean="0"/>
              <a:t>08-Mar-24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585F9F-22C8-689E-0632-8D98CC45A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CEFB13-C4FC-3ECE-A503-960912D25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36F37-37FA-4DCA-8171-EC071C07D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1215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714BB-B372-E6EF-DDE8-587DA1DBA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51026-6286-C549-32A3-5F06AE4C91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BCD4C1-6FD6-D567-4830-0938D870FB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5D82A7-9878-0A80-25BA-E3D52A99C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0D2D0-4896-41B5-9737-7163E3DFF1CA}" type="datetimeFigureOut">
              <a:rPr lang="en-US" smtClean="0"/>
              <a:t>08-Mar-24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7312B1-6EF6-E29F-82A8-7995FDABB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ACE0AF-C1A5-7492-5255-005AFF26F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36F37-37FA-4DCA-8171-EC071C07D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505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50AEE-DF97-4E92-B1B7-C467B87E4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43CE7E-2170-B990-1755-4C4CA5148F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171AE2-D36F-11B8-8B8A-B736C47457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0EB046-DF88-BD79-193D-EC93A591F6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0D2D0-4896-41B5-9737-7163E3DFF1CA}" type="datetimeFigureOut">
              <a:rPr lang="en-US" smtClean="0"/>
              <a:t>08-Mar-24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658926-BFC3-7004-348A-7DF09139EB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91CD10-6CE5-DEF6-6AE8-1DD90C2B5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36F37-37FA-4DCA-8171-EC071C07D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579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5F599-5B24-57DA-3E04-B335811AE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2CFC90-1F51-3569-2B67-9CF51FF98C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566801-10DA-4D66-97CF-44A48DADE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0D2D0-4896-41B5-9737-7163E3DFF1CA}" type="datetimeFigureOut">
              <a:rPr lang="en-US" smtClean="0"/>
              <a:t>08-Mar-24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87E6A-3501-E99D-4695-6FD087A9D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D38C7B-DF06-95B1-306F-40917CAE2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36F37-37FA-4DCA-8171-EC071C07D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722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F2EA1C-AF3F-FA5E-9D31-133AF00E20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3431F8-FBBE-9DDD-B4B2-6F319D9F64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C8033-E206-8BD5-A601-9F7E97E1A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0D2D0-4896-41B5-9737-7163E3DFF1CA}" type="datetimeFigureOut">
              <a:rPr lang="en-US" smtClean="0"/>
              <a:t>08-Mar-24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5E0D2-FF84-F327-25F1-7FCF0447A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39D458-B3FF-A9CD-5281-2429F190D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36F37-37FA-4DCA-8171-EC071C07D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8928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2A25FB-2DAA-BE05-EB37-7F89BCA78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8A46AF-0B28-6893-C234-5F91EF0CA9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525834-D110-0160-FF64-64000D8DBA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170D2D0-4896-41B5-9737-7163E3DFF1CA}" type="datetimeFigureOut">
              <a:rPr lang="en-US" smtClean="0"/>
              <a:t>08-Mar-24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3F6714-D39F-6626-28E1-6ECC89D67E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1F1345-8986-ACD1-8DA5-51A1967692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436F37-37FA-4DCA-8171-EC071C07D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91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A352B-B8B4-AFE2-A94F-0A75A5068DC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222E48-6CEC-F9D9-D56E-DAC484D562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Student ID: </a:t>
            </a:r>
          </a:p>
        </p:txBody>
      </p:sp>
    </p:spTree>
    <p:extLst>
      <p:ext uri="{BB962C8B-B14F-4D97-AF65-F5344CB8AC3E}">
        <p14:creationId xmlns:p14="http://schemas.microsoft.com/office/powerpoint/2010/main" val="15786674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A7802-E4B8-D312-460B-112C3002D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Type of Research was Carried Out?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ED4C8-3B90-8F11-EC9A-F2B2F9B3A6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1" dirty="0"/>
              <a:t>Secondary Research:</a:t>
            </a:r>
          </a:p>
          <a:p>
            <a:r>
              <a:rPr lang="en-US" dirty="0"/>
              <a:t>Conducted online searches using keywords like "Arcadia Group collapse," "challenges facing retail industry," and "SCAMPER model."</a:t>
            </a:r>
          </a:p>
          <a:p>
            <a:r>
              <a:rPr lang="en-US" dirty="0"/>
              <a:t>Analyzed news articles, business journals, and industry reports.</a:t>
            </a:r>
          </a:p>
          <a:p>
            <a:r>
              <a:rPr lang="en-US" dirty="0"/>
              <a:t>Examined case studies and expert opinions on Arcadia's downfall.</a:t>
            </a:r>
          </a:p>
          <a:p>
            <a:pPr marL="0" indent="0">
              <a:buNone/>
            </a:pPr>
            <a:r>
              <a:rPr lang="en-US" b="1" dirty="0"/>
              <a:t>Data Analysis:</a:t>
            </a:r>
          </a:p>
          <a:p>
            <a:r>
              <a:rPr lang="en-US" dirty="0"/>
              <a:t>Incorporated relevant statistics on online fashion sales and consumer trends.</a:t>
            </a:r>
          </a:p>
          <a:p>
            <a:r>
              <a:rPr lang="en-US" dirty="0"/>
              <a:t>Used sales figures and brand information from Arcadia's past performance.</a:t>
            </a:r>
          </a:p>
          <a:p>
            <a:pPr marL="0" indent="0">
              <a:buNone/>
            </a:pPr>
            <a:r>
              <a:rPr lang="en-US" b="1" dirty="0"/>
              <a:t>SCAMPER Framework Integration:</a:t>
            </a:r>
          </a:p>
          <a:p>
            <a:r>
              <a:rPr lang="en-US" dirty="0"/>
              <a:t>Analyzed Arcadia's situation through the lens of the SCAMPER model.</a:t>
            </a:r>
          </a:p>
          <a:p>
            <a:r>
              <a:rPr lang="en-US" dirty="0"/>
              <a:t>Explored creative solutions for each element (Substitute, Combine, Adapt, Modify, Put to another use, Eliminate, Reverse).</a:t>
            </a:r>
          </a:p>
        </p:txBody>
      </p:sp>
    </p:spTree>
    <p:extLst>
      <p:ext uri="{BB962C8B-B14F-4D97-AF65-F5344CB8AC3E}">
        <p14:creationId xmlns:p14="http://schemas.microsoft.com/office/powerpoint/2010/main" val="16285610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094F2-1411-5120-E2AE-564F8AD93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relevant information was searched for and sorted?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F1B7F-6A20-1DF8-5F14-56CB2F1E53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/>
              <a:t>Keyword Selection</a:t>
            </a:r>
            <a:r>
              <a:rPr lang="en-US" dirty="0"/>
              <a:t>: Used specific keywords related to Arcadia, retail challenges, SCAMPER, and consumer trends.</a:t>
            </a:r>
          </a:p>
          <a:p>
            <a:r>
              <a:rPr lang="en-US" b="1" dirty="0"/>
              <a:t>Source Credibility</a:t>
            </a:r>
            <a:r>
              <a:rPr lang="en-US" dirty="0"/>
              <a:t>: Prioritized reliable sources like business journals, industry reports, and reputable news outlets.</a:t>
            </a:r>
          </a:p>
          <a:p>
            <a:r>
              <a:rPr lang="en-US" b="1" dirty="0"/>
              <a:t>Date Relevance: </a:t>
            </a:r>
            <a:r>
              <a:rPr lang="en-US" dirty="0"/>
              <a:t>Focused on recent information to capture current trends and analyses.</a:t>
            </a:r>
          </a:p>
          <a:p>
            <a:r>
              <a:rPr lang="en-US" b="1" dirty="0"/>
              <a:t>Information Filtering</a:t>
            </a:r>
            <a:r>
              <a:rPr lang="en-US" dirty="0"/>
              <a:t>: Evaluated information for accuracy, objectivity, and relevance to the research question.</a:t>
            </a:r>
          </a:p>
          <a:p>
            <a:r>
              <a:rPr lang="en-US" b="1" dirty="0"/>
              <a:t>Cross-referencing</a:t>
            </a:r>
            <a:r>
              <a:rPr lang="en-US" dirty="0"/>
              <a:t>: Compared information from various sources to ensure coherence and avoid bias.</a:t>
            </a:r>
          </a:p>
        </p:txBody>
      </p:sp>
    </p:spTree>
    <p:extLst>
      <p:ext uri="{BB962C8B-B14F-4D97-AF65-F5344CB8AC3E}">
        <p14:creationId xmlns:p14="http://schemas.microsoft.com/office/powerpoint/2010/main" val="30186186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A5FC9-D770-0C87-5161-B981152A9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concepts/theories/class notes were explored and how?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67F77-CC03-3BCF-7CB8-99E98D35B9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b="1" dirty="0"/>
              <a:t>Retail Innovation: </a:t>
            </a:r>
            <a:r>
              <a:rPr lang="en-US" dirty="0"/>
              <a:t>Analyzed how innovation can be a double-edged sword, using Arcadia's early success and eventual failure as a case study.</a:t>
            </a:r>
          </a:p>
          <a:p>
            <a:r>
              <a:rPr lang="en-US" b="1" dirty="0"/>
              <a:t>Shifting Consumer Preferences</a:t>
            </a:r>
            <a:r>
              <a:rPr lang="en-US" dirty="0"/>
              <a:t>: Examined the growing demand for sustainability, ethical production, and personalized experiences in the fashion industry.</a:t>
            </a:r>
          </a:p>
          <a:p>
            <a:r>
              <a:rPr lang="en-US" b="1" dirty="0"/>
              <a:t>Online Retail Revolution: </a:t>
            </a:r>
            <a:r>
              <a:rPr lang="en-US" dirty="0"/>
              <a:t>Explored the impact of online shopping on traditional brick-and-mortar retailers and the need for adaptation.</a:t>
            </a:r>
          </a:p>
          <a:p>
            <a:r>
              <a:rPr lang="en-US" b="1" dirty="0"/>
              <a:t>SCAMPER Model</a:t>
            </a:r>
            <a:r>
              <a:rPr lang="en-US" dirty="0"/>
              <a:t>: Utilized the SCAMPER framework as a creative problem-solving tool to identify innovative solutions for Arcadia's challenges.</a:t>
            </a:r>
          </a:p>
          <a:p>
            <a:r>
              <a:rPr lang="en-US" b="1" dirty="0"/>
              <a:t>Case Study Approach</a:t>
            </a:r>
            <a:r>
              <a:rPr lang="en-US" dirty="0"/>
              <a:t>: Analyzed Arcadia's downfall as a case study to glean valuable lessons for businesses facing similar challenges in the retail landscape.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406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ED13B-A676-9B43-8FD2-0BB29727D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Which external sources were most useful in writing the assignment?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5CE4B-94CF-1504-B4B4-DF2A877286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/>
              <a:t>Industry Reports</a:t>
            </a:r>
            <a:r>
              <a:rPr lang="en-US" dirty="0"/>
              <a:t>: Reports on online fashion sales trends and consumer preferences in the UK fashion retail market. (e.g., [Source on UK fashion retail market])</a:t>
            </a:r>
          </a:p>
          <a:p>
            <a:r>
              <a:rPr lang="en-US" b="1" dirty="0"/>
              <a:t>Business Journals</a:t>
            </a:r>
            <a:r>
              <a:rPr lang="en-US" dirty="0"/>
              <a:t>: Articles analyzing the challenges faced by traditional retailers and the rise of online shopping. (e.g., [Source on challenges facing retailers])</a:t>
            </a:r>
          </a:p>
          <a:p>
            <a:r>
              <a:rPr lang="en-US" b="1" dirty="0"/>
              <a:t>Case Studies: </a:t>
            </a:r>
            <a:r>
              <a:rPr lang="en-US" dirty="0"/>
              <a:t>Existing case studies exploring the reasons behind Arcadia's collapse. (e.g., [Source on Arcadia case study - replace with a credible source if found])</a:t>
            </a:r>
          </a:p>
          <a:p>
            <a:r>
              <a:rPr lang="en-US" b="1" dirty="0"/>
              <a:t>News Articles</a:t>
            </a:r>
            <a:r>
              <a:rPr lang="en-US" dirty="0"/>
              <a:t>: Reputable news outlets reporting on Arcadia's administration and the changing retail landscape. (e.g., [Source on Arcadia administration - replace with a credible source if found])</a:t>
            </a:r>
          </a:p>
        </p:txBody>
      </p:sp>
    </p:spTree>
    <p:extLst>
      <p:ext uri="{BB962C8B-B14F-4D97-AF65-F5344CB8AC3E}">
        <p14:creationId xmlns:p14="http://schemas.microsoft.com/office/powerpoint/2010/main" val="3436717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E6F13-2601-A222-8508-025AA0CF4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1255477" cy="1768475"/>
          </a:xfrm>
        </p:spPr>
        <p:txBody>
          <a:bodyPr>
            <a:normAutofit/>
          </a:bodyPr>
          <a:lstStyle/>
          <a:p>
            <a:r>
              <a:rPr lang="en-US" sz="3600" b="1" i="0" dirty="0">
                <a:effectLst/>
                <a:latin typeface="Google Sans"/>
              </a:rPr>
              <a:t>What were the main challenges faced in completing the assignment and how were those challenges overcome?</a:t>
            </a:r>
            <a:br>
              <a:rPr lang="en-US" b="0" i="0" dirty="0">
                <a:solidFill>
                  <a:srgbClr val="E3E3E3"/>
                </a:solidFill>
                <a:effectLst/>
                <a:latin typeface="Google Sans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D0F95-F41F-B126-F3F4-63408FAF81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b="1" dirty="0"/>
              <a:t>Limited access to primary sources:</a:t>
            </a:r>
          </a:p>
          <a:p>
            <a:r>
              <a:rPr lang="en-US" dirty="0"/>
              <a:t>Solution: Relied heavily on credible secondary sources like industry reports, business journals, and expert analyses.</a:t>
            </a:r>
          </a:p>
          <a:p>
            <a:pPr marL="0" indent="0">
              <a:buNone/>
            </a:pPr>
            <a:r>
              <a:rPr lang="en-US" b="1" dirty="0"/>
              <a:t>Information overload:</a:t>
            </a:r>
          </a:p>
          <a:p>
            <a:r>
              <a:rPr lang="en-US" dirty="0"/>
              <a:t>Solution: Used specific keywords and focused on recent, high-quality sources to find the most relevant information.</a:t>
            </a:r>
          </a:p>
          <a:p>
            <a:pPr marL="0" indent="0">
              <a:buNone/>
            </a:pPr>
            <a:r>
              <a:rPr lang="en-US" b="1" dirty="0"/>
              <a:t>Balancing historical context with current trends:</a:t>
            </a:r>
          </a:p>
          <a:p>
            <a:r>
              <a:rPr lang="en-US" dirty="0"/>
              <a:t>Solution: Analyzed Arcadia's past success alongside current retail challenges to provide a comprehensive picture.</a:t>
            </a:r>
          </a:p>
          <a:p>
            <a:pPr marL="0" indent="0">
              <a:buNone/>
            </a:pPr>
            <a:r>
              <a:rPr lang="en-US" b="1" dirty="0"/>
              <a:t>Applying the SCAMPER model creatively:</a:t>
            </a:r>
          </a:p>
          <a:p>
            <a:r>
              <a:rPr lang="en-US" dirty="0"/>
              <a:t>Solution: Thoroughly researched consumer trends and innovative practices within the retail industry to generate effective solutions for Arcadia's situation.</a:t>
            </a:r>
          </a:p>
        </p:txBody>
      </p:sp>
    </p:spTree>
    <p:extLst>
      <p:ext uri="{BB962C8B-B14F-4D97-AF65-F5344CB8AC3E}">
        <p14:creationId xmlns:p14="http://schemas.microsoft.com/office/powerpoint/2010/main" val="1319083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1785A-DD28-9387-9F3B-73FECB716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are the practical learning outcomes of the assignment and how can it benefit in the future?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49E02-9CA1-655A-9376-34548784F0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Understanding Retail Challenges: Gained valuable insights into the challenges facing traditional retailers in the digital age.</a:t>
            </a:r>
          </a:p>
          <a:p>
            <a:r>
              <a:rPr lang="en-US" dirty="0"/>
              <a:t>Importance of Innovation: Learned the importance of continuous innovation and adaptation for businesses to remain competitive.</a:t>
            </a:r>
          </a:p>
          <a:p>
            <a:r>
              <a:rPr lang="en-US" dirty="0"/>
              <a:t>SCAMPER Model Application: Developed skills in applying the SCAMPER model for creative problem-solving in various contexts.</a:t>
            </a:r>
          </a:p>
          <a:p>
            <a:r>
              <a:rPr lang="en-US" dirty="0"/>
              <a:t>Critical Thinking &amp; Analysis: Sharpened critical thinking and analytical skills through research and evaluation of complex information.</a:t>
            </a:r>
          </a:p>
          <a:p>
            <a:r>
              <a:rPr lang="en-US" dirty="0"/>
              <a:t>Future Benefit: These skills will be valuable in analyzing business situations, identifying challenges, and brainstorming creative solutions in any future career path.</a:t>
            </a:r>
          </a:p>
        </p:txBody>
      </p:sp>
    </p:spTree>
    <p:extLst>
      <p:ext uri="{BB962C8B-B14F-4D97-AF65-F5344CB8AC3E}">
        <p14:creationId xmlns:p14="http://schemas.microsoft.com/office/powerpoint/2010/main" val="33255110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709</Words>
  <Application>Microsoft Office PowerPoint</Application>
  <PresentationFormat>Widescreen</PresentationFormat>
  <Paragraphs>45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Google Sans</vt:lpstr>
      <vt:lpstr>Office Theme</vt:lpstr>
      <vt:lpstr>Reflection</vt:lpstr>
      <vt:lpstr>What Type of Research was Carried Out?</vt:lpstr>
      <vt:lpstr>How relevant information was searched for and sorted?</vt:lpstr>
      <vt:lpstr>What concepts/theories/class notes were explored and how?</vt:lpstr>
      <vt:lpstr>Which external sources were most useful in writing the assignment?</vt:lpstr>
      <vt:lpstr>What were the main challenges faced in completing the assignment and how were those challenges overcome? </vt:lpstr>
      <vt:lpstr>What are the practical learning outcomes of the assignment and how can it benefit in the future?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</dc:title>
  <dc:creator>Nav</dc:creator>
  <cp:lastModifiedBy>Muhammad Muzammil Kamran</cp:lastModifiedBy>
  <cp:revision>1</cp:revision>
  <dcterms:created xsi:type="dcterms:W3CDTF">2024-03-08T03:15:57Z</dcterms:created>
  <dcterms:modified xsi:type="dcterms:W3CDTF">2024-03-08T03:29:16Z</dcterms:modified>
</cp:coreProperties>
</file>