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5" r:id="rId1"/>
  </p:sldMasterIdLst>
  <p:notesMasterIdLst>
    <p:notesMasterId r:id="rId33"/>
  </p:notesMasterIdLst>
  <p:sldIdLst>
    <p:sldId id="256" r:id="rId2"/>
    <p:sldId id="257" r:id="rId3"/>
    <p:sldId id="283" r:id="rId4"/>
    <p:sldId id="289" r:id="rId5"/>
    <p:sldId id="258" r:id="rId6"/>
    <p:sldId id="297" r:id="rId7"/>
    <p:sldId id="259" r:id="rId8"/>
    <p:sldId id="290" r:id="rId9"/>
    <p:sldId id="292" r:id="rId10"/>
    <p:sldId id="263" r:id="rId11"/>
    <p:sldId id="264" r:id="rId12"/>
    <p:sldId id="288" r:id="rId13"/>
    <p:sldId id="293" r:id="rId14"/>
    <p:sldId id="294" r:id="rId15"/>
    <p:sldId id="295" r:id="rId16"/>
    <p:sldId id="296" r:id="rId17"/>
    <p:sldId id="265" r:id="rId18"/>
    <p:sldId id="298" r:id="rId19"/>
    <p:sldId id="299" r:id="rId20"/>
    <p:sldId id="300" r:id="rId21"/>
    <p:sldId id="301" r:id="rId22"/>
    <p:sldId id="302" r:id="rId23"/>
    <p:sldId id="303" r:id="rId24"/>
    <p:sldId id="307" r:id="rId25"/>
    <p:sldId id="304" r:id="rId26"/>
    <p:sldId id="305" r:id="rId27"/>
    <p:sldId id="306" r:id="rId28"/>
    <p:sldId id="284" r:id="rId29"/>
    <p:sldId id="291" r:id="rId30"/>
    <p:sldId id="268" r:id="rId31"/>
    <p:sldId id="287" r:id="rId32"/>
  </p:sldIdLst>
  <p:sldSz cx="12192000" cy="6858000"/>
  <p:notesSz cx="6724650" cy="97742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31" autoAdjust="0"/>
    <p:restoredTop sz="94660"/>
  </p:normalViewPr>
  <p:slideViewPr>
    <p:cSldViewPr snapToGrid="0">
      <p:cViewPr varScale="1">
        <p:scale>
          <a:sx n="116" d="100"/>
          <a:sy n="116" d="100"/>
        </p:scale>
        <p:origin x="102" y="108"/>
      </p:cViewPr>
      <p:guideLst/>
    </p:cSldViewPr>
  </p:slideViewPr>
  <p:notesTextViewPr>
    <p:cViewPr>
      <p:scale>
        <a:sx n="1" d="1"/>
        <a:sy n="1" d="1"/>
      </p:scale>
      <p:origin x="0" y="0"/>
    </p:cViewPr>
  </p:notesTextViewPr>
  <p:notesViewPr>
    <p:cSldViewPr snapToGrid="0">
      <p:cViewPr varScale="1">
        <p:scale>
          <a:sx n="73" d="100"/>
          <a:sy n="73" d="100"/>
        </p:scale>
        <p:origin x="2148"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4015" cy="49040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09079" y="0"/>
            <a:ext cx="2914015" cy="490409"/>
          </a:xfrm>
          <a:prstGeom prst="rect">
            <a:avLst/>
          </a:prstGeom>
        </p:spPr>
        <p:txBody>
          <a:bodyPr vert="horz" lIns="91440" tIns="45720" rIns="91440" bIns="45720" rtlCol="0"/>
          <a:lstStyle>
            <a:lvl1pPr algn="r">
              <a:defRPr sz="1200"/>
            </a:lvl1pPr>
          </a:lstStyle>
          <a:p>
            <a:fld id="{432E2A08-C871-472E-BA94-C00C687A9881}" type="datetimeFigureOut">
              <a:rPr lang="en-GB" smtClean="0"/>
              <a:t>04/10/2019</a:t>
            </a:fld>
            <a:endParaRPr lang="en-GB"/>
          </a:p>
        </p:txBody>
      </p:sp>
      <p:sp>
        <p:nvSpPr>
          <p:cNvPr id="4" name="Slide Image Placeholder 3"/>
          <p:cNvSpPr>
            <a:spLocks noGrp="1" noRot="1" noChangeAspect="1"/>
          </p:cNvSpPr>
          <p:nvPr>
            <p:ph type="sldImg" idx="2"/>
          </p:nvPr>
        </p:nvSpPr>
        <p:spPr>
          <a:xfrm>
            <a:off x="430213" y="1222375"/>
            <a:ext cx="5864225" cy="32988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2465" y="4703852"/>
            <a:ext cx="5379720" cy="3848606"/>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283830"/>
            <a:ext cx="2914015" cy="49040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09079" y="9283830"/>
            <a:ext cx="2914015" cy="490408"/>
          </a:xfrm>
          <a:prstGeom prst="rect">
            <a:avLst/>
          </a:prstGeom>
        </p:spPr>
        <p:txBody>
          <a:bodyPr vert="horz" lIns="91440" tIns="45720" rIns="91440" bIns="45720" rtlCol="0" anchor="b"/>
          <a:lstStyle>
            <a:lvl1pPr algn="r">
              <a:defRPr sz="1200"/>
            </a:lvl1pPr>
          </a:lstStyle>
          <a:p>
            <a:fld id="{970C0BD4-7248-49DB-8B20-D80728C4AD70}" type="slidenum">
              <a:rPr lang="en-GB" smtClean="0"/>
              <a:t>‹#›</a:t>
            </a:fld>
            <a:endParaRPr lang="en-GB"/>
          </a:p>
        </p:txBody>
      </p:sp>
    </p:spTree>
    <p:extLst>
      <p:ext uri="{BB962C8B-B14F-4D97-AF65-F5344CB8AC3E}">
        <p14:creationId xmlns:p14="http://schemas.microsoft.com/office/powerpoint/2010/main" val="33742523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lvl1pPr defTabSz="990600">
              <a:defRPr sz="2800">
                <a:solidFill>
                  <a:schemeClr val="tx1"/>
                </a:solidFill>
                <a:latin typeface="Arial" panose="020B0604020202020204" pitchFamily="34" charset="0"/>
              </a:defRPr>
            </a:lvl1pPr>
            <a:lvl2pPr marL="742950" indent="-285750" defTabSz="990600">
              <a:defRPr sz="2800">
                <a:solidFill>
                  <a:schemeClr val="tx1"/>
                </a:solidFill>
                <a:latin typeface="Arial" panose="020B0604020202020204" pitchFamily="34" charset="0"/>
              </a:defRPr>
            </a:lvl2pPr>
            <a:lvl3pPr marL="1143000" indent="-228600" defTabSz="990600">
              <a:defRPr sz="2800">
                <a:solidFill>
                  <a:schemeClr val="tx1"/>
                </a:solidFill>
                <a:latin typeface="Arial" panose="020B0604020202020204" pitchFamily="34" charset="0"/>
              </a:defRPr>
            </a:lvl3pPr>
            <a:lvl4pPr marL="1600200" indent="-228600" defTabSz="990600">
              <a:defRPr sz="2800">
                <a:solidFill>
                  <a:schemeClr val="tx1"/>
                </a:solidFill>
                <a:latin typeface="Arial" panose="020B0604020202020204" pitchFamily="34" charset="0"/>
              </a:defRPr>
            </a:lvl4pPr>
            <a:lvl5pPr marL="2057400" indent="-228600" defTabSz="990600">
              <a:defRPr sz="2800">
                <a:solidFill>
                  <a:schemeClr val="tx1"/>
                </a:solidFill>
                <a:latin typeface="Arial" panose="020B0604020202020204" pitchFamily="34" charset="0"/>
              </a:defRPr>
            </a:lvl5pPr>
            <a:lvl6pPr marL="2514600" indent="-228600" defTabSz="990600" eaLnBrk="0" fontAlgn="base" hangingPunct="0">
              <a:spcBef>
                <a:spcPct val="0"/>
              </a:spcBef>
              <a:spcAft>
                <a:spcPct val="0"/>
              </a:spcAft>
              <a:defRPr sz="2800">
                <a:solidFill>
                  <a:schemeClr val="tx1"/>
                </a:solidFill>
                <a:latin typeface="Arial" panose="020B0604020202020204" pitchFamily="34" charset="0"/>
              </a:defRPr>
            </a:lvl6pPr>
            <a:lvl7pPr marL="2971800" indent="-228600" defTabSz="990600" eaLnBrk="0" fontAlgn="base" hangingPunct="0">
              <a:spcBef>
                <a:spcPct val="0"/>
              </a:spcBef>
              <a:spcAft>
                <a:spcPct val="0"/>
              </a:spcAft>
              <a:defRPr sz="2800">
                <a:solidFill>
                  <a:schemeClr val="tx1"/>
                </a:solidFill>
                <a:latin typeface="Arial" panose="020B0604020202020204" pitchFamily="34" charset="0"/>
              </a:defRPr>
            </a:lvl7pPr>
            <a:lvl8pPr marL="3429000" indent="-228600" defTabSz="990600" eaLnBrk="0" fontAlgn="base" hangingPunct="0">
              <a:spcBef>
                <a:spcPct val="0"/>
              </a:spcBef>
              <a:spcAft>
                <a:spcPct val="0"/>
              </a:spcAft>
              <a:defRPr sz="2800">
                <a:solidFill>
                  <a:schemeClr val="tx1"/>
                </a:solidFill>
                <a:latin typeface="Arial" panose="020B0604020202020204" pitchFamily="34" charset="0"/>
              </a:defRPr>
            </a:lvl8pPr>
            <a:lvl9pPr marL="3886200" indent="-228600" defTabSz="990600" eaLnBrk="0" fontAlgn="base" hangingPunct="0">
              <a:spcBef>
                <a:spcPct val="0"/>
              </a:spcBef>
              <a:spcAft>
                <a:spcPct val="0"/>
              </a:spcAft>
              <a:defRPr sz="2800">
                <a:solidFill>
                  <a:schemeClr val="tx1"/>
                </a:solidFill>
                <a:latin typeface="Arial" panose="020B0604020202020204" pitchFamily="34" charset="0"/>
              </a:defRPr>
            </a:lvl9pPr>
          </a:lstStyle>
          <a:p>
            <a:fld id="{3D975B6C-5CA2-4785-9095-575FAF4D3C26}" type="slidenum">
              <a:rPr lang="en-US" altLang="en-US" sz="1300" smtClean="0"/>
              <a:pPr/>
              <a:t>11</a:t>
            </a:fld>
            <a:endParaRPr lang="en-US" altLang="en-US" sz="1300" smtClean="0"/>
          </a:p>
        </p:txBody>
      </p:sp>
      <p:sp>
        <p:nvSpPr>
          <p:cNvPr id="18435" name="Rectangle 2"/>
          <p:cNvSpPr>
            <a:spLocks noGrp="1" noRot="1" noChangeAspect="1" noChangeArrowheads="1" noTextEdit="1"/>
          </p:cNvSpPr>
          <p:nvPr>
            <p:ph type="sldImg"/>
          </p:nvPr>
        </p:nvSpPr>
        <p:spPr>
          <a:xfrm>
            <a:off x="-165100" y="820738"/>
            <a:ext cx="7291388" cy="4102100"/>
          </a:xfrm>
          <a:ln/>
        </p:spPr>
      </p:sp>
      <p:sp>
        <p:nvSpPr>
          <p:cNvPr id="18436" name="Rectangle 3"/>
          <p:cNvSpPr>
            <a:spLocks noGrp="1" noChangeArrowheads="1"/>
          </p:cNvSpPr>
          <p:nvPr>
            <p:ph type="body" idx="1"/>
          </p:nvPr>
        </p:nvSpPr>
        <p:spPr>
          <a:noFill/>
        </p:spPr>
        <p:txBody>
          <a:bodyPr/>
          <a:lstStyle/>
          <a:p>
            <a:pPr eaLnBrk="1" hangingPunct="1"/>
            <a:r>
              <a:rPr lang="en-AU" altLang="en-US" smtClean="0"/>
              <a:t>Encourage participants to think about a situation where they must communicate with someone who is hard of hearing; anxious; has been put down in the past; doesn’t know who you are – what are some of the things you can do to help communication?</a:t>
            </a:r>
            <a:endParaRPr lang="en-US" altLang="en-US" smtClean="0"/>
          </a:p>
        </p:txBody>
      </p:sp>
    </p:spTree>
    <p:extLst>
      <p:ext uri="{BB962C8B-B14F-4D97-AF65-F5344CB8AC3E}">
        <p14:creationId xmlns:p14="http://schemas.microsoft.com/office/powerpoint/2010/main" val="9741144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p:spPr>
        <p:txBody>
          <a:bodyPr/>
          <a:lstStyle>
            <a:lvl1pPr defTabSz="990600">
              <a:defRPr sz="2800">
                <a:solidFill>
                  <a:schemeClr val="tx1"/>
                </a:solidFill>
                <a:latin typeface="Arial" panose="020B0604020202020204" pitchFamily="34" charset="0"/>
              </a:defRPr>
            </a:lvl1pPr>
            <a:lvl2pPr marL="742950" indent="-285750" defTabSz="990600">
              <a:defRPr sz="2800">
                <a:solidFill>
                  <a:schemeClr val="tx1"/>
                </a:solidFill>
                <a:latin typeface="Arial" panose="020B0604020202020204" pitchFamily="34" charset="0"/>
              </a:defRPr>
            </a:lvl2pPr>
            <a:lvl3pPr marL="1143000" indent="-228600" defTabSz="990600">
              <a:defRPr sz="2800">
                <a:solidFill>
                  <a:schemeClr val="tx1"/>
                </a:solidFill>
                <a:latin typeface="Arial" panose="020B0604020202020204" pitchFamily="34" charset="0"/>
              </a:defRPr>
            </a:lvl3pPr>
            <a:lvl4pPr marL="1600200" indent="-228600" defTabSz="990600">
              <a:defRPr sz="2800">
                <a:solidFill>
                  <a:schemeClr val="tx1"/>
                </a:solidFill>
                <a:latin typeface="Arial" panose="020B0604020202020204" pitchFamily="34" charset="0"/>
              </a:defRPr>
            </a:lvl4pPr>
            <a:lvl5pPr marL="2057400" indent="-228600" defTabSz="990600">
              <a:defRPr sz="2800">
                <a:solidFill>
                  <a:schemeClr val="tx1"/>
                </a:solidFill>
                <a:latin typeface="Arial" panose="020B0604020202020204" pitchFamily="34" charset="0"/>
              </a:defRPr>
            </a:lvl5pPr>
            <a:lvl6pPr marL="2514600" indent="-228600" defTabSz="990600" eaLnBrk="0" fontAlgn="base" hangingPunct="0">
              <a:spcBef>
                <a:spcPct val="0"/>
              </a:spcBef>
              <a:spcAft>
                <a:spcPct val="0"/>
              </a:spcAft>
              <a:defRPr sz="2800">
                <a:solidFill>
                  <a:schemeClr val="tx1"/>
                </a:solidFill>
                <a:latin typeface="Arial" panose="020B0604020202020204" pitchFamily="34" charset="0"/>
              </a:defRPr>
            </a:lvl6pPr>
            <a:lvl7pPr marL="2971800" indent="-228600" defTabSz="990600" eaLnBrk="0" fontAlgn="base" hangingPunct="0">
              <a:spcBef>
                <a:spcPct val="0"/>
              </a:spcBef>
              <a:spcAft>
                <a:spcPct val="0"/>
              </a:spcAft>
              <a:defRPr sz="2800">
                <a:solidFill>
                  <a:schemeClr val="tx1"/>
                </a:solidFill>
                <a:latin typeface="Arial" panose="020B0604020202020204" pitchFamily="34" charset="0"/>
              </a:defRPr>
            </a:lvl7pPr>
            <a:lvl8pPr marL="3429000" indent="-228600" defTabSz="990600" eaLnBrk="0" fontAlgn="base" hangingPunct="0">
              <a:spcBef>
                <a:spcPct val="0"/>
              </a:spcBef>
              <a:spcAft>
                <a:spcPct val="0"/>
              </a:spcAft>
              <a:defRPr sz="2800">
                <a:solidFill>
                  <a:schemeClr val="tx1"/>
                </a:solidFill>
                <a:latin typeface="Arial" panose="020B0604020202020204" pitchFamily="34" charset="0"/>
              </a:defRPr>
            </a:lvl8pPr>
            <a:lvl9pPr marL="3886200" indent="-228600" defTabSz="990600" eaLnBrk="0" fontAlgn="base" hangingPunct="0">
              <a:spcBef>
                <a:spcPct val="0"/>
              </a:spcBef>
              <a:spcAft>
                <a:spcPct val="0"/>
              </a:spcAft>
              <a:defRPr sz="2800">
                <a:solidFill>
                  <a:schemeClr val="tx1"/>
                </a:solidFill>
                <a:latin typeface="Arial" panose="020B0604020202020204" pitchFamily="34" charset="0"/>
              </a:defRPr>
            </a:lvl9pPr>
          </a:lstStyle>
          <a:p>
            <a:fld id="{C89D672F-23D2-4F32-93EC-E0B81BB12DD3}" type="slidenum">
              <a:rPr lang="en-US" altLang="en-US" sz="1300" smtClean="0"/>
              <a:pPr/>
              <a:t>17</a:t>
            </a:fld>
            <a:endParaRPr lang="en-US" altLang="en-US" sz="1300" smtClean="0"/>
          </a:p>
        </p:txBody>
      </p:sp>
      <p:sp>
        <p:nvSpPr>
          <p:cNvPr id="20483" name="Rectangle 2"/>
          <p:cNvSpPr>
            <a:spLocks noGrp="1" noRot="1" noChangeAspect="1" noChangeArrowheads="1" noTextEdit="1"/>
          </p:cNvSpPr>
          <p:nvPr>
            <p:ph type="sldImg"/>
          </p:nvPr>
        </p:nvSpPr>
        <p:spPr>
          <a:xfrm>
            <a:off x="-165100" y="820738"/>
            <a:ext cx="7291388" cy="4102100"/>
          </a:xfrm>
          <a:ln/>
        </p:spPr>
      </p:sp>
      <p:sp>
        <p:nvSpPr>
          <p:cNvPr id="20484" name="Rectangle 3"/>
          <p:cNvSpPr>
            <a:spLocks noGrp="1" noChangeArrowheads="1"/>
          </p:cNvSpPr>
          <p:nvPr>
            <p:ph type="body" idx="1"/>
          </p:nvPr>
        </p:nvSpPr>
        <p:spPr>
          <a:noFill/>
        </p:spPr>
        <p:txBody>
          <a:bodyPr/>
          <a:lstStyle/>
          <a:p>
            <a:pPr eaLnBrk="1" hangingPunct="1"/>
            <a:r>
              <a:rPr lang="en-AU" altLang="en-US" smtClean="0"/>
              <a:t>Show the title of this slide and ask people to see if they can suggest some of the barriers-Then reveal the diagram when there has been 2 to 3 mins of ideas from the group</a:t>
            </a:r>
            <a:endParaRPr lang="en-US" altLang="en-US" smtClean="0"/>
          </a:p>
        </p:txBody>
      </p:sp>
    </p:spTree>
    <p:extLst>
      <p:ext uri="{BB962C8B-B14F-4D97-AF65-F5344CB8AC3E}">
        <p14:creationId xmlns:p14="http://schemas.microsoft.com/office/powerpoint/2010/main" val="3296594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smtClean="0"/>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10/4/2019</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D57F1E4F-1CFF-5643-939E-217C01CDF565}" type="slidenum">
              <a:rPr lang="en-US" smtClean="0"/>
              <a:pPr/>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49983738"/>
      </p:ext>
    </p:extLst>
  </p:cSld>
  <p:clrMapOvr>
    <a:masterClrMapping/>
  </p:clrMapOvr>
  <p:extLst mod="1">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10/4/2019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829711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10/4/2019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84779035"/>
      </p:ext>
    </p:extLst>
  </p:cSld>
  <p:clrMapOvr>
    <a:masterClrMapping/>
  </p:clrMapOvr>
  <p:extLst mod="1">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10/4/2019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551977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10/4/2019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727978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10/4/2019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7371995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10/4/2019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61920243"/>
      </p:ext>
    </p:extLst>
  </p:cSld>
  <p:clrMapOvr>
    <a:masterClrMapping/>
  </p:clrMapOvr>
  <p:extLst mod="1">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smtClean="0"/>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10/4/2019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77277529"/>
      </p:ext>
    </p:extLst>
  </p:cSld>
  <p:clrMapOvr>
    <a:masterClrMapping/>
  </p:clrMapOvr>
  <p:extLst mod="1">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B61BEF0D-F0BB-DE4B-95CE-6DB70DBA9567}" type="datetimeFigureOut">
              <a:rPr lang="en-US" smtClean="0"/>
              <a:pPr/>
              <a:t>10/4/2019</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173925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10/4/2019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274968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10/4/2019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864940132"/>
      </p:ext>
    </p:extLst>
  </p:cSld>
  <p:clrMapOvr>
    <a:masterClrMapping/>
  </p:clrMapOvr>
  <p:extLst mod="1">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61BEF0D-F0BB-DE4B-95CE-6DB70DBA9567}" type="datetimeFigureOut">
              <a:rPr lang="en-US" smtClean="0"/>
              <a:pPr/>
              <a:t>10/4/2019</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D57F1E4F-1CFF-5643-939E-217C01CDF565}" type="slidenum">
              <a:rPr lang="en-US" smtClean="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9619164"/>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youtube.com/watch?v=UDTVasxLNho"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20.jpe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jpeg"/><Relationship Id="rId14" Type="http://schemas.openxmlformats.org/officeDocument/2006/relationships/hyperlink" Target="https://www.youtube.com/watch?v=4MRZbWuUmkk"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46101" y="802298"/>
            <a:ext cx="10508752" cy="2541431"/>
          </a:xfrm>
        </p:spPr>
        <p:txBody>
          <a:bodyPr>
            <a:normAutofit/>
          </a:bodyPr>
          <a:lstStyle/>
          <a:p>
            <a:r>
              <a:rPr lang="en-GB" dirty="0" smtClean="0"/>
              <a:t>International Business Communications </a:t>
            </a:r>
            <a:br>
              <a:rPr lang="en-GB" dirty="0" smtClean="0"/>
            </a:br>
            <a:r>
              <a:rPr lang="en-GB" sz="4000" dirty="0" smtClean="0"/>
              <a:t>(Week 1 - Lecture)</a:t>
            </a:r>
            <a:endParaRPr lang="en-GB" sz="4000" dirty="0"/>
          </a:p>
        </p:txBody>
      </p:sp>
      <p:sp>
        <p:nvSpPr>
          <p:cNvPr id="3" name="Subtitle 2"/>
          <p:cNvSpPr>
            <a:spLocks noGrp="1"/>
          </p:cNvSpPr>
          <p:nvPr>
            <p:ph type="subTitle" idx="1"/>
          </p:nvPr>
        </p:nvSpPr>
        <p:spPr/>
        <p:txBody>
          <a:bodyPr/>
          <a:lstStyle/>
          <a:p>
            <a:r>
              <a:rPr lang="en-GB" dirty="0" smtClean="0"/>
              <a:t>Marie Pitson</a:t>
            </a:r>
            <a:endParaRPr lang="en-GB" dirty="0"/>
          </a:p>
        </p:txBody>
      </p:sp>
    </p:spTree>
    <p:extLst>
      <p:ext uri="{BB962C8B-B14F-4D97-AF65-F5344CB8AC3E}">
        <p14:creationId xmlns:p14="http://schemas.microsoft.com/office/powerpoint/2010/main" val="11968733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This week, we will:</a:t>
            </a:r>
            <a:endParaRPr lang="en-GB" dirty="0"/>
          </a:p>
        </p:txBody>
      </p:sp>
      <p:sp>
        <p:nvSpPr>
          <p:cNvPr id="3" name="Content Placeholder 2"/>
          <p:cNvSpPr>
            <a:spLocks noGrp="1"/>
          </p:cNvSpPr>
          <p:nvPr>
            <p:ph idx="1"/>
          </p:nvPr>
        </p:nvSpPr>
        <p:spPr/>
        <p:txBody>
          <a:bodyPr/>
          <a:lstStyle/>
          <a:p>
            <a:r>
              <a:rPr lang="en-GB" dirty="0" smtClean="0"/>
              <a:t>Explore why international business communication (IBC) is important</a:t>
            </a:r>
          </a:p>
          <a:p>
            <a:r>
              <a:rPr lang="en-GB" dirty="0" smtClean="0"/>
              <a:t>Introduce communication theory</a:t>
            </a:r>
          </a:p>
          <a:p>
            <a:r>
              <a:rPr lang="en-GB" dirty="0" smtClean="0"/>
              <a:t>Explore the concept of culture and its impact on communication</a:t>
            </a:r>
          </a:p>
          <a:p>
            <a:r>
              <a:rPr lang="en-GB" dirty="0" smtClean="0"/>
              <a:t>Explore and discuss the role of stereotypes</a:t>
            </a:r>
          </a:p>
          <a:p>
            <a:endParaRPr lang="en-GB" dirty="0" smtClean="0"/>
          </a:p>
        </p:txBody>
      </p:sp>
    </p:spTree>
    <p:extLst>
      <p:ext uri="{BB962C8B-B14F-4D97-AF65-F5344CB8AC3E}">
        <p14:creationId xmlns:p14="http://schemas.microsoft.com/office/powerpoint/2010/main" val="11149229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638308"/>
          </a:xfrm>
        </p:spPr>
        <p:txBody>
          <a:bodyPr>
            <a:normAutofit/>
          </a:bodyPr>
          <a:lstStyle/>
          <a:p>
            <a:r>
              <a:rPr lang="en-GB" sz="2800" dirty="0" smtClean="0"/>
              <a:t>Introduction</a:t>
            </a:r>
            <a:endParaRPr lang="en-GB" sz="2800" dirty="0"/>
          </a:p>
        </p:txBody>
      </p:sp>
      <p:sp>
        <p:nvSpPr>
          <p:cNvPr id="3" name="Content Placeholder 2"/>
          <p:cNvSpPr>
            <a:spLocks noGrp="1"/>
          </p:cNvSpPr>
          <p:nvPr>
            <p:ph idx="1"/>
          </p:nvPr>
        </p:nvSpPr>
        <p:spPr>
          <a:xfrm>
            <a:off x="469901" y="1905000"/>
            <a:ext cx="11096104" cy="4216400"/>
          </a:xfrm>
        </p:spPr>
        <p:txBody>
          <a:bodyPr>
            <a:normAutofit/>
          </a:bodyPr>
          <a:lstStyle/>
          <a:p>
            <a:pPr marL="0" indent="0">
              <a:buNone/>
            </a:pPr>
            <a:r>
              <a:rPr lang="en-GB" b="1" dirty="0" smtClean="0"/>
              <a:t>Module Aims</a:t>
            </a:r>
          </a:p>
          <a:p>
            <a:r>
              <a:rPr lang="en-GB" sz="2800" dirty="0" smtClean="0"/>
              <a:t>To </a:t>
            </a:r>
            <a:r>
              <a:rPr lang="en-GB" sz="2800" dirty="0"/>
              <a:t>develop a greater intercultural awareness in international business </a:t>
            </a:r>
            <a:r>
              <a:rPr lang="en-GB" sz="2800" dirty="0" smtClean="0"/>
              <a:t>contexts</a:t>
            </a:r>
          </a:p>
          <a:p>
            <a:r>
              <a:rPr lang="en-GB" sz="2800" dirty="0" smtClean="0"/>
              <a:t>To </a:t>
            </a:r>
            <a:r>
              <a:rPr lang="en-GB" sz="2800" dirty="0"/>
              <a:t>develop more effectiveness in business communication in international scenarios in English</a:t>
            </a:r>
          </a:p>
          <a:p>
            <a:endParaRPr lang="en-GB" sz="4800" dirty="0" smtClean="0"/>
          </a:p>
        </p:txBody>
      </p:sp>
    </p:spTree>
    <p:extLst>
      <p:ext uri="{BB962C8B-B14F-4D97-AF65-F5344CB8AC3E}">
        <p14:creationId xmlns:p14="http://schemas.microsoft.com/office/powerpoint/2010/main" val="21460327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lstStyle/>
          <a:p>
            <a:r>
              <a:rPr lang="en-GB" b="1" dirty="0"/>
              <a:t>Lecturer details</a:t>
            </a:r>
          </a:p>
          <a:p>
            <a:pPr marL="0" indent="0">
              <a:buNone/>
            </a:pPr>
            <a:r>
              <a:rPr lang="en-GB" dirty="0"/>
              <a:t>Marie Pitson – </a:t>
            </a:r>
            <a:r>
              <a:rPr lang="en-GB" dirty="0" smtClean="0"/>
              <a:t>AS212</a:t>
            </a:r>
            <a:r>
              <a:rPr lang="en-GB" dirty="0"/>
              <a:t>	       </a:t>
            </a:r>
            <a:r>
              <a:rPr lang="en-GB" dirty="0" smtClean="0"/>
              <a:t>      </a:t>
            </a:r>
            <a:r>
              <a:rPr lang="en-GB" dirty="0">
                <a:solidFill>
                  <a:srgbClr val="FF0000"/>
                </a:solidFill>
              </a:rPr>
              <a:t>marie.pitson@uwtsd.ac.uk</a:t>
            </a:r>
          </a:p>
          <a:p>
            <a:pPr marL="0" indent="0">
              <a:buNone/>
            </a:pPr>
            <a:endParaRPr lang="en-GB" dirty="0"/>
          </a:p>
          <a:p>
            <a:r>
              <a:rPr lang="en-GB" b="1" dirty="0"/>
              <a:t>Assessment </a:t>
            </a:r>
          </a:p>
          <a:p>
            <a:pPr marL="0" indent="0">
              <a:buNone/>
            </a:pPr>
            <a:r>
              <a:rPr lang="en-GB" dirty="0"/>
              <a:t>Assessment Component 1 – 50% Supporting Paper (1500 words &amp; presentation)</a:t>
            </a:r>
          </a:p>
          <a:p>
            <a:pPr marL="0" indent="0">
              <a:buNone/>
            </a:pPr>
            <a:r>
              <a:rPr lang="en-GB" dirty="0"/>
              <a:t>Assessment Component 2 – 50% Written report (2500 words)</a:t>
            </a:r>
          </a:p>
          <a:p>
            <a:endParaRPr lang="en-GB" dirty="0"/>
          </a:p>
        </p:txBody>
      </p:sp>
    </p:spTree>
    <p:extLst>
      <p:ext uri="{BB962C8B-B14F-4D97-AF65-F5344CB8AC3E}">
        <p14:creationId xmlns:p14="http://schemas.microsoft.com/office/powerpoint/2010/main" val="16140169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International Business Communications</a:t>
            </a:r>
            <a:endParaRPr lang="en-GB" dirty="0"/>
          </a:p>
        </p:txBody>
      </p:sp>
      <p:sp>
        <p:nvSpPr>
          <p:cNvPr id="3" name="Content Placeholder 2"/>
          <p:cNvSpPr>
            <a:spLocks noGrp="1"/>
          </p:cNvSpPr>
          <p:nvPr>
            <p:ph idx="1"/>
          </p:nvPr>
        </p:nvSpPr>
        <p:spPr>
          <a:xfrm>
            <a:off x="469901" y="2015732"/>
            <a:ext cx="10584954" cy="4067568"/>
          </a:xfrm>
        </p:spPr>
        <p:txBody>
          <a:bodyPr>
            <a:normAutofit fontScale="55000" lnSpcReduction="20000"/>
          </a:bodyPr>
          <a:lstStyle/>
          <a:p>
            <a:endParaRPr lang="en-US" altLang="en-US" b="1" dirty="0" smtClean="0"/>
          </a:p>
          <a:p>
            <a:r>
              <a:rPr lang="en-US" altLang="en-US" sz="3400" dirty="0"/>
              <a:t>The process of communication is what allows us to interact with other people; without it, we would be unable to share knowledge or experiences with anything outside of ourselves.  </a:t>
            </a:r>
            <a:r>
              <a:rPr lang="en-US" altLang="en-US" sz="3400" dirty="0" smtClean="0"/>
              <a:t>Common </a:t>
            </a:r>
            <a:r>
              <a:rPr lang="en-US" altLang="en-US" sz="3400" dirty="0"/>
              <a:t>forms of communication include speaking, writing, gestures, touch and broadcasting</a:t>
            </a:r>
          </a:p>
          <a:p>
            <a:endParaRPr lang="en-US" altLang="en-US" sz="3400" dirty="0" smtClean="0"/>
          </a:p>
          <a:p>
            <a:r>
              <a:rPr lang="en-US" altLang="en-US" sz="3400" dirty="0" smtClean="0"/>
              <a:t>International </a:t>
            </a:r>
            <a:r>
              <a:rPr lang="en-US" altLang="en-US" sz="3400" dirty="0"/>
              <a:t>business consists of transactions that are devised and carried out across national borders to satisfy the objectives of individuals, companies, and organizations.</a:t>
            </a:r>
          </a:p>
          <a:p>
            <a:pPr marL="0" indent="0" algn="ctr">
              <a:buNone/>
            </a:pPr>
            <a:r>
              <a:rPr lang="en-GB" sz="3400" b="1" dirty="0" smtClean="0"/>
              <a:t> </a:t>
            </a:r>
            <a:r>
              <a:rPr lang="en-GB" sz="3400" b="1" dirty="0" smtClean="0">
                <a:solidFill>
                  <a:schemeClr val="accent1"/>
                </a:solidFill>
              </a:rPr>
              <a:t>=</a:t>
            </a:r>
          </a:p>
          <a:p>
            <a:r>
              <a:rPr lang="en-GB" sz="3400" dirty="0" smtClean="0"/>
              <a:t>International Business Communication (IBC) are the interactive processes which allow communication across international boarders. This is sometimes also referred to as ‘global’ or ‘transcultural’ communication.</a:t>
            </a:r>
            <a:endParaRPr lang="en-GB" sz="3400" dirty="0"/>
          </a:p>
        </p:txBody>
      </p:sp>
    </p:spTree>
    <p:extLst>
      <p:ext uri="{BB962C8B-B14F-4D97-AF65-F5344CB8AC3E}">
        <p14:creationId xmlns:p14="http://schemas.microsoft.com/office/powerpoint/2010/main" val="9254437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International </a:t>
            </a:r>
            <a:r>
              <a:rPr lang="en-GB" dirty="0" smtClean="0"/>
              <a:t>Business communication</a:t>
            </a:r>
            <a:endParaRPr lang="en-GB" dirty="0"/>
          </a:p>
        </p:txBody>
      </p:sp>
      <p:sp>
        <p:nvSpPr>
          <p:cNvPr id="3" name="Content Placeholder 2"/>
          <p:cNvSpPr>
            <a:spLocks noGrp="1"/>
          </p:cNvSpPr>
          <p:nvPr>
            <p:ph idx="1"/>
          </p:nvPr>
        </p:nvSpPr>
        <p:spPr/>
        <p:txBody>
          <a:bodyPr>
            <a:normAutofit/>
          </a:bodyPr>
          <a:lstStyle/>
          <a:p>
            <a:r>
              <a:rPr lang="en-GB" dirty="0"/>
              <a:t>Communication a key element of international business, whether it is manufacturing or tourism.  It is important to recognise potential barriers to communication and how cultural differences can impact this.</a:t>
            </a:r>
          </a:p>
          <a:p>
            <a:r>
              <a:rPr lang="en-GB" dirty="0" smtClean="0"/>
              <a:t>We need to consider different </a:t>
            </a:r>
            <a:r>
              <a:rPr lang="en-GB" dirty="0"/>
              <a:t>stereotypes associated with a variety of well known countries.  </a:t>
            </a:r>
          </a:p>
          <a:p>
            <a:r>
              <a:rPr lang="en-GB" dirty="0" smtClean="0"/>
              <a:t>A barrier to communication can come from elements associated </a:t>
            </a:r>
            <a:r>
              <a:rPr lang="en-GB" dirty="0"/>
              <a:t>with stereotypes and cultures for different countries.  </a:t>
            </a:r>
          </a:p>
          <a:p>
            <a:pPr marL="0" indent="0">
              <a:buNone/>
            </a:pPr>
            <a:endParaRPr lang="en-GB" b="1" dirty="0"/>
          </a:p>
          <a:p>
            <a:endParaRPr lang="en-GB" dirty="0"/>
          </a:p>
        </p:txBody>
      </p:sp>
    </p:spTree>
    <p:extLst>
      <p:ext uri="{BB962C8B-B14F-4D97-AF65-F5344CB8AC3E}">
        <p14:creationId xmlns:p14="http://schemas.microsoft.com/office/powerpoint/2010/main" val="42019079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a:xfrm>
            <a:off x="457201" y="804519"/>
            <a:ext cx="10597654" cy="1049235"/>
          </a:xfrm>
        </p:spPr>
        <p:txBody>
          <a:bodyPr/>
          <a:lstStyle/>
          <a:p>
            <a:pPr eaLnBrk="1" hangingPunct="1"/>
            <a:r>
              <a:rPr lang="en-AU" altLang="en-US" sz="3200" dirty="0" smtClean="0"/>
              <a:t>Communication:     Verbal </a:t>
            </a:r>
            <a:r>
              <a:rPr lang="en-AU" altLang="en-US" sz="3200" dirty="0"/>
              <a:t>vs Non Verbal</a:t>
            </a:r>
            <a:endParaRPr lang="en-US" altLang="en-US" sz="3200" dirty="0"/>
          </a:p>
        </p:txBody>
      </p:sp>
      <p:sp>
        <p:nvSpPr>
          <p:cNvPr id="92163" name="Rectangle 3"/>
          <p:cNvSpPr>
            <a:spLocks noGrp="1" noChangeArrowheads="1"/>
          </p:cNvSpPr>
          <p:nvPr>
            <p:ph idx="1"/>
          </p:nvPr>
        </p:nvSpPr>
        <p:spPr>
          <a:xfrm>
            <a:off x="457200" y="1943101"/>
            <a:ext cx="9764713" cy="4152900"/>
          </a:xfrm>
        </p:spPr>
        <p:txBody>
          <a:bodyPr>
            <a:normAutofit fontScale="92500" lnSpcReduction="10000"/>
          </a:bodyPr>
          <a:lstStyle/>
          <a:p>
            <a:pPr eaLnBrk="1" hangingPunct="1">
              <a:lnSpc>
                <a:spcPct val="90000"/>
              </a:lnSpc>
            </a:pPr>
            <a:r>
              <a:rPr lang="en-US" altLang="en-US" sz="2400" dirty="0"/>
              <a:t>Can we communicate without words?</a:t>
            </a:r>
          </a:p>
          <a:p>
            <a:pPr eaLnBrk="1" hangingPunct="1">
              <a:lnSpc>
                <a:spcPct val="90000"/>
              </a:lnSpc>
            </a:pPr>
            <a:endParaRPr lang="en-US" altLang="en-US" sz="1000" dirty="0"/>
          </a:p>
          <a:p>
            <a:pPr eaLnBrk="1" hangingPunct="1">
              <a:lnSpc>
                <a:spcPct val="90000"/>
              </a:lnSpc>
            </a:pPr>
            <a:r>
              <a:rPr lang="en-US" altLang="en-US" sz="2400" u="sng" dirty="0"/>
              <a:t>Voice attributes</a:t>
            </a:r>
          </a:p>
          <a:p>
            <a:pPr eaLnBrk="1" hangingPunct="1">
              <a:lnSpc>
                <a:spcPct val="90000"/>
              </a:lnSpc>
            </a:pPr>
            <a:r>
              <a:rPr lang="en-US" altLang="en-US" sz="2400" dirty="0"/>
              <a:t>What are they and how do they affect communication?</a:t>
            </a:r>
          </a:p>
          <a:p>
            <a:pPr eaLnBrk="1" hangingPunct="1">
              <a:lnSpc>
                <a:spcPct val="90000"/>
              </a:lnSpc>
            </a:pPr>
            <a:endParaRPr lang="en-US" altLang="en-US" sz="1000" dirty="0"/>
          </a:p>
          <a:p>
            <a:pPr eaLnBrk="1" hangingPunct="1">
              <a:lnSpc>
                <a:spcPct val="90000"/>
              </a:lnSpc>
            </a:pPr>
            <a:r>
              <a:rPr lang="en-US" altLang="en-US" sz="2400" u="sng" dirty="0"/>
              <a:t>Physical attributes</a:t>
            </a:r>
          </a:p>
          <a:p>
            <a:pPr eaLnBrk="1" hangingPunct="1">
              <a:lnSpc>
                <a:spcPct val="90000"/>
              </a:lnSpc>
            </a:pPr>
            <a:r>
              <a:rPr lang="en-US" altLang="en-US" sz="2400" dirty="0"/>
              <a:t>What could be considered here and how do they affect communication?</a:t>
            </a:r>
          </a:p>
          <a:p>
            <a:pPr eaLnBrk="1" hangingPunct="1">
              <a:lnSpc>
                <a:spcPct val="90000"/>
              </a:lnSpc>
            </a:pPr>
            <a:endParaRPr lang="en-US" altLang="en-US" sz="1000" dirty="0"/>
          </a:p>
          <a:p>
            <a:pPr eaLnBrk="1" hangingPunct="1">
              <a:lnSpc>
                <a:spcPct val="90000"/>
              </a:lnSpc>
            </a:pPr>
            <a:r>
              <a:rPr lang="en-US" altLang="en-US" sz="2400" u="sng" dirty="0"/>
              <a:t>The power of touch</a:t>
            </a:r>
          </a:p>
          <a:p>
            <a:pPr eaLnBrk="1" hangingPunct="1">
              <a:lnSpc>
                <a:spcPct val="90000"/>
              </a:lnSpc>
            </a:pPr>
            <a:r>
              <a:rPr lang="en-US" altLang="en-US" sz="2400" dirty="0"/>
              <a:t>What and when is OK?</a:t>
            </a:r>
          </a:p>
          <a:p>
            <a:pPr eaLnBrk="1" hangingPunct="1">
              <a:lnSpc>
                <a:spcPct val="90000"/>
              </a:lnSpc>
            </a:pPr>
            <a:endParaRPr lang="en-US" altLang="en-US" sz="1000" dirty="0"/>
          </a:p>
          <a:p>
            <a:pPr eaLnBrk="1" hangingPunct="1">
              <a:lnSpc>
                <a:spcPct val="90000"/>
              </a:lnSpc>
            </a:pPr>
            <a:r>
              <a:rPr lang="en-US" altLang="en-US" sz="2400" dirty="0"/>
              <a:t>Which is better, verbal or non verbal?</a:t>
            </a:r>
          </a:p>
        </p:txBody>
      </p:sp>
    </p:spTree>
    <p:extLst>
      <p:ext uri="{BB962C8B-B14F-4D97-AF65-F5344CB8AC3E}">
        <p14:creationId xmlns:p14="http://schemas.microsoft.com/office/powerpoint/2010/main" val="42624473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2162"/>
                                        </p:tgtEl>
                                        <p:attrNameLst>
                                          <p:attrName>style.visibility</p:attrName>
                                        </p:attrNameLst>
                                      </p:cBhvr>
                                      <p:to>
                                        <p:strVal val="visible"/>
                                      </p:to>
                                    </p:set>
                                    <p:animEffect transition="in" filter="fade">
                                      <p:cBhvr>
                                        <p:cTn id="7" dur="1000"/>
                                        <p:tgtEl>
                                          <p:spTgt spid="92162"/>
                                        </p:tgtEl>
                                      </p:cBhvr>
                                    </p:animEffect>
                                    <p:anim calcmode="lin" valueType="num">
                                      <p:cBhvr>
                                        <p:cTn id="8" dur="1000" fill="hold"/>
                                        <p:tgtEl>
                                          <p:spTgt spid="92162"/>
                                        </p:tgtEl>
                                        <p:attrNameLst>
                                          <p:attrName>ppt_x</p:attrName>
                                        </p:attrNameLst>
                                      </p:cBhvr>
                                      <p:tavLst>
                                        <p:tav tm="0">
                                          <p:val>
                                            <p:strVal val="#ppt_x"/>
                                          </p:val>
                                        </p:tav>
                                        <p:tav tm="100000">
                                          <p:val>
                                            <p:strVal val="#ppt_x"/>
                                          </p:val>
                                        </p:tav>
                                      </p:tavLst>
                                    </p:anim>
                                    <p:anim calcmode="lin" valueType="num">
                                      <p:cBhvr>
                                        <p:cTn id="9" dur="1000" fill="hold"/>
                                        <p:tgtEl>
                                          <p:spTgt spid="9216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3" presetClass="entr" presetSubtype="16" fill="hold" grpId="0" nodeType="clickEffect">
                                  <p:stCondLst>
                                    <p:cond delay="0"/>
                                  </p:stCondLst>
                                  <p:childTnLst>
                                    <p:set>
                                      <p:cBhvr>
                                        <p:cTn id="13" dur="1" fill="hold">
                                          <p:stCondLst>
                                            <p:cond delay="0"/>
                                          </p:stCondLst>
                                        </p:cTn>
                                        <p:tgtEl>
                                          <p:spTgt spid="92163">
                                            <p:txEl>
                                              <p:pRg st="0" end="0"/>
                                            </p:txEl>
                                          </p:spTgt>
                                        </p:tgtEl>
                                        <p:attrNameLst>
                                          <p:attrName>style.visibility</p:attrName>
                                        </p:attrNameLst>
                                      </p:cBhvr>
                                      <p:to>
                                        <p:strVal val="visible"/>
                                      </p:to>
                                    </p:set>
                                    <p:anim calcmode="lin" valueType="num">
                                      <p:cBhvr>
                                        <p:cTn id="14" dur="2000" fill="hold"/>
                                        <p:tgtEl>
                                          <p:spTgt spid="92163">
                                            <p:txEl>
                                              <p:pRg st="0" end="0"/>
                                            </p:txEl>
                                          </p:spTgt>
                                        </p:tgtEl>
                                        <p:attrNameLst>
                                          <p:attrName>ppt_w</p:attrName>
                                        </p:attrNameLst>
                                      </p:cBhvr>
                                      <p:tavLst>
                                        <p:tav tm="0">
                                          <p:val>
                                            <p:fltVal val="0"/>
                                          </p:val>
                                        </p:tav>
                                        <p:tav tm="100000">
                                          <p:val>
                                            <p:strVal val="#ppt_w"/>
                                          </p:val>
                                        </p:tav>
                                      </p:tavLst>
                                    </p:anim>
                                    <p:anim calcmode="lin" valueType="num">
                                      <p:cBhvr>
                                        <p:cTn id="15" dur="2000" fill="hold"/>
                                        <p:tgtEl>
                                          <p:spTgt spid="92163">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23" presetClass="entr" presetSubtype="16" fill="hold" grpId="0" nodeType="clickEffect">
                                  <p:stCondLst>
                                    <p:cond delay="0"/>
                                  </p:stCondLst>
                                  <p:childTnLst>
                                    <p:set>
                                      <p:cBhvr>
                                        <p:cTn id="19" dur="1" fill="hold">
                                          <p:stCondLst>
                                            <p:cond delay="0"/>
                                          </p:stCondLst>
                                        </p:cTn>
                                        <p:tgtEl>
                                          <p:spTgt spid="92163">
                                            <p:txEl>
                                              <p:pRg st="2" end="2"/>
                                            </p:txEl>
                                          </p:spTgt>
                                        </p:tgtEl>
                                        <p:attrNameLst>
                                          <p:attrName>style.visibility</p:attrName>
                                        </p:attrNameLst>
                                      </p:cBhvr>
                                      <p:to>
                                        <p:strVal val="visible"/>
                                      </p:to>
                                    </p:set>
                                    <p:anim calcmode="lin" valueType="num">
                                      <p:cBhvr>
                                        <p:cTn id="20" dur="1000" fill="hold"/>
                                        <p:tgtEl>
                                          <p:spTgt spid="92163">
                                            <p:txEl>
                                              <p:pRg st="2" end="2"/>
                                            </p:txEl>
                                          </p:spTgt>
                                        </p:tgtEl>
                                        <p:attrNameLst>
                                          <p:attrName>ppt_w</p:attrName>
                                        </p:attrNameLst>
                                      </p:cBhvr>
                                      <p:tavLst>
                                        <p:tav tm="0">
                                          <p:val>
                                            <p:fltVal val="0"/>
                                          </p:val>
                                        </p:tav>
                                        <p:tav tm="100000">
                                          <p:val>
                                            <p:strVal val="#ppt_w"/>
                                          </p:val>
                                        </p:tav>
                                      </p:tavLst>
                                    </p:anim>
                                    <p:anim calcmode="lin" valueType="num">
                                      <p:cBhvr>
                                        <p:cTn id="21" dur="1000" fill="hold"/>
                                        <p:tgtEl>
                                          <p:spTgt spid="92163">
                                            <p:txEl>
                                              <p:pRg st="2" end="2"/>
                                            </p:txEl>
                                          </p:spTgt>
                                        </p:tgtEl>
                                        <p:attrNameLst>
                                          <p:attrName>ppt_h</p:attrName>
                                        </p:attrNameLst>
                                      </p:cBhvr>
                                      <p:tavLst>
                                        <p:tav tm="0">
                                          <p:val>
                                            <p:fltVal val="0"/>
                                          </p:val>
                                        </p:tav>
                                        <p:tav tm="100000">
                                          <p:val>
                                            <p:strVal val="#ppt_h"/>
                                          </p:val>
                                        </p:tav>
                                      </p:tavLst>
                                    </p:anim>
                                  </p:childTnLst>
                                </p:cTn>
                              </p:par>
                              <p:par>
                                <p:cTn id="22" presetID="23" presetClass="entr" presetSubtype="16" fill="hold" grpId="0" nodeType="withEffect">
                                  <p:stCondLst>
                                    <p:cond delay="0"/>
                                  </p:stCondLst>
                                  <p:childTnLst>
                                    <p:set>
                                      <p:cBhvr>
                                        <p:cTn id="23" dur="1" fill="hold">
                                          <p:stCondLst>
                                            <p:cond delay="0"/>
                                          </p:stCondLst>
                                        </p:cTn>
                                        <p:tgtEl>
                                          <p:spTgt spid="92163">
                                            <p:txEl>
                                              <p:pRg st="3" end="3"/>
                                            </p:txEl>
                                          </p:spTgt>
                                        </p:tgtEl>
                                        <p:attrNameLst>
                                          <p:attrName>style.visibility</p:attrName>
                                        </p:attrNameLst>
                                      </p:cBhvr>
                                      <p:to>
                                        <p:strVal val="visible"/>
                                      </p:to>
                                    </p:set>
                                    <p:anim calcmode="lin" valueType="num">
                                      <p:cBhvr>
                                        <p:cTn id="24" dur="1000" fill="hold"/>
                                        <p:tgtEl>
                                          <p:spTgt spid="92163">
                                            <p:txEl>
                                              <p:pRg st="3" end="3"/>
                                            </p:txEl>
                                          </p:spTgt>
                                        </p:tgtEl>
                                        <p:attrNameLst>
                                          <p:attrName>ppt_w</p:attrName>
                                        </p:attrNameLst>
                                      </p:cBhvr>
                                      <p:tavLst>
                                        <p:tav tm="0">
                                          <p:val>
                                            <p:fltVal val="0"/>
                                          </p:val>
                                        </p:tav>
                                        <p:tav tm="100000">
                                          <p:val>
                                            <p:strVal val="#ppt_w"/>
                                          </p:val>
                                        </p:tav>
                                      </p:tavLst>
                                    </p:anim>
                                    <p:anim calcmode="lin" valueType="num">
                                      <p:cBhvr>
                                        <p:cTn id="25" dur="1000" fill="hold"/>
                                        <p:tgtEl>
                                          <p:spTgt spid="92163">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3" presetClass="entr" presetSubtype="16" fill="hold" grpId="0" nodeType="clickEffect">
                                  <p:stCondLst>
                                    <p:cond delay="0"/>
                                  </p:stCondLst>
                                  <p:childTnLst>
                                    <p:set>
                                      <p:cBhvr>
                                        <p:cTn id="29" dur="1" fill="hold">
                                          <p:stCondLst>
                                            <p:cond delay="0"/>
                                          </p:stCondLst>
                                        </p:cTn>
                                        <p:tgtEl>
                                          <p:spTgt spid="92163">
                                            <p:txEl>
                                              <p:pRg st="5" end="5"/>
                                            </p:txEl>
                                          </p:spTgt>
                                        </p:tgtEl>
                                        <p:attrNameLst>
                                          <p:attrName>style.visibility</p:attrName>
                                        </p:attrNameLst>
                                      </p:cBhvr>
                                      <p:to>
                                        <p:strVal val="visible"/>
                                      </p:to>
                                    </p:set>
                                    <p:anim calcmode="lin" valueType="num">
                                      <p:cBhvr>
                                        <p:cTn id="30" dur="1000" fill="hold"/>
                                        <p:tgtEl>
                                          <p:spTgt spid="92163">
                                            <p:txEl>
                                              <p:pRg st="5" end="5"/>
                                            </p:txEl>
                                          </p:spTgt>
                                        </p:tgtEl>
                                        <p:attrNameLst>
                                          <p:attrName>ppt_w</p:attrName>
                                        </p:attrNameLst>
                                      </p:cBhvr>
                                      <p:tavLst>
                                        <p:tav tm="0">
                                          <p:val>
                                            <p:fltVal val="0"/>
                                          </p:val>
                                        </p:tav>
                                        <p:tav tm="100000">
                                          <p:val>
                                            <p:strVal val="#ppt_w"/>
                                          </p:val>
                                        </p:tav>
                                      </p:tavLst>
                                    </p:anim>
                                    <p:anim calcmode="lin" valueType="num">
                                      <p:cBhvr>
                                        <p:cTn id="31" dur="1000" fill="hold"/>
                                        <p:tgtEl>
                                          <p:spTgt spid="92163">
                                            <p:txEl>
                                              <p:pRg st="5" end="5"/>
                                            </p:txEl>
                                          </p:spTgt>
                                        </p:tgtEl>
                                        <p:attrNameLst>
                                          <p:attrName>ppt_h</p:attrName>
                                        </p:attrNameLst>
                                      </p:cBhvr>
                                      <p:tavLst>
                                        <p:tav tm="0">
                                          <p:val>
                                            <p:fltVal val="0"/>
                                          </p:val>
                                        </p:tav>
                                        <p:tav tm="100000">
                                          <p:val>
                                            <p:strVal val="#ppt_h"/>
                                          </p:val>
                                        </p:tav>
                                      </p:tavLst>
                                    </p:anim>
                                  </p:childTnLst>
                                </p:cTn>
                              </p:par>
                              <p:par>
                                <p:cTn id="32" presetID="23" presetClass="entr" presetSubtype="16" fill="hold" grpId="0" nodeType="withEffect">
                                  <p:stCondLst>
                                    <p:cond delay="0"/>
                                  </p:stCondLst>
                                  <p:childTnLst>
                                    <p:set>
                                      <p:cBhvr>
                                        <p:cTn id="33" dur="1" fill="hold">
                                          <p:stCondLst>
                                            <p:cond delay="0"/>
                                          </p:stCondLst>
                                        </p:cTn>
                                        <p:tgtEl>
                                          <p:spTgt spid="92163">
                                            <p:txEl>
                                              <p:pRg st="6" end="6"/>
                                            </p:txEl>
                                          </p:spTgt>
                                        </p:tgtEl>
                                        <p:attrNameLst>
                                          <p:attrName>style.visibility</p:attrName>
                                        </p:attrNameLst>
                                      </p:cBhvr>
                                      <p:to>
                                        <p:strVal val="visible"/>
                                      </p:to>
                                    </p:set>
                                    <p:anim calcmode="lin" valueType="num">
                                      <p:cBhvr>
                                        <p:cTn id="34" dur="1000" fill="hold"/>
                                        <p:tgtEl>
                                          <p:spTgt spid="92163">
                                            <p:txEl>
                                              <p:pRg st="6" end="6"/>
                                            </p:txEl>
                                          </p:spTgt>
                                        </p:tgtEl>
                                        <p:attrNameLst>
                                          <p:attrName>ppt_w</p:attrName>
                                        </p:attrNameLst>
                                      </p:cBhvr>
                                      <p:tavLst>
                                        <p:tav tm="0">
                                          <p:val>
                                            <p:fltVal val="0"/>
                                          </p:val>
                                        </p:tav>
                                        <p:tav tm="100000">
                                          <p:val>
                                            <p:strVal val="#ppt_w"/>
                                          </p:val>
                                        </p:tav>
                                      </p:tavLst>
                                    </p:anim>
                                    <p:anim calcmode="lin" valueType="num">
                                      <p:cBhvr>
                                        <p:cTn id="35" dur="1000" fill="hold"/>
                                        <p:tgtEl>
                                          <p:spTgt spid="92163">
                                            <p:txEl>
                                              <p:pRg st="6" end="6"/>
                                            </p:txEl>
                                          </p:spTgt>
                                        </p:tgtEl>
                                        <p:attrNameLst>
                                          <p:attrName>ppt_h</p:attrName>
                                        </p:attrNameLst>
                                      </p:cBhvr>
                                      <p:tavLst>
                                        <p:tav tm="0">
                                          <p:val>
                                            <p:fltVal val="0"/>
                                          </p:val>
                                        </p:tav>
                                        <p:tav tm="100000">
                                          <p:val>
                                            <p:strVal val="#ppt_h"/>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23" presetClass="entr" presetSubtype="16" fill="hold" grpId="0" nodeType="clickEffect">
                                  <p:stCondLst>
                                    <p:cond delay="0"/>
                                  </p:stCondLst>
                                  <p:childTnLst>
                                    <p:set>
                                      <p:cBhvr>
                                        <p:cTn id="39" dur="1" fill="hold">
                                          <p:stCondLst>
                                            <p:cond delay="0"/>
                                          </p:stCondLst>
                                        </p:cTn>
                                        <p:tgtEl>
                                          <p:spTgt spid="92163">
                                            <p:txEl>
                                              <p:pRg st="8" end="8"/>
                                            </p:txEl>
                                          </p:spTgt>
                                        </p:tgtEl>
                                        <p:attrNameLst>
                                          <p:attrName>style.visibility</p:attrName>
                                        </p:attrNameLst>
                                      </p:cBhvr>
                                      <p:to>
                                        <p:strVal val="visible"/>
                                      </p:to>
                                    </p:set>
                                    <p:anim calcmode="lin" valueType="num">
                                      <p:cBhvr>
                                        <p:cTn id="40" dur="1000" fill="hold"/>
                                        <p:tgtEl>
                                          <p:spTgt spid="92163">
                                            <p:txEl>
                                              <p:pRg st="8" end="8"/>
                                            </p:txEl>
                                          </p:spTgt>
                                        </p:tgtEl>
                                        <p:attrNameLst>
                                          <p:attrName>ppt_w</p:attrName>
                                        </p:attrNameLst>
                                      </p:cBhvr>
                                      <p:tavLst>
                                        <p:tav tm="0">
                                          <p:val>
                                            <p:fltVal val="0"/>
                                          </p:val>
                                        </p:tav>
                                        <p:tav tm="100000">
                                          <p:val>
                                            <p:strVal val="#ppt_w"/>
                                          </p:val>
                                        </p:tav>
                                      </p:tavLst>
                                    </p:anim>
                                    <p:anim calcmode="lin" valueType="num">
                                      <p:cBhvr>
                                        <p:cTn id="41" dur="1000" fill="hold"/>
                                        <p:tgtEl>
                                          <p:spTgt spid="92163">
                                            <p:txEl>
                                              <p:pRg st="8" end="8"/>
                                            </p:txEl>
                                          </p:spTgt>
                                        </p:tgtEl>
                                        <p:attrNameLst>
                                          <p:attrName>ppt_h</p:attrName>
                                        </p:attrNameLst>
                                      </p:cBhvr>
                                      <p:tavLst>
                                        <p:tav tm="0">
                                          <p:val>
                                            <p:fltVal val="0"/>
                                          </p:val>
                                        </p:tav>
                                        <p:tav tm="100000">
                                          <p:val>
                                            <p:strVal val="#ppt_h"/>
                                          </p:val>
                                        </p:tav>
                                      </p:tavLst>
                                    </p:anim>
                                  </p:childTnLst>
                                </p:cTn>
                              </p:par>
                              <p:par>
                                <p:cTn id="42" presetID="23" presetClass="entr" presetSubtype="16" fill="hold" grpId="0" nodeType="withEffect">
                                  <p:stCondLst>
                                    <p:cond delay="0"/>
                                  </p:stCondLst>
                                  <p:childTnLst>
                                    <p:set>
                                      <p:cBhvr>
                                        <p:cTn id="43" dur="1" fill="hold">
                                          <p:stCondLst>
                                            <p:cond delay="0"/>
                                          </p:stCondLst>
                                        </p:cTn>
                                        <p:tgtEl>
                                          <p:spTgt spid="92163">
                                            <p:txEl>
                                              <p:pRg st="9" end="9"/>
                                            </p:txEl>
                                          </p:spTgt>
                                        </p:tgtEl>
                                        <p:attrNameLst>
                                          <p:attrName>style.visibility</p:attrName>
                                        </p:attrNameLst>
                                      </p:cBhvr>
                                      <p:to>
                                        <p:strVal val="visible"/>
                                      </p:to>
                                    </p:set>
                                    <p:anim calcmode="lin" valueType="num">
                                      <p:cBhvr>
                                        <p:cTn id="44" dur="1000" fill="hold"/>
                                        <p:tgtEl>
                                          <p:spTgt spid="92163">
                                            <p:txEl>
                                              <p:pRg st="9" end="9"/>
                                            </p:txEl>
                                          </p:spTgt>
                                        </p:tgtEl>
                                        <p:attrNameLst>
                                          <p:attrName>ppt_w</p:attrName>
                                        </p:attrNameLst>
                                      </p:cBhvr>
                                      <p:tavLst>
                                        <p:tav tm="0">
                                          <p:val>
                                            <p:fltVal val="0"/>
                                          </p:val>
                                        </p:tav>
                                        <p:tav tm="100000">
                                          <p:val>
                                            <p:strVal val="#ppt_w"/>
                                          </p:val>
                                        </p:tav>
                                      </p:tavLst>
                                    </p:anim>
                                    <p:anim calcmode="lin" valueType="num">
                                      <p:cBhvr>
                                        <p:cTn id="45" dur="1000" fill="hold"/>
                                        <p:tgtEl>
                                          <p:spTgt spid="92163">
                                            <p:txEl>
                                              <p:pRg st="9" end="9"/>
                                            </p:txEl>
                                          </p:spTgt>
                                        </p:tgtEl>
                                        <p:attrNameLst>
                                          <p:attrName>ppt_h</p:attrName>
                                        </p:attrNameLst>
                                      </p:cBhvr>
                                      <p:tavLst>
                                        <p:tav tm="0">
                                          <p:val>
                                            <p:fltVal val="0"/>
                                          </p:val>
                                        </p:tav>
                                        <p:tav tm="100000">
                                          <p:val>
                                            <p:strVal val="#ppt_h"/>
                                          </p:val>
                                        </p:tav>
                                      </p:tavLst>
                                    </p:anim>
                                  </p:childTnLst>
                                </p:cTn>
                              </p:par>
                            </p:childTnLst>
                          </p:cTn>
                        </p:par>
                      </p:childTnLst>
                    </p:cTn>
                  </p:par>
                  <p:par>
                    <p:cTn id="46" fill="hold" nodeType="clickPar">
                      <p:stCondLst>
                        <p:cond delay="indefinite"/>
                      </p:stCondLst>
                      <p:childTnLst>
                        <p:par>
                          <p:cTn id="47" fill="hold" nodeType="withGroup">
                            <p:stCondLst>
                              <p:cond delay="0"/>
                            </p:stCondLst>
                            <p:childTnLst>
                              <p:par>
                                <p:cTn id="48" presetID="23" presetClass="entr" presetSubtype="16" fill="hold" grpId="0" nodeType="clickEffect">
                                  <p:stCondLst>
                                    <p:cond delay="0"/>
                                  </p:stCondLst>
                                  <p:childTnLst>
                                    <p:set>
                                      <p:cBhvr>
                                        <p:cTn id="49" dur="1" fill="hold">
                                          <p:stCondLst>
                                            <p:cond delay="0"/>
                                          </p:stCondLst>
                                        </p:cTn>
                                        <p:tgtEl>
                                          <p:spTgt spid="92163">
                                            <p:txEl>
                                              <p:pRg st="11" end="11"/>
                                            </p:txEl>
                                          </p:spTgt>
                                        </p:tgtEl>
                                        <p:attrNameLst>
                                          <p:attrName>style.visibility</p:attrName>
                                        </p:attrNameLst>
                                      </p:cBhvr>
                                      <p:to>
                                        <p:strVal val="visible"/>
                                      </p:to>
                                    </p:set>
                                    <p:anim calcmode="lin" valueType="num">
                                      <p:cBhvr>
                                        <p:cTn id="50" dur="1000" fill="hold"/>
                                        <p:tgtEl>
                                          <p:spTgt spid="92163">
                                            <p:txEl>
                                              <p:pRg st="11" end="11"/>
                                            </p:txEl>
                                          </p:spTgt>
                                        </p:tgtEl>
                                        <p:attrNameLst>
                                          <p:attrName>ppt_w</p:attrName>
                                        </p:attrNameLst>
                                      </p:cBhvr>
                                      <p:tavLst>
                                        <p:tav tm="0">
                                          <p:val>
                                            <p:fltVal val="0"/>
                                          </p:val>
                                        </p:tav>
                                        <p:tav tm="100000">
                                          <p:val>
                                            <p:strVal val="#ppt_w"/>
                                          </p:val>
                                        </p:tav>
                                      </p:tavLst>
                                    </p:anim>
                                    <p:anim calcmode="lin" valueType="num">
                                      <p:cBhvr>
                                        <p:cTn id="51" dur="1000" fill="hold"/>
                                        <p:tgtEl>
                                          <p:spTgt spid="92163">
                                            <p:txEl>
                                              <p:pRg st="11" end="1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2" grpId="0"/>
      <p:bldP spid="9216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86516" y="1490304"/>
            <a:ext cx="10418967" cy="3877392"/>
          </a:xfrm>
          <a:prstGeom prst="rect">
            <a:avLst/>
          </a:prstGeom>
        </p:spPr>
      </p:pic>
      <p:pic>
        <p:nvPicPr>
          <p:cNvPr id="3" name="Picture 2"/>
          <p:cNvPicPr>
            <a:picLocks noChangeAspect="1"/>
          </p:cNvPicPr>
          <p:nvPr/>
        </p:nvPicPr>
        <p:blipFill>
          <a:blip r:embed="rId3"/>
          <a:stretch>
            <a:fillRect/>
          </a:stretch>
        </p:blipFill>
        <p:spPr>
          <a:xfrm>
            <a:off x="7865730" y="2705100"/>
            <a:ext cx="3267739" cy="2222500"/>
          </a:xfrm>
          <a:prstGeom prst="rect">
            <a:avLst/>
          </a:prstGeom>
        </p:spPr>
      </p:pic>
      <p:pic>
        <p:nvPicPr>
          <p:cNvPr id="4" name="Picture 3"/>
          <p:cNvPicPr>
            <a:picLocks noChangeAspect="1"/>
          </p:cNvPicPr>
          <p:nvPr/>
        </p:nvPicPr>
        <p:blipFill>
          <a:blip r:embed="rId4"/>
          <a:stretch>
            <a:fillRect/>
          </a:stretch>
        </p:blipFill>
        <p:spPr>
          <a:xfrm>
            <a:off x="4520107" y="1138292"/>
            <a:ext cx="1780186" cy="1566808"/>
          </a:xfrm>
          <a:prstGeom prst="rect">
            <a:avLst/>
          </a:prstGeom>
        </p:spPr>
      </p:pic>
      <p:pic>
        <p:nvPicPr>
          <p:cNvPr id="5" name="Picture 4"/>
          <p:cNvPicPr>
            <a:picLocks noChangeAspect="1"/>
          </p:cNvPicPr>
          <p:nvPr/>
        </p:nvPicPr>
        <p:blipFill>
          <a:blip r:embed="rId5"/>
          <a:stretch>
            <a:fillRect/>
          </a:stretch>
        </p:blipFill>
        <p:spPr>
          <a:xfrm>
            <a:off x="4151267" y="3860708"/>
            <a:ext cx="2517866" cy="1066892"/>
          </a:xfrm>
          <a:prstGeom prst="rect">
            <a:avLst/>
          </a:prstGeom>
        </p:spPr>
      </p:pic>
      <p:pic>
        <p:nvPicPr>
          <p:cNvPr id="6" name="Picture 5"/>
          <p:cNvPicPr>
            <a:picLocks noChangeAspect="1"/>
          </p:cNvPicPr>
          <p:nvPr/>
        </p:nvPicPr>
        <p:blipFill>
          <a:blip r:embed="rId6"/>
          <a:stretch>
            <a:fillRect/>
          </a:stretch>
        </p:blipFill>
        <p:spPr>
          <a:xfrm>
            <a:off x="974388" y="5494136"/>
            <a:ext cx="8017212" cy="451143"/>
          </a:xfrm>
          <a:prstGeom prst="rect">
            <a:avLst/>
          </a:prstGeom>
        </p:spPr>
      </p:pic>
      <p:pic>
        <p:nvPicPr>
          <p:cNvPr id="7" name="Picture 6"/>
          <p:cNvPicPr>
            <a:picLocks noChangeAspect="1"/>
          </p:cNvPicPr>
          <p:nvPr/>
        </p:nvPicPr>
        <p:blipFill>
          <a:blip r:embed="rId7"/>
          <a:stretch>
            <a:fillRect/>
          </a:stretch>
        </p:blipFill>
        <p:spPr>
          <a:xfrm>
            <a:off x="4501817" y="5256371"/>
            <a:ext cx="908383" cy="688908"/>
          </a:xfrm>
          <a:prstGeom prst="rect">
            <a:avLst/>
          </a:prstGeom>
        </p:spPr>
      </p:pic>
      <p:pic>
        <p:nvPicPr>
          <p:cNvPr id="8" name="Picture 7"/>
          <p:cNvPicPr>
            <a:picLocks noChangeAspect="1"/>
          </p:cNvPicPr>
          <p:nvPr/>
        </p:nvPicPr>
        <p:blipFill>
          <a:blip r:embed="rId8"/>
          <a:stretch>
            <a:fillRect/>
          </a:stretch>
        </p:blipFill>
        <p:spPr>
          <a:xfrm>
            <a:off x="437592" y="284778"/>
            <a:ext cx="6998815" cy="853514"/>
          </a:xfrm>
          <a:prstGeom prst="rect">
            <a:avLst/>
          </a:prstGeom>
        </p:spPr>
      </p:pic>
    </p:spTree>
    <p:extLst>
      <p:ext uri="{BB962C8B-B14F-4D97-AF65-F5344CB8AC3E}">
        <p14:creationId xmlns:p14="http://schemas.microsoft.com/office/powerpoint/2010/main" val="37660800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Communication is a 2-way process</a:t>
            </a:r>
            <a:endParaRPr lang="en-GB" dirty="0"/>
          </a:p>
        </p:txBody>
      </p:sp>
      <p:sp>
        <p:nvSpPr>
          <p:cNvPr id="3" name="Content Placeholder 2"/>
          <p:cNvSpPr>
            <a:spLocks noGrp="1"/>
          </p:cNvSpPr>
          <p:nvPr>
            <p:ph idx="1"/>
          </p:nvPr>
        </p:nvSpPr>
        <p:spPr/>
        <p:txBody>
          <a:bodyPr/>
          <a:lstStyle/>
          <a:p>
            <a:r>
              <a:rPr lang="en-US" altLang="en-US" u="sng" dirty="0"/>
              <a:t>Communication skills involve:</a:t>
            </a:r>
          </a:p>
          <a:p>
            <a:r>
              <a:rPr lang="en-US" altLang="en-US" dirty="0"/>
              <a:t>Listening to others (Receiving)	   		 message               </a:t>
            </a:r>
          </a:p>
          <a:p>
            <a:r>
              <a:rPr lang="en-US" altLang="en-US" dirty="0"/>
              <a:t>Asserting/ Expressing (Sending)</a:t>
            </a:r>
          </a:p>
          <a:p>
            <a:r>
              <a:rPr lang="en-US" altLang="en-US" dirty="0"/>
              <a:t>Barriers to communication can lead to misunderstanding and confusion</a:t>
            </a:r>
          </a:p>
          <a:p>
            <a:endParaRPr lang="en-GB" dirty="0"/>
          </a:p>
        </p:txBody>
      </p:sp>
    </p:spTree>
    <p:extLst>
      <p:ext uri="{BB962C8B-B14F-4D97-AF65-F5344CB8AC3E}">
        <p14:creationId xmlns:p14="http://schemas.microsoft.com/office/powerpoint/2010/main" val="23984635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xfrm>
            <a:off x="1774825" y="260350"/>
            <a:ext cx="8686800" cy="1143000"/>
          </a:xfrm>
        </p:spPr>
        <p:txBody>
          <a:bodyPr/>
          <a:lstStyle/>
          <a:p>
            <a:pPr eaLnBrk="1" hangingPunct="1"/>
            <a:r>
              <a:rPr lang="en-US" altLang="en-US" dirty="0" smtClean="0"/>
              <a:t>Communication is a 2-way process</a:t>
            </a:r>
            <a:endParaRPr lang="en-AU" altLang="en-US" dirty="0" smtClean="0"/>
          </a:p>
        </p:txBody>
      </p:sp>
      <p:grpSp>
        <p:nvGrpSpPr>
          <p:cNvPr id="78852" name="Group 4"/>
          <p:cNvGrpSpPr>
            <a:grpSpLocks/>
          </p:cNvGrpSpPr>
          <p:nvPr/>
        </p:nvGrpSpPr>
        <p:grpSpPr bwMode="auto">
          <a:xfrm>
            <a:off x="1905000" y="1524000"/>
            <a:ext cx="8610600" cy="4876800"/>
            <a:chOff x="240" y="960"/>
            <a:chExt cx="5424" cy="3072"/>
          </a:xfrm>
        </p:grpSpPr>
        <p:sp>
          <p:nvSpPr>
            <p:cNvPr id="16389" name="Rectangle 5"/>
            <p:cNvSpPr>
              <a:spLocks noChangeArrowheads="1"/>
            </p:cNvSpPr>
            <p:nvPr/>
          </p:nvSpPr>
          <p:spPr bwMode="auto">
            <a:xfrm>
              <a:off x="3696" y="960"/>
              <a:ext cx="720" cy="240"/>
            </a:xfrm>
            <a:prstGeom prst="rect">
              <a:avLst/>
            </a:prstGeom>
            <a:solidFill>
              <a:srgbClr val="CC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eaLnBrk="1" hangingPunct="1">
                <a:spcAft>
                  <a:spcPct val="0"/>
                </a:spcAft>
              </a:pPr>
              <a:r>
                <a:rPr lang="en-US" altLang="en-US" sz="1800" b="1"/>
                <a:t>sender</a:t>
              </a:r>
              <a:endParaRPr lang="en-AU" altLang="en-US" sz="1800" b="1"/>
            </a:p>
          </p:txBody>
        </p:sp>
        <p:sp>
          <p:nvSpPr>
            <p:cNvPr id="16390" name="Line 6"/>
            <p:cNvSpPr>
              <a:spLocks noChangeShapeType="1"/>
            </p:cNvSpPr>
            <p:nvPr/>
          </p:nvSpPr>
          <p:spPr bwMode="auto">
            <a:xfrm>
              <a:off x="4080" y="1248"/>
              <a:ext cx="0" cy="33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391" name="Rectangle 7"/>
            <p:cNvSpPr>
              <a:spLocks noChangeArrowheads="1"/>
            </p:cNvSpPr>
            <p:nvPr/>
          </p:nvSpPr>
          <p:spPr bwMode="auto">
            <a:xfrm>
              <a:off x="3696" y="1632"/>
              <a:ext cx="768" cy="192"/>
            </a:xfrm>
            <a:prstGeom prst="rect">
              <a:avLst/>
            </a:prstGeom>
            <a:solidFill>
              <a:srgbClr val="CC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eaLnBrk="1" hangingPunct="1">
                <a:spcAft>
                  <a:spcPct val="0"/>
                </a:spcAft>
              </a:pPr>
              <a:r>
                <a:rPr lang="en-US" altLang="en-US" sz="1800" b="1"/>
                <a:t>receiver</a:t>
              </a:r>
              <a:endParaRPr lang="en-AU" altLang="en-US" sz="1800" b="1"/>
            </a:p>
          </p:txBody>
        </p:sp>
        <p:sp>
          <p:nvSpPr>
            <p:cNvPr id="16392" name="Oval 8"/>
            <p:cNvSpPr>
              <a:spLocks noChangeArrowheads="1"/>
            </p:cNvSpPr>
            <p:nvPr/>
          </p:nvSpPr>
          <p:spPr bwMode="auto">
            <a:xfrm>
              <a:off x="567" y="2387"/>
              <a:ext cx="816" cy="336"/>
            </a:xfrm>
            <a:prstGeom prst="ellipse">
              <a:avLst/>
            </a:prstGeom>
            <a:solidFill>
              <a:srgbClr val="CCFF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eaLnBrk="1" hangingPunct="1">
                <a:spcAft>
                  <a:spcPct val="0"/>
                </a:spcAft>
              </a:pPr>
              <a:r>
                <a:rPr lang="en-US" altLang="en-US" sz="1800" b="1" dirty="0">
                  <a:solidFill>
                    <a:srgbClr val="FF3300"/>
                  </a:solidFill>
                </a:rPr>
                <a:t>sender</a:t>
              </a:r>
              <a:endParaRPr lang="en-AU" altLang="en-US" sz="1800" b="1" dirty="0">
                <a:solidFill>
                  <a:srgbClr val="FF3300"/>
                </a:solidFill>
              </a:endParaRPr>
            </a:p>
          </p:txBody>
        </p:sp>
        <p:sp>
          <p:nvSpPr>
            <p:cNvPr id="16393" name="Oval 9"/>
            <p:cNvSpPr>
              <a:spLocks noChangeArrowheads="1"/>
            </p:cNvSpPr>
            <p:nvPr/>
          </p:nvSpPr>
          <p:spPr bwMode="auto">
            <a:xfrm>
              <a:off x="4896" y="3648"/>
              <a:ext cx="768" cy="384"/>
            </a:xfrm>
            <a:prstGeom prst="ellipse">
              <a:avLst/>
            </a:prstGeom>
            <a:solidFill>
              <a:srgbClr val="CCFF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eaLnBrk="1" hangingPunct="1">
                <a:spcAft>
                  <a:spcPct val="0"/>
                </a:spcAft>
              </a:pPr>
              <a:r>
                <a:rPr lang="en-US" altLang="en-US" sz="1800" b="1">
                  <a:solidFill>
                    <a:srgbClr val="FF3300"/>
                  </a:solidFill>
                </a:rPr>
                <a:t>receiver</a:t>
              </a:r>
              <a:endParaRPr lang="en-AU" altLang="en-US" sz="1800" b="1">
                <a:solidFill>
                  <a:srgbClr val="FF3300"/>
                </a:solidFill>
              </a:endParaRPr>
            </a:p>
          </p:txBody>
        </p:sp>
        <p:sp>
          <p:nvSpPr>
            <p:cNvPr id="16394" name="Line 10"/>
            <p:cNvSpPr>
              <a:spLocks noChangeShapeType="1"/>
            </p:cNvSpPr>
            <p:nvPr/>
          </p:nvSpPr>
          <p:spPr bwMode="auto">
            <a:xfrm flipH="1" flipV="1">
              <a:off x="1296" y="2592"/>
              <a:ext cx="3648" cy="115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395" name="Rectangle 11"/>
            <p:cNvSpPr>
              <a:spLocks noChangeArrowheads="1"/>
            </p:cNvSpPr>
            <p:nvPr/>
          </p:nvSpPr>
          <p:spPr bwMode="auto">
            <a:xfrm>
              <a:off x="2160" y="2208"/>
              <a:ext cx="1248" cy="384"/>
            </a:xfrm>
            <a:prstGeom prst="rect">
              <a:avLst/>
            </a:prstGeom>
            <a:solidFill>
              <a:srgbClr val="CC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eaLnBrk="1" hangingPunct="1">
                <a:spcAft>
                  <a:spcPct val="0"/>
                </a:spcAft>
              </a:pPr>
              <a:r>
                <a:rPr lang="en-US" altLang="en-US" sz="1600" b="1" dirty="0"/>
                <a:t>values and attitudes</a:t>
              </a:r>
            </a:p>
            <a:p>
              <a:pPr eaLnBrk="1" hangingPunct="1">
                <a:spcAft>
                  <a:spcPct val="0"/>
                </a:spcAft>
              </a:pPr>
              <a:r>
                <a:rPr lang="en-US" altLang="en-US" sz="1600" b="1" dirty="0"/>
                <a:t>“generation gap”</a:t>
              </a:r>
              <a:endParaRPr lang="en-AU" altLang="en-US" sz="1600" b="1" dirty="0"/>
            </a:p>
          </p:txBody>
        </p:sp>
        <p:sp>
          <p:nvSpPr>
            <p:cNvPr id="16396" name="Line 12"/>
            <p:cNvSpPr>
              <a:spLocks noChangeShapeType="1"/>
            </p:cNvSpPr>
            <p:nvPr/>
          </p:nvSpPr>
          <p:spPr bwMode="auto">
            <a:xfrm flipH="1">
              <a:off x="1824" y="2592"/>
              <a:ext cx="336" cy="1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397" name="Rectangle 13"/>
            <p:cNvSpPr>
              <a:spLocks noChangeArrowheads="1"/>
            </p:cNvSpPr>
            <p:nvPr/>
          </p:nvSpPr>
          <p:spPr bwMode="auto">
            <a:xfrm>
              <a:off x="240" y="2928"/>
              <a:ext cx="1104" cy="288"/>
            </a:xfrm>
            <a:prstGeom prst="rect">
              <a:avLst/>
            </a:prstGeom>
            <a:solidFill>
              <a:srgbClr val="CC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eaLnBrk="1" hangingPunct="1">
                <a:spcAft>
                  <a:spcPct val="0"/>
                </a:spcAft>
              </a:pPr>
              <a:r>
                <a:rPr lang="en-US" altLang="en-US" sz="1400" b="1"/>
                <a:t>Cultural differences</a:t>
              </a:r>
              <a:endParaRPr lang="en-AU" altLang="en-US" sz="1400" b="1"/>
            </a:p>
          </p:txBody>
        </p:sp>
        <p:sp>
          <p:nvSpPr>
            <p:cNvPr id="16398" name="Line 14"/>
            <p:cNvSpPr>
              <a:spLocks noChangeShapeType="1"/>
            </p:cNvSpPr>
            <p:nvPr/>
          </p:nvSpPr>
          <p:spPr bwMode="auto">
            <a:xfrm flipV="1">
              <a:off x="1344" y="2880"/>
              <a:ext cx="816" cy="4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399" name="Rectangle 15"/>
            <p:cNvSpPr>
              <a:spLocks noChangeArrowheads="1"/>
            </p:cNvSpPr>
            <p:nvPr/>
          </p:nvSpPr>
          <p:spPr bwMode="auto">
            <a:xfrm>
              <a:off x="3600" y="2592"/>
              <a:ext cx="816" cy="240"/>
            </a:xfrm>
            <a:prstGeom prst="rect">
              <a:avLst/>
            </a:prstGeom>
            <a:solidFill>
              <a:srgbClr val="CC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eaLnBrk="1" hangingPunct="1">
                <a:spcAft>
                  <a:spcPct val="0"/>
                </a:spcAft>
              </a:pPr>
              <a:r>
                <a:rPr lang="en-US" altLang="en-US" sz="1600" b="1"/>
                <a:t>language</a:t>
              </a:r>
              <a:endParaRPr lang="en-AU" altLang="en-US" sz="1600" b="1"/>
            </a:p>
          </p:txBody>
        </p:sp>
        <p:sp>
          <p:nvSpPr>
            <p:cNvPr id="16400" name="Line 16"/>
            <p:cNvSpPr>
              <a:spLocks noChangeShapeType="1"/>
            </p:cNvSpPr>
            <p:nvPr/>
          </p:nvSpPr>
          <p:spPr bwMode="auto">
            <a:xfrm flipH="1">
              <a:off x="2928" y="2832"/>
              <a:ext cx="672" cy="28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401" name="Rectangle 17"/>
            <p:cNvSpPr>
              <a:spLocks noChangeArrowheads="1"/>
            </p:cNvSpPr>
            <p:nvPr/>
          </p:nvSpPr>
          <p:spPr bwMode="auto">
            <a:xfrm>
              <a:off x="1968" y="3312"/>
              <a:ext cx="624" cy="240"/>
            </a:xfrm>
            <a:prstGeom prst="rect">
              <a:avLst/>
            </a:prstGeom>
            <a:solidFill>
              <a:srgbClr val="CC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eaLnBrk="1" hangingPunct="1">
                <a:spcAft>
                  <a:spcPct val="0"/>
                </a:spcAft>
              </a:pPr>
              <a:r>
                <a:rPr lang="en-US" altLang="en-US" sz="1600" b="1"/>
                <a:t>noise</a:t>
              </a:r>
              <a:endParaRPr lang="en-AU" altLang="en-US" sz="1600" b="1"/>
            </a:p>
          </p:txBody>
        </p:sp>
        <p:sp>
          <p:nvSpPr>
            <p:cNvPr id="16402" name="Line 18"/>
            <p:cNvSpPr>
              <a:spLocks noChangeShapeType="1"/>
            </p:cNvSpPr>
            <p:nvPr/>
          </p:nvSpPr>
          <p:spPr bwMode="auto">
            <a:xfrm>
              <a:off x="2592" y="3312"/>
              <a:ext cx="96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403" name="Rectangle 19"/>
            <p:cNvSpPr>
              <a:spLocks noChangeArrowheads="1"/>
            </p:cNvSpPr>
            <p:nvPr/>
          </p:nvSpPr>
          <p:spPr bwMode="auto">
            <a:xfrm>
              <a:off x="3216" y="3648"/>
              <a:ext cx="672" cy="240"/>
            </a:xfrm>
            <a:prstGeom prst="rect">
              <a:avLst/>
            </a:prstGeom>
            <a:solidFill>
              <a:srgbClr val="CC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eaLnBrk="1" hangingPunct="1">
                <a:spcAft>
                  <a:spcPct val="0"/>
                </a:spcAft>
              </a:pPr>
              <a:r>
                <a:rPr lang="en-US" altLang="en-US" sz="1600" b="1"/>
                <a:t>hearing</a:t>
              </a:r>
              <a:endParaRPr lang="en-AU" altLang="en-US" sz="1600" b="1"/>
            </a:p>
          </p:txBody>
        </p:sp>
        <p:sp>
          <p:nvSpPr>
            <p:cNvPr id="16404" name="Line 20"/>
            <p:cNvSpPr>
              <a:spLocks noChangeShapeType="1"/>
            </p:cNvSpPr>
            <p:nvPr/>
          </p:nvSpPr>
          <p:spPr bwMode="auto">
            <a:xfrm>
              <a:off x="3840" y="3648"/>
              <a:ext cx="912" cy="4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Tree>
    <p:extLst>
      <p:ext uri="{BB962C8B-B14F-4D97-AF65-F5344CB8AC3E}">
        <p14:creationId xmlns:p14="http://schemas.microsoft.com/office/powerpoint/2010/main" val="16984261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Effect transition="in" filter="fade">
                                      <p:cBhvr>
                                        <p:cTn id="7" dur="1000"/>
                                        <p:tgtEl>
                                          <p:spTgt spid="78850"/>
                                        </p:tgtEl>
                                      </p:cBhvr>
                                    </p:animEffect>
                                    <p:anim calcmode="lin" valueType="num">
                                      <p:cBhvr>
                                        <p:cTn id="8" dur="1000" fill="hold"/>
                                        <p:tgtEl>
                                          <p:spTgt spid="78850"/>
                                        </p:tgtEl>
                                        <p:attrNameLst>
                                          <p:attrName>ppt_x</p:attrName>
                                        </p:attrNameLst>
                                      </p:cBhvr>
                                      <p:tavLst>
                                        <p:tav tm="0">
                                          <p:val>
                                            <p:strVal val="#ppt_x"/>
                                          </p:val>
                                        </p:tav>
                                        <p:tav tm="100000">
                                          <p:val>
                                            <p:strVal val="#ppt_x"/>
                                          </p:val>
                                        </p:tav>
                                      </p:tavLst>
                                    </p:anim>
                                    <p:anim calcmode="lin" valueType="num">
                                      <p:cBhvr>
                                        <p:cTn id="9" dur="1000" fill="hold"/>
                                        <p:tgtEl>
                                          <p:spTgt spid="78850"/>
                                        </p:tgtEl>
                                        <p:attrNameLst>
                                          <p:attrName>ppt_y</p:attrName>
                                        </p:attrNameLst>
                                      </p:cBhvr>
                                      <p:tavLst>
                                        <p:tav tm="0">
                                          <p:val>
                                            <p:strVal val="#ppt_y+.1"/>
                                          </p:val>
                                        </p:tav>
                                        <p:tav tm="100000">
                                          <p:val>
                                            <p:strVal val="#ppt_y"/>
                                          </p:val>
                                        </p:tav>
                                      </p:tavLst>
                                    </p:anim>
                                  </p:childTnLst>
                                </p:cTn>
                              </p:par>
                              <p:par>
                                <p:cTn id="10" presetID="23" presetClass="entr" presetSubtype="16" fill="hold" nodeType="withEffect">
                                  <p:stCondLst>
                                    <p:cond delay="0"/>
                                  </p:stCondLst>
                                  <p:childTnLst>
                                    <p:set>
                                      <p:cBhvr>
                                        <p:cTn id="11" dur="1" fill="hold">
                                          <p:stCondLst>
                                            <p:cond delay="0"/>
                                          </p:stCondLst>
                                        </p:cTn>
                                        <p:tgtEl>
                                          <p:spTgt spid="78852"/>
                                        </p:tgtEl>
                                        <p:attrNameLst>
                                          <p:attrName>style.visibility</p:attrName>
                                        </p:attrNameLst>
                                      </p:cBhvr>
                                      <p:to>
                                        <p:strVal val="visible"/>
                                      </p:to>
                                    </p:set>
                                    <p:anim calcmode="lin" valueType="num">
                                      <p:cBhvr>
                                        <p:cTn id="12" dur="500" fill="hold"/>
                                        <p:tgtEl>
                                          <p:spTgt spid="78852"/>
                                        </p:tgtEl>
                                        <p:attrNameLst>
                                          <p:attrName>ppt_w</p:attrName>
                                        </p:attrNameLst>
                                      </p:cBhvr>
                                      <p:tavLst>
                                        <p:tav tm="0">
                                          <p:val>
                                            <p:fltVal val="0"/>
                                          </p:val>
                                        </p:tav>
                                        <p:tav tm="100000">
                                          <p:val>
                                            <p:strVal val="#ppt_w"/>
                                          </p:val>
                                        </p:tav>
                                      </p:tavLst>
                                    </p:anim>
                                    <p:anim calcmode="lin" valueType="num">
                                      <p:cBhvr>
                                        <p:cTn id="13" dur="500" fill="hold"/>
                                        <p:tgtEl>
                                          <p:spTgt spid="7885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79875" name="Group 3"/>
          <p:cNvGrpSpPr>
            <a:grpSpLocks/>
          </p:cNvGrpSpPr>
          <p:nvPr/>
        </p:nvGrpSpPr>
        <p:grpSpPr bwMode="auto">
          <a:xfrm>
            <a:off x="1524000" y="1844675"/>
            <a:ext cx="8610600" cy="4375150"/>
            <a:chOff x="96" y="1152"/>
            <a:chExt cx="5424" cy="2756"/>
          </a:xfrm>
        </p:grpSpPr>
        <p:sp>
          <p:nvSpPr>
            <p:cNvPr id="17412" name="Oval 4"/>
            <p:cNvSpPr>
              <a:spLocks noChangeArrowheads="1"/>
            </p:cNvSpPr>
            <p:nvPr/>
          </p:nvSpPr>
          <p:spPr bwMode="auto">
            <a:xfrm>
              <a:off x="1968" y="1824"/>
              <a:ext cx="2016" cy="960"/>
            </a:xfrm>
            <a:prstGeom prst="ellipse">
              <a:avLst/>
            </a:prstGeom>
            <a:solidFill>
              <a:srgbClr val="CCFF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eaLnBrk="1" hangingPunct="1">
                <a:spcAft>
                  <a:spcPct val="0"/>
                </a:spcAft>
              </a:pPr>
              <a:r>
                <a:rPr lang="en-US" altLang="en-US" sz="1800" b="1"/>
                <a:t>Effective </a:t>
              </a:r>
            </a:p>
            <a:p>
              <a:pPr eaLnBrk="1" hangingPunct="1">
                <a:spcAft>
                  <a:spcPct val="0"/>
                </a:spcAft>
              </a:pPr>
              <a:r>
                <a:rPr lang="en-US" altLang="en-US" sz="1800" b="1"/>
                <a:t>Communication skills</a:t>
              </a:r>
              <a:endParaRPr lang="en-AU" altLang="en-US" sz="1800" b="1"/>
            </a:p>
          </p:txBody>
        </p:sp>
        <p:sp>
          <p:nvSpPr>
            <p:cNvPr id="17413" name="Line 5"/>
            <p:cNvSpPr>
              <a:spLocks noChangeShapeType="1"/>
            </p:cNvSpPr>
            <p:nvPr/>
          </p:nvSpPr>
          <p:spPr bwMode="auto">
            <a:xfrm flipV="1">
              <a:off x="3792" y="1680"/>
              <a:ext cx="480" cy="33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7414" name="Line 6"/>
            <p:cNvSpPr>
              <a:spLocks noChangeShapeType="1"/>
            </p:cNvSpPr>
            <p:nvPr/>
          </p:nvSpPr>
          <p:spPr bwMode="auto">
            <a:xfrm flipH="1" flipV="1">
              <a:off x="1536" y="1680"/>
              <a:ext cx="624" cy="33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7415" name="Line 7"/>
            <p:cNvSpPr>
              <a:spLocks noChangeShapeType="1"/>
            </p:cNvSpPr>
            <p:nvPr/>
          </p:nvSpPr>
          <p:spPr bwMode="auto">
            <a:xfrm flipH="1">
              <a:off x="1392" y="2304"/>
              <a:ext cx="57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7416" name="Line 8"/>
            <p:cNvSpPr>
              <a:spLocks noChangeShapeType="1"/>
            </p:cNvSpPr>
            <p:nvPr/>
          </p:nvSpPr>
          <p:spPr bwMode="auto">
            <a:xfrm flipH="1">
              <a:off x="1536" y="2640"/>
              <a:ext cx="726" cy="851"/>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7417" name="Line 9"/>
            <p:cNvSpPr>
              <a:spLocks noChangeShapeType="1"/>
            </p:cNvSpPr>
            <p:nvPr/>
          </p:nvSpPr>
          <p:spPr bwMode="auto">
            <a:xfrm>
              <a:off x="3744" y="2592"/>
              <a:ext cx="768" cy="91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7418" name="Line 10"/>
            <p:cNvSpPr>
              <a:spLocks noChangeShapeType="1"/>
            </p:cNvSpPr>
            <p:nvPr/>
          </p:nvSpPr>
          <p:spPr bwMode="auto">
            <a:xfrm>
              <a:off x="3969" y="2296"/>
              <a:ext cx="447" cy="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7419" name="Line 11"/>
            <p:cNvSpPr>
              <a:spLocks noChangeShapeType="1"/>
            </p:cNvSpPr>
            <p:nvPr/>
          </p:nvSpPr>
          <p:spPr bwMode="auto">
            <a:xfrm flipH="1">
              <a:off x="2976" y="2784"/>
              <a:ext cx="0" cy="43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7420" name="Text Box 12"/>
            <p:cNvSpPr txBox="1">
              <a:spLocks noChangeArrowheads="1"/>
            </p:cNvSpPr>
            <p:nvPr/>
          </p:nvSpPr>
          <p:spPr bwMode="auto">
            <a:xfrm>
              <a:off x="1920" y="1152"/>
              <a:ext cx="220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algn="l" eaLnBrk="1" hangingPunct="1">
                <a:spcBef>
                  <a:spcPct val="50000"/>
                </a:spcBef>
                <a:spcAft>
                  <a:spcPct val="0"/>
                </a:spcAft>
              </a:pPr>
              <a:r>
                <a:rPr lang="en-US" altLang="en-US" sz="1800" b="1"/>
                <a:t>Eye contact &amp; visible mouth</a:t>
              </a:r>
              <a:endParaRPr lang="en-AU" altLang="en-US" sz="1800" b="1"/>
            </a:p>
          </p:txBody>
        </p:sp>
        <p:sp>
          <p:nvSpPr>
            <p:cNvPr id="17421" name="Text Box 13"/>
            <p:cNvSpPr txBox="1">
              <a:spLocks noChangeArrowheads="1"/>
            </p:cNvSpPr>
            <p:nvPr/>
          </p:nvSpPr>
          <p:spPr bwMode="auto">
            <a:xfrm>
              <a:off x="4320" y="1440"/>
              <a:ext cx="120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algn="l" eaLnBrk="1" hangingPunct="1">
                <a:spcBef>
                  <a:spcPct val="50000"/>
                </a:spcBef>
                <a:spcAft>
                  <a:spcPct val="0"/>
                </a:spcAft>
              </a:pPr>
              <a:r>
                <a:rPr lang="en-US" altLang="en-US" sz="1800" b="1"/>
                <a:t>Body language</a:t>
              </a:r>
              <a:endParaRPr lang="en-AU" altLang="en-US" sz="1800" b="1"/>
            </a:p>
          </p:txBody>
        </p:sp>
        <p:sp>
          <p:nvSpPr>
            <p:cNvPr id="17422" name="Text Box 14"/>
            <p:cNvSpPr txBox="1">
              <a:spLocks noChangeArrowheads="1"/>
            </p:cNvSpPr>
            <p:nvPr/>
          </p:nvSpPr>
          <p:spPr bwMode="auto">
            <a:xfrm>
              <a:off x="4464" y="2208"/>
              <a:ext cx="67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algn="l" eaLnBrk="1" hangingPunct="1">
                <a:spcBef>
                  <a:spcPct val="20000"/>
                </a:spcBef>
                <a:spcAft>
                  <a:spcPct val="0"/>
                </a:spcAft>
              </a:pPr>
              <a:r>
                <a:rPr lang="en-US" altLang="en-US" sz="1800" b="1"/>
                <a:t>Silence</a:t>
              </a:r>
            </a:p>
          </p:txBody>
        </p:sp>
        <p:sp>
          <p:nvSpPr>
            <p:cNvPr id="17423" name="Rectangle 15"/>
            <p:cNvSpPr>
              <a:spLocks noChangeArrowheads="1"/>
            </p:cNvSpPr>
            <p:nvPr/>
          </p:nvSpPr>
          <p:spPr bwMode="auto">
            <a:xfrm>
              <a:off x="4080" y="3504"/>
              <a:ext cx="1348"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eaLnBrk="1" hangingPunct="1">
                <a:spcAft>
                  <a:spcPct val="0"/>
                </a:spcAft>
              </a:pPr>
              <a:r>
                <a:rPr lang="en-US" altLang="en-US" sz="1800" b="1"/>
                <a:t>Checking </a:t>
              </a:r>
            </a:p>
            <a:p>
              <a:pPr eaLnBrk="1" hangingPunct="1">
                <a:spcAft>
                  <a:spcPct val="0"/>
                </a:spcAft>
              </a:pPr>
              <a:r>
                <a:rPr lang="en-US" altLang="en-US" sz="1800" b="1"/>
                <a:t>for understanding</a:t>
              </a:r>
              <a:endParaRPr lang="en-AU" altLang="en-US" sz="1800" b="1"/>
            </a:p>
          </p:txBody>
        </p:sp>
        <p:sp>
          <p:nvSpPr>
            <p:cNvPr id="17424" name="Rectangle 16"/>
            <p:cNvSpPr>
              <a:spLocks noChangeArrowheads="1"/>
            </p:cNvSpPr>
            <p:nvPr/>
          </p:nvSpPr>
          <p:spPr bwMode="auto">
            <a:xfrm>
              <a:off x="2544" y="3168"/>
              <a:ext cx="96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algn="l" eaLnBrk="1" hangingPunct="1">
                <a:spcBef>
                  <a:spcPct val="20000"/>
                </a:spcBef>
                <a:spcAft>
                  <a:spcPct val="0"/>
                </a:spcAft>
              </a:pPr>
              <a:r>
                <a:rPr lang="en-US" altLang="en-US" sz="1800" b="1"/>
                <a:t>Smiling face</a:t>
              </a:r>
              <a:endParaRPr lang="en-AU" altLang="en-US" sz="1800" b="1"/>
            </a:p>
          </p:txBody>
        </p:sp>
        <p:sp>
          <p:nvSpPr>
            <p:cNvPr id="17425" name="Rectangle 17"/>
            <p:cNvSpPr>
              <a:spLocks noChangeArrowheads="1"/>
            </p:cNvSpPr>
            <p:nvPr/>
          </p:nvSpPr>
          <p:spPr bwMode="auto">
            <a:xfrm>
              <a:off x="720" y="3504"/>
              <a:ext cx="1476"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eaLnBrk="1" hangingPunct="1">
                <a:spcAft>
                  <a:spcPct val="0"/>
                </a:spcAft>
              </a:pPr>
              <a:r>
                <a:rPr lang="en-US" altLang="en-US" sz="1800" b="1"/>
                <a:t>Summarising </a:t>
              </a:r>
            </a:p>
            <a:p>
              <a:pPr eaLnBrk="1" hangingPunct="1">
                <a:spcAft>
                  <a:spcPct val="0"/>
                </a:spcAft>
              </a:pPr>
              <a:r>
                <a:rPr lang="en-US" altLang="en-US" sz="1800" b="1"/>
                <a:t>what has been said</a:t>
              </a:r>
              <a:r>
                <a:rPr lang="en-US" altLang="en-US" sz="1800"/>
                <a:t> </a:t>
              </a:r>
              <a:endParaRPr lang="en-AU" altLang="en-US" sz="1800"/>
            </a:p>
          </p:txBody>
        </p:sp>
        <p:sp>
          <p:nvSpPr>
            <p:cNvPr id="17426" name="Rectangle 18"/>
            <p:cNvSpPr>
              <a:spLocks noChangeArrowheads="1"/>
            </p:cNvSpPr>
            <p:nvPr/>
          </p:nvSpPr>
          <p:spPr bwMode="auto">
            <a:xfrm>
              <a:off x="96" y="2160"/>
              <a:ext cx="1244"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algn="l" eaLnBrk="1" hangingPunct="1">
                <a:spcAft>
                  <a:spcPct val="0"/>
                </a:spcAft>
              </a:pPr>
              <a:r>
                <a:rPr lang="en-US" altLang="en-US" sz="1800" b="1"/>
                <a:t>Encouragement </a:t>
              </a:r>
            </a:p>
            <a:p>
              <a:pPr algn="l" eaLnBrk="1" hangingPunct="1">
                <a:spcAft>
                  <a:spcPct val="0"/>
                </a:spcAft>
              </a:pPr>
              <a:r>
                <a:rPr lang="en-US" altLang="en-US" sz="1800" b="1"/>
                <a:t>to continue</a:t>
              </a:r>
              <a:endParaRPr lang="en-AU" altLang="en-US" sz="1800" b="1"/>
            </a:p>
          </p:txBody>
        </p:sp>
        <p:sp>
          <p:nvSpPr>
            <p:cNvPr id="17427" name="Rectangle 19"/>
            <p:cNvSpPr>
              <a:spLocks noChangeArrowheads="1"/>
            </p:cNvSpPr>
            <p:nvPr/>
          </p:nvSpPr>
          <p:spPr bwMode="auto">
            <a:xfrm>
              <a:off x="240" y="1440"/>
              <a:ext cx="122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algn="l" eaLnBrk="1" hangingPunct="1">
                <a:spcBef>
                  <a:spcPct val="20000"/>
                </a:spcBef>
                <a:spcAft>
                  <a:spcPct val="0"/>
                </a:spcAft>
              </a:pPr>
              <a:r>
                <a:rPr lang="en-US" altLang="en-US" sz="1800" b="1"/>
                <a:t>Some questions</a:t>
              </a:r>
            </a:p>
          </p:txBody>
        </p:sp>
        <p:sp>
          <p:nvSpPr>
            <p:cNvPr id="17428" name="Line 20"/>
            <p:cNvSpPr>
              <a:spLocks noChangeShapeType="1"/>
            </p:cNvSpPr>
            <p:nvPr/>
          </p:nvSpPr>
          <p:spPr bwMode="auto">
            <a:xfrm flipV="1">
              <a:off x="2976" y="1392"/>
              <a:ext cx="0" cy="43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Tree>
    <p:extLst>
      <p:ext uri="{BB962C8B-B14F-4D97-AF65-F5344CB8AC3E}">
        <p14:creationId xmlns:p14="http://schemas.microsoft.com/office/powerpoint/2010/main" val="13985640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nodeType="afterEffect">
                                  <p:stCondLst>
                                    <p:cond delay="0"/>
                                  </p:stCondLst>
                                  <p:childTnLst>
                                    <p:set>
                                      <p:cBhvr>
                                        <p:cTn id="6" dur="1" fill="hold">
                                          <p:stCondLst>
                                            <p:cond delay="0"/>
                                          </p:stCondLst>
                                        </p:cTn>
                                        <p:tgtEl>
                                          <p:spTgt spid="79875"/>
                                        </p:tgtEl>
                                        <p:attrNameLst>
                                          <p:attrName>style.visibility</p:attrName>
                                        </p:attrNameLst>
                                      </p:cBhvr>
                                      <p:to>
                                        <p:strVal val="visible"/>
                                      </p:to>
                                    </p:set>
                                    <p:anim calcmode="lin" valueType="num">
                                      <p:cBhvr>
                                        <p:cTn id="7" dur="500" fill="hold"/>
                                        <p:tgtEl>
                                          <p:spTgt spid="79875"/>
                                        </p:tgtEl>
                                        <p:attrNameLst>
                                          <p:attrName>ppt_w</p:attrName>
                                        </p:attrNameLst>
                                      </p:cBhvr>
                                      <p:tavLst>
                                        <p:tav tm="0">
                                          <p:val>
                                            <p:fltVal val="0"/>
                                          </p:val>
                                        </p:tav>
                                        <p:tav tm="100000">
                                          <p:val>
                                            <p:strVal val="#ppt_w"/>
                                          </p:val>
                                        </p:tav>
                                      </p:tavLst>
                                    </p:anim>
                                    <p:anim calcmode="lin" valueType="num">
                                      <p:cBhvr>
                                        <p:cTn id="8" dur="500" fill="hold"/>
                                        <p:tgtEl>
                                          <p:spTgt spid="7987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Discussion</a:t>
            </a:r>
            <a:endParaRPr lang="en-GB" dirty="0"/>
          </a:p>
        </p:txBody>
      </p:sp>
      <p:sp>
        <p:nvSpPr>
          <p:cNvPr id="3" name="Content Placeholder 2"/>
          <p:cNvSpPr>
            <a:spLocks noGrp="1"/>
          </p:cNvSpPr>
          <p:nvPr>
            <p:ph idx="1"/>
          </p:nvPr>
        </p:nvSpPr>
        <p:spPr/>
        <p:txBody>
          <a:bodyPr/>
          <a:lstStyle/>
          <a:p>
            <a:r>
              <a:rPr lang="en-GB" sz="3200" dirty="0" smtClean="0"/>
              <a:t>In pairs, discuss possible barriers to effective communication</a:t>
            </a:r>
          </a:p>
          <a:p>
            <a:r>
              <a:rPr lang="en-GB" sz="3200" dirty="0" smtClean="0"/>
              <a:t>Feedback to the group </a:t>
            </a:r>
          </a:p>
          <a:p>
            <a:endParaRPr lang="en-GB" dirty="0"/>
          </a:p>
        </p:txBody>
      </p:sp>
    </p:spTree>
    <p:extLst>
      <p:ext uri="{BB962C8B-B14F-4D97-AF65-F5344CB8AC3E}">
        <p14:creationId xmlns:p14="http://schemas.microsoft.com/office/powerpoint/2010/main" val="133975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5077" y="804520"/>
            <a:ext cx="9603275" cy="533830"/>
          </a:xfrm>
        </p:spPr>
        <p:txBody>
          <a:bodyPr>
            <a:normAutofit fontScale="90000"/>
          </a:bodyPr>
          <a:lstStyle/>
          <a:p>
            <a:r>
              <a:rPr lang="en-GB" dirty="0" smtClean="0"/>
              <a:t>Potential barriers include: Colloquialism </a:t>
            </a:r>
            <a:r>
              <a:rPr lang="en-GB" dirty="0"/>
              <a:t/>
            </a:r>
            <a:br>
              <a:rPr lang="en-GB" dirty="0"/>
            </a:br>
            <a:endParaRPr lang="en-GB" dirty="0"/>
          </a:p>
        </p:txBody>
      </p:sp>
      <p:sp>
        <p:nvSpPr>
          <p:cNvPr id="3" name="Content Placeholder 2"/>
          <p:cNvSpPr>
            <a:spLocks noGrp="1"/>
          </p:cNvSpPr>
          <p:nvPr>
            <p:ph idx="1"/>
          </p:nvPr>
        </p:nvSpPr>
        <p:spPr>
          <a:xfrm>
            <a:off x="518985" y="1845276"/>
            <a:ext cx="10402866" cy="4242485"/>
          </a:xfrm>
        </p:spPr>
        <p:txBody>
          <a:bodyPr>
            <a:normAutofit/>
          </a:bodyPr>
          <a:lstStyle/>
          <a:p>
            <a:pPr marL="0" indent="0">
              <a:buNone/>
            </a:pPr>
            <a:r>
              <a:rPr lang="en-GB" dirty="0"/>
              <a:t>Colloquialism is the use of informal words, phrases, or even slang in a piece of writing.</a:t>
            </a:r>
          </a:p>
          <a:p>
            <a:pPr marL="0" indent="0">
              <a:buNone/>
            </a:pPr>
            <a:endParaRPr lang="en-GB" dirty="0"/>
          </a:p>
          <a:p>
            <a:r>
              <a:rPr lang="en-GB" dirty="0"/>
              <a:t>Colloquialisms are generally geographic in nature, as they are words and phrases that belong to a region or local dialect.</a:t>
            </a:r>
          </a:p>
          <a:p>
            <a:r>
              <a:rPr lang="en-GB" dirty="0"/>
              <a:t>Native speakers of a language understand and use colloquialisms without realizing it.</a:t>
            </a:r>
          </a:p>
          <a:p>
            <a:r>
              <a:rPr lang="en-GB" dirty="0"/>
              <a:t>Colloquialisms often get confused with slang and jargon. The difference is that slang words are used in specific social groups, where colloquialisms can generally be understood across all ages as long as the speakers are from the same geographic area. </a:t>
            </a:r>
          </a:p>
        </p:txBody>
      </p:sp>
    </p:spTree>
    <p:extLst>
      <p:ext uri="{BB962C8B-B14F-4D97-AF65-F5344CB8AC3E}">
        <p14:creationId xmlns:p14="http://schemas.microsoft.com/office/powerpoint/2010/main" val="730530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Activity </a:t>
            </a:r>
          </a:p>
        </p:txBody>
      </p:sp>
      <p:sp>
        <p:nvSpPr>
          <p:cNvPr id="3" name="Content Placeholder 2"/>
          <p:cNvSpPr>
            <a:spLocks noGrp="1"/>
          </p:cNvSpPr>
          <p:nvPr>
            <p:ph idx="1"/>
          </p:nvPr>
        </p:nvSpPr>
        <p:spPr>
          <a:xfrm>
            <a:off x="1237823" y="1952368"/>
            <a:ext cx="9603275" cy="3624648"/>
          </a:xfrm>
        </p:spPr>
        <p:txBody>
          <a:bodyPr>
            <a:noAutofit/>
          </a:bodyPr>
          <a:lstStyle/>
          <a:p>
            <a:r>
              <a:rPr lang="en-GB" dirty="0"/>
              <a:t>Here is a list of 4 Cockney slang (London) words and 4 popular teenage slang words.  Your task (working in your groups) is to try and to identify what the slang words mean.</a:t>
            </a:r>
          </a:p>
          <a:p>
            <a:endParaRPr lang="en-GB" dirty="0"/>
          </a:p>
          <a:p>
            <a:r>
              <a:rPr lang="en-GB" sz="1800" dirty="0"/>
              <a:t>“Dog and Bone” </a:t>
            </a:r>
            <a:r>
              <a:rPr lang="en-GB" sz="1800" dirty="0" smtClean="0"/>
              <a:t>                                                         Peng ting</a:t>
            </a:r>
          </a:p>
          <a:p>
            <a:r>
              <a:rPr lang="en-GB" sz="1600" dirty="0" smtClean="0"/>
              <a:t>“Loaf </a:t>
            </a:r>
            <a:r>
              <a:rPr lang="en-GB" sz="1600" dirty="0"/>
              <a:t>of Bread” </a:t>
            </a:r>
            <a:r>
              <a:rPr lang="en-GB" sz="1600" dirty="0" smtClean="0"/>
              <a:t>                                                                   Squad</a:t>
            </a:r>
            <a:endParaRPr lang="en-GB" sz="1600" dirty="0"/>
          </a:p>
          <a:p>
            <a:r>
              <a:rPr lang="en-GB" sz="1800" dirty="0"/>
              <a:t> “Whistle and Flute” </a:t>
            </a:r>
            <a:r>
              <a:rPr lang="en-GB" sz="1800" dirty="0" smtClean="0"/>
              <a:t>                                                   GOAT</a:t>
            </a:r>
            <a:endParaRPr lang="en-GB" sz="1800" dirty="0"/>
          </a:p>
          <a:p>
            <a:r>
              <a:rPr lang="en-GB" sz="1800" dirty="0"/>
              <a:t>”Adam and Eve” </a:t>
            </a:r>
            <a:r>
              <a:rPr lang="en-GB" sz="1800" dirty="0" smtClean="0"/>
              <a:t>                                                         It’s </a:t>
            </a:r>
            <a:r>
              <a:rPr lang="en-GB" sz="1800" dirty="0"/>
              <a:t>lit </a:t>
            </a:r>
            <a:r>
              <a:rPr lang="en-GB" sz="1800" dirty="0">
                <a:solidFill>
                  <a:srgbClr val="FF0000"/>
                </a:solidFill>
              </a:rPr>
              <a:t> </a:t>
            </a:r>
            <a:endParaRPr lang="en-GB" sz="1800" dirty="0"/>
          </a:p>
          <a:p>
            <a:endParaRPr lang="en-GB" sz="1800"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35546797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9892" y="804519"/>
            <a:ext cx="9603275" cy="1049235"/>
          </a:xfrm>
        </p:spPr>
        <p:txBody>
          <a:bodyPr/>
          <a:lstStyle/>
          <a:p>
            <a:r>
              <a:rPr lang="en-GB" dirty="0"/>
              <a:t>Answers </a:t>
            </a:r>
          </a:p>
        </p:txBody>
      </p:sp>
      <p:sp>
        <p:nvSpPr>
          <p:cNvPr id="3" name="Content Placeholder 2"/>
          <p:cNvSpPr>
            <a:spLocks noGrp="1"/>
          </p:cNvSpPr>
          <p:nvPr>
            <p:ph idx="1"/>
          </p:nvPr>
        </p:nvSpPr>
        <p:spPr/>
        <p:txBody>
          <a:bodyPr>
            <a:normAutofit fontScale="85000" lnSpcReduction="20000"/>
          </a:bodyPr>
          <a:lstStyle/>
          <a:p>
            <a:pPr marL="457200" indent="-457200">
              <a:buAutoNum type="arabicPeriod"/>
            </a:pPr>
            <a:r>
              <a:rPr lang="en-GB" dirty="0"/>
              <a:t>“Dog and Bone” Phone – “Is that your dog barking?”</a:t>
            </a:r>
          </a:p>
          <a:p>
            <a:pPr marL="457200" indent="-457200">
              <a:buAutoNum type="arabicPeriod"/>
            </a:pPr>
            <a:r>
              <a:rPr lang="en-GB" dirty="0"/>
              <a:t>“Loaf of Bread” = Head - “Use your loaf”</a:t>
            </a:r>
          </a:p>
          <a:p>
            <a:pPr marL="457200" indent="-457200">
              <a:buAutoNum type="arabicPeriod"/>
            </a:pPr>
            <a:r>
              <a:rPr lang="en-GB" dirty="0"/>
              <a:t>“Whistle and Flute” = Suit – “Nice whistle mate”</a:t>
            </a:r>
          </a:p>
          <a:p>
            <a:pPr marL="457200" indent="-457200">
              <a:buAutoNum type="arabicPeriod"/>
            </a:pPr>
            <a:r>
              <a:rPr lang="en-GB" dirty="0"/>
              <a:t>“Adam and Eve” = Believe – “I don’t Adam and Eve it”</a:t>
            </a:r>
          </a:p>
          <a:p>
            <a:pPr marL="457200" indent="-457200">
              <a:buAutoNum type="arabicPeriod"/>
            </a:pPr>
            <a:r>
              <a:rPr lang="en-GB" dirty="0"/>
              <a:t>Peng ting – A good looking person</a:t>
            </a:r>
          </a:p>
          <a:p>
            <a:pPr marL="457200" indent="-457200">
              <a:buAutoNum type="arabicPeriod"/>
            </a:pPr>
            <a:r>
              <a:rPr lang="en-GB" dirty="0"/>
              <a:t>Squad – A term for a friendship group</a:t>
            </a:r>
          </a:p>
          <a:p>
            <a:pPr marL="457200" indent="-457200">
              <a:buAutoNum type="arabicPeriod"/>
            </a:pPr>
            <a:r>
              <a:rPr lang="en-GB" dirty="0"/>
              <a:t>GOAT – Greatest Of All Time</a:t>
            </a:r>
          </a:p>
          <a:p>
            <a:pPr marL="457200" indent="-457200">
              <a:buAutoNum type="arabicPeriod"/>
            </a:pPr>
            <a:r>
              <a:rPr lang="en-GB" dirty="0"/>
              <a:t>It’s lit – Short for “it’s cool or awesome</a:t>
            </a:r>
            <a:r>
              <a:rPr lang="en-GB" dirty="0" smtClean="0"/>
              <a:t>” </a:t>
            </a:r>
            <a:r>
              <a:rPr lang="en-GB" dirty="0" smtClean="0">
                <a:solidFill>
                  <a:srgbClr val="FF0000"/>
                </a:solidFill>
              </a:rPr>
              <a:t>(these words themselves are also slang for saying that something is good.  </a:t>
            </a:r>
            <a:endParaRPr lang="en-GB" dirty="0"/>
          </a:p>
          <a:p>
            <a:pPr marL="457200" indent="-457200">
              <a:buAutoNum type="arabicPeriod"/>
            </a:pPr>
            <a:endParaRPr lang="en-GB" dirty="0"/>
          </a:p>
          <a:p>
            <a:pPr marL="457200" indent="-457200">
              <a:buAutoNum type="arabicPeriod"/>
            </a:pPr>
            <a:endParaRPr lang="en-GB" dirty="0"/>
          </a:p>
        </p:txBody>
      </p:sp>
    </p:spTree>
    <p:extLst>
      <p:ext uri="{BB962C8B-B14F-4D97-AF65-F5344CB8AC3E}">
        <p14:creationId xmlns:p14="http://schemas.microsoft.com/office/powerpoint/2010/main" val="2843586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How slang </a:t>
            </a:r>
            <a:r>
              <a:rPr lang="en-GB" dirty="0" smtClean="0"/>
              <a:t>words can </a:t>
            </a:r>
            <a:r>
              <a:rPr lang="en-GB" dirty="0"/>
              <a:t>have another meaning in another country </a:t>
            </a:r>
          </a:p>
        </p:txBody>
      </p:sp>
      <p:sp>
        <p:nvSpPr>
          <p:cNvPr id="3" name="Content Placeholder 2"/>
          <p:cNvSpPr>
            <a:spLocks noGrp="1"/>
          </p:cNvSpPr>
          <p:nvPr>
            <p:ph idx="1"/>
          </p:nvPr>
        </p:nvSpPr>
        <p:spPr>
          <a:xfrm>
            <a:off x="1385078" y="2181986"/>
            <a:ext cx="9603275" cy="3450613"/>
          </a:xfrm>
        </p:spPr>
        <p:txBody>
          <a:bodyPr/>
          <a:lstStyle/>
          <a:p>
            <a:r>
              <a:rPr lang="en-GB" dirty="0"/>
              <a:t>Fart is a natural gas that comes from the body. However, fart in Danish, Norwegian and Swedish means speed.</a:t>
            </a:r>
          </a:p>
          <a:p>
            <a:r>
              <a:rPr lang="en-GB" dirty="0"/>
              <a:t>In English, a gift is something that you give to someone. In Germany, a gift means poison.</a:t>
            </a:r>
          </a:p>
          <a:p>
            <a:r>
              <a:rPr lang="en-GB" dirty="0"/>
              <a:t>Kiss has a more juvenile meaning in Swedish – pee.</a:t>
            </a:r>
          </a:p>
          <a:p>
            <a:r>
              <a:rPr lang="en-GB" dirty="0"/>
              <a:t>The common British name Gary means diarreah in Japanese.</a:t>
            </a:r>
          </a:p>
          <a:p>
            <a:r>
              <a:rPr lang="en-GB" dirty="0"/>
              <a:t>Smoking means tuxedo in French.</a:t>
            </a:r>
          </a:p>
        </p:txBody>
      </p:sp>
    </p:spTree>
    <p:extLst>
      <p:ext uri="{BB962C8B-B14F-4D97-AF65-F5344CB8AC3E}">
        <p14:creationId xmlns:p14="http://schemas.microsoft.com/office/powerpoint/2010/main" val="27625469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1676400" y="356393"/>
            <a:ext cx="9144000" cy="1268413"/>
          </a:xfrm>
        </p:spPr>
        <p:txBody>
          <a:bodyPr/>
          <a:lstStyle/>
          <a:p>
            <a:pPr eaLnBrk="1" hangingPunct="1"/>
            <a:r>
              <a:rPr lang="en-US" altLang="en-US" sz="2800" dirty="0">
                <a:solidFill>
                  <a:srgbClr val="FF201B"/>
                </a:solidFill>
              </a:rPr>
              <a:t>Barriers to Effective Communication</a:t>
            </a:r>
            <a:endParaRPr lang="en-AU" altLang="en-US" sz="2800" dirty="0">
              <a:solidFill>
                <a:srgbClr val="FF201B"/>
              </a:solidFill>
            </a:endParaRPr>
          </a:p>
        </p:txBody>
      </p:sp>
      <p:grpSp>
        <p:nvGrpSpPr>
          <p:cNvPr id="81923" name="Group 3"/>
          <p:cNvGrpSpPr>
            <a:grpSpLocks/>
          </p:cNvGrpSpPr>
          <p:nvPr/>
        </p:nvGrpSpPr>
        <p:grpSpPr bwMode="auto">
          <a:xfrm>
            <a:off x="965200" y="1854200"/>
            <a:ext cx="10226678" cy="4127500"/>
            <a:chOff x="96" y="1056"/>
            <a:chExt cx="5994" cy="2900"/>
          </a:xfrm>
        </p:grpSpPr>
        <p:sp>
          <p:nvSpPr>
            <p:cNvPr id="19460" name="Oval 4"/>
            <p:cNvSpPr>
              <a:spLocks noChangeArrowheads="1"/>
            </p:cNvSpPr>
            <p:nvPr/>
          </p:nvSpPr>
          <p:spPr bwMode="auto">
            <a:xfrm>
              <a:off x="2016" y="1824"/>
              <a:ext cx="1872" cy="864"/>
            </a:xfrm>
            <a:prstGeom prst="ellipse">
              <a:avLst/>
            </a:prstGeom>
            <a:solidFill>
              <a:srgbClr val="CCFF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eaLnBrk="1" hangingPunct="1">
                <a:spcAft>
                  <a:spcPct val="0"/>
                </a:spcAft>
              </a:pPr>
              <a:r>
                <a:rPr lang="en-US" altLang="en-US" sz="1800" b="1"/>
                <a:t>Barriers to </a:t>
              </a:r>
            </a:p>
            <a:p>
              <a:pPr eaLnBrk="1" hangingPunct="1">
                <a:spcAft>
                  <a:spcPct val="0"/>
                </a:spcAft>
              </a:pPr>
              <a:r>
                <a:rPr lang="en-US" altLang="en-US" sz="1800" b="1"/>
                <a:t>effective</a:t>
              </a:r>
              <a:br>
                <a:rPr lang="en-US" altLang="en-US" sz="1800" b="1"/>
              </a:br>
              <a:r>
                <a:rPr lang="en-US" altLang="en-US" sz="1800" b="1"/>
                <a:t> communication</a:t>
              </a:r>
              <a:endParaRPr lang="en-AU" altLang="en-US" sz="1800" b="1"/>
            </a:p>
          </p:txBody>
        </p:sp>
        <p:sp>
          <p:nvSpPr>
            <p:cNvPr id="19461" name="Line 5"/>
            <p:cNvSpPr>
              <a:spLocks noChangeShapeType="1"/>
            </p:cNvSpPr>
            <p:nvPr/>
          </p:nvSpPr>
          <p:spPr bwMode="auto">
            <a:xfrm flipH="1" flipV="1">
              <a:off x="2928" y="1344"/>
              <a:ext cx="0" cy="48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9462" name="Line 6"/>
            <p:cNvSpPr>
              <a:spLocks noChangeShapeType="1"/>
            </p:cNvSpPr>
            <p:nvPr/>
          </p:nvSpPr>
          <p:spPr bwMode="auto">
            <a:xfrm flipV="1">
              <a:off x="3408" y="1488"/>
              <a:ext cx="384" cy="38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9463" name="Line 7"/>
            <p:cNvSpPr>
              <a:spLocks noChangeShapeType="1"/>
            </p:cNvSpPr>
            <p:nvPr/>
          </p:nvSpPr>
          <p:spPr bwMode="auto">
            <a:xfrm flipV="1">
              <a:off x="3792" y="1920"/>
              <a:ext cx="768"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9464" name="Line 8"/>
            <p:cNvSpPr>
              <a:spLocks noChangeShapeType="1"/>
            </p:cNvSpPr>
            <p:nvPr/>
          </p:nvSpPr>
          <p:spPr bwMode="auto">
            <a:xfrm>
              <a:off x="3840" y="2352"/>
              <a:ext cx="768" cy="19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9465" name="Line 9"/>
            <p:cNvSpPr>
              <a:spLocks noChangeShapeType="1"/>
            </p:cNvSpPr>
            <p:nvPr/>
          </p:nvSpPr>
          <p:spPr bwMode="auto">
            <a:xfrm>
              <a:off x="3648" y="2544"/>
              <a:ext cx="672" cy="57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9466" name="Line 10"/>
            <p:cNvSpPr>
              <a:spLocks noChangeShapeType="1"/>
            </p:cNvSpPr>
            <p:nvPr/>
          </p:nvSpPr>
          <p:spPr bwMode="auto">
            <a:xfrm>
              <a:off x="3264" y="2688"/>
              <a:ext cx="480" cy="81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9467" name="Line 11"/>
            <p:cNvSpPr>
              <a:spLocks noChangeShapeType="1"/>
            </p:cNvSpPr>
            <p:nvPr/>
          </p:nvSpPr>
          <p:spPr bwMode="auto">
            <a:xfrm flipH="1">
              <a:off x="2448" y="2688"/>
              <a:ext cx="336" cy="86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9468" name="Line 12"/>
            <p:cNvSpPr>
              <a:spLocks noChangeShapeType="1"/>
            </p:cNvSpPr>
            <p:nvPr/>
          </p:nvSpPr>
          <p:spPr bwMode="auto">
            <a:xfrm flipH="1">
              <a:off x="1824" y="2592"/>
              <a:ext cx="528" cy="52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9469" name="Line 13"/>
            <p:cNvSpPr>
              <a:spLocks noChangeShapeType="1"/>
            </p:cNvSpPr>
            <p:nvPr/>
          </p:nvSpPr>
          <p:spPr bwMode="auto">
            <a:xfrm flipH="1">
              <a:off x="1296" y="2352"/>
              <a:ext cx="720" cy="19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9470" name="Line 14"/>
            <p:cNvSpPr>
              <a:spLocks noChangeShapeType="1"/>
            </p:cNvSpPr>
            <p:nvPr/>
          </p:nvSpPr>
          <p:spPr bwMode="auto">
            <a:xfrm flipH="1" flipV="1">
              <a:off x="1152" y="1920"/>
              <a:ext cx="912" cy="19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9471" name="Line 15"/>
            <p:cNvSpPr>
              <a:spLocks noChangeShapeType="1"/>
            </p:cNvSpPr>
            <p:nvPr/>
          </p:nvSpPr>
          <p:spPr bwMode="auto">
            <a:xfrm flipH="1" flipV="1">
              <a:off x="2064" y="1536"/>
              <a:ext cx="432" cy="33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9472" name="Rectangle 16"/>
            <p:cNvSpPr>
              <a:spLocks noChangeArrowheads="1"/>
            </p:cNvSpPr>
            <p:nvPr/>
          </p:nvSpPr>
          <p:spPr bwMode="auto">
            <a:xfrm>
              <a:off x="2448" y="1056"/>
              <a:ext cx="87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algn="l" eaLnBrk="1" hangingPunct="1">
                <a:spcAft>
                  <a:spcPct val="0"/>
                </a:spcAft>
              </a:pPr>
              <a:r>
                <a:rPr lang="en-US" altLang="en-US" sz="1800" dirty="0"/>
                <a:t> </a:t>
              </a:r>
              <a:r>
                <a:rPr lang="en-US" altLang="en-US" sz="1800" b="1" dirty="0"/>
                <a:t>Language</a:t>
              </a:r>
              <a:r>
                <a:rPr lang="en-US" altLang="en-US" sz="1800" dirty="0"/>
                <a:t> </a:t>
              </a:r>
              <a:endParaRPr lang="en-AU" altLang="en-US" sz="1800" dirty="0"/>
            </a:p>
          </p:txBody>
        </p:sp>
        <p:sp>
          <p:nvSpPr>
            <p:cNvPr id="19473" name="Rectangle 17"/>
            <p:cNvSpPr>
              <a:spLocks noChangeArrowheads="1"/>
            </p:cNvSpPr>
            <p:nvPr/>
          </p:nvSpPr>
          <p:spPr bwMode="auto">
            <a:xfrm>
              <a:off x="3840" y="1248"/>
              <a:ext cx="50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algn="l" eaLnBrk="1" hangingPunct="1">
                <a:spcBef>
                  <a:spcPct val="20000"/>
                </a:spcBef>
                <a:spcAft>
                  <a:spcPct val="0"/>
                </a:spcAft>
              </a:pPr>
              <a:r>
                <a:rPr lang="en-US" altLang="en-US" sz="1800" b="1"/>
                <a:t>Noise</a:t>
              </a:r>
            </a:p>
          </p:txBody>
        </p:sp>
        <p:sp>
          <p:nvSpPr>
            <p:cNvPr id="19474" name="Rectangle 18"/>
            <p:cNvSpPr>
              <a:spLocks noChangeArrowheads="1"/>
            </p:cNvSpPr>
            <p:nvPr/>
          </p:nvSpPr>
          <p:spPr bwMode="auto">
            <a:xfrm>
              <a:off x="1536" y="1248"/>
              <a:ext cx="45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algn="l" eaLnBrk="1" hangingPunct="1">
                <a:spcAft>
                  <a:spcPct val="0"/>
                </a:spcAft>
              </a:pPr>
              <a:r>
                <a:rPr lang="en-US" altLang="en-US" sz="1800" b="1"/>
                <a:t>Time</a:t>
              </a:r>
              <a:endParaRPr lang="en-AU" altLang="en-US" sz="1800" b="1"/>
            </a:p>
          </p:txBody>
        </p:sp>
        <p:sp>
          <p:nvSpPr>
            <p:cNvPr id="19475" name="Rectangle 19"/>
            <p:cNvSpPr>
              <a:spLocks noChangeArrowheads="1"/>
            </p:cNvSpPr>
            <p:nvPr/>
          </p:nvSpPr>
          <p:spPr bwMode="auto">
            <a:xfrm>
              <a:off x="4560" y="1728"/>
              <a:ext cx="94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algn="l" eaLnBrk="1" hangingPunct="1">
                <a:spcAft>
                  <a:spcPct val="0"/>
                </a:spcAft>
              </a:pPr>
              <a:r>
                <a:rPr lang="en-US" altLang="en-US" sz="1800" b="1"/>
                <a:t>Distractions</a:t>
              </a:r>
              <a:endParaRPr lang="en-AU" altLang="en-US" sz="1800" b="1"/>
            </a:p>
          </p:txBody>
        </p:sp>
        <p:sp>
          <p:nvSpPr>
            <p:cNvPr id="19476" name="Rectangle 20"/>
            <p:cNvSpPr>
              <a:spLocks noChangeArrowheads="1"/>
            </p:cNvSpPr>
            <p:nvPr/>
          </p:nvSpPr>
          <p:spPr bwMode="auto">
            <a:xfrm>
              <a:off x="192" y="1728"/>
              <a:ext cx="100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algn="l" eaLnBrk="1" hangingPunct="1">
                <a:spcAft>
                  <a:spcPct val="0"/>
                </a:spcAft>
              </a:pPr>
              <a:r>
                <a:rPr lang="en-US" altLang="en-US" sz="1800" b="1"/>
                <a:t>Other people</a:t>
              </a:r>
              <a:endParaRPr lang="en-AU" altLang="en-US" sz="1800" b="1"/>
            </a:p>
          </p:txBody>
        </p:sp>
        <p:sp>
          <p:nvSpPr>
            <p:cNvPr id="19477" name="Rectangle 21"/>
            <p:cNvSpPr>
              <a:spLocks noChangeArrowheads="1"/>
            </p:cNvSpPr>
            <p:nvPr/>
          </p:nvSpPr>
          <p:spPr bwMode="auto">
            <a:xfrm>
              <a:off x="4608" y="2496"/>
              <a:ext cx="1482"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algn="l" eaLnBrk="1" hangingPunct="1">
                <a:spcAft>
                  <a:spcPct val="0"/>
                </a:spcAft>
              </a:pPr>
              <a:r>
                <a:rPr lang="en-US" altLang="en-US" sz="1800" b="1" dirty="0" smtClean="0"/>
                <a:t>Cultural differences</a:t>
              </a:r>
              <a:endParaRPr lang="en-AU" altLang="en-US" sz="1800" b="1" dirty="0"/>
            </a:p>
          </p:txBody>
        </p:sp>
        <p:sp>
          <p:nvSpPr>
            <p:cNvPr id="19478" name="Rectangle 22"/>
            <p:cNvSpPr>
              <a:spLocks noChangeArrowheads="1"/>
            </p:cNvSpPr>
            <p:nvPr/>
          </p:nvSpPr>
          <p:spPr bwMode="auto">
            <a:xfrm>
              <a:off x="96" y="2544"/>
              <a:ext cx="151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algn="l" eaLnBrk="1" hangingPunct="1">
                <a:spcAft>
                  <a:spcPct val="0"/>
                </a:spcAft>
              </a:pPr>
              <a:r>
                <a:rPr lang="en-US" altLang="en-US" sz="1800" b="1"/>
                <a:t>Too many questions</a:t>
              </a:r>
              <a:endParaRPr lang="en-AU" altLang="en-US" sz="1800" b="1"/>
            </a:p>
          </p:txBody>
        </p:sp>
        <p:sp>
          <p:nvSpPr>
            <p:cNvPr id="19479" name="Rectangle 23"/>
            <p:cNvSpPr>
              <a:spLocks noChangeArrowheads="1"/>
            </p:cNvSpPr>
            <p:nvPr/>
          </p:nvSpPr>
          <p:spPr bwMode="auto">
            <a:xfrm>
              <a:off x="1152" y="3216"/>
              <a:ext cx="1417"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algn="l" eaLnBrk="1" hangingPunct="1">
                <a:spcAft>
                  <a:spcPct val="0"/>
                </a:spcAft>
              </a:pPr>
              <a:r>
                <a:rPr lang="en-US" altLang="en-US" sz="1800" dirty="0"/>
                <a:t> </a:t>
              </a:r>
              <a:r>
                <a:rPr lang="en-US" altLang="en-US" sz="1800" b="1" dirty="0" smtClean="0"/>
                <a:t>Physical distance </a:t>
              </a:r>
              <a:endParaRPr lang="en-AU" altLang="en-US" sz="1800" b="1" dirty="0"/>
            </a:p>
          </p:txBody>
        </p:sp>
        <p:sp>
          <p:nvSpPr>
            <p:cNvPr id="19480" name="Rectangle 24"/>
            <p:cNvSpPr>
              <a:spLocks noChangeArrowheads="1"/>
            </p:cNvSpPr>
            <p:nvPr/>
          </p:nvSpPr>
          <p:spPr bwMode="auto">
            <a:xfrm>
              <a:off x="1920" y="3552"/>
              <a:ext cx="1248"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eaLnBrk="1" hangingPunct="1">
                <a:spcAft>
                  <a:spcPct val="0"/>
                </a:spcAft>
              </a:pPr>
              <a:r>
                <a:rPr lang="en-US" altLang="en-US" sz="1800" b="1"/>
                <a:t>Discomfort                                                       with the topic</a:t>
              </a:r>
              <a:endParaRPr lang="en-AU" altLang="en-US" sz="1800" b="1"/>
            </a:p>
          </p:txBody>
        </p:sp>
        <p:sp>
          <p:nvSpPr>
            <p:cNvPr id="19481" name="Rectangle 25"/>
            <p:cNvSpPr>
              <a:spLocks noChangeArrowheads="1"/>
            </p:cNvSpPr>
            <p:nvPr/>
          </p:nvSpPr>
          <p:spPr bwMode="auto">
            <a:xfrm>
              <a:off x="3360" y="3552"/>
              <a:ext cx="7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algn="l" eaLnBrk="1" hangingPunct="1">
                <a:spcAft>
                  <a:spcPct val="0"/>
                </a:spcAft>
              </a:pPr>
              <a:r>
                <a:rPr lang="en-US" altLang="en-US" sz="1800"/>
                <a:t> </a:t>
              </a:r>
              <a:r>
                <a:rPr lang="en-US" altLang="en-US" sz="1800" b="1"/>
                <a:t>Disability</a:t>
              </a:r>
              <a:endParaRPr lang="en-AU" altLang="en-US" sz="1800" b="1"/>
            </a:p>
          </p:txBody>
        </p:sp>
        <p:sp>
          <p:nvSpPr>
            <p:cNvPr id="19482" name="Rectangle 26"/>
            <p:cNvSpPr>
              <a:spLocks noChangeArrowheads="1"/>
            </p:cNvSpPr>
            <p:nvPr/>
          </p:nvSpPr>
          <p:spPr bwMode="auto">
            <a:xfrm>
              <a:off x="4224" y="3168"/>
              <a:ext cx="118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spcAft>
                  <a:spcPct val="50000"/>
                </a:spcAft>
                <a:defRPr sz="2800">
                  <a:solidFill>
                    <a:schemeClr val="tx1"/>
                  </a:solidFill>
                  <a:latin typeface="Arial" panose="020B0604020202020204" pitchFamily="34" charset="0"/>
                </a:defRPr>
              </a:lvl1pPr>
              <a:lvl2pPr marL="742950" indent="-285750">
                <a:spcBef>
                  <a:spcPct val="20000"/>
                </a:spcBef>
                <a:defRPr sz="2800">
                  <a:solidFill>
                    <a:schemeClr val="tx1"/>
                  </a:solidFill>
                  <a:latin typeface="Arial" panose="020B0604020202020204" pitchFamily="34" charset="0"/>
                </a:defRPr>
              </a:lvl2pPr>
              <a:lvl3pPr marL="1143000" indent="-228600">
                <a:spcBef>
                  <a:spcPct val="20000"/>
                </a:spcBef>
                <a:defRPr sz="24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algn="l" eaLnBrk="1" hangingPunct="1">
                <a:spcAft>
                  <a:spcPct val="0"/>
                </a:spcAft>
              </a:pPr>
              <a:r>
                <a:rPr lang="en-US" altLang="en-US" sz="1800" b="1"/>
                <a:t>Lack of interest</a:t>
              </a:r>
              <a:endParaRPr lang="en-AU" altLang="en-US" sz="1800" b="1"/>
            </a:p>
          </p:txBody>
        </p:sp>
      </p:grpSp>
    </p:spTree>
    <p:extLst>
      <p:ext uri="{BB962C8B-B14F-4D97-AF65-F5344CB8AC3E}">
        <p14:creationId xmlns:p14="http://schemas.microsoft.com/office/powerpoint/2010/main" val="30361140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1922"/>
                                        </p:tgtEl>
                                        <p:attrNameLst>
                                          <p:attrName>style.visibility</p:attrName>
                                        </p:attrNameLst>
                                      </p:cBhvr>
                                      <p:to>
                                        <p:strVal val="visible"/>
                                      </p:to>
                                    </p:set>
                                    <p:animEffect transition="in" filter="fade">
                                      <p:cBhvr>
                                        <p:cTn id="7" dur="1000"/>
                                        <p:tgtEl>
                                          <p:spTgt spid="81922"/>
                                        </p:tgtEl>
                                      </p:cBhvr>
                                    </p:animEffect>
                                    <p:anim calcmode="lin" valueType="num">
                                      <p:cBhvr>
                                        <p:cTn id="8" dur="1000" fill="hold"/>
                                        <p:tgtEl>
                                          <p:spTgt spid="81922"/>
                                        </p:tgtEl>
                                        <p:attrNameLst>
                                          <p:attrName>ppt_x</p:attrName>
                                        </p:attrNameLst>
                                      </p:cBhvr>
                                      <p:tavLst>
                                        <p:tav tm="0">
                                          <p:val>
                                            <p:strVal val="#ppt_x"/>
                                          </p:val>
                                        </p:tav>
                                        <p:tav tm="100000">
                                          <p:val>
                                            <p:strVal val="#ppt_x"/>
                                          </p:val>
                                        </p:tav>
                                      </p:tavLst>
                                    </p:anim>
                                    <p:anim calcmode="lin" valueType="num">
                                      <p:cBhvr>
                                        <p:cTn id="9" dur="1000" fill="hold"/>
                                        <p:tgtEl>
                                          <p:spTgt spid="81922"/>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3" presetClass="entr" presetSubtype="16" fill="hold" nodeType="afterEffect">
                                  <p:stCondLst>
                                    <p:cond delay="0"/>
                                  </p:stCondLst>
                                  <p:childTnLst>
                                    <p:set>
                                      <p:cBhvr>
                                        <p:cTn id="12" dur="1" fill="hold">
                                          <p:stCondLst>
                                            <p:cond delay="0"/>
                                          </p:stCondLst>
                                        </p:cTn>
                                        <p:tgtEl>
                                          <p:spTgt spid="81923"/>
                                        </p:tgtEl>
                                        <p:attrNameLst>
                                          <p:attrName>style.visibility</p:attrName>
                                        </p:attrNameLst>
                                      </p:cBhvr>
                                      <p:to>
                                        <p:strVal val="visible"/>
                                      </p:to>
                                    </p:set>
                                    <p:anim calcmode="lin" valueType="num">
                                      <p:cBhvr>
                                        <p:cTn id="13" dur="500" fill="hold"/>
                                        <p:tgtEl>
                                          <p:spTgt spid="81923"/>
                                        </p:tgtEl>
                                        <p:attrNameLst>
                                          <p:attrName>ppt_w</p:attrName>
                                        </p:attrNameLst>
                                      </p:cBhvr>
                                      <p:tavLst>
                                        <p:tav tm="0">
                                          <p:val>
                                            <p:fltVal val="0"/>
                                          </p:val>
                                        </p:tav>
                                        <p:tav tm="100000">
                                          <p:val>
                                            <p:strVal val="#ppt_w"/>
                                          </p:val>
                                        </p:tav>
                                      </p:tavLst>
                                    </p:anim>
                                    <p:anim calcmode="lin" valueType="num">
                                      <p:cBhvr>
                                        <p:cTn id="14" dur="500" fill="hold"/>
                                        <p:tgtEl>
                                          <p:spTgt spid="8192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Culture defined</a:t>
            </a:r>
            <a:endParaRPr lang="en-GB" dirty="0"/>
          </a:p>
        </p:txBody>
      </p:sp>
      <p:sp>
        <p:nvSpPr>
          <p:cNvPr id="3" name="Content Placeholder 2"/>
          <p:cNvSpPr>
            <a:spLocks noGrp="1"/>
          </p:cNvSpPr>
          <p:nvPr>
            <p:ph idx="1"/>
          </p:nvPr>
        </p:nvSpPr>
        <p:spPr/>
        <p:txBody>
          <a:bodyPr/>
          <a:lstStyle/>
          <a:p>
            <a:r>
              <a:rPr lang="en-GB" sz="2800" u="sng" dirty="0"/>
              <a:t>Culture is defined as</a:t>
            </a:r>
            <a:r>
              <a:rPr lang="en-GB" sz="2800" dirty="0"/>
              <a:t>: </a:t>
            </a:r>
            <a:r>
              <a:rPr lang="en-GB" dirty="0"/>
              <a:t>The sum total of learned beliefs, values and customs that serve to direct customer behaviour in a particular country </a:t>
            </a:r>
            <a:r>
              <a:rPr lang="en-GB" dirty="0" smtClean="0"/>
              <a:t>market</a:t>
            </a:r>
          </a:p>
          <a:p>
            <a:r>
              <a:rPr lang="en-GB" dirty="0"/>
              <a:t>Many people confuse culture with stereotypes.    </a:t>
            </a:r>
          </a:p>
          <a:p>
            <a:r>
              <a:rPr lang="en-GB" dirty="0"/>
              <a:t>A stereotype is “…a fixed, over generalised belief about a particular group or class of people.” (Caldwell, 1996).</a:t>
            </a:r>
          </a:p>
          <a:p>
            <a:r>
              <a:rPr lang="en-GB" dirty="0"/>
              <a:t>The Oxford English Dictionary defines a stereotype as a “widely held but fixed and oversimplified image or idea of a particular type of person or thing.” </a:t>
            </a:r>
          </a:p>
          <a:p>
            <a:endParaRPr lang="en-GB" dirty="0"/>
          </a:p>
        </p:txBody>
      </p:sp>
    </p:spTree>
    <p:extLst>
      <p:ext uri="{BB962C8B-B14F-4D97-AF65-F5344CB8AC3E}">
        <p14:creationId xmlns:p14="http://schemas.microsoft.com/office/powerpoint/2010/main" val="16957637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Stereotype definition</a:t>
            </a:r>
            <a:br>
              <a:rPr lang="en-GB" dirty="0"/>
            </a:br>
            <a:r>
              <a:rPr lang="en-GB" dirty="0"/>
              <a:t/>
            </a:r>
            <a:br>
              <a:rPr lang="en-GB" dirty="0"/>
            </a:br>
            <a:r>
              <a:rPr lang="en-GB" dirty="0"/>
              <a:t/>
            </a:r>
            <a:br>
              <a:rPr lang="en-GB" dirty="0"/>
            </a:br>
            <a:r>
              <a:rPr lang="en-GB" dirty="0"/>
              <a:t/>
            </a:r>
            <a:br>
              <a:rPr lang="en-GB" dirty="0"/>
            </a:br>
            <a:r>
              <a:rPr lang="en-GB" dirty="0"/>
              <a:t/>
            </a:r>
            <a:br>
              <a:rPr lang="en-GB" dirty="0"/>
            </a:br>
            <a:r>
              <a:rPr lang="en-GB" dirty="0"/>
              <a:t/>
            </a:r>
            <a:br>
              <a:rPr lang="en-GB" dirty="0"/>
            </a:br>
            <a:endParaRPr lang="en-GB" dirty="0"/>
          </a:p>
        </p:txBody>
      </p:sp>
      <p:sp>
        <p:nvSpPr>
          <p:cNvPr id="3" name="Content Placeholder 2"/>
          <p:cNvSpPr>
            <a:spLocks noGrp="1"/>
          </p:cNvSpPr>
          <p:nvPr>
            <p:ph idx="1"/>
          </p:nvPr>
        </p:nvSpPr>
        <p:spPr>
          <a:xfrm>
            <a:off x="1451578" y="2032357"/>
            <a:ext cx="9603275" cy="3450613"/>
          </a:xfrm>
        </p:spPr>
        <p:txBody>
          <a:bodyPr>
            <a:normAutofit fontScale="40000" lnSpcReduction="20000"/>
          </a:bodyPr>
          <a:lstStyle/>
          <a:p>
            <a:pPr marL="0" indent="0">
              <a:buNone/>
            </a:pPr>
            <a:r>
              <a:rPr lang="en-GB" sz="7200" dirty="0" smtClean="0"/>
              <a:t>The </a:t>
            </a:r>
            <a:r>
              <a:rPr lang="en-GB" sz="7200" dirty="0"/>
              <a:t>definition of a stereotype is any commonly known public belief about a certain social group or a type of individual. Stereotypes are often confused with prejudices, because, like prejudices, a stereotype is based on a prior assumption. Stereotypes are often created about people of specific cultures or races.</a:t>
            </a:r>
          </a:p>
          <a:p>
            <a:pPr marL="0" indent="0">
              <a:buNone/>
            </a:pPr>
            <a:endParaRPr lang="en-GB" dirty="0"/>
          </a:p>
          <a:p>
            <a:pPr marL="0" indent="0">
              <a:buNone/>
            </a:pPr>
            <a:r>
              <a:rPr lang="en-GB" sz="4800" dirty="0">
                <a:hlinkClick r:id="rId2"/>
              </a:rPr>
              <a:t>https://www.youtube.com/watch?v=UDTVasxLNho</a:t>
            </a:r>
            <a:r>
              <a:rPr lang="en-GB" sz="4800" dirty="0"/>
              <a:t> </a:t>
            </a:r>
          </a:p>
          <a:p>
            <a:pPr marL="0" indent="0">
              <a:buNone/>
            </a:pPr>
            <a:endParaRPr lang="en-GB" dirty="0"/>
          </a:p>
          <a:p>
            <a:pPr marL="0" indent="0">
              <a:buNone/>
            </a:pPr>
            <a:endParaRPr lang="en-GB" dirty="0"/>
          </a:p>
          <a:p>
            <a:pPr marL="0" indent="0">
              <a:buNone/>
            </a:pPr>
            <a:endParaRPr lang="en-GB" sz="6400" dirty="0"/>
          </a:p>
        </p:txBody>
      </p:sp>
    </p:spTree>
    <p:extLst>
      <p:ext uri="{BB962C8B-B14F-4D97-AF65-F5344CB8AC3E}">
        <p14:creationId xmlns:p14="http://schemas.microsoft.com/office/powerpoint/2010/main" val="10310611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Stereotypes</a:t>
            </a:r>
          </a:p>
        </p:txBody>
      </p:sp>
      <p:sp>
        <p:nvSpPr>
          <p:cNvPr id="3" name="Content Placeholder 2"/>
          <p:cNvSpPr>
            <a:spLocks noGrp="1"/>
          </p:cNvSpPr>
          <p:nvPr>
            <p:ph idx="1"/>
          </p:nvPr>
        </p:nvSpPr>
        <p:spPr/>
        <p:txBody>
          <a:bodyPr/>
          <a:lstStyle/>
          <a:p>
            <a:r>
              <a:rPr lang="en-GB" dirty="0"/>
              <a:t>Stereotypes cover racial groups, political groups, genders, demographic groups and activities.</a:t>
            </a:r>
          </a:p>
          <a:p>
            <a:pPr>
              <a:buFontTx/>
              <a:buChar char="-"/>
            </a:pPr>
            <a:r>
              <a:rPr lang="en-GB" dirty="0"/>
              <a:t>Asians are good at maths</a:t>
            </a:r>
          </a:p>
          <a:p>
            <a:pPr>
              <a:buFontTx/>
              <a:buChar char="-"/>
            </a:pPr>
            <a:r>
              <a:rPr lang="en-GB" dirty="0"/>
              <a:t>Republicans are rich</a:t>
            </a:r>
          </a:p>
          <a:p>
            <a:pPr>
              <a:buFontTx/>
              <a:buChar char="-"/>
            </a:pPr>
            <a:r>
              <a:rPr lang="en-GB" dirty="0"/>
              <a:t>Women are bad drivers</a:t>
            </a:r>
          </a:p>
          <a:p>
            <a:pPr>
              <a:buFontTx/>
              <a:buChar char="-"/>
            </a:pPr>
            <a:r>
              <a:rPr lang="en-GB" dirty="0"/>
              <a:t>Florida is full of elderly people</a:t>
            </a:r>
            <a:r>
              <a:rPr lang="en-GB" dirty="0">
                <a:solidFill>
                  <a:srgbClr val="FF0000"/>
                </a:solidFill>
              </a:rPr>
              <a:t>  </a:t>
            </a:r>
          </a:p>
          <a:p>
            <a:pPr>
              <a:buFontTx/>
              <a:buChar char="-"/>
            </a:pPr>
            <a:r>
              <a:rPr lang="en-GB" dirty="0"/>
              <a:t>The British love tea</a:t>
            </a:r>
          </a:p>
        </p:txBody>
      </p:sp>
    </p:spTree>
    <p:extLst>
      <p:ext uri="{BB962C8B-B14F-4D97-AF65-F5344CB8AC3E}">
        <p14:creationId xmlns:p14="http://schemas.microsoft.com/office/powerpoint/2010/main" val="39248139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do stereotypes </a:t>
            </a:r>
            <a:r>
              <a:rPr lang="en-GB" dirty="0" smtClean="0"/>
              <a:t>happen?</a:t>
            </a:r>
            <a:endParaRPr lang="en-GB" dirty="0"/>
          </a:p>
        </p:txBody>
      </p:sp>
      <p:sp>
        <p:nvSpPr>
          <p:cNvPr id="3" name="Content Placeholder 2"/>
          <p:cNvSpPr>
            <a:spLocks noGrp="1"/>
          </p:cNvSpPr>
          <p:nvPr>
            <p:ph idx="1"/>
          </p:nvPr>
        </p:nvSpPr>
        <p:spPr>
          <a:xfrm>
            <a:off x="843178" y="1915979"/>
            <a:ext cx="10820076" cy="4014365"/>
          </a:xfrm>
        </p:spPr>
        <p:txBody>
          <a:bodyPr>
            <a:normAutofit fontScale="92500" lnSpcReduction="20000"/>
          </a:bodyPr>
          <a:lstStyle/>
          <a:p>
            <a:r>
              <a:rPr lang="en-GB" dirty="0"/>
              <a:t>Stereotypes don’t just appear out of nowhere – they are based on ideas and experiences with certain groups and then extended to apply to an entire group. </a:t>
            </a:r>
          </a:p>
          <a:p>
            <a:r>
              <a:rPr lang="en-GB" dirty="0"/>
              <a:t>We look at the individual; spot something that we recognize and categorize them according to how this </a:t>
            </a:r>
            <a:r>
              <a:rPr lang="en-GB" dirty="0" smtClean="0"/>
              <a:t>characteristic </a:t>
            </a:r>
            <a:r>
              <a:rPr lang="en-GB" dirty="0"/>
              <a:t>corresponds to something familiar </a:t>
            </a:r>
            <a:r>
              <a:rPr lang="en-GB" dirty="0" smtClean="0"/>
              <a:t>to </a:t>
            </a:r>
            <a:r>
              <a:rPr lang="en-GB" dirty="0"/>
              <a:t>us: short or tall, man or woman, loud or quiet, hair colour, build, language spoken.</a:t>
            </a:r>
          </a:p>
          <a:p>
            <a:r>
              <a:rPr lang="en-GB" dirty="0"/>
              <a:t>If we meet </a:t>
            </a:r>
            <a:r>
              <a:rPr lang="en-GB" dirty="0" smtClean="0"/>
              <a:t>someone and discover </a:t>
            </a:r>
            <a:r>
              <a:rPr lang="en-GB" dirty="0"/>
              <a:t>what they do for a living, and scan through information to get a </a:t>
            </a:r>
            <a:r>
              <a:rPr lang="en-GB" dirty="0" smtClean="0"/>
              <a:t>an idea of what </a:t>
            </a:r>
            <a:r>
              <a:rPr lang="en-GB" dirty="0"/>
              <a:t>this person may be like</a:t>
            </a:r>
            <a:r>
              <a:rPr lang="en-GB" dirty="0" smtClean="0"/>
              <a:t>. i.e.    Accountants are boring!</a:t>
            </a:r>
            <a:endParaRPr lang="en-GB" dirty="0"/>
          </a:p>
          <a:p>
            <a:r>
              <a:rPr lang="en-GB" dirty="0"/>
              <a:t>If you meet someone with red hair, you may think that they are “Irish”. Or it can lead to assumptions about their </a:t>
            </a:r>
            <a:r>
              <a:rPr lang="en-GB" dirty="0" smtClean="0"/>
              <a:t>personality (red haired people have tempers). </a:t>
            </a:r>
            <a:endParaRPr lang="en-GB" dirty="0"/>
          </a:p>
          <a:p>
            <a:r>
              <a:rPr lang="en-GB" dirty="0"/>
              <a:t>A lack of exposure to other groups and cultures.</a:t>
            </a:r>
          </a:p>
          <a:p>
            <a:r>
              <a:rPr lang="en-GB" dirty="0"/>
              <a:t>Television and movies.</a:t>
            </a:r>
          </a:p>
          <a:p>
            <a:pPr marL="0" indent="0">
              <a:buNone/>
            </a:pPr>
            <a:endParaRPr lang="en-GB" dirty="0"/>
          </a:p>
        </p:txBody>
      </p:sp>
    </p:spTree>
    <p:extLst>
      <p:ext uri="{BB962C8B-B14F-4D97-AF65-F5344CB8AC3E}">
        <p14:creationId xmlns:p14="http://schemas.microsoft.com/office/powerpoint/2010/main" val="42456218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Stereotypes - pros</a:t>
            </a:r>
          </a:p>
        </p:txBody>
      </p:sp>
      <p:sp>
        <p:nvSpPr>
          <p:cNvPr id="3" name="Content Placeholder 2"/>
          <p:cNvSpPr>
            <a:spLocks noGrp="1"/>
          </p:cNvSpPr>
          <p:nvPr>
            <p:ph idx="1"/>
          </p:nvPr>
        </p:nvSpPr>
        <p:spPr/>
        <p:txBody>
          <a:bodyPr/>
          <a:lstStyle/>
          <a:p>
            <a:r>
              <a:rPr lang="en-GB" dirty="0"/>
              <a:t>Stereotypes can be useful if you are in a new surrounding and need to make a quick </a:t>
            </a:r>
            <a:r>
              <a:rPr lang="en-GB" dirty="0" smtClean="0"/>
              <a:t>judgement. </a:t>
            </a:r>
            <a:r>
              <a:rPr lang="en-GB" dirty="0"/>
              <a:t>For example, if you’ve never met Royal Family,  you already have a fixed idea on how they act. </a:t>
            </a:r>
            <a:r>
              <a:rPr lang="en-GB" dirty="0" smtClean="0"/>
              <a:t> So </a:t>
            </a:r>
            <a:r>
              <a:rPr lang="en-GB" dirty="0"/>
              <a:t>if you suddenly meet the royalty, you already know how to react because of their stereotype. </a:t>
            </a:r>
          </a:p>
          <a:p>
            <a:r>
              <a:rPr lang="en-GB" dirty="0"/>
              <a:t>Stereotypes enable you to categorize people into groups, which allows you to form expectations about people and situations. </a:t>
            </a:r>
          </a:p>
          <a:p>
            <a:r>
              <a:rPr lang="en-GB" dirty="0"/>
              <a:t>Some people may like to be stereotypes as they want their looks and the way they dress to come across clearly to other people.</a:t>
            </a:r>
          </a:p>
          <a:p>
            <a:endParaRPr lang="en-GB" dirty="0"/>
          </a:p>
          <a:p>
            <a:pPr marL="0" indent="0">
              <a:buNone/>
            </a:pPr>
            <a:endParaRPr lang="en-GB" dirty="0"/>
          </a:p>
        </p:txBody>
      </p:sp>
    </p:spTree>
    <p:extLst>
      <p:ext uri="{BB962C8B-B14F-4D97-AF65-F5344CB8AC3E}">
        <p14:creationId xmlns:p14="http://schemas.microsoft.com/office/powerpoint/2010/main" val="22611468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Stereotypes - cons</a:t>
            </a:r>
          </a:p>
        </p:txBody>
      </p:sp>
      <p:sp>
        <p:nvSpPr>
          <p:cNvPr id="3" name="Content Placeholder 2"/>
          <p:cNvSpPr>
            <a:spLocks noGrp="1"/>
          </p:cNvSpPr>
          <p:nvPr>
            <p:ph idx="1"/>
          </p:nvPr>
        </p:nvSpPr>
        <p:spPr>
          <a:xfrm>
            <a:off x="892605" y="2007419"/>
            <a:ext cx="10721222" cy="3450613"/>
          </a:xfrm>
        </p:spPr>
        <p:txBody>
          <a:bodyPr/>
          <a:lstStyle/>
          <a:p>
            <a:r>
              <a:rPr lang="en-GB" dirty="0"/>
              <a:t>Make a judgement about someone that might be completely misguided and incorrect.</a:t>
            </a:r>
          </a:p>
          <a:p>
            <a:r>
              <a:rPr lang="en-GB" dirty="0"/>
              <a:t>The media have a big impact on the way they perceive places and particular people.</a:t>
            </a:r>
          </a:p>
          <a:p>
            <a:r>
              <a:rPr lang="en-GB" dirty="0"/>
              <a:t>Assuming that the same group of people share the same ideals and personality traits just because they have something in common.</a:t>
            </a:r>
          </a:p>
          <a:p>
            <a:r>
              <a:rPr lang="en-GB" dirty="0"/>
              <a:t>Stereotypes can create problems in the workplace.</a:t>
            </a:r>
          </a:p>
          <a:p>
            <a:r>
              <a:rPr lang="en-GB" dirty="0"/>
              <a:t>Affects the way we remember people.</a:t>
            </a:r>
          </a:p>
          <a:p>
            <a:r>
              <a:rPr lang="en-GB" dirty="0"/>
              <a:t>Can lead to bullying and make offensive jokes.</a:t>
            </a:r>
          </a:p>
        </p:txBody>
      </p:sp>
    </p:spTree>
    <p:extLst>
      <p:ext uri="{BB962C8B-B14F-4D97-AF65-F5344CB8AC3E}">
        <p14:creationId xmlns:p14="http://schemas.microsoft.com/office/powerpoint/2010/main" val="422890365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Activity</a:t>
            </a:r>
          </a:p>
        </p:txBody>
      </p:sp>
      <p:sp>
        <p:nvSpPr>
          <p:cNvPr id="3" name="Content Placeholder 2"/>
          <p:cNvSpPr>
            <a:spLocks noGrp="1"/>
          </p:cNvSpPr>
          <p:nvPr>
            <p:ph idx="1"/>
          </p:nvPr>
        </p:nvSpPr>
        <p:spPr/>
        <p:txBody>
          <a:bodyPr>
            <a:normAutofit fontScale="92500"/>
          </a:bodyPr>
          <a:lstStyle/>
          <a:p>
            <a:r>
              <a:rPr lang="en-GB" sz="2400" dirty="0"/>
              <a:t>In my box of goodies are strips of paper with the name of various countries.</a:t>
            </a:r>
          </a:p>
          <a:p>
            <a:r>
              <a:rPr lang="en-GB" sz="2400" dirty="0"/>
              <a:t>Your task (working in groups) is to pick out </a:t>
            </a:r>
            <a:r>
              <a:rPr lang="en-GB" sz="2400" dirty="0" smtClean="0"/>
              <a:t>two strips </a:t>
            </a:r>
            <a:r>
              <a:rPr lang="en-GB" sz="2400" dirty="0"/>
              <a:t>of paper, and with the </a:t>
            </a:r>
            <a:r>
              <a:rPr lang="en-GB" sz="2400" dirty="0" smtClean="0"/>
              <a:t>countries </a:t>
            </a:r>
            <a:r>
              <a:rPr lang="en-GB" sz="2400" dirty="0"/>
              <a:t>that you are given, you are to write as many stereotypes as possible for that country</a:t>
            </a:r>
            <a:r>
              <a:rPr lang="en-GB" sz="2400" dirty="0" smtClean="0"/>
              <a:t>.    </a:t>
            </a:r>
          </a:p>
          <a:p>
            <a:r>
              <a:rPr lang="en-GB" sz="2400" dirty="0" smtClean="0"/>
              <a:t>Now, compare and contrast the stereotypes you have applied to each country.</a:t>
            </a:r>
          </a:p>
          <a:p>
            <a:r>
              <a:rPr lang="en-GB" sz="2400" dirty="0" smtClean="0"/>
              <a:t>Finally, look at any similarities </a:t>
            </a:r>
            <a:r>
              <a:rPr lang="en-GB" sz="2400" smtClean="0"/>
              <a:t>with China</a:t>
            </a:r>
            <a:endParaRPr lang="en-GB" sz="2400" dirty="0"/>
          </a:p>
        </p:txBody>
      </p:sp>
    </p:spTree>
    <p:extLst>
      <p:ext uri="{BB962C8B-B14F-4D97-AF65-F5344CB8AC3E}">
        <p14:creationId xmlns:p14="http://schemas.microsoft.com/office/powerpoint/2010/main" val="304977242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6641" y="841581"/>
            <a:ext cx="9603275" cy="1049235"/>
          </a:xfrm>
        </p:spPr>
        <p:txBody>
          <a:bodyPr/>
          <a:lstStyle/>
          <a:p>
            <a:r>
              <a:rPr lang="en-GB" dirty="0"/>
              <a:t>Flags/Pictures examples</a:t>
            </a:r>
          </a:p>
        </p:txBody>
      </p:sp>
      <p:pic>
        <p:nvPicPr>
          <p:cNvPr id="8" name="Picture 7"/>
          <p:cNvPicPr>
            <a:picLocks noChangeAspect="1"/>
          </p:cNvPicPr>
          <p:nvPr/>
        </p:nvPicPr>
        <p:blipFill>
          <a:blip r:embed="rId2"/>
          <a:stretch>
            <a:fillRect/>
          </a:stretch>
        </p:blipFill>
        <p:spPr>
          <a:xfrm>
            <a:off x="460374" y="1918651"/>
            <a:ext cx="1584556" cy="1056370"/>
          </a:xfrm>
          <a:prstGeom prst="rect">
            <a:avLst/>
          </a:prstGeom>
        </p:spPr>
      </p:pic>
      <p:pic>
        <p:nvPicPr>
          <p:cNvPr id="11" name="Picture 10"/>
          <p:cNvPicPr>
            <a:picLocks noChangeAspect="1"/>
          </p:cNvPicPr>
          <p:nvPr/>
        </p:nvPicPr>
        <p:blipFill>
          <a:blip r:embed="rId3"/>
          <a:stretch>
            <a:fillRect/>
          </a:stretch>
        </p:blipFill>
        <p:spPr>
          <a:xfrm>
            <a:off x="460375" y="3412046"/>
            <a:ext cx="1584555" cy="1056370"/>
          </a:xfrm>
          <a:prstGeom prst="rect">
            <a:avLst/>
          </a:prstGeom>
        </p:spPr>
      </p:pic>
      <p:pic>
        <p:nvPicPr>
          <p:cNvPr id="12" name="Picture 11"/>
          <p:cNvPicPr>
            <a:picLocks noChangeAspect="1"/>
          </p:cNvPicPr>
          <p:nvPr/>
        </p:nvPicPr>
        <p:blipFill>
          <a:blip r:embed="rId4"/>
          <a:stretch>
            <a:fillRect/>
          </a:stretch>
        </p:blipFill>
        <p:spPr>
          <a:xfrm>
            <a:off x="460374" y="4787476"/>
            <a:ext cx="1584557" cy="1056371"/>
          </a:xfrm>
          <a:prstGeom prst="rect">
            <a:avLst/>
          </a:prstGeom>
        </p:spPr>
      </p:pic>
      <p:pic>
        <p:nvPicPr>
          <p:cNvPr id="13" name="Picture 12"/>
          <p:cNvPicPr>
            <a:picLocks noChangeAspect="1"/>
          </p:cNvPicPr>
          <p:nvPr/>
        </p:nvPicPr>
        <p:blipFill rotWithShape="1">
          <a:blip r:embed="rId5"/>
          <a:srcRect r="21265"/>
          <a:stretch/>
        </p:blipFill>
        <p:spPr>
          <a:xfrm>
            <a:off x="6705314" y="3412047"/>
            <a:ext cx="1580277" cy="1056369"/>
          </a:xfrm>
          <a:prstGeom prst="rect">
            <a:avLst/>
          </a:prstGeom>
        </p:spPr>
      </p:pic>
      <p:pic>
        <p:nvPicPr>
          <p:cNvPr id="14" name="Picture 13"/>
          <p:cNvPicPr>
            <a:picLocks noChangeAspect="1"/>
          </p:cNvPicPr>
          <p:nvPr/>
        </p:nvPicPr>
        <p:blipFill rotWithShape="1">
          <a:blip r:embed="rId6"/>
          <a:srcRect t="1" b="2386"/>
          <a:stretch/>
        </p:blipFill>
        <p:spPr>
          <a:xfrm>
            <a:off x="6705314" y="4787476"/>
            <a:ext cx="1580277" cy="1046751"/>
          </a:xfrm>
          <a:prstGeom prst="rect">
            <a:avLst/>
          </a:prstGeom>
        </p:spPr>
      </p:pic>
      <p:pic>
        <p:nvPicPr>
          <p:cNvPr id="17" name="Picture 16"/>
          <p:cNvPicPr>
            <a:picLocks noChangeAspect="1"/>
          </p:cNvPicPr>
          <p:nvPr/>
        </p:nvPicPr>
        <p:blipFill rotWithShape="1">
          <a:blip r:embed="rId7"/>
          <a:srcRect b="11947"/>
          <a:stretch/>
        </p:blipFill>
        <p:spPr>
          <a:xfrm>
            <a:off x="3171522" y="1918651"/>
            <a:ext cx="1358914" cy="1292297"/>
          </a:xfrm>
          <a:prstGeom prst="rect">
            <a:avLst/>
          </a:prstGeom>
        </p:spPr>
      </p:pic>
      <p:pic>
        <p:nvPicPr>
          <p:cNvPr id="18" name="Picture 17"/>
          <p:cNvPicPr>
            <a:picLocks noChangeAspect="1"/>
          </p:cNvPicPr>
          <p:nvPr/>
        </p:nvPicPr>
        <p:blipFill>
          <a:blip r:embed="rId8"/>
          <a:stretch>
            <a:fillRect/>
          </a:stretch>
        </p:blipFill>
        <p:spPr>
          <a:xfrm>
            <a:off x="3381966" y="3244528"/>
            <a:ext cx="938026" cy="1391406"/>
          </a:xfrm>
          <a:prstGeom prst="rect">
            <a:avLst/>
          </a:prstGeom>
        </p:spPr>
      </p:pic>
      <p:pic>
        <p:nvPicPr>
          <p:cNvPr id="1038" name="Picture 14" descr="Image result for sushi"/>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987754" y="4693932"/>
            <a:ext cx="1726450" cy="1233837"/>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p:cNvPicPr>
            <a:picLocks noChangeAspect="1"/>
          </p:cNvPicPr>
          <p:nvPr/>
        </p:nvPicPr>
        <p:blipFill>
          <a:blip r:embed="rId10"/>
          <a:stretch>
            <a:fillRect/>
          </a:stretch>
        </p:blipFill>
        <p:spPr>
          <a:xfrm>
            <a:off x="6571245" y="2036617"/>
            <a:ext cx="1848416" cy="1056370"/>
          </a:xfrm>
          <a:prstGeom prst="rect">
            <a:avLst/>
          </a:prstGeom>
        </p:spPr>
      </p:pic>
      <p:pic>
        <p:nvPicPr>
          <p:cNvPr id="20" name="Picture 19"/>
          <p:cNvPicPr>
            <a:picLocks noChangeAspect="1"/>
          </p:cNvPicPr>
          <p:nvPr/>
        </p:nvPicPr>
        <p:blipFill>
          <a:blip r:embed="rId11"/>
          <a:stretch>
            <a:fillRect/>
          </a:stretch>
        </p:blipFill>
        <p:spPr>
          <a:xfrm>
            <a:off x="9410007" y="1918651"/>
            <a:ext cx="1096548" cy="1243728"/>
          </a:xfrm>
          <a:prstGeom prst="rect">
            <a:avLst/>
          </a:prstGeom>
        </p:spPr>
      </p:pic>
      <p:pic>
        <p:nvPicPr>
          <p:cNvPr id="21" name="Picture 20"/>
          <p:cNvPicPr>
            <a:picLocks noChangeAspect="1"/>
          </p:cNvPicPr>
          <p:nvPr/>
        </p:nvPicPr>
        <p:blipFill>
          <a:blip r:embed="rId12"/>
          <a:stretch>
            <a:fillRect/>
          </a:stretch>
        </p:blipFill>
        <p:spPr>
          <a:xfrm>
            <a:off x="9288571" y="3244528"/>
            <a:ext cx="1339419" cy="1339419"/>
          </a:xfrm>
          <a:prstGeom prst="rect">
            <a:avLst/>
          </a:prstGeom>
        </p:spPr>
      </p:pic>
      <p:pic>
        <p:nvPicPr>
          <p:cNvPr id="1040" name="Picture 16" descr="Image result for brazilian street football cartoon"/>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9061970" y="4787476"/>
            <a:ext cx="1792620" cy="110022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56759" y="219890"/>
            <a:ext cx="5191678" cy="369332"/>
          </a:xfrm>
          <a:prstGeom prst="rect">
            <a:avLst/>
          </a:prstGeom>
        </p:spPr>
        <p:txBody>
          <a:bodyPr wrap="none">
            <a:spAutoFit/>
          </a:bodyPr>
          <a:lstStyle/>
          <a:p>
            <a:r>
              <a:rPr lang="en-GB" dirty="0">
                <a:hlinkClick r:id="rId14"/>
              </a:rPr>
              <a:t>https://www.youtube.com/watch?v=4MRZbWuUmkk</a:t>
            </a:r>
            <a:r>
              <a:rPr lang="en-GB" dirty="0"/>
              <a:t> </a:t>
            </a:r>
          </a:p>
        </p:txBody>
      </p:sp>
    </p:spTree>
    <p:extLst>
      <p:ext uri="{BB962C8B-B14F-4D97-AF65-F5344CB8AC3E}">
        <p14:creationId xmlns:p14="http://schemas.microsoft.com/office/powerpoint/2010/main" val="410180911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Not all stereotypes are accurate</a:t>
            </a:r>
          </a:p>
        </p:txBody>
      </p:sp>
      <p:sp>
        <p:nvSpPr>
          <p:cNvPr id="5" name="Content Placeholder 4"/>
          <p:cNvSpPr>
            <a:spLocks noGrp="1"/>
          </p:cNvSpPr>
          <p:nvPr>
            <p:ph idx="1"/>
          </p:nvPr>
        </p:nvSpPr>
        <p:spPr>
          <a:xfrm>
            <a:off x="420131" y="2015732"/>
            <a:ext cx="10634724" cy="3450613"/>
          </a:xfrm>
        </p:spPr>
        <p:txBody>
          <a:bodyPr>
            <a:normAutofit/>
          </a:bodyPr>
          <a:lstStyle/>
          <a:p>
            <a:r>
              <a:rPr lang="en-GB" sz="1800" dirty="0"/>
              <a:t>“... overgeneralized sets of beliefs about members of a particular social group” (definition of “stereotype),” Schultz &amp; </a:t>
            </a:r>
            <a:r>
              <a:rPr lang="en-GB" sz="1800" dirty="0" err="1"/>
              <a:t>Oskamp</a:t>
            </a:r>
            <a:r>
              <a:rPr lang="en-GB" sz="1800" dirty="0"/>
              <a:t>, 2002, p. 63).</a:t>
            </a:r>
          </a:p>
          <a:p>
            <a:r>
              <a:rPr lang="en-GB" sz="1800" dirty="0"/>
              <a:t>"A stereotype is any generalization about a group ... By definition, a generalization about a group is bound to be "unjustified" for some portion of the group members" (Nelson, 2002, p. 5).</a:t>
            </a:r>
          </a:p>
          <a:p>
            <a:pPr marL="0" indent="0">
              <a:buNone/>
            </a:pPr>
            <a:endParaRPr lang="en-GB" sz="1800" dirty="0"/>
          </a:p>
          <a:p>
            <a:pPr marL="0" indent="0">
              <a:buNone/>
            </a:pPr>
            <a:r>
              <a:rPr lang="en-GB" sz="1800" dirty="0"/>
              <a:t>One stereotype that is popular particularly within the UK is that women can’t drive, particularly in comparison to their male counterparts. However recent statistics have proved otherwise. </a:t>
            </a:r>
          </a:p>
        </p:txBody>
      </p:sp>
    </p:spTree>
    <p:extLst>
      <p:ext uri="{BB962C8B-B14F-4D97-AF65-F5344CB8AC3E}">
        <p14:creationId xmlns:p14="http://schemas.microsoft.com/office/powerpoint/2010/main" val="421300459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Male  vs female driving statistics </a:t>
            </a:r>
          </a:p>
        </p:txBody>
      </p:sp>
      <p:sp>
        <p:nvSpPr>
          <p:cNvPr id="3" name="Content Placeholder 2"/>
          <p:cNvSpPr>
            <a:spLocks noGrp="1"/>
          </p:cNvSpPr>
          <p:nvPr>
            <p:ph idx="1"/>
          </p:nvPr>
        </p:nvSpPr>
        <p:spPr/>
        <p:txBody>
          <a:bodyPr/>
          <a:lstStyle/>
          <a:p>
            <a:r>
              <a:rPr lang="en-GB" dirty="0"/>
              <a:t>Men account for 73% of all worldwide road traffic deaths, three times the rate of women;</a:t>
            </a:r>
          </a:p>
          <a:p>
            <a:r>
              <a:rPr lang="en-GB" dirty="0"/>
              <a:t>In Britain men account for 74% road traffic deaths, 70% of serious injuries and 59% slight injuries on the roads;</a:t>
            </a:r>
          </a:p>
          <a:p>
            <a:r>
              <a:rPr lang="en-GB" dirty="0"/>
              <a:t>In Britain men make up 82% of cycling deaths and serious injuries, young male cyclists are the most over-represented age group, accounting for 30% of all cycling casualties;</a:t>
            </a:r>
          </a:p>
          <a:p>
            <a:r>
              <a:rPr lang="en-GB" dirty="0"/>
              <a:t>In Britain 95% of convictions for deaths caused by dangerous driving are against men.</a:t>
            </a:r>
          </a:p>
          <a:p>
            <a:endParaRPr lang="en-GB" dirty="0"/>
          </a:p>
        </p:txBody>
      </p:sp>
    </p:spTree>
    <p:extLst>
      <p:ext uri="{BB962C8B-B14F-4D97-AF65-F5344CB8AC3E}">
        <p14:creationId xmlns:p14="http://schemas.microsoft.com/office/powerpoint/2010/main" val="49213699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different are we?</a:t>
            </a:r>
            <a:endParaRPr lang="en-GB" dirty="0"/>
          </a:p>
        </p:txBody>
      </p:sp>
      <p:sp>
        <p:nvSpPr>
          <p:cNvPr id="3" name="Content Placeholder 2"/>
          <p:cNvSpPr>
            <a:spLocks noGrp="1"/>
          </p:cNvSpPr>
          <p:nvPr>
            <p:ph idx="1"/>
          </p:nvPr>
        </p:nvSpPr>
        <p:spPr/>
        <p:txBody>
          <a:bodyPr/>
          <a:lstStyle/>
          <a:p>
            <a:r>
              <a:rPr lang="en-GB" dirty="0" smtClean="0"/>
              <a:t>Which </a:t>
            </a:r>
            <a:r>
              <a:rPr lang="en-GB" b="1" dirty="0" smtClean="0"/>
              <a:t>three</a:t>
            </a:r>
            <a:r>
              <a:rPr lang="en-GB" dirty="0" smtClean="0"/>
              <a:t> behaviours did you strike as most odd when you came to the UK? Or, if you are British, which three behaviours did you find most odd travelling abroad?</a:t>
            </a:r>
          </a:p>
          <a:p>
            <a:r>
              <a:rPr lang="en-GB" dirty="0" smtClean="0"/>
              <a:t>Discuss in a small group </a:t>
            </a:r>
            <a:r>
              <a:rPr lang="en-GB" b="1" dirty="0" smtClean="0"/>
              <a:t>how</a:t>
            </a:r>
            <a:r>
              <a:rPr lang="en-GB" dirty="0" smtClean="0"/>
              <a:t> these behaviours make you feel.</a:t>
            </a:r>
          </a:p>
          <a:p>
            <a:r>
              <a:rPr lang="en-GB" dirty="0" smtClean="0"/>
              <a:t>Discuss how </a:t>
            </a:r>
            <a:r>
              <a:rPr lang="en-GB" b="1" dirty="0" smtClean="0"/>
              <a:t>people would behave at home in the same situation</a:t>
            </a:r>
            <a:endParaRPr lang="en-GB" b="1" dirty="0"/>
          </a:p>
        </p:txBody>
      </p:sp>
    </p:spTree>
    <p:extLst>
      <p:ext uri="{BB962C8B-B14F-4D97-AF65-F5344CB8AC3E}">
        <p14:creationId xmlns:p14="http://schemas.microsoft.com/office/powerpoint/2010/main" val="213885554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3922713" y="812227"/>
            <a:ext cx="1450974" cy="749873"/>
          </a:xfrm>
          <a:prstGeom prst="rect">
            <a:avLst/>
          </a:prstGeom>
        </p:spPr>
      </p:pic>
      <p:pic>
        <p:nvPicPr>
          <p:cNvPr id="7" name="Picture 6"/>
          <p:cNvPicPr>
            <a:picLocks noChangeAspect="1"/>
          </p:cNvPicPr>
          <p:nvPr/>
        </p:nvPicPr>
        <p:blipFill>
          <a:blip r:embed="rId3"/>
          <a:stretch>
            <a:fillRect/>
          </a:stretch>
        </p:blipFill>
        <p:spPr>
          <a:xfrm>
            <a:off x="8679024" y="888433"/>
            <a:ext cx="1072989" cy="1347333"/>
          </a:xfrm>
          <a:prstGeom prst="rect">
            <a:avLst/>
          </a:prstGeom>
        </p:spPr>
      </p:pic>
      <p:pic>
        <p:nvPicPr>
          <p:cNvPr id="8" name="Picture 7"/>
          <p:cNvPicPr>
            <a:picLocks noChangeAspect="1"/>
          </p:cNvPicPr>
          <p:nvPr/>
        </p:nvPicPr>
        <p:blipFill>
          <a:blip r:embed="rId4"/>
          <a:stretch>
            <a:fillRect/>
          </a:stretch>
        </p:blipFill>
        <p:spPr>
          <a:xfrm>
            <a:off x="329514" y="138560"/>
            <a:ext cx="8164969" cy="749873"/>
          </a:xfrm>
          <a:prstGeom prst="rect">
            <a:avLst/>
          </a:prstGeom>
        </p:spPr>
      </p:pic>
      <p:pic>
        <p:nvPicPr>
          <p:cNvPr id="11" name="Picture 10"/>
          <p:cNvPicPr>
            <a:picLocks noChangeAspect="1"/>
          </p:cNvPicPr>
          <p:nvPr/>
        </p:nvPicPr>
        <p:blipFill>
          <a:blip r:embed="rId5"/>
          <a:stretch>
            <a:fillRect/>
          </a:stretch>
        </p:blipFill>
        <p:spPr>
          <a:xfrm>
            <a:off x="8679024" y="2366083"/>
            <a:ext cx="1383912" cy="1713124"/>
          </a:xfrm>
          <a:prstGeom prst="rect">
            <a:avLst/>
          </a:prstGeom>
        </p:spPr>
      </p:pic>
      <p:pic>
        <p:nvPicPr>
          <p:cNvPr id="12" name="Picture 11"/>
          <p:cNvPicPr>
            <a:picLocks noChangeAspect="1"/>
          </p:cNvPicPr>
          <p:nvPr/>
        </p:nvPicPr>
        <p:blipFill>
          <a:blip r:embed="rId6"/>
          <a:stretch>
            <a:fillRect/>
          </a:stretch>
        </p:blipFill>
        <p:spPr>
          <a:xfrm>
            <a:off x="3843159" y="2197185"/>
            <a:ext cx="1390008" cy="749873"/>
          </a:xfrm>
          <a:prstGeom prst="rect">
            <a:avLst/>
          </a:prstGeom>
        </p:spPr>
      </p:pic>
      <p:pic>
        <p:nvPicPr>
          <p:cNvPr id="14" name="Picture 13"/>
          <p:cNvPicPr>
            <a:picLocks noChangeAspect="1"/>
          </p:cNvPicPr>
          <p:nvPr/>
        </p:nvPicPr>
        <p:blipFill>
          <a:blip r:embed="rId7"/>
          <a:stretch>
            <a:fillRect/>
          </a:stretch>
        </p:blipFill>
        <p:spPr>
          <a:xfrm>
            <a:off x="3770300" y="3968863"/>
            <a:ext cx="1755800" cy="749873"/>
          </a:xfrm>
          <a:prstGeom prst="rect">
            <a:avLst/>
          </a:prstGeom>
        </p:spPr>
      </p:pic>
      <p:pic>
        <p:nvPicPr>
          <p:cNvPr id="15" name="Picture 14"/>
          <p:cNvPicPr>
            <a:picLocks noChangeAspect="1"/>
          </p:cNvPicPr>
          <p:nvPr/>
        </p:nvPicPr>
        <p:blipFill>
          <a:blip r:embed="rId8"/>
          <a:stretch>
            <a:fillRect/>
          </a:stretch>
        </p:blipFill>
        <p:spPr>
          <a:xfrm>
            <a:off x="8977754" y="4451043"/>
            <a:ext cx="1085182" cy="1207113"/>
          </a:xfrm>
          <a:prstGeom prst="rect">
            <a:avLst/>
          </a:prstGeom>
        </p:spPr>
      </p:pic>
      <p:sp>
        <p:nvSpPr>
          <p:cNvPr id="16" name="Rectangle 15"/>
          <p:cNvSpPr/>
          <p:nvPr/>
        </p:nvSpPr>
        <p:spPr>
          <a:xfrm>
            <a:off x="575656" y="2891645"/>
            <a:ext cx="7761235" cy="1077218"/>
          </a:xfrm>
          <a:prstGeom prst="rect">
            <a:avLst/>
          </a:prstGeom>
        </p:spPr>
        <p:txBody>
          <a:bodyPr wrap="square">
            <a:spAutoFit/>
          </a:bodyPr>
          <a:lstStyle/>
          <a:p>
            <a:pPr lvl="0" algn="just" defTabSz="762000">
              <a:spcBef>
                <a:spcPct val="20000"/>
              </a:spcBef>
            </a:pPr>
            <a:r>
              <a:rPr lang="en-GB" sz="2000" dirty="0">
                <a:solidFill>
                  <a:prstClr val="black"/>
                </a:solidFill>
              </a:rPr>
              <a:t>The indicators consumers use to serve as guides for what is appropriate behaviour, enduring and relatively stable over time; widely accepted by members of a particular market</a:t>
            </a:r>
            <a:r>
              <a:rPr lang="en-GB" sz="2400" dirty="0">
                <a:solidFill>
                  <a:prstClr val="black"/>
                </a:solidFill>
              </a:rPr>
              <a:t>.</a:t>
            </a:r>
            <a:endParaRPr lang="en-GB" sz="2400" dirty="0">
              <a:solidFill>
                <a:prstClr val="white"/>
              </a:solidFill>
            </a:endParaRPr>
          </a:p>
        </p:txBody>
      </p:sp>
      <p:sp>
        <p:nvSpPr>
          <p:cNvPr id="17" name="Rectangle 16"/>
          <p:cNvSpPr/>
          <p:nvPr/>
        </p:nvSpPr>
        <p:spPr>
          <a:xfrm>
            <a:off x="519932" y="4950270"/>
            <a:ext cx="6577754" cy="707886"/>
          </a:xfrm>
          <a:prstGeom prst="rect">
            <a:avLst/>
          </a:prstGeom>
        </p:spPr>
        <p:txBody>
          <a:bodyPr wrap="square">
            <a:spAutoFit/>
          </a:bodyPr>
          <a:lstStyle/>
          <a:p>
            <a:pPr lvl="0" algn="just"/>
            <a:r>
              <a:rPr lang="en-GB" sz="2000" dirty="0">
                <a:solidFill>
                  <a:prstClr val="black"/>
                </a:solidFill>
              </a:rPr>
              <a:t>Overt modes of behaviour that constitute culturally approved or acceptable ways of behaving in specific situations</a:t>
            </a:r>
          </a:p>
        </p:txBody>
      </p:sp>
      <p:sp>
        <p:nvSpPr>
          <p:cNvPr id="18" name="Rectangle 17"/>
          <p:cNvSpPr/>
          <p:nvPr/>
        </p:nvSpPr>
        <p:spPr>
          <a:xfrm>
            <a:off x="575656" y="1278403"/>
            <a:ext cx="6096000" cy="1015663"/>
          </a:xfrm>
          <a:prstGeom prst="rect">
            <a:avLst/>
          </a:prstGeom>
        </p:spPr>
        <p:txBody>
          <a:bodyPr>
            <a:spAutoFit/>
          </a:bodyPr>
          <a:lstStyle/>
          <a:p>
            <a:pPr lvl="0" algn="just" defTabSz="762000">
              <a:spcBef>
                <a:spcPct val="20000"/>
              </a:spcBef>
            </a:pPr>
            <a:r>
              <a:rPr lang="en-GB" sz="2000" dirty="0">
                <a:solidFill>
                  <a:prstClr val="black"/>
                </a:solidFill>
              </a:rPr>
              <a:t>A large number of mental and verbal processes which reflect our knowledge and assessment of products and services.</a:t>
            </a:r>
            <a:endParaRPr lang="en-GB" sz="2000" dirty="0">
              <a:solidFill>
                <a:prstClr val="white"/>
              </a:solidFill>
            </a:endParaRPr>
          </a:p>
        </p:txBody>
      </p:sp>
    </p:spTree>
    <p:extLst>
      <p:ext uri="{BB962C8B-B14F-4D97-AF65-F5344CB8AC3E}">
        <p14:creationId xmlns:p14="http://schemas.microsoft.com/office/powerpoint/2010/main" val="293024949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85533" y="624110"/>
            <a:ext cx="8719079" cy="882957"/>
          </a:xfrm>
        </p:spPr>
        <p:txBody>
          <a:bodyPr>
            <a:normAutofit/>
          </a:bodyPr>
          <a:lstStyle/>
          <a:p>
            <a:r>
              <a:rPr lang="en-GB" sz="2800" dirty="0" smtClean="0"/>
              <a:t>Layers of Culture</a:t>
            </a:r>
            <a:endParaRPr lang="en-GB" sz="2800" dirty="0"/>
          </a:p>
        </p:txBody>
      </p:sp>
      <p:sp>
        <p:nvSpPr>
          <p:cNvPr id="5" name="Rectangle 3"/>
          <p:cNvSpPr>
            <a:spLocks noGrp="1" noChangeArrowheads="1"/>
          </p:cNvSpPr>
          <p:nvPr>
            <p:ph idx="1"/>
          </p:nvPr>
        </p:nvSpPr>
        <p:spPr>
          <a:xfrm>
            <a:off x="812801" y="2044700"/>
            <a:ext cx="10691812" cy="3866522"/>
          </a:xfrm>
        </p:spPr>
        <p:txBody>
          <a:bodyPr>
            <a:normAutofit fontScale="85000" lnSpcReduction="20000"/>
          </a:bodyPr>
          <a:lstStyle/>
          <a:p>
            <a:pPr>
              <a:lnSpc>
                <a:spcPct val="80000"/>
              </a:lnSpc>
              <a:spcBef>
                <a:spcPts val="600"/>
              </a:spcBef>
              <a:spcAft>
                <a:spcPts val="600"/>
              </a:spcAft>
              <a:buFont typeface="Wingdings" panose="05000000000000000000" pitchFamily="2" charset="2"/>
              <a:buChar char="Ø"/>
            </a:pPr>
            <a:r>
              <a:rPr lang="en-GB" sz="2400" dirty="0"/>
              <a:t>A national level</a:t>
            </a:r>
          </a:p>
          <a:p>
            <a:pPr lvl="1">
              <a:lnSpc>
                <a:spcPct val="80000"/>
              </a:lnSpc>
              <a:spcBef>
                <a:spcPts val="600"/>
              </a:spcBef>
              <a:spcAft>
                <a:spcPts val="600"/>
              </a:spcAft>
              <a:buFont typeface="Wingdings" panose="05000000000000000000" pitchFamily="2" charset="2"/>
              <a:buChar char="Ø"/>
            </a:pPr>
            <a:r>
              <a:rPr lang="en-GB" sz="2000" dirty="0"/>
              <a:t>according to one’s country which determines our basic cultural assumptions.</a:t>
            </a:r>
          </a:p>
          <a:p>
            <a:pPr>
              <a:lnSpc>
                <a:spcPct val="80000"/>
              </a:lnSpc>
              <a:spcBef>
                <a:spcPts val="600"/>
              </a:spcBef>
              <a:spcAft>
                <a:spcPts val="600"/>
              </a:spcAft>
              <a:buFont typeface="Wingdings" panose="05000000000000000000" pitchFamily="2" charset="2"/>
              <a:buChar char="Ø"/>
            </a:pPr>
            <a:r>
              <a:rPr lang="en-GB" sz="2400" dirty="0"/>
              <a:t>A regional/ethnic/religious/linguistic affiliation level</a:t>
            </a:r>
          </a:p>
          <a:p>
            <a:pPr lvl="1">
              <a:lnSpc>
                <a:spcPct val="80000"/>
              </a:lnSpc>
              <a:spcBef>
                <a:spcPts val="600"/>
              </a:spcBef>
              <a:spcAft>
                <a:spcPts val="600"/>
              </a:spcAft>
              <a:buFont typeface="Wingdings" panose="05000000000000000000" pitchFamily="2" charset="2"/>
              <a:buChar char="Ø"/>
            </a:pPr>
            <a:r>
              <a:rPr lang="en-GB" sz="2000" dirty="0"/>
              <a:t>determining basic cultural beliefs.</a:t>
            </a:r>
          </a:p>
          <a:p>
            <a:pPr>
              <a:lnSpc>
                <a:spcPct val="80000"/>
              </a:lnSpc>
              <a:spcBef>
                <a:spcPts val="600"/>
              </a:spcBef>
              <a:spcAft>
                <a:spcPts val="600"/>
              </a:spcAft>
              <a:buFont typeface="Wingdings" panose="05000000000000000000" pitchFamily="2" charset="2"/>
              <a:buChar char="Ø"/>
            </a:pPr>
            <a:r>
              <a:rPr lang="en-GB" sz="2400" dirty="0"/>
              <a:t>A gender level </a:t>
            </a:r>
          </a:p>
          <a:p>
            <a:pPr lvl="1">
              <a:lnSpc>
                <a:spcPct val="80000"/>
              </a:lnSpc>
              <a:spcBef>
                <a:spcPts val="600"/>
              </a:spcBef>
              <a:spcAft>
                <a:spcPts val="600"/>
              </a:spcAft>
              <a:buFont typeface="Wingdings" panose="05000000000000000000" pitchFamily="2" charset="2"/>
              <a:buChar char="Ø"/>
            </a:pPr>
            <a:r>
              <a:rPr lang="en-GB" sz="2000" dirty="0"/>
              <a:t>according to whether a person was born as a girl or as a boy.</a:t>
            </a:r>
          </a:p>
          <a:p>
            <a:pPr>
              <a:lnSpc>
                <a:spcPct val="80000"/>
              </a:lnSpc>
              <a:spcBef>
                <a:spcPts val="600"/>
              </a:spcBef>
              <a:spcAft>
                <a:spcPts val="600"/>
              </a:spcAft>
              <a:buFont typeface="Wingdings" panose="05000000000000000000" pitchFamily="2" charset="2"/>
              <a:buChar char="Ø"/>
            </a:pPr>
            <a:r>
              <a:rPr lang="en-GB" sz="2400" dirty="0"/>
              <a:t>A generation level</a:t>
            </a:r>
          </a:p>
          <a:p>
            <a:pPr lvl="1">
              <a:lnSpc>
                <a:spcPct val="80000"/>
              </a:lnSpc>
              <a:spcBef>
                <a:spcPts val="600"/>
              </a:spcBef>
              <a:spcAft>
                <a:spcPts val="600"/>
              </a:spcAft>
              <a:buFont typeface="Wingdings" panose="05000000000000000000" pitchFamily="2" charset="2"/>
              <a:buChar char="Ø"/>
            </a:pPr>
            <a:r>
              <a:rPr lang="en-GB" sz="2000" dirty="0"/>
              <a:t>which separates grandparents, parents and children.</a:t>
            </a:r>
          </a:p>
          <a:p>
            <a:pPr>
              <a:lnSpc>
                <a:spcPct val="80000"/>
              </a:lnSpc>
              <a:spcBef>
                <a:spcPts val="600"/>
              </a:spcBef>
              <a:spcAft>
                <a:spcPts val="600"/>
              </a:spcAft>
              <a:buFont typeface="Wingdings" panose="05000000000000000000" pitchFamily="2" charset="2"/>
              <a:buChar char="Ø"/>
            </a:pPr>
            <a:r>
              <a:rPr lang="en-GB" sz="2400" dirty="0"/>
              <a:t>A social class level</a:t>
            </a:r>
          </a:p>
          <a:p>
            <a:pPr lvl="1">
              <a:lnSpc>
                <a:spcPct val="80000"/>
              </a:lnSpc>
              <a:spcBef>
                <a:spcPts val="600"/>
              </a:spcBef>
              <a:spcAft>
                <a:spcPts val="600"/>
              </a:spcAft>
              <a:buFont typeface="Wingdings" panose="05000000000000000000" pitchFamily="2" charset="2"/>
              <a:buChar char="Ø"/>
            </a:pPr>
            <a:r>
              <a:rPr lang="en-GB" sz="2000" dirty="0"/>
              <a:t>associated with educational opportunities, a person’s occupation or profession</a:t>
            </a:r>
            <a:r>
              <a:rPr lang="en-GB" sz="2000" dirty="0" smtClean="0"/>
              <a:t>.</a:t>
            </a:r>
          </a:p>
          <a:p>
            <a:pPr>
              <a:lnSpc>
                <a:spcPct val="80000"/>
              </a:lnSpc>
              <a:spcBef>
                <a:spcPts val="600"/>
              </a:spcBef>
              <a:spcAft>
                <a:spcPts val="600"/>
              </a:spcAft>
              <a:buFont typeface="Wingdings" panose="05000000000000000000" pitchFamily="2" charset="2"/>
              <a:buChar char="Ø"/>
            </a:pPr>
            <a:r>
              <a:rPr lang="en-GB" sz="2200" dirty="0" smtClean="0"/>
              <a:t>A peer group (social tribe) level</a:t>
            </a:r>
          </a:p>
          <a:p>
            <a:pPr lvl="1">
              <a:lnSpc>
                <a:spcPct val="80000"/>
              </a:lnSpc>
              <a:spcBef>
                <a:spcPts val="600"/>
              </a:spcBef>
              <a:spcAft>
                <a:spcPts val="600"/>
              </a:spcAft>
              <a:buFont typeface="Wingdings" panose="05000000000000000000" pitchFamily="2" charset="2"/>
              <a:buChar char="Ø"/>
            </a:pPr>
            <a:r>
              <a:rPr lang="en-GB" sz="2000" dirty="0"/>
              <a:t>r</a:t>
            </a:r>
            <a:r>
              <a:rPr lang="en-GB" sz="2000" dirty="0" smtClean="0"/>
              <a:t>eflects personality related choice of friendship group and self representation</a:t>
            </a:r>
            <a:endParaRPr lang="en-GB" sz="2000" dirty="0"/>
          </a:p>
          <a:p>
            <a:pPr>
              <a:lnSpc>
                <a:spcPct val="80000"/>
              </a:lnSpc>
              <a:buFontTx/>
              <a:buNone/>
            </a:pPr>
            <a:endParaRPr lang="en-GB" sz="2400" dirty="0"/>
          </a:p>
        </p:txBody>
      </p:sp>
    </p:spTree>
    <p:extLst>
      <p:ext uri="{BB962C8B-B14F-4D97-AF65-F5344CB8AC3E}">
        <p14:creationId xmlns:p14="http://schemas.microsoft.com/office/powerpoint/2010/main" val="50275659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Summary</a:t>
            </a:r>
            <a:endParaRPr lang="en-GB" dirty="0"/>
          </a:p>
        </p:txBody>
      </p:sp>
      <p:sp>
        <p:nvSpPr>
          <p:cNvPr id="3" name="Content Placeholder 2"/>
          <p:cNvSpPr>
            <a:spLocks noGrp="1"/>
          </p:cNvSpPr>
          <p:nvPr>
            <p:ph idx="1"/>
          </p:nvPr>
        </p:nvSpPr>
        <p:spPr/>
        <p:txBody>
          <a:bodyPr/>
          <a:lstStyle/>
          <a:p>
            <a:r>
              <a:rPr lang="en-GB" dirty="0" smtClean="0"/>
              <a:t>Communication</a:t>
            </a:r>
            <a:r>
              <a:rPr lang="en-US" altLang="en-US" dirty="0"/>
              <a:t> </a:t>
            </a:r>
            <a:r>
              <a:rPr lang="en-US" altLang="en-US" dirty="0" smtClean="0"/>
              <a:t>is the which allows </a:t>
            </a:r>
            <a:r>
              <a:rPr lang="en-US" altLang="en-US" dirty="0"/>
              <a:t>us to interact with other people; </a:t>
            </a:r>
            <a:r>
              <a:rPr lang="en-US" altLang="en-US" dirty="0" smtClean="0"/>
              <a:t>it can be interrupted by a number of factors. </a:t>
            </a:r>
            <a:endParaRPr lang="en-US" altLang="en-US" dirty="0"/>
          </a:p>
          <a:p>
            <a:r>
              <a:rPr lang="en-US" dirty="0" smtClean="0"/>
              <a:t>A key factor interrupting communications are cultural differences.</a:t>
            </a:r>
          </a:p>
          <a:p>
            <a:r>
              <a:rPr lang="en-US" dirty="0" smtClean="0"/>
              <a:t>Several authors have developed models trying to capture different aspects of culture, which will be discussed in the tutorials next week. </a:t>
            </a:r>
          </a:p>
          <a:p>
            <a:r>
              <a:rPr lang="en-US" dirty="0" smtClean="0"/>
              <a:t>Key models are Hall’s high context versus low context frameworks and</a:t>
            </a:r>
            <a:r>
              <a:rPr lang="en-GB" dirty="0" smtClean="0"/>
              <a:t> </a:t>
            </a:r>
            <a:r>
              <a:rPr lang="en-GB" dirty="0"/>
              <a:t>Geert </a:t>
            </a:r>
            <a:r>
              <a:rPr lang="en-GB" dirty="0" smtClean="0"/>
              <a:t>Hofstede’s six cultural dimensions, </a:t>
            </a:r>
            <a:r>
              <a:rPr lang="en-GB" dirty="0"/>
              <a:t>which, despite some weaknesses, provides a useful and widely used starting point for assessing cultural </a:t>
            </a:r>
            <a:r>
              <a:rPr lang="en-GB" dirty="0" smtClean="0"/>
              <a:t>differences.</a:t>
            </a:r>
            <a:endParaRPr lang="en-GB" dirty="0"/>
          </a:p>
        </p:txBody>
      </p:sp>
    </p:spTree>
    <p:extLst>
      <p:ext uri="{BB962C8B-B14F-4D97-AF65-F5344CB8AC3E}">
        <p14:creationId xmlns:p14="http://schemas.microsoft.com/office/powerpoint/2010/main" val="1430906334"/>
      </p:ext>
    </p:extLst>
  </p:cSld>
  <p:clrMapOvr>
    <a:masterClrMapping/>
  </p:clrMapOvr>
  <p:timing>
    <p:tnLst>
      <p:par>
        <p:cTn id="1" dur="indefinite" restart="never" nodeType="tmRoot"/>
      </p:par>
    </p:tnLst>
  </p:timing>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budgeting part two ihm</Template>
  <TotalTime>536</TotalTime>
  <Words>1816</Words>
  <Application>Microsoft Office PowerPoint</Application>
  <PresentationFormat>Widescreen</PresentationFormat>
  <Paragraphs>200</Paragraphs>
  <Slides>31</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Calibri</vt:lpstr>
      <vt:lpstr>Gill Sans MT</vt:lpstr>
      <vt:lpstr>Wingdings</vt:lpstr>
      <vt:lpstr>Gallery</vt:lpstr>
      <vt:lpstr>International Business Communications  (Week 1 - Lecture)</vt:lpstr>
      <vt:lpstr>This week, we will:</vt:lpstr>
      <vt:lpstr>Introduction</vt:lpstr>
      <vt:lpstr>Introduction</vt:lpstr>
      <vt:lpstr>International Business Communications</vt:lpstr>
      <vt:lpstr>International Business communication</vt:lpstr>
      <vt:lpstr>Communication:     Verbal vs Non Verbal</vt:lpstr>
      <vt:lpstr>PowerPoint Presentation</vt:lpstr>
      <vt:lpstr>Communication is a 2-way process</vt:lpstr>
      <vt:lpstr>Communication is a 2-way process</vt:lpstr>
      <vt:lpstr>PowerPoint Presentation</vt:lpstr>
      <vt:lpstr>Discussion</vt:lpstr>
      <vt:lpstr>Potential barriers include: Colloquialism  </vt:lpstr>
      <vt:lpstr>Activity </vt:lpstr>
      <vt:lpstr>Answers </vt:lpstr>
      <vt:lpstr>How slang words can have another meaning in another country </vt:lpstr>
      <vt:lpstr>Barriers to Effective Communication</vt:lpstr>
      <vt:lpstr>Culture defined</vt:lpstr>
      <vt:lpstr>Stereotype definition      </vt:lpstr>
      <vt:lpstr>Stereotypes</vt:lpstr>
      <vt:lpstr>How do stereotypes happen?</vt:lpstr>
      <vt:lpstr>Stereotypes - pros</vt:lpstr>
      <vt:lpstr>Stereotypes - cons</vt:lpstr>
      <vt:lpstr>Activity</vt:lpstr>
      <vt:lpstr>Flags/Pictures examples</vt:lpstr>
      <vt:lpstr>Not all stereotypes are accurate</vt:lpstr>
      <vt:lpstr>Male  vs female driving statistics </vt:lpstr>
      <vt:lpstr>How different are we?</vt:lpstr>
      <vt:lpstr>PowerPoint Presentation</vt:lpstr>
      <vt:lpstr>Layers of Culture</vt:lpstr>
      <vt:lpstr>Summary</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Business Communications (Week 1)</dc:title>
  <dc:creator>Antje Cockrill</dc:creator>
  <cp:lastModifiedBy>Marie Pitson</cp:lastModifiedBy>
  <cp:revision>8</cp:revision>
  <cp:lastPrinted>2018-10-04T06:56:33Z</cp:lastPrinted>
  <dcterms:created xsi:type="dcterms:W3CDTF">2017-09-25T13:12:20Z</dcterms:created>
  <dcterms:modified xsi:type="dcterms:W3CDTF">2019-10-04T07:19:03Z</dcterms:modified>
</cp:coreProperties>
</file>