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60" r:id="rId3"/>
    <p:sldId id="257" r:id="rId4"/>
    <p:sldId id="262" r:id="rId5"/>
    <p:sldId id="265" r:id="rId6"/>
    <p:sldId id="258" r:id="rId7"/>
    <p:sldId id="261" r:id="rId8"/>
    <p:sldId id="259" r:id="rId9"/>
    <p:sldId id="263" r:id="rId10"/>
    <p:sldId id="264"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5B8748-2519-13E0-D6A8-FD86C0512805}" v="2" dt="2023-10-13T07:12:16.631"/>
    <p1510:client id="{6C9DECBC-E7C2-DA33-2284-A35435D299BA}" v="183" dt="2023-10-12T10:48:42.982"/>
    <p1510:client id="{727B0457-66BA-0718-76E1-9006302ED6A6}" v="35" dt="2023-10-10T09:31:35.454"/>
    <p1510:client id="{BEF3A654-C6CE-EECE-0B4A-CE946C4C3E03}" v="3" dt="2023-10-19T08:18:36.593"/>
    <p1510:client id="{CDF04BA2-095C-4FC7-959F-8D765BCEA7A2}" v="37" dt="2023-10-09T08:55:13.138"/>
    <p1510:client id="{D4491829-61A9-A962-B5DB-ABA692E79676}" v="130" dt="2023-10-09T09:00:35.4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8764D4-CBCE-4472-AFB4-ADC3C0E8688C}" type="datetimeFigureOut">
              <a:t>10/23/2023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3947D7-238C-465F-ADDF-B9E585CFABDA}" type="slidenum">
              <a:t>‹#›</a:t>
            </a:fld>
            <a:endParaRPr lang="en-GB"/>
          </a:p>
        </p:txBody>
      </p:sp>
    </p:spTree>
    <p:extLst>
      <p:ext uri="{BB962C8B-B14F-4D97-AF65-F5344CB8AC3E}">
        <p14:creationId xmlns:p14="http://schemas.microsoft.com/office/powerpoint/2010/main" val="2602455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Symbol"/>
              <a:buChar char="•"/>
            </a:pPr>
            <a:r>
              <a:rPr lang="en-US"/>
              <a:t>Intro self</a:t>
            </a:r>
          </a:p>
          <a:p>
            <a:pPr>
              <a:buFont typeface="Symbol"/>
              <a:buChar char="•"/>
            </a:pPr>
            <a:r>
              <a:rPr lang="en-US" dirty="0"/>
              <a:t>propose recommendations to improve staff experience</a:t>
            </a:r>
            <a:endParaRPr lang="en-US" dirty="0">
              <a:cs typeface="Calibri"/>
            </a:endParaRPr>
          </a:p>
          <a:p>
            <a:pPr marL="171450" indent="-171450">
              <a:buFont typeface="Arial"/>
              <a:buChar char="•"/>
            </a:pPr>
            <a:endParaRPr lang="en-US" dirty="0">
              <a:cs typeface="Calibri"/>
            </a:endParaRPr>
          </a:p>
        </p:txBody>
      </p:sp>
      <p:sp>
        <p:nvSpPr>
          <p:cNvPr id="4" name="Slide Number Placeholder 3"/>
          <p:cNvSpPr>
            <a:spLocks noGrp="1"/>
          </p:cNvSpPr>
          <p:nvPr>
            <p:ph type="sldNum" sz="quarter" idx="5"/>
          </p:nvPr>
        </p:nvSpPr>
        <p:spPr/>
        <p:txBody>
          <a:bodyPr/>
          <a:lstStyle/>
          <a:p>
            <a:fld id="{393947D7-238C-465F-ADDF-B9E585CFABDA}" type="slidenum">
              <a:rPr lang="en-GB"/>
              <a:t>1</a:t>
            </a:fld>
            <a:endParaRPr lang="en-GB"/>
          </a:p>
        </p:txBody>
      </p:sp>
    </p:spTree>
    <p:extLst>
      <p:ext uri="{BB962C8B-B14F-4D97-AF65-F5344CB8AC3E}">
        <p14:creationId xmlns:p14="http://schemas.microsoft.com/office/powerpoint/2010/main" val="28256523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Symbol"/>
              <a:buChar char="•"/>
            </a:pPr>
            <a:r>
              <a:rPr lang="en-US" dirty="0"/>
              <a:t>Outcome of a piece of research which was conducted within the Therapies Directorate </a:t>
            </a:r>
          </a:p>
          <a:p>
            <a:pPr marL="171450" indent="-171450">
              <a:buFont typeface="Symbol"/>
              <a:buChar char="•"/>
            </a:pPr>
            <a:r>
              <a:rPr lang="en-US" dirty="0"/>
              <a:t>staff experience of incivility within the workplace.</a:t>
            </a:r>
            <a:endParaRPr lang="en-US" dirty="0">
              <a:cs typeface="Calibri"/>
            </a:endParaRPr>
          </a:p>
          <a:p>
            <a:pPr marL="171450" indent="-171450">
              <a:buFont typeface="Symbol"/>
              <a:buChar char="•"/>
            </a:pPr>
            <a:r>
              <a:rPr lang="en-US" dirty="0"/>
              <a:t>Further details about each recommendation including costs are in the implementation plan </a:t>
            </a:r>
            <a:endParaRPr lang="en-US" dirty="0">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93947D7-238C-465F-ADDF-B9E585CFABDA}" type="slidenum">
              <a:t>2</a:t>
            </a:fld>
            <a:endParaRPr lang="en-GB"/>
          </a:p>
        </p:txBody>
      </p:sp>
    </p:spTree>
    <p:extLst>
      <p:ext uri="{BB962C8B-B14F-4D97-AF65-F5344CB8AC3E}">
        <p14:creationId xmlns:p14="http://schemas.microsoft.com/office/powerpoint/2010/main" val="26564714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Symbol"/>
              <a:buChar char="•"/>
            </a:pPr>
            <a:r>
              <a:rPr lang="en-US" dirty="0"/>
              <a:t>Firstly, it is recommended that </a:t>
            </a:r>
            <a:r>
              <a:rPr lang="en-US" dirty="0" err="1"/>
              <a:t>HDdUHB</a:t>
            </a:r>
            <a:r>
              <a:rPr lang="en-US" dirty="0"/>
              <a:t> engage therapies staff with being an active bystander.</a:t>
            </a:r>
          </a:p>
          <a:p>
            <a:pPr marL="171450" indent="-171450">
              <a:buFont typeface="Symbol"/>
              <a:buChar char="•"/>
            </a:pPr>
            <a:r>
              <a:rPr lang="en-US" dirty="0"/>
              <a:t>Staff did not feel able to always challenge incivility </a:t>
            </a:r>
          </a:p>
          <a:p>
            <a:pPr marL="171450" indent="-171450">
              <a:buFont typeface="Symbol"/>
              <a:buChar char="•"/>
            </a:pPr>
            <a:r>
              <a:rPr lang="en-US" dirty="0"/>
              <a:t>risk exacerbating the negative effects of incivility (ng et al, 2022). </a:t>
            </a:r>
          </a:p>
          <a:p>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93947D7-238C-465F-ADDF-B9E585CFABDA}" type="slidenum">
              <a:t>3</a:t>
            </a:fld>
            <a:endParaRPr lang="en-GB"/>
          </a:p>
        </p:txBody>
      </p:sp>
    </p:spTree>
    <p:extLst>
      <p:ext uri="{BB962C8B-B14F-4D97-AF65-F5344CB8AC3E}">
        <p14:creationId xmlns:p14="http://schemas.microsoft.com/office/powerpoint/2010/main" val="1046946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Symbol"/>
              <a:buChar char="•"/>
            </a:pPr>
            <a:r>
              <a:rPr lang="en-US" dirty="0" err="1"/>
              <a:t>HDdUHB</a:t>
            </a:r>
            <a:r>
              <a:rPr lang="en-US" dirty="0"/>
              <a:t> should host virtual training sessions for staff to develop skills and techniques</a:t>
            </a:r>
          </a:p>
          <a:p>
            <a:pPr marL="285750" indent="-285750">
              <a:buFont typeface="Symbol"/>
              <a:buChar char="•"/>
            </a:pPr>
            <a:r>
              <a:rPr lang="en-US" dirty="0"/>
              <a:t>To increase their ability to have difficult conversations </a:t>
            </a:r>
            <a:r>
              <a:rPr lang="en-GB" dirty="0"/>
              <a:t>(Howard &amp; Embree, 2020)</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93947D7-238C-465F-ADDF-B9E585CFABDA}" type="slidenum">
              <a:rPr lang="en-GB"/>
              <a:t>4</a:t>
            </a:fld>
            <a:endParaRPr lang="en-GB"/>
          </a:p>
        </p:txBody>
      </p:sp>
    </p:spTree>
    <p:extLst>
      <p:ext uri="{BB962C8B-B14F-4D97-AF65-F5344CB8AC3E}">
        <p14:creationId xmlns:p14="http://schemas.microsoft.com/office/powerpoint/2010/main" val="2667779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Symbol"/>
              <a:buChar char="•"/>
            </a:pPr>
            <a:r>
              <a:rPr lang="en-GB"/>
              <a:t>Post training:- promote the application of active bystander skills</a:t>
            </a:r>
            <a:endParaRPr lang="en-US"/>
          </a:p>
          <a:p>
            <a:pPr marL="285750" indent="-285750">
              <a:buFont typeface="Symbol"/>
              <a:buChar char="•"/>
            </a:pPr>
            <a:r>
              <a:rPr lang="en-GB"/>
              <a:t>To influence staff behaviour (Abbas, 2023) and build habits (Kotter, 2023)</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393947D7-238C-465F-ADDF-B9E585CFABDA}" type="slidenum">
              <a:rPr lang="en-GB"/>
              <a:t>5</a:t>
            </a:fld>
            <a:endParaRPr lang="en-GB"/>
          </a:p>
        </p:txBody>
      </p:sp>
    </p:spTree>
    <p:extLst>
      <p:ext uri="{BB962C8B-B14F-4D97-AF65-F5344CB8AC3E}">
        <p14:creationId xmlns:p14="http://schemas.microsoft.com/office/powerpoint/2010/main" val="29593468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Symbol"/>
              <a:buChar char="•"/>
            </a:pPr>
            <a:r>
              <a:rPr lang="en-GB" dirty="0"/>
              <a:t>Secondly it is recommended that line managers are supported to effectively manage incivility</a:t>
            </a:r>
            <a:endParaRPr lang="en-US" dirty="0"/>
          </a:p>
          <a:p>
            <a:pPr marL="171450" indent="-171450">
              <a:buFont typeface="Symbol"/>
              <a:buChar char="•"/>
            </a:pPr>
            <a:r>
              <a:rPr lang="en-GB" dirty="0"/>
              <a:t>most staff did not feel supported by their manager, or the organisation</a:t>
            </a:r>
            <a:endParaRPr lang="en-US" dirty="0"/>
          </a:p>
          <a:p>
            <a:pPr marL="171450" indent="-171450">
              <a:buFont typeface="Symbol"/>
              <a:buChar char="•"/>
            </a:pPr>
            <a:r>
              <a:rPr lang="en-GB" dirty="0"/>
              <a:t>managers are well placed to support their team (Welbourne et al, 2020).</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93947D7-238C-465F-ADDF-B9E585CFABDA}" type="slidenum">
              <a:t>6</a:t>
            </a:fld>
            <a:endParaRPr lang="en-GB"/>
          </a:p>
        </p:txBody>
      </p:sp>
    </p:spTree>
    <p:extLst>
      <p:ext uri="{BB962C8B-B14F-4D97-AF65-F5344CB8AC3E}">
        <p14:creationId xmlns:p14="http://schemas.microsoft.com/office/powerpoint/2010/main" val="21692148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Symbol"/>
              <a:buChar char="•"/>
            </a:pPr>
            <a:r>
              <a:rPr lang="en-GB" err="1"/>
              <a:t>HDdUHB</a:t>
            </a:r>
            <a:r>
              <a:rPr lang="en-GB"/>
              <a:t> should increase awareness of the available resources related to managing healthy working relationships by conducting webinars. These webinars should also facilitate effective development of conflict management skills through the application of these resources.</a:t>
            </a:r>
            <a:endParaRPr lang="en-US"/>
          </a:p>
          <a:p>
            <a:pPr marL="285750" indent="-285750">
              <a:buFont typeface="Symbol"/>
              <a:buChar char="•"/>
            </a:pPr>
            <a:r>
              <a:rPr lang="en-GB"/>
              <a:t>Training leaders can encourage active bystanders, increase reporting of incivility and develop better management of incivility (Young, 2020).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393947D7-238C-465F-ADDF-B9E585CFABDA}" type="slidenum">
              <a:rPr lang="en-GB"/>
              <a:t>7</a:t>
            </a:fld>
            <a:endParaRPr lang="en-GB"/>
          </a:p>
        </p:txBody>
      </p:sp>
    </p:spTree>
    <p:extLst>
      <p:ext uri="{BB962C8B-B14F-4D97-AF65-F5344CB8AC3E}">
        <p14:creationId xmlns:p14="http://schemas.microsoft.com/office/powerpoint/2010/main" val="15638173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Symbol"/>
              <a:buChar char="•"/>
            </a:pPr>
            <a:r>
              <a:rPr lang="en-GB"/>
              <a:t>Thirdly, it is recommended that focus groups are conducted within the Therapies directorate to gain insights about how to support a positive workplace culture within the Directorate</a:t>
            </a:r>
            <a:endParaRPr lang="en-US"/>
          </a:p>
          <a:p>
            <a:pPr marL="171450" indent="-171450">
              <a:buFont typeface="Symbol"/>
              <a:buChar char="•"/>
            </a:pPr>
            <a:r>
              <a:rPr lang="en-GB"/>
              <a:t>Whilst the research highlighted that most staff did not feel supported by their manager or the organisation, further exploration is required to find out how to best support staff.</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93947D7-238C-465F-ADDF-B9E585CFABDA}" type="slidenum">
              <a:t>8</a:t>
            </a:fld>
            <a:endParaRPr lang="en-GB"/>
          </a:p>
        </p:txBody>
      </p:sp>
    </p:spTree>
    <p:extLst>
      <p:ext uri="{BB962C8B-B14F-4D97-AF65-F5344CB8AC3E}">
        <p14:creationId xmlns:p14="http://schemas.microsoft.com/office/powerpoint/2010/main" val="26163518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Symbol"/>
              <a:buChar char="•"/>
            </a:pPr>
            <a:r>
              <a:rPr lang="en-GB"/>
              <a:t>Facilitate a safe space to listen to staff experience and empower staff to own their culture and build their own positive culture which supports staff</a:t>
            </a:r>
            <a:endParaRPr lang="en-US"/>
          </a:p>
          <a:p>
            <a:pPr marL="285750" indent="-285750">
              <a:buFont typeface="Symbol"/>
              <a:buChar char="•"/>
            </a:pPr>
            <a:r>
              <a:rPr lang="en-GB"/>
              <a:t>Enable </a:t>
            </a:r>
            <a:r>
              <a:rPr lang="en-GB" err="1"/>
              <a:t>HDdUHB</a:t>
            </a:r>
            <a:r>
              <a:rPr lang="en-GB"/>
              <a:t> to better understand the culture (</a:t>
            </a:r>
            <a:r>
              <a:rPr lang="en-GB" err="1"/>
              <a:t>Schien</a:t>
            </a:r>
            <a:r>
              <a:rPr lang="en-GB"/>
              <a:t>, 1985).</a:t>
            </a:r>
            <a:endParaRPr lang="en-US"/>
          </a:p>
          <a:p>
            <a:pPr marL="285750" indent="-285750">
              <a:buFont typeface="Symbol"/>
              <a:buChar char="•"/>
            </a:pPr>
            <a:r>
              <a:rPr lang="en-GB"/>
              <a:t>Increasing support will reduce impact (He et al, 2020)</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393947D7-238C-465F-ADDF-B9E585CFABDA}" type="slidenum">
              <a:rPr lang="en-GB"/>
              <a:t>9</a:t>
            </a:fld>
            <a:endParaRPr lang="en-GB"/>
          </a:p>
        </p:txBody>
      </p:sp>
    </p:spTree>
    <p:extLst>
      <p:ext uri="{BB962C8B-B14F-4D97-AF65-F5344CB8AC3E}">
        <p14:creationId xmlns:p14="http://schemas.microsoft.com/office/powerpoint/2010/main" val="12932235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proposed that HR continually monitor progress and obtain staff voice one year after implementation to evaluate and provide additional support where necessary (Kotter, 2023).  </a:t>
            </a:r>
          </a:p>
        </p:txBody>
      </p:sp>
      <p:sp>
        <p:nvSpPr>
          <p:cNvPr id="4" name="Slide Number Placeholder 3"/>
          <p:cNvSpPr>
            <a:spLocks noGrp="1"/>
          </p:cNvSpPr>
          <p:nvPr>
            <p:ph type="sldNum" sz="quarter" idx="5"/>
          </p:nvPr>
        </p:nvSpPr>
        <p:spPr/>
        <p:txBody>
          <a:bodyPr/>
          <a:lstStyle/>
          <a:p>
            <a:fld id="{393947D7-238C-465F-ADDF-B9E585CFABDA}" type="slidenum">
              <a:t>10</a:t>
            </a:fld>
            <a:endParaRPr lang="en-GB"/>
          </a:p>
        </p:txBody>
      </p:sp>
    </p:spTree>
    <p:extLst>
      <p:ext uri="{BB962C8B-B14F-4D97-AF65-F5344CB8AC3E}">
        <p14:creationId xmlns:p14="http://schemas.microsoft.com/office/powerpoint/2010/main" val="29647273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Symbol"/>
              <a:buChar char="•"/>
            </a:pPr>
            <a:r>
              <a:rPr lang="en-GB" dirty="0"/>
              <a:t>Whilst there are costs which are broken down in the implementation plan, there are several benefits</a:t>
            </a:r>
          </a:p>
          <a:p>
            <a:pPr marL="171450" indent="-171450">
              <a:buFont typeface="Symbol"/>
              <a:buChar char="•"/>
            </a:pPr>
            <a:r>
              <a:rPr lang="en-GB" dirty="0"/>
              <a:t>Increase productivity, improve experience, reduce turnover and improve patient care (Martin &amp; Zadinsky, 2022)</a:t>
            </a:r>
            <a:endParaRPr lang="en-GB" dirty="0">
              <a:cs typeface="Calibri"/>
            </a:endParaRPr>
          </a:p>
          <a:p>
            <a:pPr marL="171450" indent="-171450">
              <a:buFont typeface="Symbol"/>
              <a:buChar char="•"/>
            </a:pPr>
            <a:r>
              <a:rPr lang="en-GB" dirty="0"/>
              <a:t>Significant for </a:t>
            </a:r>
            <a:r>
              <a:rPr lang="en-GB" dirty="0" err="1"/>
              <a:t>HDdUHB</a:t>
            </a:r>
            <a:r>
              <a:rPr lang="en-GB" dirty="0"/>
              <a:t> as striving to reduce turnover and provide best possible care (</a:t>
            </a:r>
            <a:r>
              <a:rPr lang="en-GB" dirty="0" err="1"/>
              <a:t>Gostlng</a:t>
            </a:r>
            <a:r>
              <a:rPr lang="en-GB" dirty="0"/>
              <a:t>, 2020)</a:t>
            </a:r>
            <a:endParaRPr lang="en-GB" dirty="0">
              <a:cs typeface="Calibri"/>
            </a:endParaRPr>
          </a:p>
          <a:p>
            <a:pPr marL="171450" indent="-171450">
              <a:buFont typeface="Symbol"/>
              <a:buChar char="•"/>
            </a:pPr>
            <a:r>
              <a:rPr lang="en-GB" dirty="0"/>
              <a:t>Acknowledge current financial situation.</a:t>
            </a:r>
            <a:endParaRPr lang="en-GB" dirty="0">
              <a:cs typeface="Calibri"/>
            </a:endParaRPr>
          </a:p>
          <a:p>
            <a:pPr marL="171450" indent="-171450">
              <a:buFont typeface="Symbol"/>
              <a:buChar char="•"/>
            </a:pPr>
            <a:r>
              <a:rPr lang="en-GB" dirty="0"/>
              <a:t>Consequences of incivility can cost thousands per staff member annually (Laschinger, 2014)</a:t>
            </a:r>
            <a:endParaRPr lang="en-GB" dirty="0">
              <a:cs typeface="Calibri"/>
            </a:endParaRPr>
          </a:p>
          <a:p>
            <a:pPr marL="171450" indent="-171450">
              <a:buFont typeface="Symbol"/>
              <a:buChar char="•"/>
            </a:pPr>
            <a:r>
              <a:rPr lang="en-GB" dirty="0" err="1"/>
              <a:t>HDdUHB</a:t>
            </a:r>
            <a:r>
              <a:rPr lang="en-GB" dirty="0"/>
              <a:t> should act to improve experiences and retain staff</a:t>
            </a:r>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393947D7-238C-465F-ADDF-B9E585CFABDA}" type="slidenum">
              <a:t>11</a:t>
            </a:fld>
            <a:endParaRPr lang="en-GB"/>
          </a:p>
        </p:txBody>
      </p:sp>
    </p:spTree>
    <p:extLst>
      <p:ext uri="{BB962C8B-B14F-4D97-AF65-F5344CB8AC3E}">
        <p14:creationId xmlns:p14="http://schemas.microsoft.com/office/powerpoint/2010/main" val="10092093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393947D7-238C-465F-ADDF-B9E585CFABDA}" type="slidenum">
              <a:t>12</a:t>
            </a:fld>
            <a:endParaRPr lang="en-GB"/>
          </a:p>
        </p:txBody>
      </p:sp>
    </p:spTree>
    <p:extLst>
      <p:ext uri="{BB962C8B-B14F-4D97-AF65-F5344CB8AC3E}">
        <p14:creationId xmlns:p14="http://schemas.microsoft.com/office/powerpoint/2010/main" val="159305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23/10/2023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05280" y="1874203"/>
            <a:ext cx="9144000" cy="2387600"/>
          </a:xfrm>
        </p:spPr>
        <p:txBody>
          <a:bodyPr/>
          <a:lstStyle/>
          <a:p>
            <a:r>
              <a:rPr lang="en-GB" dirty="0">
                <a:ea typeface="Calibri Light"/>
                <a:cs typeface="Calibri Light"/>
              </a:rPr>
              <a:t>Recommendations to</a:t>
            </a:r>
            <a:br>
              <a:rPr lang="en-GB" dirty="0">
                <a:ea typeface="Calibri Light"/>
                <a:cs typeface="Calibri Light"/>
              </a:rPr>
            </a:br>
            <a:r>
              <a:rPr lang="en-GB" sz="9600" b="1" dirty="0">
                <a:ea typeface="Calibri Light"/>
                <a:cs typeface="Calibri Light"/>
              </a:rPr>
              <a:t>Combat</a:t>
            </a:r>
            <a:r>
              <a:rPr lang="en-GB" dirty="0">
                <a:ea typeface="Calibri Light"/>
                <a:cs typeface="Calibri Light"/>
              </a:rPr>
              <a:t> Incivility </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05280" y="1874203"/>
            <a:ext cx="9144000" cy="2387600"/>
          </a:xfrm>
        </p:spPr>
        <p:txBody>
          <a:bodyPr/>
          <a:lstStyle/>
          <a:p>
            <a:r>
              <a:rPr lang="en-GB" dirty="0">
                <a:ea typeface="Calibri Light"/>
                <a:cs typeface="Calibri Light"/>
              </a:rPr>
              <a:t>Incivility </a:t>
            </a:r>
            <a:r>
              <a:rPr lang="en-GB" sz="9600" b="1" dirty="0">
                <a:ea typeface="Calibri Light"/>
                <a:cs typeface="Calibri Light"/>
              </a:rPr>
              <a:t>research</a:t>
            </a:r>
            <a:r>
              <a:rPr lang="en-GB" dirty="0">
                <a:ea typeface="Calibri Light"/>
                <a:cs typeface="Calibri Light"/>
              </a:rPr>
              <a:t> within Therapies Directorate </a:t>
            </a:r>
            <a:endParaRPr lang="en-GB" dirty="0"/>
          </a:p>
        </p:txBody>
      </p:sp>
    </p:spTree>
    <p:extLst>
      <p:ext uri="{BB962C8B-B14F-4D97-AF65-F5344CB8AC3E}">
        <p14:creationId xmlns:p14="http://schemas.microsoft.com/office/powerpoint/2010/main" val="1119874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05280" y="1874203"/>
            <a:ext cx="9144000" cy="2387600"/>
          </a:xfrm>
        </p:spPr>
        <p:txBody>
          <a:bodyPr/>
          <a:lstStyle/>
          <a:p>
            <a:r>
              <a:rPr lang="en-GB" dirty="0">
                <a:ea typeface="Calibri Light"/>
                <a:cs typeface="Calibri Light"/>
              </a:rPr>
              <a:t>Being an </a:t>
            </a:r>
            <a:r>
              <a:rPr lang="en-GB" sz="9600" b="1" dirty="0">
                <a:ea typeface="Calibri Light"/>
                <a:cs typeface="Calibri Light"/>
              </a:rPr>
              <a:t>Active</a:t>
            </a:r>
            <a:r>
              <a:rPr lang="en-GB" dirty="0">
                <a:ea typeface="Calibri Light"/>
                <a:cs typeface="Calibri Light"/>
              </a:rPr>
              <a:t> Bystander</a:t>
            </a:r>
          </a:p>
        </p:txBody>
      </p:sp>
    </p:spTree>
    <p:extLst>
      <p:ext uri="{BB962C8B-B14F-4D97-AF65-F5344CB8AC3E}">
        <p14:creationId xmlns:p14="http://schemas.microsoft.com/office/powerpoint/2010/main" val="1410089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05280" y="1874203"/>
            <a:ext cx="9144000" cy="2387600"/>
          </a:xfrm>
        </p:spPr>
        <p:txBody>
          <a:bodyPr/>
          <a:lstStyle/>
          <a:p>
            <a:r>
              <a:rPr lang="en-GB" dirty="0">
                <a:cs typeface="Calibri Light"/>
              </a:rPr>
              <a:t>Equip staff with</a:t>
            </a:r>
            <a:br>
              <a:rPr lang="en-GB" dirty="0">
                <a:cs typeface="Calibri Light"/>
              </a:rPr>
            </a:br>
            <a:r>
              <a:rPr lang="en-GB" sz="9600" dirty="0">
                <a:cs typeface="Calibri Light"/>
              </a:rPr>
              <a:t> </a:t>
            </a:r>
            <a:r>
              <a:rPr lang="en-GB" sz="9600" b="1" dirty="0">
                <a:cs typeface="Calibri Light"/>
              </a:rPr>
              <a:t>skills</a:t>
            </a:r>
            <a:endParaRPr lang="en-US" sz="9600" b="1" dirty="0">
              <a:cs typeface="Calibri Light" panose="020F0302020204030204"/>
            </a:endParaRPr>
          </a:p>
        </p:txBody>
      </p:sp>
    </p:spTree>
    <p:extLst>
      <p:ext uri="{BB962C8B-B14F-4D97-AF65-F5344CB8AC3E}">
        <p14:creationId xmlns:p14="http://schemas.microsoft.com/office/powerpoint/2010/main" val="4018863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05280" y="1874203"/>
            <a:ext cx="9144000" cy="2387600"/>
          </a:xfrm>
        </p:spPr>
        <p:txBody>
          <a:bodyPr>
            <a:normAutofit/>
          </a:bodyPr>
          <a:lstStyle/>
          <a:p>
            <a:r>
              <a:rPr lang="en-GB" sz="9600" b="1" dirty="0">
                <a:cs typeface="Calibri Light"/>
              </a:rPr>
              <a:t>Nudge </a:t>
            </a:r>
            <a:r>
              <a:rPr lang="en-GB" dirty="0">
                <a:cs typeface="Calibri Light"/>
              </a:rPr>
              <a:t>desired behaviours</a:t>
            </a:r>
          </a:p>
        </p:txBody>
      </p:sp>
    </p:spTree>
    <p:extLst>
      <p:ext uri="{BB962C8B-B14F-4D97-AF65-F5344CB8AC3E}">
        <p14:creationId xmlns:p14="http://schemas.microsoft.com/office/powerpoint/2010/main" val="1089321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05280" y="1874203"/>
            <a:ext cx="9144000" cy="2387600"/>
          </a:xfrm>
        </p:spPr>
        <p:txBody>
          <a:bodyPr/>
          <a:lstStyle/>
          <a:p>
            <a:r>
              <a:rPr lang="en-GB" dirty="0">
                <a:ea typeface="Calibri Light"/>
                <a:cs typeface="Calibri Light"/>
              </a:rPr>
              <a:t> Support leaders to </a:t>
            </a:r>
            <a:r>
              <a:rPr lang="en-GB" sz="9600" b="1" dirty="0">
                <a:ea typeface="Calibri Light"/>
                <a:cs typeface="Calibri Light"/>
              </a:rPr>
              <a:t>manage</a:t>
            </a:r>
            <a:r>
              <a:rPr lang="en-GB" dirty="0">
                <a:ea typeface="Calibri Light"/>
                <a:cs typeface="Calibri Light"/>
              </a:rPr>
              <a:t> incivility</a:t>
            </a:r>
          </a:p>
        </p:txBody>
      </p:sp>
    </p:spTree>
    <p:extLst>
      <p:ext uri="{BB962C8B-B14F-4D97-AF65-F5344CB8AC3E}">
        <p14:creationId xmlns:p14="http://schemas.microsoft.com/office/powerpoint/2010/main" val="2774579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05280" y="1874203"/>
            <a:ext cx="9144000" cy="2387600"/>
          </a:xfrm>
        </p:spPr>
        <p:txBody>
          <a:bodyPr/>
          <a:lstStyle/>
          <a:p>
            <a:r>
              <a:rPr lang="en-GB" sz="9600" b="1" dirty="0">
                <a:ea typeface="Calibri Light"/>
                <a:cs typeface="Calibri Light"/>
              </a:rPr>
              <a:t>Develop</a:t>
            </a:r>
            <a:r>
              <a:rPr lang="en-GB" dirty="0">
                <a:ea typeface="Calibri Light"/>
                <a:cs typeface="Calibri Light"/>
              </a:rPr>
              <a:t> </a:t>
            </a:r>
            <a:br>
              <a:rPr lang="en-GB" dirty="0">
                <a:ea typeface="Calibri Light"/>
                <a:cs typeface="Calibri Light"/>
              </a:rPr>
            </a:br>
            <a:r>
              <a:rPr lang="en-GB" dirty="0">
                <a:ea typeface="Calibri Light"/>
                <a:cs typeface="Calibri Light"/>
              </a:rPr>
              <a:t>awareness and skills</a:t>
            </a:r>
          </a:p>
        </p:txBody>
      </p:sp>
    </p:spTree>
    <p:extLst>
      <p:ext uri="{BB962C8B-B14F-4D97-AF65-F5344CB8AC3E}">
        <p14:creationId xmlns:p14="http://schemas.microsoft.com/office/powerpoint/2010/main" val="42219123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05280" y="1874203"/>
            <a:ext cx="9144000" cy="2387600"/>
          </a:xfrm>
        </p:spPr>
        <p:txBody>
          <a:bodyPr/>
          <a:lstStyle/>
          <a:p>
            <a:r>
              <a:rPr lang="en-GB">
                <a:ea typeface="Calibri Light"/>
                <a:cs typeface="Calibri Light"/>
              </a:rPr>
              <a:t>Focus groups to gain</a:t>
            </a:r>
            <a:r>
              <a:rPr lang="en-GB" sz="9600" b="1">
                <a:ea typeface="Calibri Light"/>
                <a:cs typeface="Calibri Light"/>
              </a:rPr>
              <a:t> insights</a:t>
            </a:r>
            <a:endParaRPr lang="en-US" sz="9600" b="1"/>
          </a:p>
        </p:txBody>
      </p:sp>
    </p:spTree>
    <p:extLst>
      <p:ext uri="{BB962C8B-B14F-4D97-AF65-F5344CB8AC3E}">
        <p14:creationId xmlns:p14="http://schemas.microsoft.com/office/powerpoint/2010/main" val="606323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05280" y="1874203"/>
            <a:ext cx="9144000" cy="2387600"/>
          </a:xfrm>
        </p:spPr>
        <p:txBody>
          <a:bodyPr/>
          <a:lstStyle/>
          <a:p>
            <a:r>
              <a:rPr lang="en-GB" sz="9600" b="1" dirty="0">
                <a:cs typeface="Calibri Light"/>
              </a:rPr>
              <a:t>Empower </a:t>
            </a:r>
            <a:r>
              <a:rPr lang="en-GB" dirty="0">
                <a:cs typeface="Calibri Light"/>
              </a:rPr>
              <a:t>to </a:t>
            </a:r>
            <a:br>
              <a:rPr lang="en-GB" dirty="0">
                <a:cs typeface="Calibri Light"/>
              </a:rPr>
            </a:br>
            <a:r>
              <a:rPr lang="en-GB" dirty="0">
                <a:cs typeface="Calibri Light"/>
              </a:rPr>
              <a:t>build positive culture </a:t>
            </a:r>
            <a:endParaRPr lang="en-US" dirty="0"/>
          </a:p>
        </p:txBody>
      </p:sp>
    </p:spTree>
    <p:extLst>
      <p:ext uri="{BB962C8B-B14F-4D97-AF65-F5344CB8AC3E}">
        <p14:creationId xmlns:p14="http://schemas.microsoft.com/office/powerpoint/2010/main" val="36260058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05280" y="1874203"/>
            <a:ext cx="9144000" cy="2387600"/>
          </a:xfrm>
        </p:spPr>
        <p:txBody>
          <a:bodyPr/>
          <a:lstStyle/>
          <a:p>
            <a:r>
              <a:rPr lang="en-GB" dirty="0">
                <a:ea typeface="Calibri Light"/>
                <a:cs typeface="Calibri Light"/>
              </a:rPr>
              <a:t>Continuously monitor and </a:t>
            </a:r>
            <a:r>
              <a:rPr lang="en-GB" sz="9600" b="1" dirty="0">
                <a:ea typeface="Calibri Light"/>
                <a:cs typeface="Calibri Light"/>
              </a:rPr>
              <a:t>evaluate</a:t>
            </a:r>
          </a:p>
        </p:txBody>
      </p:sp>
    </p:spTree>
    <p:extLst>
      <p:ext uri="{BB962C8B-B14F-4D97-AF65-F5344CB8AC3E}">
        <p14:creationId xmlns:p14="http://schemas.microsoft.com/office/powerpoint/2010/main" val="1947204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05280" y="1874203"/>
            <a:ext cx="9144000" cy="2387600"/>
          </a:xfrm>
        </p:spPr>
        <p:txBody>
          <a:bodyPr/>
          <a:lstStyle/>
          <a:p>
            <a:r>
              <a:rPr lang="en-GB" dirty="0">
                <a:ea typeface="Calibri Light"/>
                <a:cs typeface="Calibri Light"/>
              </a:rPr>
              <a:t>Why </a:t>
            </a:r>
            <a:r>
              <a:rPr lang="en-GB" sz="9600" b="1" dirty="0">
                <a:ea typeface="Calibri Light"/>
                <a:cs typeface="Calibri Light"/>
              </a:rPr>
              <a:t>invest</a:t>
            </a:r>
            <a:r>
              <a:rPr lang="en-GB" dirty="0">
                <a:ea typeface="Calibri Light"/>
                <a:cs typeface="Calibri Light"/>
              </a:rPr>
              <a:t> the money? </a:t>
            </a:r>
            <a:endParaRPr lang="en-GB" sz="9600" b="1" dirty="0">
              <a:ea typeface="Calibri Light"/>
              <a:cs typeface="Calibri Light"/>
            </a:endParaRPr>
          </a:p>
        </p:txBody>
      </p:sp>
    </p:spTree>
    <p:extLst>
      <p:ext uri="{BB962C8B-B14F-4D97-AF65-F5344CB8AC3E}">
        <p14:creationId xmlns:p14="http://schemas.microsoft.com/office/powerpoint/2010/main" val="1882199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05280" y="1874203"/>
            <a:ext cx="9144000" cy="2387600"/>
          </a:xfrm>
        </p:spPr>
        <p:txBody>
          <a:bodyPr>
            <a:normAutofit fontScale="90000"/>
          </a:bodyPr>
          <a:lstStyle/>
          <a:p>
            <a:r>
              <a:rPr lang="en-GB" sz="9600" b="1" err="1">
                <a:ea typeface="Calibri Light"/>
                <a:cs typeface="Calibri Light"/>
              </a:rPr>
              <a:t>Diolch</a:t>
            </a:r>
            <a:br>
              <a:rPr lang="en-GB" sz="9600" b="1" dirty="0">
                <a:ea typeface="Calibri Light"/>
                <a:cs typeface="Calibri Light"/>
              </a:rPr>
            </a:br>
            <a:r>
              <a:rPr lang="en-GB" sz="9600" dirty="0">
                <a:ea typeface="Calibri Light"/>
                <a:cs typeface="Calibri Light"/>
              </a:rPr>
              <a:t>Thank you</a:t>
            </a:r>
          </a:p>
        </p:txBody>
      </p:sp>
    </p:spTree>
    <p:extLst>
      <p:ext uri="{BB962C8B-B14F-4D97-AF65-F5344CB8AC3E}">
        <p14:creationId xmlns:p14="http://schemas.microsoft.com/office/powerpoint/2010/main" val="346363746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12</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Recommendations to Combat Incivility </vt:lpstr>
      <vt:lpstr>Incivility research within Therapies Directorate </vt:lpstr>
      <vt:lpstr>Being an Active Bystander</vt:lpstr>
      <vt:lpstr>Equip staff with  skills</vt:lpstr>
      <vt:lpstr>Nudge desired behaviours</vt:lpstr>
      <vt:lpstr> Support leaders to manage incivility</vt:lpstr>
      <vt:lpstr>Develop  awareness and skills</vt:lpstr>
      <vt:lpstr>Focus groups to gain insights</vt:lpstr>
      <vt:lpstr>Empower to  build positive culture </vt:lpstr>
      <vt:lpstr>Continuously monitor and evaluate</vt:lpstr>
      <vt:lpstr>Why invest the money? </vt:lpstr>
      <vt:lpstr>Diolch 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122</cp:revision>
  <dcterms:created xsi:type="dcterms:W3CDTF">2023-10-09T08:53:51Z</dcterms:created>
  <dcterms:modified xsi:type="dcterms:W3CDTF">2023-10-23T07:58:04Z</dcterms:modified>
</cp:coreProperties>
</file>