
<file path=[Content_Types].xml><?xml version="1.0" encoding="utf-8"?>
<Types xmlns="http://schemas.openxmlformats.org/package/2006/content-types">
  <Default Extension="jpg&amp;ehk=bQ0pCnSXHrh9Pqz8bYB8" ContentType="image/jpeg"/>
  <Default Extension="jpeg" ContentType="image/jpeg"/>
  <Default Extension="wmf" ContentType="image/x-wmf"/>
  <Default Extension="rels" ContentType="application/vnd.openxmlformats-package.relationships+xml"/>
  <Default Extension="xml" ContentType="application/xml"/>
  <Default Extension="jpg&amp;ehk=t2FT1gFJYJbso" ContentType="image/jpeg"/>
  <Default Extension="png&amp;ehk=TVG" ContentType="image/png"/>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1"/>
  </p:notesMasterIdLst>
  <p:handoutMasterIdLst>
    <p:handoutMasterId r:id="rId22"/>
  </p:handoutMasterIdLst>
  <p:sldIdLst>
    <p:sldId id="256" r:id="rId5"/>
    <p:sldId id="257" r:id="rId6"/>
    <p:sldId id="308" r:id="rId7"/>
    <p:sldId id="279" r:id="rId8"/>
    <p:sldId id="280" r:id="rId9"/>
    <p:sldId id="281" r:id="rId10"/>
    <p:sldId id="304" r:id="rId11"/>
    <p:sldId id="305" r:id="rId12"/>
    <p:sldId id="306" r:id="rId13"/>
    <p:sldId id="307" r:id="rId14"/>
    <p:sldId id="282" r:id="rId15"/>
    <p:sldId id="283" r:id="rId16"/>
    <p:sldId id="284" r:id="rId17"/>
    <p:sldId id="298" r:id="rId18"/>
    <p:sldId id="300" r:id="rId19"/>
    <p:sldId id="309" r:id="rId20"/>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235" autoAdjust="0"/>
  </p:normalViewPr>
  <p:slideViewPr>
    <p:cSldViewPr>
      <p:cViewPr varScale="1">
        <p:scale>
          <a:sx n="91" d="100"/>
          <a:sy n="91" d="100"/>
        </p:scale>
        <p:origin x="2184" y="90"/>
      </p:cViewPr>
      <p:guideLst>
        <p:guide orient="horz" pos="2160"/>
        <p:guide pos="2880"/>
      </p:guideLst>
    </p:cSldViewPr>
  </p:slideViewPr>
  <p:notesTextViewPr>
    <p:cViewPr>
      <p:scale>
        <a:sx n="1" d="1"/>
        <a:sy n="1" d="1"/>
      </p:scale>
      <p:origin x="0" y="0"/>
    </p:cViewPr>
  </p:notesTextViewPr>
  <p:sorterViewPr>
    <p:cViewPr varScale="1">
      <p:scale>
        <a:sx n="100" d="100"/>
        <a:sy n="100" d="100"/>
      </p:scale>
      <p:origin x="0" y="0"/>
    </p:cViewPr>
  </p:sorter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010" tIns="45505" rIns="91010" bIns="45505" rtlCol="0"/>
          <a:lstStyle>
            <a:lvl1pPr algn="r">
              <a:defRPr sz="1200"/>
            </a:lvl1pPr>
          </a:lstStyle>
          <a:p>
            <a:fld id="{96D292DE-8B7A-4254-AA83-74C1F4DD4AF0}" type="datetimeFigureOut">
              <a:rPr lang="en-GB" smtClean="0"/>
              <a:t>03/07/2018</a:t>
            </a:fld>
            <a:endParaRPr lang="en-GB"/>
          </a:p>
        </p:txBody>
      </p:sp>
      <p:sp>
        <p:nvSpPr>
          <p:cNvPr id="4" name="Footer Placeholder 3"/>
          <p:cNvSpPr>
            <a:spLocks noGrp="1"/>
          </p:cNvSpPr>
          <p:nvPr>
            <p:ph type="ftr" sz="quarter" idx="2"/>
          </p:nvPr>
        </p:nvSpPr>
        <p:spPr>
          <a:xfrm>
            <a:off x="1" y="9264228"/>
            <a:ext cx="2889938" cy="487680"/>
          </a:xfrm>
          <a:prstGeom prst="rect">
            <a:avLst/>
          </a:prstGeom>
        </p:spPr>
        <p:txBody>
          <a:bodyPr vert="horz" lIns="91010" tIns="45505" rIns="91010" bIns="45505"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7680"/>
          </a:xfrm>
          <a:prstGeom prst="rect">
            <a:avLst/>
          </a:prstGeom>
        </p:spPr>
        <p:txBody>
          <a:bodyPr vert="horz" lIns="91010" tIns="45505" rIns="91010" bIns="45505"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4"/>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010" tIns="45505" rIns="91010" bIns="45505" rtlCol="0"/>
          <a:lstStyle>
            <a:lvl1pPr algn="r">
              <a:defRPr sz="1200"/>
            </a:lvl1pPr>
          </a:lstStyle>
          <a:p>
            <a:fld id="{9B5B0FAB-4EDA-4BE5-8E2B-F841D5966E5D}" type="datetimeFigureOut">
              <a:rPr lang="en-GB" smtClean="0"/>
              <a:t>03/07/2018</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010" tIns="45505" rIns="91010" bIns="45505"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010" tIns="45505" rIns="91010" bIns="45505"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64227"/>
            <a:ext cx="2889938" cy="489373"/>
          </a:xfrm>
          <a:prstGeom prst="rect">
            <a:avLst/>
          </a:prstGeom>
        </p:spPr>
        <p:txBody>
          <a:bodyPr vert="horz" lIns="91010" tIns="45505" rIns="91010" bIns="45505"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9373"/>
          </a:xfrm>
          <a:prstGeom prst="rect">
            <a:avLst/>
          </a:prstGeom>
        </p:spPr>
        <p:txBody>
          <a:bodyPr vert="horz" lIns="91010" tIns="45505" rIns="91010" bIns="45505" rtlCol="0" anchor="b"/>
          <a:lstStyle>
            <a:lvl1pPr algn="r">
              <a:defRPr sz="1200"/>
            </a:lvl1pPr>
          </a:lstStyle>
          <a:p>
            <a:fld id="{A74F7143-3262-4712-BBAC-9EEC69AABB0A}" type="slidenum">
              <a:rPr lang="en-GB" smtClean="0"/>
              <a:t>‹#›</a:t>
            </a:fld>
            <a:endParaRPr lang="en-GB"/>
          </a:p>
        </p:txBody>
      </p:sp>
    </p:spTree>
    <p:extLst>
      <p:ext uri="{BB962C8B-B14F-4D97-AF65-F5344CB8AC3E}">
        <p14:creationId xmlns:p14="http://schemas.microsoft.com/office/powerpoint/2010/main" val="2613309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74F7143-3262-4712-BBAC-9EEC69AABB0A}" type="slidenum">
              <a:rPr lang="en-GB" smtClean="0"/>
              <a:t>1</a:t>
            </a:fld>
            <a:endParaRPr lang="en-GB"/>
          </a:p>
        </p:txBody>
      </p:sp>
    </p:spTree>
    <p:extLst>
      <p:ext uri="{BB962C8B-B14F-4D97-AF65-F5344CB8AC3E}">
        <p14:creationId xmlns:p14="http://schemas.microsoft.com/office/powerpoint/2010/main" val="41020821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74F7143-3262-4712-BBAC-9EEC69AABB0A}" type="slidenum">
              <a:rPr lang="en-GB" smtClean="0"/>
              <a:t>2</a:t>
            </a:fld>
            <a:endParaRPr lang="en-GB"/>
          </a:p>
        </p:txBody>
      </p:sp>
    </p:spTree>
    <p:extLst>
      <p:ext uri="{BB962C8B-B14F-4D97-AF65-F5344CB8AC3E}">
        <p14:creationId xmlns:p14="http://schemas.microsoft.com/office/powerpoint/2010/main" val="28826900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74F7143-3262-4712-BBAC-9EEC69AABB0A}" type="slidenum">
              <a:rPr lang="en-GB" smtClean="0"/>
              <a:t>3</a:t>
            </a:fld>
            <a:endParaRPr lang="en-GB"/>
          </a:p>
        </p:txBody>
      </p:sp>
    </p:spTree>
    <p:extLst>
      <p:ext uri="{BB962C8B-B14F-4D97-AF65-F5344CB8AC3E}">
        <p14:creationId xmlns:p14="http://schemas.microsoft.com/office/powerpoint/2010/main" val="37027263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74F7143-3262-4712-BBAC-9EEC69AABB0A}" type="slidenum">
              <a:rPr lang="en-GB" smtClean="0"/>
              <a:t>4</a:t>
            </a:fld>
            <a:endParaRPr lang="en-GB"/>
          </a:p>
        </p:txBody>
      </p:sp>
    </p:spTree>
    <p:extLst>
      <p:ext uri="{BB962C8B-B14F-4D97-AF65-F5344CB8AC3E}">
        <p14:creationId xmlns:p14="http://schemas.microsoft.com/office/powerpoint/2010/main" val="12557965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74F7143-3262-4712-BBAC-9EEC69AABB0A}" type="slidenum">
              <a:rPr lang="en-GB" smtClean="0"/>
              <a:t>5</a:t>
            </a:fld>
            <a:endParaRPr lang="en-GB"/>
          </a:p>
        </p:txBody>
      </p:sp>
    </p:spTree>
    <p:extLst>
      <p:ext uri="{BB962C8B-B14F-4D97-AF65-F5344CB8AC3E}">
        <p14:creationId xmlns:p14="http://schemas.microsoft.com/office/powerpoint/2010/main" val="544974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what being a management professional entails when communicating.  Can they think of any really effective communicators from their experience of management?  Really effective communication masters are relatively scarce – we recognise them when we meet them!</a:t>
            </a:r>
          </a:p>
        </p:txBody>
      </p:sp>
      <p:sp>
        <p:nvSpPr>
          <p:cNvPr id="4" name="Slide Number Placeholder 3"/>
          <p:cNvSpPr>
            <a:spLocks noGrp="1"/>
          </p:cNvSpPr>
          <p:nvPr>
            <p:ph type="sldNum" sz="quarter" idx="10"/>
          </p:nvPr>
        </p:nvSpPr>
        <p:spPr/>
        <p:txBody>
          <a:bodyPr/>
          <a:lstStyle/>
          <a:p>
            <a:fld id="{A74F7143-3262-4712-BBAC-9EEC69AABB0A}" type="slidenum">
              <a:rPr lang="en-GB" smtClean="0"/>
              <a:t>6</a:t>
            </a:fld>
            <a:endParaRPr lang="en-GB"/>
          </a:p>
        </p:txBody>
      </p:sp>
    </p:spTree>
    <p:extLst>
      <p:ext uri="{BB962C8B-B14F-4D97-AF65-F5344CB8AC3E}">
        <p14:creationId xmlns:p14="http://schemas.microsoft.com/office/powerpoint/2010/main" val="6106669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group, “Why?”   Discuss their responses, and draw out learning.</a:t>
            </a:r>
          </a:p>
        </p:txBody>
      </p:sp>
      <p:sp>
        <p:nvSpPr>
          <p:cNvPr id="4" name="Slide Number Placeholder 3"/>
          <p:cNvSpPr>
            <a:spLocks noGrp="1"/>
          </p:cNvSpPr>
          <p:nvPr>
            <p:ph type="sldNum" sz="quarter" idx="10"/>
          </p:nvPr>
        </p:nvSpPr>
        <p:spPr/>
        <p:txBody>
          <a:bodyPr/>
          <a:lstStyle/>
          <a:p>
            <a:fld id="{37FA9686-C038-4682-9590-FA4411328854}" type="slidenum">
              <a:rPr lang="en-GB" smtClean="0"/>
              <a:t>7</a:t>
            </a:fld>
            <a:endParaRPr lang="en-GB"/>
          </a:p>
        </p:txBody>
      </p:sp>
    </p:spTree>
    <p:extLst>
      <p:ext uri="{BB962C8B-B14F-4D97-AF65-F5344CB8AC3E}">
        <p14:creationId xmlns:p14="http://schemas.microsoft.com/office/powerpoint/2010/main" val="25312692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 a discussion and ask open and probing questions to highlight good ideas and techniques, and to surface bad ideas and techniques.</a:t>
            </a:r>
          </a:p>
        </p:txBody>
      </p:sp>
      <p:sp>
        <p:nvSpPr>
          <p:cNvPr id="4" name="Slide Number Placeholder 3"/>
          <p:cNvSpPr>
            <a:spLocks noGrp="1"/>
          </p:cNvSpPr>
          <p:nvPr>
            <p:ph type="sldNum" sz="quarter" idx="10"/>
          </p:nvPr>
        </p:nvSpPr>
        <p:spPr/>
        <p:txBody>
          <a:bodyPr/>
          <a:lstStyle/>
          <a:p>
            <a:fld id="{37FA9686-C038-4682-9590-FA4411328854}" type="slidenum">
              <a:rPr lang="en-GB" smtClean="0"/>
              <a:t>8</a:t>
            </a:fld>
            <a:endParaRPr lang="en-GB"/>
          </a:p>
        </p:txBody>
      </p:sp>
    </p:spTree>
    <p:extLst>
      <p:ext uri="{BB962C8B-B14F-4D97-AF65-F5344CB8AC3E}">
        <p14:creationId xmlns:p14="http://schemas.microsoft.com/office/powerpoint/2010/main" val="10463050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74F7143-3262-4712-BBAC-9EEC69AABB0A}" type="slidenum">
              <a:rPr lang="en-GB" smtClean="0"/>
              <a:t>9</a:t>
            </a:fld>
            <a:endParaRPr lang="en-GB"/>
          </a:p>
        </p:txBody>
      </p:sp>
    </p:spTree>
    <p:extLst>
      <p:ext uri="{BB962C8B-B14F-4D97-AF65-F5344CB8AC3E}">
        <p14:creationId xmlns:p14="http://schemas.microsoft.com/office/powerpoint/2010/main" val="30071215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74F7143-3262-4712-BBAC-9EEC69AABB0A}" type="slidenum">
              <a:rPr lang="en-GB" smtClean="0"/>
              <a:t>10</a:t>
            </a:fld>
            <a:endParaRPr lang="en-GB"/>
          </a:p>
        </p:txBody>
      </p:sp>
    </p:spTree>
    <p:extLst>
      <p:ext uri="{BB962C8B-B14F-4D97-AF65-F5344CB8AC3E}">
        <p14:creationId xmlns:p14="http://schemas.microsoft.com/office/powerpoint/2010/main" val="40848497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74F7143-3262-4712-BBAC-9EEC69AABB0A}" type="slidenum">
              <a:rPr lang="en-GB" smtClean="0"/>
              <a:t>11</a:t>
            </a:fld>
            <a:endParaRPr lang="en-GB"/>
          </a:p>
        </p:txBody>
      </p:sp>
    </p:spTree>
    <p:extLst>
      <p:ext uri="{BB962C8B-B14F-4D97-AF65-F5344CB8AC3E}">
        <p14:creationId xmlns:p14="http://schemas.microsoft.com/office/powerpoint/2010/main" val="19954666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the main challenges?  Very little non-verbal signalling.  Perhaps silences? Sighs? Increase/decrease in volume? Voice catching or trembling?  You have to be listening to pick up on these signals – not easy!</a:t>
            </a:r>
          </a:p>
        </p:txBody>
      </p:sp>
      <p:sp>
        <p:nvSpPr>
          <p:cNvPr id="4" name="Slide Number Placeholder 3"/>
          <p:cNvSpPr>
            <a:spLocks noGrp="1"/>
          </p:cNvSpPr>
          <p:nvPr>
            <p:ph type="sldNum" sz="quarter" idx="10"/>
          </p:nvPr>
        </p:nvSpPr>
        <p:spPr/>
        <p:txBody>
          <a:bodyPr/>
          <a:lstStyle/>
          <a:p>
            <a:fld id="{37FA9686-C038-4682-9590-FA4411328854}" type="slidenum">
              <a:rPr lang="en-GB" smtClean="0"/>
              <a:t>12</a:t>
            </a:fld>
            <a:endParaRPr lang="en-GB"/>
          </a:p>
        </p:txBody>
      </p:sp>
    </p:spTree>
    <p:extLst>
      <p:ext uri="{BB962C8B-B14F-4D97-AF65-F5344CB8AC3E}">
        <p14:creationId xmlns:p14="http://schemas.microsoft.com/office/powerpoint/2010/main" val="14957393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these points with the group.  Have they ever given bad news?  Did they take time to prepare or ‘wing it’?  How did it work out  Have they ever received bad news?  How was it done?  What lessons are there to learn?</a:t>
            </a:r>
          </a:p>
        </p:txBody>
      </p:sp>
      <p:sp>
        <p:nvSpPr>
          <p:cNvPr id="4" name="Slide Number Placeholder 3"/>
          <p:cNvSpPr>
            <a:spLocks noGrp="1"/>
          </p:cNvSpPr>
          <p:nvPr>
            <p:ph type="sldNum" sz="quarter" idx="10"/>
          </p:nvPr>
        </p:nvSpPr>
        <p:spPr/>
        <p:txBody>
          <a:bodyPr/>
          <a:lstStyle/>
          <a:p>
            <a:fld id="{37FA9686-C038-4682-9590-FA4411328854}" type="slidenum">
              <a:rPr lang="en-GB" smtClean="0"/>
              <a:t>13</a:t>
            </a:fld>
            <a:endParaRPr lang="en-GB"/>
          </a:p>
        </p:txBody>
      </p:sp>
    </p:spTree>
    <p:extLst>
      <p:ext uri="{BB962C8B-B14F-4D97-AF65-F5344CB8AC3E}">
        <p14:creationId xmlns:p14="http://schemas.microsoft.com/office/powerpoint/2010/main" val="41631664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Recap on this diagram – use it to recap key areas you have covered.  Probe students to check understanding.</a:t>
            </a:r>
          </a:p>
        </p:txBody>
      </p:sp>
      <p:sp>
        <p:nvSpPr>
          <p:cNvPr id="4" name="Slide Number Placeholder 3"/>
          <p:cNvSpPr>
            <a:spLocks noGrp="1"/>
          </p:cNvSpPr>
          <p:nvPr>
            <p:ph type="sldNum" sz="quarter" idx="10"/>
          </p:nvPr>
        </p:nvSpPr>
        <p:spPr/>
        <p:txBody>
          <a:bodyPr/>
          <a:lstStyle/>
          <a:p>
            <a:fld id="{A74F7143-3262-4712-BBAC-9EEC69AABB0A}" type="slidenum">
              <a:rPr lang="en-GB" smtClean="0"/>
              <a:t>14</a:t>
            </a:fld>
            <a:endParaRPr lang="en-GB"/>
          </a:p>
        </p:txBody>
      </p:sp>
    </p:spTree>
    <p:extLst>
      <p:ext uri="{BB962C8B-B14F-4D97-AF65-F5344CB8AC3E}">
        <p14:creationId xmlns:p14="http://schemas.microsoft.com/office/powerpoint/2010/main" val="10042925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Next week – only attend if you want me to read your draft. </a:t>
            </a:r>
          </a:p>
        </p:txBody>
      </p:sp>
      <p:sp>
        <p:nvSpPr>
          <p:cNvPr id="4" name="Slide Number Placeholder 3"/>
          <p:cNvSpPr>
            <a:spLocks noGrp="1"/>
          </p:cNvSpPr>
          <p:nvPr>
            <p:ph type="sldNum" sz="quarter" idx="10"/>
          </p:nvPr>
        </p:nvSpPr>
        <p:spPr/>
        <p:txBody>
          <a:bodyPr/>
          <a:lstStyle/>
          <a:p>
            <a:fld id="{A74F7143-3262-4712-BBAC-9EEC69AABB0A}" type="slidenum">
              <a:rPr lang="en-GB" smtClean="0"/>
              <a:t>15</a:t>
            </a:fld>
            <a:endParaRPr lang="en-GB"/>
          </a:p>
        </p:txBody>
      </p:sp>
    </p:spTree>
    <p:extLst>
      <p:ext uri="{BB962C8B-B14F-4D97-AF65-F5344CB8AC3E}">
        <p14:creationId xmlns:p14="http://schemas.microsoft.com/office/powerpoint/2010/main" val="5289148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74F7143-3262-4712-BBAC-9EEC69AABB0A}" type="slidenum">
              <a:rPr lang="en-GB" smtClean="0"/>
              <a:t>16</a:t>
            </a:fld>
            <a:endParaRPr lang="en-GB"/>
          </a:p>
        </p:txBody>
      </p:sp>
    </p:spTree>
    <p:extLst>
      <p:ext uri="{BB962C8B-B14F-4D97-AF65-F5344CB8AC3E}">
        <p14:creationId xmlns:p14="http://schemas.microsoft.com/office/powerpoint/2010/main" val="41613803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03/07/2018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03/07/2018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03/07/2018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03/07/2018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03/07/2018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03/07/2018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03/07/2018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03/07/2018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03/07/2018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03/07/2018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03/07/2018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03/07/2018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traviskolder.com/2012/12/13/pondering/"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2012books.lardbucket.org/books/a-primer-on-communication-studies/s01-introduction-to-communication-.html"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g&amp;ehk=t2FT1gFJYJbso"/><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leadershipfreak.wordpress.com/2012/05/18/5-reasons-we-argue-when-we-agree/"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8.jpg&amp;ehk=bQ0pCnSXHrh9Pqz8bYB8"/><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people-equation.com/one-simple-way-leaders-build-trust/"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9.png&amp;ehk=TV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dailyplateofcrazy.com/2014/02/18/get-in-your-car-or-pick-up-the-phone-do-it-now/"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www.groundreport.com/useful-tips-improve-presentation-skills/"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r>
              <a:rPr lang="en-GB" altLang="en-US" dirty="0"/>
              <a:t/>
            </a:r>
            <a:br>
              <a:rPr lang="en-GB" altLang="en-US" dirty="0"/>
            </a:br>
            <a:r>
              <a:rPr lang="en-GB" altLang="en-US" dirty="0"/>
              <a:t>Module: BMSK4002</a:t>
            </a:r>
            <a:endParaRPr lang="en-GB" dirty="0"/>
          </a:p>
        </p:txBody>
      </p:sp>
      <p:sp>
        <p:nvSpPr>
          <p:cNvPr id="3" name="Subtitle 2"/>
          <p:cNvSpPr>
            <a:spLocks noGrp="1"/>
          </p:cNvSpPr>
          <p:nvPr>
            <p:ph type="subTitle" idx="1"/>
          </p:nvPr>
        </p:nvSpPr>
        <p:spPr/>
        <p:txBody>
          <a:bodyPr>
            <a:normAutofit fontScale="92500" lnSpcReduction="20000"/>
          </a:bodyPr>
          <a:lstStyle/>
          <a:p>
            <a:r>
              <a:rPr lang="en-GB" b="1" dirty="0"/>
              <a:t>Effective Team Working and Communication</a:t>
            </a:r>
            <a:br>
              <a:rPr lang="en-GB" b="1" dirty="0"/>
            </a:br>
            <a:r>
              <a:rPr lang="en-GB" altLang="en-US" sz="1600" dirty="0"/>
              <a:t/>
            </a:r>
            <a:br>
              <a:rPr lang="en-GB" altLang="en-US" sz="1600" dirty="0"/>
            </a:br>
            <a:r>
              <a:rPr lang="en-GB" altLang="en-US" dirty="0"/>
              <a:t/>
            </a:r>
            <a:br>
              <a:rPr lang="en-GB" altLang="en-US" dirty="0"/>
            </a:br>
            <a:endParaRPr lang="en-GB" dirty="0"/>
          </a:p>
          <a:p>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Session</a:t>
            </a:r>
          </a:p>
        </p:txBody>
      </p:sp>
      <p:sp>
        <p:nvSpPr>
          <p:cNvPr id="3" name="Content Placeholder 2"/>
          <p:cNvSpPr>
            <a:spLocks noGrp="1"/>
          </p:cNvSpPr>
          <p:nvPr>
            <p:ph idx="1"/>
          </p:nvPr>
        </p:nvSpPr>
        <p:spPr/>
        <p:txBody>
          <a:bodyPr>
            <a:normAutofit lnSpcReduction="10000"/>
          </a:bodyPr>
          <a:lstStyle/>
          <a:p>
            <a:r>
              <a:rPr lang="en-GB" dirty="0"/>
              <a:t>Reflection on Last Session</a:t>
            </a:r>
          </a:p>
          <a:p>
            <a:r>
              <a:rPr lang="en-GB" dirty="0"/>
              <a:t>Management Behaviour</a:t>
            </a:r>
          </a:p>
          <a:p>
            <a:r>
              <a:rPr lang="en-GB" dirty="0"/>
              <a:t>Difficult Communications</a:t>
            </a:r>
          </a:p>
          <a:p>
            <a:r>
              <a:rPr lang="en-GB" dirty="0"/>
              <a:t>Kahoot Quiz</a:t>
            </a:r>
          </a:p>
          <a:p>
            <a:r>
              <a:rPr lang="en-GB" dirty="0"/>
              <a:t>Anything you want me to cover regarding the assignment</a:t>
            </a:r>
          </a:p>
          <a:p>
            <a:r>
              <a:rPr lang="en-GB" dirty="0"/>
              <a:t>Session will end early for draft reading</a:t>
            </a:r>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4354F-FB37-4DA0-9A1B-7936B5B3C5E6}"/>
              </a:ext>
            </a:extLst>
          </p:cNvPr>
          <p:cNvSpPr>
            <a:spLocks noGrp="1"/>
          </p:cNvSpPr>
          <p:nvPr>
            <p:ph type="title"/>
          </p:nvPr>
        </p:nvSpPr>
        <p:spPr/>
        <p:txBody>
          <a:bodyPr/>
          <a:lstStyle/>
          <a:p>
            <a:r>
              <a:rPr lang="en-GB" dirty="0"/>
              <a:t>Reflection on Last Week</a:t>
            </a:r>
          </a:p>
        </p:txBody>
      </p:sp>
      <p:sp>
        <p:nvSpPr>
          <p:cNvPr id="3" name="Content Placeholder 2">
            <a:extLst>
              <a:ext uri="{FF2B5EF4-FFF2-40B4-BE49-F238E27FC236}">
                <a16:creationId xmlns:a16="http://schemas.microsoft.com/office/drawing/2014/main" id="{17E8CA64-5233-4353-96E9-B4C1A08E8D89}"/>
              </a:ext>
            </a:extLst>
          </p:cNvPr>
          <p:cNvSpPr>
            <a:spLocks noGrp="1"/>
          </p:cNvSpPr>
          <p:nvPr>
            <p:ph idx="1"/>
          </p:nvPr>
        </p:nvSpPr>
        <p:spPr/>
        <p:txBody>
          <a:bodyPr/>
          <a:lstStyle/>
          <a:p>
            <a:r>
              <a:rPr lang="en-GB" dirty="0"/>
              <a:t>Active Listening, Communication styles, Non-verbal communication, body language and job interviews, paralinguistic cues, proxemics, giving feedback tactfully.</a:t>
            </a:r>
          </a:p>
          <a:p>
            <a:r>
              <a:rPr lang="en-GB" dirty="0"/>
              <a:t>How will you integrate these into your assignment?</a:t>
            </a:r>
          </a:p>
        </p:txBody>
      </p:sp>
    </p:spTree>
    <p:extLst>
      <p:ext uri="{BB962C8B-B14F-4D97-AF65-F5344CB8AC3E}">
        <p14:creationId xmlns:p14="http://schemas.microsoft.com/office/powerpoint/2010/main" val="41562758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2B044-0387-4EF3-9E45-71CCF0379FAD}"/>
              </a:ext>
            </a:extLst>
          </p:cNvPr>
          <p:cNvSpPr>
            <a:spLocks noGrp="1"/>
          </p:cNvSpPr>
          <p:nvPr>
            <p:ph type="title"/>
          </p:nvPr>
        </p:nvSpPr>
        <p:spPr/>
        <p:txBody>
          <a:bodyPr/>
          <a:lstStyle/>
          <a:p>
            <a:r>
              <a:rPr lang="en-GB" dirty="0"/>
              <a:t>Question</a:t>
            </a:r>
          </a:p>
        </p:txBody>
      </p:sp>
      <p:sp>
        <p:nvSpPr>
          <p:cNvPr id="3" name="Content Placeholder 2">
            <a:extLst>
              <a:ext uri="{FF2B5EF4-FFF2-40B4-BE49-F238E27FC236}">
                <a16:creationId xmlns:a16="http://schemas.microsoft.com/office/drawing/2014/main" id="{CE3F722A-5A2B-4F5D-AEAB-32A326B98208}"/>
              </a:ext>
            </a:extLst>
          </p:cNvPr>
          <p:cNvSpPr>
            <a:spLocks noGrp="1"/>
          </p:cNvSpPr>
          <p:nvPr>
            <p:ph idx="1"/>
          </p:nvPr>
        </p:nvSpPr>
        <p:spPr/>
        <p:txBody>
          <a:bodyPr/>
          <a:lstStyle/>
          <a:p>
            <a:pPr marL="0" indent="0" algn="ctr">
              <a:buNone/>
            </a:pPr>
            <a:r>
              <a:rPr lang="en-GB" altLang="en-US" dirty="0">
                <a:solidFill>
                  <a:srgbClr val="0070C0"/>
                </a:solidFill>
                <a:latin typeface="Arial" charset="0"/>
                <a:cs typeface="Arial" charset="0"/>
              </a:rPr>
              <a:t>Why is it important that people who work in management are aware of their verbal and non-verbal communication</a:t>
            </a:r>
            <a:r>
              <a:rPr lang="en-GB" altLang="en-US" b="1" dirty="0">
                <a:solidFill>
                  <a:srgbClr val="0070C0"/>
                </a:solidFill>
                <a:latin typeface="Arial" charset="0"/>
                <a:cs typeface="Arial" charset="0"/>
              </a:rPr>
              <a:t>?</a:t>
            </a:r>
          </a:p>
          <a:p>
            <a:endParaRPr lang="en-GB" dirty="0">
              <a:solidFill>
                <a:srgbClr val="0070C0"/>
              </a:solidFill>
            </a:endParaRPr>
          </a:p>
        </p:txBody>
      </p:sp>
      <p:pic>
        <p:nvPicPr>
          <p:cNvPr id="5" name="Picture 4">
            <a:extLst>
              <a:ext uri="{FF2B5EF4-FFF2-40B4-BE49-F238E27FC236}">
                <a16:creationId xmlns:a16="http://schemas.microsoft.com/office/drawing/2014/main" id="{CA8838C5-0CC4-4BB8-B6FC-F20759CB13A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0" y="3318546"/>
            <a:ext cx="3175000" cy="2381250"/>
          </a:xfrm>
          <a:prstGeom prst="rect">
            <a:avLst/>
          </a:prstGeom>
        </p:spPr>
      </p:pic>
      <p:sp>
        <p:nvSpPr>
          <p:cNvPr id="7" name="TextBox 6">
            <a:extLst>
              <a:ext uri="{FF2B5EF4-FFF2-40B4-BE49-F238E27FC236}">
                <a16:creationId xmlns:a16="http://schemas.microsoft.com/office/drawing/2014/main" id="{62C0C4B7-7841-48F9-890D-E917631F0ECE}"/>
              </a:ext>
            </a:extLst>
          </p:cNvPr>
          <p:cNvSpPr txBox="1"/>
          <p:nvPr/>
        </p:nvSpPr>
        <p:spPr>
          <a:xfrm>
            <a:off x="3352486" y="3861048"/>
            <a:ext cx="5782417" cy="523220"/>
          </a:xfrm>
          <a:prstGeom prst="rect">
            <a:avLst/>
          </a:prstGeom>
          <a:noFill/>
        </p:spPr>
        <p:txBody>
          <a:bodyPr wrap="none" rtlCol="0">
            <a:spAutoFit/>
          </a:bodyPr>
          <a:lstStyle/>
          <a:p>
            <a:r>
              <a:rPr lang="en-GB" sz="2800" b="1" dirty="0"/>
              <a:t>Take a minute to think about this</a:t>
            </a:r>
          </a:p>
        </p:txBody>
      </p:sp>
    </p:spTree>
    <p:extLst>
      <p:ext uri="{BB962C8B-B14F-4D97-AF65-F5344CB8AC3E}">
        <p14:creationId xmlns:p14="http://schemas.microsoft.com/office/powerpoint/2010/main" val="136352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CCDA6-7421-41AD-8AE5-FAED557C6EEE}"/>
              </a:ext>
            </a:extLst>
          </p:cNvPr>
          <p:cNvSpPr>
            <a:spLocks noGrp="1"/>
          </p:cNvSpPr>
          <p:nvPr>
            <p:ph type="title"/>
          </p:nvPr>
        </p:nvSpPr>
        <p:spPr/>
        <p:txBody>
          <a:bodyPr/>
          <a:lstStyle/>
          <a:p>
            <a:r>
              <a:rPr lang="en-GB" altLang="en-US" dirty="0">
                <a:cs typeface="Arial" charset="0"/>
              </a:rPr>
              <a:t>Management Professionals</a:t>
            </a:r>
            <a:endParaRPr lang="en-GB" dirty="0"/>
          </a:p>
        </p:txBody>
      </p:sp>
      <p:sp>
        <p:nvSpPr>
          <p:cNvPr id="3" name="Content Placeholder 2">
            <a:extLst>
              <a:ext uri="{FF2B5EF4-FFF2-40B4-BE49-F238E27FC236}">
                <a16:creationId xmlns:a16="http://schemas.microsoft.com/office/drawing/2014/main" id="{AC7572BB-5DC3-4972-84D9-CC4B9F5DBFA0}"/>
              </a:ext>
            </a:extLst>
          </p:cNvPr>
          <p:cNvSpPr>
            <a:spLocks noGrp="1"/>
          </p:cNvSpPr>
          <p:nvPr>
            <p:ph idx="1"/>
          </p:nvPr>
        </p:nvSpPr>
        <p:spPr/>
        <p:txBody>
          <a:bodyPr/>
          <a:lstStyle/>
          <a:p>
            <a:pPr marL="0" indent="0">
              <a:buNone/>
              <a:defRPr/>
            </a:pPr>
            <a:r>
              <a:rPr lang="en-GB" altLang="en-US" sz="2800" dirty="0">
                <a:latin typeface="Arial" charset="0"/>
                <a:cs typeface="Arial" charset="0"/>
              </a:rPr>
              <a:t>How would you feel if you went to your Manager and they presented the following body language:</a:t>
            </a:r>
          </a:p>
          <a:p>
            <a:pPr marL="0" indent="0">
              <a:buNone/>
              <a:defRPr/>
            </a:pPr>
            <a:endParaRPr lang="en-GB" altLang="en-US" sz="800" dirty="0">
              <a:latin typeface="Arial" charset="0"/>
              <a:cs typeface="Arial" charset="0"/>
            </a:endParaRPr>
          </a:p>
          <a:p>
            <a:pPr lvl="1">
              <a:defRPr/>
            </a:pPr>
            <a:r>
              <a:rPr lang="en-GB" altLang="en-US" dirty="0">
                <a:solidFill>
                  <a:srgbClr val="0070C0"/>
                </a:solidFill>
                <a:latin typeface="Arial" charset="0"/>
                <a:cs typeface="Arial" charset="0"/>
              </a:rPr>
              <a:t>Stared out the window the whole time they talked to you</a:t>
            </a:r>
          </a:p>
          <a:p>
            <a:pPr lvl="1">
              <a:defRPr/>
            </a:pPr>
            <a:endParaRPr lang="en-GB" altLang="en-US" sz="400" dirty="0">
              <a:solidFill>
                <a:srgbClr val="0070C0"/>
              </a:solidFill>
              <a:latin typeface="Arial" charset="0"/>
              <a:cs typeface="Arial" charset="0"/>
            </a:endParaRPr>
          </a:p>
          <a:p>
            <a:pPr lvl="1">
              <a:defRPr/>
            </a:pPr>
            <a:r>
              <a:rPr lang="en-GB" altLang="en-US" dirty="0">
                <a:solidFill>
                  <a:srgbClr val="0070C0"/>
                </a:solidFill>
                <a:latin typeface="Arial" charset="0"/>
                <a:cs typeface="Arial" charset="0"/>
              </a:rPr>
              <a:t>Frowned at you when you were talking</a:t>
            </a:r>
          </a:p>
          <a:p>
            <a:pPr lvl="1">
              <a:defRPr/>
            </a:pPr>
            <a:endParaRPr lang="en-GB" altLang="en-US" sz="400" dirty="0">
              <a:solidFill>
                <a:srgbClr val="0070C0"/>
              </a:solidFill>
              <a:latin typeface="Arial" charset="0"/>
              <a:cs typeface="Arial" charset="0"/>
            </a:endParaRPr>
          </a:p>
          <a:p>
            <a:pPr lvl="1">
              <a:defRPr/>
            </a:pPr>
            <a:r>
              <a:rPr lang="en-GB" altLang="en-US" dirty="0">
                <a:solidFill>
                  <a:srgbClr val="0070C0"/>
                </a:solidFill>
                <a:latin typeface="Arial" charset="0"/>
                <a:cs typeface="Arial" charset="0"/>
              </a:rPr>
              <a:t>Sat crossed arms and slouched in their chair</a:t>
            </a:r>
          </a:p>
          <a:p>
            <a:pPr lvl="1">
              <a:defRPr/>
            </a:pPr>
            <a:r>
              <a:rPr lang="en-GB" altLang="en-US" sz="400" dirty="0">
                <a:solidFill>
                  <a:srgbClr val="0070C0"/>
                </a:solidFill>
                <a:latin typeface="Arial" charset="0"/>
                <a:cs typeface="Arial" charset="0"/>
              </a:rPr>
              <a:t> </a:t>
            </a:r>
          </a:p>
          <a:p>
            <a:pPr lvl="1">
              <a:defRPr/>
            </a:pPr>
            <a:r>
              <a:rPr lang="en-GB" altLang="en-US" dirty="0">
                <a:solidFill>
                  <a:srgbClr val="0070C0"/>
                </a:solidFill>
                <a:latin typeface="Arial" charset="0"/>
                <a:cs typeface="Arial" charset="0"/>
              </a:rPr>
              <a:t>Dressed in a dirty shirt</a:t>
            </a:r>
          </a:p>
          <a:p>
            <a:endParaRPr lang="en-GB" dirty="0"/>
          </a:p>
        </p:txBody>
      </p:sp>
    </p:spTree>
    <p:extLst>
      <p:ext uri="{BB962C8B-B14F-4D97-AF65-F5344CB8AC3E}">
        <p14:creationId xmlns:p14="http://schemas.microsoft.com/office/powerpoint/2010/main" val="32597979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E605C-9ECA-4DBB-84EF-5F36EFCCA1F1}"/>
              </a:ext>
            </a:extLst>
          </p:cNvPr>
          <p:cNvSpPr>
            <a:spLocks noGrp="1"/>
          </p:cNvSpPr>
          <p:nvPr>
            <p:ph type="title"/>
          </p:nvPr>
        </p:nvSpPr>
        <p:spPr>
          <a:xfrm>
            <a:off x="457200" y="53752"/>
            <a:ext cx="8229600" cy="1143000"/>
          </a:xfrm>
        </p:spPr>
        <p:txBody>
          <a:bodyPr/>
          <a:lstStyle/>
          <a:p>
            <a:r>
              <a:rPr lang="en-GB" altLang="en-US" dirty="0">
                <a:cs typeface="Arial" charset="0"/>
              </a:rPr>
              <a:t>Management Professionals</a:t>
            </a:r>
            <a:endParaRPr lang="en-GB" dirty="0"/>
          </a:p>
        </p:txBody>
      </p:sp>
      <p:sp>
        <p:nvSpPr>
          <p:cNvPr id="3" name="Content Placeholder 2">
            <a:extLst>
              <a:ext uri="{FF2B5EF4-FFF2-40B4-BE49-F238E27FC236}">
                <a16:creationId xmlns:a16="http://schemas.microsoft.com/office/drawing/2014/main" id="{30956D60-01B5-4EC8-8751-11C6B2249B2C}"/>
              </a:ext>
            </a:extLst>
          </p:cNvPr>
          <p:cNvSpPr>
            <a:spLocks noGrp="1"/>
          </p:cNvSpPr>
          <p:nvPr>
            <p:ph idx="1"/>
          </p:nvPr>
        </p:nvSpPr>
        <p:spPr>
          <a:xfrm>
            <a:off x="457200" y="1196752"/>
            <a:ext cx="8229600" cy="4320481"/>
          </a:xfrm>
        </p:spPr>
        <p:txBody>
          <a:bodyPr>
            <a:normAutofit fontScale="92500" lnSpcReduction="20000"/>
          </a:bodyPr>
          <a:lstStyle/>
          <a:p>
            <a:pPr marL="0" indent="0">
              <a:buNone/>
            </a:pPr>
            <a:r>
              <a:rPr lang="en-GB" altLang="en-US" sz="2800" dirty="0">
                <a:latin typeface="+mj-lt"/>
                <a:cs typeface="Arial" charset="0"/>
              </a:rPr>
              <a:t>It is important that management professionals convey body language that will make their team feel </a:t>
            </a:r>
            <a:r>
              <a:rPr lang="en-GB" altLang="en-US" sz="2800" i="1" dirty="0">
                <a:latin typeface="+mj-lt"/>
                <a:cs typeface="Arial" charset="0"/>
              </a:rPr>
              <a:t>comforted, safe and reassured</a:t>
            </a:r>
            <a:r>
              <a:rPr lang="en-GB" altLang="en-US" sz="2800" dirty="0">
                <a:latin typeface="+mj-lt"/>
                <a:cs typeface="Arial" charset="0"/>
              </a:rPr>
              <a:t>.</a:t>
            </a:r>
          </a:p>
          <a:p>
            <a:pPr marL="0" indent="0">
              <a:buNone/>
            </a:pPr>
            <a:endParaRPr lang="en-GB" altLang="en-US" sz="400" dirty="0">
              <a:latin typeface="+mj-lt"/>
              <a:cs typeface="Arial" charset="0"/>
            </a:endParaRPr>
          </a:p>
          <a:p>
            <a:pPr marL="0" indent="0">
              <a:buNone/>
            </a:pPr>
            <a:r>
              <a:rPr lang="en-GB" altLang="en-US" sz="2800" dirty="0">
                <a:latin typeface="+mj-lt"/>
                <a:cs typeface="Arial" charset="0"/>
              </a:rPr>
              <a:t>Body language that could help to achieve this is:</a:t>
            </a:r>
          </a:p>
          <a:p>
            <a:pPr lvl="1"/>
            <a:r>
              <a:rPr lang="en-GB" altLang="en-US" dirty="0">
                <a:latin typeface="+mj-lt"/>
                <a:cs typeface="Arial" charset="0"/>
              </a:rPr>
              <a:t>Open body language e.g. arms open and facing forwards</a:t>
            </a:r>
          </a:p>
          <a:p>
            <a:pPr lvl="1"/>
            <a:endParaRPr lang="en-GB" altLang="en-US" sz="400" dirty="0">
              <a:latin typeface="+mj-lt"/>
              <a:cs typeface="Arial" charset="0"/>
            </a:endParaRPr>
          </a:p>
          <a:p>
            <a:pPr lvl="1"/>
            <a:r>
              <a:rPr lang="en-GB" altLang="en-US" dirty="0">
                <a:latin typeface="+mj-lt"/>
                <a:cs typeface="Arial" charset="0"/>
              </a:rPr>
              <a:t>Smiling</a:t>
            </a:r>
          </a:p>
          <a:p>
            <a:pPr lvl="1"/>
            <a:endParaRPr lang="en-GB" altLang="en-US" sz="400" dirty="0">
              <a:latin typeface="+mj-lt"/>
              <a:cs typeface="Arial" charset="0"/>
            </a:endParaRPr>
          </a:p>
          <a:p>
            <a:pPr lvl="1"/>
            <a:r>
              <a:rPr lang="en-GB" altLang="en-US" dirty="0">
                <a:latin typeface="+mj-lt"/>
                <a:cs typeface="Arial" charset="0"/>
              </a:rPr>
              <a:t>Professional appearance </a:t>
            </a:r>
          </a:p>
          <a:p>
            <a:pPr lvl="1"/>
            <a:endParaRPr lang="en-GB" altLang="en-US" sz="400" dirty="0">
              <a:latin typeface="+mj-lt"/>
              <a:cs typeface="Arial" charset="0"/>
            </a:endParaRPr>
          </a:p>
          <a:p>
            <a:pPr lvl="1"/>
            <a:r>
              <a:rPr lang="en-GB" altLang="en-US" dirty="0">
                <a:latin typeface="+mj-lt"/>
                <a:cs typeface="Arial" charset="0"/>
              </a:rPr>
              <a:t>Eye contact </a:t>
            </a:r>
          </a:p>
          <a:p>
            <a:pPr lvl="1"/>
            <a:endParaRPr lang="en-GB" altLang="en-US" sz="400" dirty="0">
              <a:latin typeface="+mj-lt"/>
              <a:cs typeface="Arial" charset="0"/>
            </a:endParaRPr>
          </a:p>
          <a:p>
            <a:pPr lvl="1"/>
            <a:r>
              <a:rPr lang="en-GB" altLang="en-US" dirty="0">
                <a:latin typeface="+mj-lt"/>
                <a:cs typeface="Arial" charset="0"/>
              </a:rPr>
              <a:t>Nodding to acknowledge listening </a:t>
            </a:r>
          </a:p>
          <a:p>
            <a:pPr marL="0" indent="0">
              <a:buNone/>
            </a:pPr>
            <a:endParaRPr lang="en-GB" dirty="0">
              <a:latin typeface="+mj-lt"/>
            </a:endParaRPr>
          </a:p>
        </p:txBody>
      </p:sp>
    </p:spTree>
    <p:extLst>
      <p:ext uri="{BB962C8B-B14F-4D97-AF65-F5344CB8AC3E}">
        <p14:creationId xmlns:p14="http://schemas.microsoft.com/office/powerpoint/2010/main" val="24207694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DEDFB9A-3BF4-41BB-8E87-D632B3A3D722}"/>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4731349" y="2300630"/>
            <a:ext cx="3194112" cy="2280444"/>
          </a:xfrm>
          <a:prstGeom prst="rect">
            <a:avLst/>
          </a:prstGeom>
        </p:spPr>
      </p:pic>
      <p:sp>
        <p:nvSpPr>
          <p:cNvPr id="2" name="Title 1">
            <a:extLst>
              <a:ext uri="{FF2B5EF4-FFF2-40B4-BE49-F238E27FC236}">
                <a16:creationId xmlns:a16="http://schemas.microsoft.com/office/drawing/2014/main" id="{08A3840F-78C5-4449-81A2-33540054CF98}"/>
              </a:ext>
            </a:extLst>
          </p:cNvPr>
          <p:cNvSpPr>
            <a:spLocks noGrp="1"/>
          </p:cNvSpPr>
          <p:nvPr>
            <p:ph type="title"/>
          </p:nvPr>
        </p:nvSpPr>
        <p:spPr/>
        <p:txBody>
          <a:bodyPr/>
          <a:lstStyle/>
          <a:p>
            <a:r>
              <a:rPr lang="en-GB" dirty="0">
                <a:cs typeface="Arial" panose="020B0604020202020204" pitchFamily="34" charset="0"/>
              </a:rPr>
              <a:t>Communication &amp; Teams</a:t>
            </a:r>
            <a:endParaRPr lang="en-GB" dirty="0"/>
          </a:p>
        </p:txBody>
      </p:sp>
      <p:sp>
        <p:nvSpPr>
          <p:cNvPr id="3" name="Content Placeholder 2">
            <a:extLst>
              <a:ext uri="{FF2B5EF4-FFF2-40B4-BE49-F238E27FC236}">
                <a16:creationId xmlns:a16="http://schemas.microsoft.com/office/drawing/2014/main" id="{52D5D15B-C1F1-4EB5-BC92-84D30A25D709}"/>
              </a:ext>
            </a:extLst>
          </p:cNvPr>
          <p:cNvSpPr>
            <a:spLocks noGrp="1"/>
          </p:cNvSpPr>
          <p:nvPr>
            <p:ph idx="1"/>
          </p:nvPr>
        </p:nvSpPr>
        <p:spPr>
          <a:xfrm>
            <a:off x="1218539" y="1920478"/>
            <a:ext cx="3512810" cy="3128702"/>
          </a:xfrm>
        </p:spPr>
        <p:txBody>
          <a:bodyPr>
            <a:normAutofit fontScale="47500" lnSpcReduction="20000"/>
          </a:bodyPr>
          <a:lstStyle/>
          <a:p>
            <a:pPr marL="0" indent="0">
              <a:buNone/>
            </a:pPr>
            <a:r>
              <a:rPr lang="en-GB" altLang="en-US" b="1" dirty="0">
                <a:solidFill>
                  <a:srgbClr val="00B050"/>
                </a:solidFill>
                <a:latin typeface="+mj-lt"/>
                <a:cs typeface="Arial" charset="0"/>
              </a:rPr>
              <a:t>A Team needs…</a:t>
            </a:r>
          </a:p>
          <a:p>
            <a:pPr marL="0" indent="0">
              <a:buNone/>
            </a:pPr>
            <a:endParaRPr lang="en-GB" altLang="en-US" sz="900" b="1" dirty="0">
              <a:solidFill>
                <a:srgbClr val="00B050"/>
              </a:solidFill>
              <a:latin typeface="+mj-lt"/>
              <a:cs typeface="Arial" charset="0"/>
            </a:endParaRPr>
          </a:p>
          <a:p>
            <a:r>
              <a:rPr lang="en-GB" altLang="en-US" b="1" dirty="0">
                <a:solidFill>
                  <a:srgbClr val="00B050"/>
                </a:solidFill>
                <a:latin typeface="+mj-lt"/>
                <a:cs typeface="Arial" charset="0"/>
              </a:rPr>
              <a:t>To voice opinions without fear</a:t>
            </a:r>
          </a:p>
          <a:p>
            <a:endParaRPr lang="en-GB" altLang="en-US" sz="900" b="1" dirty="0">
              <a:solidFill>
                <a:srgbClr val="00B050"/>
              </a:solidFill>
              <a:latin typeface="+mj-lt"/>
              <a:cs typeface="Arial" charset="0"/>
            </a:endParaRPr>
          </a:p>
          <a:p>
            <a:r>
              <a:rPr lang="en-GB" altLang="en-US" b="1" i="1" dirty="0">
                <a:solidFill>
                  <a:srgbClr val="00B050"/>
                </a:solidFill>
                <a:latin typeface="+mj-lt"/>
                <a:cs typeface="Arial" charset="0"/>
              </a:rPr>
              <a:t>To meet regularly to discuss issues</a:t>
            </a:r>
          </a:p>
          <a:p>
            <a:endParaRPr lang="en-GB" altLang="en-US" sz="900" b="1" dirty="0">
              <a:solidFill>
                <a:srgbClr val="00B050"/>
              </a:solidFill>
              <a:latin typeface="+mj-lt"/>
              <a:cs typeface="Arial" charset="0"/>
            </a:endParaRPr>
          </a:p>
          <a:p>
            <a:r>
              <a:rPr lang="en-GB" altLang="en-US" b="1" dirty="0">
                <a:solidFill>
                  <a:srgbClr val="00B050"/>
                </a:solidFill>
                <a:latin typeface="+mj-lt"/>
                <a:cs typeface="Arial" charset="0"/>
              </a:rPr>
              <a:t>To be updated on team objectives</a:t>
            </a:r>
          </a:p>
          <a:p>
            <a:endParaRPr lang="en-GB" altLang="en-US" sz="900" b="1" dirty="0">
              <a:solidFill>
                <a:srgbClr val="00B050"/>
              </a:solidFill>
              <a:latin typeface="+mj-lt"/>
              <a:cs typeface="Arial" charset="0"/>
            </a:endParaRPr>
          </a:p>
          <a:p>
            <a:r>
              <a:rPr lang="en-GB" altLang="en-US" b="1" i="1" dirty="0">
                <a:solidFill>
                  <a:srgbClr val="00B050"/>
                </a:solidFill>
                <a:latin typeface="+mj-lt"/>
                <a:cs typeface="Arial" charset="0"/>
              </a:rPr>
              <a:t>To solve problems</a:t>
            </a:r>
          </a:p>
          <a:p>
            <a:endParaRPr lang="en-GB" altLang="en-US" sz="900" b="1" dirty="0">
              <a:solidFill>
                <a:srgbClr val="00B050"/>
              </a:solidFill>
              <a:latin typeface="+mj-lt"/>
              <a:cs typeface="Arial" charset="0"/>
            </a:endParaRPr>
          </a:p>
          <a:p>
            <a:r>
              <a:rPr lang="en-GB" altLang="en-US" b="1" dirty="0">
                <a:solidFill>
                  <a:srgbClr val="00B050"/>
                </a:solidFill>
                <a:latin typeface="+mj-lt"/>
                <a:cs typeface="Arial" charset="0"/>
              </a:rPr>
              <a:t>To create a supportive and motivating atmosphere.</a:t>
            </a:r>
          </a:p>
          <a:p>
            <a:pPr marL="0" indent="0">
              <a:buNone/>
            </a:pPr>
            <a:r>
              <a:rPr lang="en-GB" b="1" dirty="0">
                <a:solidFill>
                  <a:srgbClr val="00B050"/>
                </a:solidFill>
                <a:latin typeface="+mj-lt"/>
              </a:rPr>
              <a:t>    </a:t>
            </a:r>
          </a:p>
        </p:txBody>
      </p:sp>
    </p:spTree>
    <p:extLst>
      <p:ext uri="{BB962C8B-B14F-4D97-AF65-F5344CB8AC3E}">
        <p14:creationId xmlns:p14="http://schemas.microsoft.com/office/powerpoint/2010/main" val="17276733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5" descr="human_age3">
            <a:extLst>
              <a:ext uri="{FF2B5EF4-FFF2-40B4-BE49-F238E27FC236}">
                <a16:creationId xmlns:a16="http://schemas.microsoft.com/office/drawing/2014/main" id="{06E79AB2-3990-4D9F-9F10-A72775D353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a:off x="6138174" y="3404500"/>
            <a:ext cx="1727597" cy="1727597"/>
          </a:xfrm>
          <a:prstGeom prst="rect">
            <a:avLst/>
          </a:prstGeom>
          <a:extLs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 name="Title 1">
            <a:extLst>
              <a:ext uri="{FF2B5EF4-FFF2-40B4-BE49-F238E27FC236}">
                <a16:creationId xmlns:a16="http://schemas.microsoft.com/office/drawing/2014/main" id="{14F04B8C-EE9B-4943-9D6B-1AB49440DCE4}"/>
              </a:ext>
            </a:extLst>
          </p:cNvPr>
          <p:cNvSpPr>
            <a:spLocks noGrp="1"/>
          </p:cNvSpPr>
          <p:nvPr>
            <p:ph type="title"/>
          </p:nvPr>
        </p:nvSpPr>
        <p:spPr/>
        <p:txBody>
          <a:bodyPr/>
          <a:lstStyle/>
          <a:p>
            <a:r>
              <a:rPr lang="en-GB" dirty="0">
                <a:cs typeface="Arial" panose="020B0604020202020204" pitchFamily="34" charset="0"/>
              </a:rPr>
              <a:t>Team Communication</a:t>
            </a:r>
            <a:endParaRPr lang="en-GB" dirty="0"/>
          </a:p>
        </p:txBody>
      </p:sp>
      <p:sp>
        <p:nvSpPr>
          <p:cNvPr id="3" name="Content Placeholder 2">
            <a:extLst>
              <a:ext uri="{FF2B5EF4-FFF2-40B4-BE49-F238E27FC236}">
                <a16:creationId xmlns:a16="http://schemas.microsoft.com/office/drawing/2014/main" id="{149BA05F-13C5-4EBF-B4BC-579E62BDC7A9}"/>
              </a:ext>
            </a:extLst>
          </p:cNvPr>
          <p:cNvSpPr>
            <a:spLocks noGrp="1"/>
          </p:cNvSpPr>
          <p:nvPr>
            <p:ph idx="1"/>
          </p:nvPr>
        </p:nvSpPr>
        <p:spPr>
          <a:xfrm>
            <a:off x="1485900" y="1808821"/>
            <a:ext cx="6172200" cy="3186355"/>
          </a:xfrm>
        </p:spPr>
        <p:txBody>
          <a:bodyPr>
            <a:normAutofit fontScale="70000" lnSpcReduction="20000"/>
          </a:bodyPr>
          <a:lstStyle/>
          <a:p>
            <a:pPr marL="0" indent="0">
              <a:lnSpc>
                <a:spcPct val="120000"/>
              </a:lnSpc>
              <a:spcBef>
                <a:spcPts val="0"/>
              </a:spcBef>
              <a:buNone/>
            </a:pPr>
            <a:r>
              <a:rPr lang="en-GB" altLang="en-US" dirty="0">
                <a:latin typeface="+mj-lt"/>
                <a:cs typeface="Arial" charset="0"/>
              </a:rPr>
              <a:t>Within your groups discuss the positive and negative characteristics of your team’s communication.</a:t>
            </a:r>
          </a:p>
          <a:p>
            <a:pPr>
              <a:lnSpc>
                <a:spcPct val="80000"/>
              </a:lnSpc>
            </a:pPr>
            <a:endParaRPr lang="en-GB" altLang="en-US" sz="1200" dirty="0">
              <a:latin typeface="+mj-lt"/>
              <a:cs typeface="Arial" charset="0"/>
            </a:endParaRPr>
          </a:p>
          <a:p>
            <a:pPr>
              <a:lnSpc>
                <a:spcPct val="80000"/>
              </a:lnSpc>
            </a:pPr>
            <a:r>
              <a:rPr lang="en-GB" altLang="en-US" dirty="0">
                <a:solidFill>
                  <a:srgbClr val="00B050"/>
                </a:solidFill>
                <a:latin typeface="+mj-lt"/>
                <a:cs typeface="Arial" charset="0"/>
              </a:rPr>
              <a:t>Think how you can turn the negatives into positives</a:t>
            </a:r>
          </a:p>
          <a:p>
            <a:pPr>
              <a:lnSpc>
                <a:spcPct val="80000"/>
              </a:lnSpc>
            </a:pPr>
            <a:endParaRPr lang="en-GB" altLang="en-US" sz="1200" dirty="0">
              <a:latin typeface="+mj-lt"/>
              <a:cs typeface="Arial" charset="0"/>
            </a:endParaRPr>
          </a:p>
          <a:p>
            <a:pPr>
              <a:lnSpc>
                <a:spcPct val="80000"/>
              </a:lnSpc>
            </a:pPr>
            <a:r>
              <a:rPr lang="en-GB" altLang="en-US" dirty="0">
                <a:solidFill>
                  <a:srgbClr val="FF0000"/>
                </a:solidFill>
                <a:latin typeface="+mj-lt"/>
                <a:cs typeface="Arial" charset="0"/>
              </a:rPr>
              <a:t>List your findings and nominate </a:t>
            </a:r>
          </a:p>
          <a:p>
            <a:pPr marL="0" indent="0">
              <a:lnSpc>
                <a:spcPct val="80000"/>
              </a:lnSpc>
              <a:buNone/>
            </a:pPr>
            <a:r>
              <a:rPr lang="en-GB" altLang="en-US" dirty="0">
                <a:solidFill>
                  <a:srgbClr val="FF0000"/>
                </a:solidFill>
                <a:latin typeface="+mj-lt"/>
                <a:cs typeface="Arial" charset="0"/>
              </a:rPr>
              <a:t>   someone to feedback to the whole </a:t>
            </a:r>
          </a:p>
          <a:p>
            <a:pPr marL="0" indent="0">
              <a:lnSpc>
                <a:spcPct val="80000"/>
              </a:lnSpc>
              <a:buNone/>
            </a:pPr>
            <a:r>
              <a:rPr lang="en-GB" altLang="en-US" dirty="0">
                <a:solidFill>
                  <a:srgbClr val="FF0000"/>
                </a:solidFill>
                <a:latin typeface="+mj-lt"/>
                <a:cs typeface="Arial" charset="0"/>
              </a:rPr>
              <a:t>   group</a:t>
            </a:r>
          </a:p>
          <a:p>
            <a:pPr marL="0" indent="0" algn="ctr">
              <a:lnSpc>
                <a:spcPct val="80000"/>
              </a:lnSpc>
              <a:buNone/>
            </a:pPr>
            <a:endParaRPr lang="en-GB" altLang="en-US" dirty="0">
              <a:latin typeface="+mj-lt"/>
              <a:cs typeface="Arial" charset="0"/>
            </a:endParaRPr>
          </a:p>
          <a:p>
            <a:pPr marL="0" indent="0" algn="ctr">
              <a:lnSpc>
                <a:spcPct val="80000"/>
              </a:lnSpc>
              <a:buNone/>
            </a:pPr>
            <a:r>
              <a:rPr lang="en-GB" altLang="en-US" b="1" i="1" dirty="0">
                <a:solidFill>
                  <a:srgbClr val="0070C0"/>
                </a:solidFill>
                <a:latin typeface="+mj-lt"/>
                <a:cs typeface="Arial" charset="0"/>
              </a:rPr>
              <a:t>Exercise – 20 minutes</a:t>
            </a:r>
          </a:p>
          <a:p>
            <a:endParaRPr lang="en-GB" dirty="0">
              <a:latin typeface="+mj-lt"/>
            </a:endParaRPr>
          </a:p>
        </p:txBody>
      </p:sp>
    </p:spTree>
    <p:extLst>
      <p:ext uri="{BB962C8B-B14F-4D97-AF65-F5344CB8AC3E}">
        <p14:creationId xmlns:p14="http://schemas.microsoft.com/office/powerpoint/2010/main" val="1923153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46D3F-B03B-4309-B018-34FC8C922C81}"/>
              </a:ext>
            </a:extLst>
          </p:cNvPr>
          <p:cNvSpPr>
            <a:spLocks noGrp="1"/>
          </p:cNvSpPr>
          <p:nvPr>
            <p:ph type="title"/>
          </p:nvPr>
        </p:nvSpPr>
        <p:spPr/>
        <p:txBody>
          <a:bodyPr>
            <a:normAutofit fontScale="90000"/>
          </a:bodyPr>
          <a:lstStyle/>
          <a:p>
            <a:r>
              <a:rPr lang="en-GB" dirty="0">
                <a:cs typeface="Arial" panose="020B0604020202020204" pitchFamily="34" charset="0"/>
              </a:rPr>
              <a:t>Dealing with Difficult Communication</a:t>
            </a:r>
            <a:endParaRPr lang="en-GB" dirty="0"/>
          </a:p>
        </p:txBody>
      </p:sp>
      <p:sp>
        <p:nvSpPr>
          <p:cNvPr id="3" name="Content Placeholder 2">
            <a:extLst>
              <a:ext uri="{FF2B5EF4-FFF2-40B4-BE49-F238E27FC236}">
                <a16:creationId xmlns:a16="http://schemas.microsoft.com/office/drawing/2014/main" id="{1F3FCCC9-77CA-46EC-B97D-53D3AB63CC50}"/>
              </a:ext>
            </a:extLst>
          </p:cNvPr>
          <p:cNvSpPr>
            <a:spLocks noGrp="1"/>
          </p:cNvSpPr>
          <p:nvPr>
            <p:ph idx="1"/>
          </p:nvPr>
        </p:nvSpPr>
        <p:spPr/>
        <p:txBody>
          <a:bodyPr/>
          <a:lstStyle/>
          <a:p>
            <a:r>
              <a:rPr lang="en-GB" altLang="en-US" dirty="0">
                <a:solidFill>
                  <a:srgbClr val="FF0000"/>
                </a:solidFill>
                <a:latin typeface="+mj-lt"/>
                <a:cs typeface="Arial" charset="0"/>
              </a:rPr>
              <a:t>Aggression</a:t>
            </a:r>
            <a:endParaRPr lang="en-GB" altLang="en-US" sz="1050" dirty="0">
              <a:solidFill>
                <a:srgbClr val="FF0000"/>
              </a:solidFill>
              <a:latin typeface="+mj-lt"/>
              <a:cs typeface="Arial" charset="0"/>
            </a:endParaRPr>
          </a:p>
          <a:p>
            <a:r>
              <a:rPr lang="en-GB" altLang="en-US" dirty="0">
                <a:solidFill>
                  <a:srgbClr val="00B050"/>
                </a:solidFill>
                <a:latin typeface="+mj-lt"/>
                <a:cs typeface="Arial" charset="0"/>
              </a:rPr>
              <a:t>Face to face</a:t>
            </a:r>
            <a:endParaRPr lang="en-GB" altLang="en-US" sz="1050" dirty="0">
              <a:solidFill>
                <a:srgbClr val="00B050"/>
              </a:solidFill>
              <a:latin typeface="+mj-lt"/>
              <a:cs typeface="Arial" charset="0"/>
            </a:endParaRPr>
          </a:p>
          <a:p>
            <a:r>
              <a:rPr lang="en-GB" altLang="en-US" dirty="0">
                <a:solidFill>
                  <a:srgbClr val="7030A0"/>
                </a:solidFill>
                <a:latin typeface="+mj-lt"/>
                <a:cs typeface="Arial" charset="0"/>
              </a:rPr>
              <a:t>Via the phone</a:t>
            </a:r>
            <a:endParaRPr lang="en-GB" altLang="en-US" sz="1050" dirty="0">
              <a:solidFill>
                <a:srgbClr val="7030A0"/>
              </a:solidFill>
              <a:latin typeface="+mj-lt"/>
              <a:cs typeface="Arial" charset="0"/>
            </a:endParaRPr>
          </a:p>
          <a:p>
            <a:r>
              <a:rPr lang="en-GB" altLang="en-US" dirty="0">
                <a:solidFill>
                  <a:srgbClr val="C00000"/>
                </a:solidFill>
                <a:latin typeface="+mj-lt"/>
                <a:cs typeface="Arial" charset="0"/>
              </a:rPr>
              <a:t>Giving bad news</a:t>
            </a:r>
            <a:endParaRPr lang="en-GB" dirty="0">
              <a:solidFill>
                <a:srgbClr val="C00000"/>
              </a:solidFill>
              <a:latin typeface="+mj-lt"/>
            </a:endParaRPr>
          </a:p>
        </p:txBody>
      </p:sp>
      <p:pic>
        <p:nvPicPr>
          <p:cNvPr id="4" name="Picture 7">
            <a:extLst>
              <a:ext uri="{FF2B5EF4-FFF2-40B4-BE49-F238E27FC236}">
                <a16:creationId xmlns:a16="http://schemas.microsoft.com/office/drawing/2014/main" id="{9B54ADB5-D344-4093-86A5-17588A3F1552}"/>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5112061" y="1987763"/>
            <a:ext cx="2426528" cy="2882476"/>
          </a:xfrm>
          <a:prstGeom prst="rect">
            <a:avLst/>
          </a:prstGeom>
        </p:spPr>
      </p:pic>
    </p:spTree>
    <p:extLst>
      <p:ext uri="{BB962C8B-B14F-4D97-AF65-F5344CB8AC3E}">
        <p14:creationId xmlns:p14="http://schemas.microsoft.com/office/powerpoint/2010/main" val="20196720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D282B19-97FB-4B99-AB9A-5DCB705A0EC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5022401" y="3158971"/>
            <a:ext cx="2915233" cy="1924054"/>
          </a:xfrm>
          <a:prstGeom prst="rect">
            <a:avLst/>
          </a:prstGeom>
        </p:spPr>
      </p:pic>
      <p:sp>
        <p:nvSpPr>
          <p:cNvPr id="2" name="Title 1">
            <a:extLst>
              <a:ext uri="{FF2B5EF4-FFF2-40B4-BE49-F238E27FC236}">
                <a16:creationId xmlns:a16="http://schemas.microsoft.com/office/drawing/2014/main" id="{DE50752D-2B76-4403-8467-D44D84C1DD7B}"/>
              </a:ext>
            </a:extLst>
          </p:cNvPr>
          <p:cNvSpPr>
            <a:spLocks noGrp="1"/>
          </p:cNvSpPr>
          <p:nvPr>
            <p:ph type="title"/>
          </p:nvPr>
        </p:nvSpPr>
        <p:spPr/>
        <p:txBody>
          <a:bodyPr/>
          <a:lstStyle/>
          <a:p>
            <a:r>
              <a:rPr lang="en-GB" dirty="0">
                <a:cs typeface="Arial" panose="020B0604020202020204" pitchFamily="34" charset="0"/>
              </a:rPr>
              <a:t>Aggression</a:t>
            </a:r>
            <a:endParaRPr lang="en-GB" dirty="0"/>
          </a:p>
        </p:txBody>
      </p:sp>
      <p:sp>
        <p:nvSpPr>
          <p:cNvPr id="3" name="Content Placeholder 2">
            <a:extLst>
              <a:ext uri="{FF2B5EF4-FFF2-40B4-BE49-F238E27FC236}">
                <a16:creationId xmlns:a16="http://schemas.microsoft.com/office/drawing/2014/main" id="{2ED92F3B-148A-4EE5-B554-86C6E2E969A9}"/>
              </a:ext>
            </a:extLst>
          </p:cNvPr>
          <p:cNvSpPr>
            <a:spLocks noGrp="1"/>
          </p:cNvSpPr>
          <p:nvPr>
            <p:ph idx="1"/>
          </p:nvPr>
        </p:nvSpPr>
        <p:spPr>
          <a:xfrm>
            <a:off x="1223628" y="1865168"/>
            <a:ext cx="6172200" cy="2937774"/>
          </a:xfrm>
        </p:spPr>
        <p:txBody>
          <a:bodyPr>
            <a:normAutofit fontScale="77500" lnSpcReduction="20000"/>
          </a:bodyPr>
          <a:lstStyle/>
          <a:p>
            <a:r>
              <a:rPr lang="en-GB" altLang="en-US" dirty="0">
                <a:latin typeface="+mj-lt"/>
                <a:cs typeface="Arial" charset="0"/>
              </a:rPr>
              <a:t>Be straight forward and get to the point</a:t>
            </a:r>
          </a:p>
          <a:p>
            <a:r>
              <a:rPr lang="en-GB" altLang="en-US" dirty="0">
                <a:latin typeface="+mj-lt"/>
                <a:cs typeface="Arial" charset="0"/>
              </a:rPr>
              <a:t>Be honest about what is relevant</a:t>
            </a:r>
          </a:p>
          <a:p>
            <a:r>
              <a:rPr lang="en-GB" altLang="en-US" dirty="0">
                <a:latin typeface="+mj-lt"/>
                <a:cs typeface="Arial" charset="0"/>
              </a:rPr>
              <a:t>Respond, don’t react – keep your emotions in check</a:t>
            </a:r>
          </a:p>
          <a:p>
            <a:r>
              <a:rPr lang="en-GB" altLang="en-US" dirty="0">
                <a:latin typeface="+mj-lt"/>
                <a:cs typeface="Arial" charset="0"/>
              </a:rPr>
              <a:t>Listen to what is being said</a:t>
            </a:r>
          </a:p>
          <a:p>
            <a:r>
              <a:rPr lang="en-GB" altLang="en-US" dirty="0">
                <a:latin typeface="+mj-lt"/>
                <a:cs typeface="Arial" charset="0"/>
              </a:rPr>
              <a:t>Stick to your bottom line</a:t>
            </a:r>
          </a:p>
          <a:p>
            <a:r>
              <a:rPr lang="en-GB" altLang="en-US" b="1" i="1" dirty="0">
                <a:solidFill>
                  <a:srgbClr val="00B050"/>
                </a:solidFill>
                <a:latin typeface="+mj-lt"/>
                <a:cs typeface="Arial" charset="0"/>
              </a:rPr>
              <a:t>Assertive communication</a:t>
            </a:r>
            <a:endParaRPr lang="en-US" altLang="en-US" b="1" i="1" dirty="0">
              <a:solidFill>
                <a:srgbClr val="00B050"/>
              </a:solidFill>
              <a:latin typeface="+mj-lt"/>
              <a:cs typeface="Arial" charset="0"/>
            </a:endParaRPr>
          </a:p>
          <a:p>
            <a:endParaRPr lang="en-GB" dirty="0">
              <a:latin typeface="+mj-lt"/>
            </a:endParaRPr>
          </a:p>
        </p:txBody>
      </p:sp>
    </p:spTree>
    <p:extLst>
      <p:ext uri="{BB962C8B-B14F-4D97-AF65-F5344CB8AC3E}">
        <p14:creationId xmlns:p14="http://schemas.microsoft.com/office/powerpoint/2010/main" val="2673043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442DD-77E5-4815-BD37-6F572C0D0FE6}"/>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Face to Face</a:t>
            </a:r>
            <a:endParaRPr lang="en-GB" dirty="0"/>
          </a:p>
        </p:txBody>
      </p:sp>
      <p:sp>
        <p:nvSpPr>
          <p:cNvPr id="3" name="Content Placeholder 2">
            <a:extLst>
              <a:ext uri="{FF2B5EF4-FFF2-40B4-BE49-F238E27FC236}">
                <a16:creationId xmlns:a16="http://schemas.microsoft.com/office/drawing/2014/main" id="{8E3288E6-2CBB-431C-8780-A3EF5148455C}"/>
              </a:ext>
            </a:extLst>
          </p:cNvPr>
          <p:cNvSpPr>
            <a:spLocks noGrp="1"/>
          </p:cNvSpPr>
          <p:nvPr>
            <p:ph idx="1"/>
          </p:nvPr>
        </p:nvSpPr>
        <p:spPr>
          <a:xfrm>
            <a:off x="1377889" y="2064625"/>
            <a:ext cx="6172200" cy="2937774"/>
          </a:xfrm>
        </p:spPr>
        <p:txBody>
          <a:bodyPr>
            <a:normAutofit fontScale="85000" lnSpcReduction="10000"/>
          </a:bodyPr>
          <a:lstStyle/>
          <a:p>
            <a:r>
              <a:rPr lang="en-GB" altLang="en-US" dirty="0">
                <a:latin typeface="+mj-lt"/>
                <a:cs typeface="Arial" charset="0"/>
              </a:rPr>
              <a:t>Give clear objectives of the meeting</a:t>
            </a:r>
          </a:p>
          <a:p>
            <a:r>
              <a:rPr lang="en-GB" altLang="en-US" dirty="0">
                <a:latin typeface="+mj-lt"/>
                <a:cs typeface="Arial" charset="0"/>
              </a:rPr>
              <a:t>Set context of discussion positively</a:t>
            </a:r>
          </a:p>
          <a:p>
            <a:r>
              <a:rPr lang="en-GB" altLang="en-US" dirty="0">
                <a:latin typeface="+mj-lt"/>
                <a:cs typeface="Arial" charset="0"/>
              </a:rPr>
              <a:t>Explain facts &amp; impact of not resolving matter</a:t>
            </a:r>
          </a:p>
          <a:p>
            <a:r>
              <a:rPr lang="en-GB" altLang="en-US" dirty="0">
                <a:latin typeface="+mj-lt"/>
                <a:cs typeface="Arial" charset="0"/>
              </a:rPr>
              <a:t>Use open questions</a:t>
            </a:r>
          </a:p>
          <a:p>
            <a:r>
              <a:rPr lang="en-GB" altLang="en-US" dirty="0">
                <a:latin typeface="+mj-lt"/>
                <a:cs typeface="Arial" charset="0"/>
              </a:rPr>
              <a:t>Break discussion </a:t>
            </a:r>
            <a:r>
              <a:rPr lang="en-GB" altLang="en-US" b="1" i="1" dirty="0">
                <a:latin typeface="+mj-lt"/>
                <a:cs typeface="Arial" charset="0"/>
              </a:rPr>
              <a:t>into clear steps</a:t>
            </a:r>
            <a:endParaRPr lang="en-US" altLang="en-US" b="1" i="1" dirty="0">
              <a:latin typeface="+mj-lt"/>
              <a:cs typeface="Arial" charset="0"/>
            </a:endParaRPr>
          </a:p>
          <a:p>
            <a:endParaRPr lang="en-GB" dirty="0">
              <a:latin typeface="+mj-lt"/>
            </a:endParaRPr>
          </a:p>
        </p:txBody>
      </p:sp>
      <p:pic>
        <p:nvPicPr>
          <p:cNvPr id="8" name="Picture 7">
            <a:extLst>
              <a:ext uri="{FF2B5EF4-FFF2-40B4-BE49-F238E27FC236}">
                <a16:creationId xmlns:a16="http://schemas.microsoft.com/office/drawing/2014/main" id="{ABFF1DDD-AA4F-436A-BD20-C7DABD3AA58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6595477" y="3504483"/>
            <a:ext cx="2246874" cy="1497916"/>
          </a:xfrm>
          <a:prstGeom prst="rect">
            <a:avLst/>
          </a:prstGeom>
        </p:spPr>
      </p:pic>
    </p:spTree>
    <p:extLst>
      <p:ext uri="{BB962C8B-B14F-4D97-AF65-F5344CB8AC3E}">
        <p14:creationId xmlns:p14="http://schemas.microsoft.com/office/powerpoint/2010/main" val="24787133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4CDCFE7-C595-4193-AA22-4FA9A90BC10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5652120" y="1700809"/>
            <a:ext cx="2348880" cy="2205437"/>
          </a:xfrm>
          <a:prstGeom prst="rect">
            <a:avLst/>
          </a:prstGeom>
        </p:spPr>
      </p:pic>
      <p:sp>
        <p:nvSpPr>
          <p:cNvPr id="2" name="Title 1">
            <a:extLst>
              <a:ext uri="{FF2B5EF4-FFF2-40B4-BE49-F238E27FC236}">
                <a16:creationId xmlns:a16="http://schemas.microsoft.com/office/drawing/2014/main" id="{1797307A-2825-443E-AA8A-15E46B174CC9}"/>
              </a:ext>
            </a:extLst>
          </p:cNvPr>
          <p:cNvSpPr>
            <a:spLocks noGrp="1"/>
          </p:cNvSpPr>
          <p:nvPr>
            <p:ph type="title"/>
          </p:nvPr>
        </p:nvSpPr>
        <p:spPr/>
        <p:txBody>
          <a:bodyPr/>
          <a:lstStyle/>
          <a:p>
            <a:r>
              <a:rPr lang="en-GB" dirty="0">
                <a:cs typeface="Arial" panose="020B0604020202020204" pitchFamily="34" charset="0"/>
              </a:rPr>
              <a:t>Via the Phone</a:t>
            </a:r>
            <a:endParaRPr lang="en-GB" dirty="0"/>
          </a:p>
        </p:txBody>
      </p:sp>
      <p:sp>
        <p:nvSpPr>
          <p:cNvPr id="3" name="Content Placeholder 2">
            <a:extLst>
              <a:ext uri="{FF2B5EF4-FFF2-40B4-BE49-F238E27FC236}">
                <a16:creationId xmlns:a16="http://schemas.microsoft.com/office/drawing/2014/main" id="{9CB41F89-0CC8-47D1-84AF-6C18F30362A4}"/>
              </a:ext>
            </a:extLst>
          </p:cNvPr>
          <p:cNvSpPr>
            <a:spLocks noGrp="1"/>
          </p:cNvSpPr>
          <p:nvPr>
            <p:ph idx="1"/>
          </p:nvPr>
        </p:nvSpPr>
        <p:spPr/>
        <p:txBody>
          <a:bodyPr/>
          <a:lstStyle/>
          <a:p>
            <a:endParaRPr lang="en-GB" altLang="en-US" dirty="0">
              <a:latin typeface="+mj-lt"/>
              <a:cs typeface="Arial" charset="0"/>
            </a:endParaRPr>
          </a:p>
          <a:p>
            <a:r>
              <a:rPr lang="en-GB" altLang="en-US" dirty="0">
                <a:latin typeface="+mj-lt"/>
                <a:cs typeface="Arial" charset="0"/>
              </a:rPr>
              <a:t>Pause &amp; Listen</a:t>
            </a:r>
          </a:p>
          <a:p>
            <a:r>
              <a:rPr lang="en-GB" altLang="en-US" dirty="0">
                <a:latin typeface="+mj-lt"/>
                <a:cs typeface="Arial" charset="0"/>
              </a:rPr>
              <a:t>Clarify</a:t>
            </a:r>
          </a:p>
          <a:p>
            <a:r>
              <a:rPr lang="en-GB" altLang="en-US" dirty="0">
                <a:latin typeface="+mj-lt"/>
                <a:cs typeface="Arial" charset="0"/>
              </a:rPr>
              <a:t>Reassure &amp; Summarise</a:t>
            </a:r>
          </a:p>
          <a:p>
            <a:r>
              <a:rPr lang="en-GB" altLang="en-US" dirty="0">
                <a:latin typeface="+mj-lt"/>
                <a:cs typeface="Arial" charset="0"/>
              </a:rPr>
              <a:t>Offer Solution</a:t>
            </a:r>
          </a:p>
          <a:p>
            <a:r>
              <a:rPr lang="en-GB" altLang="en-US" dirty="0">
                <a:latin typeface="+mj-lt"/>
                <a:cs typeface="Arial" charset="0"/>
              </a:rPr>
              <a:t>Confirm Agreement of Solution</a:t>
            </a:r>
            <a:endParaRPr lang="en-GB" dirty="0">
              <a:latin typeface="+mj-lt"/>
            </a:endParaRPr>
          </a:p>
        </p:txBody>
      </p:sp>
    </p:spTree>
    <p:extLst>
      <p:ext uri="{BB962C8B-B14F-4D97-AF65-F5344CB8AC3E}">
        <p14:creationId xmlns:p14="http://schemas.microsoft.com/office/powerpoint/2010/main" val="17190498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67B61-C2B7-408C-8923-CCB18776A33F}"/>
              </a:ext>
            </a:extLst>
          </p:cNvPr>
          <p:cNvSpPr>
            <a:spLocks noGrp="1"/>
          </p:cNvSpPr>
          <p:nvPr>
            <p:ph type="title"/>
          </p:nvPr>
        </p:nvSpPr>
        <p:spPr/>
        <p:txBody>
          <a:bodyPr/>
          <a:lstStyle/>
          <a:p>
            <a:r>
              <a:rPr lang="en-GB" dirty="0">
                <a:cs typeface="Arial" panose="020B0604020202020204" pitchFamily="34" charset="0"/>
              </a:rPr>
              <a:t>Giving Bad News</a:t>
            </a:r>
            <a:endParaRPr lang="en-GB" dirty="0"/>
          </a:p>
        </p:txBody>
      </p:sp>
      <p:sp>
        <p:nvSpPr>
          <p:cNvPr id="3" name="Content Placeholder 2">
            <a:extLst>
              <a:ext uri="{FF2B5EF4-FFF2-40B4-BE49-F238E27FC236}">
                <a16:creationId xmlns:a16="http://schemas.microsoft.com/office/drawing/2014/main" id="{7EB5F4E5-81BB-4803-BD7F-C43703E89DC2}"/>
              </a:ext>
            </a:extLst>
          </p:cNvPr>
          <p:cNvSpPr>
            <a:spLocks noGrp="1"/>
          </p:cNvSpPr>
          <p:nvPr>
            <p:ph idx="1"/>
          </p:nvPr>
        </p:nvSpPr>
        <p:spPr>
          <a:xfrm>
            <a:off x="1385646" y="1808821"/>
            <a:ext cx="6480720" cy="3240359"/>
          </a:xfrm>
        </p:spPr>
        <p:txBody>
          <a:bodyPr>
            <a:normAutofit fontScale="47500" lnSpcReduction="20000"/>
          </a:bodyPr>
          <a:lstStyle/>
          <a:p>
            <a:pPr>
              <a:lnSpc>
                <a:spcPct val="120000"/>
              </a:lnSpc>
              <a:spcBef>
                <a:spcPts val="450"/>
              </a:spcBef>
            </a:pPr>
            <a:r>
              <a:rPr lang="en-GB" altLang="en-US" dirty="0">
                <a:latin typeface="+mj-lt"/>
                <a:cs typeface="Arial" charset="0"/>
              </a:rPr>
              <a:t>Pause between sentences</a:t>
            </a:r>
          </a:p>
          <a:p>
            <a:pPr>
              <a:lnSpc>
                <a:spcPct val="120000"/>
              </a:lnSpc>
              <a:spcBef>
                <a:spcPts val="450"/>
              </a:spcBef>
            </a:pPr>
            <a:r>
              <a:rPr lang="en-GB" altLang="en-US" dirty="0">
                <a:latin typeface="+mj-lt"/>
                <a:cs typeface="Arial" charset="0"/>
              </a:rPr>
              <a:t>Explain what you can do, and not what you cannot</a:t>
            </a:r>
          </a:p>
          <a:p>
            <a:pPr>
              <a:lnSpc>
                <a:spcPct val="120000"/>
              </a:lnSpc>
              <a:spcBef>
                <a:spcPts val="450"/>
              </a:spcBef>
            </a:pPr>
            <a:r>
              <a:rPr lang="en-GB" altLang="en-US" dirty="0">
                <a:latin typeface="+mj-lt"/>
                <a:cs typeface="Arial" charset="0"/>
              </a:rPr>
              <a:t>Brief reason</a:t>
            </a:r>
          </a:p>
          <a:p>
            <a:pPr>
              <a:lnSpc>
                <a:spcPct val="120000"/>
              </a:lnSpc>
              <a:spcBef>
                <a:spcPts val="450"/>
              </a:spcBef>
            </a:pPr>
            <a:r>
              <a:rPr lang="en-GB" altLang="en-US" dirty="0">
                <a:latin typeface="+mj-lt"/>
                <a:cs typeface="Arial" charset="0"/>
              </a:rPr>
              <a:t>A brief rationale for not being able, or willing, to accede to the request</a:t>
            </a:r>
          </a:p>
          <a:p>
            <a:pPr>
              <a:lnSpc>
                <a:spcPct val="120000"/>
              </a:lnSpc>
              <a:spcBef>
                <a:spcPts val="450"/>
              </a:spcBef>
            </a:pPr>
            <a:r>
              <a:rPr lang="en-GB" altLang="en-US" dirty="0">
                <a:latin typeface="+mj-lt"/>
                <a:cs typeface="Arial" charset="0"/>
              </a:rPr>
              <a:t>Use positive language throughout</a:t>
            </a:r>
          </a:p>
          <a:p>
            <a:pPr>
              <a:lnSpc>
                <a:spcPct val="120000"/>
              </a:lnSpc>
              <a:spcBef>
                <a:spcPts val="450"/>
              </a:spcBef>
            </a:pPr>
            <a:r>
              <a:rPr lang="en-GB" altLang="en-US" dirty="0">
                <a:latin typeface="+mj-lt"/>
                <a:cs typeface="Arial" charset="0"/>
              </a:rPr>
              <a:t>Polite refusal</a:t>
            </a:r>
          </a:p>
          <a:p>
            <a:pPr>
              <a:lnSpc>
                <a:spcPct val="120000"/>
              </a:lnSpc>
              <a:spcBef>
                <a:spcPts val="450"/>
              </a:spcBef>
            </a:pPr>
            <a:r>
              <a:rPr lang="en-GB" altLang="en-US" dirty="0">
                <a:latin typeface="+mj-lt"/>
                <a:cs typeface="Arial" charset="0"/>
              </a:rPr>
              <a:t>An offer of cooperation</a:t>
            </a:r>
          </a:p>
          <a:p>
            <a:pPr>
              <a:lnSpc>
                <a:spcPct val="120000"/>
              </a:lnSpc>
              <a:spcBef>
                <a:spcPts val="450"/>
              </a:spcBef>
            </a:pPr>
            <a:r>
              <a:rPr lang="en-GB" altLang="en-US" dirty="0">
                <a:latin typeface="+mj-lt"/>
                <a:cs typeface="Arial" charset="0"/>
              </a:rPr>
              <a:t>Say if you are willing to help in some other way, or at some other time</a:t>
            </a:r>
            <a:endParaRPr lang="en-GB" dirty="0">
              <a:latin typeface="+mj-lt"/>
            </a:endParaRPr>
          </a:p>
        </p:txBody>
      </p:sp>
      <p:pic>
        <p:nvPicPr>
          <p:cNvPr id="4" name="Picture 4">
            <a:extLst>
              <a:ext uri="{FF2B5EF4-FFF2-40B4-BE49-F238E27FC236}">
                <a16:creationId xmlns:a16="http://schemas.microsoft.com/office/drawing/2014/main" id="{064818CC-AFF9-41CD-81BB-F42C6904E85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6520107" y="1523070"/>
            <a:ext cx="1120379" cy="1143000"/>
          </a:xfrm>
          <a:prstGeom prst="rect">
            <a:avLst/>
          </a:prstGeom>
        </p:spPr>
      </p:pic>
    </p:spTree>
    <p:extLst>
      <p:ext uri="{BB962C8B-B14F-4D97-AF65-F5344CB8AC3E}">
        <p14:creationId xmlns:p14="http://schemas.microsoft.com/office/powerpoint/2010/main" val="32879882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87DD6-A447-44B1-B69D-7A92A28AD57B}"/>
              </a:ext>
            </a:extLst>
          </p:cNvPr>
          <p:cNvSpPr>
            <a:spLocks noGrp="1"/>
          </p:cNvSpPr>
          <p:nvPr>
            <p:ph type="title"/>
          </p:nvPr>
        </p:nvSpPr>
        <p:spPr>
          <a:xfrm>
            <a:off x="457200" y="125760"/>
            <a:ext cx="8229600" cy="1143000"/>
          </a:xfrm>
        </p:spPr>
        <p:txBody>
          <a:bodyPr>
            <a:noAutofit/>
          </a:bodyPr>
          <a:lstStyle/>
          <a:p>
            <a:r>
              <a:rPr lang="en-GB" sz="3200" dirty="0"/>
              <a:t>In Conclusion – Communication is Complicated!</a:t>
            </a:r>
          </a:p>
        </p:txBody>
      </p:sp>
      <p:pic>
        <p:nvPicPr>
          <p:cNvPr id="4" name="Picture 3">
            <a:extLst>
              <a:ext uri="{FF2B5EF4-FFF2-40B4-BE49-F238E27FC236}">
                <a16:creationId xmlns:a16="http://schemas.microsoft.com/office/drawing/2014/main" id="{AC4A6E28-C0F3-49DB-A4CF-B508E595F4F2}"/>
              </a:ext>
            </a:extLst>
          </p:cNvPr>
          <p:cNvPicPr/>
          <p:nvPr/>
        </p:nvPicPr>
        <p:blipFill>
          <a:blip r:embed="rId3">
            <a:extLst>
              <a:ext uri="{28A0092B-C50C-407E-A947-70E740481C1C}">
                <a14:useLocalDpi xmlns:a14="http://schemas.microsoft.com/office/drawing/2010/main" val="0"/>
              </a:ext>
            </a:extLst>
          </a:blip>
          <a:stretch>
            <a:fillRect/>
          </a:stretch>
        </p:blipFill>
        <p:spPr>
          <a:xfrm>
            <a:off x="755576" y="1196752"/>
            <a:ext cx="7931224" cy="4392488"/>
          </a:xfrm>
          <a:prstGeom prst="rect">
            <a:avLst/>
          </a:prstGeom>
          <a:ln>
            <a:noFill/>
          </a:ln>
        </p:spPr>
      </p:pic>
    </p:spTree>
    <p:extLst>
      <p:ext uri="{BB962C8B-B14F-4D97-AF65-F5344CB8AC3E}">
        <p14:creationId xmlns:p14="http://schemas.microsoft.com/office/powerpoint/2010/main" val="1477379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983B1-1A88-4902-98C3-40F29FB9FA95}"/>
              </a:ext>
            </a:extLst>
          </p:cNvPr>
          <p:cNvSpPr>
            <a:spLocks noGrp="1"/>
          </p:cNvSpPr>
          <p:nvPr>
            <p:ph type="title"/>
          </p:nvPr>
        </p:nvSpPr>
        <p:spPr/>
        <p:txBody>
          <a:bodyPr/>
          <a:lstStyle/>
          <a:p>
            <a:r>
              <a:rPr lang="en-GB" dirty="0"/>
              <a:t>Further Research</a:t>
            </a:r>
          </a:p>
        </p:txBody>
      </p:sp>
      <p:sp>
        <p:nvSpPr>
          <p:cNvPr id="3" name="Content Placeholder 2">
            <a:extLst>
              <a:ext uri="{FF2B5EF4-FFF2-40B4-BE49-F238E27FC236}">
                <a16:creationId xmlns:a16="http://schemas.microsoft.com/office/drawing/2014/main" id="{BAAC2171-5FC4-4B1B-B5FA-8E73055E7455}"/>
              </a:ext>
            </a:extLst>
          </p:cNvPr>
          <p:cNvSpPr>
            <a:spLocks noGrp="1"/>
          </p:cNvSpPr>
          <p:nvPr>
            <p:ph idx="1"/>
          </p:nvPr>
        </p:nvSpPr>
        <p:spPr/>
        <p:txBody>
          <a:bodyPr/>
          <a:lstStyle/>
          <a:p>
            <a:r>
              <a:rPr lang="en-GB" dirty="0"/>
              <a:t>Look at Peter Morgan’s Text for additional information</a:t>
            </a:r>
          </a:p>
        </p:txBody>
      </p:sp>
      <p:pic>
        <p:nvPicPr>
          <p:cNvPr id="5" name="Picture 4">
            <a:extLst>
              <a:ext uri="{FF2B5EF4-FFF2-40B4-BE49-F238E27FC236}">
                <a16:creationId xmlns:a16="http://schemas.microsoft.com/office/drawing/2014/main" id="{6F1C693F-5CD8-4C61-ADFD-53A67C70A682}"/>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2555776" y="3194070"/>
            <a:ext cx="4454624" cy="2505726"/>
          </a:xfrm>
          <a:prstGeom prst="rect">
            <a:avLst/>
          </a:prstGeom>
        </p:spPr>
      </p:pic>
    </p:spTree>
    <p:extLst>
      <p:ext uri="{BB962C8B-B14F-4D97-AF65-F5344CB8AC3E}">
        <p14:creationId xmlns:p14="http://schemas.microsoft.com/office/powerpoint/2010/main" val="3403250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2CC98-0D07-4D55-BFE4-E34C50075E84}"/>
              </a:ext>
            </a:extLst>
          </p:cNvPr>
          <p:cNvSpPr>
            <a:spLocks noGrp="1"/>
          </p:cNvSpPr>
          <p:nvPr>
            <p:ph type="title"/>
          </p:nvPr>
        </p:nvSpPr>
        <p:spPr/>
        <p:txBody>
          <a:bodyPr/>
          <a:lstStyle/>
          <a:p>
            <a:r>
              <a:rPr lang="en-GB" dirty="0"/>
              <a:t>Kahoot!</a:t>
            </a:r>
          </a:p>
        </p:txBody>
      </p:sp>
      <p:sp>
        <p:nvSpPr>
          <p:cNvPr id="3" name="Content Placeholder 2">
            <a:extLst>
              <a:ext uri="{FF2B5EF4-FFF2-40B4-BE49-F238E27FC236}">
                <a16:creationId xmlns:a16="http://schemas.microsoft.com/office/drawing/2014/main" id="{C303099D-575F-4CC9-985B-6AFBD926353D}"/>
              </a:ext>
            </a:extLst>
          </p:cNvPr>
          <p:cNvSpPr>
            <a:spLocks noGrp="1"/>
          </p:cNvSpPr>
          <p:nvPr>
            <p:ph idx="1"/>
          </p:nvPr>
        </p:nvSpPr>
        <p:spPr/>
        <p:txBody>
          <a:bodyPr>
            <a:normAutofit/>
          </a:bodyPr>
          <a:lstStyle/>
          <a:p>
            <a:pPr marL="0" indent="0" algn="ctr">
              <a:buNone/>
            </a:pPr>
            <a:r>
              <a:rPr lang="en-GB" sz="6600" dirty="0"/>
              <a:t>www.kahoot.it</a:t>
            </a:r>
          </a:p>
        </p:txBody>
      </p:sp>
    </p:spTree>
    <p:extLst>
      <p:ext uri="{BB962C8B-B14F-4D97-AF65-F5344CB8AC3E}">
        <p14:creationId xmlns:p14="http://schemas.microsoft.com/office/powerpoint/2010/main" val="226355214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8BFD2DBE-5C5E-4B5B-A7BE-01135E916FC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elements/1.1/"/>
    <ds:schemaRef ds:uri="http://schemas.microsoft.com/office/2006/documentManagement/types"/>
    <ds:schemaRef ds:uri="a908d394-d138-480e-87a3-ff44c37f991a"/>
    <ds:schemaRef ds:uri="http://purl.org/dc/terms/"/>
    <ds:schemaRef ds:uri="http://schemas.openxmlformats.org/package/2006/metadata/core-properties"/>
    <ds:schemaRef ds:uri="f66716c4-314f-46c1-b01e-5a44c61897d8"/>
    <ds:schemaRef ds:uri="http://purl.org/dc/dcmitype/"/>
    <ds:schemaRef ds:uri="http://schemas.microsoft.com/office/infopath/2007/PartnerControl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2160</TotalTime>
  <Words>686</Words>
  <Application>Microsoft Office PowerPoint</Application>
  <PresentationFormat>On-screen Show (4:3)</PresentationFormat>
  <Paragraphs>124</Paragraphs>
  <Slides>16</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Myriad Pro</vt:lpstr>
      <vt:lpstr>20140311PresentationUWTSDTemplate</vt:lpstr>
      <vt:lpstr>CertHE Skills for the Workplace Module: BMSK4002</vt:lpstr>
      <vt:lpstr>Overview of Session</vt:lpstr>
      <vt:lpstr>Reflection on Last Week</vt:lpstr>
      <vt:lpstr>Question</vt:lpstr>
      <vt:lpstr>Management Professionals</vt:lpstr>
      <vt:lpstr>Management Professionals</vt:lpstr>
      <vt:lpstr>Communication &amp; Teams</vt:lpstr>
      <vt:lpstr>Team Communication</vt:lpstr>
      <vt:lpstr>Dealing with Difficult Communication</vt:lpstr>
      <vt:lpstr>Aggression</vt:lpstr>
      <vt:lpstr>Face to Face</vt:lpstr>
      <vt:lpstr>Via the Phone</vt:lpstr>
      <vt:lpstr>Giving Bad News</vt:lpstr>
      <vt:lpstr>In Conclusion – Communication is Complicated!</vt:lpstr>
      <vt:lpstr>Further Research</vt:lpstr>
      <vt:lpstr>Kahoot!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Thomas</cp:lastModifiedBy>
  <cp:revision>16</cp:revision>
  <cp:lastPrinted>2018-07-03T10:17:04Z</cp:lastPrinted>
  <dcterms:created xsi:type="dcterms:W3CDTF">2015-04-14T15:21:28Z</dcterms:created>
  <dcterms:modified xsi:type="dcterms:W3CDTF">2018-07-03T10:20:37Z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