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5" r:id="rId19"/>
    <p:sldId id="274" r:id="rId20"/>
  </p:sldIdLst>
  <p:sldSz cx="18288000" cy="10287000"/>
  <p:notesSz cx="6858000" cy="9144000"/>
  <p:embeddedFontLst>
    <p:embeddedFont>
      <p:font typeface="Alexandria Bold" panose="020B0604020202020204" charset="-78"/>
      <p:regular r:id="rId21"/>
    </p:embeddedFont>
    <p:embeddedFont>
      <p:font typeface="Garet" panose="020B0604020202020204" charset="0"/>
      <p:regular r:id="rId22"/>
    </p:embeddedFont>
    <p:embeddedFont>
      <p:font typeface="Garet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1060" y="-5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ia Naeem" userId="98b76e4f8014802d" providerId="LiveId" clId="{E2A462A5-F4EA-4AD0-B16C-1021B66866BB}"/>
    <pc:docChg chg="undo custSel modSld">
      <pc:chgData name="Faria Naeem" userId="98b76e4f8014802d" providerId="LiveId" clId="{E2A462A5-F4EA-4AD0-B16C-1021B66866BB}" dt="2026-06-18T10:49:36.371" v="164" actId="20577"/>
      <pc:docMkLst>
        <pc:docMk/>
      </pc:docMkLst>
      <pc:sldChg chg="modSp mod">
        <pc:chgData name="Faria Naeem" userId="98b76e4f8014802d" providerId="LiveId" clId="{E2A462A5-F4EA-4AD0-B16C-1021B66866BB}" dt="2026-06-18T10:49:36.371" v="164" actId="20577"/>
        <pc:sldMkLst>
          <pc:docMk/>
          <pc:sldMk cId="0" sldId="256"/>
        </pc:sldMkLst>
        <pc:spChg chg="mod">
          <ac:chgData name="Faria Naeem" userId="98b76e4f8014802d" providerId="LiveId" clId="{E2A462A5-F4EA-4AD0-B16C-1021B66866BB}" dt="2026-06-18T10:47:49.475" v="121" actId="14100"/>
          <ac:spMkLst>
            <pc:docMk/>
            <pc:sldMk cId="0" sldId="256"/>
            <ac:spMk id="8" creationId="{00000000-0000-0000-0000-000000000000}"/>
          </ac:spMkLst>
        </pc:spChg>
        <pc:spChg chg="mod">
          <ac:chgData name="Faria Naeem" userId="98b76e4f8014802d" providerId="LiveId" clId="{E2A462A5-F4EA-4AD0-B16C-1021B66866BB}" dt="2026-06-18T10:49:36.371" v="164" actId="20577"/>
          <ac:spMkLst>
            <pc:docMk/>
            <pc:sldMk cId="0" sldId="256"/>
            <ac:spMk id="9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 flipH="1" flipV="1">
            <a:off x="13890343" y="5516388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4840371" y="6758253"/>
                </a:moveTo>
                <a:lnTo>
                  <a:pt x="0" y="6758253"/>
                </a:lnTo>
                <a:lnTo>
                  <a:pt x="0" y="0"/>
                </a:lnTo>
                <a:lnTo>
                  <a:pt x="4840371" y="0"/>
                </a:lnTo>
                <a:lnTo>
                  <a:pt x="4840371" y="6758253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12327" flipH="1">
            <a:off x="-1633813" y="4706943"/>
            <a:ext cx="7684967" cy="7684967"/>
          </a:xfrm>
          <a:custGeom>
            <a:avLst/>
            <a:gdLst/>
            <a:ahLst/>
            <a:cxnLst/>
            <a:rect l="l" t="t" r="r" b="b"/>
            <a:pathLst>
              <a:path w="7684967" h="7684967">
                <a:moveTo>
                  <a:pt x="7684968" y="0"/>
                </a:moveTo>
                <a:lnTo>
                  <a:pt x="0" y="0"/>
                </a:lnTo>
                <a:lnTo>
                  <a:pt x="0" y="7684968"/>
                </a:lnTo>
                <a:lnTo>
                  <a:pt x="7684968" y="7684968"/>
                </a:lnTo>
                <a:lnTo>
                  <a:pt x="76849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>
            <a:off x="-2020970" y="4706943"/>
            <a:ext cx="7684967" cy="7684967"/>
          </a:xfrm>
          <a:custGeom>
            <a:avLst/>
            <a:gdLst/>
            <a:ahLst/>
            <a:cxnLst/>
            <a:rect l="l" t="t" r="r" b="b"/>
            <a:pathLst>
              <a:path w="7684967" h="7684967">
                <a:moveTo>
                  <a:pt x="7684968" y="0"/>
                </a:moveTo>
                <a:lnTo>
                  <a:pt x="0" y="0"/>
                </a:lnTo>
                <a:lnTo>
                  <a:pt x="0" y="7684968"/>
                </a:lnTo>
                <a:lnTo>
                  <a:pt x="7684968" y="7684968"/>
                </a:lnTo>
                <a:lnTo>
                  <a:pt x="76849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76744" flipV="1">
            <a:off x="12281842" y="-3234705"/>
            <a:ext cx="6992792" cy="6992792"/>
          </a:xfrm>
          <a:custGeom>
            <a:avLst/>
            <a:gdLst/>
            <a:ahLst/>
            <a:cxnLst/>
            <a:rect l="l" t="t" r="r" b="b"/>
            <a:pathLst>
              <a:path w="6992792" h="6992792">
                <a:moveTo>
                  <a:pt x="0" y="6992792"/>
                </a:moveTo>
                <a:lnTo>
                  <a:pt x="6992792" y="6992792"/>
                </a:lnTo>
                <a:lnTo>
                  <a:pt x="6992792" y="0"/>
                </a:lnTo>
                <a:lnTo>
                  <a:pt x="0" y="0"/>
                </a:lnTo>
                <a:lnTo>
                  <a:pt x="0" y="699279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V="1">
            <a:off x="12348517" y="-3496396"/>
            <a:ext cx="6992792" cy="6992792"/>
          </a:xfrm>
          <a:custGeom>
            <a:avLst/>
            <a:gdLst/>
            <a:ahLst/>
            <a:cxnLst/>
            <a:rect l="l" t="t" r="r" b="b"/>
            <a:pathLst>
              <a:path w="6992792" h="6992792">
                <a:moveTo>
                  <a:pt x="0" y="6992792"/>
                </a:moveTo>
                <a:lnTo>
                  <a:pt x="6992792" y="6992792"/>
                </a:lnTo>
                <a:lnTo>
                  <a:pt x="6992792" y="0"/>
                </a:lnTo>
                <a:lnTo>
                  <a:pt x="0" y="0"/>
                </a:lnTo>
                <a:lnTo>
                  <a:pt x="0" y="699279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893564" y="2148309"/>
            <a:ext cx="12884674" cy="45487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73"/>
              </a:lnSpc>
            </a:pPr>
            <a:r>
              <a:rPr lang="en-US" sz="5400" b="1" dirty="0">
                <a:ea typeface="Alexandria Bold"/>
                <a:cs typeface="Alexandria Bold"/>
                <a:sym typeface="Alexandria Bold"/>
              </a:rPr>
              <a:t>INTEGRATION OF HEALTH, WELLBEING AND SUSTAINABLE DEVELOPMENT IN HEALTH AND SOCIAL CARE</a:t>
            </a:r>
          </a:p>
          <a:p>
            <a:pPr algn="ctr">
              <a:lnSpc>
                <a:spcPts val="16024"/>
              </a:lnSpc>
            </a:pPr>
            <a:endParaRPr lang="en-US" sz="4980" b="1" dirty="0">
              <a:solidFill>
                <a:srgbClr val="3F3D3E"/>
              </a:solidFill>
              <a:latin typeface="Alexandria Bold"/>
              <a:ea typeface="Alexandria Bold"/>
              <a:cs typeface="Alexandria Bold"/>
              <a:sym typeface="Alexandria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062982" y="5582772"/>
            <a:ext cx="10162036" cy="32015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256"/>
              </a:lnSpc>
            </a:pPr>
            <a:r>
              <a:rPr lang="en-US" sz="4800" dirty="0">
                <a:ea typeface="Garet"/>
                <a:cs typeface="Garet"/>
                <a:sym typeface="Garet"/>
              </a:rPr>
              <a:t>By Faria Naeem</a:t>
            </a:r>
          </a:p>
          <a:p>
            <a:pPr algn="ctr">
              <a:lnSpc>
                <a:spcPts val="6256"/>
              </a:lnSpc>
            </a:pPr>
            <a:r>
              <a:rPr lang="en-US" sz="4800" dirty="0">
                <a:ea typeface="Garet"/>
                <a:cs typeface="Garet"/>
                <a:sym typeface="Garet"/>
              </a:rPr>
              <a:t>(2</a:t>
            </a:r>
            <a:r>
              <a:rPr lang="en-US" sz="4800" dirty="0">
                <a:ea typeface="Garet Bold"/>
                <a:cs typeface="Garet Bold"/>
                <a:sym typeface="Garet Bold"/>
              </a:rPr>
              <a:t>314330)</a:t>
            </a:r>
          </a:p>
          <a:p>
            <a:pPr algn="ctr">
              <a:lnSpc>
                <a:spcPts val="6256"/>
              </a:lnSpc>
            </a:pPr>
            <a:r>
              <a:rPr lang="en-US" sz="4800" dirty="0">
                <a:ea typeface="Garet"/>
                <a:cs typeface="Garet"/>
                <a:sym typeface="Garet Bold"/>
              </a:rPr>
              <a:t>Lecturer Junaid Shaikh</a:t>
            </a:r>
            <a:endParaRPr lang="en-US" sz="4800" dirty="0">
              <a:ea typeface="Garet"/>
              <a:cs typeface="Garet"/>
              <a:sym typeface="Garet"/>
            </a:endParaRPr>
          </a:p>
          <a:p>
            <a:pPr algn="ctr">
              <a:lnSpc>
                <a:spcPts val="6256"/>
              </a:lnSpc>
              <a:spcBef>
                <a:spcPct val="0"/>
              </a:spcBef>
            </a:pPr>
            <a:endParaRPr lang="en-US" sz="44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515129" y="679873"/>
            <a:ext cx="9205169" cy="1319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4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INTRODUCTION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7458" y="2432279"/>
            <a:ext cx="14193084" cy="5427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7302" lvl="1" indent="-343651" algn="l">
              <a:lnSpc>
                <a:spcPts val="5475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Wellbeing and sustainability are key elements of contemporary health care.</a:t>
            </a:r>
          </a:p>
          <a:p>
            <a:pPr marL="687302" lvl="1" indent="-343651" algn="l">
              <a:lnSpc>
                <a:spcPts val="445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Prevention is now an essential component of healthcare practice.</a:t>
            </a:r>
          </a:p>
          <a:p>
            <a:pPr marL="687302" lvl="1" indent="-343651" algn="l">
              <a:lnSpc>
                <a:spcPts val="445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Sustainable health care has the potential to enhance health outcomes in the next generation.</a:t>
            </a:r>
          </a:p>
          <a:p>
            <a:pPr marL="687302" lvl="1" indent="-343651" algn="l">
              <a:lnSpc>
                <a:spcPts val="445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United Nations SDGs aim at enhancing global health (United Nations, 2015).</a:t>
            </a:r>
          </a:p>
          <a:p>
            <a:pPr marL="687302" lvl="1" indent="-343651" algn="l">
              <a:lnSpc>
                <a:spcPts val="445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current presentation will attempt to illustrate the integration of all these elements in UK health and social care provision.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006108" y="2979977"/>
            <a:ext cx="13456918" cy="4255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According to WHO, good health means overall well-being physically, mentally, and socially (WHO, 19</a:t>
            </a:r>
            <a:r>
              <a:rPr lang="en-US" sz="3600" dirty="0"/>
              <a:t>48)</a:t>
            </a:r>
            <a:r>
              <a:rPr lang="en-US" sz="3600" dirty="0">
                <a:ea typeface="Garet"/>
                <a:cs typeface="Garet"/>
                <a:sym typeface="Garet"/>
              </a:rPr>
              <a:t>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Health is more than just being free from diseases.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Good physical health enables us to do our activities efficiently.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While good mental health promotes emotional stability, good social health emphasizes relationships within society</a:t>
            </a:r>
            <a:r>
              <a:rPr lang="en-US" sz="3268" dirty="0">
                <a:latin typeface="Garet"/>
                <a:ea typeface="Garet"/>
                <a:cs typeface="Garet"/>
                <a:sym typeface="Garet"/>
              </a:rPr>
              <a:t>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18114" y="863511"/>
            <a:ext cx="13144912" cy="1319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4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DEFINITION OF HEALTH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431237" y="5498906"/>
            <a:ext cx="4505502" cy="6758253"/>
          </a:xfrm>
          <a:custGeom>
            <a:avLst/>
            <a:gdLst/>
            <a:ahLst/>
            <a:cxnLst/>
            <a:rect l="l" t="t" r="r" b="b"/>
            <a:pathLst>
              <a:path w="4505502" h="6758253">
                <a:moveTo>
                  <a:pt x="0" y="0"/>
                </a:moveTo>
                <a:lnTo>
                  <a:pt x="4505502" y="0"/>
                </a:lnTo>
                <a:lnTo>
                  <a:pt x="4505502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3716" r="-371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821514" y="1129942"/>
            <a:ext cx="15278940" cy="1319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4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DEFINITION OF WELLBEING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16825" y="3045403"/>
            <a:ext cx="14969005" cy="5163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Well-being is a holistic term which involves physical, psychological, emotional, and social well-being.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Well-being enables people to enjoy their lives more.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Emotional well-being fosters confidence and stress control.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Social well-being enhances interpersonal communication skills and social relationships.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Mental well-being enables people to cope with difficult situations effectively (WHO, 2022).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03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616699" y="1402311"/>
            <a:ext cx="16457130" cy="1195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0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SUSTAINABLE DEVELOPMENT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04698" y="3048236"/>
            <a:ext cx="15281132" cy="4456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Sustainable development is defined as meeting the needs of the present without harming future generations (United Nations, 2015).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Sustainable healthcare emphasizes prevention and improvement over time.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Healthcare organizations strive for efficiency and minimizing waste.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Sustainable healthcare further promotes equality and equitable access to services.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Prevention programs can lessen the burden on the healthcare system.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04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821514" y="1123785"/>
            <a:ext cx="15028529" cy="1272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4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BIOPSYCHOSOCIAL MODEL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16994" y="2940313"/>
            <a:ext cx="15009648" cy="482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Biopsychosocial Model was conceptualized by Engel in 1977 (Engel, 1977).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Health is explained in terms of biological, psychological, and social components according to this model.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Biological component refers to genetics and sickness.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Psychological component encompasses stress, emotions, and behavior.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Social component includes financial stability, education, and relationships.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This model promotes a person-centered approach to health care.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562562" y="833871"/>
            <a:ext cx="14923269" cy="1013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4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HOLISTIC AND ECOLOGICAL MODELS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94678" y="2213658"/>
            <a:ext cx="17059036" cy="3533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22"/>
              </a:lnSpc>
            </a:pPr>
            <a:r>
              <a:rPr lang="en-US" sz="3600" b="1" dirty="0">
                <a:ea typeface="Garet Bold"/>
                <a:cs typeface="Garet Bold"/>
                <a:sym typeface="Garet Bold"/>
              </a:rPr>
              <a:t>Holistic Model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holistic model emphasizes comprehensive treatment of the individual.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Healthcare professionals address emotional, psychological and physiological requirements.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Holistic treatment enhances patient satisfaction and well-being.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94678" y="6103058"/>
            <a:ext cx="16826435" cy="2803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22"/>
              </a:lnSpc>
            </a:pPr>
            <a:r>
              <a:rPr lang="en-US" sz="3600" b="1" dirty="0">
                <a:ea typeface="Garet Bold"/>
                <a:cs typeface="Garet Bold"/>
                <a:sym typeface="Garet Bold"/>
              </a:rPr>
              <a:t>Ecological Model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Ecological Model asserts that the environment has an effect on health.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living conditions, education and community can impact wellness.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Policies of government also affect health outcomes.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015375" y="1202131"/>
            <a:ext cx="15880845" cy="1654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SUSTAINABLE DEVELOPMENT GOALS (SDGS)</a:t>
            </a:r>
          </a:p>
          <a:p>
            <a:pPr algn="ctr">
              <a:lnSpc>
                <a:spcPts val="5848"/>
              </a:lnSpc>
            </a:pPr>
            <a:endParaRPr lang="en-US" sz="5077" b="1" dirty="0">
              <a:solidFill>
                <a:srgbClr val="3F3D3E"/>
              </a:solidFill>
              <a:latin typeface="Alexandria Bold"/>
              <a:ea typeface="Alexandria Bold"/>
              <a:cs typeface="Alexandria Bold"/>
              <a:sym typeface="Alexandria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230771" y="2503111"/>
            <a:ext cx="15028529" cy="5540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76"/>
              </a:lnSpc>
            </a:pPr>
            <a:r>
              <a:rPr lang="en-US" sz="3600" b="1" dirty="0">
                <a:ea typeface="Garet Bold"/>
                <a:cs typeface="Garet Bold"/>
                <a:sym typeface="Garet Bold"/>
              </a:rPr>
              <a:t>SDG 3 – Good Health and Wellbeing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SDG 3’s objective is to promote healthy lives of all individuals (United Nations, 2015).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goal is concerned with reducing sickness and promoting well-being.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In the UK, SDG 3 is achieved via the provision of healthcare services and preventive programs.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Providing mental health services and vaccination programs helps achieve this goal.</a:t>
            </a:r>
          </a:p>
          <a:p>
            <a:pPr marL="705747" lvl="1" indent="-352873" algn="l">
              <a:lnSpc>
                <a:spcPts val="4576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Early interventions help achieve good health outcomes.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07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492918" y="344838"/>
            <a:ext cx="15023724" cy="1251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8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POLICY AND GOVERNANCE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821514" y="1564905"/>
            <a:ext cx="15695128" cy="4251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22"/>
              </a:lnSpc>
            </a:pPr>
            <a:r>
              <a:rPr lang="en-US" sz="3600" b="1" dirty="0">
                <a:ea typeface="Garet Bold"/>
                <a:cs typeface="Garet Bold"/>
                <a:sym typeface="Garet Bold"/>
              </a:rPr>
              <a:t>NHS Long Term Plan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NHS Long Term Plan concentrates on preventive and digital healthcare (Department of Health and Social Care, 2019).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policy emphasizes the provision of mental healthcare and social care services.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long-term NHS plan intends to minimize health inequalities.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821514" y="6035330"/>
            <a:ext cx="15695128" cy="340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76"/>
              </a:lnSpc>
            </a:pPr>
            <a:r>
              <a:rPr lang="en-US" sz="3600" b="1" dirty="0">
                <a:ea typeface="Garet Bold"/>
                <a:cs typeface="Garet Bold"/>
                <a:sym typeface="Garet Bold"/>
              </a:rPr>
              <a:t>WHO Health in All Policies</a:t>
            </a:r>
          </a:p>
          <a:p>
            <a:pPr marL="705747" lvl="1" indent="-352873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According to WHO, all areas should take into account health aspects in decision-making processes (WHO, </a:t>
            </a:r>
            <a:r>
              <a:rPr lang="en-US" sz="3600" dirty="0"/>
              <a:t>2014)</a:t>
            </a:r>
            <a:r>
              <a:rPr lang="en-US" sz="3600" dirty="0">
                <a:ea typeface="Garet"/>
                <a:cs typeface="Garet"/>
                <a:sym typeface="Garet"/>
              </a:rPr>
              <a:t>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Education, housing, and transportation policies may be beneficial for public health.</a:t>
            </a:r>
          </a:p>
        </p:txBody>
      </p:sp>
      <p:sp>
        <p:nvSpPr>
          <p:cNvPr id="6" name="Freeform 6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08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43000" y="1221730"/>
            <a:ext cx="16876502" cy="2257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PUBLIC HEALTH INITIATIVES IN THE UK</a:t>
            </a:r>
          </a:p>
          <a:p>
            <a:pPr algn="ctr">
              <a:lnSpc>
                <a:spcPts val="11448"/>
              </a:lnSpc>
            </a:pPr>
            <a:endParaRPr lang="en-US" sz="5477" b="1" dirty="0">
              <a:solidFill>
                <a:srgbClr val="3F3D3E"/>
              </a:solidFill>
              <a:latin typeface="Alexandria Bold"/>
              <a:ea typeface="Alexandria Bold"/>
              <a:cs typeface="Alexandria Bold"/>
              <a:sym typeface="Alexandria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376843" y="2946815"/>
            <a:ext cx="15108987" cy="49693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Public health interventions promote a healthy lifestyle.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Change4Life initiative encourages a healthy diet and physical activity.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NHS Health Check helps detect potential diseases early.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Smoke-Free UK is aimed at quitting smoking.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Dry January campaign motivates people to limit their alcohol intake.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All these interventions aim at preventing diseases (Public Health England, 2020).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09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378841" y="902642"/>
            <a:ext cx="16876502" cy="11852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4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HEALTH BELIEF MODEL (HBM)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89801" y="2510468"/>
            <a:ext cx="15108987" cy="6405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Health Belief Model helps understand the reasons for modifying health behaviors (Rosenstock, 1974).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model concentrates on attitudes regarding health risks.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A person is more likely to change his/her behavior when he/she perceives that a disease is serious.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Behavioral modification also occurs when individuals think healthy actions are useful.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Most barriers to altering behavior include costs and insufficient time.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Public health campaigns use the model to encourage participation.</a:t>
            </a:r>
            <a:endParaRPr lang="en-US" sz="3268" dirty="0">
              <a:ea typeface="Garet"/>
              <a:cs typeface="Garet"/>
              <a:sym typeface="Garet"/>
            </a:endParaRP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411498" y="983708"/>
            <a:ext cx="1687650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USING HBM IN CHANGE4LIFE CAMPAIGN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76843" y="2514837"/>
            <a:ext cx="15108987" cy="6405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Change4Life campaign adopted the Health Belief Model to promote healthy </a:t>
            </a:r>
            <a:r>
              <a:rPr lang="en-US" sz="3600" dirty="0" err="1">
                <a:ea typeface="Garet"/>
                <a:cs typeface="Garet"/>
                <a:sym typeface="Garet"/>
              </a:rPr>
              <a:t>behaviour</a:t>
            </a:r>
            <a:r>
              <a:rPr lang="en-US" sz="3600" dirty="0">
                <a:ea typeface="Garet"/>
                <a:cs typeface="Garet"/>
                <a:sym typeface="Garet"/>
              </a:rPr>
              <a:t>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campaign emphasized the dangers of obesity and unhealthy lifestyle.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Families were educated about healthy eating and exercise.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campaign demonstrated the positive outcomes of adopting healthy lifestyles.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Tips and resources minimized the obstacles to </a:t>
            </a:r>
            <a:r>
              <a:rPr lang="en-US" sz="3600" dirty="0" err="1">
                <a:ea typeface="Garet"/>
                <a:cs typeface="Garet"/>
                <a:sym typeface="Garet"/>
              </a:rPr>
              <a:t>behaviour</a:t>
            </a:r>
            <a:r>
              <a:rPr lang="en-US" sz="3600" dirty="0">
                <a:ea typeface="Garet"/>
                <a:cs typeface="Garet"/>
                <a:sym typeface="Garet"/>
              </a:rPr>
              <a:t> change.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campaign promoted sustained lifestyle change (Department of Health, 2010).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11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219200" y="1591072"/>
            <a:ext cx="1687650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CASE STUDY: CHANGE4LIFE CAMPAIGN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76843" y="3577826"/>
            <a:ext cx="15108987" cy="3521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Change4Life was established in England in 2009 by the Department of Health.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This program attempted to help combat obesity in children and their families.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program </a:t>
            </a:r>
            <a:r>
              <a:rPr lang="en-US" sz="3600" dirty="0" err="1">
                <a:ea typeface="Garet"/>
                <a:cs typeface="Garet"/>
                <a:sym typeface="Garet"/>
              </a:rPr>
              <a:t>utilised</a:t>
            </a:r>
            <a:r>
              <a:rPr lang="en-US" sz="3600" dirty="0">
                <a:ea typeface="Garet"/>
                <a:cs typeface="Garet"/>
                <a:sym typeface="Garet"/>
              </a:rPr>
              <a:t> television commercials, websites and mobile apps.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In the first year, more than 400,000 families were involved (Department of Health, 2010).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495853" y="1322909"/>
            <a:ext cx="1687650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CASE STUDY: CHANGE4LIFE CAMPAIGN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5255" y="2854038"/>
            <a:ext cx="15108987" cy="49693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Improvement in parents’ knowledge about healthy food was noted.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level of public knowledge about risks associated with obesity rose considerably.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Yet, poor families had problems leading a healthy life.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Some families had difficulties changing their </a:t>
            </a:r>
            <a:r>
              <a:rPr lang="en-US" sz="3600" dirty="0" err="1">
                <a:ea typeface="Garet"/>
                <a:cs typeface="Garet"/>
                <a:sym typeface="Garet"/>
              </a:rPr>
              <a:t>behaviours</a:t>
            </a:r>
            <a:r>
              <a:rPr lang="en-US" sz="3600" dirty="0">
                <a:ea typeface="Garet"/>
                <a:cs typeface="Garet"/>
                <a:sym typeface="Garet"/>
              </a:rPr>
              <a:t> permanently.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program was effective in increasing public knowledge but it had its limits (Public Health England, 2020).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13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43000" y="975966"/>
            <a:ext cx="1687650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EQUITY AND ACCESS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76843" y="2507095"/>
            <a:ext cx="15108987" cy="5687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Health inequalities influence access to health care services in the United Kingdom.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People from deprived backgrounds have poor health conditions.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Ethnic minorities could experience inequalities within the healthcare system.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Digital exclusion influences access to remote healthcare services.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NHS programs address inequalities to enhance access to health care services.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community outreach </a:t>
            </a:r>
            <a:r>
              <a:rPr lang="en-US" sz="3600" dirty="0" err="1">
                <a:ea typeface="Garet"/>
                <a:cs typeface="Garet"/>
                <a:sym typeface="Garet"/>
              </a:rPr>
              <a:t>programmes</a:t>
            </a:r>
            <a:r>
              <a:rPr lang="en-US" sz="3600" dirty="0">
                <a:ea typeface="Garet"/>
                <a:cs typeface="Garet"/>
                <a:sym typeface="Garet"/>
              </a:rPr>
              <a:t> help vulnerable groups (Marmot, 2020).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1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14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411498" y="265064"/>
            <a:ext cx="1687650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CHALLENGES AND RECOMMENDATIONS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99743" y="1376824"/>
            <a:ext cx="16759180" cy="2803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22"/>
              </a:lnSpc>
            </a:pPr>
            <a:r>
              <a:rPr lang="en-US" sz="3600" b="1" dirty="0">
                <a:ea typeface="Garet Bold"/>
                <a:cs typeface="Garet Bold"/>
                <a:sym typeface="Garet Bold"/>
              </a:rPr>
              <a:t>Challenges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Funding challenges within the NHS services.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High demands and waiting times in mental health services.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existence of healthcare inequality continues among certain groups.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1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15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21514" y="4473017"/>
            <a:ext cx="15664316" cy="49693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622"/>
              </a:lnSpc>
            </a:pPr>
            <a:r>
              <a:rPr lang="en-US" sz="3600" b="1" dirty="0">
                <a:ea typeface="Garet Bold"/>
                <a:cs typeface="Garet Bold"/>
                <a:sym typeface="Garet Bold"/>
              </a:rPr>
              <a:t>Recommendations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UK must invest in more preventative programs.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More mental health programs are required.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Community healthcare services should be strengthened.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Digital healthcare access must be provided to everyone.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population should be educated more about public health (The King’s Fund, 2022).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05749" y="710113"/>
            <a:ext cx="1687650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ea typeface="Alexandria Bold"/>
                <a:cs typeface="Alexandria Bold"/>
                <a:sym typeface="Alexandria Bold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11542" y="2070260"/>
            <a:ext cx="16466486" cy="6405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Sustainability, wellbeing, and health care are all interconnected.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healthcare services provided in the UK concentrate on prevention and person-</a:t>
            </a:r>
            <a:r>
              <a:rPr lang="en-US" sz="3600" dirty="0" err="1">
                <a:ea typeface="Garet"/>
                <a:cs typeface="Garet"/>
                <a:sym typeface="Garet"/>
              </a:rPr>
              <a:t>centred</a:t>
            </a:r>
            <a:r>
              <a:rPr lang="en-US" sz="3600" dirty="0">
                <a:ea typeface="Garet"/>
                <a:cs typeface="Garet"/>
                <a:sym typeface="Garet"/>
              </a:rPr>
              <a:t> care.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The goals of sustainable development promote improvements in long-term health.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Public awareness programs contribute to raising awareness and promoting healthy behavior.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Models like the Health Belief Model aid in explaining behavior.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Health inequity is one of the critical issues in UK today.</a:t>
            </a:r>
          </a:p>
          <a:p>
            <a:pPr marL="705747" lvl="1" indent="-352873" algn="l">
              <a:lnSpc>
                <a:spcPts val="5622"/>
              </a:lnSpc>
              <a:buFont typeface="Arial"/>
              <a:buChar char="•"/>
            </a:pPr>
            <a:r>
              <a:rPr lang="en-US" sz="3600" dirty="0">
                <a:ea typeface="Garet"/>
                <a:cs typeface="Garet"/>
                <a:sym typeface="Garet"/>
              </a:rPr>
              <a:t>Sustainable healthcare is essential for future generations.</a:t>
            </a:r>
          </a:p>
        </p:txBody>
      </p:sp>
      <p:sp>
        <p:nvSpPr>
          <p:cNvPr id="5" name="Freeform 5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6214256" y="9019603"/>
            <a:ext cx="1271574" cy="81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16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0DC6F0-EA6B-4289-7C28-29FB7F7EB3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571133B-CE9E-D38C-6E01-83FE9686EAB4}"/>
              </a:ext>
            </a:extLst>
          </p:cNvPr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14EAC80-F6DF-AC59-24E2-5E697E9E1693}"/>
              </a:ext>
            </a:extLst>
          </p:cNvPr>
          <p:cNvSpPr txBox="1"/>
          <p:nvPr/>
        </p:nvSpPr>
        <p:spPr>
          <a:xfrm>
            <a:off x="705749" y="463967"/>
            <a:ext cx="1687650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8"/>
              </a:lnSpc>
            </a:pPr>
            <a:r>
              <a:rPr lang="en-US" sz="6600" b="1" dirty="0">
                <a:cs typeface="Alexandria Bold" panose="020B0604020202020204" charset="-78"/>
              </a:rPr>
              <a:t>REFERENCES</a:t>
            </a:r>
            <a:endParaRPr lang="en-US" sz="6600" b="1" dirty="0">
              <a:solidFill>
                <a:srgbClr val="3F3D3E"/>
              </a:solidFill>
              <a:ea typeface="Alexandria Bold"/>
              <a:cs typeface="Alexandria Bold" panose="020B0604020202020204" charset="-78"/>
              <a:sym typeface="Alexandria Bold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87E0DDB1-B85F-5DC9-D892-35DAABE577A6}"/>
              </a:ext>
            </a:extLst>
          </p:cNvPr>
          <p:cNvSpPr txBox="1"/>
          <p:nvPr/>
        </p:nvSpPr>
        <p:spPr>
          <a:xfrm>
            <a:off x="1211914" y="1290055"/>
            <a:ext cx="17076086" cy="83354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Department of Health (2010) </a:t>
            </a:r>
            <a:r>
              <a:rPr lang="en-US" sz="2800" i="1" dirty="0"/>
              <a:t>Change4Life campaign evaluation</a:t>
            </a:r>
            <a:r>
              <a:rPr lang="en-US" sz="2800" dirty="0"/>
              <a:t>. London: Department of Health.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Department of Health and Social Care (2019) </a:t>
            </a:r>
            <a:r>
              <a:rPr lang="en-US" sz="2800" i="1" dirty="0"/>
              <a:t>The NHS Long Term Plan</a:t>
            </a:r>
            <a:r>
              <a:rPr lang="en-US" sz="2800" dirty="0"/>
              <a:t>. London: DHSC.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Engel, G. (1977) ‘The need for a new medical model: A challenge for biomedicine’, </a:t>
            </a:r>
            <a:r>
              <a:rPr lang="en-US" sz="2800" i="1" dirty="0"/>
              <a:t>Science</a:t>
            </a:r>
            <a:r>
              <a:rPr lang="en-US" sz="2800" dirty="0"/>
              <a:t>, 196(4286), pp. 129–136.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Marmot, M. (2020) </a:t>
            </a:r>
            <a:r>
              <a:rPr lang="en-US" sz="2800" i="1" dirty="0"/>
              <a:t>Health Equity in England: The Marmot Review 10 Years On</a:t>
            </a:r>
            <a:r>
              <a:rPr lang="en-US" sz="2800" dirty="0"/>
              <a:t>. London: Institute of Health Equity.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Public Health England (2020) </a:t>
            </a:r>
            <a:r>
              <a:rPr lang="en-US" sz="2800" i="1" dirty="0"/>
              <a:t>Health matters: Prevention and wellbeing</a:t>
            </a:r>
            <a:r>
              <a:rPr lang="en-US" sz="2800" dirty="0"/>
              <a:t>. London: PHE.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Rosenstock, I. (1974) ‘Historical origins of the Health Belief Model’, </a:t>
            </a:r>
            <a:r>
              <a:rPr lang="en-US" sz="2800" i="1" dirty="0"/>
              <a:t>Health Education Monographs</a:t>
            </a:r>
            <a:r>
              <a:rPr lang="en-US" sz="2800" dirty="0"/>
              <a:t>, 2(4), pp. 328–335.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The King’s Fund (2022) </a:t>
            </a:r>
            <a:r>
              <a:rPr lang="en-US" sz="2800" i="1" dirty="0"/>
              <a:t>The NHS and social care workforce</a:t>
            </a:r>
            <a:r>
              <a:rPr lang="en-US" sz="2800" dirty="0"/>
              <a:t>. London: The King’s Fund.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United Nations (2015) </a:t>
            </a:r>
            <a:r>
              <a:rPr lang="en-US" sz="2800" i="1" dirty="0"/>
              <a:t>Transforming our world: The 2030 Agenda for Sustainable Development</a:t>
            </a:r>
            <a:r>
              <a:rPr lang="en-US" sz="2800" dirty="0"/>
              <a:t>. New York: United Nations.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World Health Organization (1948) </a:t>
            </a:r>
            <a:r>
              <a:rPr lang="en-US" sz="2800" i="1" dirty="0"/>
              <a:t>Constitution of the World Health Organization</a:t>
            </a:r>
            <a:r>
              <a:rPr lang="en-US" sz="2800" dirty="0"/>
              <a:t>. Geneva: WHO.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World Health Organization (2022) </a:t>
            </a:r>
            <a:r>
              <a:rPr lang="en-US" sz="2800" i="1" dirty="0"/>
              <a:t>Health promotion overview</a:t>
            </a:r>
            <a:r>
              <a:rPr lang="en-US" sz="2800" dirty="0"/>
              <a:t>. Geneva: WHO.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World Health Organization (2014) </a:t>
            </a:r>
            <a:r>
              <a:rPr lang="en-US" sz="2800" i="1" dirty="0"/>
              <a:t>Health in All Policies (HiAP) Framework for Country Action</a:t>
            </a:r>
            <a:r>
              <a:rPr lang="en-US" sz="2800" dirty="0"/>
              <a:t>. Geneva: World Health Organization.</a:t>
            </a:r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C3C92EB0-3177-D59D-4F2A-D580ED6C425B}"/>
              </a:ext>
            </a:extLst>
          </p:cNvPr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C976BDE1-C3B1-0D2C-8370-2F74D857E7C5}"/>
              </a:ext>
            </a:extLst>
          </p:cNvPr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7B8AA3B4-3089-9FBC-D2C6-8F39DDEAA882}"/>
              </a:ext>
            </a:extLst>
          </p:cNvPr>
          <p:cNvSpPr txBox="1"/>
          <p:nvPr/>
        </p:nvSpPr>
        <p:spPr>
          <a:xfrm>
            <a:off x="16214256" y="9019603"/>
            <a:ext cx="1271574" cy="81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3906368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668325" y="4041844"/>
            <a:ext cx="12951349" cy="2064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07"/>
              </a:lnSpc>
            </a:pPr>
            <a:r>
              <a:rPr lang="en-US" sz="13800" b="1" dirty="0">
                <a:ea typeface="Alexandria Bold"/>
                <a:cs typeface="Alexandria Bold"/>
                <a:sym typeface="Alexandria Bold"/>
              </a:rPr>
              <a:t>THANK YOU</a:t>
            </a:r>
          </a:p>
        </p:txBody>
      </p:sp>
      <p:sp>
        <p:nvSpPr>
          <p:cNvPr id="4" name="Freeform 4"/>
          <p:cNvSpPr/>
          <p:nvPr/>
        </p:nvSpPr>
        <p:spPr>
          <a:xfrm rot="-574333">
            <a:off x="-598671" y="5498906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AutoShape 5"/>
          <p:cNvSpPr/>
          <p:nvPr/>
        </p:nvSpPr>
        <p:spPr>
          <a:xfrm>
            <a:off x="4541415" y="9464180"/>
            <a:ext cx="11672841" cy="0"/>
          </a:xfrm>
          <a:prstGeom prst="line">
            <a:avLst/>
          </a:prstGeom>
          <a:ln w="9525" cap="flat">
            <a:solidFill>
              <a:srgbClr val="54545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6214256" y="9019603"/>
            <a:ext cx="1271574" cy="80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  <a:spcBef>
                <a:spcPct val="0"/>
              </a:spcBef>
            </a:pPr>
            <a:r>
              <a:rPr lang="en-US" sz="4743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1423</Words>
  <Application>Microsoft Office PowerPoint</Application>
  <PresentationFormat>Custom</PresentationFormat>
  <Paragraphs>147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Alexandria Bold</vt:lpstr>
      <vt:lpstr>Calibri</vt:lpstr>
      <vt:lpstr>Garet Bold</vt:lpstr>
      <vt:lpstr>Garet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Grey Minimalist Professional Project Presentation</dc:title>
  <cp:lastModifiedBy>Faria Naeem</cp:lastModifiedBy>
  <cp:revision>6</cp:revision>
  <dcterms:created xsi:type="dcterms:W3CDTF">2006-08-16T00:00:00Z</dcterms:created>
  <dcterms:modified xsi:type="dcterms:W3CDTF">2026-06-18T10:49:44Z</dcterms:modified>
  <dc:identifier>DAHLEL89IA8</dc:identifier>
</cp:coreProperties>
</file>