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r.patelvraj6374@outlook.com" userId="d08b1f3c1b42fb8a" providerId="LiveId" clId="{65629EAE-5C78-4871-9411-E7CFC72406A6}"/>
    <pc:docChg chg="modSld">
      <pc:chgData name="mr.patelvraj6374@outlook.com" userId="d08b1f3c1b42fb8a" providerId="LiveId" clId="{65629EAE-5C78-4871-9411-E7CFC72406A6}" dt="2026-03-07T23:22:56.515" v="27" actId="20577"/>
      <pc:docMkLst>
        <pc:docMk/>
      </pc:docMkLst>
      <pc:sldChg chg="modSp mod">
        <pc:chgData name="mr.patelvraj6374@outlook.com" userId="d08b1f3c1b42fb8a" providerId="LiveId" clId="{65629EAE-5C78-4871-9411-E7CFC72406A6}" dt="2026-03-07T23:22:56.515" v="27" actId="20577"/>
        <pc:sldMkLst>
          <pc:docMk/>
          <pc:sldMk cId="1947114914" sldId="258"/>
        </pc:sldMkLst>
        <pc:spChg chg="mod">
          <ac:chgData name="mr.patelvraj6374@outlook.com" userId="d08b1f3c1b42fb8a" providerId="LiveId" clId="{65629EAE-5C78-4871-9411-E7CFC72406A6}" dt="2026-03-07T23:22:56.515" v="27" actId="20577"/>
          <ac:spMkLst>
            <pc:docMk/>
            <pc:sldMk cId="1947114914" sldId="258"/>
            <ac:spMk id="2" creationId="{7BB6CA2B-8D9D-0049-EFAA-01B33B227B8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4B26EA-29A8-4CEE-899E-E630D753BE1C}" type="datetimeFigureOut">
              <a:rPr lang="en-IN" smtClean="0"/>
              <a:t>07-03-2026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FA1C89-5315-4248-B67C-FCC7854E6443}" type="slidenum">
              <a:rPr lang="en-IN" smtClean="0"/>
              <a:t>‹#›</a:t>
            </a:fld>
            <a:endParaRPr lang="en-IN"/>
          </a:p>
        </p:txBody>
      </p:sp>
    </p:spTree>
    <p:extLst>
      <p:ext uri="{BB962C8B-B14F-4D97-AF65-F5344CB8AC3E}">
        <p14:creationId xmlns:p14="http://schemas.microsoft.com/office/powerpoint/2010/main" val="1501138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1</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226067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5212C-F7C4-B43F-FF8E-D6F9DD18FE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BD0367FD-BE52-97FD-BDB7-99D1E8A9D2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7CC88091-9852-447E-0E4D-09272936BA2D}"/>
              </a:ext>
            </a:extLst>
          </p:cNvPr>
          <p:cNvSpPr>
            <a:spLocks noGrp="1"/>
          </p:cNvSpPr>
          <p:nvPr>
            <p:ph type="dt" sz="half" idx="10"/>
          </p:nvPr>
        </p:nvSpPr>
        <p:spPr/>
        <p:txBody>
          <a:bodyPr/>
          <a:lstStyle/>
          <a:p>
            <a:fld id="{1B26ACCB-80BC-4FF0-84CF-CED466342800}" type="datetimeFigureOut">
              <a:rPr lang="en-IN" smtClean="0"/>
              <a:t>07-03-2026</a:t>
            </a:fld>
            <a:endParaRPr lang="en-IN"/>
          </a:p>
        </p:txBody>
      </p:sp>
      <p:sp>
        <p:nvSpPr>
          <p:cNvPr id="5" name="Footer Placeholder 4">
            <a:extLst>
              <a:ext uri="{FF2B5EF4-FFF2-40B4-BE49-F238E27FC236}">
                <a16:creationId xmlns:a16="http://schemas.microsoft.com/office/drawing/2014/main" id="{ADA2C0CE-630D-00BF-3142-43846B43291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19D42B0-0BFF-EFC5-5061-FACB205170E9}"/>
              </a:ext>
            </a:extLst>
          </p:cNvPr>
          <p:cNvSpPr>
            <a:spLocks noGrp="1"/>
          </p:cNvSpPr>
          <p:nvPr>
            <p:ph type="sldNum" sz="quarter" idx="12"/>
          </p:nvPr>
        </p:nvSpPr>
        <p:spPr/>
        <p:txBody>
          <a:bodyPr/>
          <a:lstStyle/>
          <a:p>
            <a:fld id="{30146993-6728-497B-98A2-A7720AFB8FFA}" type="slidenum">
              <a:rPr lang="en-IN" smtClean="0"/>
              <a:t>‹#›</a:t>
            </a:fld>
            <a:endParaRPr lang="en-IN"/>
          </a:p>
        </p:txBody>
      </p:sp>
    </p:spTree>
    <p:extLst>
      <p:ext uri="{BB962C8B-B14F-4D97-AF65-F5344CB8AC3E}">
        <p14:creationId xmlns:p14="http://schemas.microsoft.com/office/powerpoint/2010/main" val="3060092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B410D-5A9B-B566-557E-FD03C8B555F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ADE75DF-6E63-9763-49C4-DB32330093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616F3A8-092C-43A0-667C-93A6C79F78C0}"/>
              </a:ext>
            </a:extLst>
          </p:cNvPr>
          <p:cNvSpPr>
            <a:spLocks noGrp="1"/>
          </p:cNvSpPr>
          <p:nvPr>
            <p:ph type="dt" sz="half" idx="10"/>
          </p:nvPr>
        </p:nvSpPr>
        <p:spPr/>
        <p:txBody>
          <a:bodyPr/>
          <a:lstStyle/>
          <a:p>
            <a:fld id="{1B26ACCB-80BC-4FF0-84CF-CED466342800}" type="datetimeFigureOut">
              <a:rPr lang="en-IN" smtClean="0"/>
              <a:t>07-03-2026</a:t>
            </a:fld>
            <a:endParaRPr lang="en-IN"/>
          </a:p>
        </p:txBody>
      </p:sp>
      <p:sp>
        <p:nvSpPr>
          <p:cNvPr id="5" name="Footer Placeholder 4">
            <a:extLst>
              <a:ext uri="{FF2B5EF4-FFF2-40B4-BE49-F238E27FC236}">
                <a16:creationId xmlns:a16="http://schemas.microsoft.com/office/drawing/2014/main" id="{8F08CE77-2161-203E-2F9B-5CB540D5374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B1281EA-E23D-6AEE-165D-BD9C73F55877}"/>
              </a:ext>
            </a:extLst>
          </p:cNvPr>
          <p:cNvSpPr>
            <a:spLocks noGrp="1"/>
          </p:cNvSpPr>
          <p:nvPr>
            <p:ph type="sldNum" sz="quarter" idx="12"/>
          </p:nvPr>
        </p:nvSpPr>
        <p:spPr/>
        <p:txBody>
          <a:bodyPr/>
          <a:lstStyle/>
          <a:p>
            <a:fld id="{30146993-6728-497B-98A2-A7720AFB8FFA}" type="slidenum">
              <a:rPr lang="en-IN" smtClean="0"/>
              <a:t>‹#›</a:t>
            </a:fld>
            <a:endParaRPr lang="en-IN"/>
          </a:p>
        </p:txBody>
      </p:sp>
    </p:spTree>
    <p:extLst>
      <p:ext uri="{BB962C8B-B14F-4D97-AF65-F5344CB8AC3E}">
        <p14:creationId xmlns:p14="http://schemas.microsoft.com/office/powerpoint/2010/main" val="3810682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5162A-904F-4F1E-8579-8B3BF787A3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57E595BE-EA10-E3E9-8357-04F79F08CF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003ACE-0B42-978C-73BE-B3E371D1274B}"/>
              </a:ext>
            </a:extLst>
          </p:cNvPr>
          <p:cNvSpPr>
            <a:spLocks noGrp="1"/>
          </p:cNvSpPr>
          <p:nvPr>
            <p:ph type="dt" sz="half" idx="10"/>
          </p:nvPr>
        </p:nvSpPr>
        <p:spPr/>
        <p:txBody>
          <a:bodyPr/>
          <a:lstStyle/>
          <a:p>
            <a:fld id="{1B26ACCB-80BC-4FF0-84CF-CED466342800}" type="datetimeFigureOut">
              <a:rPr lang="en-IN" smtClean="0"/>
              <a:t>07-03-2026</a:t>
            </a:fld>
            <a:endParaRPr lang="en-IN"/>
          </a:p>
        </p:txBody>
      </p:sp>
      <p:sp>
        <p:nvSpPr>
          <p:cNvPr id="5" name="Footer Placeholder 4">
            <a:extLst>
              <a:ext uri="{FF2B5EF4-FFF2-40B4-BE49-F238E27FC236}">
                <a16:creationId xmlns:a16="http://schemas.microsoft.com/office/drawing/2014/main" id="{04658314-A097-3A47-7F60-C112C434B47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6AD8F6F-E7D4-B4C8-E8ED-98696BFFAB50}"/>
              </a:ext>
            </a:extLst>
          </p:cNvPr>
          <p:cNvSpPr>
            <a:spLocks noGrp="1"/>
          </p:cNvSpPr>
          <p:nvPr>
            <p:ph type="sldNum" sz="quarter" idx="12"/>
          </p:nvPr>
        </p:nvSpPr>
        <p:spPr/>
        <p:txBody>
          <a:bodyPr/>
          <a:lstStyle/>
          <a:p>
            <a:fld id="{30146993-6728-497B-98A2-A7720AFB8FFA}" type="slidenum">
              <a:rPr lang="en-IN" smtClean="0"/>
              <a:t>‹#›</a:t>
            </a:fld>
            <a:endParaRPr lang="en-IN"/>
          </a:p>
        </p:txBody>
      </p:sp>
    </p:spTree>
    <p:extLst>
      <p:ext uri="{BB962C8B-B14F-4D97-AF65-F5344CB8AC3E}">
        <p14:creationId xmlns:p14="http://schemas.microsoft.com/office/powerpoint/2010/main" val="297223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DB544-F326-5FD5-1A25-2349FE0C0FC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AA2C131-63F2-8844-0086-5E7ECC3461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08E75DE4-6E35-249C-2CAF-F0C0C65DAB5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CF89E374-BEF4-F007-4383-6844B42DCD0B}"/>
              </a:ext>
            </a:extLst>
          </p:cNvPr>
          <p:cNvSpPr>
            <a:spLocks noGrp="1"/>
          </p:cNvSpPr>
          <p:nvPr>
            <p:ph type="dt" sz="half" idx="10"/>
          </p:nvPr>
        </p:nvSpPr>
        <p:spPr/>
        <p:txBody>
          <a:bodyPr/>
          <a:lstStyle/>
          <a:p>
            <a:fld id="{1B26ACCB-80BC-4FF0-84CF-CED466342800}" type="datetimeFigureOut">
              <a:rPr lang="en-IN" smtClean="0"/>
              <a:t>07-03-2026</a:t>
            </a:fld>
            <a:endParaRPr lang="en-IN"/>
          </a:p>
        </p:txBody>
      </p:sp>
      <p:sp>
        <p:nvSpPr>
          <p:cNvPr id="6" name="Footer Placeholder 5">
            <a:extLst>
              <a:ext uri="{FF2B5EF4-FFF2-40B4-BE49-F238E27FC236}">
                <a16:creationId xmlns:a16="http://schemas.microsoft.com/office/drawing/2014/main" id="{C9D21CFC-901B-39AA-C2CC-DFFAB861720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A267C3E-F21C-CA4D-5C38-12F9D825D97B}"/>
              </a:ext>
            </a:extLst>
          </p:cNvPr>
          <p:cNvSpPr>
            <a:spLocks noGrp="1"/>
          </p:cNvSpPr>
          <p:nvPr>
            <p:ph type="sldNum" sz="quarter" idx="12"/>
          </p:nvPr>
        </p:nvSpPr>
        <p:spPr/>
        <p:txBody>
          <a:bodyPr/>
          <a:lstStyle/>
          <a:p>
            <a:fld id="{30146993-6728-497B-98A2-A7720AFB8FFA}" type="slidenum">
              <a:rPr lang="en-IN" smtClean="0"/>
              <a:t>‹#›</a:t>
            </a:fld>
            <a:endParaRPr lang="en-IN"/>
          </a:p>
        </p:txBody>
      </p:sp>
    </p:spTree>
    <p:extLst>
      <p:ext uri="{BB962C8B-B14F-4D97-AF65-F5344CB8AC3E}">
        <p14:creationId xmlns:p14="http://schemas.microsoft.com/office/powerpoint/2010/main" val="688944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B3BDD-559D-D822-8799-E832E29447F7}"/>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062622B-0E1C-2FD9-78F1-C3AB41D903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35843F-831E-83E7-DB36-F112E398623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E7F1691D-8451-3723-82C1-E68BB9CD05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EE1F67-F592-1E25-55D4-3031E5FB6E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EDA5A4A-9EA0-63DA-3AA3-5B079A829C7A}"/>
              </a:ext>
            </a:extLst>
          </p:cNvPr>
          <p:cNvSpPr>
            <a:spLocks noGrp="1"/>
          </p:cNvSpPr>
          <p:nvPr>
            <p:ph type="dt" sz="half" idx="10"/>
          </p:nvPr>
        </p:nvSpPr>
        <p:spPr/>
        <p:txBody>
          <a:bodyPr/>
          <a:lstStyle/>
          <a:p>
            <a:fld id="{1B26ACCB-80BC-4FF0-84CF-CED466342800}" type="datetimeFigureOut">
              <a:rPr lang="en-IN" smtClean="0"/>
              <a:t>07-03-2026</a:t>
            </a:fld>
            <a:endParaRPr lang="en-IN"/>
          </a:p>
        </p:txBody>
      </p:sp>
      <p:sp>
        <p:nvSpPr>
          <p:cNvPr id="8" name="Footer Placeholder 7">
            <a:extLst>
              <a:ext uri="{FF2B5EF4-FFF2-40B4-BE49-F238E27FC236}">
                <a16:creationId xmlns:a16="http://schemas.microsoft.com/office/drawing/2014/main" id="{EA88EA95-38E9-36C6-EB45-AE967596FF7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33F1A06-56A4-C7E0-198E-A01BBC3A21C5}"/>
              </a:ext>
            </a:extLst>
          </p:cNvPr>
          <p:cNvSpPr>
            <a:spLocks noGrp="1"/>
          </p:cNvSpPr>
          <p:nvPr>
            <p:ph type="sldNum" sz="quarter" idx="12"/>
          </p:nvPr>
        </p:nvSpPr>
        <p:spPr/>
        <p:txBody>
          <a:bodyPr/>
          <a:lstStyle/>
          <a:p>
            <a:fld id="{30146993-6728-497B-98A2-A7720AFB8FFA}" type="slidenum">
              <a:rPr lang="en-IN" smtClean="0"/>
              <a:t>‹#›</a:t>
            </a:fld>
            <a:endParaRPr lang="en-IN"/>
          </a:p>
        </p:txBody>
      </p:sp>
    </p:spTree>
    <p:extLst>
      <p:ext uri="{BB962C8B-B14F-4D97-AF65-F5344CB8AC3E}">
        <p14:creationId xmlns:p14="http://schemas.microsoft.com/office/powerpoint/2010/main" val="2054920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0C1DB-4B31-2E9C-D0E4-268C431B2CA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4696EEB-5B64-DE31-A8AD-564D05CDD636}"/>
              </a:ext>
            </a:extLst>
          </p:cNvPr>
          <p:cNvSpPr>
            <a:spLocks noGrp="1"/>
          </p:cNvSpPr>
          <p:nvPr>
            <p:ph type="dt" sz="half" idx="10"/>
          </p:nvPr>
        </p:nvSpPr>
        <p:spPr/>
        <p:txBody>
          <a:bodyPr/>
          <a:lstStyle/>
          <a:p>
            <a:fld id="{1B26ACCB-80BC-4FF0-84CF-CED466342800}" type="datetimeFigureOut">
              <a:rPr lang="en-IN" smtClean="0"/>
              <a:t>07-03-2026</a:t>
            </a:fld>
            <a:endParaRPr lang="en-IN"/>
          </a:p>
        </p:txBody>
      </p:sp>
      <p:sp>
        <p:nvSpPr>
          <p:cNvPr id="4" name="Footer Placeholder 3">
            <a:extLst>
              <a:ext uri="{FF2B5EF4-FFF2-40B4-BE49-F238E27FC236}">
                <a16:creationId xmlns:a16="http://schemas.microsoft.com/office/drawing/2014/main" id="{F18764DF-61FE-22A2-AE55-DFA7156EC46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D8A492A-37E9-8772-07FA-265F809F1080}"/>
              </a:ext>
            </a:extLst>
          </p:cNvPr>
          <p:cNvSpPr>
            <a:spLocks noGrp="1"/>
          </p:cNvSpPr>
          <p:nvPr>
            <p:ph type="sldNum" sz="quarter" idx="12"/>
          </p:nvPr>
        </p:nvSpPr>
        <p:spPr/>
        <p:txBody>
          <a:bodyPr/>
          <a:lstStyle/>
          <a:p>
            <a:fld id="{30146993-6728-497B-98A2-A7720AFB8FFA}" type="slidenum">
              <a:rPr lang="en-IN" smtClean="0"/>
              <a:t>‹#›</a:t>
            </a:fld>
            <a:endParaRPr lang="en-IN"/>
          </a:p>
        </p:txBody>
      </p:sp>
    </p:spTree>
    <p:extLst>
      <p:ext uri="{BB962C8B-B14F-4D97-AF65-F5344CB8AC3E}">
        <p14:creationId xmlns:p14="http://schemas.microsoft.com/office/powerpoint/2010/main" val="2994224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B3FB5F-2F6B-AA90-90E8-A35CD06AECE2}"/>
              </a:ext>
            </a:extLst>
          </p:cNvPr>
          <p:cNvSpPr>
            <a:spLocks noGrp="1"/>
          </p:cNvSpPr>
          <p:nvPr>
            <p:ph type="dt" sz="half" idx="10"/>
          </p:nvPr>
        </p:nvSpPr>
        <p:spPr/>
        <p:txBody>
          <a:bodyPr/>
          <a:lstStyle/>
          <a:p>
            <a:fld id="{1B26ACCB-80BC-4FF0-84CF-CED466342800}" type="datetimeFigureOut">
              <a:rPr lang="en-IN" smtClean="0"/>
              <a:t>07-03-2026</a:t>
            </a:fld>
            <a:endParaRPr lang="en-IN"/>
          </a:p>
        </p:txBody>
      </p:sp>
      <p:sp>
        <p:nvSpPr>
          <p:cNvPr id="3" name="Footer Placeholder 2">
            <a:extLst>
              <a:ext uri="{FF2B5EF4-FFF2-40B4-BE49-F238E27FC236}">
                <a16:creationId xmlns:a16="http://schemas.microsoft.com/office/drawing/2014/main" id="{50CAFFC6-C0CD-73AC-96B8-97A25D50F1E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198C14F0-13EE-21F4-0C00-57F9AD9CCB9C}"/>
              </a:ext>
            </a:extLst>
          </p:cNvPr>
          <p:cNvSpPr>
            <a:spLocks noGrp="1"/>
          </p:cNvSpPr>
          <p:nvPr>
            <p:ph type="sldNum" sz="quarter" idx="12"/>
          </p:nvPr>
        </p:nvSpPr>
        <p:spPr/>
        <p:txBody>
          <a:bodyPr/>
          <a:lstStyle/>
          <a:p>
            <a:fld id="{30146993-6728-497B-98A2-A7720AFB8FFA}" type="slidenum">
              <a:rPr lang="en-IN" smtClean="0"/>
              <a:t>‹#›</a:t>
            </a:fld>
            <a:endParaRPr lang="en-IN"/>
          </a:p>
        </p:txBody>
      </p:sp>
    </p:spTree>
    <p:extLst>
      <p:ext uri="{BB962C8B-B14F-4D97-AF65-F5344CB8AC3E}">
        <p14:creationId xmlns:p14="http://schemas.microsoft.com/office/powerpoint/2010/main" val="1918641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F1D15-6888-CE92-4A93-FE46EDEA40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6F53372-E88B-BBDA-1ED8-49EF018FE8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A64160B-4094-86F9-FC40-D02A0D6A65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DC7F0A-4B25-847E-A6E9-AA46D33569B2}"/>
              </a:ext>
            </a:extLst>
          </p:cNvPr>
          <p:cNvSpPr>
            <a:spLocks noGrp="1"/>
          </p:cNvSpPr>
          <p:nvPr>
            <p:ph type="dt" sz="half" idx="10"/>
          </p:nvPr>
        </p:nvSpPr>
        <p:spPr/>
        <p:txBody>
          <a:bodyPr/>
          <a:lstStyle/>
          <a:p>
            <a:fld id="{1B26ACCB-80BC-4FF0-84CF-CED466342800}" type="datetimeFigureOut">
              <a:rPr lang="en-IN" smtClean="0"/>
              <a:t>07-03-2026</a:t>
            </a:fld>
            <a:endParaRPr lang="en-IN"/>
          </a:p>
        </p:txBody>
      </p:sp>
      <p:sp>
        <p:nvSpPr>
          <p:cNvPr id="6" name="Footer Placeholder 5">
            <a:extLst>
              <a:ext uri="{FF2B5EF4-FFF2-40B4-BE49-F238E27FC236}">
                <a16:creationId xmlns:a16="http://schemas.microsoft.com/office/drawing/2014/main" id="{7359BE63-D2B6-67DB-95F5-801125BEF35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B8CA49D-3558-0963-0FF6-20022C20C378}"/>
              </a:ext>
            </a:extLst>
          </p:cNvPr>
          <p:cNvSpPr>
            <a:spLocks noGrp="1"/>
          </p:cNvSpPr>
          <p:nvPr>
            <p:ph type="sldNum" sz="quarter" idx="12"/>
          </p:nvPr>
        </p:nvSpPr>
        <p:spPr/>
        <p:txBody>
          <a:bodyPr/>
          <a:lstStyle/>
          <a:p>
            <a:fld id="{30146993-6728-497B-98A2-A7720AFB8FFA}" type="slidenum">
              <a:rPr lang="en-IN" smtClean="0"/>
              <a:t>‹#›</a:t>
            </a:fld>
            <a:endParaRPr lang="en-IN"/>
          </a:p>
        </p:txBody>
      </p:sp>
    </p:spTree>
    <p:extLst>
      <p:ext uri="{BB962C8B-B14F-4D97-AF65-F5344CB8AC3E}">
        <p14:creationId xmlns:p14="http://schemas.microsoft.com/office/powerpoint/2010/main" val="3900881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92136-368E-E537-34C1-96717EBC0D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A9FF6EB-2E3E-7D97-2D53-52D283410D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0A6319B8-35F5-C969-FED6-D1AB9819A3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12AEF6-CE8B-D278-AB5E-140EC5725252}"/>
              </a:ext>
            </a:extLst>
          </p:cNvPr>
          <p:cNvSpPr>
            <a:spLocks noGrp="1"/>
          </p:cNvSpPr>
          <p:nvPr>
            <p:ph type="dt" sz="half" idx="10"/>
          </p:nvPr>
        </p:nvSpPr>
        <p:spPr/>
        <p:txBody>
          <a:bodyPr/>
          <a:lstStyle/>
          <a:p>
            <a:fld id="{1B26ACCB-80BC-4FF0-84CF-CED466342800}" type="datetimeFigureOut">
              <a:rPr lang="en-IN" smtClean="0"/>
              <a:t>07-03-2026</a:t>
            </a:fld>
            <a:endParaRPr lang="en-IN"/>
          </a:p>
        </p:txBody>
      </p:sp>
      <p:sp>
        <p:nvSpPr>
          <p:cNvPr id="6" name="Footer Placeholder 5">
            <a:extLst>
              <a:ext uri="{FF2B5EF4-FFF2-40B4-BE49-F238E27FC236}">
                <a16:creationId xmlns:a16="http://schemas.microsoft.com/office/drawing/2014/main" id="{8D8532AC-2425-AE7D-BCEB-5792AA6071C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A7B16C9-268F-908A-B824-7D2E538D90E1}"/>
              </a:ext>
            </a:extLst>
          </p:cNvPr>
          <p:cNvSpPr>
            <a:spLocks noGrp="1"/>
          </p:cNvSpPr>
          <p:nvPr>
            <p:ph type="sldNum" sz="quarter" idx="12"/>
          </p:nvPr>
        </p:nvSpPr>
        <p:spPr/>
        <p:txBody>
          <a:bodyPr/>
          <a:lstStyle/>
          <a:p>
            <a:fld id="{30146993-6728-497B-98A2-A7720AFB8FFA}" type="slidenum">
              <a:rPr lang="en-IN" smtClean="0"/>
              <a:t>‹#›</a:t>
            </a:fld>
            <a:endParaRPr lang="en-IN"/>
          </a:p>
        </p:txBody>
      </p:sp>
    </p:spTree>
    <p:extLst>
      <p:ext uri="{BB962C8B-B14F-4D97-AF65-F5344CB8AC3E}">
        <p14:creationId xmlns:p14="http://schemas.microsoft.com/office/powerpoint/2010/main" val="64935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7126B-DF95-B5CE-AF0F-54887A1D788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9E4DD68-883A-6B74-F48E-EBAE898276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0E5B07B-17EE-D579-0D5D-D9E182FB733C}"/>
              </a:ext>
            </a:extLst>
          </p:cNvPr>
          <p:cNvSpPr>
            <a:spLocks noGrp="1"/>
          </p:cNvSpPr>
          <p:nvPr>
            <p:ph type="dt" sz="half" idx="10"/>
          </p:nvPr>
        </p:nvSpPr>
        <p:spPr/>
        <p:txBody>
          <a:bodyPr/>
          <a:lstStyle/>
          <a:p>
            <a:fld id="{1B26ACCB-80BC-4FF0-84CF-CED466342800}" type="datetimeFigureOut">
              <a:rPr lang="en-IN" smtClean="0"/>
              <a:t>07-03-2026</a:t>
            </a:fld>
            <a:endParaRPr lang="en-IN"/>
          </a:p>
        </p:txBody>
      </p:sp>
      <p:sp>
        <p:nvSpPr>
          <p:cNvPr id="5" name="Footer Placeholder 4">
            <a:extLst>
              <a:ext uri="{FF2B5EF4-FFF2-40B4-BE49-F238E27FC236}">
                <a16:creationId xmlns:a16="http://schemas.microsoft.com/office/drawing/2014/main" id="{71105917-73AA-980F-C255-428415AD154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AB626A0-1FF1-100C-86E1-9C654C9DE9BB}"/>
              </a:ext>
            </a:extLst>
          </p:cNvPr>
          <p:cNvSpPr>
            <a:spLocks noGrp="1"/>
          </p:cNvSpPr>
          <p:nvPr>
            <p:ph type="sldNum" sz="quarter" idx="12"/>
          </p:nvPr>
        </p:nvSpPr>
        <p:spPr/>
        <p:txBody>
          <a:bodyPr/>
          <a:lstStyle/>
          <a:p>
            <a:fld id="{30146993-6728-497B-98A2-A7720AFB8FFA}" type="slidenum">
              <a:rPr lang="en-IN" smtClean="0"/>
              <a:t>‹#›</a:t>
            </a:fld>
            <a:endParaRPr lang="en-IN"/>
          </a:p>
        </p:txBody>
      </p:sp>
    </p:spTree>
    <p:extLst>
      <p:ext uri="{BB962C8B-B14F-4D97-AF65-F5344CB8AC3E}">
        <p14:creationId xmlns:p14="http://schemas.microsoft.com/office/powerpoint/2010/main" val="3667315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28F0F0-2B57-4F6B-2B39-10EF2BD6C36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EB66AFB-154A-1208-3E70-7AF819D710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5D7548F-31A6-3F91-6FC5-42B1DA76814D}"/>
              </a:ext>
            </a:extLst>
          </p:cNvPr>
          <p:cNvSpPr>
            <a:spLocks noGrp="1"/>
          </p:cNvSpPr>
          <p:nvPr>
            <p:ph type="dt" sz="half" idx="10"/>
          </p:nvPr>
        </p:nvSpPr>
        <p:spPr/>
        <p:txBody>
          <a:bodyPr/>
          <a:lstStyle/>
          <a:p>
            <a:fld id="{1B26ACCB-80BC-4FF0-84CF-CED466342800}" type="datetimeFigureOut">
              <a:rPr lang="en-IN" smtClean="0"/>
              <a:t>07-03-2026</a:t>
            </a:fld>
            <a:endParaRPr lang="en-IN"/>
          </a:p>
        </p:txBody>
      </p:sp>
      <p:sp>
        <p:nvSpPr>
          <p:cNvPr id="5" name="Footer Placeholder 4">
            <a:extLst>
              <a:ext uri="{FF2B5EF4-FFF2-40B4-BE49-F238E27FC236}">
                <a16:creationId xmlns:a16="http://schemas.microsoft.com/office/drawing/2014/main" id="{05455071-DD31-DE6C-23DC-6B37D0CC3F9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2D739E5-7ECF-DEA4-C3AB-BCF650ADE3A9}"/>
              </a:ext>
            </a:extLst>
          </p:cNvPr>
          <p:cNvSpPr>
            <a:spLocks noGrp="1"/>
          </p:cNvSpPr>
          <p:nvPr>
            <p:ph type="sldNum" sz="quarter" idx="12"/>
          </p:nvPr>
        </p:nvSpPr>
        <p:spPr/>
        <p:txBody>
          <a:bodyPr/>
          <a:lstStyle/>
          <a:p>
            <a:fld id="{30146993-6728-497B-98A2-A7720AFB8FFA}" type="slidenum">
              <a:rPr lang="en-IN" smtClean="0"/>
              <a:t>‹#›</a:t>
            </a:fld>
            <a:endParaRPr lang="en-IN"/>
          </a:p>
        </p:txBody>
      </p:sp>
    </p:spTree>
    <p:extLst>
      <p:ext uri="{BB962C8B-B14F-4D97-AF65-F5344CB8AC3E}">
        <p14:creationId xmlns:p14="http://schemas.microsoft.com/office/powerpoint/2010/main" val="2687308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4B758E-2C08-DB19-BF9A-A7DBC16AE1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C615079-7975-F27A-EA8C-08AA4E1508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864BF24-E9C4-0662-AD00-416D7DB30D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26ACCB-80BC-4FF0-84CF-CED466342800}" type="datetimeFigureOut">
              <a:rPr lang="en-IN" smtClean="0"/>
              <a:t>07-03-2026</a:t>
            </a:fld>
            <a:endParaRPr lang="en-IN"/>
          </a:p>
        </p:txBody>
      </p:sp>
      <p:sp>
        <p:nvSpPr>
          <p:cNvPr id="5" name="Footer Placeholder 4">
            <a:extLst>
              <a:ext uri="{FF2B5EF4-FFF2-40B4-BE49-F238E27FC236}">
                <a16:creationId xmlns:a16="http://schemas.microsoft.com/office/drawing/2014/main" id="{B4A70727-403F-B205-4EC5-CB065579F5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2A263F90-ABDD-02DF-303E-0FED118FAF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146993-6728-497B-98A2-A7720AFB8FFA}" type="slidenum">
              <a:rPr lang="en-IN" smtClean="0"/>
              <a:t>‹#›</a:t>
            </a:fld>
            <a:endParaRPr lang="en-IN"/>
          </a:p>
        </p:txBody>
      </p:sp>
    </p:spTree>
    <p:extLst>
      <p:ext uri="{BB962C8B-B14F-4D97-AF65-F5344CB8AC3E}">
        <p14:creationId xmlns:p14="http://schemas.microsoft.com/office/powerpoint/2010/main" val="20313276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cancerresearchuk.org/about-cancer/melanoma/risks-causes#family-history-and-genetic-factors" TargetMode="External"/><Relationship Id="rId13" Type="http://schemas.openxmlformats.org/officeDocument/2006/relationships/hyperlink" Target="https://www.mymelanomateam.com/resources/melanoma-prognosis-survival-rate-and-life-expectancy#:~:text=Five%2Dyear%20relative%20survival%20rates,Distant%20%E2%80%94%2035%20percent" TargetMode="External"/><Relationship Id="rId3" Type="http://schemas.openxmlformats.org/officeDocument/2006/relationships/image" Target="../media/image1.png"/><Relationship Id="rId7" Type="http://schemas.openxmlformats.org/officeDocument/2006/relationships/hyperlink" Target="https://news.cancerresearchuk.org/2024/05/27/skin-cancer-cases-reach-all-time-high/" TargetMode="External"/><Relationship Id="rId12" Type="http://schemas.openxmlformats.org/officeDocument/2006/relationships/hyperlink" Target="https://melanomauk.org.uk/report/2020-melanoma-skin-cancer-report/" TargetMode="External"/><Relationship Id="rId17" Type="http://schemas.openxmlformats.org/officeDocument/2006/relationships/hyperlink" Target="https://www.iarc.who.int/cancer-type/skin-cancer/" TargetMode="External"/><Relationship Id="rId2" Type="http://schemas.openxmlformats.org/officeDocument/2006/relationships/notesSlide" Target="../notesSlides/notesSlide1.xml"/><Relationship Id="rId16" Type="http://schemas.openxmlformats.org/officeDocument/2006/relationships/hyperlink" Target="https://www.skinhealthinfo.org.uk/one-in-five-people-in-england-will-develop-a-non-melanoma-skin-cancer-in-their-lifetime/" TargetMode="Externa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hyperlink" Target="https://melanomafocus.org/news-blog/28-of-uk-adults-are-using-sunbeds-as-skin-cancer-rates-rise/" TargetMode="External"/><Relationship Id="rId5" Type="http://schemas.openxmlformats.org/officeDocument/2006/relationships/image" Target="../media/image3.png"/><Relationship Id="rId15" Type="http://schemas.openxmlformats.org/officeDocument/2006/relationships/hyperlink" Target="https://pmc.ncbi.nlm.nih.gov/articles/PMC9289586/" TargetMode="External"/><Relationship Id="rId10" Type="http://schemas.openxmlformats.org/officeDocument/2006/relationships/hyperlink" Target="https://climbersagainstcancer.org/melanoma-may-awareness-month/" TargetMode="External"/><Relationship Id="rId4" Type="http://schemas.openxmlformats.org/officeDocument/2006/relationships/image" Target="../media/image2.jpg"/><Relationship Id="rId9" Type="http://schemas.openxmlformats.org/officeDocument/2006/relationships/hyperlink" Target="https://my.clevelandclinic.org/health/diseases/14391-melanoma" TargetMode="External"/><Relationship Id="rId14" Type="http://schemas.openxmlformats.org/officeDocument/2006/relationships/hyperlink" Target="https://www.england.nhs.uk/long-read/working-in-partnership-with-people-and-communities-statutory-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6CA2B-8D9D-0049-EFAA-01B33B227B86}"/>
              </a:ext>
            </a:extLst>
          </p:cNvPr>
          <p:cNvSpPr>
            <a:spLocks noGrp="1"/>
          </p:cNvSpPr>
          <p:nvPr>
            <p:ph type="title"/>
          </p:nvPr>
        </p:nvSpPr>
        <p:spPr>
          <a:xfrm>
            <a:off x="939168" y="-481781"/>
            <a:ext cx="10058098" cy="1641582"/>
          </a:xfrm>
        </p:spPr>
        <p:txBody>
          <a:bodyPr>
            <a:noAutofit/>
          </a:bodyPr>
          <a:lstStyle/>
          <a:p>
            <a:pPr algn="ctr"/>
            <a:br>
              <a:rPr lang="en-GB" sz="1108" b="1" dirty="0">
                <a:solidFill>
                  <a:schemeClr val="accent5">
                    <a:lumMod val="75000"/>
                  </a:schemeClr>
                </a:solidFill>
                <a:latin typeface="Times New Roman" panose="02020603050405020304" pitchFamily="18" charset="0"/>
                <a:ea typeface="Times New Roman"/>
                <a:cs typeface="Times New Roman" panose="02020603050405020304" pitchFamily="18" charset="0"/>
                <a:sym typeface="Times New Roman"/>
              </a:rPr>
            </a:br>
            <a:r>
              <a:rPr lang="nl-NL" sz="1108" b="1" dirty="0">
                <a:latin typeface="Times New Roman" panose="02020603050405020304" pitchFamily="18" charset="0"/>
                <a:ea typeface="Times New Roman"/>
                <a:cs typeface="Times New Roman" panose="02020603050405020304" pitchFamily="18" charset="0"/>
                <a:sym typeface="Times New Roman"/>
              </a:rPr>
              <a:t>STUDENT NAME: PRIYA PATEL</a:t>
            </a:r>
            <a:br>
              <a:rPr lang="nl-NL" sz="1108" b="1" dirty="0">
                <a:latin typeface="Times New Roman" panose="02020603050405020304" pitchFamily="18" charset="0"/>
                <a:ea typeface="Times New Roman"/>
                <a:cs typeface="Times New Roman" panose="02020603050405020304" pitchFamily="18" charset="0"/>
                <a:sym typeface="Times New Roman"/>
              </a:rPr>
            </a:br>
            <a:r>
              <a:rPr lang="nl-NL" sz="1108" b="1" dirty="0">
                <a:latin typeface="Times New Roman" panose="02020603050405020304" pitchFamily="18" charset="0"/>
                <a:ea typeface="Times New Roman"/>
                <a:cs typeface="Times New Roman" panose="02020603050405020304" pitchFamily="18" charset="0"/>
                <a:sym typeface="Times New Roman"/>
              </a:rPr>
              <a:t>STUDENT ID: 2503904</a:t>
            </a:r>
            <a:br>
              <a:rPr lang="nl-NL" sz="1108" b="1" dirty="0">
                <a:latin typeface="Times New Roman" panose="02020603050405020304" pitchFamily="18" charset="0"/>
                <a:ea typeface="Times New Roman"/>
                <a:cs typeface="Times New Roman" panose="02020603050405020304" pitchFamily="18" charset="0"/>
                <a:sym typeface="Times New Roman"/>
              </a:rPr>
            </a:br>
            <a:r>
              <a:rPr lang="nl-NL" sz="1108" b="1" dirty="0">
                <a:latin typeface="Times New Roman" panose="02020603050405020304" pitchFamily="18" charset="0"/>
                <a:ea typeface="Times New Roman"/>
                <a:cs typeface="Times New Roman" panose="02020603050405020304" pitchFamily="18" charset="0"/>
                <a:sym typeface="Times New Roman"/>
              </a:rPr>
              <a:t>SUPERVISOR NAME </a:t>
            </a:r>
            <a:r>
              <a:rPr lang="nl-NL" sz="1108" b="1">
                <a:latin typeface="Times New Roman" panose="02020603050405020304" pitchFamily="18" charset="0"/>
                <a:ea typeface="Times New Roman"/>
                <a:cs typeface="Times New Roman" panose="02020603050405020304" pitchFamily="18" charset="0"/>
                <a:sym typeface="Times New Roman"/>
              </a:rPr>
              <a:t>:SHEPHERED ZIKO </a:t>
            </a:r>
            <a:br>
              <a:rPr lang="nl-NL" sz="1108" b="1" dirty="0">
                <a:latin typeface="Times New Roman" panose="02020603050405020304" pitchFamily="18" charset="0"/>
                <a:ea typeface="Times New Roman"/>
                <a:cs typeface="Times New Roman" panose="02020603050405020304" pitchFamily="18" charset="0"/>
                <a:sym typeface="Times New Roman"/>
              </a:rPr>
            </a:br>
            <a:r>
              <a:rPr lang="nl-NL" sz="1108" b="1" dirty="0">
                <a:latin typeface="Times New Roman" panose="02020603050405020304" pitchFamily="18" charset="0"/>
                <a:ea typeface="Times New Roman"/>
                <a:cs typeface="Times New Roman" panose="02020603050405020304" pitchFamily="18" charset="0"/>
                <a:sym typeface="Times New Roman"/>
              </a:rPr>
              <a:t>EMAILADDRESS:2503904@STUDENT.UWTSD.AC.UK</a:t>
            </a:r>
            <a:br>
              <a:rPr lang="nl-NL" sz="1108" b="1" dirty="0">
                <a:solidFill>
                  <a:schemeClr val="lt1"/>
                </a:solidFill>
                <a:latin typeface="Times New Roman" panose="02020603050405020304" pitchFamily="18" charset="0"/>
                <a:ea typeface="Times New Roman"/>
                <a:cs typeface="Times New Roman" panose="02020603050405020304" pitchFamily="18" charset="0"/>
                <a:sym typeface="Times New Roman"/>
              </a:rPr>
            </a:br>
            <a:r>
              <a:rPr lang="en-GB" sz="1108" b="1" dirty="0">
                <a:solidFill>
                  <a:srgbClr val="0C0C0C"/>
                </a:solidFill>
                <a:latin typeface="Times New Roman" panose="02020603050405020304" pitchFamily="18" charset="0"/>
                <a:ea typeface="Times New Roman"/>
                <a:cs typeface="Times New Roman" panose="02020603050405020304" pitchFamily="18" charset="0"/>
                <a:sym typeface="Times New Roman"/>
              </a:rPr>
              <a:t> MSC PUBLIC HEALTH AND SOCIAL CARE IN PRACTICE</a:t>
            </a:r>
            <a:endParaRPr lang="en-IN" sz="1108"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75AD0442-D74C-A27B-A680-9B89268DCDD6}"/>
              </a:ext>
            </a:extLst>
          </p:cNvPr>
          <p:cNvSpPr>
            <a:spLocks noGrp="1"/>
          </p:cNvSpPr>
          <p:nvPr>
            <p:ph type="body" idx="1"/>
          </p:nvPr>
        </p:nvSpPr>
        <p:spPr>
          <a:xfrm>
            <a:off x="1466850" y="735730"/>
            <a:ext cx="10058098" cy="583589"/>
          </a:xfrm>
        </p:spPr>
        <p:txBody>
          <a:bodyPr>
            <a:normAutofit/>
          </a:bodyPr>
          <a:lstStyle/>
          <a:p>
            <a:pPr algn="ctr"/>
            <a:r>
              <a:rPr lang="en-GB" sz="1662" b="1" dirty="0">
                <a:solidFill>
                  <a:schemeClr val="accent5">
                    <a:lumMod val="50000"/>
                  </a:schemeClr>
                </a:solidFill>
                <a:latin typeface="Times New Roman" panose="02020603050405020304" pitchFamily="18" charset="0"/>
                <a:ea typeface="Times New Roman"/>
                <a:cs typeface="Times New Roman" panose="02020603050405020304" pitchFamily="18" charset="0"/>
                <a:sym typeface="Times New Roman"/>
              </a:rPr>
              <a:t>ENVIRONMENTAL RISK AND INHERITED GENETIC FACTORS AFFECTS THE DEVELOPMENT OF SKIN CANCER IN UK ADULTS: A SYSTEMATIC REVIEW</a:t>
            </a:r>
            <a:endParaRPr lang="en-IN" sz="1385" dirty="0">
              <a:solidFill>
                <a:schemeClr val="accent5">
                  <a:lumMod val="50000"/>
                </a:schemeClr>
              </a:solidFill>
              <a:latin typeface="Times New Roman" panose="02020603050405020304" pitchFamily="18" charset="0"/>
              <a:cs typeface="Times New Roman" panose="02020603050405020304" pitchFamily="18" charset="0"/>
            </a:endParaRPr>
          </a:p>
        </p:txBody>
      </p:sp>
      <p:pic>
        <p:nvPicPr>
          <p:cNvPr id="4" name="Google Shape;118;p1">
            <a:extLst>
              <a:ext uri="{FF2B5EF4-FFF2-40B4-BE49-F238E27FC236}">
                <a16:creationId xmlns:a16="http://schemas.microsoft.com/office/drawing/2014/main" id="{854A51D4-EDB4-A3FD-7797-BEF89F359942}"/>
              </a:ext>
            </a:extLst>
          </p:cNvPr>
          <p:cNvPicPr preferRelativeResize="0"/>
          <p:nvPr/>
        </p:nvPicPr>
        <p:blipFill rotWithShape="1">
          <a:blip r:embed="rId3">
            <a:alphaModFix/>
          </a:blip>
          <a:srcRect/>
          <a:stretch/>
        </p:blipFill>
        <p:spPr>
          <a:xfrm>
            <a:off x="89205" y="136386"/>
            <a:ext cx="1654450" cy="704379"/>
          </a:xfrm>
          <a:prstGeom prst="rect">
            <a:avLst/>
          </a:prstGeom>
          <a:noFill/>
          <a:ln>
            <a:noFill/>
          </a:ln>
          <a:effectLst>
            <a:outerShdw blurRad="292100" dist="139700" dir="2700000" algn="tl" rotWithShape="0">
              <a:srgbClr val="333333">
                <a:alpha val="65098"/>
              </a:srgbClr>
            </a:outerShdw>
          </a:effectLst>
        </p:spPr>
      </p:pic>
      <p:sp>
        <p:nvSpPr>
          <p:cNvPr id="5" name="Rectangle 4">
            <a:extLst>
              <a:ext uri="{FF2B5EF4-FFF2-40B4-BE49-F238E27FC236}">
                <a16:creationId xmlns:a16="http://schemas.microsoft.com/office/drawing/2014/main" id="{7DBF1E7C-D5BF-566E-41FA-07728C318E6F}"/>
              </a:ext>
            </a:extLst>
          </p:cNvPr>
          <p:cNvSpPr/>
          <p:nvPr/>
        </p:nvSpPr>
        <p:spPr>
          <a:xfrm>
            <a:off x="48169" y="1179089"/>
            <a:ext cx="2612643" cy="5135133"/>
          </a:xfrm>
          <a:prstGeom prst="rect">
            <a:avLst/>
          </a:prstGeom>
          <a:gradFill flip="none" rotWithShape="1">
            <a:gsLst>
              <a:gs pos="0">
                <a:schemeClr val="accent3">
                  <a:lumMod val="40000"/>
                  <a:lumOff val="60000"/>
                  <a:shade val="30000"/>
                  <a:satMod val="115000"/>
                </a:schemeClr>
              </a:gs>
              <a:gs pos="50000">
                <a:schemeClr val="accent3">
                  <a:lumMod val="40000"/>
                  <a:lumOff val="60000"/>
                  <a:shade val="67500"/>
                  <a:satMod val="115000"/>
                </a:schemeClr>
              </a:gs>
              <a:gs pos="100000">
                <a:schemeClr val="accent3">
                  <a:lumMod val="40000"/>
                  <a:lumOff val="60000"/>
                  <a:shade val="100000"/>
                  <a:satMod val="115000"/>
                </a:schemeClr>
              </a:gs>
            </a:gsLst>
            <a:path path="circle">
              <a:fillToRect l="50000" t="50000" r="50000" b="50000"/>
            </a:path>
            <a:tileRect/>
          </a:gradFill>
          <a:ln>
            <a:solidFill>
              <a:schemeClr val="accent5">
                <a:lumMod val="50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1246" b="1">
              <a:solidFill>
                <a:schemeClr val="tx1"/>
              </a:solidFill>
              <a:latin typeface="Times New Roman" panose="02020603050405020304" pitchFamily="18" charset="0"/>
              <a:cs typeface="Times New Roman" panose="02020603050405020304" pitchFamily="18" charset="0"/>
            </a:endParaRPr>
          </a:p>
          <a:p>
            <a:pPr algn="ctr"/>
            <a:endParaRPr lang="en-GB" sz="1246" b="1">
              <a:solidFill>
                <a:schemeClr val="tx1"/>
              </a:solidFill>
              <a:latin typeface="Times New Roman" panose="02020603050405020304" pitchFamily="18" charset="0"/>
              <a:cs typeface="Times New Roman" panose="02020603050405020304" pitchFamily="18" charset="0"/>
            </a:endParaRPr>
          </a:p>
          <a:p>
            <a:pPr algn="ctr"/>
            <a:endParaRPr lang="en-GB" sz="1246" b="1">
              <a:solidFill>
                <a:schemeClr val="tx1"/>
              </a:solidFill>
              <a:latin typeface="Times New Roman" panose="02020603050405020304" pitchFamily="18" charset="0"/>
              <a:cs typeface="Times New Roman" panose="02020603050405020304" pitchFamily="18" charset="0"/>
            </a:endParaRPr>
          </a:p>
          <a:p>
            <a:pPr algn="ctr"/>
            <a:endParaRPr lang="en-GB" sz="1246" b="1">
              <a:solidFill>
                <a:schemeClr val="tx1"/>
              </a:solidFill>
              <a:latin typeface="Times New Roman" panose="02020603050405020304" pitchFamily="18" charset="0"/>
              <a:cs typeface="Times New Roman" panose="02020603050405020304" pitchFamily="18" charset="0"/>
            </a:endParaRPr>
          </a:p>
          <a:p>
            <a:pPr algn="ctr"/>
            <a:endParaRPr lang="en-GB" sz="1246" b="1">
              <a:solidFill>
                <a:schemeClr val="tx1"/>
              </a:solidFill>
              <a:latin typeface="Times New Roman" panose="02020603050405020304" pitchFamily="18" charset="0"/>
              <a:cs typeface="Times New Roman" panose="02020603050405020304" pitchFamily="18" charset="0"/>
            </a:endParaRPr>
          </a:p>
          <a:p>
            <a:pPr algn="ctr"/>
            <a:endParaRPr lang="en-GB" sz="1246" b="1">
              <a:solidFill>
                <a:schemeClr val="tx1"/>
              </a:solidFill>
              <a:latin typeface="Times New Roman" panose="02020603050405020304" pitchFamily="18" charset="0"/>
              <a:cs typeface="Times New Roman" panose="02020603050405020304" pitchFamily="18" charset="0"/>
            </a:endParaRPr>
          </a:p>
          <a:p>
            <a:pPr algn="ctr"/>
            <a:endParaRPr lang="en-GB" sz="1246" b="1">
              <a:solidFill>
                <a:schemeClr val="tx1"/>
              </a:solidFill>
              <a:latin typeface="Times New Roman" panose="02020603050405020304" pitchFamily="18" charset="0"/>
              <a:cs typeface="Times New Roman" panose="02020603050405020304" pitchFamily="18" charset="0"/>
            </a:endParaRPr>
          </a:p>
          <a:p>
            <a:pPr algn="ctr"/>
            <a:endParaRPr lang="en-GB" sz="1246" b="1">
              <a:solidFill>
                <a:schemeClr val="tx1"/>
              </a:solidFill>
              <a:latin typeface="Times New Roman" panose="02020603050405020304" pitchFamily="18" charset="0"/>
              <a:cs typeface="Times New Roman" panose="02020603050405020304" pitchFamily="18" charset="0"/>
            </a:endParaRPr>
          </a:p>
          <a:p>
            <a:pPr algn="ctr"/>
            <a:endParaRPr lang="en-GB" sz="1246" b="1">
              <a:solidFill>
                <a:schemeClr val="tx1"/>
              </a:solidFill>
              <a:latin typeface="Times New Roman" panose="02020603050405020304" pitchFamily="18" charset="0"/>
              <a:cs typeface="Times New Roman" panose="02020603050405020304" pitchFamily="18" charset="0"/>
            </a:endParaRPr>
          </a:p>
          <a:p>
            <a:pPr algn="ctr"/>
            <a:endParaRPr lang="en-GB" sz="1246" b="1">
              <a:solidFill>
                <a:schemeClr val="tx1"/>
              </a:solidFill>
              <a:latin typeface="Times New Roman" panose="02020603050405020304" pitchFamily="18" charset="0"/>
              <a:cs typeface="Times New Roman" panose="02020603050405020304" pitchFamily="18" charset="0"/>
            </a:endParaRPr>
          </a:p>
          <a:p>
            <a:pPr algn="ctr"/>
            <a:endParaRPr lang="en-IN" sz="1246"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D1D7C99-935A-7E13-6E6F-05DE792CCB16}"/>
              </a:ext>
            </a:extLst>
          </p:cNvPr>
          <p:cNvSpPr txBox="1"/>
          <p:nvPr/>
        </p:nvSpPr>
        <p:spPr>
          <a:xfrm>
            <a:off x="155627" y="1227140"/>
            <a:ext cx="2468899" cy="3927870"/>
          </a:xfrm>
          <a:prstGeom prst="rect">
            <a:avLst/>
          </a:prstGeom>
          <a:noFill/>
        </p:spPr>
        <p:txBody>
          <a:bodyPr wrap="square" rtlCol="0">
            <a:spAutoFit/>
          </a:bodyPr>
          <a:lstStyle/>
          <a:p>
            <a:r>
              <a:rPr lang="en-IN" sz="1246" b="1" dirty="0" err="1">
                <a:latin typeface="Times New Roman" panose="02020603050405020304" pitchFamily="18" charset="0"/>
                <a:cs typeface="Times New Roman" panose="02020603050405020304" pitchFamily="18" charset="0"/>
              </a:rPr>
              <a:t>Prevelance</a:t>
            </a:r>
            <a:r>
              <a:rPr lang="en-IN" sz="1246" dirty="0">
                <a:latin typeface="Times New Roman" panose="02020603050405020304" pitchFamily="18" charset="0"/>
                <a:cs typeface="Times New Roman" panose="02020603050405020304" pitchFamily="18" charset="0"/>
              </a:rPr>
              <a:t> </a:t>
            </a:r>
          </a:p>
          <a:p>
            <a:pPr marL="118695" indent="-118695" algn="just">
              <a:buFont typeface="Arial" panose="020B0604020202020204" pitchFamily="34" charset="0"/>
              <a:buChar char="•"/>
            </a:pPr>
            <a:endParaRPr lang="en-GB" sz="831" dirty="0">
              <a:latin typeface="Times New Roman" panose="02020603050405020304" pitchFamily="18" charset="0"/>
              <a:cs typeface="Times New Roman" panose="02020603050405020304" pitchFamily="18" charset="0"/>
            </a:endParaRPr>
          </a:p>
          <a:p>
            <a:pPr marL="118695" indent="-118695" algn="just">
              <a:buFont typeface="Arial" panose="020B0604020202020204" pitchFamily="34" charset="0"/>
              <a:buChar char="•"/>
            </a:pPr>
            <a:r>
              <a:rPr lang="en-GB" sz="831" dirty="0">
                <a:latin typeface="Times New Roman" panose="02020603050405020304" pitchFamily="18" charset="0"/>
                <a:cs typeface="Times New Roman" panose="02020603050405020304" pitchFamily="18" charset="0"/>
              </a:rPr>
              <a:t>The prevalence of skin cancer is a significant and an increasing societal issue in the UK. It is associated with one of the most prevalent cancers diagnosed and both melanoma and non-melanoma skin cancer desire a significant population percentage on a yearly basis Non-melanoma skin cancer (NMSC) represents an important health problem in medical practice (</a:t>
            </a:r>
            <a:r>
              <a:rPr lang="en-GB" sz="831" dirty="0" err="1">
                <a:latin typeface="Times New Roman" panose="02020603050405020304" pitchFamily="18" charset="0"/>
                <a:cs typeface="Times New Roman" panose="02020603050405020304" pitchFamily="18" charset="0"/>
              </a:rPr>
              <a:t>Pmc</a:t>
            </a:r>
            <a:r>
              <a:rPr lang="en-GB" sz="831" dirty="0">
                <a:latin typeface="Times New Roman" panose="02020603050405020304" pitchFamily="18" charset="0"/>
                <a:cs typeface="Times New Roman" panose="02020603050405020304" pitchFamily="18" charset="0"/>
              </a:rPr>
              <a:t>, 2022). </a:t>
            </a:r>
            <a:endParaRPr lang="en-IN" sz="831" dirty="0">
              <a:latin typeface="Times New Roman" panose="02020603050405020304" pitchFamily="18" charset="0"/>
              <a:cs typeface="Times New Roman" panose="02020603050405020304" pitchFamily="18" charset="0"/>
            </a:endParaRPr>
          </a:p>
          <a:p>
            <a:pPr marL="118695" indent="-118695" algn="just">
              <a:buFont typeface="Arial" panose="020B0604020202020204" pitchFamily="34" charset="0"/>
              <a:buChar char="•"/>
            </a:pPr>
            <a:r>
              <a:rPr lang="en-US" sz="831" dirty="0">
                <a:latin typeface="Times New Roman" panose="02020603050405020304" pitchFamily="18" charset="0"/>
                <a:cs typeface="Times New Roman" panose="02020603050405020304" pitchFamily="18" charset="0"/>
              </a:rPr>
              <a:t>In 2024, some 20,800 new cases of melanoma were projected in the UK (</a:t>
            </a:r>
            <a:r>
              <a:rPr lang="en-US" sz="831" dirty="0" err="1">
                <a:latin typeface="Times New Roman" panose="02020603050405020304" pitchFamily="18" charset="0"/>
                <a:cs typeface="Times New Roman" panose="02020603050405020304" pitchFamily="18" charset="0"/>
              </a:rPr>
              <a:t>Cancerresearchuk</a:t>
            </a:r>
            <a:r>
              <a:rPr lang="en-US" sz="831" dirty="0">
                <a:latin typeface="Times New Roman" panose="02020603050405020304" pitchFamily="18" charset="0"/>
                <a:cs typeface="Times New Roman" panose="02020603050405020304" pitchFamily="18" charset="0"/>
              </a:rPr>
              <a:t>, 2024). This upward trend in melanoma cases is seen across all age groups. </a:t>
            </a:r>
            <a:endParaRPr lang="en-IN" sz="831" dirty="0">
              <a:latin typeface="Times New Roman" panose="02020603050405020304" pitchFamily="18" charset="0"/>
              <a:cs typeface="Times New Roman" panose="02020603050405020304" pitchFamily="18" charset="0"/>
            </a:endParaRPr>
          </a:p>
          <a:p>
            <a:pPr marL="118695" indent="-118695" algn="just">
              <a:buFont typeface="Arial" panose="020B0604020202020204" pitchFamily="34" charset="0"/>
              <a:buChar char="•"/>
            </a:pPr>
            <a:r>
              <a:rPr lang="en-US" sz="831" dirty="0">
                <a:latin typeface="Times New Roman" panose="02020603050405020304" pitchFamily="18" charset="0"/>
                <a:cs typeface="Times New Roman" panose="02020603050405020304" pitchFamily="18" charset="0"/>
              </a:rPr>
              <a:t>In 2022, an estimated 330,000 new cases of melanoma were diagnosed worldwide and almost 60 000 people died from the disease (WHO, 2026). </a:t>
            </a:r>
            <a:endParaRPr lang="en-IN" sz="831" dirty="0">
              <a:latin typeface="Times New Roman" panose="02020603050405020304" pitchFamily="18" charset="0"/>
              <a:cs typeface="Times New Roman" panose="02020603050405020304" pitchFamily="18" charset="0"/>
            </a:endParaRPr>
          </a:p>
          <a:p>
            <a:pPr marL="118695" indent="-118695" algn="just">
              <a:buFont typeface="Arial" panose="020B0604020202020204" pitchFamily="34" charset="0"/>
              <a:buChar char="•"/>
            </a:pPr>
            <a:r>
              <a:rPr lang="en-US" sz="831" dirty="0">
                <a:latin typeface="Times New Roman" panose="02020603050405020304" pitchFamily="18" charset="0"/>
                <a:cs typeface="Times New Roman" panose="02020603050405020304" pitchFamily="18" charset="0"/>
              </a:rPr>
              <a:t>Previous national statistics also show that approximately 17,852 individuals are diagnosed with melanoma annually (</a:t>
            </a:r>
            <a:r>
              <a:rPr lang="en-US" sz="831" dirty="0" err="1">
                <a:latin typeface="Times New Roman" panose="02020603050405020304" pitchFamily="18" charset="0"/>
                <a:cs typeface="Times New Roman" panose="02020603050405020304" pitchFamily="18" charset="0"/>
              </a:rPr>
              <a:t>Melanomauk</a:t>
            </a:r>
            <a:r>
              <a:rPr lang="en-US" sz="831" dirty="0">
                <a:latin typeface="Times New Roman" panose="02020603050405020304" pitchFamily="18" charset="0"/>
                <a:cs typeface="Times New Roman" panose="02020603050405020304" pitchFamily="18" charset="0"/>
              </a:rPr>
              <a:t>, 2026). </a:t>
            </a:r>
            <a:endParaRPr lang="en-IN" sz="831" dirty="0">
              <a:latin typeface="Times New Roman" panose="02020603050405020304" pitchFamily="18" charset="0"/>
              <a:cs typeface="Times New Roman" panose="02020603050405020304" pitchFamily="18" charset="0"/>
            </a:endParaRPr>
          </a:p>
          <a:p>
            <a:pPr marL="118695" indent="-118695" algn="just">
              <a:buFont typeface="Arial" panose="020B0604020202020204" pitchFamily="34" charset="0"/>
              <a:buChar char="•"/>
            </a:pPr>
            <a:r>
              <a:rPr lang="en-US" sz="831" dirty="0">
                <a:latin typeface="Times New Roman" panose="02020603050405020304" pitchFamily="18" charset="0"/>
                <a:cs typeface="Times New Roman" panose="02020603050405020304" pitchFamily="18" charset="0"/>
              </a:rPr>
              <a:t>It is identified that around 2,500 melanoma deaths are estimated annually in the UK (</a:t>
            </a:r>
            <a:r>
              <a:rPr lang="en-US" sz="831" dirty="0" err="1">
                <a:latin typeface="Times New Roman" panose="02020603050405020304" pitchFamily="18" charset="0"/>
                <a:cs typeface="Times New Roman" panose="02020603050405020304" pitchFamily="18" charset="0"/>
              </a:rPr>
              <a:t>Climbersagainstcancer</a:t>
            </a:r>
            <a:r>
              <a:rPr lang="en-US" sz="831" dirty="0">
                <a:latin typeface="Times New Roman" panose="02020603050405020304" pitchFamily="18" charset="0"/>
                <a:cs typeface="Times New Roman" panose="02020603050405020304" pitchFamily="18" charset="0"/>
              </a:rPr>
              <a:t>, 2025). </a:t>
            </a:r>
            <a:endParaRPr lang="en-IN" sz="831" dirty="0">
              <a:latin typeface="Times New Roman" panose="02020603050405020304" pitchFamily="18" charset="0"/>
              <a:cs typeface="Times New Roman" panose="02020603050405020304" pitchFamily="18" charset="0"/>
            </a:endParaRPr>
          </a:p>
          <a:p>
            <a:pPr marL="118695" indent="-118695" algn="just">
              <a:buFont typeface="Arial" panose="020B0604020202020204" pitchFamily="34" charset="0"/>
              <a:buChar char="•"/>
            </a:pPr>
            <a:r>
              <a:rPr lang="en-US" sz="831" dirty="0">
                <a:latin typeface="Times New Roman" panose="02020603050405020304" pitchFamily="18" charset="0"/>
                <a:cs typeface="Times New Roman" panose="02020603050405020304" pitchFamily="18" charset="0"/>
              </a:rPr>
              <a:t>Even though the survival rates have increased, as almost 92% of people with melanoma are alive ten years later as tumors thicker than 4 millimeters are associated with a worse prognosis (</a:t>
            </a:r>
            <a:r>
              <a:rPr lang="en-US" sz="831" dirty="0" err="1">
                <a:latin typeface="Times New Roman" panose="02020603050405020304" pitchFamily="18" charset="0"/>
                <a:cs typeface="Times New Roman" panose="02020603050405020304" pitchFamily="18" charset="0"/>
              </a:rPr>
              <a:t>Mymelanomateam</a:t>
            </a:r>
            <a:r>
              <a:rPr lang="en-US" sz="831" dirty="0">
                <a:latin typeface="Times New Roman" panose="02020603050405020304" pitchFamily="18" charset="0"/>
                <a:cs typeface="Times New Roman" panose="02020603050405020304" pitchFamily="18" charset="0"/>
              </a:rPr>
              <a:t>, 2024). </a:t>
            </a:r>
            <a:endParaRPr lang="en-IN" sz="692" dirty="0">
              <a:latin typeface="Times New Roman" panose="02020603050405020304" pitchFamily="18" charset="0"/>
              <a:cs typeface="Times New Roman" panose="02020603050405020304" pitchFamily="18" charset="0"/>
            </a:endParaRPr>
          </a:p>
          <a:p>
            <a:endParaRPr lang="en-IN" sz="1246" dirty="0">
              <a:latin typeface="Times New Roman" panose="02020603050405020304" pitchFamily="18" charset="0"/>
              <a:cs typeface="Times New Roman" panose="02020603050405020304" pitchFamily="18" charset="0"/>
            </a:endParaRPr>
          </a:p>
        </p:txBody>
      </p:sp>
      <p:pic>
        <p:nvPicPr>
          <p:cNvPr id="112" name="Google Shape;112;p1" descr="Overview of skin cancer types and prevalence rates across continents -  ScienceDirect"/>
          <p:cNvPicPr preferRelativeResize="0"/>
          <p:nvPr/>
        </p:nvPicPr>
        <p:blipFill rotWithShape="1">
          <a:blip r:embed="rId4">
            <a:alphaModFix/>
          </a:blip>
          <a:srcRect/>
          <a:stretch/>
        </p:blipFill>
        <p:spPr>
          <a:xfrm>
            <a:off x="2816256" y="4698481"/>
            <a:ext cx="2612643" cy="1994585"/>
          </a:xfrm>
          <a:prstGeom prst="rect">
            <a:avLst/>
          </a:prstGeom>
          <a:noFill/>
          <a:ln>
            <a:noFill/>
          </a:ln>
          <a:effectLst>
            <a:outerShdw blurRad="190500" algn="tl" rotWithShape="0">
              <a:srgbClr val="000000">
                <a:alpha val="70196"/>
              </a:srgbClr>
            </a:outerShdw>
          </a:effectLst>
        </p:spPr>
      </p:pic>
      <p:sp>
        <p:nvSpPr>
          <p:cNvPr id="7" name="Google Shape;110;p1">
            <a:extLst>
              <a:ext uri="{FF2B5EF4-FFF2-40B4-BE49-F238E27FC236}">
                <a16:creationId xmlns:a16="http://schemas.microsoft.com/office/drawing/2014/main" id="{E6971DCA-5402-89B0-0099-FD5F8C688B88}"/>
              </a:ext>
            </a:extLst>
          </p:cNvPr>
          <p:cNvSpPr/>
          <p:nvPr/>
        </p:nvSpPr>
        <p:spPr>
          <a:xfrm>
            <a:off x="2749902" y="1319319"/>
            <a:ext cx="2660629" cy="3214028"/>
          </a:xfrm>
          <a:prstGeom prst="roundRect">
            <a:avLst>
              <a:gd name="adj" fmla="val 16667"/>
            </a:avLst>
          </a:prstGeom>
          <a:gradFill>
            <a:gsLst>
              <a:gs pos="0">
                <a:srgbClr val="BBB0A3"/>
              </a:gs>
              <a:gs pos="45000">
                <a:srgbClr val="C6BDB2"/>
              </a:gs>
              <a:gs pos="100000">
                <a:srgbClr val="CFC3BA"/>
              </a:gs>
            </a:gsLst>
            <a:path path="circle">
              <a:fillToRect l="50000" t="50000" r="50000" b="50000"/>
            </a:path>
            <a:tileRect/>
          </a:gradFill>
          <a:ln w="12700" cap="flat" cmpd="sng">
            <a:solidFill>
              <a:schemeClr val="accent5"/>
            </a:solidFill>
            <a:prstDash val="solid"/>
            <a:round/>
            <a:headEnd type="none" w="sm" len="sm"/>
            <a:tailEnd type="none" w="sm" len="sm"/>
          </a:ln>
        </p:spPr>
        <p:txBody>
          <a:bodyPr spcFirstLastPara="1" wrap="square" lIns="63294" tIns="31638" rIns="63294" bIns="31638" anchor="ctr" anchorCtr="0">
            <a:noAutofit/>
          </a:bodyPr>
          <a:lstStyle/>
          <a:p>
            <a:pPr algn="ctr"/>
            <a:r>
              <a:rPr lang="en-GB" sz="1246" b="1" dirty="0">
                <a:solidFill>
                  <a:schemeClr val="dk1"/>
                </a:solidFill>
                <a:latin typeface="Times New Roman" panose="02020603050405020304" pitchFamily="18" charset="0"/>
                <a:ea typeface="Times New Roman"/>
                <a:cs typeface="Times New Roman" panose="02020603050405020304" pitchFamily="18" charset="0"/>
                <a:sym typeface="Times New Roman"/>
              </a:rPr>
              <a:t>Research question, aims and objectives</a:t>
            </a:r>
            <a:endParaRPr sz="1246" b="1"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algn="ctr"/>
            <a:r>
              <a:rPr lang="en-GB" sz="1246" b="1" dirty="0">
                <a:solidFill>
                  <a:schemeClr val="dk1"/>
                </a:solidFill>
                <a:latin typeface="Times New Roman" panose="02020603050405020304" pitchFamily="18" charset="0"/>
                <a:ea typeface="Times New Roman"/>
                <a:cs typeface="Times New Roman" panose="02020603050405020304" pitchFamily="18" charset="0"/>
                <a:sym typeface="Times New Roman"/>
              </a:rPr>
              <a:t>Research Question</a:t>
            </a:r>
            <a:endParaRPr sz="1246" b="1"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marL="118695" indent="-118695" algn="just">
              <a:buFont typeface="Wingdings" panose="05000000000000000000" pitchFamily="2" charset="2"/>
              <a:buChar char="Ø"/>
            </a:pPr>
            <a:r>
              <a:rPr lang="en-GB" sz="692" dirty="0">
                <a:solidFill>
                  <a:schemeClr val="dk1"/>
                </a:solidFill>
                <a:latin typeface="Times New Roman" panose="02020603050405020304" pitchFamily="18" charset="0"/>
                <a:ea typeface="Times New Roman"/>
                <a:cs typeface="Times New Roman" panose="02020603050405020304" pitchFamily="18" charset="0"/>
                <a:sym typeface="Times New Roman"/>
              </a:rPr>
              <a:t>What are the environmental hazards and genetic inheritance that influence the skin cancer development in adults in the UK and how can such understanding help in developing individual prevention and treatment prevention plans?</a:t>
            </a:r>
            <a:endParaRPr sz="692"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algn="just"/>
            <a:r>
              <a:rPr lang="en-GB" sz="692" b="1" dirty="0">
                <a:solidFill>
                  <a:schemeClr val="dk1"/>
                </a:solidFill>
                <a:latin typeface="Times New Roman" panose="02020603050405020304" pitchFamily="18" charset="0"/>
                <a:ea typeface="Times New Roman"/>
                <a:cs typeface="Times New Roman" panose="02020603050405020304" pitchFamily="18" charset="0"/>
                <a:sym typeface="Times New Roman"/>
              </a:rPr>
              <a:t>Aim of the Research</a:t>
            </a:r>
            <a:endParaRPr sz="692" b="1"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algn="just"/>
            <a:r>
              <a:rPr lang="en-GB" sz="692" dirty="0">
                <a:solidFill>
                  <a:schemeClr val="dk1"/>
                </a:solidFill>
                <a:latin typeface="Times New Roman" panose="02020603050405020304" pitchFamily="18" charset="0"/>
                <a:ea typeface="Times New Roman"/>
                <a:cs typeface="Times New Roman" panose="02020603050405020304" pitchFamily="18" charset="0"/>
                <a:sym typeface="Times New Roman"/>
              </a:rPr>
              <a:t>This research aims to conduct a systematic review and synthesise the evidence that inherited genetic influences on the occurrence of skin cancer in the UK adult population. This research also aims to make contributions to better personalised prevention and treatment approaches through enlightenment of specific public health interventions.</a:t>
            </a:r>
            <a:endParaRPr sz="692" dirty="0">
              <a:latin typeface="Times New Roman" panose="02020603050405020304" pitchFamily="18" charset="0"/>
              <a:cs typeface="Times New Roman" panose="02020603050405020304" pitchFamily="18" charset="0"/>
            </a:endParaRPr>
          </a:p>
          <a:p>
            <a:pPr algn="just"/>
            <a:r>
              <a:rPr lang="en-GB" sz="727" b="1" dirty="0">
                <a:solidFill>
                  <a:schemeClr val="dk1"/>
                </a:solidFill>
                <a:latin typeface="Times New Roman" panose="02020603050405020304" pitchFamily="18" charset="0"/>
                <a:ea typeface="Times New Roman"/>
                <a:cs typeface="Times New Roman" panose="02020603050405020304" pitchFamily="18" charset="0"/>
                <a:sym typeface="Times New Roman"/>
              </a:rPr>
              <a:t>Research Objectives</a:t>
            </a:r>
            <a:endParaRPr sz="727" b="1"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marL="118695" indent="-118695" algn="just">
              <a:buClr>
                <a:schemeClr val="dk1"/>
              </a:buClr>
              <a:buSzPts val="800"/>
              <a:buFont typeface="Arial"/>
              <a:buChar char="•"/>
            </a:pPr>
            <a:r>
              <a:rPr lang="en-GB" sz="692" dirty="0">
                <a:solidFill>
                  <a:schemeClr val="dk1"/>
                </a:solidFill>
                <a:latin typeface="Times New Roman" panose="02020603050405020304" pitchFamily="18" charset="0"/>
                <a:ea typeface="Times New Roman"/>
                <a:cs typeface="Times New Roman" panose="02020603050405020304" pitchFamily="18" charset="0"/>
                <a:sym typeface="Times New Roman"/>
              </a:rPr>
              <a:t>To determine the effect of occupational sun exposure, UV radiation exposure as well as lifestyle on skin cancer diagnosis of the adult population of the UK.</a:t>
            </a:r>
            <a:endParaRPr sz="692"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marL="118695" indent="-118695" algn="just">
              <a:buClr>
                <a:schemeClr val="dk1"/>
              </a:buClr>
              <a:buSzPts val="800"/>
              <a:buFont typeface="Arial"/>
              <a:buChar char="•"/>
            </a:pPr>
            <a:r>
              <a:rPr lang="en-GB" sz="692" dirty="0">
                <a:solidFill>
                  <a:schemeClr val="dk1"/>
                </a:solidFill>
                <a:latin typeface="Times New Roman" panose="02020603050405020304" pitchFamily="18" charset="0"/>
                <a:ea typeface="Times New Roman"/>
                <a:cs typeface="Times New Roman" panose="02020603050405020304" pitchFamily="18" charset="0"/>
                <a:sym typeface="Times New Roman"/>
              </a:rPr>
              <a:t>To examine how family history and genetic variations account for more susceptibility among people to skin cancer.</a:t>
            </a:r>
            <a:endParaRPr sz="692"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marL="118695" indent="-118695" algn="just">
              <a:buClr>
                <a:schemeClr val="dk1"/>
              </a:buClr>
              <a:buSzPts val="800"/>
              <a:buFont typeface="Arial"/>
              <a:buChar char="•"/>
            </a:pPr>
            <a:r>
              <a:rPr lang="en-GB" sz="692" dirty="0">
                <a:solidFill>
                  <a:schemeClr val="dk1"/>
                </a:solidFill>
                <a:latin typeface="Times New Roman" panose="02020603050405020304" pitchFamily="18" charset="0"/>
                <a:ea typeface="Times New Roman"/>
                <a:cs typeface="Times New Roman" panose="02020603050405020304" pitchFamily="18" charset="0"/>
                <a:sym typeface="Times New Roman"/>
              </a:rPr>
              <a:t>To create risk-based sun protection consultation, targeted screening, and behavioural interventions to the high-risk groups.</a:t>
            </a:r>
            <a:endParaRPr sz="692"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marL="118695" indent="-118695" algn="just">
              <a:buClr>
                <a:schemeClr val="dk1"/>
              </a:buClr>
              <a:buSzPts val="800"/>
              <a:buFont typeface="Arial"/>
              <a:buChar char="•"/>
            </a:pPr>
            <a:r>
              <a:rPr lang="en-GB" sz="692" dirty="0">
                <a:solidFill>
                  <a:schemeClr val="dk1"/>
                </a:solidFill>
                <a:latin typeface="Times New Roman" panose="02020603050405020304" pitchFamily="18" charset="0"/>
                <a:ea typeface="Times New Roman"/>
                <a:cs typeface="Times New Roman" panose="02020603050405020304" pitchFamily="18" charset="0"/>
                <a:sym typeface="Times New Roman"/>
              </a:rPr>
              <a:t>To determine studies relating to molecular profiling and targeted therapies and assess their efficacy in optimising the treatment outcomes depending on personal genetic and tumour phenotypic traits.</a:t>
            </a:r>
            <a:endParaRPr sz="692" dirty="0">
              <a:solidFill>
                <a:schemeClr val="dk1"/>
              </a:solidFill>
              <a:latin typeface="Times New Roman" panose="02020603050405020304" pitchFamily="18" charset="0"/>
              <a:ea typeface="Times New Roman"/>
              <a:cs typeface="Times New Roman" panose="02020603050405020304" pitchFamily="18" charset="0"/>
              <a:sym typeface="Times New Roman"/>
            </a:endParaRPr>
          </a:p>
        </p:txBody>
      </p:sp>
      <p:pic>
        <p:nvPicPr>
          <p:cNvPr id="8" name="Google Shape;107;p1">
            <a:extLst>
              <a:ext uri="{FF2B5EF4-FFF2-40B4-BE49-F238E27FC236}">
                <a16:creationId xmlns:a16="http://schemas.microsoft.com/office/drawing/2014/main" id="{98E81F0F-9166-8834-FF0B-A01680C97FF6}"/>
              </a:ext>
            </a:extLst>
          </p:cNvPr>
          <p:cNvPicPr preferRelativeResize="0"/>
          <p:nvPr/>
        </p:nvPicPr>
        <p:blipFill rotWithShape="1">
          <a:blip r:embed="rId5">
            <a:alphaModFix/>
          </a:blip>
          <a:srcRect/>
          <a:stretch/>
        </p:blipFill>
        <p:spPr>
          <a:xfrm>
            <a:off x="83754" y="4996578"/>
            <a:ext cx="2612643" cy="1725035"/>
          </a:xfrm>
          <a:prstGeom prst="rect">
            <a:avLst/>
          </a:prstGeom>
          <a:noFill/>
          <a:ln>
            <a:noFill/>
          </a:ln>
          <a:effectLst>
            <a:outerShdw blurRad="190500" algn="tl" rotWithShape="0">
              <a:srgbClr val="000000">
                <a:alpha val="70196"/>
              </a:srgbClr>
            </a:outerShdw>
          </a:effectLst>
        </p:spPr>
      </p:pic>
      <p:sp>
        <p:nvSpPr>
          <p:cNvPr id="9" name="Google Shape;111;p1">
            <a:extLst>
              <a:ext uri="{FF2B5EF4-FFF2-40B4-BE49-F238E27FC236}">
                <a16:creationId xmlns:a16="http://schemas.microsoft.com/office/drawing/2014/main" id="{DED07532-0E96-FA3A-AEF5-906FE964D2A8}"/>
              </a:ext>
            </a:extLst>
          </p:cNvPr>
          <p:cNvSpPr/>
          <p:nvPr/>
        </p:nvSpPr>
        <p:spPr>
          <a:xfrm>
            <a:off x="8478432" y="1319319"/>
            <a:ext cx="3389104" cy="885422"/>
          </a:xfrm>
          <a:prstGeom prst="roundRect">
            <a:avLst>
              <a:gd name="adj" fmla="val 16667"/>
            </a:avLst>
          </a:prstGeom>
          <a:gradFill>
            <a:gsLst>
              <a:gs pos="0">
                <a:srgbClr val="CFD193"/>
              </a:gs>
              <a:gs pos="45000">
                <a:srgbClr val="D8D9A6"/>
              </a:gs>
              <a:gs pos="100000">
                <a:srgbClr val="E0E1AC"/>
              </a:gs>
            </a:gsLst>
            <a:path path="circle">
              <a:fillToRect l="50000" t="50000" r="50000" b="50000"/>
            </a:path>
            <a:tileRect/>
          </a:gradFill>
          <a:ln w="12700" cap="flat" cmpd="sng">
            <a:solidFill>
              <a:schemeClr val="accent6"/>
            </a:solidFill>
            <a:prstDash val="solid"/>
            <a:round/>
            <a:headEnd type="none" w="sm" len="sm"/>
            <a:tailEnd type="none" w="sm" len="sm"/>
          </a:ln>
        </p:spPr>
        <p:txBody>
          <a:bodyPr spcFirstLastPara="1" wrap="square" lIns="63294" tIns="31638" rIns="63294" bIns="31638" anchor="ctr" anchorCtr="0">
            <a:noAutofit/>
          </a:bodyPr>
          <a:lstStyle/>
          <a:p>
            <a:pPr algn="ctr"/>
            <a:r>
              <a:rPr lang="en-GB" sz="831" b="1" dirty="0">
                <a:solidFill>
                  <a:schemeClr val="dk1"/>
                </a:solidFill>
                <a:latin typeface="Times New Roman" panose="02020603050405020304" pitchFamily="18" charset="0"/>
                <a:ea typeface="Times New Roman"/>
                <a:cs typeface="Times New Roman" panose="02020603050405020304" pitchFamily="18" charset="0"/>
                <a:sym typeface="Times New Roman"/>
              </a:rPr>
              <a:t>Research Impact</a:t>
            </a:r>
            <a:endParaRPr sz="831" dirty="0">
              <a:latin typeface="Times New Roman" panose="02020603050405020304" pitchFamily="18" charset="0"/>
              <a:cs typeface="Times New Roman" panose="02020603050405020304" pitchFamily="18" charset="0"/>
            </a:endParaRPr>
          </a:p>
          <a:p>
            <a:endParaRPr sz="623" b="1"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algn="just"/>
            <a:r>
              <a:rPr lang="en-GB" sz="700" dirty="0">
                <a:solidFill>
                  <a:schemeClr val="dk1"/>
                </a:solidFill>
                <a:latin typeface="Times New Roman" panose="02020603050405020304" pitchFamily="18" charset="0"/>
                <a:ea typeface="Times New Roman"/>
                <a:cs typeface="Times New Roman" panose="02020603050405020304" pitchFamily="18" charset="0"/>
                <a:sym typeface="Times New Roman"/>
              </a:rPr>
              <a:t>This study could help develop specific prevention and screening interventions among high-risk groups by defining the risk factors of environmental factors. This can pose a threat like UV exposure and work-related sun exposure and using hereditary factors as a strategy to reduce these risks. One of the most frequent types of cancers in the UK is skin cancer whereby MSC is the 17th most common cancer, with 324,635 new cases (Roky et al., 2025)</a:t>
            </a:r>
            <a:endParaRPr sz="700" dirty="0">
              <a:solidFill>
                <a:schemeClr val="lt1"/>
              </a:solidFill>
              <a:latin typeface="Times New Roman" panose="02020603050405020304" pitchFamily="18" charset="0"/>
              <a:ea typeface="Times New Roman"/>
              <a:cs typeface="Times New Roman" panose="02020603050405020304" pitchFamily="18" charset="0"/>
              <a:sym typeface="Times New Roman"/>
            </a:endParaRPr>
          </a:p>
        </p:txBody>
      </p:sp>
      <p:sp>
        <p:nvSpPr>
          <p:cNvPr id="10" name="Google Shape;106;p1">
            <a:extLst>
              <a:ext uri="{FF2B5EF4-FFF2-40B4-BE49-F238E27FC236}">
                <a16:creationId xmlns:a16="http://schemas.microsoft.com/office/drawing/2014/main" id="{DBD8B86F-E272-606B-CF8E-F333851674B1}"/>
              </a:ext>
            </a:extLst>
          </p:cNvPr>
          <p:cNvSpPr/>
          <p:nvPr/>
        </p:nvSpPr>
        <p:spPr>
          <a:xfrm>
            <a:off x="5477377" y="2394506"/>
            <a:ext cx="2848717" cy="4463494"/>
          </a:xfrm>
          <a:prstGeom prst="roundRect">
            <a:avLst>
              <a:gd name="adj" fmla="val 16667"/>
            </a:avLst>
          </a:prstGeom>
          <a:gradFill>
            <a:gsLst>
              <a:gs pos="0">
                <a:srgbClr val="E9B190"/>
              </a:gs>
              <a:gs pos="45000">
                <a:srgbClr val="EEBFA3"/>
              </a:gs>
              <a:gs pos="100000">
                <a:srgbClr val="F7C4A8"/>
              </a:gs>
            </a:gsLst>
            <a:path path="circle">
              <a:fillToRect l="50000" t="50000" r="50000" b="50000"/>
            </a:path>
            <a:tileRect/>
          </a:gradFill>
          <a:ln w="12700" cap="flat" cmpd="sng">
            <a:solidFill>
              <a:schemeClr val="accent2"/>
            </a:solidFill>
            <a:prstDash val="solid"/>
            <a:round/>
            <a:headEnd type="none" w="sm" len="sm"/>
            <a:tailEnd type="none" w="sm" len="sm"/>
          </a:ln>
        </p:spPr>
        <p:txBody>
          <a:bodyPr spcFirstLastPara="1" wrap="square" lIns="63294" tIns="31638" rIns="63294" bIns="31638" anchor="ctr" anchorCtr="0">
            <a:noAutofit/>
          </a:bodyPr>
          <a:lstStyle/>
          <a:p>
            <a:pPr algn="ctr">
              <a:lnSpc>
                <a:spcPct val="150000"/>
              </a:lnSpc>
              <a:buClr>
                <a:schemeClr val="dk1"/>
              </a:buClr>
              <a:buSzPts val="1050"/>
            </a:pPr>
            <a:r>
              <a:rPr lang="en-GB" sz="1200" b="1" dirty="0">
                <a:solidFill>
                  <a:schemeClr val="dk1"/>
                </a:solidFill>
                <a:latin typeface="Times New Roman" panose="02020603050405020304" pitchFamily="18" charset="0"/>
                <a:ea typeface="Times New Roman"/>
                <a:cs typeface="Times New Roman" panose="02020603050405020304" pitchFamily="18" charset="0"/>
                <a:sym typeface="Times New Roman"/>
              </a:rPr>
              <a:t>Rationale of Research</a:t>
            </a:r>
          </a:p>
          <a:p>
            <a:pPr marL="118695" indent="-118695" algn="just">
              <a:lnSpc>
                <a:spcPct val="150000"/>
              </a:lnSpc>
              <a:buClr>
                <a:schemeClr val="dk1"/>
              </a:buClr>
              <a:buSzPts val="1050"/>
              <a:buFont typeface="Arial" panose="020B0604020202020204" pitchFamily="34" charset="0"/>
              <a:buChar char="•"/>
            </a:pPr>
            <a:r>
              <a:rPr lang="en-GB" sz="700" dirty="0">
                <a:solidFill>
                  <a:schemeClr val="dk1"/>
                </a:solidFill>
                <a:latin typeface="Times New Roman" panose="02020603050405020304" pitchFamily="18" charset="0"/>
                <a:ea typeface="Times New Roman"/>
                <a:cs typeface="Times New Roman" panose="02020603050405020304" pitchFamily="18" charset="0"/>
                <a:sym typeface="Times New Roman"/>
              </a:rPr>
              <a:t>In the UK, skin cancer is a common and continuously rising condition every year, especially among adults. A record shows cutaneous squamous cell carcinoma is increasing by 25.5%, 20.8% and 12% in England, Scotland and Northern Ireland, respectively (</a:t>
            </a:r>
            <a:r>
              <a:rPr lang="en-GB" sz="700" dirty="0" err="1">
                <a:solidFill>
                  <a:schemeClr val="dk1"/>
                </a:solidFill>
                <a:latin typeface="Times New Roman" panose="02020603050405020304" pitchFamily="18" charset="0"/>
                <a:ea typeface="Times New Roman"/>
                <a:cs typeface="Times New Roman" panose="02020603050405020304" pitchFamily="18" charset="0"/>
                <a:sym typeface="Times New Roman"/>
              </a:rPr>
              <a:t>Skinhealthinfo</a:t>
            </a:r>
            <a:r>
              <a:rPr lang="en-GB" sz="700" dirty="0">
                <a:solidFill>
                  <a:schemeClr val="dk1"/>
                </a:solidFill>
                <a:latin typeface="Times New Roman" panose="02020603050405020304" pitchFamily="18" charset="0"/>
                <a:ea typeface="Times New Roman"/>
                <a:cs typeface="Times New Roman" panose="02020603050405020304" pitchFamily="18" charset="0"/>
                <a:sym typeface="Times New Roman"/>
              </a:rPr>
              <a:t>, 2021). </a:t>
            </a:r>
          </a:p>
          <a:p>
            <a:pPr marL="118695" indent="-118695" algn="just">
              <a:lnSpc>
                <a:spcPct val="150000"/>
              </a:lnSpc>
              <a:buClr>
                <a:schemeClr val="dk1"/>
              </a:buClr>
              <a:buSzPts val="1050"/>
              <a:buFont typeface="Arial" panose="020B0604020202020204" pitchFamily="34" charset="0"/>
              <a:buChar char="•"/>
            </a:pPr>
            <a:r>
              <a:rPr lang="en-GB" sz="700" dirty="0">
                <a:solidFill>
                  <a:schemeClr val="dk1"/>
                </a:solidFill>
                <a:latin typeface="Times New Roman" panose="02020603050405020304" pitchFamily="18" charset="0"/>
                <a:ea typeface="Times New Roman"/>
                <a:cs typeface="Times New Roman" panose="02020603050405020304" pitchFamily="18" charset="0"/>
                <a:sym typeface="Times New Roman"/>
              </a:rPr>
              <a:t>A link between environmental risk and inherited genetic factors has been analysed, such as excessive exposure to ultraviolet radiation from sunlight, contributing to skin cancer. UVR exposure can lead to skin cancer by damaging DNA and oxidative stress (Shraim </a:t>
            </a:r>
            <a:r>
              <a:rPr lang="en-GB" sz="700" i="1" dirty="0">
                <a:solidFill>
                  <a:schemeClr val="dk1"/>
                </a:solidFill>
                <a:latin typeface="Times New Roman" panose="02020603050405020304" pitchFamily="18" charset="0"/>
                <a:ea typeface="Times New Roman"/>
                <a:cs typeface="Times New Roman" panose="02020603050405020304" pitchFamily="18" charset="0"/>
                <a:sym typeface="Times New Roman"/>
              </a:rPr>
              <a:t>et al., </a:t>
            </a:r>
            <a:r>
              <a:rPr lang="en-GB" sz="700" dirty="0">
                <a:solidFill>
                  <a:schemeClr val="dk1"/>
                </a:solidFill>
                <a:latin typeface="Times New Roman" panose="02020603050405020304" pitchFamily="18" charset="0"/>
                <a:ea typeface="Times New Roman"/>
                <a:cs typeface="Times New Roman" panose="02020603050405020304" pitchFamily="18" charset="0"/>
                <a:sym typeface="Times New Roman"/>
              </a:rPr>
              <a:t>2023). </a:t>
            </a:r>
          </a:p>
          <a:p>
            <a:pPr marL="118695" indent="-118695" algn="just">
              <a:lnSpc>
                <a:spcPct val="150000"/>
              </a:lnSpc>
              <a:buClr>
                <a:schemeClr val="dk1"/>
              </a:buClr>
              <a:buSzPts val="1050"/>
              <a:buFont typeface="Arial" panose="020B0604020202020204" pitchFamily="34" charset="0"/>
              <a:buChar char="•"/>
            </a:pPr>
            <a:r>
              <a:rPr lang="en-GB" sz="700" dirty="0">
                <a:solidFill>
                  <a:schemeClr val="dk1"/>
                </a:solidFill>
                <a:latin typeface="Times New Roman" panose="02020603050405020304" pitchFamily="18" charset="0"/>
                <a:ea typeface="Times New Roman"/>
                <a:cs typeface="Times New Roman" panose="02020603050405020304" pitchFamily="18" charset="0"/>
                <a:sym typeface="Times New Roman"/>
              </a:rPr>
              <a:t>In the context of genetic factors, family history can increase an individual's vulnerability to skin cancer, while understanding how these factors interact is crucial for introducing effective prevention and early detection. </a:t>
            </a:r>
          </a:p>
          <a:p>
            <a:pPr marL="118695" indent="-118695" algn="just">
              <a:lnSpc>
                <a:spcPct val="150000"/>
              </a:lnSpc>
              <a:buClr>
                <a:schemeClr val="dk1"/>
              </a:buClr>
              <a:buSzPts val="1050"/>
              <a:buFont typeface="Arial" panose="020B0604020202020204" pitchFamily="34" charset="0"/>
              <a:buChar char="•"/>
            </a:pPr>
            <a:r>
              <a:rPr lang="en-GB" sz="700" dirty="0">
                <a:solidFill>
                  <a:schemeClr val="dk1"/>
                </a:solidFill>
                <a:latin typeface="Times New Roman" panose="02020603050405020304" pitchFamily="18" charset="0"/>
                <a:ea typeface="Times New Roman"/>
                <a:cs typeface="Times New Roman" panose="02020603050405020304" pitchFamily="18" charset="0"/>
                <a:sym typeface="Times New Roman"/>
              </a:rPr>
              <a:t>Skin cancer has been recorded frequently in patients work outdoors compared to individuals who work indoors (</a:t>
            </a:r>
            <a:r>
              <a:rPr lang="en-GB" sz="700" dirty="0" err="1">
                <a:solidFill>
                  <a:schemeClr val="dk1"/>
                </a:solidFill>
                <a:latin typeface="Times New Roman" panose="02020603050405020304" pitchFamily="18" charset="0"/>
                <a:ea typeface="Times New Roman"/>
                <a:cs typeface="Times New Roman" panose="02020603050405020304" pitchFamily="18" charset="0"/>
                <a:sym typeface="Times New Roman"/>
              </a:rPr>
              <a:t>Sinikumpu</a:t>
            </a:r>
            <a:r>
              <a:rPr lang="en-GB" sz="700" dirty="0">
                <a:solidFill>
                  <a:schemeClr val="dk1"/>
                </a:solidFill>
                <a:latin typeface="Times New Roman" panose="02020603050405020304" pitchFamily="18" charset="0"/>
                <a:ea typeface="Times New Roman"/>
                <a:cs typeface="Times New Roman" panose="02020603050405020304" pitchFamily="18" charset="0"/>
                <a:sym typeface="Times New Roman"/>
              </a:rPr>
              <a:t> </a:t>
            </a:r>
            <a:r>
              <a:rPr lang="en-GB" sz="700" i="1" dirty="0">
                <a:solidFill>
                  <a:schemeClr val="dk1"/>
                </a:solidFill>
                <a:latin typeface="Times New Roman" panose="02020603050405020304" pitchFamily="18" charset="0"/>
                <a:ea typeface="Times New Roman"/>
                <a:cs typeface="Times New Roman" panose="02020603050405020304" pitchFamily="18" charset="0"/>
                <a:sym typeface="Times New Roman"/>
              </a:rPr>
              <a:t>et al., </a:t>
            </a:r>
            <a:r>
              <a:rPr lang="en-GB" sz="700" dirty="0">
                <a:solidFill>
                  <a:schemeClr val="dk1"/>
                </a:solidFill>
                <a:latin typeface="Times New Roman" panose="02020603050405020304" pitchFamily="18" charset="0"/>
                <a:ea typeface="Times New Roman"/>
                <a:cs typeface="Times New Roman" panose="02020603050405020304" pitchFamily="18" charset="0"/>
                <a:sym typeface="Times New Roman"/>
              </a:rPr>
              <a:t>2022). The research is important because growing skin cancer in UK adults is leading to serious health complications and reducing life quality. </a:t>
            </a:r>
          </a:p>
          <a:p>
            <a:pPr marL="118695" indent="-118695" algn="just">
              <a:lnSpc>
                <a:spcPct val="150000"/>
              </a:lnSpc>
              <a:buClr>
                <a:schemeClr val="dk1"/>
              </a:buClr>
              <a:buSzPts val="1050"/>
              <a:buFont typeface="Arial" panose="020B0604020202020204" pitchFamily="34" charset="0"/>
              <a:buChar char="•"/>
            </a:pPr>
            <a:r>
              <a:rPr lang="en-GB" sz="700" dirty="0">
                <a:solidFill>
                  <a:schemeClr val="dk1"/>
                </a:solidFill>
                <a:latin typeface="Times New Roman" panose="02020603050405020304" pitchFamily="18" charset="0"/>
                <a:ea typeface="Times New Roman"/>
                <a:cs typeface="Times New Roman" panose="02020603050405020304" pitchFamily="18" charset="0"/>
                <a:sym typeface="Times New Roman"/>
              </a:rPr>
              <a:t>Understanding the difference between environmental risk and inherited genetic factors can support the development of personalised prevention as well as treatment strategies for adults suffering from skin cancer in the UK. Personalised prevention can include sun-protection advice and genetic testing for individuals with family histories of skin cancer.</a:t>
            </a:r>
            <a:endParaRPr sz="700" dirty="0">
              <a:solidFill>
                <a:schemeClr val="dk1"/>
              </a:solidFill>
              <a:latin typeface="Times New Roman" panose="02020603050405020304" pitchFamily="18" charset="0"/>
              <a:ea typeface="Times New Roman"/>
              <a:cs typeface="Times New Roman" panose="02020603050405020304" pitchFamily="18" charset="0"/>
              <a:sym typeface="Times New Roman"/>
            </a:endParaRPr>
          </a:p>
        </p:txBody>
      </p:sp>
      <p:pic>
        <p:nvPicPr>
          <p:cNvPr id="11" name="Google Shape;108;p1" descr="Skin cancer: understanding the journey of transformation from conventional  to advanced treatment approaches | Molecular Cancer | Springer Nature Link">
            <a:extLst>
              <a:ext uri="{FF2B5EF4-FFF2-40B4-BE49-F238E27FC236}">
                <a16:creationId xmlns:a16="http://schemas.microsoft.com/office/drawing/2014/main" id="{13058C21-6E2E-956D-CC7C-E05500D9C42A}"/>
              </a:ext>
            </a:extLst>
          </p:cNvPr>
          <p:cNvPicPr preferRelativeResize="0"/>
          <p:nvPr/>
        </p:nvPicPr>
        <p:blipFill rotWithShape="1">
          <a:blip r:embed="rId6">
            <a:alphaModFix/>
          </a:blip>
          <a:srcRect/>
          <a:stretch/>
        </p:blipFill>
        <p:spPr>
          <a:xfrm>
            <a:off x="5563931" y="1254413"/>
            <a:ext cx="2600205" cy="1140094"/>
          </a:xfrm>
          <a:prstGeom prst="rect">
            <a:avLst/>
          </a:prstGeom>
          <a:noFill/>
          <a:ln>
            <a:noFill/>
          </a:ln>
        </p:spPr>
      </p:pic>
      <p:sp>
        <p:nvSpPr>
          <p:cNvPr id="12" name="Google Shape;117;p1">
            <a:extLst>
              <a:ext uri="{FF2B5EF4-FFF2-40B4-BE49-F238E27FC236}">
                <a16:creationId xmlns:a16="http://schemas.microsoft.com/office/drawing/2014/main" id="{CDA558CB-65B0-9BBF-EBF3-55BF68FABAE0}"/>
              </a:ext>
            </a:extLst>
          </p:cNvPr>
          <p:cNvSpPr/>
          <p:nvPr/>
        </p:nvSpPr>
        <p:spPr>
          <a:xfrm>
            <a:off x="8362381" y="2229572"/>
            <a:ext cx="3781450" cy="4463494"/>
          </a:xfrm>
          <a:prstGeom prst="roundRect">
            <a:avLst>
              <a:gd name="adj" fmla="val 16667"/>
            </a:avLst>
          </a:prstGeom>
          <a:gradFill>
            <a:gsLst>
              <a:gs pos="0">
                <a:srgbClr val="EDDB9A"/>
              </a:gs>
              <a:gs pos="45000">
                <a:srgbClr val="F2E3AC"/>
              </a:gs>
              <a:gs pos="100000">
                <a:srgbClr val="FAEBB0"/>
              </a:gs>
            </a:gsLst>
            <a:path path="circle">
              <a:fillToRect l="50000" t="50000" r="50000" b="50000"/>
            </a:path>
            <a:tileRect/>
          </a:gradFill>
          <a:ln w="12700" cap="flat" cmpd="sng">
            <a:solidFill>
              <a:schemeClr val="accent3"/>
            </a:solidFill>
            <a:prstDash val="solid"/>
            <a:round/>
            <a:headEnd type="none" w="sm" len="sm"/>
            <a:tailEnd type="none" w="sm" len="sm"/>
          </a:ln>
        </p:spPr>
        <p:txBody>
          <a:bodyPr spcFirstLastPara="1" wrap="square" lIns="63294" tIns="31638" rIns="63294" bIns="31638" anchor="ctr" anchorCtr="0">
            <a:noAutofit/>
          </a:bodyPr>
          <a:lstStyle/>
          <a:p>
            <a:pPr algn="ctr"/>
            <a:r>
              <a:rPr lang="en-GB" sz="623" b="1" dirty="0" err="1">
                <a:latin typeface="Times New Roman" panose="02020603050405020304" pitchFamily="18" charset="0"/>
                <a:cs typeface="Times New Roman" panose="02020603050405020304" pitchFamily="18" charset="0"/>
              </a:rPr>
              <a:t>Refrence</a:t>
            </a:r>
            <a:endParaRPr lang="en-GB" sz="623" b="1"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a:latin typeface="Times New Roman" panose="02020603050405020304" pitchFamily="18" charset="0"/>
                <a:cs typeface="Times New Roman" panose="02020603050405020304" pitchFamily="18" charset="0"/>
              </a:rPr>
              <a:t>Alonso-Belmonte, C., Montero-Vilchez, T., Arias-Santiago, S. and Buendía-Eisman, A., (2022). [Translated article] Current state of skin cancer prevention: a systematic review. </a:t>
            </a:r>
            <a:r>
              <a:rPr lang="en-GB" sz="623" i="1" dirty="0" err="1">
                <a:latin typeface="Times New Roman" panose="02020603050405020304" pitchFamily="18" charset="0"/>
                <a:cs typeface="Times New Roman" panose="02020603050405020304" pitchFamily="18" charset="0"/>
              </a:rPr>
              <a:t>Actas</a:t>
            </a:r>
            <a:r>
              <a:rPr lang="en-GB" sz="623" i="1" dirty="0">
                <a:latin typeface="Times New Roman" panose="02020603050405020304" pitchFamily="18" charset="0"/>
                <a:cs typeface="Times New Roman" panose="02020603050405020304" pitchFamily="18" charset="0"/>
              </a:rPr>
              <a:t> dermo-</a:t>
            </a:r>
            <a:r>
              <a:rPr lang="en-GB" sz="623" i="1" dirty="0" err="1">
                <a:latin typeface="Times New Roman" panose="02020603050405020304" pitchFamily="18" charset="0"/>
                <a:cs typeface="Times New Roman" panose="02020603050405020304" pitchFamily="18" charset="0"/>
              </a:rPr>
              <a:t>sifiliograficas</a:t>
            </a:r>
            <a:r>
              <a:rPr lang="en-GB" sz="623" dirty="0">
                <a:latin typeface="Times New Roman" panose="02020603050405020304" pitchFamily="18" charset="0"/>
                <a:cs typeface="Times New Roman" panose="02020603050405020304" pitchFamily="18" charset="0"/>
              </a:rPr>
              <a:t>, </a:t>
            </a:r>
            <a:r>
              <a:rPr lang="en-GB" sz="623" i="1" dirty="0">
                <a:latin typeface="Times New Roman" panose="02020603050405020304" pitchFamily="18" charset="0"/>
                <a:cs typeface="Times New Roman" panose="02020603050405020304" pitchFamily="18" charset="0"/>
              </a:rPr>
              <a:t>113</a:t>
            </a:r>
            <a:r>
              <a:rPr lang="en-GB" sz="623" dirty="0">
                <a:latin typeface="Times New Roman" panose="02020603050405020304" pitchFamily="18" charset="0"/>
                <a:cs typeface="Times New Roman" panose="02020603050405020304" pitchFamily="18" charset="0"/>
              </a:rPr>
              <a:t>(8), pp.T781-T791.</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err="1">
                <a:latin typeface="Times New Roman" panose="02020603050405020304" pitchFamily="18" charset="0"/>
                <a:cs typeface="Times New Roman" panose="02020603050405020304" pitchFamily="18" charset="0"/>
              </a:rPr>
              <a:t>Cancerresearchuk</a:t>
            </a:r>
            <a:r>
              <a:rPr lang="en-GB" sz="623" dirty="0">
                <a:latin typeface="Times New Roman" panose="02020603050405020304" pitchFamily="18" charset="0"/>
                <a:cs typeface="Times New Roman" panose="02020603050405020304" pitchFamily="18" charset="0"/>
              </a:rPr>
              <a:t>, (2024). </a:t>
            </a:r>
            <a:r>
              <a:rPr lang="en-GB" sz="623" i="1" dirty="0">
                <a:latin typeface="Times New Roman" panose="02020603050405020304" pitchFamily="18" charset="0"/>
                <a:cs typeface="Times New Roman" panose="02020603050405020304" pitchFamily="18" charset="0"/>
              </a:rPr>
              <a:t>Skin cancer cases reach all-time high</a:t>
            </a:r>
            <a:r>
              <a:rPr lang="en-GB" sz="623" dirty="0">
                <a:latin typeface="Times New Roman" panose="02020603050405020304" pitchFamily="18" charset="0"/>
                <a:cs typeface="Times New Roman" panose="02020603050405020304" pitchFamily="18" charset="0"/>
              </a:rPr>
              <a:t>. Available at: </a:t>
            </a:r>
            <a:r>
              <a:rPr lang="en-GB" sz="623" dirty="0">
                <a:latin typeface="Times New Roman" panose="02020603050405020304" pitchFamily="18" charset="0"/>
                <a:cs typeface="Times New Roman" panose="02020603050405020304" pitchFamily="18" charset="0"/>
                <a:hlinkClick r:id="rId7"/>
              </a:rPr>
              <a:t>https://news.cancerresearchuk.org/2024/05/27/skin-cancer-cases-reach-all-time-high/</a:t>
            </a:r>
            <a:r>
              <a:rPr lang="en-GB" sz="623" dirty="0">
                <a:latin typeface="Times New Roman" panose="02020603050405020304" pitchFamily="18" charset="0"/>
                <a:cs typeface="Times New Roman" panose="02020603050405020304" pitchFamily="18" charset="0"/>
              </a:rPr>
              <a:t> (Accessed: 4 March 2026)</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err="1">
                <a:latin typeface="Times New Roman" panose="02020603050405020304" pitchFamily="18" charset="0"/>
                <a:cs typeface="Times New Roman" panose="02020603050405020304" pitchFamily="18" charset="0"/>
              </a:rPr>
              <a:t>Cancerresearchuk</a:t>
            </a:r>
            <a:r>
              <a:rPr lang="en-GB" sz="623" dirty="0">
                <a:latin typeface="Times New Roman" panose="02020603050405020304" pitchFamily="18" charset="0"/>
                <a:cs typeface="Times New Roman" panose="02020603050405020304" pitchFamily="18" charset="0"/>
              </a:rPr>
              <a:t>, (2026). </a:t>
            </a:r>
            <a:r>
              <a:rPr lang="en-GB" sz="623" i="1" dirty="0">
                <a:latin typeface="Times New Roman" panose="02020603050405020304" pitchFamily="18" charset="0"/>
                <a:cs typeface="Times New Roman" panose="02020603050405020304" pitchFamily="18" charset="0"/>
              </a:rPr>
              <a:t>Risks and causes of melanoma skin cancer. </a:t>
            </a:r>
            <a:r>
              <a:rPr lang="en-GB" sz="623" dirty="0">
                <a:latin typeface="Times New Roman" panose="02020603050405020304" pitchFamily="18" charset="0"/>
                <a:cs typeface="Times New Roman" panose="02020603050405020304" pitchFamily="18" charset="0"/>
              </a:rPr>
              <a:t>Available at: </a:t>
            </a:r>
            <a:r>
              <a:rPr lang="en-GB" sz="623" dirty="0">
                <a:latin typeface="Times New Roman" panose="02020603050405020304" pitchFamily="18" charset="0"/>
                <a:cs typeface="Times New Roman" panose="02020603050405020304" pitchFamily="18" charset="0"/>
                <a:hlinkClick r:id="rId8"/>
              </a:rPr>
              <a:t>https://www.cancerresearchuk.org/about-cancer/melanoma/risks-causes#family-history-and-genetic-factors</a:t>
            </a:r>
            <a:r>
              <a:rPr lang="en-GB" sz="623" dirty="0">
                <a:latin typeface="Times New Roman" panose="02020603050405020304" pitchFamily="18" charset="0"/>
                <a:cs typeface="Times New Roman" panose="02020603050405020304" pitchFamily="18" charset="0"/>
              </a:rPr>
              <a:t> (Accessed: 4 March 2026)</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err="1">
                <a:latin typeface="Times New Roman" panose="02020603050405020304" pitchFamily="18" charset="0"/>
                <a:cs typeface="Times New Roman" panose="02020603050405020304" pitchFamily="18" charset="0"/>
              </a:rPr>
              <a:t>Clevelandclinic</a:t>
            </a:r>
            <a:r>
              <a:rPr lang="en-GB" sz="623" dirty="0">
                <a:latin typeface="Times New Roman" panose="02020603050405020304" pitchFamily="18" charset="0"/>
                <a:cs typeface="Times New Roman" panose="02020603050405020304" pitchFamily="18" charset="0"/>
              </a:rPr>
              <a:t>, (2026). </a:t>
            </a:r>
            <a:r>
              <a:rPr lang="en-GB" sz="623" i="1" dirty="0">
                <a:latin typeface="Times New Roman" panose="02020603050405020304" pitchFamily="18" charset="0"/>
                <a:cs typeface="Times New Roman" panose="02020603050405020304" pitchFamily="18" charset="0"/>
              </a:rPr>
              <a:t>Melanoma.</a:t>
            </a:r>
            <a:r>
              <a:rPr lang="en-GB" sz="623" dirty="0">
                <a:latin typeface="Times New Roman" panose="02020603050405020304" pitchFamily="18" charset="0"/>
                <a:cs typeface="Times New Roman" panose="02020603050405020304" pitchFamily="18" charset="0"/>
              </a:rPr>
              <a:t> Available at: </a:t>
            </a:r>
            <a:r>
              <a:rPr lang="en-GB" sz="623" dirty="0">
                <a:latin typeface="Times New Roman" panose="02020603050405020304" pitchFamily="18" charset="0"/>
                <a:cs typeface="Times New Roman" panose="02020603050405020304" pitchFamily="18" charset="0"/>
                <a:hlinkClick r:id="rId9"/>
              </a:rPr>
              <a:t>https://my.clevelandclinic.org/health/diseases/14391-melanoma</a:t>
            </a:r>
            <a:r>
              <a:rPr lang="en-GB" sz="623" dirty="0">
                <a:latin typeface="Times New Roman" panose="02020603050405020304" pitchFamily="18" charset="0"/>
                <a:cs typeface="Times New Roman" panose="02020603050405020304" pitchFamily="18" charset="0"/>
              </a:rPr>
              <a:t> (Accessed: 4 March 2026)</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err="1">
                <a:latin typeface="Times New Roman" panose="02020603050405020304" pitchFamily="18" charset="0"/>
                <a:cs typeface="Times New Roman" panose="02020603050405020304" pitchFamily="18" charset="0"/>
              </a:rPr>
              <a:t>Climbersagainstcancer</a:t>
            </a:r>
            <a:r>
              <a:rPr lang="en-GB" sz="623" dirty="0">
                <a:latin typeface="Times New Roman" panose="02020603050405020304" pitchFamily="18" charset="0"/>
                <a:cs typeface="Times New Roman" panose="02020603050405020304" pitchFamily="18" charset="0"/>
              </a:rPr>
              <a:t>, (2025). </a:t>
            </a:r>
            <a:r>
              <a:rPr lang="en-GB" sz="623" i="1" dirty="0">
                <a:latin typeface="Times New Roman" panose="02020603050405020304" pitchFamily="18" charset="0"/>
                <a:cs typeface="Times New Roman" panose="02020603050405020304" pitchFamily="18" charset="0"/>
              </a:rPr>
              <a:t>Melanoma: May Awareness Month.</a:t>
            </a:r>
            <a:r>
              <a:rPr lang="en-GB" sz="623" dirty="0">
                <a:latin typeface="Times New Roman" panose="02020603050405020304" pitchFamily="18" charset="0"/>
                <a:cs typeface="Times New Roman" panose="02020603050405020304" pitchFamily="18" charset="0"/>
              </a:rPr>
              <a:t> Available at: </a:t>
            </a:r>
            <a:r>
              <a:rPr lang="en-GB" sz="623" dirty="0">
                <a:latin typeface="Times New Roman" panose="02020603050405020304" pitchFamily="18" charset="0"/>
                <a:cs typeface="Times New Roman" panose="02020603050405020304" pitchFamily="18" charset="0"/>
                <a:hlinkClick r:id="rId10"/>
              </a:rPr>
              <a:t>https://climbersagainstcancer.org/melanoma-may-awareness-month/</a:t>
            </a:r>
            <a:r>
              <a:rPr lang="en-GB" sz="623" dirty="0">
                <a:latin typeface="Times New Roman" panose="02020603050405020304" pitchFamily="18" charset="0"/>
                <a:cs typeface="Times New Roman" panose="02020603050405020304" pitchFamily="18" charset="0"/>
              </a:rPr>
              <a:t> (Accessed: 4 March 2026)</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err="1">
                <a:latin typeface="Times New Roman" panose="02020603050405020304" pitchFamily="18" charset="0"/>
                <a:cs typeface="Times New Roman" panose="02020603050405020304" pitchFamily="18" charset="0"/>
              </a:rPr>
              <a:t>Melanomafocus</a:t>
            </a:r>
            <a:r>
              <a:rPr lang="en-GB" sz="623" dirty="0">
                <a:latin typeface="Times New Roman" panose="02020603050405020304" pitchFamily="18" charset="0"/>
                <a:cs typeface="Times New Roman" panose="02020603050405020304" pitchFamily="18" charset="0"/>
              </a:rPr>
              <a:t>, (2024). </a:t>
            </a:r>
            <a:r>
              <a:rPr lang="en-GB" sz="623" i="1" dirty="0">
                <a:latin typeface="Times New Roman" panose="02020603050405020304" pitchFamily="18" charset="0"/>
                <a:cs typeface="Times New Roman" panose="02020603050405020304" pitchFamily="18" charset="0"/>
              </a:rPr>
              <a:t>28% of UK adults are using sunbeds as skin cancer rates rise. </a:t>
            </a:r>
            <a:r>
              <a:rPr lang="en-GB" sz="623" dirty="0">
                <a:latin typeface="Times New Roman" panose="02020603050405020304" pitchFamily="18" charset="0"/>
                <a:cs typeface="Times New Roman" panose="02020603050405020304" pitchFamily="18" charset="0"/>
              </a:rPr>
              <a:t>Available at: </a:t>
            </a:r>
            <a:r>
              <a:rPr lang="en-GB" sz="623" dirty="0">
                <a:latin typeface="Times New Roman" panose="02020603050405020304" pitchFamily="18" charset="0"/>
                <a:cs typeface="Times New Roman" panose="02020603050405020304" pitchFamily="18" charset="0"/>
                <a:hlinkClick r:id="rId11"/>
              </a:rPr>
              <a:t>https://melanomafocus.org/news-blog/28-of-uk-adults-are-using-sunbeds-as-skin-cancer-rates-rise/</a:t>
            </a:r>
            <a:r>
              <a:rPr lang="en-GB" sz="623" dirty="0">
                <a:latin typeface="Times New Roman" panose="02020603050405020304" pitchFamily="18" charset="0"/>
                <a:cs typeface="Times New Roman" panose="02020603050405020304" pitchFamily="18" charset="0"/>
              </a:rPr>
              <a:t> (Accessed: 4 March 2026)</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err="1">
                <a:latin typeface="Times New Roman" panose="02020603050405020304" pitchFamily="18" charset="0"/>
                <a:cs typeface="Times New Roman" panose="02020603050405020304" pitchFamily="18" charset="0"/>
              </a:rPr>
              <a:t>Melanomauk</a:t>
            </a:r>
            <a:r>
              <a:rPr lang="en-GB" sz="623" dirty="0">
                <a:latin typeface="Times New Roman" panose="02020603050405020304" pitchFamily="18" charset="0"/>
                <a:cs typeface="Times New Roman" panose="02020603050405020304" pitchFamily="18" charset="0"/>
              </a:rPr>
              <a:t>, (2026). 2020 </a:t>
            </a:r>
            <a:r>
              <a:rPr lang="en-GB" sz="623" i="1" dirty="0">
                <a:latin typeface="Times New Roman" panose="02020603050405020304" pitchFamily="18" charset="0"/>
                <a:cs typeface="Times New Roman" panose="02020603050405020304" pitchFamily="18" charset="0"/>
              </a:rPr>
              <a:t>MELANOMA SKIN CANCER REPORT.</a:t>
            </a:r>
            <a:r>
              <a:rPr lang="en-GB" sz="623" dirty="0">
                <a:latin typeface="Times New Roman" panose="02020603050405020304" pitchFamily="18" charset="0"/>
                <a:cs typeface="Times New Roman" panose="02020603050405020304" pitchFamily="18" charset="0"/>
              </a:rPr>
              <a:t> Available at: </a:t>
            </a:r>
            <a:r>
              <a:rPr lang="en-GB" sz="623" dirty="0">
                <a:latin typeface="Times New Roman" panose="02020603050405020304" pitchFamily="18" charset="0"/>
                <a:cs typeface="Times New Roman" panose="02020603050405020304" pitchFamily="18" charset="0"/>
                <a:hlinkClick r:id="rId12"/>
              </a:rPr>
              <a:t>https://melanomauk.org.uk/report/2020-melanoma-skin-cancer-report/</a:t>
            </a:r>
            <a:r>
              <a:rPr lang="en-GB" sz="623" dirty="0">
                <a:latin typeface="Times New Roman" panose="02020603050405020304" pitchFamily="18" charset="0"/>
                <a:cs typeface="Times New Roman" panose="02020603050405020304" pitchFamily="18" charset="0"/>
              </a:rPr>
              <a:t> (Accessed: 5 March 2026)</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err="1">
                <a:latin typeface="Times New Roman" panose="02020603050405020304" pitchFamily="18" charset="0"/>
                <a:cs typeface="Times New Roman" panose="02020603050405020304" pitchFamily="18" charset="0"/>
              </a:rPr>
              <a:t>Mymelanomateam</a:t>
            </a:r>
            <a:r>
              <a:rPr lang="en-GB" sz="623" dirty="0">
                <a:latin typeface="Times New Roman" panose="02020603050405020304" pitchFamily="18" charset="0"/>
                <a:cs typeface="Times New Roman" panose="02020603050405020304" pitchFamily="18" charset="0"/>
              </a:rPr>
              <a:t>, (2024).</a:t>
            </a:r>
            <a:r>
              <a:rPr lang="en-GB" sz="623" i="1" dirty="0">
                <a:latin typeface="Times New Roman" panose="02020603050405020304" pitchFamily="18" charset="0"/>
                <a:cs typeface="Times New Roman" panose="02020603050405020304" pitchFamily="18" charset="0"/>
              </a:rPr>
              <a:t> Melanoma Prognosis, Survival Rate, and Life Expectancy. </a:t>
            </a:r>
            <a:r>
              <a:rPr lang="en-GB" sz="623" dirty="0">
                <a:latin typeface="Times New Roman" panose="02020603050405020304" pitchFamily="18" charset="0"/>
                <a:cs typeface="Times New Roman" panose="02020603050405020304" pitchFamily="18" charset="0"/>
              </a:rPr>
              <a:t>Available at: </a:t>
            </a:r>
            <a:r>
              <a:rPr lang="en-GB" sz="623" dirty="0">
                <a:latin typeface="Times New Roman" panose="02020603050405020304" pitchFamily="18" charset="0"/>
                <a:cs typeface="Times New Roman" panose="02020603050405020304" pitchFamily="18" charset="0"/>
                <a:hlinkClick r:id="rId13"/>
              </a:rPr>
              <a:t>https://www.mymelanomateam.com/resources/melanoma-prognosis-survival-rate-and-life-expectancy#:~:text=Five%2Dyear%20relative%20survival%20rates,Distant%20%E2%80%94%2035%20percent</a:t>
            </a:r>
            <a:r>
              <a:rPr lang="en-GB" sz="623" dirty="0">
                <a:latin typeface="Times New Roman" panose="02020603050405020304" pitchFamily="18" charset="0"/>
                <a:cs typeface="Times New Roman" panose="02020603050405020304" pitchFamily="18" charset="0"/>
              </a:rPr>
              <a:t> (Accessed: 4 March 2026)</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a:latin typeface="Times New Roman" panose="02020603050405020304" pitchFamily="18" charset="0"/>
                <a:cs typeface="Times New Roman" panose="02020603050405020304" pitchFamily="18" charset="0"/>
              </a:rPr>
              <a:t>NHS, (2023). </a:t>
            </a:r>
            <a:r>
              <a:rPr lang="en-GB" sz="623" i="1" dirty="0">
                <a:latin typeface="Times New Roman" panose="02020603050405020304" pitchFamily="18" charset="0"/>
                <a:cs typeface="Times New Roman" panose="02020603050405020304" pitchFamily="18" charset="0"/>
              </a:rPr>
              <a:t>Working in partnership with people and communities: Statutory guidance. </a:t>
            </a:r>
            <a:r>
              <a:rPr lang="en-GB" sz="623" dirty="0">
                <a:latin typeface="Times New Roman" panose="02020603050405020304" pitchFamily="18" charset="0"/>
                <a:cs typeface="Times New Roman" panose="02020603050405020304" pitchFamily="18" charset="0"/>
              </a:rPr>
              <a:t>Available at: </a:t>
            </a:r>
            <a:r>
              <a:rPr lang="en-GB" sz="623" dirty="0">
                <a:latin typeface="Times New Roman" panose="02020603050405020304" pitchFamily="18" charset="0"/>
                <a:cs typeface="Times New Roman" panose="02020603050405020304" pitchFamily="18" charset="0"/>
                <a:hlinkClick r:id="rId14"/>
              </a:rPr>
              <a:t>https://www.england.nhs.uk/long-read/working-in-partnership-with-people-and-communities-statutory-guidance/</a:t>
            </a:r>
            <a:r>
              <a:rPr lang="en-GB" sz="623" dirty="0">
                <a:latin typeface="Times New Roman" panose="02020603050405020304" pitchFamily="18" charset="0"/>
                <a:cs typeface="Times New Roman" panose="02020603050405020304" pitchFamily="18" charset="0"/>
              </a:rPr>
              <a:t> (Accessed: 4 March 2026)</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err="1">
                <a:latin typeface="Times New Roman" panose="02020603050405020304" pitchFamily="18" charset="0"/>
                <a:cs typeface="Times New Roman" panose="02020603050405020304" pitchFamily="18" charset="0"/>
              </a:rPr>
              <a:t>Pmc</a:t>
            </a:r>
            <a:r>
              <a:rPr lang="en-GB" sz="623" dirty="0">
                <a:latin typeface="Times New Roman" panose="02020603050405020304" pitchFamily="18" charset="0"/>
                <a:cs typeface="Times New Roman" panose="02020603050405020304" pitchFamily="18" charset="0"/>
              </a:rPr>
              <a:t>, (2022). </a:t>
            </a:r>
            <a:r>
              <a:rPr lang="en-GB" sz="623" i="1" dirty="0">
                <a:latin typeface="Times New Roman" panose="02020603050405020304" pitchFamily="18" charset="0"/>
                <a:cs typeface="Times New Roman" panose="02020603050405020304" pitchFamily="18" charset="0"/>
              </a:rPr>
              <a:t>Non-Melanoma Skin Cancer: Statistical Associations between Clinical Parameters.</a:t>
            </a:r>
            <a:r>
              <a:rPr lang="en-GB" sz="623" dirty="0">
                <a:latin typeface="Times New Roman" panose="02020603050405020304" pitchFamily="18" charset="0"/>
                <a:cs typeface="Times New Roman" panose="02020603050405020304" pitchFamily="18" charset="0"/>
              </a:rPr>
              <a:t> Available at: </a:t>
            </a:r>
            <a:r>
              <a:rPr lang="en-GB" sz="623" dirty="0">
                <a:latin typeface="Times New Roman" panose="02020603050405020304" pitchFamily="18" charset="0"/>
                <a:cs typeface="Times New Roman" panose="02020603050405020304" pitchFamily="18" charset="0"/>
                <a:hlinkClick r:id="rId15"/>
              </a:rPr>
              <a:t>https://pmc.ncbi.nlm.nih.gov/articles/PMC9289586/</a:t>
            </a:r>
            <a:r>
              <a:rPr lang="en-GB" sz="623" dirty="0">
                <a:latin typeface="Times New Roman" panose="02020603050405020304" pitchFamily="18" charset="0"/>
                <a:cs typeface="Times New Roman" panose="02020603050405020304" pitchFamily="18" charset="0"/>
              </a:rPr>
              <a:t> (Accessed: 4 March 2026)</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a:latin typeface="Times New Roman" panose="02020603050405020304" pitchFamily="18" charset="0"/>
                <a:cs typeface="Times New Roman" panose="02020603050405020304" pitchFamily="18" charset="0"/>
              </a:rPr>
              <a:t>Roky, A.H., Islam, M.M., Ahasan, A.M.F., </a:t>
            </a:r>
            <a:r>
              <a:rPr lang="en-GB" sz="623" dirty="0" err="1">
                <a:latin typeface="Times New Roman" panose="02020603050405020304" pitchFamily="18" charset="0"/>
                <a:cs typeface="Times New Roman" panose="02020603050405020304" pitchFamily="18" charset="0"/>
              </a:rPr>
              <a:t>Mostaq</a:t>
            </a:r>
            <a:r>
              <a:rPr lang="en-GB" sz="623" dirty="0">
                <a:latin typeface="Times New Roman" panose="02020603050405020304" pitchFamily="18" charset="0"/>
                <a:cs typeface="Times New Roman" panose="02020603050405020304" pitchFamily="18" charset="0"/>
              </a:rPr>
              <a:t>, M.S., Mahmud, M.Z., Amin, M.N. and Mahmud, M.A., (2025). Overview of skin cancer types and prevalence rates across continents. </a:t>
            </a:r>
            <a:r>
              <a:rPr lang="en-GB" sz="623" i="1" dirty="0">
                <a:latin typeface="Times New Roman" panose="02020603050405020304" pitchFamily="18" charset="0"/>
                <a:cs typeface="Times New Roman" panose="02020603050405020304" pitchFamily="18" charset="0"/>
              </a:rPr>
              <a:t>Cancer pathogenesis and therapy, 3</a:t>
            </a:r>
            <a:r>
              <a:rPr lang="en-GB" sz="623" dirty="0">
                <a:latin typeface="Times New Roman" panose="02020603050405020304" pitchFamily="18" charset="0"/>
                <a:cs typeface="Times New Roman" panose="02020603050405020304" pitchFamily="18" charset="0"/>
              </a:rPr>
              <a:t>(02), pp.89-100.</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a:latin typeface="Times New Roman" panose="02020603050405020304" pitchFamily="18" charset="0"/>
                <a:cs typeface="Times New Roman" panose="02020603050405020304" pitchFamily="18" charset="0"/>
              </a:rPr>
              <a:t>Shraim, R., Farran, M.Z., He, G., </a:t>
            </a:r>
            <a:r>
              <a:rPr lang="en-GB" sz="623" dirty="0" err="1">
                <a:latin typeface="Times New Roman" panose="02020603050405020304" pitchFamily="18" charset="0"/>
                <a:cs typeface="Times New Roman" panose="02020603050405020304" pitchFamily="18" charset="0"/>
              </a:rPr>
              <a:t>Marunica</a:t>
            </a:r>
            <a:r>
              <a:rPr lang="en-GB" sz="623" dirty="0">
                <a:latin typeface="Times New Roman" panose="02020603050405020304" pitchFamily="18" charset="0"/>
                <a:cs typeface="Times New Roman" panose="02020603050405020304" pitchFamily="18" charset="0"/>
              </a:rPr>
              <a:t> </a:t>
            </a:r>
            <a:r>
              <a:rPr lang="en-GB" sz="623" dirty="0" err="1">
                <a:latin typeface="Times New Roman" panose="02020603050405020304" pitchFamily="18" charset="0"/>
                <a:cs typeface="Times New Roman" panose="02020603050405020304" pitchFamily="18" charset="0"/>
              </a:rPr>
              <a:t>Karsaj</a:t>
            </a:r>
            <a:r>
              <a:rPr lang="en-GB" sz="623" dirty="0">
                <a:latin typeface="Times New Roman" panose="02020603050405020304" pitchFamily="18" charset="0"/>
                <a:cs typeface="Times New Roman" panose="02020603050405020304" pitchFamily="18" charset="0"/>
              </a:rPr>
              <a:t>, J., </a:t>
            </a:r>
            <a:r>
              <a:rPr lang="en-GB" sz="623" dirty="0" err="1">
                <a:latin typeface="Times New Roman" panose="02020603050405020304" pitchFamily="18" charset="0"/>
                <a:cs typeface="Times New Roman" panose="02020603050405020304" pitchFamily="18" charset="0"/>
              </a:rPr>
              <a:t>Zgaga</a:t>
            </a:r>
            <a:r>
              <a:rPr lang="en-GB" sz="623" dirty="0">
                <a:latin typeface="Times New Roman" panose="02020603050405020304" pitchFamily="18" charset="0"/>
                <a:cs typeface="Times New Roman" panose="02020603050405020304" pitchFamily="18" charset="0"/>
              </a:rPr>
              <a:t>, L. and McManus, R., (2023). Systematic review on gene–sun exposure interactions in skin cancer. </a:t>
            </a:r>
            <a:r>
              <a:rPr lang="en-GB" sz="623" i="1" dirty="0">
                <a:latin typeface="Times New Roman" panose="02020603050405020304" pitchFamily="18" charset="0"/>
                <a:cs typeface="Times New Roman" panose="02020603050405020304" pitchFamily="18" charset="0"/>
              </a:rPr>
              <a:t>Molecular genetics &amp; genomic medicine</a:t>
            </a:r>
            <a:r>
              <a:rPr lang="en-GB" sz="623" dirty="0">
                <a:latin typeface="Times New Roman" panose="02020603050405020304" pitchFamily="18" charset="0"/>
                <a:cs typeface="Times New Roman" panose="02020603050405020304" pitchFamily="18" charset="0"/>
              </a:rPr>
              <a:t>, </a:t>
            </a:r>
            <a:r>
              <a:rPr lang="en-GB" sz="623" i="1" dirty="0">
                <a:latin typeface="Times New Roman" panose="02020603050405020304" pitchFamily="18" charset="0"/>
                <a:cs typeface="Times New Roman" panose="02020603050405020304" pitchFamily="18" charset="0"/>
              </a:rPr>
              <a:t>11</a:t>
            </a:r>
            <a:r>
              <a:rPr lang="en-GB" sz="623" dirty="0">
                <a:latin typeface="Times New Roman" panose="02020603050405020304" pitchFamily="18" charset="0"/>
                <a:cs typeface="Times New Roman" panose="02020603050405020304" pitchFamily="18" charset="0"/>
              </a:rPr>
              <a:t>(10), p.e2259.</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err="1">
                <a:latin typeface="Times New Roman" panose="02020603050405020304" pitchFamily="18" charset="0"/>
                <a:cs typeface="Times New Roman" panose="02020603050405020304" pitchFamily="18" charset="0"/>
              </a:rPr>
              <a:t>Sinikumpu</a:t>
            </a:r>
            <a:r>
              <a:rPr lang="en-GB" sz="623" dirty="0">
                <a:latin typeface="Times New Roman" panose="02020603050405020304" pitchFamily="18" charset="0"/>
                <a:cs typeface="Times New Roman" panose="02020603050405020304" pitchFamily="18" charset="0"/>
              </a:rPr>
              <a:t>, S.P., Jokelainen, J., Keinänen-</a:t>
            </a:r>
            <a:r>
              <a:rPr lang="en-GB" sz="623" dirty="0" err="1">
                <a:latin typeface="Times New Roman" panose="02020603050405020304" pitchFamily="18" charset="0"/>
                <a:cs typeface="Times New Roman" panose="02020603050405020304" pitchFamily="18" charset="0"/>
              </a:rPr>
              <a:t>Kiukaanniemi</a:t>
            </a:r>
            <a:r>
              <a:rPr lang="en-GB" sz="623" dirty="0">
                <a:latin typeface="Times New Roman" panose="02020603050405020304" pitchFamily="18" charset="0"/>
                <a:cs typeface="Times New Roman" panose="02020603050405020304" pitchFamily="18" charset="0"/>
              </a:rPr>
              <a:t>, S. and </a:t>
            </a:r>
            <a:r>
              <a:rPr lang="en-GB" sz="623" dirty="0" err="1">
                <a:latin typeface="Times New Roman" panose="02020603050405020304" pitchFamily="18" charset="0"/>
                <a:cs typeface="Times New Roman" panose="02020603050405020304" pitchFamily="18" charset="0"/>
              </a:rPr>
              <a:t>Huilaja</a:t>
            </a:r>
            <a:r>
              <a:rPr lang="en-GB" sz="623" dirty="0">
                <a:latin typeface="Times New Roman" panose="02020603050405020304" pitchFamily="18" charset="0"/>
                <a:cs typeface="Times New Roman" panose="02020603050405020304" pitchFamily="18" charset="0"/>
              </a:rPr>
              <a:t>, L., (2022). Skin cancers and their risk factors in older persons: a population-based study. </a:t>
            </a:r>
            <a:r>
              <a:rPr lang="en-GB" sz="623" i="1" dirty="0">
                <a:latin typeface="Times New Roman" panose="02020603050405020304" pitchFamily="18" charset="0"/>
                <a:cs typeface="Times New Roman" panose="02020603050405020304" pitchFamily="18" charset="0"/>
              </a:rPr>
              <a:t>BMC geriatrics</a:t>
            </a:r>
            <a:r>
              <a:rPr lang="en-GB" sz="623" dirty="0">
                <a:latin typeface="Times New Roman" panose="02020603050405020304" pitchFamily="18" charset="0"/>
                <a:cs typeface="Times New Roman" panose="02020603050405020304" pitchFamily="18" charset="0"/>
              </a:rPr>
              <a:t>, </a:t>
            </a:r>
            <a:r>
              <a:rPr lang="en-GB" sz="623" i="1" dirty="0">
                <a:latin typeface="Times New Roman" panose="02020603050405020304" pitchFamily="18" charset="0"/>
                <a:cs typeface="Times New Roman" panose="02020603050405020304" pitchFamily="18" charset="0"/>
              </a:rPr>
              <a:t>22</a:t>
            </a:r>
            <a:r>
              <a:rPr lang="en-GB" sz="623" dirty="0">
                <a:latin typeface="Times New Roman" panose="02020603050405020304" pitchFamily="18" charset="0"/>
                <a:cs typeface="Times New Roman" panose="02020603050405020304" pitchFamily="18" charset="0"/>
              </a:rPr>
              <a:t>(1), p.269.</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err="1">
                <a:latin typeface="Times New Roman" panose="02020603050405020304" pitchFamily="18" charset="0"/>
                <a:cs typeface="Times New Roman" panose="02020603050405020304" pitchFamily="18" charset="0"/>
              </a:rPr>
              <a:t>Skinhealthinfo</a:t>
            </a:r>
            <a:r>
              <a:rPr lang="en-GB" sz="623" dirty="0">
                <a:latin typeface="Times New Roman" panose="02020603050405020304" pitchFamily="18" charset="0"/>
                <a:cs typeface="Times New Roman" panose="02020603050405020304" pitchFamily="18" charset="0"/>
              </a:rPr>
              <a:t>, (2021).</a:t>
            </a:r>
            <a:r>
              <a:rPr lang="en-GB" sz="623" i="1" dirty="0">
                <a:latin typeface="Times New Roman" panose="02020603050405020304" pitchFamily="18" charset="0"/>
                <a:cs typeface="Times New Roman" panose="02020603050405020304" pitchFamily="18" charset="0"/>
              </a:rPr>
              <a:t> One in five people in England will develop a non-melanoma skin cancer in their lifetime.</a:t>
            </a:r>
            <a:r>
              <a:rPr lang="en-GB" sz="623" dirty="0">
                <a:latin typeface="Times New Roman" panose="02020603050405020304" pitchFamily="18" charset="0"/>
                <a:cs typeface="Times New Roman" panose="02020603050405020304" pitchFamily="18" charset="0"/>
              </a:rPr>
              <a:t> Available at: </a:t>
            </a:r>
            <a:r>
              <a:rPr lang="en-GB" sz="623" dirty="0">
                <a:latin typeface="Times New Roman" panose="02020603050405020304" pitchFamily="18" charset="0"/>
                <a:cs typeface="Times New Roman" panose="02020603050405020304" pitchFamily="18" charset="0"/>
                <a:hlinkClick r:id="rId16"/>
              </a:rPr>
              <a:t>https://www.skinhealthinfo.org.uk/one-in-five-people-in-england-will-develop-a-non-melanoma-skin-cancer-in-their-lifetime/</a:t>
            </a:r>
            <a:r>
              <a:rPr lang="en-GB" sz="623" dirty="0">
                <a:latin typeface="Times New Roman" panose="02020603050405020304" pitchFamily="18" charset="0"/>
                <a:cs typeface="Times New Roman" panose="02020603050405020304" pitchFamily="18" charset="0"/>
              </a:rPr>
              <a:t> (Accessed: 4 March 2026)</a:t>
            </a:r>
            <a:endParaRPr lang="en-IN" sz="623" dirty="0">
              <a:latin typeface="Times New Roman" panose="02020603050405020304" pitchFamily="18" charset="0"/>
              <a:cs typeface="Times New Roman" panose="02020603050405020304" pitchFamily="18" charset="0"/>
            </a:endParaRPr>
          </a:p>
          <a:p>
            <a:pPr marL="158260" indent="-158260" algn="just">
              <a:buFont typeface="+mj-lt"/>
              <a:buAutoNum type="arabicParenR"/>
            </a:pPr>
            <a:r>
              <a:rPr lang="en-GB" sz="623" dirty="0">
                <a:latin typeface="Times New Roman" panose="02020603050405020304" pitchFamily="18" charset="0"/>
                <a:cs typeface="Times New Roman" panose="02020603050405020304" pitchFamily="18" charset="0"/>
              </a:rPr>
              <a:t>Who, (2026). </a:t>
            </a:r>
            <a:r>
              <a:rPr lang="en-GB" sz="623" i="1" dirty="0">
                <a:latin typeface="Times New Roman" panose="02020603050405020304" pitchFamily="18" charset="0"/>
                <a:cs typeface="Times New Roman" panose="02020603050405020304" pitchFamily="18" charset="0"/>
              </a:rPr>
              <a:t>Skin cancer.</a:t>
            </a:r>
            <a:r>
              <a:rPr lang="en-GB" sz="623" dirty="0">
                <a:latin typeface="Times New Roman" panose="02020603050405020304" pitchFamily="18" charset="0"/>
                <a:cs typeface="Times New Roman" panose="02020603050405020304" pitchFamily="18" charset="0"/>
              </a:rPr>
              <a:t> Available at: </a:t>
            </a:r>
            <a:r>
              <a:rPr lang="en-GB" sz="623" dirty="0">
                <a:latin typeface="Times New Roman" panose="02020603050405020304" pitchFamily="18" charset="0"/>
                <a:cs typeface="Times New Roman" panose="02020603050405020304" pitchFamily="18" charset="0"/>
                <a:hlinkClick r:id="rId17"/>
              </a:rPr>
              <a:t>https://www.iarc.who.int/cancer-type/skin-cancer/</a:t>
            </a:r>
            <a:r>
              <a:rPr lang="en-GB" sz="623" dirty="0">
                <a:latin typeface="Times New Roman" panose="02020603050405020304" pitchFamily="18" charset="0"/>
                <a:cs typeface="Times New Roman" panose="02020603050405020304" pitchFamily="18" charset="0"/>
              </a:rPr>
              <a:t> (Accessed: 4 March )</a:t>
            </a:r>
            <a:endParaRPr lang="en-IN" sz="692"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471149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1388</Words>
  <Application>Microsoft Office PowerPoint</Application>
  <PresentationFormat>Widescreen</PresentationFormat>
  <Paragraphs>55</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Times New Roman</vt:lpstr>
      <vt:lpstr>Wingdings</vt:lpstr>
      <vt:lpstr>Office Theme</vt:lpstr>
      <vt:lpstr> STUDENT NAME: PRIYA PATEL STUDENT ID: 2503904 SUPERVISOR NAME :SHEPHERED ZIKO  EMAILADDRESS:2503904@STUDENT.UWTSD.AC.UK  MSC PUBLIC HEALTH AND SOCIAL CARE IN PRACTICE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mr.patelvraj6374@outlook.com</dc:creator>
  <cp:lastModifiedBy>mr.patelvraj6374@outlook.com</cp:lastModifiedBy>
  <cp:revision>1</cp:revision>
  <dcterms:created xsi:type="dcterms:W3CDTF">2026-03-07T23:18:24Z</dcterms:created>
  <dcterms:modified xsi:type="dcterms:W3CDTF">2026-03-07T23:22:57Z</dcterms:modified>
</cp:coreProperties>
</file>