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1"/>
  </p:sldMasterIdLst>
  <p:handoutMasterIdLst>
    <p:handoutMasterId r:id="rId18"/>
  </p:handoutMasterIdLst>
  <p:sldIdLst>
    <p:sldId id="257" r:id="rId2"/>
    <p:sldId id="296" r:id="rId3"/>
    <p:sldId id="297" r:id="rId4"/>
    <p:sldId id="298" r:id="rId5"/>
    <p:sldId id="299" r:id="rId6"/>
    <p:sldId id="292" r:id="rId7"/>
    <p:sldId id="294" r:id="rId8"/>
    <p:sldId id="293" r:id="rId9"/>
    <p:sldId id="295" r:id="rId10"/>
    <p:sldId id="301" r:id="rId11"/>
    <p:sldId id="300" r:id="rId12"/>
    <p:sldId id="266" r:id="rId13"/>
    <p:sldId id="303" r:id="rId14"/>
    <p:sldId id="304" r:id="rId15"/>
    <p:sldId id="305" r:id="rId16"/>
    <p:sldId id="291" r:id="rId17"/>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8" autoAdjust="0"/>
    <p:restoredTop sz="94660"/>
  </p:normalViewPr>
  <p:slideViewPr>
    <p:cSldViewPr>
      <p:cViewPr varScale="1">
        <p:scale>
          <a:sx n="88" d="100"/>
          <a:sy n="88" d="100"/>
        </p:scale>
        <p:origin x="90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5857"/>
          </a:xfrm>
          <a:prstGeom prst="rect">
            <a:avLst/>
          </a:prstGeom>
        </p:spPr>
        <p:txBody>
          <a:bodyPr vert="horz" lIns="90992" tIns="45496" rIns="90992" bIns="45496" rtlCol="0"/>
          <a:lstStyle>
            <a:lvl1pPr algn="l">
              <a:defRPr sz="1200">
                <a:latin typeface="Verdana"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50443" y="0"/>
            <a:ext cx="2945659" cy="495857"/>
          </a:xfrm>
          <a:prstGeom prst="rect">
            <a:avLst/>
          </a:prstGeom>
        </p:spPr>
        <p:txBody>
          <a:bodyPr vert="horz" lIns="90992" tIns="45496" rIns="90992" bIns="45496" rtlCol="0"/>
          <a:lstStyle>
            <a:lvl1pPr algn="r">
              <a:defRPr sz="1200">
                <a:latin typeface="Verdana" pitchFamily="34" charset="0"/>
                <a:ea typeface="+mn-ea"/>
                <a:cs typeface="+mn-cs"/>
              </a:defRPr>
            </a:lvl1pPr>
          </a:lstStyle>
          <a:p>
            <a:pPr>
              <a:defRPr/>
            </a:pPr>
            <a:fld id="{FDACD29E-2214-4FDB-A4B0-01288F473E1B}" type="datetimeFigureOut">
              <a:rPr lang="en-US"/>
              <a:pPr>
                <a:defRPr/>
              </a:pPr>
              <a:t>10/28/2022</a:t>
            </a:fld>
            <a:endParaRPr lang="en-GB"/>
          </a:p>
        </p:txBody>
      </p:sp>
      <p:sp>
        <p:nvSpPr>
          <p:cNvPr id="4" name="Footer Placeholder 3"/>
          <p:cNvSpPr>
            <a:spLocks noGrp="1"/>
          </p:cNvSpPr>
          <p:nvPr>
            <p:ph type="ftr" sz="quarter" idx="2"/>
          </p:nvPr>
        </p:nvSpPr>
        <p:spPr>
          <a:xfrm>
            <a:off x="0" y="9429197"/>
            <a:ext cx="2945659" cy="495857"/>
          </a:xfrm>
          <a:prstGeom prst="rect">
            <a:avLst/>
          </a:prstGeom>
        </p:spPr>
        <p:txBody>
          <a:bodyPr vert="horz" lIns="90992" tIns="45496" rIns="90992" bIns="45496" rtlCol="0" anchor="b"/>
          <a:lstStyle>
            <a:lvl1pPr algn="l">
              <a:defRPr sz="1200">
                <a:latin typeface="Verdana"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50443" y="9429197"/>
            <a:ext cx="2945659" cy="495857"/>
          </a:xfrm>
          <a:prstGeom prst="rect">
            <a:avLst/>
          </a:prstGeom>
        </p:spPr>
        <p:txBody>
          <a:bodyPr vert="horz" lIns="90992" tIns="45496" rIns="90992" bIns="45496" rtlCol="0" anchor="b"/>
          <a:lstStyle>
            <a:lvl1pPr algn="r">
              <a:defRPr sz="1200">
                <a:latin typeface="Verdana" pitchFamily="34" charset="0"/>
                <a:ea typeface="+mn-ea"/>
                <a:cs typeface="+mn-cs"/>
              </a:defRPr>
            </a:lvl1pPr>
          </a:lstStyle>
          <a:p>
            <a:pPr>
              <a:defRPr/>
            </a:pPr>
            <a:fld id="{237BEE3B-F5F5-4473-AA36-BDCF061ACB6E}" type="slidenum">
              <a:rPr lang="en-GB"/>
              <a:pPr>
                <a:defRPr/>
              </a:pPr>
              <a:t>‹#›</a:t>
            </a:fld>
            <a:endParaRPr lang="en-GB"/>
          </a:p>
        </p:txBody>
      </p:sp>
    </p:spTree>
    <p:extLst>
      <p:ext uri="{BB962C8B-B14F-4D97-AF65-F5344CB8AC3E}">
        <p14:creationId xmlns:p14="http://schemas.microsoft.com/office/powerpoint/2010/main" val="152735888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A0B8047-8F60-4F09-92BE-73C02E9A1AD3}" type="slidenum">
              <a:rPr lang="en-GB" smtClean="0"/>
              <a:pPr>
                <a:defRPr/>
              </a:pPr>
              <a:t>‹#›</a:t>
            </a:fld>
            <a:endParaRPr lang="en-GB"/>
          </a:p>
        </p:txBody>
      </p:sp>
    </p:spTree>
    <p:extLst>
      <p:ext uri="{BB962C8B-B14F-4D97-AF65-F5344CB8AC3E}">
        <p14:creationId xmlns:p14="http://schemas.microsoft.com/office/powerpoint/2010/main" val="2400341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BE1CFA5-A2BF-44CE-A768-5B45CAA897DC}" type="slidenum">
              <a:rPr lang="en-GB" smtClean="0"/>
              <a:pPr>
                <a:defRPr/>
              </a:pPr>
              <a:t>‹#›</a:t>
            </a:fld>
            <a:endParaRPr lang="en-GB"/>
          </a:p>
        </p:txBody>
      </p:sp>
    </p:spTree>
    <p:extLst>
      <p:ext uri="{BB962C8B-B14F-4D97-AF65-F5344CB8AC3E}">
        <p14:creationId xmlns:p14="http://schemas.microsoft.com/office/powerpoint/2010/main" val="2718907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E26AF7E-EF67-4435-8ACD-93767D70D624}" type="slidenum">
              <a:rPr lang="en-GB" smtClean="0"/>
              <a:pPr>
                <a:defRPr/>
              </a:pPr>
              <a:t>‹#›</a:t>
            </a:fld>
            <a:endParaRPr lang="en-GB"/>
          </a:p>
        </p:txBody>
      </p:sp>
    </p:spTree>
    <p:extLst>
      <p:ext uri="{BB962C8B-B14F-4D97-AF65-F5344CB8AC3E}">
        <p14:creationId xmlns:p14="http://schemas.microsoft.com/office/powerpoint/2010/main" val="1093656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6AC8A0F-17BA-4133-B38F-EDBE03E19E32}" type="slidenum">
              <a:rPr lang="en-GB" smtClean="0"/>
              <a:pPr>
                <a:defRPr/>
              </a:pPr>
              <a:t>‹#›</a:t>
            </a:fld>
            <a:endParaRPr lang="en-GB"/>
          </a:p>
        </p:txBody>
      </p:sp>
    </p:spTree>
    <p:extLst>
      <p:ext uri="{BB962C8B-B14F-4D97-AF65-F5344CB8AC3E}">
        <p14:creationId xmlns:p14="http://schemas.microsoft.com/office/powerpoint/2010/main" val="1410481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FE6681A8-EF45-45B9-BF6C-7E1B0E63CEBF}" type="slidenum">
              <a:rPr lang="en-GB" smtClean="0"/>
              <a:pPr>
                <a:defRPr/>
              </a:pPr>
              <a:t>‹#›</a:t>
            </a:fld>
            <a:endParaRPr lang="en-GB"/>
          </a:p>
        </p:txBody>
      </p:sp>
    </p:spTree>
    <p:extLst>
      <p:ext uri="{BB962C8B-B14F-4D97-AF65-F5344CB8AC3E}">
        <p14:creationId xmlns:p14="http://schemas.microsoft.com/office/powerpoint/2010/main" val="2991337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pPr>
              <a:defRPr/>
            </a:pPr>
            <a:fld id="{1880FD07-EF52-4F75-ADDD-2E3CF90D9959}" type="slidenum">
              <a:rPr lang="en-GB" smtClean="0"/>
              <a:pPr>
                <a:defRPr/>
              </a:pPr>
              <a:t>‹#›</a:t>
            </a:fld>
            <a:endParaRPr lang="en-GB"/>
          </a:p>
        </p:txBody>
      </p:sp>
    </p:spTree>
    <p:extLst>
      <p:ext uri="{BB962C8B-B14F-4D97-AF65-F5344CB8AC3E}">
        <p14:creationId xmlns:p14="http://schemas.microsoft.com/office/powerpoint/2010/main" val="122144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pPr>
              <a:defRPr/>
            </a:pPr>
            <a:fld id="{9260AB17-BCD8-4F8B-8479-E1DFD9913FAA}" type="slidenum">
              <a:rPr lang="en-GB" smtClean="0"/>
              <a:pPr>
                <a:defRPr/>
              </a:pPr>
              <a:t>‹#›</a:t>
            </a:fld>
            <a:endParaRPr lang="en-GB"/>
          </a:p>
        </p:txBody>
      </p:sp>
    </p:spTree>
    <p:extLst>
      <p:ext uri="{BB962C8B-B14F-4D97-AF65-F5344CB8AC3E}">
        <p14:creationId xmlns:p14="http://schemas.microsoft.com/office/powerpoint/2010/main" val="3112013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pPr>
              <a:defRPr/>
            </a:pPr>
            <a:fld id="{2118BA13-2EF5-4F67-9994-DD9B389195A9}" type="slidenum">
              <a:rPr lang="en-GB" smtClean="0"/>
              <a:pPr>
                <a:defRPr/>
              </a:pPr>
              <a:t>‹#›</a:t>
            </a:fld>
            <a:endParaRPr lang="en-GB"/>
          </a:p>
        </p:txBody>
      </p:sp>
    </p:spTree>
    <p:extLst>
      <p:ext uri="{BB962C8B-B14F-4D97-AF65-F5344CB8AC3E}">
        <p14:creationId xmlns:p14="http://schemas.microsoft.com/office/powerpoint/2010/main" val="270068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064F1F7-3180-4E0C-877D-FF6AF4CDE4AF}" type="slidenum">
              <a:rPr lang="en-GB" smtClean="0"/>
              <a:pPr>
                <a:defRPr/>
              </a:pPr>
              <a:t>‹#›</a:t>
            </a:fld>
            <a:endParaRPr lang="en-GB"/>
          </a:p>
        </p:txBody>
      </p:sp>
    </p:spTree>
    <p:extLst>
      <p:ext uri="{BB962C8B-B14F-4D97-AF65-F5344CB8AC3E}">
        <p14:creationId xmlns:p14="http://schemas.microsoft.com/office/powerpoint/2010/main" val="3198293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6AC8A0F-17BA-4133-B38F-EDBE03E19E32}" type="slidenum">
              <a:rPr lang="en-GB" smtClean="0"/>
              <a:pPr>
                <a:defRPr/>
              </a:pPr>
              <a:t>‹#›</a:t>
            </a:fld>
            <a:endParaRPr lang="en-GB"/>
          </a:p>
        </p:txBody>
      </p:sp>
    </p:spTree>
    <p:extLst>
      <p:ext uri="{BB962C8B-B14F-4D97-AF65-F5344CB8AC3E}">
        <p14:creationId xmlns:p14="http://schemas.microsoft.com/office/powerpoint/2010/main" val="2468998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6AC8A0F-17BA-4133-B38F-EDBE03E19E32}" type="slidenum">
              <a:rPr lang="en-GB" smtClean="0"/>
              <a:pPr>
                <a:defRPr/>
              </a:pPr>
              <a:t>‹#›</a:t>
            </a:fld>
            <a:endParaRPr lang="en-GB"/>
          </a:p>
        </p:txBody>
      </p:sp>
    </p:spTree>
    <p:extLst>
      <p:ext uri="{BB962C8B-B14F-4D97-AF65-F5344CB8AC3E}">
        <p14:creationId xmlns:p14="http://schemas.microsoft.com/office/powerpoint/2010/main" val="9851666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6AC8A0F-17BA-4133-B38F-EDBE03E19E32}" type="slidenum">
              <a:rPr lang="en-GB" smtClean="0"/>
              <a:pPr>
                <a:defRPr/>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823882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6AC8A0F-17BA-4133-B38F-EDBE03E19E32}" type="slidenum">
              <a:rPr lang="en-GB" smtClean="0"/>
              <a:pPr>
                <a:defRPr/>
              </a:pPr>
              <a:t>‹#›</a:t>
            </a:fld>
            <a:endParaRPr lang="en-GB"/>
          </a:p>
        </p:txBody>
      </p:sp>
    </p:spTree>
    <p:extLst>
      <p:ext uri="{BB962C8B-B14F-4D97-AF65-F5344CB8AC3E}">
        <p14:creationId xmlns:p14="http://schemas.microsoft.com/office/powerpoint/2010/main" val="1801542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6AC8A0F-17BA-4133-B38F-EDBE03E19E32}" type="slidenum">
              <a:rPr lang="en-GB" smtClean="0"/>
              <a:pPr>
                <a:defRPr/>
              </a:pPr>
              <a:t>‹#›</a:t>
            </a:fld>
            <a:endParaRPr lang="en-GB"/>
          </a:p>
        </p:txBody>
      </p:sp>
    </p:spTree>
    <p:extLst>
      <p:ext uri="{BB962C8B-B14F-4D97-AF65-F5344CB8AC3E}">
        <p14:creationId xmlns:p14="http://schemas.microsoft.com/office/powerpoint/2010/main" val="1994094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6AC8A0F-17BA-4133-B38F-EDBE03E19E32}" type="slidenum">
              <a:rPr lang="en-GB" smtClean="0"/>
              <a:pPr>
                <a:defRPr/>
              </a:pPr>
              <a:t>‹#›</a:t>
            </a:fld>
            <a:endParaRPr lang="en-GB"/>
          </a:p>
        </p:txBody>
      </p:sp>
    </p:spTree>
    <p:extLst>
      <p:ext uri="{BB962C8B-B14F-4D97-AF65-F5344CB8AC3E}">
        <p14:creationId xmlns:p14="http://schemas.microsoft.com/office/powerpoint/2010/main" val="1759486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66E2DB-FB22-4C3A-BD47-3CBB68AC3895}" type="slidenum">
              <a:rPr lang="en-GB" smtClean="0"/>
              <a:pPr>
                <a:defRPr/>
              </a:pPr>
              <a:t>‹#›</a:t>
            </a:fld>
            <a:endParaRPr lang="en-GB"/>
          </a:p>
        </p:txBody>
      </p:sp>
    </p:spTree>
    <p:extLst>
      <p:ext uri="{BB962C8B-B14F-4D97-AF65-F5344CB8AC3E}">
        <p14:creationId xmlns:p14="http://schemas.microsoft.com/office/powerpoint/2010/main" val="1843017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FB139C3-4AEB-4A6D-891A-084F7A1C5C56}" type="slidenum">
              <a:rPr lang="en-GB" smtClean="0"/>
              <a:pPr>
                <a:defRPr/>
              </a:pPr>
              <a:t>‹#›</a:t>
            </a:fld>
            <a:endParaRPr lang="en-GB"/>
          </a:p>
        </p:txBody>
      </p:sp>
    </p:spTree>
    <p:extLst>
      <p:ext uri="{BB962C8B-B14F-4D97-AF65-F5344CB8AC3E}">
        <p14:creationId xmlns:p14="http://schemas.microsoft.com/office/powerpoint/2010/main" val="5730319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2566208-3A8D-4936-943E-8325FD4CA997}" type="slidenum">
              <a:rPr lang="en-GB" smtClean="0"/>
              <a:pPr>
                <a:defRPr/>
              </a:pPr>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0611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06AC8A0F-17BA-4133-B38F-EDBE03E19E32}" type="slidenum">
              <a:rPr lang="en-GB" smtClean="0"/>
              <a:pPr>
                <a:defRPr/>
              </a:pPr>
              <a:t>‹#›</a:t>
            </a:fld>
            <a:endParaRPr lang="en-GB"/>
          </a:p>
        </p:txBody>
      </p:sp>
    </p:spTree>
    <p:extLst>
      <p:ext uri="{BB962C8B-B14F-4D97-AF65-F5344CB8AC3E}">
        <p14:creationId xmlns:p14="http://schemas.microsoft.com/office/powerpoint/2010/main" val="3218928217"/>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 id="2147483809" r:id="rId18"/>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4339" name="Picture 69">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14340" name="Picture 71">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14341" name="Oval 73">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342" name="Picture 75">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14343" name="Picture 77">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14344" name="Rectangle 79">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345" name="Rectangle 81">
            <a:extLst>
              <a:ext uri="{FF2B5EF4-FFF2-40B4-BE49-F238E27FC236}">
                <a16:creationId xmlns:a16="http://schemas.microsoft.com/office/drawing/2014/main" id="{3D15A6F9-32E7-4EA5-A1BE-A2636DA69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14346" name="Freeform 36">
            <a:extLst>
              <a:ext uri="{FF2B5EF4-FFF2-40B4-BE49-F238E27FC236}">
                <a16:creationId xmlns:a16="http://schemas.microsoft.com/office/drawing/2014/main" id="{1B9047A0-D508-41B4-9987-A03A1C314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304"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a:p>
        </p:txBody>
      </p:sp>
      <p:sp useBgFill="1">
        <p:nvSpPr>
          <p:cNvPr id="14347" name="Freeform: Shape 85">
            <a:extLst>
              <a:ext uri="{FF2B5EF4-FFF2-40B4-BE49-F238E27FC236}">
                <a16:creationId xmlns:a16="http://schemas.microsoft.com/office/drawing/2014/main" id="{B679C71C-F606-4D18-A66B-277C1FD5C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0980" y="0"/>
            <a:ext cx="5843020" cy="6858003"/>
          </a:xfrm>
          <a:custGeom>
            <a:avLst/>
            <a:gdLst>
              <a:gd name="connsiteX0" fmla="*/ 6960957 w 7790693"/>
              <a:gd name="connsiteY0" fmla="*/ 0 h 6858003"/>
              <a:gd name="connsiteX1" fmla="*/ 7790693 w 7790693"/>
              <a:gd name="connsiteY1" fmla="*/ 0 h 6858003"/>
              <a:gd name="connsiteX2" fmla="*/ 7790693 w 7790693"/>
              <a:gd name="connsiteY2" fmla="*/ 6858002 h 6858003"/>
              <a:gd name="connsiteX3" fmla="*/ 6995919 w 7790693"/>
              <a:gd name="connsiteY3" fmla="*/ 6858002 h 6858003"/>
              <a:gd name="connsiteX4" fmla="*/ 6995919 w 7790693"/>
              <a:gd name="connsiteY4" fmla="*/ 6858003 h 6858003"/>
              <a:gd name="connsiteX5" fmla="*/ 905354 w 7790693"/>
              <a:gd name="connsiteY5" fmla="*/ 6858003 h 6858003"/>
              <a:gd name="connsiteX6" fmla="*/ 905354 w 7790693"/>
              <a:gd name="connsiteY6" fmla="*/ 6858002 h 6858003"/>
              <a:gd name="connsiteX7" fmla="*/ 0 w 7790693"/>
              <a:gd name="connsiteY7" fmla="*/ 6858002 h 6858003"/>
              <a:gd name="connsiteX8" fmla="*/ 5883 w 7790693"/>
              <a:gd name="connsiteY8" fmla="*/ 6817540 h 6858003"/>
              <a:gd name="connsiteX9" fmla="*/ 23197 w 7790693"/>
              <a:gd name="connsiteY9" fmla="*/ 6698896 h 6858003"/>
              <a:gd name="connsiteX10" fmla="*/ 35299 w 7790693"/>
              <a:gd name="connsiteY10" fmla="*/ 6612485 h 6858003"/>
              <a:gd name="connsiteX11" fmla="*/ 48074 w 7790693"/>
              <a:gd name="connsiteY11" fmla="*/ 6509615 h 6858003"/>
              <a:gd name="connsiteX12" fmla="*/ 63370 w 7790693"/>
              <a:gd name="connsiteY12" fmla="*/ 6387543 h 6858003"/>
              <a:gd name="connsiteX13" fmla="*/ 79507 w 7790693"/>
              <a:gd name="connsiteY13" fmla="*/ 6252440 h 6858003"/>
              <a:gd name="connsiteX14" fmla="*/ 96484 w 7790693"/>
              <a:gd name="connsiteY14" fmla="*/ 6100193 h 6858003"/>
              <a:gd name="connsiteX15" fmla="*/ 114469 w 7790693"/>
              <a:gd name="connsiteY15" fmla="*/ 5934229 h 6858003"/>
              <a:gd name="connsiteX16" fmla="*/ 132455 w 7790693"/>
              <a:gd name="connsiteY16" fmla="*/ 5753864 h 6858003"/>
              <a:gd name="connsiteX17" fmla="*/ 150776 w 7790693"/>
              <a:gd name="connsiteY17" fmla="*/ 5561840 h 6858003"/>
              <a:gd name="connsiteX18" fmla="*/ 167753 w 7790693"/>
              <a:gd name="connsiteY18" fmla="*/ 5354728 h 6858003"/>
              <a:gd name="connsiteX19" fmla="*/ 184058 w 7790693"/>
              <a:gd name="connsiteY19" fmla="*/ 5138015 h 6858003"/>
              <a:gd name="connsiteX20" fmla="*/ 198850 w 7790693"/>
              <a:gd name="connsiteY20" fmla="*/ 4908958 h 6858003"/>
              <a:gd name="connsiteX21" fmla="*/ 212969 w 7790693"/>
              <a:gd name="connsiteY21" fmla="*/ 4670300 h 6858003"/>
              <a:gd name="connsiteX22" fmla="*/ 226249 w 7790693"/>
              <a:gd name="connsiteY22" fmla="*/ 4421354 h 6858003"/>
              <a:gd name="connsiteX23" fmla="*/ 230955 w 7790693"/>
              <a:gd name="connsiteY23" fmla="*/ 4293795 h 6858003"/>
              <a:gd name="connsiteX24" fmla="*/ 236166 w 7790693"/>
              <a:gd name="connsiteY24" fmla="*/ 4163494 h 6858003"/>
              <a:gd name="connsiteX25" fmla="*/ 241040 w 7790693"/>
              <a:gd name="connsiteY25" fmla="*/ 4031135 h 6858003"/>
              <a:gd name="connsiteX26" fmla="*/ 244234 w 7790693"/>
              <a:gd name="connsiteY26" fmla="*/ 3898089 h 6858003"/>
              <a:gd name="connsiteX27" fmla="*/ 247092 w 7790693"/>
              <a:gd name="connsiteY27" fmla="*/ 3762301 h 6858003"/>
              <a:gd name="connsiteX28" fmla="*/ 250117 w 7790693"/>
              <a:gd name="connsiteY28" fmla="*/ 3625141 h 6858003"/>
              <a:gd name="connsiteX29" fmla="*/ 252134 w 7790693"/>
              <a:gd name="connsiteY29" fmla="*/ 3485238 h 6858003"/>
              <a:gd name="connsiteX30" fmla="*/ 252134 w 7790693"/>
              <a:gd name="connsiteY30" fmla="*/ 3343963 h 6858003"/>
              <a:gd name="connsiteX31" fmla="*/ 253143 w 7790693"/>
              <a:gd name="connsiteY31" fmla="*/ 3201317 h 6858003"/>
              <a:gd name="connsiteX32" fmla="*/ 252134 w 7790693"/>
              <a:gd name="connsiteY32" fmla="*/ 3057299 h 6858003"/>
              <a:gd name="connsiteX33" fmla="*/ 250117 w 7790693"/>
              <a:gd name="connsiteY33" fmla="*/ 2911223 h 6858003"/>
              <a:gd name="connsiteX34" fmla="*/ 248268 w 7790693"/>
              <a:gd name="connsiteY34" fmla="*/ 2765148 h 6858003"/>
              <a:gd name="connsiteX35" fmla="*/ 244234 w 7790693"/>
              <a:gd name="connsiteY35" fmla="*/ 2617015 h 6858003"/>
              <a:gd name="connsiteX36" fmla="*/ 240032 w 7790693"/>
              <a:gd name="connsiteY36" fmla="*/ 2467511 h 6858003"/>
              <a:gd name="connsiteX37" fmla="*/ 235157 w 7790693"/>
              <a:gd name="connsiteY37" fmla="*/ 2318006 h 6858003"/>
              <a:gd name="connsiteX38" fmla="*/ 228266 w 7790693"/>
              <a:gd name="connsiteY38" fmla="*/ 2167130 h 6858003"/>
              <a:gd name="connsiteX39" fmla="*/ 220029 w 7790693"/>
              <a:gd name="connsiteY39" fmla="*/ 2014883 h 6858003"/>
              <a:gd name="connsiteX40" fmla="*/ 212129 w 7790693"/>
              <a:gd name="connsiteY40" fmla="*/ 1861949 h 6858003"/>
              <a:gd name="connsiteX41" fmla="*/ 202044 w 7790693"/>
              <a:gd name="connsiteY41" fmla="*/ 1709016 h 6858003"/>
              <a:gd name="connsiteX42" fmla="*/ 189941 w 7790693"/>
              <a:gd name="connsiteY42" fmla="*/ 1554025 h 6858003"/>
              <a:gd name="connsiteX43" fmla="*/ 177839 w 7790693"/>
              <a:gd name="connsiteY43" fmla="*/ 1401092 h 6858003"/>
              <a:gd name="connsiteX44" fmla="*/ 163887 w 7790693"/>
              <a:gd name="connsiteY44" fmla="*/ 1245415 h 6858003"/>
              <a:gd name="connsiteX45" fmla="*/ 148591 w 7790693"/>
              <a:gd name="connsiteY45" fmla="*/ 1089053 h 6858003"/>
              <a:gd name="connsiteX46" fmla="*/ 132455 w 7790693"/>
              <a:gd name="connsiteY46" fmla="*/ 934748 h 6858003"/>
              <a:gd name="connsiteX47" fmla="*/ 113629 w 7790693"/>
              <a:gd name="connsiteY47" fmla="*/ 778385 h 6858003"/>
              <a:gd name="connsiteX48" fmla="*/ 93458 w 7790693"/>
              <a:gd name="connsiteY48" fmla="*/ 622709 h 6858003"/>
              <a:gd name="connsiteX49" fmla="*/ 73455 w 7790693"/>
              <a:gd name="connsiteY49" fmla="*/ 466346 h 6858003"/>
              <a:gd name="connsiteX50" fmla="*/ 50091 w 7790693"/>
              <a:gd name="connsiteY50" fmla="*/ 310670 h 6858003"/>
              <a:gd name="connsiteX51" fmla="*/ 26222 w 7790693"/>
              <a:gd name="connsiteY51" fmla="*/ 155679 h 6858003"/>
              <a:gd name="connsiteX52" fmla="*/ 1177 w 7790693"/>
              <a:gd name="connsiteY52" fmla="*/ 2 h 6858003"/>
              <a:gd name="connsiteX53" fmla="*/ 1344715 w 7790693"/>
              <a:gd name="connsiteY53" fmla="*/ 2 h 6858003"/>
              <a:gd name="connsiteX54" fmla="*/ 1344715 w 7790693"/>
              <a:gd name="connsiteY54" fmla="*/ 3 h 6858003"/>
              <a:gd name="connsiteX55" fmla="*/ 6960957 w 7790693"/>
              <a:gd name="connsiteY55" fmla="*/ 3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7790693" h="6858003">
                <a:moveTo>
                  <a:pt x="6960957" y="0"/>
                </a:moveTo>
                <a:lnTo>
                  <a:pt x="7790693" y="0"/>
                </a:lnTo>
                <a:lnTo>
                  <a:pt x="7790693" y="6858002"/>
                </a:lnTo>
                <a:lnTo>
                  <a:pt x="6995919" y="6858002"/>
                </a:lnTo>
                <a:lnTo>
                  <a:pt x="6995919" y="6858003"/>
                </a:lnTo>
                <a:lnTo>
                  <a:pt x="905354" y="6858003"/>
                </a:lnTo>
                <a:lnTo>
                  <a:pt x="905354" y="6858002"/>
                </a:lnTo>
                <a:lnTo>
                  <a:pt x="0" y="6858002"/>
                </a:lnTo>
                <a:lnTo>
                  <a:pt x="5883" y="6817540"/>
                </a:lnTo>
                <a:lnTo>
                  <a:pt x="23197" y="6698896"/>
                </a:lnTo>
                <a:lnTo>
                  <a:pt x="35299" y="6612485"/>
                </a:lnTo>
                <a:lnTo>
                  <a:pt x="48074" y="6509615"/>
                </a:lnTo>
                <a:lnTo>
                  <a:pt x="63370" y="6387543"/>
                </a:lnTo>
                <a:lnTo>
                  <a:pt x="79507" y="6252440"/>
                </a:lnTo>
                <a:lnTo>
                  <a:pt x="96484" y="6100193"/>
                </a:lnTo>
                <a:lnTo>
                  <a:pt x="114469" y="5934229"/>
                </a:lnTo>
                <a:lnTo>
                  <a:pt x="132455" y="5753864"/>
                </a:lnTo>
                <a:lnTo>
                  <a:pt x="150776" y="5561840"/>
                </a:lnTo>
                <a:lnTo>
                  <a:pt x="167753" y="5354728"/>
                </a:lnTo>
                <a:lnTo>
                  <a:pt x="184058" y="5138015"/>
                </a:lnTo>
                <a:lnTo>
                  <a:pt x="198850" y="4908958"/>
                </a:lnTo>
                <a:lnTo>
                  <a:pt x="212969" y="4670300"/>
                </a:lnTo>
                <a:lnTo>
                  <a:pt x="226249" y="4421354"/>
                </a:lnTo>
                <a:lnTo>
                  <a:pt x="230955" y="4293795"/>
                </a:lnTo>
                <a:lnTo>
                  <a:pt x="236166" y="4163494"/>
                </a:lnTo>
                <a:lnTo>
                  <a:pt x="241040" y="4031135"/>
                </a:lnTo>
                <a:lnTo>
                  <a:pt x="244234" y="3898089"/>
                </a:lnTo>
                <a:lnTo>
                  <a:pt x="247092" y="3762301"/>
                </a:lnTo>
                <a:lnTo>
                  <a:pt x="250117" y="3625141"/>
                </a:lnTo>
                <a:lnTo>
                  <a:pt x="252134" y="3485238"/>
                </a:lnTo>
                <a:lnTo>
                  <a:pt x="252134" y="3343963"/>
                </a:lnTo>
                <a:lnTo>
                  <a:pt x="253143" y="3201317"/>
                </a:lnTo>
                <a:lnTo>
                  <a:pt x="252134" y="3057299"/>
                </a:lnTo>
                <a:lnTo>
                  <a:pt x="250117" y="2911223"/>
                </a:lnTo>
                <a:lnTo>
                  <a:pt x="248268" y="2765148"/>
                </a:lnTo>
                <a:lnTo>
                  <a:pt x="244234" y="2617015"/>
                </a:lnTo>
                <a:lnTo>
                  <a:pt x="240032" y="2467511"/>
                </a:lnTo>
                <a:lnTo>
                  <a:pt x="235157" y="2318006"/>
                </a:lnTo>
                <a:lnTo>
                  <a:pt x="228266" y="2167130"/>
                </a:lnTo>
                <a:lnTo>
                  <a:pt x="220029" y="2014883"/>
                </a:lnTo>
                <a:lnTo>
                  <a:pt x="212129" y="1861949"/>
                </a:lnTo>
                <a:lnTo>
                  <a:pt x="202044" y="1709016"/>
                </a:lnTo>
                <a:lnTo>
                  <a:pt x="189941" y="1554025"/>
                </a:lnTo>
                <a:lnTo>
                  <a:pt x="177839" y="1401092"/>
                </a:lnTo>
                <a:lnTo>
                  <a:pt x="163887" y="1245415"/>
                </a:lnTo>
                <a:lnTo>
                  <a:pt x="148591" y="1089053"/>
                </a:lnTo>
                <a:lnTo>
                  <a:pt x="132455" y="934748"/>
                </a:lnTo>
                <a:lnTo>
                  <a:pt x="113629" y="778385"/>
                </a:lnTo>
                <a:lnTo>
                  <a:pt x="93458" y="622709"/>
                </a:lnTo>
                <a:lnTo>
                  <a:pt x="73455" y="466346"/>
                </a:lnTo>
                <a:lnTo>
                  <a:pt x="50091" y="310670"/>
                </a:lnTo>
                <a:lnTo>
                  <a:pt x="26222" y="155679"/>
                </a:lnTo>
                <a:lnTo>
                  <a:pt x="1177" y="2"/>
                </a:lnTo>
                <a:lnTo>
                  <a:pt x="1344715" y="2"/>
                </a:lnTo>
                <a:lnTo>
                  <a:pt x="1344715" y="3"/>
                </a:lnTo>
                <a:lnTo>
                  <a:pt x="6960957" y="3"/>
                </a:lnTo>
                <a:close/>
              </a:path>
            </a:pathLst>
          </a:custGeom>
          <a:ln>
            <a:noFill/>
          </a:ln>
        </p:spPr>
        <p:txBody>
          <a:bodyPr rtlCol="0" anchor="ctr"/>
          <a:lstStyle/>
          <a:p>
            <a:pPr algn="ctr"/>
            <a:endParaRPr lang="en-US"/>
          </a:p>
        </p:txBody>
      </p:sp>
      <p:sp>
        <p:nvSpPr>
          <p:cNvPr id="14337" name="Rectangle 2"/>
          <p:cNvSpPr>
            <a:spLocks noGrp="1" noChangeArrowheads="1"/>
          </p:cNvSpPr>
          <p:nvPr>
            <p:ph type="title"/>
          </p:nvPr>
        </p:nvSpPr>
        <p:spPr>
          <a:xfrm>
            <a:off x="3961884" y="1028700"/>
            <a:ext cx="4629051" cy="4800598"/>
          </a:xfrm>
        </p:spPr>
        <p:txBody>
          <a:bodyPr vert="horz" lIns="91440" tIns="45720" rIns="91440" bIns="45720" rtlCol="0" anchor="ctr">
            <a:normAutofit/>
          </a:bodyPr>
          <a:lstStyle/>
          <a:p>
            <a:pPr defTabSz="457200">
              <a:lnSpc>
                <a:spcPct val="90000"/>
              </a:lnSpc>
            </a:pPr>
            <a:r>
              <a:rPr lang="en-US" sz="2300" b="0" i="0" kern="1200" dirty="0">
                <a:solidFill>
                  <a:schemeClr val="tx1"/>
                </a:solidFill>
                <a:latin typeface="+mj-lt"/>
                <a:ea typeface="+mj-ea"/>
                <a:cs typeface="+mj-cs"/>
              </a:rPr>
              <a:t>ECGE4003Q</a:t>
            </a:r>
            <a:br>
              <a:rPr lang="en-US" sz="2300" b="0" i="0" kern="1200" dirty="0">
                <a:solidFill>
                  <a:schemeClr val="tx1"/>
                </a:solidFill>
                <a:latin typeface="+mj-lt"/>
                <a:ea typeface="+mj-ea"/>
                <a:cs typeface="+mj-cs"/>
              </a:rPr>
            </a:br>
            <a:r>
              <a:rPr lang="en-US" sz="2300" b="0" i="1" kern="1200" dirty="0" err="1">
                <a:solidFill>
                  <a:schemeClr val="tx1"/>
                </a:solidFill>
                <a:latin typeface="+mj-lt"/>
                <a:ea typeface="+mj-ea"/>
                <a:cs typeface="+mj-cs"/>
              </a:rPr>
              <a:t>Sgiliau</a:t>
            </a:r>
            <a:r>
              <a:rPr lang="en-US" sz="2300" b="0" i="1" kern="1200" dirty="0">
                <a:solidFill>
                  <a:schemeClr val="tx1"/>
                </a:solidFill>
                <a:latin typeface="+mj-lt"/>
                <a:ea typeface="+mj-ea"/>
                <a:cs typeface="+mj-cs"/>
              </a:rPr>
              <a:t> </a:t>
            </a:r>
            <a:r>
              <a:rPr lang="en-US" sz="2300" b="0" i="1" kern="1200" dirty="0" err="1">
                <a:solidFill>
                  <a:schemeClr val="tx1"/>
                </a:solidFill>
                <a:latin typeface="+mj-lt"/>
                <a:ea typeface="+mj-ea"/>
                <a:cs typeface="+mj-cs"/>
              </a:rPr>
              <a:t>Astudio</a:t>
            </a:r>
            <a:r>
              <a:rPr lang="en-US" sz="2300" b="0" i="1" kern="1200" dirty="0">
                <a:solidFill>
                  <a:schemeClr val="tx1"/>
                </a:solidFill>
                <a:latin typeface="+mj-lt"/>
                <a:ea typeface="+mj-ea"/>
                <a:cs typeface="+mj-cs"/>
              </a:rPr>
              <a:t> </a:t>
            </a:r>
            <a:r>
              <a:rPr lang="en-US" sz="2300" b="0" i="1" kern="1200" dirty="0" err="1">
                <a:solidFill>
                  <a:schemeClr val="tx1"/>
                </a:solidFill>
                <a:latin typeface="+mj-lt"/>
                <a:ea typeface="+mj-ea"/>
                <a:cs typeface="+mj-cs"/>
              </a:rPr>
              <a:t>Academaidd</a:t>
            </a:r>
            <a:r>
              <a:rPr lang="en-US" sz="2300" b="0" i="1" kern="1200" dirty="0">
                <a:solidFill>
                  <a:schemeClr val="tx1"/>
                </a:solidFill>
                <a:latin typeface="+mj-lt"/>
                <a:ea typeface="+mj-ea"/>
                <a:cs typeface="+mj-cs"/>
              </a:rPr>
              <a:t> </a:t>
            </a:r>
            <a:r>
              <a:rPr lang="en-US" sz="2300" b="0" i="1" kern="1200" dirty="0" err="1">
                <a:solidFill>
                  <a:schemeClr val="tx1"/>
                </a:solidFill>
                <a:latin typeface="+mj-lt"/>
                <a:ea typeface="+mj-ea"/>
                <a:cs typeface="+mj-cs"/>
              </a:rPr>
              <a:t>i</a:t>
            </a:r>
            <a:r>
              <a:rPr lang="en-US" sz="2300" b="0" i="1" kern="1200" dirty="0">
                <a:solidFill>
                  <a:schemeClr val="tx1"/>
                </a:solidFill>
                <a:latin typeface="+mj-lt"/>
                <a:ea typeface="+mj-ea"/>
                <a:cs typeface="+mj-cs"/>
              </a:rPr>
              <a:t> </a:t>
            </a:r>
            <a:r>
              <a:rPr lang="en-US" sz="2300" b="0" i="1" kern="1200" dirty="0" err="1">
                <a:solidFill>
                  <a:schemeClr val="tx1"/>
                </a:solidFill>
                <a:latin typeface="+mj-lt"/>
                <a:ea typeface="+mj-ea"/>
                <a:cs typeface="+mj-cs"/>
              </a:rPr>
              <a:t>Fyfyrwyr</a:t>
            </a:r>
            <a:br>
              <a:rPr lang="en-US" sz="2300" b="0" i="0" kern="1200" dirty="0">
                <a:solidFill>
                  <a:schemeClr val="tx1"/>
                </a:solidFill>
                <a:latin typeface="+mj-lt"/>
                <a:ea typeface="+mj-ea"/>
                <a:cs typeface="+mj-cs"/>
              </a:rPr>
            </a:b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Academic Study Skills for Students</a:t>
            </a:r>
            <a:br>
              <a:rPr lang="en-US" sz="2300" b="0" i="0" kern="1200" dirty="0">
                <a:solidFill>
                  <a:schemeClr val="tx1"/>
                </a:solidFill>
                <a:latin typeface="+mj-lt"/>
                <a:ea typeface="+mj-ea"/>
                <a:cs typeface="+mj-cs"/>
              </a:rPr>
            </a:br>
            <a:br>
              <a:rPr lang="en-US" sz="2300" b="0" i="0" kern="1200">
                <a:solidFill>
                  <a:schemeClr val="tx1"/>
                </a:solidFill>
                <a:latin typeface="+mj-lt"/>
                <a:ea typeface="+mj-ea"/>
                <a:cs typeface="+mj-cs"/>
              </a:rPr>
            </a:br>
            <a:r>
              <a:rPr lang="en-US" sz="2300" b="0" i="0" kern="1200">
                <a:solidFill>
                  <a:schemeClr val="tx1"/>
                </a:solidFill>
                <a:latin typeface="+mj-lt"/>
                <a:ea typeface="+mj-ea"/>
                <a:cs typeface="+mj-cs"/>
              </a:rPr>
              <a:t>09.11.2022</a:t>
            </a:r>
            <a:br>
              <a:rPr lang="en-US" sz="2300" b="0" i="0" kern="1200" dirty="0">
                <a:solidFill>
                  <a:schemeClr val="tx1"/>
                </a:solidFill>
                <a:latin typeface="+mj-lt"/>
                <a:ea typeface="+mj-ea"/>
                <a:cs typeface="+mj-cs"/>
              </a:rPr>
            </a:b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Darren O’Connor</a:t>
            </a: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d.oconnor@uwtsd.ac.uk</a:t>
            </a: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4337"/>
                                        </p:tgtEl>
                                        <p:attrNameLst>
                                          <p:attrName>style.visibility</p:attrName>
                                        </p:attrNameLst>
                                      </p:cBhvr>
                                      <p:to>
                                        <p:strVal val="visible"/>
                                      </p:to>
                                    </p:set>
                                    <p:animEffect transition="in" filter="fade">
                                      <p:cBhvr>
                                        <p:cTn id="7" dur="400"/>
                                        <p:tgtEl>
                                          <p:spTgt spid="143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1043490" y="1027664"/>
            <a:ext cx="7024744" cy="889168"/>
          </a:xfrm>
        </p:spPr>
        <p:txBody>
          <a:bodyPr>
            <a:normAutofit fontScale="90000"/>
          </a:bodyPr>
          <a:lstStyle/>
          <a:p>
            <a:r>
              <a:rPr lang="en-GB" sz="3200" b="1" i="1" dirty="0" err="1"/>
              <a:t>Darlith</a:t>
            </a:r>
            <a:r>
              <a:rPr lang="en-GB" sz="3200" b="1" i="1" dirty="0"/>
              <a:t> 1 </a:t>
            </a:r>
            <a:br>
              <a:rPr lang="en-GB" sz="3200" b="1" dirty="0"/>
            </a:br>
            <a:r>
              <a:rPr lang="en-GB" sz="3200" b="1" dirty="0"/>
              <a:t>Lecture 1 </a:t>
            </a:r>
          </a:p>
        </p:txBody>
      </p:sp>
      <p:sp>
        <p:nvSpPr>
          <p:cNvPr id="17410" name="Rectangle 4"/>
          <p:cNvSpPr>
            <a:spLocks noGrp="1" noChangeArrowheads="1"/>
          </p:cNvSpPr>
          <p:nvPr>
            <p:ph sz="quarter" idx="13"/>
          </p:nvPr>
        </p:nvSpPr>
        <p:spPr>
          <a:xfrm>
            <a:off x="827584" y="2348880"/>
            <a:ext cx="3579812" cy="3978275"/>
          </a:xfrm>
        </p:spPr>
        <p:txBody>
          <a:bodyPr>
            <a:normAutofit fontScale="92500" lnSpcReduction="10000"/>
          </a:bodyPr>
          <a:lstStyle/>
          <a:p>
            <a:r>
              <a:rPr lang="en-GB" sz="2500" i="1" dirty="0" err="1"/>
              <a:t>Dod</a:t>
            </a:r>
            <a:r>
              <a:rPr lang="en-GB" sz="2500" i="1" dirty="0"/>
              <a:t> </a:t>
            </a:r>
            <a:r>
              <a:rPr lang="en-GB" sz="2500" i="1" dirty="0" err="1"/>
              <a:t>i</a:t>
            </a:r>
            <a:r>
              <a:rPr lang="en-GB" sz="2500" i="1" dirty="0"/>
              <a:t> </a:t>
            </a:r>
            <a:r>
              <a:rPr lang="en-GB" sz="2500" i="1" dirty="0" err="1"/>
              <a:t>adnabod</a:t>
            </a:r>
            <a:r>
              <a:rPr lang="en-GB" sz="2500" i="1" dirty="0"/>
              <a:t> </a:t>
            </a:r>
            <a:r>
              <a:rPr lang="en-GB" sz="2500" i="1" dirty="0" err="1"/>
              <a:t>ein</a:t>
            </a:r>
            <a:r>
              <a:rPr lang="en-GB" sz="2500" i="1" dirty="0"/>
              <a:t> </a:t>
            </a:r>
            <a:r>
              <a:rPr lang="en-GB" sz="2500" i="1" dirty="0" err="1"/>
              <a:t>gilydd</a:t>
            </a:r>
            <a:endParaRPr lang="en-GB" sz="2500" i="1" dirty="0"/>
          </a:p>
          <a:p>
            <a:r>
              <a:rPr lang="en-GB" sz="2500" i="1" dirty="0"/>
              <a:t>Cyflwyniad </a:t>
            </a:r>
            <a:r>
              <a:rPr lang="en-GB" sz="2500" i="1" dirty="0" err="1"/>
              <a:t>i’r</a:t>
            </a:r>
            <a:r>
              <a:rPr lang="en-GB" sz="2500" i="1" dirty="0"/>
              <a:t> </a:t>
            </a:r>
            <a:r>
              <a:rPr lang="en-GB" sz="2500" i="1" dirty="0" err="1"/>
              <a:t>modiwl</a:t>
            </a:r>
            <a:endParaRPr lang="en-GB" sz="2500" i="1" dirty="0"/>
          </a:p>
          <a:p>
            <a:r>
              <a:rPr lang="en-GB" sz="2500" i="1" dirty="0" err="1"/>
              <a:t>Amcanion</a:t>
            </a:r>
            <a:r>
              <a:rPr lang="en-GB" sz="2500" i="1" dirty="0"/>
              <a:t> y </a:t>
            </a:r>
            <a:r>
              <a:rPr lang="en-GB" sz="2500" i="1" dirty="0" err="1"/>
              <a:t>Modiwl</a:t>
            </a:r>
            <a:endParaRPr lang="en-GB" sz="2500" i="1" dirty="0"/>
          </a:p>
          <a:p>
            <a:r>
              <a:rPr lang="en-GB" sz="2500" i="1" dirty="0" err="1"/>
              <a:t>Deilliannau</a:t>
            </a:r>
            <a:r>
              <a:rPr lang="en-GB" sz="2500" i="1" dirty="0"/>
              <a:t> </a:t>
            </a:r>
            <a:r>
              <a:rPr lang="en-GB" sz="2500" i="1" dirty="0" err="1"/>
              <a:t>Dysgu</a:t>
            </a:r>
            <a:endParaRPr lang="en-GB" sz="2500" i="1" dirty="0"/>
          </a:p>
          <a:p>
            <a:r>
              <a:rPr lang="en-GB" sz="2500" i="1" dirty="0"/>
              <a:t>Cynnwys </a:t>
            </a:r>
          </a:p>
          <a:p>
            <a:r>
              <a:rPr lang="en-GB" sz="2500" i="1" dirty="0" err="1"/>
              <a:t>Asesu</a:t>
            </a:r>
            <a:endParaRPr lang="en-GB" sz="2500" i="1" dirty="0"/>
          </a:p>
          <a:p>
            <a:r>
              <a:rPr lang="en-GB" sz="2500" i="1" dirty="0"/>
              <a:t>Moodle</a:t>
            </a:r>
          </a:p>
          <a:p>
            <a:r>
              <a:rPr lang="en-GB" sz="2500" i="1" dirty="0" err="1"/>
              <a:t>Dysgu</a:t>
            </a:r>
            <a:r>
              <a:rPr lang="en-GB" sz="2500" i="1" dirty="0"/>
              <a:t> </a:t>
            </a:r>
            <a:r>
              <a:rPr lang="en-GB" sz="2500" i="1" dirty="0" err="1"/>
              <a:t>Cyfeiriol</a:t>
            </a:r>
            <a:r>
              <a:rPr lang="en-GB" sz="2500" i="1" dirty="0"/>
              <a:t>…</a:t>
            </a:r>
          </a:p>
          <a:p>
            <a:pPr eaLnBrk="1" hangingPunct="1"/>
            <a:endParaRPr lang="en-GB" sz="2500" dirty="0"/>
          </a:p>
        </p:txBody>
      </p:sp>
      <p:sp>
        <p:nvSpPr>
          <p:cNvPr id="17411" name="Rectangle 5"/>
          <p:cNvSpPr>
            <a:spLocks noGrp="1" noChangeArrowheads="1"/>
          </p:cNvSpPr>
          <p:nvPr>
            <p:ph sz="quarter" idx="14"/>
          </p:nvPr>
        </p:nvSpPr>
        <p:spPr>
          <a:xfrm>
            <a:off x="4644008" y="2348880"/>
            <a:ext cx="3419856" cy="4464496"/>
          </a:xfrm>
        </p:spPr>
        <p:txBody>
          <a:bodyPr>
            <a:normAutofit fontScale="92500" lnSpcReduction="10000"/>
          </a:bodyPr>
          <a:lstStyle/>
          <a:p>
            <a:r>
              <a:rPr lang="en-GB" sz="2500" dirty="0"/>
              <a:t>Get to know each other</a:t>
            </a:r>
          </a:p>
          <a:p>
            <a:r>
              <a:rPr lang="en-GB" sz="2500" dirty="0"/>
              <a:t>Introduction to the module</a:t>
            </a:r>
          </a:p>
          <a:p>
            <a:r>
              <a:rPr lang="en-GB" sz="2500" dirty="0"/>
              <a:t>Aims of Module</a:t>
            </a:r>
          </a:p>
          <a:p>
            <a:r>
              <a:rPr lang="en-GB" sz="2500" dirty="0"/>
              <a:t>Learning Outcomes</a:t>
            </a:r>
          </a:p>
          <a:p>
            <a:r>
              <a:rPr lang="en-GB" sz="2500" dirty="0"/>
              <a:t>Content</a:t>
            </a:r>
          </a:p>
          <a:p>
            <a:r>
              <a:rPr lang="en-GB" sz="2500" dirty="0"/>
              <a:t>Assessment </a:t>
            </a:r>
          </a:p>
          <a:p>
            <a:r>
              <a:rPr lang="en-GB" sz="2500" dirty="0"/>
              <a:t>Moodle</a:t>
            </a:r>
          </a:p>
          <a:p>
            <a:r>
              <a:rPr lang="en-GB" sz="2500" dirty="0"/>
              <a:t>Directed Study…</a:t>
            </a:r>
          </a:p>
          <a:p>
            <a:pPr eaLnBrk="1" hangingPunct="1"/>
            <a:endParaRPr lang="en-GB" sz="2500" dirty="0"/>
          </a:p>
        </p:txBody>
      </p:sp>
    </p:spTree>
    <p:extLst>
      <p:ext uri="{BB962C8B-B14F-4D97-AF65-F5344CB8AC3E}">
        <p14:creationId xmlns:p14="http://schemas.microsoft.com/office/powerpoint/2010/main" val="387615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normAutofit/>
          </a:bodyPr>
          <a:lstStyle/>
          <a:p>
            <a:r>
              <a:rPr lang="en-GB" sz="3200" b="1" i="1" dirty="0" err="1"/>
              <a:t>Amcanion</a:t>
            </a:r>
            <a:br>
              <a:rPr lang="en-GB" sz="3200" b="1" dirty="0"/>
            </a:br>
            <a:r>
              <a:rPr lang="en-GB" sz="3200" b="1" dirty="0"/>
              <a:t>Aims </a:t>
            </a:r>
          </a:p>
        </p:txBody>
      </p:sp>
      <p:sp>
        <p:nvSpPr>
          <p:cNvPr id="18434" name="Rectangle 4"/>
          <p:cNvSpPr>
            <a:spLocks noGrp="1" noChangeArrowheads="1"/>
          </p:cNvSpPr>
          <p:nvPr>
            <p:ph sz="quarter" idx="13"/>
          </p:nvPr>
        </p:nvSpPr>
        <p:spPr/>
        <p:txBody>
          <a:bodyPr>
            <a:normAutofit/>
          </a:bodyPr>
          <a:lstStyle/>
          <a:p>
            <a:pPr marL="476250" indent="-476250"/>
            <a:r>
              <a:rPr lang="cy-GB" sz="2500" i="1" dirty="0"/>
              <a:t>Cyflwyno sgiliau academaidd addysg uwch a chyfathrebu effeithiol yng nghyd-destun rhaglen astudio’r myfyrwyr. </a:t>
            </a:r>
            <a:endParaRPr lang="en-GB" sz="2500" i="1" dirty="0"/>
          </a:p>
          <a:p>
            <a:pPr marL="476250" indent="-476250" eaLnBrk="1" hangingPunct="1"/>
            <a:endParaRPr lang="en-GB" sz="2500" dirty="0"/>
          </a:p>
        </p:txBody>
      </p:sp>
      <p:sp>
        <p:nvSpPr>
          <p:cNvPr id="18435" name="Rectangle 5"/>
          <p:cNvSpPr>
            <a:spLocks noGrp="1" noChangeArrowheads="1"/>
          </p:cNvSpPr>
          <p:nvPr>
            <p:ph sz="quarter" idx="14"/>
          </p:nvPr>
        </p:nvSpPr>
        <p:spPr/>
        <p:txBody>
          <a:bodyPr>
            <a:normAutofit lnSpcReduction="10000"/>
          </a:bodyPr>
          <a:lstStyle/>
          <a:p>
            <a:pPr marL="476250" indent="-476250"/>
            <a:r>
              <a:rPr lang="en-GB" sz="2500" dirty="0"/>
              <a:t>To introduce higher education academic skills and effective communication within the context of the students’ programme of study. </a:t>
            </a:r>
          </a:p>
          <a:p>
            <a:pPr marL="476250" indent="-476250"/>
            <a:endParaRPr lang="en-GB" sz="2500" dirty="0"/>
          </a:p>
          <a:p>
            <a:pPr marL="476250" indent="-476250"/>
            <a:endParaRPr lang="en-GB" sz="2500" dirty="0"/>
          </a:p>
          <a:p>
            <a:pPr marL="476250" indent="-476250"/>
            <a:endParaRPr lang="en-GB" sz="2500" dirty="0"/>
          </a:p>
        </p:txBody>
      </p:sp>
    </p:spTree>
    <p:extLst>
      <p:ext uri="{BB962C8B-B14F-4D97-AF65-F5344CB8AC3E}">
        <p14:creationId xmlns:p14="http://schemas.microsoft.com/office/powerpoint/2010/main" val="2615420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normAutofit/>
          </a:bodyPr>
          <a:lstStyle/>
          <a:p>
            <a:r>
              <a:rPr lang="en-GB" sz="3200" b="1" i="1" dirty="0" err="1"/>
              <a:t>Deilliannau</a:t>
            </a:r>
            <a:r>
              <a:rPr lang="en-GB" sz="3200" b="1" i="1" dirty="0"/>
              <a:t> </a:t>
            </a:r>
            <a:r>
              <a:rPr lang="en-GB" sz="3200" b="1" i="1" dirty="0" err="1"/>
              <a:t>Dysgu</a:t>
            </a:r>
            <a:br>
              <a:rPr lang="en-GB" sz="3200" b="1" dirty="0"/>
            </a:br>
            <a:r>
              <a:rPr lang="en-GB" sz="3200" b="1" dirty="0"/>
              <a:t>Learning Outcomes </a:t>
            </a:r>
          </a:p>
        </p:txBody>
      </p:sp>
      <p:sp>
        <p:nvSpPr>
          <p:cNvPr id="19458" name="Rectangle 4"/>
          <p:cNvSpPr>
            <a:spLocks noGrp="1" noChangeArrowheads="1"/>
          </p:cNvSpPr>
          <p:nvPr>
            <p:ph sz="quarter" idx="13"/>
          </p:nvPr>
        </p:nvSpPr>
        <p:spPr>
          <a:xfrm>
            <a:off x="1042416" y="1853248"/>
            <a:ext cx="3419856" cy="4960128"/>
          </a:xfrm>
        </p:spPr>
        <p:txBody>
          <a:bodyPr>
            <a:normAutofit fontScale="92500"/>
          </a:bodyPr>
          <a:lstStyle/>
          <a:p>
            <a:r>
              <a:rPr lang="cy-GB" sz="2100" i="1" dirty="0"/>
              <a:t>Ar ôl cwblhau’r modwl hwn yn llwyddiannus, dylai’r myfyriwr allu dangos y gallu i: </a:t>
            </a:r>
          </a:p>
          <a:p>
            <a:pPr lvl="1"/>
            <a:r>
              <a:rPr lang="cy-GB" sz="1700" i="1" dirty="0"/>
              <a:t>ymgymryd â darllen, ysgrifennu a chyfeirnodi academaidd a chydnabod pwysigrwydd hynny, a datblygu hyder wrth gyfathrebu a chyflwyno i gynulleidfaoedd gwahanol ac i ddibenion gwahanol; </a:t>
            </a:r>
          </a:p>
          <a:p>
            <a:pPr lvl="1"/>
            <a:r>
              <a:rPr lang="cy-GB" sz="1900" i="1" dirty="0"/>
              <a:t>archwilio arddulliau a systemau cyfathrebu gwahanol; </a:t>
            </a:r>
            <a:endParaRPr lang="en-GB" sz="1900" i="1" dirty="0"/>
          </a:p>
          <a:p>
            <a:endParaRPr lang="en-GB" sz="1900" dirty="0"/>
          </a:p>
        </p:txBody>
      </p:sp>
      <p:sp>
        <p:nvSpPr>
          <p:cNvPr id="19459" name="Rectangle 5"/>
          <p:cNvSpPr>
            <a:spLocks noGrp="1" noChangeArrowheads="1"/>
          </p:cNvSpPr>
          <p:nvPr>
            <p:ph sz="quarter" idx="14"/>
          </p:nvPr>
        </p:nvSpPr>
        <p:spPr>
          <a:xfrm>
            <a:off x="4645152" y="1853248"/>
            <a:ext cx="3419856" cy="5004752"/>
          </a:xfrm>
        </p:spPr>
        <p:txBody>
          <a:bodyPr>
            <a:normAutofit fontScale="92500" lnSpcReduction="20000"/>
          </a:bodyPr>
          <a:lstStyle/>
          <a:p>
            <a:r>
              <a:rPr lang="en-GB" sz="2100" dirty="0"/>
              <a:t>Upon the successful completion of this module, the student should be able to demonstrate the ability to: </a:t>
            </a:r>
          </a:p>
          <a:p>
            <a:pPr lvl="1"/>
            <a:r>
              <a:rPr lang="en-GB" sz="1900" dirty="0"/>
              <a:t>engage in, and recognise the importance of academic reading, writing, referencing and develop confidence in communication and presenting to different audiences and for different purposes; </a:t>
            </a:r>
          </a:p>
          <a:p>
            <a:pPr lvl="1"/>
            <a:r>
              <a:rPr lang="en-GB" sz="1900" dirty="0"/>
              <a:t>explore different communication styles and systems; </a:t>
            </a:r>
          </a:p>
          <a:p>
            <a:endParaRPr lang="en-GB" sz="1900" dirty="0"/>
          </a:p>
        </p:txBody>
      </p:sp>
    </p:spTree>
    <p:extLst>
      <p:ext uri="{BB962C8B-B14F-4D97-AF65-F5344CB8AC3E}">
        <p14:creationId xmlns:p14="http://schemas.microsoft.com/office/powerpoint/2010/main" val="1800173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normAutofit fontScale="90000"/>
          </a:bodyPr>
          <a:lstStyle/>
          <a:p>
            <a:br>
              <a:rPr lang="en-GB" sz="3200" b="1" dirty="0"/>
            </a:br>
            <a:r>
              <a:rPr lang="en-GB" sz="3200" b="1" i="1" dirty="0" err="1"/>
              <a:t>Deilliannau</a:t>
            </a:r>
            <a:r>
              <a:rPr lang="en-GB" sz="3200" b="1" i="1" dirty="0"/>
              <a:t> </a:t>
            </a:r>
            <a:r>
              <a:rPr lang="en-GB" sz="3200" b="1" i="1" dirty="0" err="1"/>
              <a:t>Dysgu</a:t>
            </a:r>
            <a:br>
              <a:rPr lang="en-GB" sz="3200" b="1" dirty="0"/>
            </a:br>
            <a:r>
              <a:rPr lang="en-GB" sz="3200" b="1" dirty="0"/>
              <a:t>Learning Outcomes </a:t>
            </a:r>
          </a:p>
        </p:txBody>
      </p:sp>
      <p:sp>
        <p:nvSpPr>
          <p:cNvPr id="20482" name="Rectangle 4"/>
          <p:cNvSpPr>
            <a:spLocks noGrp="1" noChangeArrowheads="1"/>
          </p:cNvSpPr>
          <p:nvPr>
            <p:ph sz="quarter" idx="13"/>
          </p:nvPr>
        </p:nvSpPr>
        <p:spPr>
          <a:xfrm>
            <a:off x="1042416" y="2313432"/>
            <a:ext cx="3419856" cy="4355928"/>
          </a:xfrm>
        </p:spPr>
        <p:txBody>
          <a:bodyPr>
            <a:normAutofit/>
          </a:bodyPr>
          <a:lstStyle/>
          <a:p>
            <a:pPr marL="697230" lvl="1" indent="-400050"/>
            <a:r>
              <a:rPr lang="cy-GB" sz="1900" i="1" dirty="0">
                <a:solidFill>
                  <a:schemeClr val="tx1"/>
                </a:solidFill>
              </a:rPr>
              <a:t>datblygu cymhwysedd digidol a sgiliau rhifedd yn unol â gofynion academaidd y rhaglen;</a:t>
            </a:r>
          </a:p>
          <a:p>
            <a:pPr marL="697230" lvl="1" indent="-400050"/>
            <a:r>
              <a:rPr lang="cy-GB" sz="1900" i="1" dirty="0">
                <a:solidFill>
                  <a:schemeClr val="tx1"/>
                </a:solidFill>
              </a:rPr>
              <a:t>trefnu eu dysgu’n effeithiol ac adfyfyrio ar eu cynnydd eu hunain a’u datblygiad i’r dyfodol. </a:t>
            </a:r>
          </a:p>
          <a:p>
            <a:pPr marL="773430" lvl="1" indent="-476250"/>
            <a:endParaRPr lang="en-GB" sz="1900" dirty="0"/>
          </a:p>
        </p:txBody>
      </p:sp>
      <p:sp>
        <p:nvSpPr>
          <p:cNvPr id="20483" name="Rectangle 5"/>
          <p:cNvSpPr>
            <a:spLocks noGrp="1" noChangeArrowheads="1"/>
          </p:cNvSpPr>
          <p:nvPr>
            <p:ph sz="quarter" idx="14"/>
          </p:nvPr>
        </p:nvSpPr>
        <p:spPr>
          <a:xfrm>
            <a:off x="4645152" y="2313430"/>
            <a:ext cx="3419856" cy="4355927"/>
          </a:xfrm>
        </p:spPr>
        <p:txBody>
          <a:bodyPr>
            <a:normAutofit/>
          </a:bodyPr>
          <a:lstStyle/>
          <a:p>
            <a:pPr marL="773430" lvl="1" indent="-476250"/>
            <a:r>
              <a:rPr lang="en-GB" sz="1900" dirty="0"/>
              <a:t>develop digital competency and numeracy skills in line with the academic demands of the programme;</a:t>
            </a:r>
          </a:p>
          <a:p>
            <a:pPr marL="773430" lvl="1" indent="-476250"/>
            <a:r>
              <a:rPr lang="en-GB" sz="1900" dirty="0"/>
              <a:t>organise their learning effectively and reflect upon their own progress and future development. </a:t>
            </a:r>
          </a:p>
          <a:p>
            <a:pPr marL="697230" lvl="1" indent="-400050"/>
            <a:endParaRPr lang="cy-GB" sz="1900" dirty="0">
              <a:solidFill>
                <a:schemeClr val="tx1"/>
              </a:solidFill>
            </a:endParaRPr>
          </a:p>
        </p:txBody>
      </p:sp>
    </p:spTree>
    <p:extLst>
      <p:ext uri="{BB962C8B-B14F-4D97-AF65-F5344CB8AC3E}">
        <p14:creationId xmlns:p14="http://schemas.microsoft.com/office/powerpoint/2010/main" val="645888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Cynnwys</a:t>
            </a:r>
            <a:br>
              <a:rPr lang="en-GB" b="1" dirty="0"/>
            </a:br>
            <a:r>
              <a:rPr lang="en-GB" b="1" dirty="0"/>
              <a:t>Content</a:t>
            </a:r>
          </a:p>
        </p:txBody>
      </p:sp>
      <p:sp>
        <p:nvSpPr>
          <p:cNvPr id="6" name="Content Placeholder 5"/>
          <p:cNvSpPr>
            <a:spLocks noGrp="1"/>
          </p:cNvSpPr>
          <p:nvPr>
            <p:ph sz="quarter" idx="13"/>
          </p:nvPr>
        </p:nvSpPr>
        <p:spPr>
          <a:xfrm>
            <a:off x="1042416" y="2313432"/>
            <a:ext cx="3419856" cy="4544568"/>
          </a:xfrm>
        </p:spPr>
        <p:txBody>
          <a:bodyPr>
            <a:normAutofit fontScale="85000" lnSpcReduction="10000"/>
          </a:bodyPr>
          <a:lstStyle/>
          <a:p>
            <a:pPr lvl="0" hangingPunct="0"/>
            <a:r>
              <a:rPr lang="cy-GB" i="1" dirty="0"/>
              <a:t>datblygu sgiliau a strategaethau darllen myfyrwyr sy’n briodol i astudiaeth academaidd. Er enghraifft, darllen beirniadol a gwerthusol, defnydd effeithiol o adnoddau electronig, ac adnoddau gwreiddiol ac eilaidd; </a:t>
            </a:r>
            <a:endParaRPr lang="en-GB" i="1" dirty="0"/>
          </a:p>
          <a:p>
            <a:pPr lvl="0" hangingPunct="0"/>
            <a:r>
              <a:rPr lang="cy-GB" i="1" dirty="0"/>
              <a:t>datblygu dealltwriaeth o bwysigrwydd cyfeirnodi ac arddulliau cyfeirnodi mewn perthynas â rhaglen astudio’r myfyrwyr; pwysigrwydd cydnabod gwaith pobl eraill a sut i osgoi llên-ladrad;</a:t>
            </a:r>
            <a:endParaRPr lang="en-GB" i="1" dirty="0"/>
          </a:p>
        </p:txBody>
      </p:sp>
      <p:sp>
        <p:nvSpPr>
          <p:cNvPr id="7" name="Content Placeholder 6"/>
          <p:cNvSpPr>
            <a:spLocks noGrp="1"/>
          </p:cNvSpPr>
          <p:nvPr>
            <p:ph sz="quarter" idx="14"/>
          </p:nvPr>
        </p:nvSpPr>
        <p:spPr>
          <a:xfrm>
            <a:off x="4645152" y="2313430"/>
            <a:ext cx="3419856" cy="4544568"/>
          </a:xfrm>
        </p:spPr>
        <p:txBody>
          <a:bodyPr>
            <a:normAutofit fontScale="85000" lnSpcReduction="20000"/>
          </a:bodyPr>
          <a:lstStyle/>
          <a:p>
            <a:r>
              <a:rPr lang="en-GB" dirty="0"/>
              <a:t>The development of students’ reading skills and strategies appropriate to academic study. For example, critical and evaluative reading, effective use of electronic resources, primary and secondary resources; </a:t>
            </a:r>
          </a:p>
          <a:p>
            <a:r>
              <a:rPr lang="en-GB" dirty="0"/>
              <a:t>the development of understanding the importance of referencing and referencing styles in relation to students’ programme of study; the importance of acknowledging the work of others and how to avoid plagiarism;</a:t>
            </a:r>
          </a:p>
        </p:txBody>
      </p:sp>
    </p:spTree>
    <p:extLst>
      <p:ext uri="{BB962C8B-B14F-4D97-AF65-F5344CB8AC3E}">
        <p14:creationId xmlns:p14="http://schemas.microsoft.com/office/powerpoint/2010/main" val="2084336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Content</a:t>
            </a:r>
            <a:br>
              <a:rPr lang="en-GB" b="1" dirty="0"/>
            </a:br>
            <a:r>
              <a:rPr lang="en-GB" b="1" dirty="0"/>
              <a:t>Cynnwys</a:t>
            </a:r>
          </a:p>
        </p:txBody>
      </p:sp>
      <p:sp>
        <p:nvSpPr>
          <p:cNvPr id="4" name="Content Placeholder 3"/>
          <p:cNvSpPr>
            <a:spLocks noGrp="1"/>
          </p:cNvSpPr>
          <p:nvPr>
            <p:ph sz="quarter" idx="13"/>
          </p:nvPr>
        </p:nvSpPr>
        <p:spPr>
          <a:xfrm>
            <a:off x="1042416" y="2313432"/>
            <a:ext cx="3419856" cy="4499944"/>
          </a:xfrm>
        </p:spPr>
        <p:txBody>
          <a:bodyPr>
            <a:normAutofit fontScale="85000" lnSpcReduction="20000"/>
          </a:bodyPr>
          <a:lstStyle/>
          <a:p>
            <a:pPr lvl="0" hangingPunct="0"/>
            <a:r>
              <a:rPr lang="cy-GB" dirty="0"/>
              <a:t>datblygu dealltwriaeth o gyfathrebu ag ystod o gynulleidfaoedd, i ystod o ddibenion a newid yr amgylchedd i wella’r cyfathrebu. Bydd y modwl yn archwilio’r angen am systemau cyfathrebu effeithiol a sut y mae’r rhain yn cefnogi ac yn hyrwyddo cyfathrebu, cymryd rhan a gweithio;</a:t>
            </a:r>
            <a:endParaRPr lang="en-GB" dirty="0"/>
          </a:p>
          <a:p>
            <a:pPr lvl="0"/>
            <a:r>
              <a:rPr lang="cy-GB" dirty="0"/>
              <a:t>archwilio sgiliau llafar a chyflwyno. Bydd myfyrwyr yn archwilio’r defnydd o gyflwyniadau unigol a grŵp, cyflwyniadau </a:t>
            </a:r>
            <a:r>
              <a:rPr lang="cy-GB" dirty="0" err="1"/>
              <a:t>Powerpoint</a:t>
            </a:r>
            <a:r>
              <a:rPr lang="cy-GB" dirty="0"/>
              <a:t>, cyflwyniadau poster, adolygiadau gan gymheiriaid;</a:t>
            </a:r>
            <a:endParaRPr lang="en-GB" dirty="0">
              <a:effectLst/>
            </a:endParaRPr>
          </a:p>
        </p:txBody>
      </p:sp>
      <p:sp>
        <p:nvSpPr>
          <p:cNvPr id="5" name="Content Placeholder 4"/>
          <p:cNvSpPr>
            <a:spLocks noGrp="1"/>
          </p:cNvSpPr>
          <p:nvPr>
            <p:ph sz="quarter" idx="14"/>
          </p:nvPr>
        </p:nvSpPr>
        <p:spPr>
          <a:xfrm>
            <a:off x="4645152" y="2313430"/>
            <a:ext cx="3419856" cy="4427937"/>
          </a:xfrm>
        </p:spPr>
        <p:txBody>
          <a:bodyPr>
            <a:normAutofit fontScale="62500" lnSpcReduction="20000"/>
          </a:bodyPr>
          <a:lstStyle/>
          <a:p>
            <a:r>
              <a:rPr lang="en-GB" sz="2500" dirty="0"/>
              <a:t>the development of understanding of communicating to a range of audiences, for a range of purposes and changing the environment to improve communication. The module will examine the need for effective communication systems and how these support and promote communication, participation and working;</a:t>
            </a:r>
          </a:p>
          <a:p>
            <a:r>
              <a:rPr lang="en-GB" sz="2500" dirty="0"/>
              <a:t>exploration of verbal and presentation skills.  Students will examine the use of individual and group presentations, </a:t>
            </a:r>
            <a:r>
              <a:rPr lang="en-GB" sz="2500" dirty="0" err="1"/>
              <a:t>Powerpoint</a:t>
            </a:r>
            <a:r>
              <a:rPr lang="en-GB" sz="2500" dirty="0"/>
              <a:t> presentations, poster presentations and peer reviews;</a:t>
            </a:r>
          </a:p>
          <a:p>
            <a:endParaRPr lang="en-GB" dirty="0"/>
          </a:p>
        </p:txBody>
      </p:sp>
    </p:spTree>
    <p:extLst>
      <p:ext uri="{BB962C8B-B14F-4D97-AF65-F5344CB8AC3E}">
        <p14:creationId xmlns:p14="http://schemas.microsoft.com/office/powerpoint/2010/main" val="1796315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Cynnwys</a:t>
            </a:r>
            <a:br>
              <a:rPr lang="en-GB" b="1" dirty="0"/>
            </a:br>
            <a:r>
              <a:rPr lang="en-GB" b="1" dirty="0"/>
              <a:t>Content</a:t>
            </a:r>
          </a:p>
        </p:txBody>
      </p:sp>
      <p:sp>
        <p:nvSpPr>
          <p:cNvPr id="4" name="Content Placeholder 3"/>
          <p:cNvSpPr>
            <a:spLocks noGrp="1"/>
          </p:cNvSpPr>
          <p:nvPr>
            <p:ph sz="quarter" idx="13"/>
          </p:nvPr>
        </p:nvSpPr>
        <p:spPr>
          <a:xfrm>
            <a:off x="1042416" y="2313432"/>
            <a:ext cx="3419856" cy="4715968"/>
          </a:xfrm>
        </p:spPr>
        <p:txBody>
          <a:bodyPr>
            <a:normAutofit/>
          </a:bodyPr>
          <a:lstStyle/>
          <a:p>
            <a:pPr lvl="0" hangingPunct="0"/>
            <a:r>
              <a:rPr lang="cy-GB" sz="1400" dirty="0"/>
              <a:t>datblygu amrywiaeth o strwythurau, fformatau a chyfathrebu ysgrifenedig priodol, yn cynnwys gofynion academaidd megis cymryd nodiadau, cynllunio ac ysgrifennu  traethodau, crynhoi, trefnu, aralleirio, aseiniadau, ysgrifennu adfyfyriol, ysgrifennu adroddiadau, ysgrifennu llythyrau a defnydd priodol o e-byst;</a:t>
            </a:r>
            <a:endParaRPr lang="en-GB" sz="1400" dirty="0"/>
          </a:p>
          <a:p>
            <a:pPr lvl="0"/>
            <a:r>
              <a:rPr lang="cy-GB" sz="1400" dirty="0"/>
              <a:t>ymgyfarwyddo â llythrennedd digidol a datblygu gallu, sgiliau a hyder yn y defnydd ohono. Er enghraifft bydd myfyrwyr yn defnyddio adnoddau electronig a digidol i hwyluso a chefnogi ymchwil personol, cyfathrebu a chyflwyno gwaith;</a:t>
            </a:r>
            <a:endParaRPr lang="en-GB" sz="1400" dirty="0"/>
          </a:p>
        </p:txBody>
      </p:sp>
      <p:sp>
        <p:nvSpPr>
          <p:cNvPr id="5" name="Content Placeholder 4"/>
          <p:cNvSpPr>
            <a:spLocks noGrp="1"/>
          </p:cNvSpPr>
          <p:nvPr>
            <p:ph sz="quarter" idx="14"/>
          </p:nvPr>
        </p:nvSpPr>
        <p:spPr>
          <a:xfrm>
            <a:off x="4645152" y="2313430"/>
            <a:ext cx="3419856" cy="4715968"/>
          </a:xfrm>
        </p:spPr>
        <p:txBody>
          <a:bodyPr>
            <a:normAutofit fontScale="77500" lnSpcReduction="20000"/>
          </a:bodyPr>
          <a:lstStyle/>
          <a:p>
            <a:r>
              <a:rPr lang="en-GB" dirty="0"/>
              <a:t>the development of a range of appropriate written communication, formats and structures; including academic demands such as note taking, essay planning and writing, summarising, layout, paraphrasing, assignments, reflective writing, report writing, letter writing and appropriate use of emails;</a:t>
            </a:r>
          </a:p>
          <a:p>
            <a:r>
              <a:rPr lang="en-GB" dirty="0"/>
              <a:t>becoming familiar with and develop competency, skills and confidence in the use of digital literacy. For example students will use electronic and digital resources to facilitate and support personal research, communication and presentation of work;</a:t>
            </a:r>
          </a:p>
          <a:p>
            <a:pPr marL="68580" indent="0">
              <a:buNone/>
            </a:pPr>
            <a:endParaRPr lang="en-GB" dirty="0"/>
          </a:p>
        </p:txBody>
      </p:sp>
    </p:spTree>
    <p:extLst>
      <p:ext uri="{BB962C8B-B14F-4D97-AF65-F5344CB8AC3E}">
        <p14:creationId xmlns:p14="http://schemas.microsoft.com/office/powerpoint/2010/main" val="214426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Cynnwys</a:t>
            </a:r>
            <a:br>
              <a:rPr lang="en-GB" b="1" dirty="0"/>
            </a:br>
            <a:r>
              <a:rPr lang="en-GB" b="1" dirty="0"/>
              <a:t>Content</a:t>
            </a:r>
          </a:p>
        </p:txBody>
      </p:sp>
      <p:sp>
        <p:nvSpPr>
          <p:cNvPr id="4" name="Content Placeholder 3"/>
          <p:cNvSpPr>
            <a:spLocks noGrp="1"/>
          </p:cNvSpPr>
          <p:nvPr>
            <p:ph sz="quarter" idx="13"/>
          </p:nvPr>
        </p:nvSpPr>
        <p:spPr>
          <a:xfrm>
            <a:off x="1042416" y="2313432"/>
            <a:ext cx="3419856" cy="4499944"/>
          </a:xfrm>
        </p:spPr>
        <p:txBody>
          <a:bodyPr>
            <a:normAutofit fontScale="77500" lnSpcReduction="20000"/>
          </a:bodyPr>
          <a:lstStyle/>
          <a:p>
            <a:pPr lvl="0"/>
            <a:r>
              <a:rPr lang="cy-GB" dirty="0"/>
              <a:t>datblygu sgiliau rheoli priodol, er enghraifft rheoli amser a gweithio o fewn terfynau amser, datblygu sgiliau rhifedd priodol, er enghraifft ymwybyddiaeth o ddata ac ystadegau a ddefnyddir mewn ymchwil;</a:t>
            </a:r>
            <a:endParaRPr lang="en-GB" dirty="0"/>
          </a:p>
          <a:p>
            <a:pPr lvl="0" hangingPunct="0"/>
            <a:r>
              <a:rPr lang="cy-GB" dirty="0"/>
              <a:t>archwilio sut i ysgogi a chynnal agwedd gadarnhaol at astudio a datblygu strategaethau i sicrhau llwyddiant i’r dyfodol. Er enghraifft, rheoli amser, cynllunio effeithiol a digonol, cymhelliad, gweithio o fewn terfynau amser, gweithio’n rhan o grŵp, cynllunio datblygiad personol gan gynnwys gosod targedau ac </a:t>
            </a:r>
            <a:r>
              <a:rPr lang="cy-GB" dirty="0" err="1"/>
              <a:t>atgyrchedd</a:t>
            </a:r>
            <a:r>
              <a:rPr lang="cy-GB" dirty="0"/>
              <a:t>. </a:t>
            </a:r>
            <a:endParaRPr lang="en-GB" dirty="0"/>
          </a:p>
          <a:p>
            <a:pPr marL="68580" indent="0">
              <a:buNone/>
            </a:pPr>
            <a:endParaRPr lang="en-GB" dirty="0"/>
          </a:p>
        </p:txBody>
      </p:sp>
      <p:sp>
        <p:nvSpPr>
          <p:cNvPr id="5" name="Content Placeholder 4"/>
          <p:cNvSpPr>
            <a:spLocks noGrp="1"/>
          </p:cNvSpPr>
          <p:nvPr>
            <p:ph sz="quarter" idx="14"/>
          </p:nvPr>
        </p:nvSpPr>
        <p:spPr>
          <a:xfrm>
            <a:off x="4645152" y="2313430"/>
            <a:ext cx="3419856" cy="4859986"/>
          </a:xfrm>
        </p:spPr>
        <p:txBody>
          <a:bodyPr>
            <a:normAutofit fontScale="70000" lnSpcReduction="20000"/>
          </a:bodyPr>
          <a:lstStyle/>
          <a:p>
            <a:r>
              <a:rPr lang="en-GB" sz="2300" dirty="0"/>
              <a:t>the development of appropriate management skills, for example time management and working to deadlines; the development of appropriate numeracy skills, for example awareness of data and statistics used in research;</a:t>
            </a:r>
          </a:p>
          <a:p>
            <a:r>
              <a:rPr lang="en-GB" sz="2300" dirty="0"/>
              <a:t>exploration of how to stimulate and maintain a positive attitude to study and develop strategies for future success. For example, time management, effective and sufficient planning, motivation, working to deadlines, working as part of a group, personal development planning including target setting and reflexivity. </a:t>
            </a:r>
          </a:p>
          <a:p>
            <a:endParaRPr lang="en-GB" dirty="0"/>
          </a:p>
        </p:txBody>
      </p:sp>
    </p:spTree>
    <p:extLst>
      <p:ext uri="{BB962C8B-B14F-4D97-AF65-F5344CB8AC3E}">
        <p14:creationId xmlns:p14="http://schemas.microsoft.com/office/powerpoint/2010/main" val="841068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r>
              <a:rPr lang="en-GB" sz="3200" b="1" dirty="0"/>
              <a:t> </a:t>
            </a:r>
            <a:br>
              <a:rPr lang="en-GB" sz="3200" b="1" dirty="0"/>
            </a:br>
            <a:r>
              <a:rPr lang="en-GB" sz="3200" b="1" i="1" dirty="0" err="1"/>
              <a:t>Asesu</a:t>
            </a:r>
            <a:r>
              <a:rPr lang="en-GB" sz="3200" b="1" i="1" dirty="0"/>
              <a:t> </a:t>
            </a:r>
            <a:br>
              <a:rPr lang="en-GB" sz="3200" b="1" dirty="0"/>
            </a:br>
            <a:r>
              <a:rPr lang="en-GB" sz="3200" b="1" dirty="0"/>
              <a:t>Assessment</a:t>
            </a:r>
          </a:p>
        </p:txBody>
      </p:sp>
      <p:sp>
        <p:nvSpPr>
          <p:cNvPr id="21506" name="Rectangle 4"/>
          <p:cNvSpPr>
            <a:spLocks noGrp="1" noChangeArrowheads="1"/>
          </p:cNvSpPr>
          <p:nvPr>
            <p:ph sz="quarter" idx="13"/>
          </p:nvPr>
        </p:nvSpPr>
        <p:spPr>
          <a:xfrm>
            <a:off x="1116013" y="2420888"/>
            <a:ext cx="3600450" cy="4437112"/>
          </a:xfrm>
        </p:spPr>
        <p:txBody>
          <a:bodyPr>
            <a:normAutofit/>
          </a:bodyPr>
          <a:lstStyle/>
          <a:p>
            <a:pPr marL="68580" indent="0">
              <a:lnSpc>
                <a:spcPct val="80000"/>
              </a:lnSpc>
              <a:buNone/>
            </a:pPr>
            <a:r>
              <a:rPr lang="en-GB" sz="2600" b="1" i="1" dirty="0"/>
              <a:t>Elfen </a:t>
            </a:r>
            <a:r>
              <a:rPr lang="en-GB" sz="2600" b="1" i="1" dirty="0" err="1"/>
              <a:t>Asesu</a:t>
            </a:r>
            <a:r>
              <a:rPr lang="en-GB" sz="2600" b="1" i="1" dirty="0"/>
              <a:t> 1 – 50% </a:t>
            </a:r>
          </a:p>
          <a:p>
            <a:pPr marL="68580" indent="0">
              <a:lnSpc>
                <a:spcPct val="80000"/>
              </a:lnSpc>
              <a:buNone/>
            </a:pPr>
            <a:r>
              <a:rPr lang="cy-GB" sz="2600" i="1" dirty="0"/>
              <a:t>Asesiad Ysgrifenedig(1500 o eiriau)</a:t>
            </a:r>
          </a:p>
          <a:p>
            <a:pPr marL="68580" indent="0">
              <a:lnSpc>
                <a:spcPct val="80000"/>
              </a:lnSpc>
              <a:buNone/>
            </a:pPr>
            <a:endParaRPr lang="cy-GB" sz="2600" b="1" i="1" dirty="0"/>
          </a:p>
          <a:p>
            <a:pPr marL="68580" indent="0">
              <a:lnSpc>
                <a:spcPct val="80000"/>
              </a:lnSpc>
              <a:buNone/>
            </a:pPr>
            <a:r>
              <a:rPr lang="cy-GB" sz="2600" b="1" i="1" dirty="0"/>
              <a:t>Elfen Asesu 2 – 50% </a:t>
            </a:r>
            <a:r>
              <a:rPr lang="en-GB" sz="2600" i="1" dirty="0"/>
              <a:t>Cyflwyniad </a:t>
            </a:r>
            <a:r>
              <a:rPr lang="en-GB" sz="2600" i="1" dirty="0" err="1"/>
              <a:t>Unigol</a:t>
            </a:r>
            <a:r>
              <a:rPr lang="en-GB" sz="2600" i="1" dirty="0"/>
              <a:t> (10 </a:t>
            </a:r>
            <a:r>
              <a:rPr lang="en-GB" sz="2600" i="1" dirty="0" err="1"/>
              <a:t>munud</a:t>
            </a:r>
            <a:r>
              <a:rPr lang="en-GB" sz="2600" i="1" dirty="0"/>
              <a:t>)</a:t>
            </a:r>
          </a:p>
          <a:p>
            <a:pPr marL="68580" indent="0">
              <a:lnSpc>
                <a:spcPct val="80000"/>
              </a:lnSpc>
              <a:buNone/>
            </a:pPr>
            <a:endParaRPr lang="en-GB" sz="2600" b="1" dirty="0"/>
          </a:p>
          <a:p>
            <a:pPr marL="68580" indent="0">
              <a:lnSpc>
                <a:spcPct val="80000"/>
              </a:lnSpc>
              <a:buNone/>
            </a:pPr>
            <a:r>
              <a:rPr lang="en-GB" sz="1900" dirty="0"/>
              <a:t>	</a:t>
            </a:r>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p:txBody>
      </p:sp>
      <p:sp>
        <p:nvSpPr>
          <p:cNvPr id="21507" name="Rectangle 5"/>
          <p:cNvSpPr>
            <a:spLocks noGrp="1" noChangeArrowheads="1"/>
          </p:cNvSpPr>
          <p:nvPr>
            <p:ph sz="quarter" idx="14"/>
          </p:nvPr>
        </p:nvSpPr>
        <p:spPr>
          <a:xfrm>
            <a:off x="4932040" y="2420888"/>
            <a:ext cx="3751585" cy="4536503"/>
          </a:xfrm>
        </p:spPr>
        <p:txBody>
          <a:bodyPr>
            <a:noAutofit/>
          </a:bodyPr>
          <a:lstStyle/>
          <a:p>
            <a:pPr marL="68580" indent="0">
              <a:lnSpc>
                <a:spcPct val="80000"/>
              </a:lnSpc>
              <a:buNone/>
            </a:pPr>
            <a:r>
              <a:rPr lang="en-GB" sz="2400" b="1" dirty="0"/>
              <a:t>Assessment Component 1 – 50%</a:t>
            </a:r>
          </a:p>
          <a:p>
            <a:pPr marL="68580" indent="0">
              <a:lnSpc>
                <a:spcPct val="80000"/>
              </a:lnSpc>
              <a:buNone/>
            </a:pPr>
            <a:r>
              <a:rPr lang="en-GB" sz="2400" dirty="0"/>
              <a:t>Written Assessment (1500 words or equivalent)</a:t>
            </a:r>
          </a:p>
          <a:p>
            <a:pPr marL="68580" indent="0">
              <a:lnSpc>
                <a:spcPct val="80000"/>
              </a:lnSpc>
              <a:buNone/>
            </a:pPr>
            <a:endParaRPr lang="en-GB" sz="2400" dirty="0"/>
          </a:p>
          <a:p>
            <a:pPr marL="68580" indent="0">
              <a:lnSpc>
                <a:spcPct val="80000"/>
              </a:lnSpc>
              <a:buNone/>
            </a:pPr>
            <a:r>
              <a:rPr lang="en-GB" sz="2400" b="1" dirty="0"/>
              <a:t>Assessment Component 2 – 50</a:t>
            </a:r>
            <a:r>
              <a:rPr lang="en-GB" sz="2400" dirty="0"/>
              <a:t>%</a:t>
            </a:r>
          </a:p>
          <a:p>
            <a:pPr marL="68580" indent="0">
              <a:lnSpc>
                <a:spcPct val="80000"/>
              </a:lnSpc>
              <a:buNone/>
            </a:pPr>
            <a:r>
              <a:rPr lang="en-GB" sz="2400" dirty="0"/>
              <a:t>Individual Presentation (10 minutes)</a:t>
            </a:r>
          </a:p>
          <a:p>
            <a:pPr eaLnBrk="1" hangingPunct="1">
              <a:lnSpc>
                <a:spcPct val="80000"/>
              </a:lnSpc>
              <a:buFont typeface="Wingdings" pitchFamily="-72" charset="2"/>
              <a:buNone/>
            </a:pPr>
            <a:endParaRPr lang="en-GB" sz="2200" dirty="0"/>
          </a:p>
        </p:txBody>
      </p:sp>
    </p:spTree>
    <p:extLst>
      <p:ext uri="{BB962C8B-B14F-4D97-AF65-F5344CB8AC3E}">
        <p14:creationId xmlns:p14="http://schemas.microsoft.com/office/powerpoint/2010/main" val="1282723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r>
              <a:rPr lang="en-GB" sz="3200" b="1" i="1" dirty="0" err="1"/>
              <a:t>Aseiniad</a:t>
            </a:r>
            <a:r>
              <a:rPr lang="en-GB" sz="3200" b="1" i="1" dirty="0"/>
              <a:t> </a:t>
            </a:r>
            <a:r>
              <a:rPr lang="en-GB" sz="3200" b="1" i="1" dirty="0" err="1"/>
              <a:t>ysgrifenedig</a:t>
            </a:r>
            <a:r>
              <a:rPr lang="en-GB" sz="3200" b="1" i="1" dirty="0"/>
              <a:t> </a:t>
            </a:r>
            <a:br>
              <a:rPr lang="en-GB" sz="3200" b="1" dirty="0"/>
            </a:br>
            <a:r>
              <a:rPr lang="en-GB" sz="3200" b="1" dirty="0"/>
              <a:t>Written Assignment</a:t>
            </a:r>
          </a:p>
        </p:txBody>
      </p:sp>
      <p:sp>
        <p:nvSpPr>
          <p:cNvPr id="23554" name="Rectangle 4"/>
          <p:cNvSpPr>
            <a:spLocks noGrp="1" noChangeArrowheads="1"/>
          </p:cNvSpPr>
          <p:nvPr>
            <p:ph sz="quarter" idx="13"/>
          </p:nvPr>
        </p:nvSpPr>
        <p:spPr>
          <a:xfrm>
            <a:off x="899592" y="2348880"/>
            <a:ext cx="3743325" cy="2088232"/>
          </a:xfrm>
        </p:spPr>
        <p:txBody>
          <a:bodyPr>
            <a:normAutofit fontScale="92500"/>
          </a:bodyPr>
          <a:lstStyle/>
          <a:p>
            <a:r>
              <a:rPr lang="en-GB" i="1" dirty="0"/>
              <a:t>Portffolio o </a:t>
            </a:r>
            <a:r>
              <a:rPr lang="en-GB" i="1" dirty="0" err="1"/>
              <a:t>Weithgareddau</a:t>
            </a:r>
            <a:r>
              <a:rPr lang="en-GB" i="1" dirty="0"/>
              <a:t> 1500 o </a:t>
            </a:r>
            <a:r>
              <a:rPr lang="en-GB" i="1" dirty="0" err="1"/>
              <a:t>eiriau</a:t>
            </a:r>
            <a:r>
              <a:rPr lang="en-GB" i="1" dirty="0"/>
              <a:t> </a:t>
            </a:r>
          </a:p>
          <a:p>
            <a:r>
              <a:rPr lang="en-GB" i="1" dirty="0"/>
              <a:t>Dyddiad </a:t>
            </a:r>
            <a:r>
              <a:rPr lang="en-GB" i="1" dirty="0" err="1"/>
              <a:t>cyflwyno</a:t>
            </a:r>
            <a:r>
              <a:rPr lang="en-GB" i="1" dirty="0"/>
              <a:t> 15/12</a:t>
            </a:r>
            <a:r>
              <a:rPr lang="en-GB" dirty="0"/>
              <a:t>/22</a:t>
            </a:r>
          </a:p>
          <a:p>
            <a:r>
              <a:rPr lang="en-GB" i="1" dirty="0"/>
              <a:t>Dyddiad Marc </a:t>
            </a:r>
            <a:r>
              <a:rPr lang="en-GB" i="1" dirty="0" err="1"/>
              <a:t>Dros</a:t>
            </a:r>
            <a:r>
              <a:rPr lang="en-GB" i="1" dirty="0"/>
              <a:t> Dro ac </a:t>
            </a:r>
            <a:r>
              <a:rPr lang="en-GB" i="1" dirty="0" err="1"/>
              <a:t>Adborth</a:t>
            </a:r>
            <a:r>
              <a:rPr lang="en-GB" i="1" dirty="0"/>
              <a:t> 02/02/23</a:t>
            </a:r>
          </a:p>
          <a:p>
            <a:pPr eaLnBrk="1" hangingPunct="1">
              <a:buFont typeface="Wingdings" pitchFamily="-72" charset="2"/>
              <a:buNone/>
            </a:pPr>
            <a:endParaRPr lang="en-GB" sz="2500" dirty="0"/>
          </a:p>
        </p:txBody>
      </p:sp>
      <p:sp>
        <p:nvSpPr>
          <p:cNvPr id="23555" name="Rectangle 5"/>
          <p:cNvSpPr>
            <a:spLocks noGrp="1" noChangeArrowheads="1"/>
          </p:cNvSpPr>
          <p:nvPr>
            <p:ph sz="quarter" idx="14"/>
          </p:nvPr>
        </p:nvSpPr>
        <p:spPr>
          <a:xfrm>
            <a:off x="5076576" y="2128615"/>
            <a:ext cx="3671888" cy="2452513"/>
          </a:xfrm>
        </p:spPr>
        <p:txBody>
          <a:bodyPr>
            <a:normAutofit fontScale="62500" lnSpcReduction="20000"/>
          </a:bodyPr>
          <a:lstStyle/>
          <a:p>
            <a:pPr eaLnBrk="1" hangingPunct="1">
              <a:buFont typeface="Wingdings" pitchFamily="-72" charset="2"/>
              <a:buNone/>
            </a:pPr>
            <a:endParaRPr lang="en-GB" sz="2500" dirty="0"/>
          </a:p>
          <a:p>
            <a:r>
              <a:rPr lang="en-GB" sz="3200" dirty="0"/>
              <a:t>1500 word Portfolio of Activities </a:t>
            </a:r>
          </a:p>
          <a:p>
            <a:r>
              <a:rPr lang="en-GB" sz="3200" dirty="0"/>
              <a:t>Date for submission 15/12/22</a:t>
            </a:r>
          </a:p>
          <a:p>
            <a:r>
              <a:rPr lang="en-GB" sz="3200" dirty="0"/>
              <a:t>Provisional Grade and Feedback Date 02/02/23</a:t>
            </a:r>
          </a:p>
          <a:p>
            <a:pPr eaLnBrk="1" hangingPunct="1">
              <a:buFont typeface="Wingdings" pitchFamily="-72" charset="2"/>
              <a:buNone/>
            </a:pPr>
            <a:endParaRPr lang="en-GB" sz="2500" dirty="0"/>
          </a:p>
        </p:txBody>
      </p:sp>
      <p:sp>
        <p:nvSpPr>
          <p:cNvPr id="2" name="TextBox 1"/>
          <p:cNvSpPr txBox="1"/>
          <p:nvPr/>
        </p:nvSpPr>
        <p:spPr>
          <a:xfrm>
            <a:off x="718481" y="4653136"/>
            <a:ext cx="7848872" cy="2031325"/>
          </a:xfrm>
          <a:prstGeom prst="rect">
            <a:avLst/>
          </a:prstGeom>
          <a:noFill/>
        </p:spPr>
        <p:txBody>
          <a:bodyPr wrap="square" rtlCol="0">
            <a:spAutoFit/>
          </a:bodyPr>
          <a:lstStyle/>
          <a:p>
            <a:pPr algn="just"/>
            <a:r>
              <a:rPr lang="en-GB" sz="1800" b="1" dirty="0">
                <a:latin typeface="Century Gothic" panose="020B0502020202020204" pitchFamily="34" charset="0"/>
              </a:rPr>
              <a:t>The portfolio of activities will include the following:</a:t>
            </a:r>
          </a:p>
          <a:p>
            <a:pPr algn="just"/>
            <a:endParaRPr lang="en-GB" sz="1800" b="1" dirty="0">
              <a:latin typeface="Century Gothic" panose="020B0502020202020204" pitchFamily="34" charset="0"/>
            </a:endParaRPr>
          </a:p>
          <a:p>
            <a:pPr algn="just"/>
            <a:r>
              <a:rPr lang="en-GB" sz="1800" b="1" dirty="0">
                <a:latin typeface="Century Gothic" panose="020B0502020202020204" pitchFamily="34" charset="0"/>
              </a:rPr>
              <a:t>Part 1- Re-write a passage of text in appropriate academic language</a:t>
            </a:r>
          </a:p>
          <a:p>
            <a:pPr algn="just"/>
            <a:r>
              <a:rPr lang="en-GB" sz="1800" b="1" dirty="0">
                <a:latin typeface="Century Gothic" panose="020B0502020202020204" pitchFamily="34" charset="0"/>
              </a:rPr>
              <a:t>Part 2a – Re-write a passage of text with appropriate citations and references</a:t>
            </a:r>
          </a:p>
          <a:p>
            <a:pPr algn="just"/>
            <a:r>
              <a:rPr lang="en-GB" sz="1800" b="1" dirty="0">
                <a:latin typeface="Century Gothic" panose="020B0502020202020204" pitchFamily="34" charset="0"/>
              </a:rPr>
              <a:t>Part 2b – Answer five questions on academic referencing</a:t>
            </a:r>
          </a:p>
          <a:p>
            <a:pPr algn="just"/>
            <a:r>
              <a:rPr lang="en-GB" sz="1800" b="1" dirty="0">
                <a:latin typeface="Century Gothic" panose="020B0502020202020204" pitchFamily="34" charset="0"/>
              </a:rPr>
              <a:t>Part 3 – Write a critical response to an academic article</a:t>
            </a:r>
          </a:p>
        </p:txBody>
      </p:sp>
    </p:spTree>
    <p:extLst>
      <p:ext uri="{BB962C8B-B14F-4D97-AF65-F5344CB8AC3E}">
        <p14:creationId xmlns:p14="http://schemas.microsoft.com/office/powerpoint/2010/main" val="672019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683568" y="1027664"/>
            <a:ext cx="7776864" cy="1143000"/>
          </a:xfrm>
        </p:spPr>
        <p:txBody>
          <a:bodyPr>
            <a:normAutofit fontScale="90000"/>
          </a:bodyPr>
          <a:lstStyle/>
          <a:p>
            <a:r>
              <a:rPr lang="en-GB" sz="3200" b="1" i="1" dirty="0"/>
              <a:t>Cyflwyniad seminar – 10 </a:t>
            </a:r>
            <a:r>
              <a:rPr lang="en-GB" sz="3200" b="1" i="1" dirty="0" err="1"/>
              <a:t>munud</a:t>
            </a:r>
            <a:br>
              <a:rPr lang="en-GB" sz="3200" b="1" i="1" dirty="0"/>
            </a:br>
            <a:r>
              <a:rPr lang="en-GB" sz="3200" b="1" dirty="0"/>
              <a:t>Individual Seminar Presentation – 10 </a:t>
            </a:r>
            <a:r>
              <a:rPr lang="en-GB" sz="3200" b="1" dirty="0" err="1"/>
              <a:t>mins</a:t>
            </a:r>
            <a:r>
              <a:rPr lang="en-GB" sz="3200" b="1" dirty="0"/>
              <a:t> </a:t>
            </a:r>
          </a:p>
        </p:txBody>
      </p:sp>
      <p:sp>
        <p:nvSpPr>
          <p:cNvPr id="25602" name="Rectangle 3"/>
          <p:cNvSpPr>
            <a:spLocks noGrp="1" noChangeArrowheads="1"/>
          </p:cNvSpPr>
          <p:nvPr>
            <p:ph type="body" idx="1"/>
          </p:nvPr>
        </p:nvSpPr>
        <p:spPr/>
        <p:txBody>
          <a:bodyPr>
            <a:normAutofit/>
          </a:bodyPr>
          <a:lstStyle/>
          <a:p>
            <a:pPr lvl="4" eaLnBrk="1" hangingPunct="1">
              <a:lnSpc>
                <a:spcPct val="80000"/>
              </a:lnSpc>
            </a:pPr>
            <a:r>
              <a:rPr lang="en-GB" sz="1300"/>
              <a:t>				</a:t>
            </a:r>
          </a:p>
        </p:txBody>
      </p:sp>
      <p:sp>
        <p:nvSpPr>
          <p:cNvPr id="25603" name="Content Placeholder 6"/>
          <p:cNvSpPr>
            <a:spLocks noGrp="1"/>
          </p:cNvSpPr>
          <p:nvPr>
            <p:ph sz="half" idx="2"/>
          </p:nvPr>
        </p:nvSpPr>
        <p:spPr>
          <a:xfrm>
            <a:off x="755576" y="2348880"/>
            <a:ext cx="7632848" cy="4320480"/>
          </a:xfrm>
        </p:spPr>
        <p:txBody>
          <a:bodyPr>
            <a:normAutofit/>
          </a:bodyPr>
          <a:lstStyle/>
          <a:p>
            <a:pPr marL="68580" indent="0" algn="just">
              <a:lnSpc>
                <a:spcPct val="80000"/>
              </a:lnSpc>
              <a:buNone/>
            </a:pPr>
            <a:r>
              <a:rPr lang="en-GB" sz="2400" b="1" dirty="0">
                <a:effectLst/>
                <a:latin typeface="Arial" panose="020B0604020202020204" pitchFamily="34" charset="0"/>
                <a:ea typeface="Times New Roman" panose="02020603050405020304" pitchFamily="18" charset="0"/>
              </a:rPr>
              <a:t>Choose 3 study skills that you feel are important for future employability, and discuss how these can be transferred to a youth work setting. Discuss why they are important skills for the workplace.  Include action points for further personal development.</a:t>
            </a:r>
          </a:p>
          <a:p>
            <a:pPr marL="68580" indent="0" algn="just">
              <a:lnSpc>
                <a:spcPct val="80000"/>
              </a:lnSpc>
              <a:buNone/>
            </a:pPr>
            <a:endParaRPr lang="en-GB" sz="2400" dirty="0"/>
          </a:p>
          <a:p>
            <a:pPr eaLnBrk="1" hangingPunct="1">
              <a:lnSpc>
                <a:spcPct val="80000"/>
              </a:lnSpc>
            </a:pPr>
            <a:r>
              <a:rPr lang="en-GB" i="1" dirty="0"/>
              <a:t>Dyddiad</a:t>
            </a:r>
            <a:r>
              <a:rPr lang="en-GB" dirty="0"/>
              <a:t>/Date</a:t>
            </a:r>
          </a:p>
          <a:p>
            <a:pPr lvl="1">
              <a:lnSpc>
                <a:spcPct val="80000"/>
              </a:lnSpc>
            </a:pPr>
            <a:r>
              <a:rPr lang="en-GB" dirty="0"/>
              <a:t>30/11/22</a:t>
            </a:r>
          </a:p>
          <a:p>
            <a:pPr marL="457207" lvl="1" indent="0">
              <a:lnSpc>
                <a:spcPct val="80000"/>
              </a:lnSpc>
              <a:buNone/>
            </a:pPr>
            <a:endParaRPr lang="en-GB" dirty="0"/>
          </a:p>
          <a:p>
            <a:pPr>
              <a:lnSpc>
                <a:spcPct val="80000"/>
              </a:lnSpc>
            </a:pPr>
            <a:r>
              <a:rPr lang="en-GB" i="1" dirty="0"/>
              <a:t>Dyddiad Marc </a:t>
            </a:r>
            <a:r>
              <a:rPr lang="en-GB" i="1" dirty="0" err="1"/>
              <a:t>Dros</a:t>
            </a:r>
            <a:r>
              <a:rPr lang="en-GB" i="1" dirty="0"/>
              <a:t> </a:t>
            </a:r>
            <a:r>
              <a:rPr lang="en-GB" i="1" dirty="0" err="1"/>
              <a:t>Dro</a:t>
            </a:r>
            <a:r>
              <a:rPr lang="en-GB" i="1" dirty="0"/>
              <a:t> ac </a:t>
            </a:r>
            <a:r>
              <a:rPr lang="en-GB" i="1" dirty="0" err="1"/>
              <a:t>Adborth</a:t>
            </a:r>
            <a:r>
              <a:rPr lang="en-GB" dirty="0"/>
              <a:t>/Provisional Grade and Feedback Date</a:t>
            </a:r>
          </a:p>
          <a:p>
            <a:pPr lvl="1">
              <a:lnSpc>
                <a:spcPct val="80000"/>
              </a:lnSpc>
            </a:pPr>
            <a:r>
              <a:rPr lang="en-GB" dirty="0"/>
              <a:t>18/01/23  </a:t>
            </a:r>
            <a:r>
              <a:rPr lang="en-GB" sz="1200" dirty="0"/>
              <a:t>                                         </a:t>
            </a:r>
          </a:p>
          <a:p>
            <a:endParaRPr lang="en-GB" dirty="0"/>
          </a:p>
        </p:txBody>
      </p:sp>
      <p:sp>
        <p:nvSpPr>
          <p:cNvPr id="25604" name="Text Placeholder 7"/>
          <p:cNvSpPr>
            <a:spLocks noGrp="1"/>
          </p:cNvSpPr>
          <p:nvPr>
            <p:ph type="body" sz="quarter" idx="3"/>
          </p:nvPr>
        </p:nvSpPr>
        <p:spPr>
          <a:xfrm>
            <a:off x="4929188" y="1535113"/>
            <a:ext cx="3757612" cy="893762"/>
          </a:xfrm>
        </p:spPr>
        <p:txBody>
          <a:bodyPr/>
          <a:lstStyle/>
          <a:p>
            <a:endParaRPr lang="en-GB" sz="1800" b="0" dirty="0"/>
          </a:p>
          <a:p>
            <a:endParaRPr lang="en-GB" dirty="0"/>
          </a:p>
        </p:txBody>
      </p:sp>
      <p:sp>
        <p:nvSpPr>
          <p:cNvPr id="25605" name="Content Placeholder 8"/>
          <p:cNvSpPr>
            <a:spLocks noGrp="1"/>
          </p:cNvSpPr>
          <p:nvPr>
            <p:ph sz="quarter" idx="4"/>
          </p:nvPr>
        </p:nvSpPr>
        <p:spPr>
          <a:xfrm rot="10800000" flipV="1">
            <a:off x="4645025" y="6126163"/>
            <a:ext cx="4041775" cy="399181"/>
          </a:xfrm>
        </p:spPr>
        <p:txBody>
          <a:bodyPr>
            <a:normAutofit/>
          </a:bodyPr>
          <a:lstStyle/>
          <a:p>
            <a:pPr>
              <a:lnSpc>
                <a:spcPct val="80000"/>
              </a:lnSpc>
            </a:pPr>
            <a:endParaRPr lang="en-GB" sz="1600" dirty="0"/>
          </a:p>
          <a:p>
            <a:pPr>
              <a:lnSpc>
                <a:spcPct val="80000"/>
              </a:lnSpc>
              <a:buFontTx/>
              <a:buNone/>
            </a:pPr>
            <a:endParaRPr lang="cy-GB" sz="1600" dirty="0"/>
          </a:p>
          <a:p>
            <a:pPr>
              <a:lnSpc>
                <a:spcPct val="80000"/>
              </a:lnSpc>
              <a:buFont typeface="Wingdings" pitchFamily="-72" charset="2"/>
              <a:buNone/>
            </a:pPr>
            <a:endParaRPr lang="cy-GB"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1331640" y="692696"/>
            <a:ext cx="7351712" cy="1439863"/>
          </a:xfrm>
        </p:spPr>
        <p:txBody>
          <a:bodyPr>
            <a:normAutofit/>
          </a:bodyPr>
          <a:lstStyle/>
          <a:p>
            <a:r>
              <a:rPr lang="en-GB" sz="3200" b="1" i="1" dirty="0" err="1"/>
              <a:t>Gweithgaredd</a:t>
            </a:r>
            <a:r>
              <a:rPr lang="en-GB" sz="3200" b="1" i="1" dirty="0"/>
              <a:t> Grŵp </a:t>
            </a:r>
            <a:br>
              <a:rPr lang="en-GB" sz="3200" b="1" dirty="0"/>
            </a:br>
            <a:r>
              <a:rPr lang="en-GB" sz="3200" b="1" dirty="0"/>
              <a:t>Group Activity</a:t>
            </a:r>
            <a:endParaRPr lang="en-GB" sz="3200" dirty="0"/>
          </a:p>
        </p:txBody>
      </p:sp>
      <p:sp>
        <p:nvSpPr>
          <p:cNvPr id="41986" name="Rectangle 4"/>
          <p:cNvSpPr>
            <a:spLocks noGrp="1" noChangeArrowheads="1"/>
          </p:cNvSpPr>
          <p:nvPr>
            <p:ph sz="quarter" idx="13"/>
          </p:nvPr>
        </p:nvSpPr>
        <p:spPr/>
        <p:txBody>
          <a:bodyPr/>
          <a:lstStyle/>
          <a:p>
            <a:r>
              <a:rPr lang="en-GB" sz="2500" i="1" dirty="0" err="1"/>
              <a:t>Nodwch</a:t>
            </a:r>
            <a:r>
              <a:rPr lang="en-GB" sz="2500" i="1" dirty="0"/>
              <a:t> y </a:t>
            </a:r>
            <a:r>
              <a:rPr lang="en-GB" sz="2500" i="1" dirty="0" err="1"/>
              <a:t>Sgiliau</a:t>
            </a:r>
            <a:r>
              <a:rPr lang="en-GB" sz="2500" i="1" dirty="0"/>
              <a:t> </a:t>
            </a:r>
            <a:r>
              <a:rPr lang="en-GB" sz="2500" i="1" dirty="0" err="1"/>
              <a:t>Dysgu</a:t>
            </a:r>
            <a:r>
              <a:rPr lang="en-GB" sz="2500" i="1" dirty="0"/>
              <a:t> </a:t>
            </a:r>
            <a:r>
              <a:rPr lang="en-GB" sz="2500" i="1" dirty="0" err="1"/>
              <a:t>mae’u</a:t>
            </a:r>
            <a:r>
              <a:rPr lang="en-GB" sz="2500" i="1" dirty="0"/>
              <a:t> </a:t>
            </a:r>
            <a:r>
              <a:rPr lang="en-GB" sz="2500" i="1" dirty="0" err="1"/>
              <a:t>hangen</a:t>
            </a:r>
            <a:r>
              <a:rPr lang="en-GB" sz="2500" i="1" dirty="0"/>
              <a:t> </a:t>
            </a:r>
            <a:r>
              <a:rPr lang="en-GB" sz="2500" i="1" dirty="0" err="1"/>
              <a:t>arnoch</a:t>
            </a:r>
            <a:r>
              <a:rPr lang="en-GB" sz="2500" i="1" dirty="0"/>
              <a:t> chi </a:t>
            </a:r>
            <a:r>
              <a:rPr lang="en-GB" sz="2500" i="1" dirty="0" err="1"/>
              <a:t>ar</a:t>
            </a:r>
            <a:r>
              <a:rPr lang="en-GB" sz="2500" i="1" dirty="0"/>
              <a:t> </a:t>
            </a:r>
            <a:r>
              <a:rPr lang="en-GB" sz="2500" i="1" dirty="0" err="1"/>
              <a:t>lefel</a:t>
            </a:r>
            <a:r>
              <a:rPr lang="en-GB" sz="2500" i="1" dirty="0"/>
              <a:t> AU</a:t>
            </a:r>
          </a:p>
          <a:p>
            <a:endParaRPr lang="en-GB" sz="2500" i="1" dirty="0"/>
          </a:p>
          <a:p>
            <a:r>
              <a:rPr lang="en-GB" sz="2500" i="1" dirty="0" err="1"/>
              <a:t>Trafodaeth</a:t>
            </a:r>
            <a:r>
              <a:rPr lang="en-GB" sz="2500" i="1" dirty="0"/>
              <a:t> ac </a:t>
            </a:r>
            <a:r>
              <a:rPr lang="en-GB" sz="2500" i="1" dirty="0" err="1"/>
              <a:t>adborth</a:t>
            </a:r>
            <a:endParaRPr lang="en-GB" sz="2500" i="1" dirty="0"/>
          </a:p>
          <a:p>
            <a:pPr marL="68580" indent="0" eaLnBrk="1" hangingPunct="1">
              <a:buNone/>
            </a:pPr>
            <a:endParaRPr lang="en-GB" sz="2500" dirty="0"/>
          </a:p>
        </p:txBody>
      </p:sp>
      <p:sp>
        <p:nvSpPr>
          <p:cNvPr id="41987" name="Rectangle 5"/>
          <p:cNvSpPr>
            <a:spLocks noGrp="1" noChangeArrowheads="1"/>
          </p:cNvSpPr>
          <p:nvPr>
            <p:ph sz="quarter" idx="14"/>
          </p:nvPr>
        </p:nvSpPr>
        <p:spPr/>
        <p:txBody>
          <a:bodyPr/>
          <a:lstStyle/>
          <a:p>
            <a:r>
              <a:rPr lang="en-GB" sz="2500" dirty="0"/>
              <a:t>Identify the Learning Skills you need at HE level</a:t>
            </a:r>
          </a:p>
          <a:p>
            <a:pPr marL="68580" indent="0">
              <a:buNone/>
            </a:pPr>
            <a:endParaRPr lang="en-GB" sz="2500" dirty="0"/>
          </a:p>
          <a:p>
            <a:endParaRPr lang="en-GB" sz="2500" dirty="0"/>
          </a:p>
          <a:p>
            <a:r>
              <a:rPr lang="en-GB" sz="2500" dirty="0"/>
              <a:t>Discussion and feedback</a:t>
            </a:r>
          </a:p>
          <a:p>
            <a:pPr eaLnBrk="1" hangingPunct="1"/>
            <a:endParaRPr lang="en-GB" sz="2500" dirty="0"/>
          </a:p>
        </p:txBody>
      </p:sp>
    </p:spTree>
    <p:extLst>
      <p:ext uri="{BB962C8B-B14F-4D97-AF65-F5344CB8AC3E}">
        <p14:creationId xmlns:p14="http://schemas.microsoft.com/office/powerpoint/2010/main" val="3078790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p:txBody>
          <a:bodyPr>
            <a:normAutofit fontScale="90000"/>
          </a:bodyPr>
          <a:lstStyle/>
          <a:p>
            <a:br>
              <a:rPr lang="en-GB" sz="3200" b="1" dirty="0"/>
            </a:br>
            <a:r>
              <a:rPr lang="en-GB" sz="3200" b="1" i="1" dirty="0" err="1"/>
              <a:t>Gweithgaredd</a:t>
            </a:r>
            <a:r>
              <a:rPr lang="en-GB" sz="3200" b="1" i="1" dirty="0"/>
              <a:t> Grŵp</a:t>
            </a:r>
            <a:br>
              <a:rPr lang="en-GB" sz="3200" b="1" dirty="0"/>
            </a:br>
            <a:r>
              <a:rPr lang="en-GB" sz="3200" b="1" dirty="0"/>
              <a:t>Group Activity</a:t>
            </a:r>
          </a:p>
        </p:txBody>
      </p:sp>
      <p:sp>
        <p:nvSpPr>
          <p:cNvPr id="43010" name="Rectangle 4"/>
          <p:cNvSpPr>
            <a:spLocks noGrp="1" noChangeArrowheads="1"/>
          </p:cNvSpPr>
          <p:nvPr>
            <p:ph sz="quarter" idx="13"/>
          </p:nvPr>
        </p:nvSpPr>
        <p:spPr/>
        <p:txBody>
          <a:bodyPr>
            <a:normAutofit/>
          </a:bodyPr>
          <a:lstStyle/>
          <a:p>
            <a:r>
              <a:rPr lang="en-GB" sz="2500" i="1" dirty="0"/>
              <a:t>Sut </a:t>
            </a:r>
            <a:r>
              <a:rPr lang="en-GB" sz="2500" i="1" dirty="0" err="1"/>
              <a:t>gellid</a:t>
            </a:r>
            <a:r>
              <a:rPr lang="en-GB" sz="2500" i="1" dirty="0"/>
              <a:t> </a:t>
            </a:r>
            <a:r>
              <a:rPr lang="en-GB" sz="2500" i="1" dirty="0" err="1"/>
              <a:t>datblygu</a:t>
            </a:r>
            <a:r>
              <a:rPr lang="en-GB" sz="2500" i="1" dirty="0"/>
              <a:t> </a:t>
            </a:r>
            <a:r>
              <a:rPr lang="en-GB" sz="2500" i="1" dirty="0" err="1"/>
              <a:t>neu</a:t>
            </a:r>
            <a:r>
              <a:rPr lang="en-GB" sz="2500" i="1" dirty="0"/>
              <a:t> </a:t>
            </a:r>
            <a:r>
              <a:rPr lang="en-GB" sz="2500" i="1" dirty="0" err="1"/>
              <a:t>wella</a:t>
            </a:r>
            <a:r>
              <a:rPr lang="en-GB" sz="2500" i="1" dirty="0"/>
              <a:t> </a:t>
            </a:r>
            <a:r>
              <a:rPr lang="en-GB" sz="2500" i="1" dirty="0" err="1"/>
              <a:t>rhai</a:t>
            </a:r>
            <a:r>
              <a:rPr lang="en-GB" sz="2500" i="1" dirty="0"/>
              <a:t> </a:t>
            </a:r>
            <a:r>
              <a:rPr lang="en-GB" sz="2500" i="1" dirty="0" err="1"/>
              <a:t>o’r</a:t>
            </a:r>
            <a:r>
              <a:rPr lang="en-GB" sz="2500" i="1" dirty="0"/>
              <a:t> </a:t>
            </a:r>
            <a:r>
              <a:rPr lang="en-GB" sz="2500" i="1" dirty="0" err="1"/>
              <a:t>sgiliau</a:t>
            </a:r>
            <a:r>
              <a:rPr lang="en-GB" sz="2500" i="1" dirty="0"/>
              <a:t> </a:t>
            </a:r>
            <a:r>
              <a:rPr lang="en-GB" sz="2500" i="1" dirty="0" err="1"/>
              <a:t>hyn</a:t>
            </a:r>
            <a:r>
              <a:rPr lang="en-GB" sz="2500" i="1" dirty="0"/>
              <a:t>?</a:t>
            </a:r>
          </a:p>
          <a:p>
            <a:pPr>
              <a:buNone/>
            </a:pPr>
            <a:r>
              <a:rPr lang="en-GB" sz="2500" i="1" dirty="0"/>
              <a:t> </a:t>
            </a:r>
          </a:p>
          <a:p>
            <a:pPr marL="68580" indent="0">
              <a:buNone/>
            </a:pPr>
            <a:endParaRPr lang="en-GB" sz="2500" i="1" dirty="0"/>
          </a:p>
          <a:p>
            <a:r>
              <a:rPr lang="en-GB" sz="2500" i="1" dirty="0" err="1"/>
              <a:t>Trafodaeth</a:t>
            </a:r>
            <a:r>
              <a:rPr lang="en-GB" sz="2500" i="1" dirty="0"/>
              <a:t> ac </a:t>
            </a:r>
            <a:r>
              <a:rPr lang="en-GB" sz="2500" i="1" dirty="0" err="1"/>
              <a:t>adborth</a:t>
            </a:r>
            <a:r>
              <a:rPr lang="en-GB" sz="2500" i="1" dirty="0"/>
              <a:t> </a:t>
            </a:r>
          </a:p>
          <a:p>
            <a:endParaRPr lang="en-GB" sz="2500" dirty="0"/>
          </a:p>
        </p:txBody>
      </p:sp>
      <p:sp>
        <p:nvSpPr>
          <p:cNvPr id="43011" name="Rectangle 5"/>
          <p:cNvSpPr>
            <a:spLocks noGrp="1" noChangeArrowheads="1"/>
          </p:cNvSpPr>
          <p:nvPr>
            <p:ph sz="quarter" idx="14"/>
          </p:nvPr>
        </p:nvSpPr>
        <p:spPr/>
        <p:txBody>
          <a:bodyPr>
            <a:normAutofit/>
          </a:bodyPr>
          <a:lstStyle/>
          <a:p>
            <a:r>
              <a:rPr lang="en-GB" sz="2500" dirty="0"/>
              <a:t>How could some of these skills be developed or improved?</a:t>
            </a:r>
          </a:p>
          <a:p>
            <a:endParaRPr lang="en-GB" sz="2500" dirty="0"/>
          </a:p>
          <a:p>
            <a:r>
              <a:rPr lang="en-GB" sz="2500" dirty="0"/>
              <a:t>Discussion and feedback</a:t>
            </a:r>
          </a:p>
          <a:p>
            <a:pPr eaLnBrk="1" hangingPunct="1"/>
            <a:endParaRPr lang="en-GB" sz="2500" dirty="0"/>
          </a:p>
        </p:txBody>
      </p:sp>
    </p:spTree>
    <p:extLst>
      <p:ext uri="{BB962C8B-B14F-4D97-AF65-F5344CB8AC3E}">
        <p14:creationId xmlns:p14="http://schemas.microsoft.com/office/powerpoint/2010/main" val="799001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err="1"/>
              <a:t>Dysgu</a:t>
            </a:r>
            <a:r>
              <a:rPr lang="en-GB" b="1" i="1" dirty="0"/>
              <a:t> </a:t>
            </a:r>
            <a:r>
              <a:rPr lang="en-GB" b="1" i="1" dirty="0" err="1"/>
              <a:t>Cyfeiriol</a:t>
            </a:r>
            <a:br>
              <a:rPr lang="en-GB" b="1" dirty="0"/>
            </a:br>
            <a:r>
              <a:rPr lang="en-GB" b="1" dirty="0"/>
              <a:t>Directed Study</a:t>
            </a:r>
          </a:p>
        </p:txBody>
      </p:sp>
      <p:sp>
        <p:nvSpPr>
          <p:cNvPr id="3" name="Content Placeholder 2"/>
          <p:cNvSpPr>
            <a:spLocks noGrp="1"/>
          </p:cNvSpPr>
          <p:nvPr>
            <p:ph sz="quarter" idx="13"/>
          </p:nvPr>
        </p:nvSpPr>
        <p:spPr/>
        <p:txBody>
          <a:bodyPr/>
          <a:lstStyle/>
          <a:p>
            <a:r>
              <a:rPr lang="en-GB" i="1" dirty="0" err="1"/>
              <a:t>Annwyl</a:t>
            </a:r>
            <a:r>
              <a:rPr lang="en-GB" i="1" dirty="0"/>
              <a:t> fi…</a:t>
            </a:r>
          </a:p>
        </p:txBody>
      </p:sp>
      <p:sp>
        <p:nvSpPr>
          <p:cNvPr id="4" name="Content Placeholder 3"/>
          <p:cNvSpPr>
            <a:spLocks noGrp="1"/>
          </p:cNvSpPr>
          <p:nvPr>
            <p:ph sz="quarter" idx="14"/>
          </p:nvPr>
        </p:nvSpPr>
        <p:spPr/>
        <p:txBody>
          <a:bodyPr/>
          <a:lstStyle/>
          <a:p>
            <a:r>
              <a:rPr lang="en-GB" dirty="0"/>
              <a:t>Dear me…</a:t>
            </a:r>
          </a:p>
        </p:txBody>
      </p:sp>
    </p:spTree>
    <p:extLst>
      <p:ext uri="{BB962C8B-B14F-4D97-AF65-F5344CB8AC3E}">
        <p14:creationId xmlns:p14="http://schemas.microsoft.com/office/powerpoint/2010/main" val="310085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err="1"/>
              <a:t>Ein</a:t>
            </a:r>
            <a:r>
              <a:rPr lang="en-GB" b="1" i="1" dirty="0"/>
              <a:t> </a:t>
            </a:r>
            <a:r>
              <a:rPr lang="en-GB" b="1" i="1" dirty="0" err="1"/>
              <a:t>darlith</a:t>
            </a:r>
            <a:r>
              <a:rPr lang="en-GB" b="1" i="1" dirty="0"/>
              <a:t> </a:t>
            </a:r>
            <a:r>
              <a:rPr lang="en-GB" b="1" i="1" dirty="0" err="1"/>
              <a:t>nesaf</a:t>
            </a:r>
            <a:r>
              <a:rPr lang="en-GB" b="1" i="1" dirty="0"/>
              <a:t>…</a:t>
            </a:r>
            <a:br>
              <a:rPr lang="en-GB" b="1" dirty="0"/>
            </a:br>
            <a:r>
              <a:rPr lang="en-GB" b="1" dirty="0"/>
              <a:t>Our next lecture…</a:t>
            </a:r>
          </a:p>
        </p:txBody>
      </p:sp>
      <p:sp>
        <p:nvSpPr>
          <p:cNvPr id="3" name="Content Placeholder 2"/>
          <p:cNvSpPr>
            <a:spLocks noGrp="1"/>
          </p:cNvSpPr>
          <p:nvPr>
            <p:ph sz="quarter" idx="13"/>
          </p:nvPr>
        </p:nvSpPr>
        <p:spPr/>
        <p:txBody>
          <a:bodyPr/>
          <a:lstStyle/>
          <a:p>
            <a:r>
              <a:rPr lang="en-GB" dirty="0" err="1"/>
              <a:t>Darllen</a:t>
            </a:r>
            <a:r>
              <a:rPr lang="en-GB" dirty="0"/>
              <a:t> </a:t>
            </a:r>
            <a:r>
              <a:rPr lang="en-GB" dirty="0" err="1"/>
              <a:t>mewn</a:t>
            </a:r>
            <a:r>
              <a:rPr lang="en-GB" dirty="0"/>
              <a:t> Addysg </a:t>
            </a:r>
            <a:r>
              <a:rPr lang="en-GB" dirty="0" err="1"/>
              <a:t>Uwch</a:t>
            </a:r>
            <a:endParaRPr lang="en-GB" dirty="0"/>
          </a:p>
        </p:txBody>
      </p:sp>
      <p:sp>
        <p:nvSpPr>
          <p:cNvPr id="4" name="Content Placeholder 3"/>
          <p:cNvSpPr>
            <a:spLocks noGrp="1"/>
          </p:cNvSpPr>
          <p:nvPr>
            <p:ph sz="quarter" idx="14"/>
          </p:nvPr>
        </p:nvSpPr>
        <p:spPr/>
        <p:txBody>
          <a:bodyPr/>
          <a:lstStyle/>
          <a:p>
            <a:r>
              <a:rPr lang="en-GB" dirty="0"/>
              <a:t>Reading at Higher Education </a:t>
            </a:r>
          </a:p>
          <a:p>
            <a:endParaRPr lang="en-GB" dirty="0"/>
          </a:p>
        </p:txBody>
      </p:sp>
    </p:spTree>
    <p:extLst>
      <p:ext uri="{BB962C8B-B14F-4D97-AF65-F5344CB8AC3E}">
        <p14:creationId xmlns:p14="http://schemas.microsoft.com/office/powerpoint/2010/main" val="5273785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1201</TotalTime>
  <Words>1237</Words>
  <Application>Microsoft Office PowerPoint</Application>
  <PresentationFormat>On-screen Show (4:3)</PresentationFormat>
  <Paragraphs>120</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Century Gothic</vt:lpstr>
      <vt:lpstr>Verdana</vt:lpstr>
      <vt:lpstr>Wingdings</vt:lpstr>
      <vt:lpstr>Wingdings 3</vt:lpstr>
      <vt:lpstr>Ion</vt:lpstr>
      <vt:lpstr>ECGE4003Q Sgiliau Astudio Academaidd i Fyfyrwyr  Academic Study Skills for Students  09.11.2022  Darren O’Connor d.oconnor@uwtsd.ac.uk  </vt:lpstr>
      <vt:lpstr>Darlith 1  Lecture 1 </vt:lpstr>
      <vt:lpstr>Amcanion Aims </vt:lpstr>
      <vt:lpstr>Deilliannau Dysgu Learning Outcomes </vt:lpstr>
      <vt:lpstr> Deilliannau Dysgu Learning Outcomes </vt:lpstr>
      <vt:lpstr>Cynnwys Content</vt:lpstr>
      <vt:lpstr>Content Cynnwys</vt:lpstr>
      <vt:lpstr>Cynnwys Content</vt:lpstr>
      <vt:lpstr>Cynnwys Content</vt:lpstr>
      <vt:lpstr>  Asesu  Assessment</vt:lpstr>
      <vt:lpstr>Aseiniad ysgrifenedig  Written Assignment</vt:lpstr>
      <vt:lpstr>Cyflwyniad seminar – 10 munud Individual Seminar Presentation – 10 mins </vt:lpstr>
      <vt:lpstr>Gweithgaredd Grŵp  Group Activity</vt:lpstr>
      <vt:lpstr> Gweithgaredd Grŵp Group Activity</vt:lpstr>
      <vt:lpstr>Dysgu Cyfeiriol Directed Study</vt:lpstr>
      <vt:lpstr>Ein darlith nesaf… Our next lecture…</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FESS4001 Academic Study Skills for students</dc:title>
  <dc:creator>clientadmin</dc:creator>
  <cp:lastModifiedBy>Angharad Lewis</cp:lastModifiedBy>
  <cp:revision>142</cp:revision>
  <cp:lastPrinted>2015-09-28T07:46:49Z</cp:lastPrinted>
  <dcterms:created xsi:type="dcterms:W3CDTF">2011-09-14T09:06:52Z</dcterms:created>
  <dcterms:modified xsi:type="dcterms:W3CDTF">2022-10-28T14:44:44Z</dcterms:modified>
</cp:coreProperties>
</file>