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5"/>
  </p:notesMasterIdLst>
  <p:sldIdLst>
    <p:sldId id="256" r:id="rId3"/>
    <p:sldId id="283" r:id="rId4"/>
    <p:sldId id="258" r:id="rId5"/>
    <p:sldId id="259" r:id="rId6"/>
    <p:sldId id="262" r:id="rId7"/>
    <p:sldId id="263" r:id="rId8"/>
    <p:sldId id="264" r:id="rId9"/>
    <p:sldId id="266" r:id="rId10"/>
    <p:sldId id="267" r:id="rId11"/>
    <p:sldId id="268" r:id="rId12"/>
    <p:sldId id="269" r:id="rId13"/>
    <p:sldId id="270" r:id="rId14"/>
    <p:sldId id="271" r:id="rId15"/>
    <p:sldId id="272" r:id="rId16"/>
    <p:sldId id="273" r:id="rId17"/>
    <p:sldId id="274" r:id="rId18"/>
    <p:sldId id="275" r:id="rId19"/>
    <p:sldId id="276" r:id="rId20"/>
    <p:sldId id="278" r:id="rId21"/>
    <p:sldId id="279" r:id="rId22"/>
    <p:sldId id="280" r:id="rId23"/>
    <p:sldId id="282" r:id="rId24"/>
    <p:sldId id="281" r:id="rId25"/>
    <p:sldId id="286" r:id="rId26"/>
    <p:sldId id="285" r:id="rId27"/>
    <p:sldId id="284" r:id="rId28"/>
    <p:sldId id="287" r:id="rId29"/>
    <p:sldId id="288" r:id="rId30"/>
    <p:sldId id="289" r:id="rId31"/>
    <p:sldId id="343" r:id="rId32"/>
    <p:sldId id="344" r:id="rId33"/>
    <p:sldId id="265" r:id="rId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631" autoAdjust="0"/>
    <p:restoredTop sz="77483" autoAdjust="0"/>
  </p:normalViewPr>
  <p:slideViewPr>
    <p:cSldViewPr snapToGrid="0">
      <p:cViewPr varScale="1">
        <p:scale>
          <a:sx n="51" d="100"/>
          <a:sy n="51" d="100"/>
        </p:scale>
        <p:origin x="428" y="52"/>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288" y="1305401"/>
          <a:ext cx="2005755"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5254" y="1390367"/>
        <a:ext cx="1835823" cy="1570603"/>
      </dsp:txXfrm>
    </dsp:sp>
    <dsp:sp modelId="{177A3A8C-F9CA-40EC-BF94-BA596C9ED213}">
      <dsp:nvSpPr>
        <dsp:cNvPr id="0" name=""/>
        <dsp:cNvSpPr/>
      </dsp:nvSpPr>
      <dsp:spPr>
        <a:xfrm>
          <a:off x="2127605" y="1305401"/>
          <a:ext cx="2005755"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2571" y="1390367"/>
        <a:ext cx="1835823" cy="1570603"/>
      </dsp:txXfrm>
    </dsp:sp>
    <dsp:sp modelId="{8E36554A-AE61-4FB1-A15A-C144E3B1EB7A}">
      <dsp:nvSpPr>
        <dsp:cNvPr id="0" name=""/>
        <dsp:cNvSpPr/>
      </dsp:nvSpPr>
      <dsp:spPr>
        <a:xfrm>
          <a:off x="4254922" y="1305401"/>
          <a:ext cx="2005755"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9888" y="1390367"/>
        <a:ext cx="1835823" cy="1570603"/>
      </dsp:txXfrm>
    </dsp:sp>
    <dsp:sp modelId="{F131C3B2-1351-47CA-A942-B1CD4BC989E9}">
      <dsp:nvSpPr>
        <dsp:cNvPr id="0" name=""/>
        <dsp:cNvSpPr/>
      </dsp:nvSpPr>
      <dsp:spPr>
        <a:xfrm>
          <a:off x="6382238" y="1305401"/>
          <a:ext cx="2005755"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7204" y="1390367"/>
        <a:ext cx="1835823" cy="1570603"/>
      </dsp:txXfrm>
    </dsp:sp>
    <dsp:sp modelId="{7D96A2DE-AAF0-4B3B-870C-80DD0AB5940A}">
      <dsp:nvSpPr>
        <dsp:cNvPr id="0" name=""/>
        <dsp:cNvSpPr/>
      </dsp:nvSpPr>
      <dsp:spPr>
        <a:xfrm>
          <a:off x="8509555" y="1305401"/>
          <a:ext cx="2005755"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94521" y="1390367"/>
        <a:ext cx="1835823"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16/10/2023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256E-36FE-4148-A599-EE9A5D2902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485F7E-BBBE-47A6-BBEA-A2A1FC6FF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0B904-4D43-4488-BAC4-C40E5C52C0FA}"/>
              </a:ext>
            </a:extLst>
          </p:cNvPr>
          <p:cNvSpPr>
            <a:spLocks noGrp="1"/>
          </p:cNvSpPr>
          <p:nvPr>
            <p:ph type="dt" sz="half" idx="10"/>
          </p:nvPr>
        </p:nvSpPr>
        <p:spPr/>
        <p:txBody>
          <a:bodyPr/>
          <a:lstStyle/>
          <a:p>
            <a:fld id="{EA0C0817-A112-4847-8014-A94B7D2A4EA3}" type="datetime1">
              <a:rPr lang="en-US" smtClean="0"/>
              <a:t>10/16/2023</a:t>
            </a:fld>
            <a:endParaRPr lang="en-US" dirty="0"/>
          </a:p>
        </p:txBody>
      </p:sp>
      <p:sp>
        <p:nvSpPr>
          <p:cNvPr id="5" name="Footer Placeholder 4">
            <a:extLst>
              <a:ext uri="{FF2B5EF4-FFF2-40B4-BE49-F238E27FC236}">
                <a16:creationId xmlns:a16="http://schemas.microsoft.com/office/drawing/2014/main" id="{A3DAF7A4-D7E1-4A64-9AC7-72E42B2C98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C18693-19CA-49B9-86B3-AE1EC710C7E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8344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12F8-F7A7-45EA-93D0-7F5F53B22B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DAAC59-DAF7-409B-8C05-667ABA965D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104B5-3590-4739-B0C0-2F3521093F23}"/>
              </a:ext>
            </a:extLst>
          </p:cNvPr>
          <p:cNvSpPr>
            <a:spLocks noGrp="1"/>
          </p:cNvSpPr>
          <p:nvPr>
            <p:ph type="dt" sz="half" idx="10"/>
          </p:nvPr>
        </p:nvSpPr>
        <p:spPr/>
        <p:txBody>
          <a:bodyPr/>
          <a:lstStyle/>
          <a:p>
            <a:fld id="{7332B432-ACDA-4023-A761-2BAB76577B62}" type="datetime1">
              <a:rPr lang="en-US" smtClean="0"/>
              <a:t>10/16/2023</a:t>
            </a:fld>
            <a:endParaRPr lang="en-US"/>
          </a:p>
        </p:txBody>
      </p:sp>
      <p:sp>
        <p:nvSpPr>
          <p:cNvPr id="5" name="Footer Placeholder 4">
            <a:extLst>
              <a:ext uri="{FF2B5EF4-FFF2-40B4-BE49-F238E27FC236}">
                <a16:creationId xmlns:a16="http://schemas.microsoft.com/office/drawing/2014/main" id="{0E5A8F14-B007-4674-B65A-DD2E292A7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63883A-7396-40CF-933B-B1B50352845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1575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3741-8019-4DA7-AB69-E47BF6CEED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838A64-C44A-467D-BAC2-C40ECB12D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B538D-347D-4D93-9ACC-A1B2E31C20D9}"/>
              </a:ext>
            </a:extLst>
          </p:cNvPr>
          <p:cNvSpPr>
            <a:spLocks noGrp="1"/>
          </p:cNvSpPr>
          <p:nvPr>
            <p:ph type="dt" sz="half" idx="10"/>
          </p:nvPr>
        </p:nvSpPr>
        <p:spPr/>
        <p:txBody>
          <a:bodyPr/>
          <a:lstStyle/>
          <a:p>
            <a:fld id="{D9C646AA-F36E-4540-911D-FFFC0A0EF24A}" type="datetime1">
              <a:rPr lang="en-US" smtClean="0"/>
              <a:t>10/16/2023</a:t>
            </a:fld>
            <a:endParaRPr lang="en-US" dirty="0"/>
          </a:p>
        </p:txBody>
      </p:sp>
      <p:sp>
        <p:nvSpPr>
          <p:cNvPr id="5" name="Footer Placeholder 4">
            <a:extLst>
              <a:ext uri="{FF2B5EF4-FFF2-40B4-BE49-F238E27FC236}">
                <a16:creationId xmlns:a16="http://schemas.microsoft.com/office/drawing/2014/main" id="{B49F9A5C-4A8B-4AAD-B5C5-430C208C99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520DA9-E48A-4A21-B306-3E8FBAFAF1B4}"/>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94609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E5BC-D029-4DCF-BF4D-A121B12E0D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29EE7C-421E-4BEC-A5A1-F81DF85F9E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C6A72-5F5D-434B-A7BA-1B1464EB09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1076B-B302-4E97-B5B7-13794C1EF378}"/>
              </a:ext>
            </a:extLst>
          </p:cNvPr>
          <p:cNvSpPr>
            <a:spLocks noGrp="1"/>
          </p:cNvSpPr>
          <p:nvPr>
            <p:ph type="dt" sz="half" idx="10"/>
          </p:nvPr>
        </p:nvSpPr>
        <p:spPr/>
        <p:txBody>
          <a:bodyPr/>
          <a:lstStyle/>
          <a:p>
            <a:fld id="{69186D26-FA5F-4637-B602-B7C2DC34CFD4}" type="datetime1">
              <a:rPr lang="en-US" smtClean="0"/>
              <a:t>10/16/2023</a:t>
            </a:fld>
            <a:endParaRPr lang="en-US"/>
          </a:p>
        </p:txBody>
      </p:sp>
      <p:sp>
        <p:nvSpPr>
          <p:cNvPr id="6" name="Footer Placeholder 5">
            <a:extLst>
              <a:ext uri="{FF2B5EF4-FFF2-40B4-BE49-F238E27FC236}">
                <a16:creationId xmlns:a16="http://schemas.microsoft.com/office/drawing/2014/main" id="{D337038E-9EE3-4096-8B80-5F56258A6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5D91C5-2C0A-4B0A-8B78-D1AD3DA1415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05727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BEC4-8418-4CF3-8707-9472B4900D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254B9-B969-4578-AA6C-4DA89E760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5BF52D-75EB-43F7-8DD5-E6FD3742A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E2A98A-1EC0-4204-93D0-AFE0FFEA30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519AC-B4B4-4850-BA0C-946932063D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BE5C6-2713-4D62-A205-286E7729A365}"/>
              </a:ext>
            </a:extLst>
          </p:cNvPr>
          <p:cNvSpPr>
            <a:spLocks noGrp="1"/>
          </p:cNvSpPr>
          <p:nvPr>
            <p:ph type="dt" sz="half" idx="10"/>
          </p:nvPr>
        </p:nvSpPr>
        <p:spPr/>
        <p:txBody>
          <a:bodyPr/>
          <a:lstStyle/>
          <a:p>
            <a:fld id="{8A7F15D8-96D1-4781-BC50-CA8A088B2FE4}" type="datetime1">
              <a:rPr lang="en-US" smtClean="0"/>
              <a:t>10/16/2023</a:t>
            </a:fld>
            <a:endParaRPr lang="en-US"/>
          </a:p>
        </p:txBody>
      </p:sp>
      <p:sp>
        <p:nvSpPr>
          <p:cNvPr id="8" name="Footer Placeholder 7">
            <a:extLst>
              <a:ext uri="{FF2B5EF4-FFF2-40B4-BE49-F238E27FC236}">
                <a16:creationId xmlns:a16="http://schemas.microsoft.com/office/drawing/2014/main" id="{B0B82F41-E1A1-4974-A801-2E4FEB8C55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87228E-A790-47DA-91ED-934295FA16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4763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348B-548F-49D1-9049-637E5774C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7E4F-18F8-40F8-BFEC-96D1E7D1F2C8}"/>
              </a:ext>
            </a:extLst>
          </p:cNvPr>
          <p:cNvSpPr>
            <a:spLocks noGrp="1"/>
          </p:cNvSpPr>
          <p:nvPr>
            <p:ph type="dt" sz="half" idx="10"/>
          </p:nvPr>
        </p:nvSpPr>
        <p:spPr/>
        <p:txBody>
          <a:bodyPr/>
          <a:lstStyle/>
          <a:p>
            <a:fld id="{F9A96C99-B8F8-4528-BD05-0E16E943DC09}" type="datetime1">
              <a:rPr lang="en-US" smtClean="0"/>
              <a:t>10/16/2023</a:t>
            </a:fld>
            <a:endParaRPr lang="en-US"/>
          </a:p>
        </p:txBody>
      </p:sp>
      <p:sp>
        <p:nvSpPr>
          <p:cNvPr id="4" name="Footer Placeholder 3">
            <a:extLst>
              <a:ext uri="{FF2B5EF4-FFF2-40B4-BE49-F238E27FC236}">
                <a16:creationId xmlns:a16="http://schemas.microsoft.com/office/drawing/2014/main" id="{F562A674-D81E-4FE2-B5DF-277286013B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84992-DD63-4198-B042-2A755FDFA9F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1321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7FCCDE-6189-41A7-81C1-EC1680CC3A2F}"/>
              </a:ext>
            </a:extLst>
          </p:cNvPr>
          <p:cNvSpPr>
            <a:spLocks noGrp="1"/>
          </p:cNvSpPr>
          <p:nvPr>
            <p:ph type="dt" sz="half" idx="10"/>
          </p:nvPr>
        </p:nvSpPr>
        <p:spPr/>
        <p:txBody>
          <a:bodyPr/>
          <a:lstStyle/>
          <a:p>
            <a:fld id="{03636942-C211-4B28-8DBD-C953E00AF71B}" type="datetime1">
              <a:rPr lang="en-US" smtClean="0"/>
              <a:t>10/16/2023</a:t>
            </a:fld>
            <a:endParaRPr lang="en-US"/>
          </a:p>
        </p:txBody>
      </p:sp>
      <p:sp>
        <p:nvSpPr>
          <p:cNvPr id="3" name="Footer Placeholder 2">
            <a:extLst>
              <a:ext uri="{FF2B5EF4-FFF2-40B4-BE49-F238E27FC236}">
                <a16:creationId xmlns:a16="http://schemas.microsoft.com/office/drawing/2014/main" id="{8F61522B-F38E-449D-B576-A1AEC188B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541037-856B-4E41-B7C8-84BC8F8EE4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3421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132-BD29-4771-A18B-F8C80E68B0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CCE640-EBEE-49CB-BAF9-7E6AE9573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648A59-449F-4F50-A3ED-F066617F9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82285D-5B4A-44D6-B52C-AD91364AA3BF}"/>
              </a:ext>
            </a:extLst>
          </p:cNvPr>
          <p:cNvSpPr>
            <a:spLocks noGrp="1"/>
          </p:cNvSpPr>
          <p:nvPr>
            <p:ph type="dt" sz="half" idx="10"/>
          </p:nvPr>
        </p:nvSpPr>
        <p:spPr/>
        <p:txBody>
          <a:bodyPr/>
          <a:lstStyle/>
          <a:p>
            <a:fld id="{7E8D12A6-918A-48BD-8CB9-CA713993B0EA}" type="datetime1">
              <a:rPr lang="en-US" smtClean="0"/>
              <a:t>10/16/2023</a:t>
            </a:fld>
            <a:endParaRPr lang="en-US"/>
          </a:p>
        </p:txBody>
      </p:sp>
      <p:sp>
        <p:nvSpPr>
          <p:cNvPr id="6" name="Footer Placeholder 5">
            <a:extLst>
              <a:ext uri="{FF2B5EF4-FFF2-40B4-BE49-F238E27FC236}">
                <a16:creationId xmlns:a16="http://schemas.microsoft.com/office/drawing/2014/main" id="{02530CB5-E6E0-4130-B9F9-320CE537E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270644-C717-4398-9AD1-E6FE642BBF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7881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33D1-A2E4-456C-81F4-1C0D2A0FDF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F906CF-6015-45C6-92A5-0600692900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445E9B-756C-4140-9991-2DB4D6B9C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EAFF5-58CD-4CD2-9B66-49C462EC68E3}"/>
              </a:ext>
            </a:extLst>
          </p:cNvPr>
          <p:cNvSpPr>
            <a:spLocks noGrp="1"/>
          </p:cNvSpPr>
          <p:nvPr>
            <p:ph type="dt" sz="half" idx="10"/>
          </p:nvPr>
        </p:nvSpPr>
        <p:spPr/>
        <p:txBody>
          <a:bodyPr/>
          <a:lstStyle/>
          <a:p>
            <a:fld id="{E778CE86-875F-4587-BCF6-FA054AFC0D53}" type="datetime1">
              <a:rPr lang="en-US" smtClean="0"/>
              <a:pPr/>
              <a:t>10/16/2023</a:t>
            </a:fld>
            <a:endParaRPr lang="en-US" dirty="0"/>
          </a:p>
        </p:txBody>
      </p:sp>
      <p:sp>
        <p:nvSpPr>
          <p:cNvPr id="6" name="Footer Placeholder 5">
            <a:extLst>
              <a:ext uri="{FF2B5EF4-FFF2-40B4-BE49-F238E27FC236}">
                <a16:creationId xmlns:a16="http://schemas.microsoft.com/office/drawing/2014/main" id="{5BA38B03-93C6-4769-982A-A20B426ABA0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6A2C0A8-D0A9-414E-A721-33D1D9428BB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23720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CFA5-5EE1-423C-93C1-A7E216621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ED51D-12A9-403F-ABC5-6E3250FE16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EEA69-23A6-452C-AE99-4747280C084C}"/>
              </a:ext>
            </a:extLst>
          </p:cNvPr>
          <p:cNvSpPr>
            <a:spLocks noGrp="1"/>
          </p:cNvSpPr>
          <p:nvPr>
            <p:ph type="dt" sz="half" idx="10"/>
          </p:nvPr>
        </p:nvSpPr>
        <p:spPr/>
        <p:txBody>
          <a:bodyPr/>
          <a:lstStyle/>
          <a:p>
            <a:fld id="{134F40B7-36AB-4376-BE14-EF7004D79BB9}" type="datetime1">
              <a:rPr lang="en-US" smtClean="0"/>
              <a:t>10/16/2023</a:t>
            </a:fld>
            <a:endParaRPr lang="en-US"/>
          </a:p>
        </p:txBody>
      </p:sp>
      <p:sp>
        <p:nvSpPr>
          <p:cNvPr id="5" name="Footer Placeholder 4">
            <a:extLst>
              <a:ext uri="{FF2B5EF4-FFF2-40B4-BE49-F238E27FC236}">
                <a16:creationId xmlns:a16="http://schemas.microsoft.com/office/drawing/2014/main" id="{0FCC3C6E-6D05-4727-9F74-9CE541EB96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07C593-44FC-4647-8BA0-FBA0AA89567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96775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E8BB3B-CD96-4561-97E1-93933297E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1973A-A881-42D1-B006-F20865984A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C724B-8DEB-444F-9996-95E7A620C88E}"/>
              </a:ext>
            </a:extLst>
          </p:cNvPr>
          <p:cNvSpPr>
            <a:spLocks noGrp="1"/>
          </p:cNvSpPr>
          <p:nvPr>
            <p:ph type="dt" sz="half" idx="10"/>
          </p:nvPr>
        </p:nvSpPr>
        <p:spPr/>
        <p:txBody>
          <a:bodyPr/>
          <a:lstStyle/>
          <a:p>
            <a:fld id="{FF87CAB8-DCAE-46A5-AADA-B3FAD11A54E0}" type="datetime1">
              <a:rPr lang="en-US" smtClean="0"/>
              <a:t>10/16/2023</a:t>
            </a:fld>
            <a:endParaRPr lang="en-US"/>
          </a:p>
        </p:txBody>
      </p:sp>
      <p:sp>
        <p:nvSpPr>
          <p:cNvPr id="5" name="Footer Placeholder 4">
            <a:extLst>
              <a:ext uri="{FF2B5EF4-FFF2-40B4-BE49-F238E27FC236}">
                <a16:creationId xmlns:a16="http://schemas.microsoft.com/office/drawing/2014/main" id="{D9CD04A7-4EFC-4D06-8432-3008D4D3E8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8F666-5AFC-4B40-809C-6C432DF1DFA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576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AAF020-C854-47B2-B61C-0B626FD34D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9D0A3-BFC4-4CB8-87E8-178C996361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C7128-6384-4DF1-9215-91CA79A19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10/16/2023</a:t>
            </a:fld>
            <a:endParaRPr lang="en-US"/>
          </a:p>
        </p:txBody>
      </p:sp>
      <p:sp>
        <p:nvSpPr>
          <p:cNvPr id="5" name="Footer Placeholder 4">
            <a:extLst>
              <a:ext uri="{FF2B5EF4-FFF2-40B4-BE49-F238E27FC236}">
                <a16:creationId xmlns:a16="http://schemas.microsoft.com/office/drawing/2014/main" id="{D6FC897A-080A-4C02-8BB4-1BE307DDE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031F75E-685F-4684-8C6F-09CD0B6B9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79594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fontScale="90000"/>
          </a:bodyPr>
          <a:lstStyle/>
          <a:p>
            <a:r>
              <a:rPr lang="en-US" sz="3600" dirty="0">
                <a:solidFill>
                  <a:schemeClr val="tx2"/>
                </a:solidFill>
                <a:latin typeface="Bahnschrift" panose="020F0502020204030204" pitchFamily="34" charset="0"/>
              </a:rPr>
              <a:t>BMPL6008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Proposal/Ethics/Intro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373665" y="1531413"/>
            <a:ext cx="5995792" cy="4154984"/>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output and research topic</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a:t>
            </a:r>
          </a:p>
        </p:txBody>
      </p:sp>
    </p:spTree>
    <p:extLst>
      <p:ext uri="{BB962C8B-B14F-4D97-AF65-F5344CB8AC3E}">
        <p14:creationId xmlns:p14="http://schemas.microsoft.com/office/powerpoint/2010/main" val="1694177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Recap on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8" y="2907212"/>
            <a:ext cx="4725074" cy="2677656"/>
          </a:xfrm>
          <a:prstGeom prst="rect">
            <a:avLst/>
          </a:prstGeom>
          <a:noFill/>
        </p:spPr>
        <p:txBody>
          <a:bodyPr wrap="square" rtlCol="0">
            <a:spAutoFit/>
          </a:bodyPr>
          <a:lstStyle/>
          <a:p>
            <a:r>
              <a:rPr lang="en-US" sz="2800" dirty="0"/>
              <a:t>Your proposal will become your introduction if done correctly. </a:t>
            </a:r>
          </a:p>
          <a:p>
            <a:endParaRPr lang="en-US" sz="2800" dirty="0"/>
          </a:p>
          <a:p>
            <a:r>
              <a:rPr lang="en-US" sz="2800" dirty="0"/>
              <a:t>Deadline: </a:t>
            </a:r>
          </a:p>
          <a:p>
            <a:r>
              <a:rPr lang="en-US" sz="2800" dirty="0"/>
              <a:t>11.59pm 20</a:t>
            </a:r>
            <a:r>
              <a:rPr lang="en-US" sz="2800" baseline="30000" dirty="0"/>
              <a:t>th</a:t>
            </a:r>
            <a:r>
              <a:rPr lang="en-US" sz="2800" dirty="0"/>
              <a:t> October</a:t>
            </a:r>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718457" y="174108"/>
            <a:ext cx="47625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39153" y="1808629"/>
            <a:ext cx="4518212" cy="2804944"/>
          </a:xfrm>
          <a:prstGeom prst="rect">
            <a:avLst/>
          </a:prstGeom>
          <a:solidFill>
            <a:srgbClr val="FFFFFF"/>
          </a:solidFill>
        </p:spPr>
      </p:pic>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4"/>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00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61413447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707127211"/>
              </p:ext>
            </p:extLst>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xfrm>
            <a:off x="609600" y="135999"/>
            <a:ext cx="10972800" cy="1143000"/>
          </a:xfrm>
          <a:solidFill>
            <a:srgbClr val="92D050"/>
          </a:solidFill>
        </p:spPr>
        <p:txBody>
          <a:bodyPr>
            <a:normAutofit fontScale="90000"/>
          </a:bodyPr>
          <a:lstStyle/>
          <a:p>
            <a:br>
              <a:rPr lang="en-US" dirty="0">
                <a:solidFill>
                  <a:schemeClr val="bg1"/>
                </a:solidFill>
              </a:rPr>
            </a:br>
            <a:r>
              <a:rPr lang="en-US" dirty="0">
                <a:solidFill>
                  <a:schemeClr val="bg1"/>
                </a:solidFill>
              </a:rPr>
              <a:t>Deadlines to Guide Progress</a:t>
            </a:r>
            <a:br>
              <a:rPr lang="en-US" dirty="0"/>
            </a:br>
            <a:endParaRPr lang="en-GB" dirty="0">
              <a:solidFill>
                <a:schemeClr val="bg1"/>
              </a:solidFill>
            </a:endParaRPr>
          </a:p>
        </p:txBody>
      </p:sp>
      <p:graphicFrame>
        <p:nvGraphicFramePr>
          <p:cNvPr id="7" name="Table 5">
            <a:extLst>
              <a:ext uri="{FF2B5EF4-FFF2-40B4-BE49-F238E27FC236}">
                <a16:creationId xmlns:a16="http://schemas.microsoft.com/office/drawing/2014/main" id="{F0806505-9100-FF79-F3A1-239B9441514F}"/>
              </a:ext>
            </a:extLst>
          </p:cNvPr>
          <p:cNvGraphicFramePr>
            <a:graphicFrameLocks noGrp="1"/>
          </p:cNvGraphicFramePr>
          <p:nvPr>
            <p:extLst>
              <p:ext uri="{D42A27DB-BD31-4B8C-83A1-F6EECF244321}">
                <p14:modId xmlns:p14="http://schemas.microsoft.com/office/powerpoint/2010/main" val="3824915515"/>
              </p:ext>
            </p:extLst>
          </p:nvPr>
        </p:nvGraphicFramePr>
        <p:xfrm>
          <a:off x="467518" y="1577182"/>
          <a:ext cx="5551714" cy="5143703"/>
        </p:xfrm>
        <a:graphic>
          <a:graphicData uri="http://schemas.openxmlformats.org/drawingml/2006/table">
            <a:tbl>
              <a:tblPr firstRow="1" bandRow="1">
                <a:tableStyleId>{22838BEF-8BB2-4498-84A7-C5851F593DF1}</a:tableStyleId>
              </a:tblPr>
              <a:tblGrid>
                <a:gridCol w="2913081">
                  <a:extLst>
                    <a:ext uri="{9D8B030D-6E8A-4147-A177-3AD203B41FA5}">
                      <a16:colId xmlns:a16="http://schemas.microsoft.com/office/drawing/2014/main" val="1078207287"/>
                    </a:ext>
                  </a:extLst>
                </a:gridCol>
                <a:gridCol w="2638633">
                  <a:extLst>
                    <a:ext uri="{9D8B030D-6E8A-4147-A177-3AD203B41FA5}">
                      <a16:colId xmlns:a16="http://schemas.microsoft.com/office/drawing/2014/main" val="2681243622"/>
                    </a:ext>
                  </a:extLst>
                </a:gridCol>
              </a:tblGrid>
              <a:tr h="638355">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638355">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6383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638355">
                <a:tc>
                  <a:txBody>
                    <a:bodyPr/>
                    <a:lstStyle/>
                    <a:p>
                      <a:r>
                        <a:rPr lang="en-US" dirty="0"/>
                        <a:t>Chapter: Research Methodology</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638355">
                <a:tc>
                  <a:txBody>
                    <a:bodyPr/>
                    <a:lstStyle/>
                    <a:p>
                      <a:r>
                        <a:rPr lang="en-US" dirty="0"/>
                        <a:t>Chapter: Analysis of results </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638355">
                <a:tc>
                  <a:txBody>
                    <a:bodyPr/>
                    <a:lstStyle/>
                    <a:p>
                      <a:r>
                        <a:rPr lang="en-US" dirty="0"/>
                        <a:t>Chapter: Conclusion and recommendations </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638355">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63143">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graphicFrame>
        <p:nvGraphicFramePr>
          <p:cNvPr id="8" name="Table 5">
            <a:extLst>
              <a:ext uri="{FF2B5EF4-FFF2-40B4-BE49-F238E27FC236}">
                <a16:creationId xmlns:a16="http://schemas.microsoft.com/office/drawing/2014/main" id="{10F3A5BB-145F-380E-3109-F0B22625984C}"/>
              </a:ext>
            </a:extLst>
          </p:cNvPr>
          <p:cNvGraphicFramePr>
            <a:graphicFrameLocks noGrp="1"/>
          </p:cNvGraphicFramePr>
          <p:nvPr>
            <p:extLst>
              <p:ext uri="{D42A27DB-BD31-4B8C-83A1-F6EECF244321}">
                <p14:modId xmlns:p14="http://schemas.microsoft.com/office/powerpoint/2010/main" val="294588243"/>
              </p:ext>
            </p:extLst>
          </p:nvPr>
        </p:nvGraphicFramePr>
        <p:xfrm>
          <a:off x="6377136" y="1589254"/>
          <a:ext cx="5551714" cy="5131631"/>
        </p:xfrm>
        <a:graphic>
          <a:graphicData uri="http://schemas.openxmlformats.org/drawingml/2006/table">
            <a:tbl>
              <a:tblPr firstRow="1" bandRow="1">
                <a:tableStyleId>{22838BEF-8BB2-4498-84A7-C5851F593DF1}</a:tableStyleId>
              </a:tblPr>
              <a:tblGrid>
                <a:gridCol w="3275361">
                  <a:extLst>
                    <a:ext uri="{9D8B030D-6E8A-4147-A177-3AD203B41FA5}">
                      <a16:colId xmlns:a16="http://schemas.microsoft.com/office/drawing/2014/main" val="1078207287"/>
                    </a:ext>
                  </a:extLst>
                </a:gridCol>
                <a:gridCol w="2276353">
                  <a:extLst>
                    <a:ext uri="{9D8B030D-6E8A-4147-A177-3AD203B41FA5}">
                      <a16:colId xmlns:a16="http://schemas.microsoft.com/office/drawing/2014/main" val="2681243622"/>
                    </a:ext>
                  </a:extLst>
                </a:gridCol>
              </a:tblGrid>
              <a:tr h="575017">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575017">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5750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575017">
                <a:tc>
                  <a:txBody>
                    <a:bodyPr/>
                    <a:lstStyle/>
                    <a:p>
                      <a:r>
                        <a:rPr lang="en-US" dirty="0"/>
                        <a:t>Chapter: Placement Summary </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575017">
                <a:tc>
                  <a:txBody>
                    <a:bodyPr/>
                    <a:lstStyle/>
                    <a:p>
                      <a:r>
                        <a:rPr lang="en-US" dirty="0"/>
                        <a:t>Chapter: Key Findings / Conclusion</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575017">
                <a:tc>
                  <a:txBody>
                    <a:bodyPr/>
                    <a:lstStyle/>
                    <a:p>
                      <a:r>
                        <a:rPr lang="en-US" dirty="0"/>
                        <a:t>Chapter: Personal Reflection</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575017">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51071">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92D05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a:normAutofit/>
          </a:bodyPr>
          <a:lstStyle/>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4762CC3B-C938-648A-42F1-33D90A511401}"/>
              </a:ext>
            </a:extLst>
          </p:cNvPr>
          <p:cNvGraphicFramePr>
            <a:graphicFrameLocks noGrp="1"/>
          </p:cNvGraphicFramePr>
          <p:nvPr>
            <p:extLst>
              <p:ext uri="{D42A27DB-BD31-4B8C-83A1-F6EECF244321}">
                <p14:modId xmlns:p14="http://schemas.microsoft.com/office/powerpoint/2010/main" val="3043135833"/>
              </p:ext>
            </p:extLst>
          </p:nvPr>
        </p:nvGraphicFramePr>
        <p:xfrm>
          <a:off x="1085857" y="2350202"/>
          <a:ext cx="10020286" cy="2834640"/>
        </p:xfrm>
        <a:graphic>
          <a:graphicData uri="http://schemas.openxmlformats.org/drawingml/2006/table">
            <a:tbl>
              <a:tblPr firstRow="1" bandRow="1">
                <a:tableStyleId>{22838BEF-8BB2-4498-84A7-C5851F593DF1}</a:tableStyleId>
              </a:tblPr>
              <a:tblGrid>
                <a:gridCol w="6006787">
                  <a:extLst>
                    <a:ext uri="{9D8B030D-6E8A-4147-A177-3AD203B41FA5}">
                      <a16:colId xmlns:a16="http://schemas.microsoft.com/office/drawing/2014/main" val="1031839229"/>
                    </a:ext>
                  </a:extLst>
                </a:gridCol>
                <a:gridCol w="4013499">
                  <a:extLst>
                    <a:ext uri="{9D8B030D-6E8A-4147-A177-3AD203B41FA5}">
                      <a16:colId xmlns:a16="http://schemas.microsoft.com/office/drawing/2014/main" val="641980230"/>
                    </a:ext>
                  </a:extLst>
                </a:gridCol>
              </a:tblGrid>
              <a:tr h="2071992">
                <a:tc>
                  <a:txBody>
                    <a:bodyPr/>
                    <a:lstStyle/>
                    <a:p>
                      <a:pPr algn="ctr"/>
                      <a:r>
                        <a:rPr lang="en-US" sz="6000" b="0" dirty="0"/>
                        <a:t>Proposal </a:t>
                      </a:r>
                      <a:br>
                        <a:rPr lang="en-US" sz="6000" b="0" dirty="0"/>
                      </a:br>
                      <a:r>
                        <a:rPr lang="en-US" sz="6000" b="0" u="sng" dirty="0"/>
                        <a:t>and</a:t>
                      </a:r>
                      <a:r>
                        <a:rPr lang="en-US" sz="6000" b="0" dirty="0"/>
                        <a:t> </a:t>
                      </a:r>
                      <a:br>
                        <a:rPr lang="en-US" sz="6000" b="0" dirty="0"/>
                      </a:br>
                      <a:r>
                        <a:rPr lang="en-US" sz="6000" b="0" dirty="0"/>
                        <a:t>Ethics Forms </a:t>
                      </a:r>
                    </a:p>
                  </a:txBody>
                  <a:tcPr/>
                </a:tc>
                <a:tc>
                  <a:txBody>
                    <a:bodyPr/>
                    <a:lstStyle/>
                    <a:p>
                      <a:pPr algn="ctr"/>
                      <a:r>
                        <a:rPr lang="en-US" sz="6000" b="0" dirty="0"/>
                        <a:t>Friday 20</a:t>
                      </a:r>
                      <a:r>
                        <a:rPr lang="en-US" sz="6000" b="0" baseline="30000" dirty="0"/>
                        <a:t>Th</a:t>
                      </a:r>
                      <a:r>
                        <a:rPr lang="en-US" sz="6000" b="0" dirty="0"/>
                        <a:t> October 23:59hrs </a:t>
                      </a:r>
                    </a:p>
                  </a:txBody>
                  <a:tcPr/>
                </a:tc>
                <a:extLst>
                  <a:ext uri="{0D108BD9-81ED-4DB2-BD59-A6C34878D82A}">
                    <a16:rowId xmlns:a16="http://schemas.microsoft.com/office/drawing/2014/main" val="1977996773"/>
                  </a:ext>
                </a:extLst>
              </a:tr>
            </a:tbl>
          </a:graphicData>
        </a:graphic>
      </p:graphicFrame>
    </p:spTree>
    <p:extLst>
      <p:ext uri="{BB962C8B-B14F-4D97-AF65-F5344CB8AC3E}">
        <p14:creationId xmlns:p14="http://schemas.microsoft.com/office/powerpoint/2010/main" val="2516992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a:bodyPr>
          <a:lstStyle/>
          <a:p>
            <a:r>
              <a:rPr lang="en-GB" sz="5400" dirty="0"/>
              <a:t>Introduction</a:t>
            </a:r>
            <a:br>
              <a:rPr lang="en-GB" dirty="0"/>
            </a:br>
            <a:r>
              <a:rPr lang="en-GB" dirty="0"/>
              <a:t>Let’s get the first draft of Chapter  out of the way</a:t>
            </a:r>
          </a:p>
        </p:txBody>
      </p:sp>
    </p:spTree>
    <p:extLst>
      <p:ext uri="{BB962C8B-B14F-4D97-AF65-F5344CB8AC3E}">
        <p14:creationId xmlns:p14="http://schemas.microsoft.com/office/powerpoint/2010/main" val="4251080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a:t>Topic and context</a:t>
            </a:r>
            <a:endParaRPr lang="en-GB" dirty="0"/>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2"/>
          <a:stretch>
            <a:fillRect/>
          </a:stretch>
        </p:blipFill>
        <p:spPr>
          <a:xfrm>
            <a:off x="6336826" y="1417638"/>
            <a:ext cx="4622326" cy="4622326"/>
          </a:xfrm>
          <a:prstGeom prst="rect">
            <a:avLst/>
          </a:prstGeom>
        </p:spPr>
      </p:pic>
    </p:spTree>
    <p:extLst>
      <p:ext uri="{BB962C8B-B14F-4D97-AF65-F5344CB8AC3E}">
        <p14:creationId xmlns:p14="http://schemas.microsoft.com/office/powerpoint/2010/main" val="1722833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Focus and scope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Start to narrow your focus</a:t>
            </a:r>
          </a:p>
          <a:p>
            <a:r>
              <a:rPr lang="en-GB" dirty="0"/>
              <a:t>What time period are you looking at?</a:t>
            </a:r>
          </a:p>
          <a:p>
            <a:r>
              <a:rPr lang="en-GB" dirty="0"/>
              <a:t>Are you concentrating on a particular demographic, or maybe a specific community? </a:t>
            </a:r>
          </a:p>
        </p:txBody>
      </p:sp>
    </p:spTree>
    <p:extLst>
      <p:ext uri="{BB962C8B-B14F-4D97-AF65-F5344CB8AC3E}">
        <p14:creationId xmlns:p14="http://schemas.microsoft.com/office/powerpoint/2010/main" val="2744802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Relevance and importance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Nature of the problems associated with your research</a:t>
            </a:r>
          </a:p>
          <a:p>
            <a:r>
              <a:rPr lang="en-GB" dirty="0"/>
              <a:t>Brief overview</a:t>
            </a:r>
          </a:p>
          <a:p>
            <a:r>
              <a:rPr lang="en-GB" dirty="0"/>
              <a:t>Relevant literature – theoretical backdrop</a:t>
            </a:r>
          </a:p>
          <a:p>
            <a:r>
              <a:rPr lang="en-GB" dirty="0"/>
              <a:t>Think gaps your focus will help to plug</a:t>
            </a:r>
          </a:p>
          <a:p>
            <a:pPr marL="0" indent="0">
              <a:buNone/>
            </a:pPr>
            <a:r>
              <a:rPr lang="en-GB" dirty="0"/>
              <a:t> </a:t>
            </a:r>
          </a:p>
        </p:txBody>
      </p:sp>
    </p:spTree>
    <p:extLst>
      <p:ext uri="{BB962C8B-B14F-4D97-AF65-F5344CB8AC3E}">
        <p14:creationId xmlns:p14="http://schemas.microsoft.com/office/powerpoint/2010/main" val="1508298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Question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Question</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2"/>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286000"/>
            <a:ext cx="10972800" cy="1143000"/>
          </a:xfrm>
        </p:spPr>
        <p:txBody>
          <a:bodyPr/>
          <a:lstStyle/>
          <a:p>
            <a:pPr algn="l"/>
            <a:r>
              <a:rPr lang="en-GB" dirty="0"/>
              <a:t>Overview of the structure</a:t>
            </a:r>
          </a:p>
        </p:txBody>
      </p:sp>
    </p:spTree>
    <p:extLst>
      <p:ext uri="{BB962C8B-B14F-4D97-AF65-F5344CB8AC3E}">
        <p14:creationId xmlns:p14="http://schemas.microsoft.com/office/powerpoint/2010/main" val="35391688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1958</Words>
  <Application>Microsoft Office PowerPoint</Application>
  <PresentationFormat>Widescreen</PresentationFormat>
  <Paragraphs>303</Paragraphs>
  <Slides>32</Slides>
  <Notes>21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Bahnschrift</vt:lpstr>
      <vt:lpstr>Calibri</vt:lpstr>
      <vt:lpstr>Calibri Light</vt:lpstr>
      <vt:lpstr>Myriad Pro</vt:lpstr>
      <vt:lpstr>Theme1.thmx first page pp</vt:lpstr>
      <vt:lpstr>1_Office Theme</vt:lpstr>
      <vt:lpstr>BMPL6008  Independent project Proposal/Ethics/Intro Workshop  Mike Durke </vt:lpstr>
      <vt:lpstr>Aims</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 Deadlines to Guide Progress </vt:lpstr>
      <vt:lpstr>Dissertation Proposal - Ethics</vt:lpstr>
      <vt:lpstr>Research Ethics – Core Principles</vt:lpstr>
      <vt:lpstr>Ethics Form</vt:lpstr>
      <vt:lpstr>PowerPoint Presentation</vt:lpstr>
      <vt:lpstr>Dissertation Proposal - Submission</vt:lpstr>
      <vt:lpstr>Introduction Let’s get the first draft of Chapter  out of the way</vt:lpstr>
      <vt:lpstr>Topic and context</vt:lpstr>
      <vt:lpstr>Focus and scope</vt:lpstr>
      <vt:lpstr>Relevance and importance</vt:lpstr>
      <vt:lpstr>Question and Objectives</vt:lpstr>
      <vt:lpstr>Overview of the structure</vt:lpstr>
      <vt:lpstr>5 chapters, none more than 2500 words!</vt:lpstr>
      <vt:lpstr>Placement Based Structure</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20</cp:revision>
  <cp:lastPrinted>2022-03-01T12:52:44Z</cp:lastPrinted>
  <dcterms:created xsi:type="dcterms:W3CDTF">2021-10-13T07:56:41Z</dcterms:created>
  <dcterms:modified xsi:type="dcterms:W3CDTF">2023-10-16T14:43:43Z</dcterms:modified>
</cp:coreProperties>
</file>