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2"/>
  </p:notesMasterIdLst>
  <p:sldIdLst>
    <p:sldId id="256" r:id="rId2"/>
    <p:sldId id="258" r:id="rId3"/>
    <p:sldId id="259" r:id="rId4"/>
    <p:sldId id="260" r:id="rId5"/>
    <p:sldId id="261" r:id="rId6"/>
    <p:sldId id="263" r:id="rId7"/>
    <p:sldId id="262" r:id="rId8"/>
    <p:sldId id="264" r:id="rId9"/>
    <p:sldId id="266"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6723" autoAdjust="0"/>
  </p:normalViewPr>
  <p:slideViewPr>
    <p:cSldViewPr snapToGrid="0">
      <p:cViewPr varScale="1">
        <p:scale>
          <a:sx n="55" d="100"/>
          <a:sy n="55" d="100"/>
        </p:scale>
        <p:origin x="133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90717E-EF32-46F8-ADC0-A4F0CD07B534}" type="datetimeFigureOut">
              <a:rPr lang="en-GB" smtClean="0"/>
              <a:t>22/01/2018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A7AAC-9995-4663-8DEA-7472B7A16CFF}" type="slidenum">
              <a:rPr lang="en-GB" smtClean="0"/>
              <a:t>‹#›</a:t>
            </a:fld>
            <a:endParaRPr lang="en-GB"/>
          </a:p>
        </p:txBody>
      </p:sp>
    </p:spTree>
    <p:extLst>
      <p:ext uri="{BB962C8B-B14F-4D97-AF65-F5344CB8AC3E}">
        <p14:creationId xmlns:p14="http://schemas.microsoft.com/office/powerpoint/2010/main" val="2501137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Helo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heddiw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byddaf</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siarad</a:t>
            </a:r>
            <a:r>
              <a:rPr lang="en-GB" sz="1200" kern="1200" dirty="0">
                <a:solidFill>
                  <a:schemeClr val="tx1"/>
                </a:solidFill>
                <a:effectLst/>
                <a:latin typeface="+mn-lt"/>
                <a:ea typeface="+mn-ea"/>
                <a:cs typeface="+mn-cs"/>
              </a:rPr>
              <a:t> am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un </a:t>
            </a:r>
            <a:r>
              <a:rPr lang="en-GB" sz="1200" kern="1200" dirty="0" err="1">
                <a:solidFill>
                  <a:schemeClr val="tx1"/>
                </a:solidFill>
                <a:effectLst/>
                <a:latin typeface="+mn-lt"/>
                <a:ea typeface="+mn-ea"/>
                <a:cs typeface="+mn-cs"/>
              </a:rPr>
              <a:t>gangen</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lle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ceisio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grefydd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ymateb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newidiadau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cyfoes</a:t>
            </a:r>
            <a:r>
              <a:rPr lang="en-GB" sz="120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934A7AAC-9995-4663-8DEA-7472B7A16CFF}" type="slidenum">
              <a:rPr lang="en-GB" smtClean="0"/>
              <a:t>1</a:t>
            </a:fld>
            <a:endParaRPr lang="en-GB"/>
          </a:p>
        </p:txBody>
      </p:sp>
    </p:spTree>
    <p:extLst>
      <p:ext uri="{BB962C8B-B14F-4D97-AF65-F5344CB8AC3E}">
        <p14:creationId xmlns:p14="http://schemas.microsoft.com/office/powerpoint/2010/main" val="3990149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tarddu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ymateb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newidiadau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gwleidyddol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economaidd</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chymdeithasol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ddeunawfed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ganrif</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bedwaredd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ganrif</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bymtheg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Ewrop</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Sefydlodd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ddechreuadau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ôl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sawl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meddyliwr</a:t>
            </a:r>
            <a:r>
              <a:rPr lang="en-GB" sz="1200" kern="1200" dirty="0">
                <a:solidFill>
                  <a:schemeClr val="tx1"/>
                </a:solidFill>
                <a:effectLst/>
                <a:latin typeface="+mn-lt"/>
                <a:ea typeface="+mn-ea"/>
                <a:cs typeface="+mn-cs"/>
              </a:rPr>
              <a:t> radical </a:t>
            </a:r>
            <a:r>
              <a:rPr lang="en-GB" sz="1200" kern="1200" dirty="0" err="1">
                <a:solidFill>
                  <a:schemeClr val="tx1"/>
                </a:solidFill>
                <a:effectLst/>
                <a:latin typeface="+mn-lt"/>
                <a:ea typeface="+mn-ea"/>
                <a:cs typeface="+mn-cs"/>
              </a:rPr>
              <a:t>ymosod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arweinyddiaeth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sefydledig</a:t>
            </a:r>
            <a:r>
              <a:rPr lang="en-GB" sz="1200" kern="1200" dirty="0">
                <a:solidFill>
                  <a:schemeClr val="tx1"/>
                </a:solidFill>
                <a:effectLst/>
                <a:latin typeface="+mn-lt"/>
                <a:ea typeface="+mn-ea"/>
                <a:cs typeface="+mn-cs"/>
              </a:rPr>
              <a:t> am </a:t>
            </a:r>
            <a:r>
              <a:rPr lang="en-GB" sz="1200" kern="1200" dirty="0" err="1">
                <a:solidFill>
                  <a:schemeClr val="tx1"/>
                </a:solidFill>
                <a:effectLst/>
                <a:latin typeface="+mn-lt"/>
                <a:ea typeface="+mn-ea"/>
                <a:cs typeface="+mn-cs"/>
              </a:rPr>
              <a:t>beidio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ymateb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amgylchiadau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newydd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Almaen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Oleuedigaeth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newid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Ewrop</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lle'r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syniadau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gwyddonol</a:t>
            </a:r>
            <a:r>
              <a:rPr lang="en-GB" sz="1200" kern="1200" dirty="0">
                <a:solidFill>
                  <a:schemeClr val="tx1"/>
                </a:solidFill>
                <a:effectLst/>
                <a:latin typeface="+mn-lt"/>
                <a:ea typeface="+mn-ea"/>
                <a:cs typeface="+mn-cs"/>
              </a:rPr>
              <a:t> ac </a:t>
            </a:r>
            <a:r>
              <a:rPr lang="en-GB" sz="1200" kern="1200" dirty="0" err="1">
                <a:solidFill>
                  <a:schemeClr val="tx1"/>
                </a:solidFill>
                <a:effectLst/>
                <a:latin typeface="+mn-lt"/>
                <a:ea typeface="+mn-ea"/>
                <a:cs typeface="+mn-cs"/>
              </a:rPr>
              <a:t>athronyddol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gwrthdaro</a:t>
            </a:r>
            <a:r>
              <a:rPr lang="en-GB" sz="1200" kern="1200" dirty="0">
                <a:solidFill>
                  <a:schemeClr val="tx1"/>
                </a:solidFill>
                <a:effectLst/>
                <a:latin typeface="+mn-lt"/>
                <a:ea typeface="+mn-ea"/>
                <a:cs typeface="+mn-cs"/>
              </a:rPr>
              <a:t> â </a:t>
            </a:r>
            <a:r>
              <a:rPr lang="en-GB" sz="1200" kern="1200" dirty="0" err="1">
                <a:solidFill>
                  <a:schemeClr val="tx1"/>
                </a:solidFill>
                <a:effectLst/>
                <a:latin typeface="+mn-lt"/>
                <a:ea typeface="+mn-ea"/>
                <a:cs typeface="+mn-cs"/>
              </a:rPr>
              <a:t>chrefydd</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Haskalah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Oleuedigaeth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Cysyniad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Haskalah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cael</a:t>
            </a:r>
            <a:r>
              <a:rPr lang="en-GB" sz="1200" kern="1200" dirty="0">
                <a:solidFill>
                  <a:schemeClr val="tx1"/>
                </a:solidFill>
                <a:effectLst/>
                <a:latin typeface="+mn-lt"/>
                <a:ea typeface="+mn-ea"/>
                <a:cs typeface="+mn-cs"/>
              </a:rPr>
              <a:t> wared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ganoloesol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rhyfeddol</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hybu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rheswm</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newidiadau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angenrheidiol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sicrhau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integreiddiad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gwleidyddol</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chymdeithasol</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934A7AAC-9995-4663-8DEA-7472B7A16CFF}" type="slidenum">
              <a:rPr lang="en-GB" smtClean="0"/>
              <a:t>2</a:t>
            </a:fld>
            <a:endParaRPr lang="en-GB"/>
          </a:p>
        </p:txBody>
      </p:sp>
    </p:spTree>
    <p:extLst>
      <p:ext uri="{BB962C8B-B14F-4D97-AF65-F5344CB8AC3E}">
        <p14:creationId xmlns:p14="http://schemas.microsoft.com/office/powerpoint/2010/main" val="4265100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err="1">
                <a:solidFill>
                  <a:schemeClr val="tx1"/>
                </a:solidFill>
                <a:effectLst/>
                <a:latin typeface="+mn-lt"/>
                <a:ea typeface="+mn-ea"/>
                <a:cs typeface="+mn-cs"/>
              </a:rPr>
              <a:t>Dyma</a:t>
            </a:r>
            <a:r>
              <a:rPr lang="en-GB" sz="1200" kern="1200" dirty="0">
                <a:solidFill>
                  <a:schemeClr val="tx1"/>
                </a:solidFill>
                <a:effectLst/>
                <a:latin typeface="+mn-lt"/>
                <a:ea typeface="+mn-ea"/>
                <a:cs typeface="+mn-cs"/>
              </a:rPr>
              <a:t> Moses Mendelssohn, Moses Mendelssohn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Tad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Haskalah.</a:t>
            </a:r>
          </a:p>
          <a:p>
            <a:pPr lvl="0"/>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Mendelssohn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ymroddi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bywyd</a:t>
            </a:r>
            <a:r>
              <a:rPr lang="en-GB" sz="1200" kern="1200" dirty="0">
                <a:solidFill>
                  <a:schemeClr val="tx1"/>
                </a:solidFill>
                <a:effectLst/>
                <a:latin typeface="+mn-lt"/>
                <a:ea typeface="+mn-ea"/>
                <a:cs typeface="+mn-cs"/>
              </a:rPr>
              <a:t> am </a:t>
            </a:r>
            <a:r>
              <a:rPr lang="en-GB" sz="1200" kern="1200" dirty="0" err="1">
                <a:solidFill>
                  <a:schemeClr val="tx1"/>
                </a:solidFill>
                <a:effectLst/>
                <a:latin typeface="+mn-lt"/>
                <a:ea typeface="+mn-ea"/>
                <a:cs typeface="+mn-cs"/>
              </a:rPr>
              <a:t>ymgorffori’r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Oleuedigaeth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Ewropeaidd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Gwrthododd</a:t>
            </a:r>
            <a:r>
              <a:rPr lang="en-GB" sz="1200" kern="1200" dirty="0">
                <a:solidFill>
                  <a:schemeClr val="tx1"/>
                </a:solidFill>
                <a:effectLst/>
                <a:latin typeface="+mn-lt"/>
                <a:ea typeface="+mn-ea"/>
                <a:cs typeface="+mn-cs"/>
              </a:rPr>
              <a:t> Mendelssohn y </a:t>
            </a:r>
            <a:r>
              <a:rPr lang="en-GB" sz="1200" kern="1200" dirty="0" err="1">
                <a:solidFill>
                  <a:schemeClr val="tx1"/>
                </a:solidFill>
                <a:effectLst/>
                <a:latin typeface="+mn-lt"/>
                <a:ea typeface="+mn-ea"/>
                <a:cs typeface="+mn-cs"/>
              </a:rPr>
              <a:t>dylanwad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Cristnogol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a:t>
            </a:r>
            <a:r>
              <a:rPr lang="en-GB" sz="1200" kern="1200" dirty="0">
                <a:solidFill>
                  <a:schemeClr val="tx1"/>
                </a:solidFill>
                <a:effectLst/>
                <a:latin typeface="+mn-lt"/>
                <a:ea typeface="+mn-ea"/>
                <a:cs typeface="+mn-cs"/>
              </a:rPr>
              <a:t> weld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cenedl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cyfraith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ffordd</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fyw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ond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athroniaeth</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chrefydd</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Bwriad</a:t>
            </a:r>
            <a:r>
              <a:rPr lang="en-GB" sz="1200" kern="1200" dirty="0">
                <a:solidFill>
                  <a:schemeClr val="tx1"/>
                </a:solidFill>
                <a:effectLst/>
                <a:latin typeface="+mn-lt"/>
                <a:ea typeface="+mn-ea"/>
                <a:cs typeface="+mn-cs"/>
              </a:rPr>
              <a:t> Mendelssohn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paratoi'r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gyfer</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gymdeithas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Ewropeaidd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syniad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lledaenu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dros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Almaen</a:t>
            </a:r>
            <a:r>
              <a:rPr lang="en-GB" sz="1200" kern="1200" dirty="0">
                <a:solidFill>
                  <a:schemeClr val="tx1"/>
                </a:solidFill>
                <a:effectLst/>
                <a:latin typeface="+mn-lt"/>
                <a:ea typeface="+mn-ea"/>
                <a:cs typeface="+mn-cs"/>
              </a:rPr>
              <a:t> ac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dechrau’r</a:t>
            </a:r>
            <a:r>
              <a:rPr lang="en-GB" sz="1200" kern="1200" dirty="0">
                <a:solidFill>
                  <a:schemeClr val="tx1"/>
                </a:solidFill>
                <a:effectLst/>
                <a:latin typeface="+mn-lt"/>
                <a:ea typeface="+mn-ea"/>
                <a:cs typeface="+mn-cs"/>
              </a:rPr>
              <a:t> Haskalah. </a:t>
            </a:r>
            <a:r>
              <a:rPr lang="en-GB" sz="1200" kern="1200" dirty="0" err="1">
                <a:solidFill>
                  <a:schemeClr val="tx1"/>
                </a:solidFill>
                <a:effectLst/>
                <a:latin typeface="+mn-lt"/>
                <a:ea typeface="+mn-ea"/>
                <a:cs typeface="+mn-cs"/>
              </a:rPr>
              <a:t>Bwriad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Haskalah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cyfieithu'r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Beibl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dysgu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iaith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eich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gwlad</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datblygu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llenyddiaeth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angen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adnewyddu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rhai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credoau</a:t>
            </a:r>
            <a:r>
              <a:rPr lang="en-GB" sz="1200" kern="1200" dirty="0">
                <a:solidFill>
                  <a:schemeClr val="tx1"/>
                </a:solidFill>
                <a:effectLst/>
                <a:latin typeface="+mn-lt"/>
                <a:ea typeface="+mn-ea"/>
                <a:cs typeface="+mn-cs"/>
              </a:rPr>
              <a:t> ac </a:t>
            </a:r>
            <a:r>
              <a:rPr lang="en-GB" sz="1200" kern="1200" dirty="0" err="1">
                <a:solidFill>
                  <a:schemeClr val="tx1"/>
                </a:solidFill>
                <a:effectLst/>
                <a:latin typeface="+mn-lt"/>
                <a:ea typeface="+mn-ea"/>
                <a:cs typeface="+mn-cs"/>
              </a:rPr>
              <a:t>arferion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mwyn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sicrhau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goroesiad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grefydd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1840au,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Rabiniaid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Almaeneg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cwrdd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gynhadledd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mwyn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trafod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Penderfynwyd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mynd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erbyn</a:t>
            </a:r>
            <a:r>
              <a:rPr lang="en-GB" sz="1200" kern="1200" dirty="0">
                <a:solidFill>
                  <a:schemeClr val="tx1"/>
                </a:solidFill>
                <a:effectLst/>
                <a:latin typeface="+mn-lt"/>
                <a:ea typeface="+mn-ea"/>
                <a:cs typeface="+mn-cs"/>
              </a:rPr>
              <a:t> y Torah </a:t>
            </a:r>
            <a:r>
              <a:rPr lang="en-GB" sz="1200" kern="1200" dirty="0" err="1">
                <a:solidFill>
                  <a:schemeClr val="tx1"/>
                </a:solidFill>
                <a:effectLst/>
                <a:latin typeface="+mn-lt"/>
                <a:ea typeface="+mn-ea"/>
                <a:cs typeface="+mn-cs"/>
              </a:rPr>
              <a:t>Llafar</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chael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gwared</a:t>
            </a:r>
            <a:r>
              <a:rPr lang="en-GB" sz="1200" kern="1200" dirty="0">
                <a:solidFill>
                  <a:schemeClr val="tx1"/>
                </a:solidFill>
                <a:effectLst/>
                <a:latin typeface="+mn-lt"/>
                <a:ea typeface="+mn-ea"/>
                <a:cs typeface="+mn-cs"/>
              </a:rPr>
              <a:t> â </a:t>
            </a:r>
            <a:r>
              <a:rPr lang="en-GB" sz="1200" kern="1200" dirty="0" err="1">
                <a:solidFill>
                  <a:schemeClr val="tx1"/>
                </a:solidFill>
                <a:effectLst/>
                <a:latin typeface="+mn-lt"/>
                <a:ea typeface="+mn-ea"/>
                <a:cs typeface="+mn-cs"/>
              </a:rPr>
              <a:t>rheolau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afresymol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megis</a:t>
            </a:r>
            <a:r>
              <a:rPr lang="en-GB" sz="1200" kern="1200" dirty="0">
                <a:solidFill>
                  <a:schemeClr val="tx1"/>
                </a:solidFill>
                <a:effectLst/>
                <a:latin typeface="+mn-lt"/>
                <a:ea typeface="+mn-ea"/>
                <a:cs typeface="+mn-cs"/>
              </a:rPr>
              <a:t> Kashrut ac </a:t>
            </a:r>
            <a:r>
              <a:rPr lang="en-GB" sz="1200" kern="1200" dirty="0" err="1">
                <a:solidFill>
                  <a:schemeClr val="tx1"/>
                </a:solidFill>
                <a:effectLst/>
                <a:latin typeface="+mn-lt"/>
                <a:ea typeface="+mn-ea"/>
                <a:cs typeface="+mn-cs"/>
              </a:rPr>
              <a:t>enwaediad</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934A7AAC-9995-4663-8DEA-7472B7A16CFF}" type="slidenum">
              <a:rPr lang="en-GB" smtClean="0"/>
              <a:t>3</a:t>
            </a:fld>
            <a:endParaRPr lang="en-GB"/>
          </a:p>
        </p:txBody>
      </p:sp>
    </p:spTree>
    <p:extLst>
      <p:ext uri="{BB962C8B-B14F-4D97-AF65-F5344CB8AC3E}">
        <p14:creationId xmlns:p14="http://schemas.microsoft.com/office/powerpoint/2010/main" val="2869085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newidiadau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cyntaf</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ddiwygio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athrawiaethau</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anwyddonol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anaddas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gymdeithas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fodern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Dewisodd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Rabiniaid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dileu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cyfriniaeth</a:t>
            </a:r>
            <a:r>
              <a:rPr lang="en-GB" sz="1200" kern="1200" dirty="0">
                <a:solidFill>
                  <a:schemeClr val="tx1"/>
                </a:solidFill>
                <a:effectLst/>
                <a:latin typeface="+mn-lt"/>
                <a:ea typeface="+mn-ea"/>
                <a:cs typeface="+mn-cs"/>
              </a:rPr>
              <a:t>. Roi </a:t>
            </a:r>
            <a:r>
              <a:rPr lang="en-GB" sz="1200" kern="1200" dirty="0" err="1">
                <a:solidFill>
                  <a:schemeClr val="tx1"/>
                </a:solidFill>
                <a:effectLst/>
                <a:latin typeface="+mn-lt"/>
                <a:ea typeface="+mn-ea"/>
                <a:cs typeface="+mn-cs"/>
              </a:rPr>
              <a:t>llai</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sylw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statws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arbennig</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bobl</a:t>
            </a:r>
            <a:r>
              <a:rPr lang="en-GB" sz="1200" kern="1200" dirty="0">
                <a:solidFill>
                  <a:schemeClr val="tx1"/>
                </a:solidFill>
                <a:effectLst/>
                <a:latin typeface="+mn-lt"/>
                <a:ea typeface="+mn-ea"/>
                <a:cs typeface="+mn-cs"/>
              </a:rPr>
              <a:t> Israel a </a:t>
            </a:r>
            <a:r>
              <a:rPr lang="en-GB" sz="1200" kern="1200" dirty="0" err="1">
                <a:solidFill>
                  <a:schemeClr val="tx1"/>
                </a:solidFill>
                <a:effectLst/>
                <a:latin typeface="+mn-lt"/>
                <a:ea typeface="+mn-ea"/>
                <a:cs typeface="+mn-cs"/>
              </a:rPr>
              <a:t>diddymu'r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cysyniad</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ddychwelyd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Israel. </a:t>
            </a:r>
            <a:r>
              <a:rPr lang="en-GB" sz="1200" kern="1200" dirty="0" err="1">
                <a:solidFill>
                  <a:schemeClr val="tx1"/>
                </a:solidFill>
                <a:effectLst/>
                <a:latin typeface="+mn-lt"/>
                <a:ea typeface="+mn-ea"/>
                <a:cs typeface="+mn-cs"/>
              </a:rPr>
              <a:t>Diddymu'r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cysyniad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Meseia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bod </a:t>
            </a:r>
            <a:r>
              <a:rPr lang="en-GB" sz="1200" kern="1200" dirty="0" err="1">
                <a:solidFill>
                  <a:schemeClr val="tx1"/>
                </a:solidFill>
                <a:effectLst/>
                <a:latin typeface="+mn-lt"/>
                <a:ea typeface="+mn-ea"/>
                <a:cs typeface="+mn-cs"/>
              </a:rPr>
              <a:t>dynol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mynd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ddychwelyd</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dod</a:t>
            </a:r>
            <a:r>
              <a:rPr lang="en-GB" sz="1200" kern="1200" dirty="0">
                <a:solidFill>
                  <a:schemeClr val="tx1"/>
                </a:solidFill>
                <a:effectLst/>
                <a:latin typeface="+mn-lt"/>
                <a:ea typeface="+mn-ea"/>
                <a:cs typeface="+mn-cs"/>
              </a:rPr>
              <a:t> â </a:t>
            </a:r>
            <a:r>
              <a:rPr lang="en-GB" sz="1200" kern="1200" dirty="0" err="1">
                <a:solidFill>
                  <a:schemeClr val="tx1"/>
                </a:solidFill>
                <a:effectLst/>
                <a:latin typeface="+mn-lt"/>
                <a:ea typeface="+mn-ea"/>
                <a:cs typeface="+mn-cs"/>
              </a:rPr>
              <a:t>heddwch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syniad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hailosod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syniad</a:t>
            </a:r>
            <a:r>
              <a:rPr lang="en-GB" sz="1200" kern="1200" dirty="0">
                <a:solidFill>
                  <a:schemeClr val="tx1"/>
                </a:solidFill>
                <a:effectLst/>
                <a:latin typeface="+mn-lt"/>
                <a:ea typeface="+mn-ea"/>
                <a:cs typeface="+mn-cs"/>
              </a:rPr>
              <a:t> o ‘Messianic Era’ </a:t>
            </a:r>
            <a:r>
              <a:rPr lang="en-GB" sz="1200" kern="1200" dirty="0" err="1">
                <a:solidFill>
                  <a:schemeClr val="tx1"/>
                </a:solidFill>
                <a:effectLst/>
                <a:latin typeface="+mn-lt"/>
                <a:ea typeface="+mn-ea"/>
                <a:cs typeface="+mn-cs"/>
              </a:rPr>
              <a:t>hynny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mai’n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ymdrechion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bodau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dynol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gydweithio</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byw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foesegol</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heddychlon</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934A7AAC-9995-4663-8DEA-7472B7A16CFF}" type="slidenum">
              <a:rPr lang="en-GB" smtClean="0"/>
              <a:t>4</a:t>
            </a:fld>
            <a:endParaRPr lang="en-GB"/>
          </a:p>
        </p:txBody>
      </p:sp>
    </p:spTree>
    <p:extLst>
      <p:ext uri="{BB962C8B-B14F-4D97-AF65-F5344CB8AC3E}">
        <p14:creationId xmlns:p14="http://schemas.microsoft.com/office/powerpoint/2010/main" val="1017898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err="1">
                <a:solidFill>
                  <a:schemeClr val="tx1"/>
                </a:solidFill>
                <a:effectLst/>
                <a:latin typeface="+mn-lt"/>
                <a:ea typeface="+mn-ea"/>
                <a:cs typeface="+mn-cs"/>
              </a:rPr>
              <a:t>Wrth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gymdeithasau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Seciwlareiddio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angen</a:t>
            </a:r>
            <a:r>
              <a:rPr lang="en-GB" sz="1200" kern="1200" dirty="0">
                <a:solidFill>
                  <a:schemeClr val="tx1"/>
                </a:solidFill>
                <a:effectLst/>
                <a:latin typeface="+mn-lt"/>
                <a:ea typeface="+mn-ea"/>
                <a:cs typeface="+mn-cs"/>
              </a:rPr>
              <a:t> am y </a:t>
            </a:r>
            <a:r>
              <a:rPr lang="en-GB" sz="1200" kern="1200" dirty="0" err="1">
                <a:solidFill>
                  <a:schemeClr val="tx1"/>
                </a:solidFill>
                <a:effectLst/>
                <a:latin typeface="+mn-lt"/>
                <a:ea typeface="+mn-ea"/>
                <a:cs typeface="+mn-cs"/>
              </a:rPr>
              <a:t>grefydd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moderneiddio</a:t>
            </a:r>
            <a:r>
              <a:rPr lang="en-GB" sz="1200" kern="1200" dirty="0">
                <a:solidFill>
                  <a:schemeClr val="tx1"/>
                </a:solidFill>
                <a:effectLst/>
                <a:latin typeface="+mn-lt"/>
                <a:ea typeface="+mn-ea"/>
                <a:cs typeface="+mn-cs"/>
              </a:rPr>
              <a:t>. DYFYNIAD: ‘</a:t>
            </a:r>
            <a:r>
              <a:rPr lang="en-GB" sz="1200" i="1" kern="1200" dirty="0">
                <a:solidFill>
                  <a:schemeClr val="tx1"/>
                </a:solidFill>
                <a:effectLst/>
                <a:latin typeface="+mn-lt"/>
                <a:ea typeface="+mn-ea"/>
                <a:cs typeface="+mn-cs"/>
              </a:rPr>
              <a:t>Reform Judaism has asserted that a Judaism frozen in time cannot coexist effectively with those who live in Modern times.’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rhai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Mitzvot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amherthnasol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byd</a:t>
            </a:r>
            <a:r>
              <a:rPr lang="en-GB" sz="1200" kern="1200" dirty="0">
                <a:solidFill>
                  <a:schemeClr val="tx1"/>
                </a:solidFill>
                <a:effectLst/>
                <a:latin typeface="+mn-lt"/>
                <a:ea typeface="+mn-ea"/>
                <a:cs typeface="+mn-cs"/>
              </a:rPr>
              <a:t> modern. O </a:t>
            </a:r>
            <a:r>
              <a:rPr lang="en-GB" sz="1200" kern="1200" dirty="0" err="1">
                <a:solidFill>
                  <a:schemeClr val="tx1"/>
                </a:solidFill>
                <a:effectLst/>
                <a:latin typeface="+mn-lt"/>
                <a:ea typeface="+mn-ea"/>
                <a:cs typeface="+mn-cs"/>
              </a:rPr>
              <a:t>ganlyniad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angen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gwrthod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grefydd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rheolau’r</a:t>
            </a:r>
            <a:r>
              <a:rPr lang="en-GB" sz="1200" kern="1200" dirty="0">
                <a:solidFill>
                  <a:schemeClr val="tx1"/>
                </a:solidFill>
                <a:effectLst/>
                <a:latin typeface="+mn-lt"/>
                <a:ea typeface="+mn-ea"/>
                <a:cs typeface="+mn-cs"/>
              </a:rPr>
              <a:t> Shabbat. Mae </a:t>
            </a:r>
            <a:r>
              <a:rPr lang="en-GB" sz="1200" kern="1200" dirty="0" err="1">
                <a:solidFill>
                  <a:schemeClr val="tx1"/>
                </a:solidFill>
                <a:effectLst/>
                <a:latin typeface="+mn-lt"/>
                <a:ea typeface="+mn-ea"/>
                <a:cs typeface="+mn-cs"/>
              </a:rPr>
              <a:t>gan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ddyletswydd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ufuddhau'r</a:t>
            </a:r>
            <a:r>
              <a:rPr lang="en-GB" sz="1200" kern="1200" dirty="0">
                <a:solidFill>
                  <a:schemeClr val="tx1"/>
                </a:solidFill>
                <a:effectLst/>
                <a:latin typeface="+mn-lt"/>
                <a:ea typeface="+mn-ea"/>
                <a:cs typeface="+mn-cs"/>
              </a:rPr>
              <a:t> 39 </a:t>
            </a:r>
            <a:r>
              <a:rPr lang="en-GB" sz="1200" i="1" kern="1200" dirty="0" err="1">
                <a:solidFill>
                  <a:schemeClr val="tx1"/>
                </a:solidFill>
                <a:effectLst/>
                <a:latin typeface="+mn-lt"/>
                <a:ea typeface="+mn-ea"/>
                <a:cs typeface="+mn-cs"/>
              </a:rPr>
              <a:t>Melachot</a:t>
            </a:r>
            <a:r>
              <a:rPr lang="en-GB" sz="1200" i="1"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hynny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yw'r</a:t>
            </a:r>
            <a:r>
              <a:rPr lang="en-GB" sz="1200" kern="1200" dirty="0">
                <a:solidFill>
                  <a:schemeClr val="tx1"/>
                </a:solidFill>
                <a:effectLst/>
                <a:latin typeface="+mn-lt"/>
                <a:ea typeface="+mn-ea"/>
                <a:cs typeface="+mn-cs"/>
              </a:rPr>
              <a:t> Gwaith </a:t>
            </a:r>
            <a:r>
              <a:rPr lang="en-GB" sz="1200" kern="1200" dirty="0" err="1">
                <a:solidFill>
                  <a:schemeClr val="tx1"/>
                </a:solidFill>
                <a:effectLst/>
                <a:latin typeface="+mn-lt"/>
                <a:ea typeface="+mn-ea"/>
                <a:cs typeface="+mn-cs"/>
              </a:rPr>
              <a:t>gwaharddedig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megis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gyrru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coginio</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hyd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goleuadau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ymlaen</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addasu'r</a:t>
            </a:r>
            <a:r>
              <a:rPr lang="en-GB" sz="1200" kern="1200" dirty="0">
                <a:solidFill>
                  <a:schemeClr val="tx1"/>
                </a:solidFill>
                <a:effectLst/>
                <a:latin typeface="+mn-lt"/>
                <a:ea typeface="+mn-ea"/>
                <a:cs typeface="+mn-cs"/>
              </a:rPr>
              <a:t> 39 </a:t>
            </a:r>
            <a:r>
              <a:rPr lang="en-GB" sz="1200" kern="1200" dirty="0" err="1">
                <a:solidFill>
                  <a:schemeClr val="tx1"/>
                </a:solidFill>
                <a:effectLst/>
                <a:latin typeface="+mn-lt"/>
                <a:ea typeface="+mn-ea"/>
                <a:cs typeface="+mn-cs"/>
              </a:rPr>
              <a:t>Melachot</a:t>
            </a:r>
            <a:r>
              <a:rPr lang="en-GB" sz="1200" kern="1200" dirty="0">
                <a:solidFill>
                  <a:schemeClr val="tx1"/>
                </a:solidFill>
                <a:effectLst/>
                <a:latin typeface="+mn-lt"/>
                <a:ea typeface="+mn-ea"/>
                <a:cs typeface="+mn-cs"/>
              </a:rPr>
              <a:t>, am </a:t>
            </a:r>
            <a:r>
              <a:rPr lang="en-GB" sz="1200" kern="1200" dirty="0" err="1">
                <a:solidFill>
                  <a:schemeClr val="tx1"/>
                </a:solidFill>
                <a:effectLst/>
                <a:latin typeface="+mn-lt"/>
                <a:ea typeface="+mn-ea"/>
                <a:cs typeface="+mn-cs"/>
              </a:rPr>
              <a:t>fod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byd</a:t>
            </a:r>
            <a:r>
              <a:rPr lang="en-GB" sz="1200" kern="1200" dirty="0">
                <a:solidFill>
                  <a:schemeClr val="tx1"/>
                </a:solidFill>
                <a:effectLst/>
                <a:latin typeface="+mn-lt"/>
                <a:ea typeface="+mn-ea"/>
                <a:cs typeface="+mn-cs"/>
              </a:rPr>
              <a:t> modern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gyrru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synagog</a:t>
            </a:r>
            <a:r>
              <a:rPr lang="en-GB" sz="1200" kern="1200" dirty="0">
                <a:solidFill>
                  <a:schemeClr val="tx1"/>
                </a:solidFill>
                <a:effectLst/>
                <a:latin typeface="+mn-lt"/>
                <a:ea typeface="+mn-ea"/>
                <a:cs typeface="+mn-cs"/>
              </a:rPr>
              <a:t> y bore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ôl</a:t>
            </a:r>
            <a:r>
              <a:rPr lang="en-GB" sz="1200" kern="1200" dirty="0">
                <a:solidFill>
                  <a:schemeClr val="tx1"/>
                </a:solidFill>
                <a:effectLst/>
                <a:latin typeface="+mn-lt"/>
                <a:ea typeface="+mn-ea"/>
                <a:cs typeface="+mn-cs"/>
              </a:rPr>
              <a:t> Shabbat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hanfodol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byw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milltiroedd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ffwrdd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39 </a:t>
            </a:r>
            <a:r>
              <a:rPr lang="en-GB" sz="1200" kern="1200" dirty="0" err="1">
                <a:solidFill>
                  <a:schemeClr val="tx1"/>
                </a:solidFill>
                <a:effectLst/>
                <a:latin typeface="+mn-lt"/>
                <a:ea typeface="+mn-ea"/>
                <a:cs typeface="+mn-cs"/>
              </a:rPr>
              <a:t>Melachot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dweud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angen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cerdded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amlwg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heddiw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anghyfleus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gwneud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synagog</a:t>
            </a:r>
            <a:r>
              <a:rPr lang="en-GB" sz="1200" kern="1200" dirty="0">
                <a:solidFill>
                  <a:schemeClr val="tx1"/>
                </a:solidFill>
                <a:effectLst/>
                <a:latin typeface="+mn-lt"/>
                <a:ea typeface="+mn-ea"/>
                <a:cs typeface="+mn-cs"/>
              </a:rPr>
              <a:t>. Does dim Oriel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wahanu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menywod</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phlant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oddi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wrth</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dynion</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perffaith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fenywod</a:t>
            </a:r>
            <a:r>
              <a:rPr lang="en-GB" sz="1200" kern="1200" dirty="0">
                <a:solidFill>
                  <a:schemeClr val="tx1"/>
                </a:solidFill>
                <a:effectLst/>
                <a:latin typeface="+mn-lt"/>
                <a:ea typeface="+mn-ea"/>
                <a:cs typeface="+mn-cs"/>
              </a:rPr>
              <a:t>, plant a </a:t>
            </a:r>
            <a:r>
              <a:rPr lang="en-GB" sz="1200" kern="1200" dirty="0" err="1">
                <a:solidFill>
                  <a:schemeClr val="tx1"/>
                </a:solidFill>
                <a:effectLst/>
                <a:latin typeface="+mn-lt"/>
                <a:ea typeface="+mn-ea"/>
                <a:cs typeface="+mn-cs"/>
              </a:rPr>
              <a:t>dynion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eistedd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gyda’i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gilydd</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pwysleisio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cydraddoldeb</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hawl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fenyw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arwain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gwasanaeth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Rabi, </a:t>
            </a:r>
            <a:r>
              <a:rPr lang="en-GB" sz="1200" kern="1200" dirty="0" err="1">
                <a:solidFill>
                  <a:schemeClr val="tx1"/>
                </a:solidFill>
                <a:effectLst/>
                <a:latin typeface="+mn-lt"/>
                <a:ea typeface="+mn-ea"/>
                <a:cs typeface="+mn-cs"/>
              </a:rPr>
              <a:t>fod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minyan</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gwisgo</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tallit, tefillin a kippah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ystod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addoliad.Mae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rheolau</a:t>
            </a:r>
            <a:r>
              <a:rPr lang="en-GB" sz="1200" kern="1200" dirty="0">
                <a:solidFill>
                  <a:schemeClr val="tx1"/>
                </a:solidFill>
                <a:effectLst/>
                <a:latin typeface="+mn-lt"/>
                <a:ea typeface="+mn-ea"/>
                <a:cs typeface="+mn-cs"/>
              </a:rPr>
              <a:t> Kashrut. </a:t>
            </a:r>
            <a:r>
              <a:rPr lang="en-GB" sz="1200" kern="1200" dirty="0" err="1">
                <a:solidFill>
                  <a:schemeClr val="tx1"/>
                </a:solidFill>
                <a:effectLst/>
                <a:latin typeface="+mn-lt"/>
                <a:ea typeface="+mn-ea"/>
                <a:cs typeface="+mn-cs"/>
              </a:rPr>
              <a:t>Dyma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yw'r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rheolau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bwyd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angen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ufuddhau</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angen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bwyta</a:t>
            </a:r>
            <a:r>
              <a:rPr lang="en-GB" sz="1200" kern="1200" dirty="0">
                <a:solidFill>
                  <a:schemeClr val="tx1"/>
                </a:solidFill>
                <a:effectLst/>
                <a:latin typeface="+mn-lt"/>
                <a:ea typeface="+mn-ea"/>
                <a:cs typeface="+mn-cs"/>
              </a:rPr>
              <a:t> Kosher ac </a:t>
            </a:r>
            <a:r>
              <a:rPr lang="en-GB" sz="1200" kern="1200" dirty="0" err="1">
                <a:solidFill>
                  <a:schemeClr val="tx1"/>
                </a:solidFill>
                <a:effectLst/>
                <a:latin typeface="+mn-lt"/>
                <a:ea typeface="+mn-ea"/>
                <a:cs typeface="+mn-cs"/>
              </a:rPr>
              <a:t>osgoi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bwydydd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Treyfah</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angen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cadw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cegin</a:t>
            </a:r>
            <a:r>
              <a:rPr lang="en-GB" sz="1200" kern="1200" dirty="0">
                <a:solidFill>
                  <a:schemeClr val="tx1"/>
                </a:solidFill>
                <a:effectLst/>
                <a:latin typeface="+mn-lt"/>
                <a:ea typeface="+mn-ea"/>
                <a:cs typeface="+mn-cs"/>
              </a:rPr>
              <a:t> Kosher </a:t>
            </a:r>
            <a:r>
              <a:rPr lang="en-GB" sz="1200" kern="1200" dirty="0" err="1">
                <a:solidFill>
                  <a:schemeClr val="tx1"/>
                </a:solidFill>
                <a:effectLst/>
                <a:latin typeface="+mn-lt"/>
                <a:ea typeface="+mn-ea"/>
                <a:cs typeface="+mn-cs"/>
              </a:rPr>
              <a:t>sydd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gymhleth</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dim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cadw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cegin</a:t>
            </a:r>
            <a:r>
              <a:rPr lang="en-GB" sz="1200" kern="1200" dirty="0">
                <a:solidFill>
                  <a:schemeClr val="tx1"/>
                </a:solidFill>
                <a:effectLst/>
                <a:latin typeface="+mn-lt"/>
                <a:ea typeface="+mn-ea"/>
                <a:cs typeface="+mn-cs"/>
              </a:rPr>
              <a:t> Kosher </a:t>
            </a:r>
            <a:r>
              <a:rPr lang="en-GB" sz="1200" kern="1200" dirty="0" err="1">
                <a:solidFill>
                  <a:schemeClr val="tx1"/>
                </a:solidFill>
                <a:effectLst/>
                <a:latin typeface="+mn-lt"/>
                <a:ea typeface="+mn-ea"/>
                <a:cs typeface="+mn-cs"/>
              </a:rPr>
              <a:t>neu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ddilyn</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rheolau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llym</a:t>
            </a:r>
            <a:r>
              <a:rPr lang="en-GB" sz="1200" kern="1200" dirty="0">
                <a:solidFill>
                  <a:schemeClr val="tx1"/>
                </a:solidFill>
                <a:effectLst/>
                <a:latin typeface="+mn-lt"/>
                <a:ea typeface="+mn-ea"/>
                <a:cs typeface="+mn-cs"/>
              </a:rPr>
              <a:t> am </a:t>
            </a:r>
            <a:r>
              <a:rPr lang="en-GB" sz="1200" kern="1200" dirty="0" err="1">
                <a:solidFill>
                  <a:schemeClr val="tx1"/>
                </a:solidFill>
                <a:effectLst/>
                <a:latin typeface="+mn-lt"/>
                <a:ea typeface="+mn-ea"/>
                <a:cs typeface="+mn-cs"/>
              </a:rPr>
              <a:t>fod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afresymol</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gwneud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addasiadau</a:t>
            </a:r>
            <a:r>
              <a:rPr lang="en-GB" sz="1200" kern="1200" dirty="0">
                <a:solidFill>
                  <a:schemeClr val="tx1"/>
                </a:solidFill>
                <a:effectLst/>
                <a:latin typeface="+mn-lt"/>
                <a:ea typeface="+mn-ea"/>
                <a:cs typeface="+mn-cs"/>
              </a:rPr>
              <a:t> o ran </a:t>
            </a:r>
            <a:r>
              <a:rPr lang="en-GB" sz="1200" kern="1200" dirty="0" err="1">
                <a:solidFill>
                  <a:schemeClr val="tx1"/>
                </a:solidFill>
                <a:effectLst/>
                <a:latin typeface="+mn-lt"/>
                <a:ea typeface="+mn-ea"/>
                <a:cs typeface="+mn-cs"/>
              </a:rPr>
              <a:t>ysgaru</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hawl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fenywod</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dynion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mynd</a:t>
            </a:r>
            <a:r>
              <a:rPr lang="en-GB" sz="1200" kern="1200" dirty="0">
                <a:solidFill>
                  <a:schemeClr val="tx1"/>
                </a:solidFill>
                <a:effectLst/>
                <a:latin typeface="+mn-lt"/>
                <a:ea typeface="+mn-ea"/>
                <a:cs typeface="+mn-cs"/>
              </a:rPr>
              <a:t> at Bet Din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nôl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Get. </a:t>
            </a:r>
            <a:r>
              <a:rPr lang="en-GB" sz="1200" kern="1200" dirty="0">
                <a:solidFill>
                  <a:schemeClr val="tx1"/>
                </a:solidFill>
                <a:effectLst/>
                <a:latin typeface="+mn-lt"/>
                <a:ea typeface="+mn-ea"/>
                <a:cs typeface="+mn-cs"/>
              </a:rPr>
              <a:t>Mae </a:t>
            </a:r>
            <a:r>
              <a:rPr lang="en-GB" sz="1200" kern="1200" dirty="0" err="1">
                <a:solidFill>
                  <a:schemeClr val="tx1"/>
                </a:solidFill>
                <a:effectLst/>
                <a:latin typeface="+mn-lt"/>
                <a:ea typeface="+mn-ea"/>
                <a:cs typeface="+mn-cs"/>
              </a:rPr>
              <a:t>hawl</a:t>
            </a:r>
            <a:r>
              <a:rPr lang="en-GB" sz="1200" kern="1200" dirty="0">
                <a:solidFill>
                  <a:schemeClr val="tx1"/>
                </a:solidFill>
                <a:effectLst/>
                <a:latin typeface="+mn-lt"/>
                <a:ea typeface="+mn-ea"/>
                <a:cs typeface="+mn-cs"/>
              </a:rPr>
              <a:t> â </a:t>
            </a:r>
            <a:r>
              <a:rPr lang="en-GB" sz="1200" kern="1200" dirty="0" err="1">
                <a:solidFill>
                  <a:schemeClr val="tx1"/>
                </a:solidFill>
                <a:effectLst/>
                <a:latin typeface="+mn-lt"/>
                <a:ea typeface="+mn-ea"/>
                <a:cs typeface="+mn-cs"/>
              </a:rPr>
              <a:t>menyw</a:t>
            </a:r>
            <a:r>
              <a:rPr lang="en-GB" sz="1200" kern="1200" dirty="0">
                <a:solidFill>
                  <a:schemeClr val="tx1"/>
                </a:solidFill>
                <a:effectLst/>
                <a:latin typeface="+mn-lt"/>
                <a:ea typeface="+mn-ea"/>
                <a:cs typeface="+mn-cs"/>
              </a:rPr>
              <a:t> ail </a:t>
            </a:r>
            <a:r>
              <a:rPr lang="en-GB" sz="1200" kern="1200" dirty="0" err="1">
                <a:solidFill>
                  <a:schemeClr val="tx1"/>
                </a:solidFill>
                <a:effectLst/>
                <a:latin typeface="+mn-lt"/>
                <a:ea typeface="+mn-ea"/>
                <a:cs typeface="+mn-cs"/>
              </a:rPr>
              <a:t>priodi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dydy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menywod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ddim</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cadwyni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phriodas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gyntaf</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labeli’n</a:t>
            </a:r>
            <a:r>
              <a:rPr lang="en-GB" sz="1200"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Agunah</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Ni </a:t>
            </a:r>
            <a:r>
              <a:rPr lang="en-GB" sz="1200" kern="1200" dirty="0" err="1">
                <a:solidFill>
                  <a:schemeClr val="tx1"/>
                </a:solidFill>
                <a:effectLst/>
                <a:latin typeface="+mn-lt"/>
                <a:ea typeface="+mn-ea"/>
                <a:cs typeface="+mn-cs"/>
              </a:rPr>
              <a:t>fydd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phlant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ail </a:t>
            </a:r>
            <a:r>
              <a:rPr lang="en-GB" sz="1200" kern="1200" dirty="0" err="1">
                <a:solidFill>
                  <a:schemeClr val="tx1"/>
                </a:solidFill>
                <a:effectLst/>
                <a:latin typeface="+mn-lt"/>
                <a:ea typeface="+mn-ea"/>
                <a:cs typeface="+mn-cs"/>
              </a:rPr>
              <a:t>briodas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labeli’n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amhur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chwaith</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934A7AAC-9995-4663-8DEA-7472B7A16CFF}" type="slidenum">
              <a:rPr lang="en-GB" smtClean="0"/>
              <a:t>5</a:t>
            </a:fld>
            <a:endParaRPr lang="en-GB"/>
          </a:p>
        </p:txBody>
      </p:sp>
    </p:spTree>
    <p:extLst>
      <p:ext uri="{BB962C8B-B14F-4D97-AF65-F5344CB8AC3E}">
        <p14:creationId xmlns:p14="http://schemas.microsoft.com/office/powerpoint/2010/main" val="1666058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Mae </a:t>
            </a:r>
            <a:r>
              <a:rPr lang="en-GB" sz="1200" kern="1200" dirty="0" err="1">
                <a:solidFill>
                  <a:schemeClr val="tx1"/>
                </a:solidFill>
                <a:effectLst/>
                <a:latin typeface="+mn-lt"/>
                <a:ea typeface="+mn-ea"/>
                <a:cs typeface="+mn-cs"/>
              </a:rPr>
              <a:t>angen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cydnabod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sialensiau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wynebu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wrth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grefydd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pwnc</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gwrywgydiaeth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dangos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sut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delio</a:t>
            </a:r>
            <a:r>
              <a:rPr lang="en-GB" sz="1200" kern="1200" dirty="0">
                <a:solidFill>
                  <a:schemeClr val="tx1"/>
                </a:solidFill>
                <a:effectLst/>
                <a:latin typeface="+mn-lt"/>
                <a:ea typeface="+mn-ea"/>
                <a:cs typeface="+mn-cs"/>
              </a:rPr>
              <a:t> â </a:t>
            </a:r>
            <a:r>
              <a:rPr lang="en-GB" sz="1200" kern="1200" dirty="0" err="1">
                <a:solidFill>
                  <a:schemeClr val="tx1"/>
                </a:solidFill>
                <a:effectLst/>
                <a:latin typeface="+mn-lt"/>
                <a:ea typeface="+mn-ea"/>
                <a:cs typeface="+mn-cs"/>
              </a:rPr>
              <a:t>gwrthdaro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rhwng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traddodiad</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modernieth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ôl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traddodiad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gwrywgydiaeth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waharddedig</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Rabiniaid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Americanaidd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teimlo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angen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dod</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hyd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gysoni’r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condemniad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gwrywgydiaeth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gwerthoedd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cyfoes</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rhan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fwyaf</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Rabiniaid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cymryd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cyfrifoldeb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gofleidio’r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achos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cymdeithasol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Rabiniaid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dadlau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hoywon</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lesbiaid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crefyddol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ogystal</a:t>
            </a:r>
            <a:r>
              <a:rPr lang="en-GB" sz="1200" kern="1200" dirty="0">
                <a:solidFill>
                  <a:schemeClr val="tx1"/>
                </a:solidFill>
                <a:effectLst/>
                <a:latin typeface="+mn-lt"/>
                <a:ea typeface="+mn-ea"/>
                <a:cs typeface="+mn-cs"/>
              </a:rPr>
              <a:t> â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sifil</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Uniongred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gweld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gwrywgydiaeth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torri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gorchmynion</a:t>
            </a:r>
            <a:r>
              <a:rPr lang="en-GB" sz="1200" kern="1200" dirty="0">
                <a:solidFill>
                  <a:schemeClr val="tx1"/>
                </a:solidFill>
                <a:effectLst/>
                <a:latin typeface="+mn-lt"/>
                <a:ea typeface="+mn-ea"/>
                <a:cs typeface="+mn-cs"/>
              </a:rPr>
              <a:t> y Torah.</a:t>
            </a:r>
            <a:r>
              <a:rPr lang="en-GB" sz="1200" kern="1200" baseline="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pwnc</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sialens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1990au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pwyllgor</a:t>
            </a:r>
            <a:r>
              <a:rPr lang="en-GB" sz="1200" kern="1200" dirty="0">
                <a:solidFill>
                  <a:schemeClr val="tx1"/>
                </a:solidFill>
                <a:effectLst/>
                <a:latin typeface="+mn-lt"/>
                <a:ea typeface="+mn-ea"/>
                <a:cs typeface="+mn-cs"/>
              </a:rPr>
              <a:t> CCAR (</a:t>
            </a:r>
            <a:r>
              <a:rPr lang="en-GB" sz="1200" kern="1200" dirty="0" err="1">
                <a:solidFill>
                  <a:schemeClr val="tx1"/>
                </a:solidFill>
                <a:effectLst/>
                <a:latin typeface="+mn-lt"/>
                <a:ea typeface="+mn-ea"/>
                <a:cs typeface="+mn-cs"/>
              </a:rPr>
              <a:t>Cynhadledd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Rabiniaid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Americanaidd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cyhoeddi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adroddiad</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nodi'r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termau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cras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Beibl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defnyddio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gondemnio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ymddygiad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gwrywgydiol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Serch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hynny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pwyllgor</a:t>
            </a:r>
            <a:r>
              <a:rPr lang="en-GB" sz="1200" kern="1200" dirty="0">
                <a:solidFill>
                  <a:schemeClr val="tx1"/>
                </a:solidFill>
                <a:effectLst/>
                <a:latin typeface="+mn-lt"/>
                <a:ea typeface="+mn-ea"/>
                <a:cs typeface="+mn-cs"/>
              </a:rPr>
              <a:t> CCAR </a:t>
            </a:r>
            <a:r>
              <a:rPr lang="en-GB" sz="1200" kern="1200" dirty="0" err="1">
                <a:solidFill>
                  <a:schemeClr val="tx1"/>
                </a:solidFill>
                <a:effectLst/>
                <a:latin typeface="+mn-lt"/>
                <a:ea typeface="+mn-ea"/>
                <a:cs typeface="+mn-cs"/>
              </a:rPr>
              <a:t>Cynhadledd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Rabiniaid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Americanaidd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datgan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annheg</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dywedodd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pob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gyfartal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grefyddol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cyfeiriadaeth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rywiol</a:t>
            </a:r>
            <a:r>
              <a:rPr lang="en-GB" sz="1200" kern="1200" dirty="0">
                <a:solidFill>
                  <a:schemeClr val="tx1"/>
                </a:solidFill>
                <a:effectLst/>
                <a:latin typeface="+mn-lt"/>
                <a:ea typeface="+mn-ea"/>
                <a:cs typeface="+mn-cs"/>
              </a:rPr>
              <a:t>.</a:t>
            </a:r>
          </a:p>
          <a:p>
            <a:pPr lvl="0"/>
            <a:r>
              <a:rPr lang="en-GB" sz="1200" kern="1200" dirty="0" err="1">
                <a:solidFill>
                  <a:schemeClr val="tx1"/>
                </a:solidFill>
                <a:effectLst/>
                <a:latin typeface="+mn-lt"/>
                <a:ea typeface="+mn-ea"/>
                <a:cs typeface="+mn-cs"/>
              </a:rPr>
              <a:t>Darllen</a:t>
            </a:r>
            <a:r>
              <a:rPr lang="en-GB" sz="1200" kern="1200" dirty="0">
                <a:solidFill>
                  <a:schemeClr val="tx1"/>
                </a:solidFill>
                <a:effectLst/>
                <a:latin typeface="+mn-lt"/>
                <a:ea typeface="+mn-ea"/>
                <a:cs typeface="+mn-cs"/>
              </a:rPr>
              <a:t> DYFYNIAD: Mae Eugene Borowitz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dweud</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934A7AAC-9995-4663-8DEA-7472B7A16CFF}" type="slidenum">
              <a:rPr lang="en-GB" smtClean="0"/>
              <a:t>6</a:t>
            </a:fld>
            <a:endParaRPr lang="en-GB"/>
          </a:p>
        </p:txBody>
      </p:sp>
    </p:spTree>
    <p:extLst>
      <p:ext uri="{BB962C8B-B14F-4D97-AF65-F5344CB8AC3E}">
        <p14:creationId xmlns:p14="http://schemas.microsoft.com/office/powerpoint/2010/main" val="2406169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err="1">
                <a:solidFill>
                  <a:schemeClr val="tx1"/>
                </a:solidFill>
                <a:effectLst/>
                <a:latin typeface="+mn-lt"/>
                <a:ea typeface="+mn-ea"/>
                <a:cs typeface="+mn-cs"/>
              </a:rPr>
              <a:t>Ceir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nifer</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ddylanwadau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ugeinfed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ganrif</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Mae </a:t>
            </a:r>
            <a:r>
              <a:rPr lang="en-GB" sz="1200" kern="1200" dirty="0" err="1">
                <a:solidFill>
                  <a:schemeClr val="tx1"/>
                </a:solidFill>
                <a:effectLst/>
                <a:latin typeface="+mn-lt"/>
                <a:ea typeface="+mn-ea"/>
                <a:cs typeface="+mn-cs"/>
              </a:rPr>
              <a:t>Ffeministiaeth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dylanwadu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ugeinfed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ganrif</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grefydd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ugeinfed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ganrif</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hugain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Parhaodd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strwythur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hierarchaidd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gwrywaidd</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fewn</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hyd</a:t>
            </a:r>
            <a:r>
              <a:rPr lang="en-GB" sz="1200" kern="1200" dirty="0">
                <a:solidFill>
                  <a:schemeClr val="tx1"/>
                </a:solidFill>
                <a:effectLst/>
                <a:latin typeface="+mn-lt"/>
                <a:ea typeface="+mn-ea"/>
                <a:cs typeface="+mn-cs"/>
              </a:rPr>
              <a:t>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1960au.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1960au,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Ffeministiaeth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dechrau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herio’r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rolau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traddodiadol</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roddwyd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ddynion</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heriodd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litwrgi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nifer</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fenywod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Americanaidd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Unol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Daleithiau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ffeindio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iaith</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llyfr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gweddi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draddodiadol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gyfyngol</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rhywiaethol</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Duw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portreadu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wrywaidd</a:t>
            </a:r>
            <a:r>
              <a:rPr lang="en-GB" sz="1200" kern="1200" dirty="0">
                <a:solidFill>
                  <a:schemeClr val="tx1"/>
                </a:solidFill>
                <a:effectLst/>
                <a:latin typeface="+mn-lt"/>
                <a:ea typeface="+mn-ea"/>
                <a:cs typeface="+mn-cs"/>
              </a:rPr>
              <a:t> ac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gweddïau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awgrymu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addoliad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cyhoeddus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bennaf</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ddynion</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gweddïau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cychwyn</a:t>
            </a:r>
            <a:r>
              <a:rPr lang="en-GB" sz="1200" kern="1200" dirty="0">
                <a:solidFill>
                  <a:schemeClr val="tx1"/>
                </a:solidFill>
                <a:effectLst/>
                <a:latin typeface="+mn-lt"/>
                <a:ea typeface="+mn-ea"/>
                <a:cs typeface="+mn-cs"/>
              </a:rPr>
              <a:t> â ‘Praise be our God, God of our Fathers, God of Abraham, God of Isaac and God of Jacob.’ Mae </a:t>
            </a:r>
            <a:r>
              <a:rPr lang="en-GB" sz="1200" kern="1200" dirty="0" err="1">
                <a:solidFill>
                  <a:schemeClr val="tx1"/>
                </a:solidFill>
                <a:effectLst/>
                <a:latin typeface="+mn-lt"/>
                <a:ea typeface="+mn-ea"/>
                <a:cs typeface="+mn-cs"/>
              </a:rPr>
              <a:t>menywod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gofyn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ble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patriarch?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1990au </a:t>
            </a:r>
            <a:r>
              <a:rPr lang="en-GB" sz="1200" kern="1200" dirty="0" err="1">
                <a:solidFill>
                  <a:schemeClr val="tx1"/>
                </a:solidFill>
                <a:effectLst/>
                <a:latin typeface="+mn-lt"/>
                <a:ea typeface="+mn-ea"/>
                <a:cs typeface="+mn-cs"/>
              </a:rPr>
              <a:t>cynnar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ôl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dadleuon</a:t>
            </a:r>
            <a:r>
              <a:rPr lang="en-GB" sz="1200" kern="1200" dirty="0">
                <a:solidFill>
                  <a:schemeClr val="tx1"/>
                </a:solidFill>
                <a:effectLst/>
                <a:latin typeface="+mn-lt"/>
                <a:ea typeface="+mn-ea"/>
                <a:cs typeface="+mn-cs"/>
              </a:rPr>
              <a:t> am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angen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ail </a:t>
            </a:r>
            <a:r>
              <a:rPr lang="en-GB" sz="1200" kern="1200" dirty="0" err="1">
                <a:solidFill>
                  <a:schemeClr val="tx1"/>
                </a:solidFill>
                <a:effectLst/>
                <a:latin typeface="+mn-lt"/>
                <a:ea typeface="+mn-ea"/>
                <a:cs typeface="+mn-cs"/>
              </a:rPr>
              <a:t>ysgrifennu’r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gweddïau</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ganlyniad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fwy</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fwy</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bobl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feddwl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fwy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llyfr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gweddi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newydd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cyhoeddi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darllen</a:t>
            </a:r>
            <a:r>
              <a:rPr lang="en-GB" sz="1200" kern="1200" dirty="0">
                <a:solidFill>
                  <a:schemeClr val="tx1"/>
                </a:solidFill>
                <a:effectLst/>
                <a:latin typeface="+mn-lt"/>
                <a:ea typeface="+mn-ea"/>
                <a:cs typeface="+mn-cs"/>
              </a:rPr>
              <a:t>….‘God of Abraham, God of Isaac and God of Jacob; God of Sarah, God of Rebecca, God of Leah, and God of Rachel.’ Mae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ddylanwadol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ugeinfed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ganrif</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hugain</a:t>
            </a:r>
            <a:r>
              <a:rPr lang="en-GB" sz="1200" kern="1200" dirty="0">
                <a:solidFill>
                  <a:schemeClr val="tx1"/>
                </a:solidFill>
                <a:effectLst/>
                <a:latin typeface="+mn-lt"/>
                <a:ea typeface="+mn-ea"/>
                <a:cs typeface="+mn-cs"/>
              </a:rPr>
              <a:t> am </a:t>
            </a:r>
            <a:r>
              <a:rPr lang="en-GB" sz="1200" kern="1200" dirty="0" err="1">
                <a:solidFill>
                  <a:schemeClr val="tx1"/>
                </a:solidFill>
                <a:effectLst/>
                <a:latin typeface="+mn-lt"/>
                <a:ea typeface="+mn-ea"/>
                <a:cs typeface="+mn-cs"/>
              </a:rPr>
              <a:t>fod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derbyn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wastad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sefyll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llonydd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mewn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byd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newid</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yw’r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enwad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mwyaf</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Americanaidd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gyda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chanran</a:t>
            </a:r>
            <a:r>
              <a:rPr lang="en-GB" sz="1200" kern="1200" dirty="0">
                <a:solidFill>
                  <a:schemeClr val="tx1"/>
                </a:solidFill>
                <a:effectLst/>
                <a:latin typeface="+mn-lt"/>
                <a:ea typeface="+mn-ea"/>
                <a:cs typeface="+mn-cs"/>
              </a:rPr>
              <a:t> o 35% </a:t>
            </a:r>
            <a:r>
              <a:rPr lang="en-GB" sz="1200" kern="1200" dirty="0" err="1">
                <a:solidFill>
                  <a:schemeClr val="tx1"/>
                </a:solidFill>
                <a:effectLst/>
                <a:latin typeface="+mn-lt"/>
                <a:ea typeface="+mn-ea"/>
                <a:cs typeface="+mn-cs"/>
              </a:rPr>
              <a:t>sef</a:t>
            </a:r>
            <a:r>
              <a:rPr lang="en-GB" sz="1200" kern="1200" dirty="0">
                <a:solidFill>
                  <a:schemeClr val="tx1"/>
                </a:solidFill>
                <a:effectLst/>
                <a:latin typeface="+mn-lt"/>
                <a:ea typeface="+mn-ea"/>
                <a:cs typeface="+mn-cs"/>
              </a:rPr>
              <a:t> un </a:t>
            </a:r>
            <a:r>
              <a:rPr lang="en-GB" sz="1200" kern="1200" dirty="0" err="1">
                <a:solidFill>
                  <a:schemeClr val="tx1"/>
                </a:solidFill>
                <a:effectLst/>
                <a:latin typeface="+mn-lt"/>
                <a:ea typeface="+mn-ea"/>
                <a:cs typeface="+mn-cs"/>
              </a:rPr>
              <a:t>treian</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Americanaidd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gyd</a:t>
            </a:r>
            <a:r>
              <a:rPr lang="en-GB" sz="1200" kern="1200" dirty="0">
                <a:solidFill>
                  <a:schemeClr val="tx1"/>
                </a:solidFill>
                <a:effectLst/>
                <a:latin typeface="+mn-lt"/>
                <a:ea typeface="+mn-ea"/>
                <a:cs typeface="+mn-cs"/>
              </a:rPr>
              <a:t>, felly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hi’n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amlwg</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grefydd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ddylanwadol</a:t>
            </a:r>
            <a:r>
              <a:rPr lang="en-GB" sz="1200" kern="1200" dirty="0">
                <a:solidFill>
                  <a:schemeClr val="tx1"/>
                </a:solidFill>
                <a:effectLst/>
                <a:latin typeface="+mn-lt"/>
                <a:ea typeface="+mn-ea"/>
                <a:cs typeface="+mn-cs"/>
              </a:rPr>
              <a:t> ac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parhau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ymdrechu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ugeinfed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ganrif</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hugain</a:t>
            </a:r>
            <a:r>
              <a:rPr lang="en-GB"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34A7AAC-9995-4663-8DEA-7472B7A16CFF}" type="slidenum">
              <a:rPr lang="en-GB" smtClean="0"/>
              <a:t>7</a:t>
            </a:fld>
            <a:endParaRPr lang="en-GB"/>
          </a:p>
        </p:txBody>
      </p:sp>
    </p:spTree>
    <p:extLst>
      <p:ext uri="{BB962C8B-B14F-4D97-AF65-F5344CB8AC3E}">
        <p14:creationId xmlns:p14="http://schemas.microsoft.com/office/powerpoint/2010/main" val="26298741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err="1">
                <a:solidFill>
                  <a:schemeClr val="tx1"/>
                </a:solidFill>
                <a:effectLst/>
                <a:latin typeface="+mn-lt"/>
                <a:ea typeface="+mn-ea"/>
                <a:cs typeface="+mn-cs"/>
              </a:rPr>
              <a:t>Dechreuodd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ymgais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ddangos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fod</a:t>
            </a:r>
            <a:r>
              <a:rPr lang="en-GB" sz="1200" kern="1200" dirty="0">
                <a:solidFill>
                  <a:schemeClr val="tx1"/>
                </a:solidFill>
                <a:effectLst/>
                <a:latin typeface="+mn-lt"/>
                <a:ea typeface="+mn-ea"/>
                <a:cs typeface="+mn-cs"/>
              </a:rPr>
              <a:t> cred ac </a:t>
            </a:r>
            <a:r>
              <a:rPr lang="en-GB" sz="1200" kern="1200" dirty="0" err="1">
                <a:solidFill>
                  <a:schemeClr val="tx1"/>
                </a:solidFill>
                <a:effectLst/>
                <a:latin typeface="+mn-lt"/>
                <a:ea typeface="+mn-ea"/>
                <a:cs typeface="+mn-cs"/>
              </a:rPr>
              <a:t>arfer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oes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fodern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cydnabod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pwysigrwydd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wrth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nhw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addasu</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gwrthod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elfennau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grefydd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Iddewig</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sicrhau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bobl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hoyw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crefyddol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ogystal</a:t>
            </a:r>
            <a:r>
              <a:rPr lang="en-GB" sz="1200" kern="1200" dirty="0">
                <a:solidFill>
                  <a:schemeClr val="tx1"/>
                </a:solidFill>
                <a:effectLst/>
                <a:latin typeface="+mn-lt"/>
                <a:ea typeface="+mn-ea"/>
                <a:cs typeface="+mn-cs"/>
              </a:rPr>
              <a:t> â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sifil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Fawrth</a:t>
            </a:r>
            <a:r>
              <a:rPr lang="en-GB" sz="1200" kern="1200" dirty="0">
                <a:solidFill>
                  <a:schemeClr val="tx1"/>
                </a:solidFill>
                <a:effectLst/>
                <a:latin typeface="+mn-lt"/>
                <a:ea typeface="+mn-ea"/>
                <a:cs typeface="+mn-cs"/>
              </a:rPr>
              <a:t> 2000,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pwyllgor</a:t>
            </a:r>
            <a:r>
              <a:rPr lang="en-GB" sz="1200" kern="1200" dirty="0">
                <a:solidFill>
                  <a:schemeClr val="tx1"/>
                </a:solidFill>
                <a:effectLst/>
                <a:latin typeface="+mn-lt"/>
                <a:ea typeface="+mn-ea"/>
                <a:cs typeface="+mn-cs"/>
              </a:rPr>
              <a:t> CCAR (</a:t>
            </a:r>
            <a:r>
              <a:rPr lang="en-GB" sz="1200" kern="1200" dirty="0" err="1">
                <a:solidFill>
                  <a:schemeClr val="tx1"/>
                </a:solidFill>
                <a:effectLst/>
                <a:latin typeface="+mn-lt"/>
                <a:ea typeface="+mn-ea"/>
                <a:cs typeface="+mn-cs"/>
              </a:rPr>
              <a:t>Cynhadledd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Rabiniaid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Americanaidd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grŵp</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crefyddol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cyntaf</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gymeradwyo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priodas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hoyw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swyddogol</a:t>
            </a:r>
            <a:r>
              <a:rPr lang="en-GB" sz="1200" kern="1200" dirty="0">
                <a:solidFill>
                  <a:schemeClr val="tx1"/>
                </a:solidFill>
                <a:effectLst/>
                <a:latin typeface="+mn-lt"/>
                <a:ea typeface="+mn-ea"/>
                <a:cs typeface="+mn-cs"/>
              </a:rPr>
              <a:t>. </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Mae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croesawi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gyplau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rhyng-fydd</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astudiaeth</a:t>
            </a:r>
            <a:r>
              <a:rPr lang="en-GB" sz="1200" kern="1200" dirty="0">
                <a:solidFill>
                  <a:schemeClr val="tx1"/>
                </a:solidFill>
                <a:effectLst/>
                <a:latin typeface="+mn-lt"/>
                <a:ea typeface="+mn-ea"/>
                <a:cs typeface="+mn-cs"/>
              </a:rPr>
              <a:t> PEW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ffeindio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hanner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bobl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adnabod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hun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priodi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rhywun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ddim</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pwysleisio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cydraddoldeb</a:t>
            </a:r>
            <a:r>
              <a:rPr lang="en-GB" sz="1200" kern="1200" dirty="0">
                <a:solidFill>
                  <a:schemeClr val="tx1"/>
                </a:solidFill>
                <a:effectLst/>
                <a:latin typeface="+mn-lt"/>
                <a:ea typeface="+mn-ea"/>
                <a:cs typeface="+mn-cs"/>
              </a:rPr>
              <a:t> am </a:t>
            </a:r>
            <a:r>
              <a:rPr lang="en-GB" sz="1200" kern="1200" dirty="0" err="1">
                <a:solidFill>
                  <a:schemeClr val="tx1"/>
                </a:solidFill>
                <a:effectLst/>
                <a:latin typeface="+mn-lt"/>
                <a:ea typeface="+mn-ea"/>
                <a:cs typeface="+mn-cs"/>
              </a:rPr>
              <a:t>fod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menywod</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dynion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hafal</a:t>
            </a:r>
            <a:r>
              <a:rPr lang="en-GB" sz="1200" kern="1200" dirty="0">
                <a:solidFill>
                  <a:schemeClr val="tx1"/>
                </a:solidFill>
                <a:effectLst/>
                <a:latin typeface="+mn-lt"/>
                <a:ea typeface="+mn-ea"/>
                <a:cs typeface="+mn-cs"/>
              </a:rPr>
              <a:t>.  Mae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grefydd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mwyn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caniatáu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menywod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un </a:t>
            </a:r>
            <a:r>
              <a:rPr lang="en-GB" sz="1200" kern="1200" dirty="0" err="1">
                <a:solidFill>
                  <a:schemeClr val="tx1"/>
                </a:solidFill>
                <a:effectLst/>
                <a:latin typeface="+mn-lt"/>
                <a:ea typeface="+mn-ea"/>
                <a:cs typeface="+mn-cs"/>
              </a:rPr>
              <a:t>driniaeth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grefyddol</a:t>
            </a:r>
            <a:r>
              <a:rPr lang="en-GB" sz="1200" kern="1200" dirty="0">
                <a:solidFill>
                  <a:schemeClr val="tx1"/>
                </a:solidFill>
                <a:effectLst/>
                <a:latin typeface="+mn-lt"/>
                <a:ea typeface="+mn-ea"/>
                <a:cs typeface="+mn-cs"/>
              </a:rPr>
              <a:t> â </a:t>
            </a:r>
            <a:r>
              <a:rPr lang="en-GB" sz="1200" kern="1200" dirty="0" err="1">
                <a:solidFill>
                  <a:schemeClr val="tx1"/>
                </a:solidFill>
                <a:effectLst/>
                <a:latin typeface="+mn-lt"/>
                <a:ea typeface="+mn-ea"/>
                <a:cs typeface="+mn-cs"/>
              </a:rPr>
              <a:t>dynion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merched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cael</a:t>
            </a:r>
            <a:r>
              <a:rPr lang="en-GB" sz="1200" kern="1200" dirty="0">
                <a:solidFill>
                  <a:schemeClr val="tx1"/>
                </a:solidFill>
                <a:effectLst/>
                <a:latin typeface="+mn-lt"/>
                <a:ea typeface="+mn-ea"/>
                <a:cs typeface="+mn-cs"/>
              </a:rPr>
              <a:t> Bat Mitzvah a </a:t>
            </a:r>
            <a:r>
              <a:rPr lang="en-GB" sz="1200" kern="1200" dirty="0" err="1">
                <a:solidFill>
                  <a:schemeClr val="tx1"/>
                </a:solidFill>
                <a:effectLst/>
                <a:latin typeface="+mn-lt"/>
                <a:ea typeface="+mn-ea"/>
                <a:cs typeface="+mn-cs"/>
              </a:rPr>
              <a:t>chael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rôl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bwysig</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fewn</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grefydd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fel</a:t>
            </a:r>
            <a:r>
              <a:rPr lang="en-GB" sz="1200" kern="1200" dirty="0">
                <a:solidFill>
                  <a:schemeClr val="tx1"/>
                </a:solidFill>
                <a:effectLst/>
                <a:latin typeface="+mn-lt"/>
                <a:ea typeface="+mn-ea"/>
                <a:cs typeface="+mn-cs"/>
              </a:rPr>
              <a:t> bod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Rabi. Mae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bwysig</a:t>
            </a:r>
            <a:r>
              <a:rPr lang="en-GB" sz="1200" kern="1200" dirty="0">
                <a:solidFill>
                  <a:schemeClr val="tx1"/>
                </a:solidFill>
                <a:effectLst/>
                <a:latin typeface="+mn-lt"/>
                <a:ea typeface="+mn-ea"/>
                <a:cs typeface="+mn-cs"/>
              </a:rPr>
              <a:t> am </a:t>
            </a:r>
            <a:r>
              <a:rPr lang="en-GB" sz="1200" kern="1200" dirty="0" err="1">
                <a:solidFill>
                  <a:schemeClr val="tx1"/>
                </a:solidFill>
                <a:effectLst/>
                <a:latin typeface="+mn-lt"/>
                <a:ea typeface="+mn-ea"/>
                <a:cs typeface="+mn-cs"/>
              </a:rPr>
              <a:t>fod</a:t>
            </a:r>
            <a:r>
              <a:rPr lang="en-GB" sz="1200" kern="1200" dirty="0">
                <a:solidFill>
                  <a:schemeClr val="tx1"/>
                </a:solidFill>
                <a:effectLst/>
                <a:latin typeface="+mn-lt"/>
                <a:ea typeface="+mn-ea"/>
                <a:cs typeface="+mn-cs"/>
              </a:rPr>
              <a:t> rod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rheolau'r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Cyfamod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mwyn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sicrhau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goroesiad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grefydd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wrth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byd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moderneiddio</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cofio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dyletswydd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ufuddhau'r</a:t>
            </a:r>
            <a:r>
              <a:rPr lang="en-GB" sz="1200" kern="1200" dirty="0">
                <a:solidFill>
                  <a:schemeClr val="tx1"/>
                </a:solidFill>
                <a:effectLst/>
                <a:latin typeface="+mn-lt"/>
                <a:ea typeface="+mn-ea"/>
                <a:cs typeface="+mn-cs"/>
              </a:rPr>
              <a:t> 613 Mitzvot </a:t>
            </a:r>
            <a:r>
              <a:rPr lang="en-GB" sz="1200" kern="1200" dirty="0" err="1">
                <a:solidFill>
                  <a:schemeClr val="tx1"/>
                </a:solidFill>
                <a:effectLst/>
                <a:latin typeface="+mn-lt"/>
                <a:ea typeface="+mn-ea"/>
                <a:cs typeface="+mn-cs"/>
              </a:rPr>
              <a:t>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mwyn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Duw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wobrwyo’r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bobl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etholedig</a:t>
            </a:r>
            <a:r>
              <a:rPr lang="en-GB" sz="1200" kern="1200" dirty="0">
                <a:solidFill>
                  <a:schemeClr val="tx1"/>
                </a:solidFill>
                <a:effectLst/>
                <a:latin typeface="+mn-lt"/>
                <a:ea typeface="+mn-ea"/>
                <a:cs typeface="+mn-cs"/>
              </a:rPr>
              <a:t> â </a:t>
            </a:r>
            <a:r>
              <a:rPr lang="en-GB" sz="1200" kern="1200" dirty="0" err="1">
                <a:solidFill>
                  <a:schemeClr val="tx1"/>
                </a:solidFill>
                <a:effectLst/>
                <a:latin typeface="+mn-lt"/>
                <a:ea typeface="+mn-ea"/>
                <a:cs typeface="+mn-cs"/>
              </a:rPr>
              <a:t>gwlad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addewid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sef</a:t>
            </a:r>
            <a:r>
              <a:rPr lang="en-GB" sz="1200" kern="1200" dirty="0">
                <a:solidFill>
                  <a:schemeClr val="tx1"/>
                </a:solidFill>
                <a:effectLst/>
                <a:latin typeface="+mn-lt"/>
                <a:ea typeface="+mn-ea"/>
                <a:cs typeface="+mn-cs"/>
              </a:rPr>
              <a:t> Israel. Mae </a:t>
            </a:r>
            <a:r>
              <a:rPr lang="en-GB" sz="1200" kern="1200" dirty="0" err="1">
                <a:solidFill>
                  <a:schemeClr val="tx1"/>
                </a:solidFill>
                <a:effectLst/>
                <a:latin typeface="+mn-lt"/>
                <a:ea typeface="+mn-ea"/>
                <a:cs typeface="+mn-cs"/>
              </a:rPr>
              <a:t>angen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cadw</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hunaniaeth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trwy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gadw'r</a:t>
            </a:r>
            <a:r>
              <a:rPr lang="en-GB" sz="1200" kern="1200" dirty="0">
                <a:solidFill>
                  <a:schemeClr val="tx1"/>
                </a:solidFill>
                <a:effectLst/>
                <a:latin typeface="+mn-lt"/>
                <a:ea typeface="+mn-ea"/>
                <a:cs typeface="+mn-cs"/>
              </a:rPr>
              <a:t> 613 Mitzvot. </a:t>
            </a:r>
            <a:r>
              <a:rPr lang="en-GB" sz="1200" kern="1200" dirty="0" err="1">
                <a:solidFill>
                  <a:schemeClr val="tx1"/>
                </a:solidFill>
                <a:effectLst/>
                <a:latin typeface="+mn-lt"/>
                <a:ea typeface="+mn-ea"/>
                <a:cs typeface="+mn-cs"/>
              </a:rPr>
              <a:t>Roedd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newidiadau'r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hanfodol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mwyn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sicrhau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goroesiad</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grefydd</a:t>
            </a:r>
            <a:r>
              <a:rPr lang="en-GB" sz="1200" kern="1200" dirty="0">
                <a:solidFill>
                  <a:schemeClr val="tx1"/>
                </a:solidFill>
                <a:effectLst/>
                <a:latin typeface="+mn-lt"/>
                <a:ea typeface="+mn-ea"/>
                <a:cs typeface="+mn-cs"/>
              </a:rPr>
              <a:t> ac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amlwg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mudiad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wedi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llwyddo</a:t>
            </a:r>
            <a:r>
              <a:rPr lang="en-GB" sz="1200" kern="1200" dirty="0">
                <a:solidFill>
                  <a:schemeClr val="tx1"/>
                </a:solidFill>
                <a:effectLst/>
                <a:latin typeface="+mn-lt"/>
                <a:ea typeface="+mn-ea"/>
                <a:cs typeface="+mn-cs"/>
              </a:rPr>
              <a:t> am </a:t>
            </a:r>
            <a:r>
              <a:rPr lang="en-GB" sz="1200" kern="1200" dirty="0" err="1">
                <a:solidFill>
                  <a:schemeClr val="tx1"/>
                </a:solidFill>
                <a:effectLst/>
                <a:latin typeface="+mn-lt"/>
                <a:ea typeface="+mn-ea"/>
                <a:cs typeface="+mn-cs"/>
              </a:rPr>
              <a:t>fod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Iddewiaeth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Ddiwygiedig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enwad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fwyaf</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Iddewon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Americaniaid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yr</a:t>
            </a:r>
            <a:r>
              <a:rPr lang="en-GB" sz="1200" kern="1200" dirty="0">
                <a:solidFill>
                  <a:schemeClr val="tx1"/>
                </a:solidFill>
                <a:effectLst/>
                <a:latin typeface="+mn-lt"/>
                <a:ea typeface="+mn-ea"/>
                <a:cs typeface="+mn-cs"/>
              </a:rPr>
              <a:t> UDA.</a:t>
            </a:r>
          </a:p>
          <a:p>
            <a:endParaRPr lang="en-GB" dirty="0"/>
          </a:p>
        </p:txBody>
      </p:sp>
      <p:sp>
        <p:nvSpPr>
          <p:cNvPr id="4" name="Slide Number Placeholder 3"/>
          <p:cNvSpPr>
            <a:spLocks noGrp="1"/>
          </p:cNvSpPr>
          <p:nvPr>
            <p:ph type="sldNum" sz="quarter" idx="10"/>
          </p:nvPr>
        </p:nvSpPr>
        <p:spPr/>
        <p:txBody>
          <a:bodyPr/>
          <a:lstStyle/>
          <a:p>
            <a:fld id="{934A7AAC-9995-4663-8DEA-7472B7A16CFF}" type="slidenum">
              <a:rPr lang="en-GB" smtClean="0"/>
              <a:t>8</a:t>
            </a:fld>
            <a:endParaRPr lang="en-GB"/>
          </a:p>
        </p:txBody>
      </p:sp>
    </p:spTree>
    <p:extLst>
      <p:ext uri="{BB962C8B-B14F-4D97-AF65-F5344CB8AC3E}">
        <p14:creationId xmlns:p14="http://schemas.microsoft.com/office/powerpoint/2010/main" val="1813722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4A7AAC-9995-4663-8DEA-7472B7A16CFF}" type="slidenum">
              <a:rPr lang="en-GB" smtClean="0"/>
              <a:t>10</a:t>
            </a:fld>
            <a:endParaRPr lang="en-GB"/>
          </a:p>
        </p:txBody>
      </p:sp>
    </p:spTree>
    <p:extLst>
      <p:ext uri="{BB962C8B-B14F-4D97-AF65-F5344CB8AC3E}">
        <p14:creationId xmlns:p14="http://schemas.microsoft.com/office/powerpoint/2010/main" val="21325676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5D03D513-AE68-41EC-8BBE-6567C2FFC2E1}" type="datetimeFigureOut">
              <a:rPr lang="en-GB" smtClean="0"/>
              <a:t>22/01/2018</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2699264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03D513-AE68-41EC-8BBE-6567C2FFC2E1}"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723913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D03D513-AE68-41EC-8BBE-6567C2FFC2E1}"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769225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03D513-AE68-41EC-8BBE-6567C2FFC2E1}"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388095167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03D513-AE68-41EC-8BBE-6567C2FFC2E1}" type="datetimeFigureOut">
              <a:rPr lang="en-GB" smtClean="0"/>
              <a:t>22/01/2018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360262048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03D513-AE68-41EC-8BBE-6567C2FFC2E1}" type="datetimeFigureOut">
              <a:rPr lang="en-GB" smtClean="0"/>
              <a:t>22/01/2018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3466315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03D513-AE68-41EC-8BBE-6567C2FFC2E1}" type="datetimeFigureOut">
              <a:rPr lang="en-GB" smtClean="0"/>
              <a:t>22/01/2018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1664873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03D513-AE68-41EC-8BBE-6567C2FFC2E1}"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318415149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03D513-AE68-41EC-8BBE-6567C2FFC2E1}"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4077275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03D513-AE68-41EC-8BBE-6567C2FFC2E1}"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3572716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03D513-AE68-41EC-8BBE-6567C2FFC2E1}"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33768913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03D513-AE68-41EC-8BBE-6567C2FFC2E1}"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B8CC9E-1539-432B-AA6A-B56A76049E99}"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38498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D03D513-AE68-41EC-8BBE-6567C2FFC2E1}"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11324375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5D03D513-AE68-41EC-8BBE-6567C2FFC2E1}" type="datetimeFigureOut">
              <a:rPr lang="en-GB" smtClean="0"/>
              <a:t>22/01/2018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16928841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5D03D513-AE68-41EC-8BBE-6567C2FFC2E1}" type="datetimeFigureOut">
              <a:rPr lang="en-GB" smtClean="0"/>
              <a:t>22/01/2018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1586977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03D513-AE68-41EC-8BBE-6567C2FFC2E1}"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13316000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03D513-AE68-41EC-8BBE-6567C2FFC2E1}"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B8CC9E-1539-432B-AA6A-B56A76049E99}" type="slidenum">
              <a:rPr lang="en-GB" smtClean="0"/>
              <a:t>‹#›</a:t>
            </a:fld>
            <a:endParaRPr lang="en-GB"/>
          </a:p>
        </p:txBody>
      </p:sp>
    </p:spTree>
    <p:extLst>
      <p:ext uri="{BB962C8B-B14F-4D97-AF65-F5344CB8AC3E}">
        <p14:creationId xmlns:p14="http://schemas.microsoft.com/office/powerpoint/2010/main" val="2836628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D03D513-AE68-41EC-8BBE-6567C2FFC2E1}" type="datetimeFigureOut">
              <a:rPr lang="en-GB" smtClean="0"/>
              <a:t>22/01/2018</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7B8CC9E-1539-432B-AA6A-B56A76049E99}" type="slidenum">
              <a:rPr lang="en-GB" smtClean="0"/>
              <a:t>‹#›</a:t>
            </a:fld>
            <a:endParaRPr lang="en-GB"/>
          </a:p>
        </p:txBody>
      </p:sp>
    </p:spTree>
    <p:extLst>
      <p:ext uri="{BB962C8B-B14F-4D97-AF65-F5344CB8AC3E}">
        <p14:creationId xmlns:p14="http://schemas.microsoft.com/office/powerpoint/2010/main" val="539701909"/>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theologythestudyof.blogspot.co.uk/2009/10/star-of-david.html"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go.galegroup.com.ezproxy.uwtsd.ac.uk/ps/i.do?p=GVRL&amp;u=walamp&amp;id=GALE|CX2587516561&amp;v=2.1&amp;it=r&amp;sid=exlibris&amp;authCount=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fineartamerica.com/featured/moses-mendelssohn-german-philosopher-photo-researchers.html"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reformjudaism.org/what-reform-judais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kenesethisrael.org/whats-happening/worship-overview"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go.galegroup.com.ezproxy.uwtsd.ac.uk/ps/i.do?p=GVRL&amp;u=walamp&amp;id=GALE|CX2587516561&amp;v=2.1&amp;it=r&amp;sid=exlibris&amp;authCount=1"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www.queercafe.net/jewish.htm"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reformjudaism.org/what-reform-judais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hyperlink" Target="http://www.pewforum.org/2013/10/01/jewish-american-beliefs-attitudes-culture-survey/" TargetMode="External"/><Relationship Id="rId4" Type="http://schemas.openxmlformats.org/officeDocument/2006/relationships/hyperlink" Target="http://go.galegroup.com.ezproxy.uwtsd.ac.uk/ps/i.do?p=GVRL&amp;u=walamp&amp;id=GALE|CX2587516561&amp;v=2.1&amp;it=r&amp;sid=exlibris&amp;authCount=1"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jewishjournal.com/culture/religion/125499/"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kenesethisrael.org/whats-happening/worship-overview" TargetMode="External"/><Relationship Id="rId3" Type="http://schemas.openxmlformats.org/officeDocument/2006/relationships/hyperlink" Target="http://go.galegroup.com.ezproxy.uwtsd.ac.uk/ps/i.do?p=GVRL&amp;u=walamp&amp;id=GALE|CX2587516561&amp;v=2.1&amp;it=r&amp;sid=exlibris&amp;authCount=1" TargetMode="External"/><Relationship Id="rId7" Type="http://schemas.openxmlformats.org/officeDocument/2006/relationships/hyperlink" Target="https://fineartamerica.com/featured/moses-mendelssohn-german-philosopher-photo-researchers.html"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theologythestudyof.blogspot.co.uk/2009/10/star-of-david.html" TargetMode="External"/><Relationship Id="rId5" Type="http://schemas.openxmlformats.org/officeDocument/2006/relationships/hyperlink" Target="https://reformjudaism.org/what-reform-judaism" TargetMode="External"/><Relationship Id="rId10" Type="http://schemas.openxmlformats.org/officeDocument/2006/relationships/hyperlink" Target="http://www.pewforum.org/2013/10/01/jewish-american-beliefs-attitudes-culture-survey/" TargetMode="External"/><Relationship Id="rId4" Type="http://schemas.openxmlformats.org/officeDocument/2006/relationships/hyperlink" Target="http://jewishjournal.com/culture/religion/125499/" TargetMode="External"/><Relationship Id="rId9" Type="http://schemas.openxmlformats.org/officeDocument/2006/relationships/hyperlink" Target="http://www.queercafe.net/jewish.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8C4D6-45AB-471A-A39D-8DA107AD9B22}"/>
              </a:ext>
            </a:extLst>
          </p:cNvPr>
          <p:cNvSpPr>
            <a:spLocks noGrp="1"/>
          </p:cNvSpPr>
          <p:nvPr>
            <p:ph type="ctrTitle"/>
          </p:nvPr>
        </p:nvSpPr>
        <p:spPr>
          <a:xfrm>
            <a:off x="2354405" y="-1004599"/>
            <a:ext cx="8791575" cy="2387600"/>
          </a:xfrm>
        </p:spPr>
        <p:txBody>
          <a:bodyPr/>
          <a:lstStyle/>
          <a:p>
            <a:r>
              <a:rPr lang="en-GB" b="1" dirty="0" err="1"/>
              <a:t>Iddewiaeth</a:t>
            </a:r>
            <a:r>
              <a:rPr lang="en-GB" b="1" dirty="0"/>
              <a:t> </a:t>
            </a:r>
            <a:r>
              <a:rPr lang="en-GB" b="1" dirty="0" err="1"/>
              <a:t>Ddiwygiedig</a:t>
            </a:r>
            <a:endParaRPr lang="en-GB" b="1" dirty="0"/>
          </a:p>
        </p:txBody>
      </p:sp>
      <p:sp>
        <p:nvSpPr>
          <p:cNvPr id="3" name="Subtitle 2">
            <a:extLst>
              <a:ext uri="{FF2B5EF4-FFF2-40B4-BE49-F238E27FC236}">
                <a16:creationId xmlns:a16="http://schemas.microsoft.com/office/drawing/2014/main" id="{5944BDF7-52B4-4024-9B7A-522C4B7BFE35}"/>
              </a:ext>
            </a:extLst>
          </p:cNvPr>
          <p:cNvSpPr>
            <a:spLocks noGrp="1"/>
          </p:cNvSpPr>
          <p:nvPr>
            <p:ph type="subTitle" idx="1"/>
          </p:nvPr>
        </p:nvSpPr>
        <p:spPr>
          <a:xfrm>
            <a:off x="9808582" y="6338455"/>
            <a:ext cx="2383850" cy="1039090"/>
          </a:xfrm>
        </p:spPr>
        <p:txBody>
          <a:bodyPr/>
          <a:lstStyle/>
          <a:p>
            <a:r>
              <a:rPr lang="en-GB" b="1" dirty="0"/>
              <a:t>Hannah </a:t>
            </a:r>
            <a:r>
              <a:rPr lang="en-GB" b="1" dirty="0" err="1"/>
              <a:t>howells</a:t>
            </a:r>
            <a:endParaRPr lang="en-GB" b="1" dirty="0"/>
          </a:p>
        </p:txBody>
      </p:sp>
      <p:pic>
        <p:nvPicPr>
          <p:cNvPr id="4" name="Picture 3">
            <a:extLst>
              <a:ext uri="{FF2B5EF4-FFF2-40B4-BE49-F238E27FC236}">
                <a16:creationId xmlns:a16="http://schemas.microsoft.com/office/drawing/2014/main" id="{E3CD8411-6BED-4936-B9A9-47A62C75F665}"/>
              </a:ext>
            </a:extLst>
          </p:cNvPr>
          <p:cNvPicPr>
            <a:picLocks noChangeAspect="1"/>
          </p:cNvPicPr>
          <p:nvPr/>
        </p:nvPicPr>
        <p:blipFill>
          <a:blip r:embed="rId3"/>
          <a:stretch>
            <a:fillRect/>
          </a:stretch>
        </p:blipFill>
        <p:spPr>
          <a:xfrm>
            <a:off x="4232023" y="1565023"/>
            <a:ext cx="3727954" cy="3727954"/>
          </a:xfrm>
          <a:prstGeom prst="rect">
            <a:avLst/>
          </a:prstGeom>
        </p:spPr>
      </p:pic>
      <p:cxnSp>
        <p:nvCxnSpPr>
          <p:cNvPr id="6" name="Straight Connector 5">
            <a:extLst>
              <a:ext uri="{FF2B5EF4-FFF2-40B4-BE49-F238E27FC236}">
                <a16:creationId xmlns:a16="http://schemas.microsoft.com/office/drawing/2014/main" id="{DD45F1A6-F22B-48A3-9A55-58E134DD79DE}"/>
              </a:ext>
            </a:extLst>
          </p:cNvPr>
          <p:cNvCxnSpPr/>
          <p:nvPr/>
        </p:nvCxnSpPr>
        <p:spPr>
          <a:xfrm>
            <a:off x="0" y="5870864"/>
            <a:ext cx="8125691"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E3E971B-5CC7-4BA0-B0B4-EE3C7D496A3B}"/>
              </a:ext>
            </a:extLst>
          </p:cNvPr>
          <p:cNvSpPr txBox="1"/>
          <p:nvPr/>
        </p:nvSpPr>
        <p:spPr>
          <a:xfrm>
            <a:off x="0" y="5881255"/>
            <a:ext cx="11841480" cy="369332"/>
          </a:xfrm>
          <a:prstGeom prst="rect">
            <a:avLst/>
          </a:prstGeom>
          <a:noFill/>
        </p:spPr>
        <p:txBody>
          <a:bodyPr wrap="square" rtlCol="0">
            <a:spAutoFit/>
          </a:bodyPr>
          <a:lstStyle/>
          <a:p>
            <a:r>
              <a:rPr lang="en-GB" dirty="0"/>
              <a:t>(1) </a:t>
            </a:r>
            <a:r>
              <a:rPr lang="en-GB" dirty="0" err="1"/>
              <a:t>Ffotograff</a:t>
            </a:r>
            <a:r>
              <a:rPr lang="en-GB" dirty="0"/>
              <a:t>: </a:t>
            </a:r>
            <a:r>
              <a:rPr lang="en-GB" dirty="0">
                <a:hlinkClick r:id="rId4"/>
              </a:rPr>
              <a:t>http://theologythestudyof.blogspot.co.uk/2009/10/star-of-david.html</a:t>
            </a:r>
            <a:r>
              <a:rPr lang="en-GB" dirty="0"/>
              <a:t> (</a:t>
            </a:r>
            <a:r>
              <a:rPr lang="en-GB" dirty="0" err="1"/>
              <a:t>Dyddiad</a:t>
            </a:r>
            <a:r>
              <a:rPr lang="en-GB" dirty="0"/>
              <a:t> </a:t>
            </a:r>
            <a:r>
              <a:rPr lang="en-GB" dirty="0" err="1"/>
              <a:t>Mynediad</a:t>
            </a:r>
            <a:r>
              <a:rPr lang="en-GB" dirty="0"/>
              <a:t> 19/01/18)</a:t>
            </a:r>
          </a:p>
        </p:txBody>
      </p:sp>
      <p:sp>
        <p:nvSpPr>
          <p:cNvPr id="8" name="TextBox 7">
            <a:extLst>
              <a:ext uri="{FF2B5EF4-FFF2-40B4-BE49-F238E27FC236}">
                <a16:creationId xmlns:a16="http://schemas.microsoft.com/office/drawing/2014/main" id="{5315DFB9-0F2E-4F8B-B08E-6D43BAD40CEF}"/>
              </a:ext>
            </a:extLst>
          </p:cNvPr>
          <p:cNvSpPr txBox="1"/>
          <p:nvPr/>
        </p:nvSpPr>
        <p:spPr>
          <a:xfrm>
            <a:off x="3741343" y="1565023"/>
            <a:ext cx="643003" cy="369332"/>
          </a:xfrm>
          <a:prstGeom prst="rect">
            <a:avLst/>
          </a:prstGeom>
          <a:noFill/>
        </p:spPr>
        <p:txBody>
          <a:bodyPr wrap="square" rtlCol="0">
            <a:spAutoFit/>
          </a:bodyPr>
          <a:lstStyle/>
          <a:p>
            <a:r>
              <a:rPr lang="en-GB" dirty="0"/>
              <a:t>(1)</a:t>
            </a:r>
          </a:p>
        </p:txBody>
      </p:sp>
    </p:spTree>
    <p:extLst>
      <p:ext uri="{BB962C8B-B14F-4D97-AF65-F5344CB8AC3E}">
        <p14:creationId xmlns:p14="http://schemas.microsoft.com/office/powerpoint/2010/main" val="3656197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D9726-A59C-4703-8F6F-A66D13E5B514}"/>
              </a:ext>
            </a:extLst>
          </p:cNvPr>
          <p:cNvSpPr>
            <a:spLocks noGrp="1"/>
          </p:cNvSpPr>
          <p:nvPr>
            <p:ph type="title"/>
          </p:nvPr>
        </p:nvSpPr>
        <p:spPr>
          <a:xfrm>
            <a:off x="1141412" y="0"/>
            <a:ext cx="9905998" cy="1478570"/>
          </a:xfrm>
        </p:spPr>
        <p:txBody>
          <a:bodyPr/>
          <a:lstStyle/>
          <a:p>
            <a:r>
              <a:rPr lang="en-GB" b="1" dirty="0" err="1"/>
              <a:t>Tarddiad</a:t>
            </a:r>
            <a:r>
              <a:rPr lang="en-GB" b="1" dirty="0"/>
              <a:t> </a:t>
            </a:r>
            <a:r>
              <a:rPr lang="en-GB" b="1" dirty="0" err="1"/>
              <a:t>Iddewiaeth</a:t>
            </a:r>
            <a:r>
              <a:rPr lang="en-GB" b="1" dirty="0"/>
              <a:t> </a:t>
            </a:r>
            <a:r>
              <a:rPr lang="en-GB" b="1" dirty="0" err="1"/>
              <a:t>Ddiwygiedig</a:t>
            </a:r>
            <a:endParaRPr lang="en-GB" b="1" dirty="0"/>
          </a:p>
        </p:txBody>
      </p:sp>
      <p:sp>
        <p:nvSpPr>
          <p:cNvPr id="3" name="Content Placeholder 2">
            <a:extLst>
              <a:ext uri="{FF2B5EF4-FFF2-40B4-BE49-F238E27FC236}">
                <a16:creationId xmlns:a16="http://schemas.microsoft.com/office/drawing/2014/main" id="{8B527D7A-96D0-4E99-9915-0141398E9867}"/>
              </a:ext>
            </a:extLst>
          </p:cNvPr>
          <p:cNvSpPr>
            <a:spLocks noGrp="1"/>
          </p:cNvSpPr>
          <p:nvPr>
            <p:ph idx="1"/>
          </p:nvPr>
        </p:nvSpPr>
        <p:spPr>
          <a:xfrm>
            <a:off x="1141411" y="1592188"/>
            <a:ext cx="9905999" cy="3541714"/>
          </a:xfrm>
        </p:spPr>
        <p:txBody>
          <a:bodyPr/>
          <a:lstStyle/>
          <a:p>
            <a:r>
              <a:rPr lang="en-GB" dirty="0"/>
              <a:t>‘The reform movement in Germany represented a rejection of the essential idea of rabbinic Judaism – the twofold Torah.’ </a:t>
            </a:r>
            <a:r>
              <a:rPr lang="en-GB" sz="1800" dirty="0"/>
              <a:t>(2)   </a:t>
            </a:r>
            <a:r>
              <a:rPr lang="en-GB" dirty="0"/>
              <a:t>-Stephen M. </a:t>
            </a:r>
            <a:r>
              <a:rPr lang="en-GB" dirty="0" err="1"/>
              <a:t>Wylen</a:t>
            </a:r>
            <a:r>
              <a:rPr lang="en-GB" dirty="0"/>
              <a:t>.</a:t>
            </a:r>
          </a:p>
          <a:p>
            <a:r>
              <a:rPr lang="en-GB" dirty="0" err="1"/>
              <a:t>Ymateb</a:t>
            </a:r>
            <a:r>
              <a:rPr lang="en-GB" dirty="0"/>
              <a:t> </a:t>
            </a:r>
            <a:r>
              <a:rPr lang="en-GB" dirty="0" err="1"/>
              <a:t>i’r</a:t>
            </a:r>
            <a:r>
              <a:rPr lang="en-GB" dirty="0"/>
              <a:t> </a:t>
            </a:r>
            <a:r>
              <a:rPr lang="en-GB" dirty="0" err="1"/>
              <a:t>newidiadau</a:t>
            </a:r>
            <a:r>
              <a:rPr lang="en-GB" dirty="0"/>
              <a:t> </a:t>
            </a:r>
            <a:r>
              <a:rPr lang="en-GB" dirty="0" err="1"/>
              <a:t>gwleidyddol</a:t>
            </a:r>
            <a:r>
              <a:rPr lang="en-GB" dirty="0"/>
              <a:t>, </a:t>
            </a:r>
            <a:r>
              <a:rPr lang="en-GB" dirty="0" err="1"/>
              <a:t>economaidd</a:t>
            </a:r>
            <a:r>
              <a:rPr lang="en-GB" dirty="0"/>
              <a:t> a </a:t>
            </a:r>
            <a:r>
              <a:rPr lang="en-GB" dirty="0" err="1"/>
              <a:t>chymdeithasol</a:t>
            </a:r>
            <a:r>
              <a:rPr lang="en-GB" dirty="0"/>
              <a:t> </a:t>
            </a:r>
            <a:r>
              <a:rPr lang="en-GB" dirty="0" err="1"/>
              <a:t>yn</a:t>
            </a:r>
            <a:r>
              <a:rPr lang="en-GB" dirty="0"/>
              <a:t> </a:t>
            </a:r>
            <a:r>
              <a:rPr lang="en-GB" dirty="0" err="1"/>
              <a:t>yr</a:t>
            </a:r>
            <a:r>
              <a:rPr lang="en-GB" dirty="0"/>
              <a:t> 18fed a 19eg </a:t>
            </a:r>
            <a:r>
              <a:rPr lang="en-GB" dirty="0" err="1"/>
              <a:t>ganrif</a:t>
            </a:r>
            <a:r>
              <a:rPr lang="en-GB" dirty="0"/>
              <a:t>. </a:t>
            </a:r>
            <a:r>
              <a:rPr lang="en-GB" sz="1800" dirty="0"/>
              <a:t>(3)</a:t>
            </a:r>
          </a:p>
          <a:p>
            <a:r>
              <a:rPr lang="en-GB" dirty="0" err="1"/>
              <a:t>Goleuedigaeth</a:t>
            </a:r>
            <a:r>
              <a:rPr lang="en-GB" dirty="0"/>
              <a:t> </a:t>
            </a:r>
          </a:p>
          <a:p>
            <a:r>
              <a:rPr lang="en-GB" dirty="0"/>
              <a:t>Haskalah = </a:t>
            </a:r>
            <a:r>
              <a:rPr lang="en-GB" dirty="0" err="1"/>
              <a:t>Goleuedigaeth</a:t>
            </a:r>
            <a:r>
              <a:rPr lang="en-GB" dirty="0"/>
              <a:t> </a:t>
            </a:r>
            <a:r>
              <a:rPr lang="en-GB" dirty="0" err="1"/>
              <a:t>Iddewig</a:t>
            </a:r>
            <a:endParaRPr lang="en-GB" dirty="0"/>
          </a:p>
        </p:txBody>
      </p:sp>
      <p:cxnSp>
        <p:nvCxnSpPr>
          <p:cNvPr id="5" name="Straight Connector 4">
            <a:extLst>
              <a:ext uri="{FF2B5EF4-FFF2-40B4-BE49-F238E27FC236}">
                <a16:creationId xmlns:a16="http://schemas.microsoft.com/office/drawing/2014/main" id="{125548AA-C017-499B-BD0B-53BE930F3E8B}"/>
              </a:ext>
            </a:extLst>
          </p:cNvPr>
          <p:cNvCxnSpPr/>
          <p:nvPr/>
        </p:nvCxnSpPr>
        <p:spPr>
          <a:xfrm>
            <a:off x="0" y="5133902"/>
            <a:ext cx="8641080"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30D1551-DF07-4E39-98A3-BA22A67FFFC4}"/>
              </a:ext>
            </a:extLst>
          </p:cNvPr>
          <p:cNvSpPr txBox="1"/>
          <p:nvPr/>
        </p:nvSpPr>
        <p:spPr>
          <a:xfrm>
            <a:off x="0" y="5178940"/>
            <a:ext cx="12001500" cy="1754326"/>
          </a:xfrm>
          <a:prstGeom prst="rect">
            <a:avLst/>
          </a:prstGeom>
          <a:noFill/>
        </p:spPr>
        <p:txBody>
          <a:bodyPr wrap="square" rtlCol="0">
            <a:spAutoFit/>
          </a:bodyPr>
          <a:lstStyle/>
          <a:p>
            <a:r>
              <a:rPr lang="en-GB" dirty="0"/>
              <a:t>(2) Stephen M. </a:t>
            </a:r>
            <a:r>
              <a:rPr lang="en-GB" dirty="0" err="1"/>
              <a:t>Wylen</a:t>
            </a:r>
            <a:r>
              <a:rPr lang="en-GB" dirty="0"/>
              <a:t>., ‘</a:t>
            </a:r>
            <a:r>
              <a:rPr lang="en-GB" i="1" dirty="0"/>
              <a:t>Settings of Silver: The Reform of Doctrines</a:t>
            </a:r>
            <a:r>
              <a:rPr lang="en-GB" dirty="0"/>
              <a:t>’, td 285., (Paulist Press, 1989)</a:t>
            </a:r>
          </a:p>
          <a:p>
            <a:r>
              <a:rPr lang="en-GB" dirty="0"/>
              <a:t>(3)Dana Evan. Kaplan., "Reform Judaism." </a:t>
            </a:r>
            <a:r>
              <a:rPr lang="en-GB" i="1" dirty="0"/>
              <a:t>Encyclopaedia Judaica</a:t>
            </a:r>
            <a:r>
              <a:rPr lang="en-GB" dirty="0"/>
              <a:t>, edit </a:t>
            </a:r>
            <a:r>
              <a:rPr lang="en-GB" dirty="0" err="1"/>
              <a:t>gan</a:t>
            </a:r>
            <a:r>
              <a:rPr lang="en-GB" dirty="0"/>
              <a:t> Michael </a:t>
            </a:r>
            <a:r>
              <a:rPr lang="en-GB" dirty="0" err="1"/>
              <a:t>Berenbaum</a:t>
            </a:r>
            <a:r>
              <a:rPr lang="en-GB" dirty="0"/>
              <a:t> a Fred </a:t>
            </a:r>
            <a:r>
              <a:rPr lang="en-GB" dirty="0" err="1"/>
              <a:t>Skolnik</a:t>
            </a:r>
            <a:r>
              <a:rPr lang="en-GB" dirty="0"/>
              <a:t>, 2nd ed., vol. 17, (Macmillan Reference USA, 2007)., </a:t>
            </a:r>
            <a:r>
              <a:rPr lang="en-GB" u="sng" dirty="0">
                <a:hlinkClick r:id="rId3"/>
              </a:rPr>
              <a:t>http://go.galegroup.com.ezproxy.uwtsd.ac.uk/ps/i.do?p=GVRL&amp;u=walamp&amp;id=GALE|CX2587516561&amp;v=2.1&amp;it=r&amp;sid=exlibris&amp;authCount=1</a:t>
            </a:r>
            <a:r>
              <a:rPr lang="en-GB" dirty="0"/>
              <a:t> ( </a:t>
            </a:r>
            <a:r>
              <a:rPr lang="en-GB" dirty="0" err="1"/>
              <a:t>Dyddiad</a:t>
            </a:r>
            <a:r>
              <a:rPr lang="en-GB" dirty="0"/>
              <a:t> </a:t>
            </a:r>
            <a:r>
              <a:rPr lang="en-GB" dirty="0" err="1"/>
              <a:t>Mynediad</a:t>
            </a:r>
            <a:r>
              <a:rPr lang="en-GB" dirty="0"/>
              <a:t> 19/01/2018.)</a:t>
            </a:r>
          </a:p>
          <a:p>
            <a:endParaRPr lang="en-GB" dirty="0"/>
          </a:p>
        </p:txBody>
      </p:sp>
    </p:spTree>
    <p:extLst>
      <p:ext uri="{BB962C8B-B14F-4D97-AF65-F5344CB8AC3E}">
        <p14:creationId xmlns:p14="http://schemas.microsoft.com/office/powerpoint/2010/main" val="24960817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786A7-48E5-46B7-83AF-FD3CB42DA371}"/>
              </a:ext>
            </a:extLst>
          </p:cNvPr>
          <p:cNvSpPr>
            <a:spLocks noGrp="1"/>
          </p:cNvSpPr>
          <p:nvPr>
            <p:ph type="title"/>
          </p:nvPr>
        </p:nvSpPr>
        <p:spPr/>
        <p:txBody>
          <a:bodyPr/>
          <a:lstStyle/>
          <a:p>
            <a:r>
              <a:rPr lang="en-GB" b="1" dirty="0"/>
              <a:t>Moses Mendelssohn (1729-1786)</a:t>
            </a:r>
          </a:p>
        </p:txBody>
      </p:sp>
      <p:sp>
        <p:nvSpPr>
          <p:cNvPr id="3" name="Content Placeholder 2">
            <a:extLst>
              <a:ext uri="{FF2B5EF4-FFF2-40B4-BE49-F238E27FC236}">
                <a16:creationId xmlns:a16="http://schemas.microsoft.com/office/drawing/2014/main" id="{C2C825F5-16F3-4283-85DA-A34B9141EED0}"/>
              </a:ext>
            </a:extLst>
          </p:cNvPr>
          <p:cNvSpPr>
            <a:spLocks noGrp="1"/>
          </p:cNvSpPr>
          <p:nvPr>
            <p:ph idx="1"/>
          </p:nvPr>
        </p:nvSpPr>
        <p:spPr>
          <a:xfrm>
            <a:off x="444305" y="2097088"/>
            <a:ext cx="9905999" cy="3541714"/>
          </a:xfrm>
        </p:spPr>
        <p:txBody>
          <a:bodyPr/>
          <a:lstStyle/>
          <a:p>
            <a:r>
              <a:rPr lang="en-GB" dirty="0"/>
              <a:t>Tad </a:t>
            </a:r>
            <a:r>
              <a:rPr lang="en-GB" dirty="0" err="1"/>
              <a:t>yr</a:t>
            </a:r>
            <a:r>
              <a:rPr lang="en-GB" dirty="0"/>
              <a:t> Haskalah </a:t>
            </a:r>
          </a:p>
          <a:p>
            <a:r>
              <a:rPr lang="en-GB" dirty="0" err="1"/>
              <a:t>Bwriad</a:t>
            </a:r>
            <a:r>
              <a:rPr lang="en-GB" dirty="0"/>
              <a:t> Mendelssohn </a:t>
            </a:r>
            <a:r>
              <a:rPr lang="en-GB" dirty="0" err="1"/>
              <a:t>oedd</a:t>
            </a:r>
            <a:r>
              <a:rPr lang="en-GB" dirty="0"/>
              <a:t> </a:t>
            </a:r>
            <a:r>
              <a:rPr lang="en-GB" dirty="0" err="1"/>
              <a:t>paratoi</a:t>
            </a:r>
            <a:r>
              <a:rPr lang="en-GB" dirty="0"/>
              <a:t> </a:t>
            </a:r>
            <a:r>
              <a:rPr lang="en-GB" dirty="0" err="1"/>
              <a:t>Iddewon</a:t>
            </a:r>
            <a:r>
              <a:rPr lang="en-GB" dirty="0"/>
              <a:t> </a:t>
            </a:r>
            <a:r>
              <a:rPr lang="en-GB" dirty="0" err="1"/>
              <a:t>ar</a:t>
            </a:r>
            <a:r>
              <a:rPr lang="en-GB" dirty="0"/>
              <a:t> </a:t>
            </a:r>
            <a:r>
              <a:rPr lang="en-GB" dirty="0" err="1"/>
              <a:t>gyfer</a:t>
            </a:r>
            <a:r>
              <a:rPr lang="en-GB" dirty="0"/>
              <a:t> y </a:t>
            </a:r>
            <a:r>
              <a:rPr lang="en-GB" dirty="0" err="1"/>
              <a:t>gymdeithas</a:t>
            </a:r>
            <a:r>
              <a:rPr lang="en-GB" dirty="0"/>
              <a:t> </a:t>
            </a:r>
            <a:r>
              <a:rPr lang="en-GB" dirty="0" err="1"/>
              <a:t>Ewropeaidd</a:t>
            </a:r>
            <a:r>
              <a:rPr lang="en-GB" dirty="0"/>
              <a:t>. </a:t>
            </a:r>
            <a:r>
              <a:rPr lang="en-GB" sz="1800" dirty="0"/>
              <a:t>(4)                                                                                                   (5)</a:t>
            </a:r>
          </a:p>
          <a:p>
            <a:r>
              <a:rPr lang="en-GB" dirty="0" err="1"/>
              <a:t>Angen</a:t>
            </a:r>
            <a:r>
              <a:rPr lang="en-GB" dirty="0"/>
              <a:t> </a:t>
            </a:r>
            <a:r>
              <a:rPr lang="en-GB" dirty="0" err="1"/>
              <a:t>addasu</a:t>
            </a:r>
            <a:r>
              <a:rPr lang="en-GB" dirty="0"/>
              <a:t> </a:t>
            </a:r>
            <a:r>
              <a:rPr lang="en-GB" dirty="0" err="1"/>
              <a:t>Iddewiaeth</a:t>
            </a:r>
            <a:r>
              <a:rPr lang="en-GB" dirty="0"/>
              <a:t>.</a:t>
            </a:r>
          </a:p>
        </p:txBody>
      </p:sp>
      <p:pic>
        <p:nvPicPr>
          <p:cNvPr id="4" name="Picture 3">
            <a:extLst>
              <a:ext uri="{FF2B5EF4-FFF2-40B4-BE49-F238E27FC236}">
                <a16:creationId xmlns:a16="http://schemas.microsoft.com/office/drawing/2014/main" id="{8CC95043-D602-4344-8BBB-7D88A718AF06}"/>
              </a:ext>
            </a:extLst>
          </p:cNvPr>
          <p:cNvPicPr>
            <a:picLocks noChangeAspect="1"/>
          </p:cNvPicPr>
          <p:nvPr/>
        </p:nvPicPr>
        <p:blipFill>
          <a:blip r:embed="rId3"/>
          <a:stretch>
            <a:fillRect/>
          </a:stretch>
        </p:blipFill>
        <p:spPr>
          <a:xfrm>
            <a:off x="9239444" y="3094891"/>
            <a:ext cx="2753264" cy="3144591"/>
          </a:xfrm>
          <a:prstGeom prst="rect">
            <a:avLst/>
          </a:prstGeom>
        </p:spPr>
      </p:pic>
      <p:cxnSp>
        <p:nvCxnSpPr>
          <p:cNvPr id="6" name="Straight Connector 5">
            <a:extLst>
              <a:ext uri="{FF2B5EF4-FFF2-40B4-BE49-F238E27FC236}">
                <a16:creationId xmlns:a16="http://schemas.microsoft.com/office/drawing/2014/main" id="{CCC10076-B604-4577-AECA-1609B42238C0}"/>
              </a:ext>
            </a:extLst>
          </p:cNvPr>
          <p:cNvCxnSpPr/>
          <p:nvPr/>
        </p:nvCxnSpPr>
        <p:spPr>
          <a:xfrm>
            <a:off x="0" y="5943600"/>
            <a:ext cx="7502236"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96E7069-EF7B-4D3B-B4B1-8AC9F6A15D55}"/>
              </a:ext>
            </a:extLst>
          </p:cNvPr>
          <p:cNvSpPr txBox="1"/>
          <p:nvPr/>
        </p:nvSpPr>
        <p:spPr>
          <a:xfrm>
            <a:off x="0" y="5989320"/>
            <a:ext cx="10561320" cy="923330"/>
          </a:xfrm>
          <a:prstGeom prst="rect">
            <a:avLst/>
          </a:prstGeom>
          <a:noFill/>
        </p:spPr>
        <p:txBody>
          <a:bodyPr wrap="square" rtlCol="0">
            <a:spAutoFit/>
          </a:bodyPr>
          <a:lstStyle/>
          <a:p>
            <a:r>
              <a:rPr lang="en-GB" dirty="0"/>
              <a:t>(4) Dan Cohn-</a:t>
            </a:r>
            <a:r>
              <a:rPr lang="en-GB" dirty="0" err="1"/>
              <a:t>Sherbok</a:t>
            </a:r>
            <a:r>
              <a:rPr lang="en-GB" dirty="0"/>
              <a:t>., </a:t>
            </a:r>
            <a:r>
              <a:rPr lang="en-GB" i="1" dirty="0"/>
              <a:t>The Future of Judaism</a:t>
            </a:r>
            <a:r>
              <a:rPr lang="en-GB" dirty="0"/>
              <a:t>., td93., (T&amp;T Clark Ltd, 1994)</a:t>
            </a:r>
          </a:p>
          <a:p>
            <a:r>
              <a:rPr lang="en-GB" dirty="0"/>
              <a:t>(5) </a:t>
            </a:r>
            <a:r>
              <a:rPr lang="en-GB" dirty="0" err="1"/>
              <a:t>Ffotograff</a:t>
            </a:r>
            <a:r>
              <a:rPr lang="en-GB" dirty="0"/>
              <a:t>: Fine Art America., </a:t>
            </a:r>
            <a:r>
              <a:rPr lang="en-GB" u="sng" dirty="0">
                <a:hlinkClick r:id="rId4"/>
              </a:rPr>
              <a:t>https://fineartamerica.com/featured/moses-mendelssohn-german-philosopher-photo-researchers.html</a:t>
            </a:r>
            <a:r>
              <a:rPr lang="en-GB" dirty="0"/>
              <a:t> (</a:t>
            </a:r>
            <a:r>
              <a:rPr lang="en-GB" dirty="0" err="1"/>
              <a:t>Dyddiad</a:t>
            </a:r>
            <a:r>
              <a:rPr lang="en-GB" dirty="0"/>
              <a:t> </a:t>
            </a:r>
            <a:r>
              <a:rPr lang="en-GB" dirty="0" err="1"/>
              <a:t>Mynediad</a:t>
            </a:r>
            <a:r>
              <a:rPr lang="en-GB" dirty="0"/>
              <a:t> 18/01/18) </a:t>
            </a:r>
          </a:p>
        </p:txBody>
      </p:sp>
    </p:spTree>
    <p:extLst>
      <p:ext uri="{BB962C8B-B14F-4D97-AF65-F5344CB8AC3E}">
        <p14:creationId xmlns:p14="http://schemas.microsoft.com/office/powerpoint/2010/main" val="86330747"/>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4ADD-16A1-457B-B332-1C190D0FC2D6}"/>
              </a:ext>
            </a:extLst>
          </p:cNvPr>
          <p:cNvSpPr>
            <a:spLocks noGrp="1"/>
          </p:cNvSpPr>
          <p:nvPr>
            <p:ph type="title"/>
          </p:nvPr>
        </p:nvSpPr>
        <p:spPr/>
        <p:txBody>
          <a:bodyPr/>
          <a:lstStyle/>
          <a:p>
            <a:r>
              <a:rPr lang="en-GB" b="1" dirty="0" err="1"/>
              <a:t>Newidiadau</a:t>
            </a:r>
            <a:r>
              <a:rPr lang="en-GB" b="1" dirty="0"/>
              <a:t> CYNTAF</a:t>
            </a:r>
            <a:br>
              <a:rPr lang="en-GB" dirty="0"/>
            </a:br>
            <a:endParaRPr lang="en-GB" dirty="0"/>
          </a:p>
        </p:txBody>
      </p:sp>
      <p:sp>
        <p:nvSpPr>
          <p:cNvPr id="3" name="Content Placeholder 2">
            <a:extLst>
              <a:ext uri="{FF2B5EF4-FFF2-40B4-BE49-F238E27FC236}">
                <a16:creationId xmlns:a16="http://schemas.microsoft.com/office/drawing/2014/main" id="{C530DABA-BD38-469C-9A75-263FAA80DFF4}"/>
              </a:ext>
            </a:extLst>
          </p:cNvPr>
          <p:cNvSpPr>
            <a:spLocks noGrp="1"/>
          </p:cNvSpPr>
          <p:nvPr>
            <p:ph idx="1"/>
          </p:nvPr>
        </p:nvSpPr>
        <p:spPr/>
        <p:txBody>
          <a:bodyPr>
            <a:normAutofit/>
          </a:bodyPr>
          <a:lstStyle/>
          <a:p>
            <a:r>
              <a:rPr lang="en-GB" dirty="0" err="1"/>
              <a:t>Dileu</a:t>
            </a:r>
            <a:r>
              <a:rPr lang="en-GB" dirty="0"/>
              <a:t> </a:t>
            </a:r>
            <a:r>
              <a:rPr lang="en-GB" dirty="0" err="1"/>
              <a:t>Cyfriniaeth</a:t>
            </a:r>
            <a:r>
              <a:rPr lang="en-GB" dirty="0"/>
              <a:t> </a:t>
            </a:r>
            <a:r>
              <a:rPr lang="en-GB" sz="2000" dirty="0"/>
              <a:t>(6)</a:t>
            </a:r>
          </a:p>
          <a:p>
            <a:r>
              <a:rPr lang="en-GB" dirty="0" err="1"/>
              <a:t>Pwyslais</a:t>
            </a:r>
            <a:r>
              <a:rPr lang="en-GB" dirty="0"/>
              <a:t> </a:t>
            </a:r>
            <a:r>
              <a:rPr lang="en-GB" dirty="0" err="1"/>
              <a:t>newydd</a:t>
            </a:r>
            <a:r>
              <a:rPr lang="en-GB" dirty="0"/>
              <a:t> </a:t>
            </a:r>
            <a:r>
              <a:rPr lang="en-GB" dirty="0" err="1"/>
              <a:t>ar</a:t>
            </a:r>
            <a:r>
              <a:rPr lang="en-GB" dirty="0"/>
              <a:t> </a:t>
            </a:r>
            <a:r>
              <a:rPr lang="en-GB" dirty="0" err="1"/>
              <a:t>undod</a:t>
            </a:r>
            <a:r>
              <a:rPr lang="en-GB" dirty="0"/>
              <a:t>. </a:t>
            </a:r>
            <a:r>
              <a:rPr lang="en-GB" sz="2000" dirty="0"/>
              <a:t>(6)</a:t>
            </a:r>
          </a:p>
          <a:p>
            <a:r>
              <a:rPr lang="en-GB" dirty="0"/>
              <a:t>Roi </a:t>
            </a:r>
            <a:r>
              <a:rPr lang="en-GB" dirty="0" err="1"/>
              <a:t>llai</a:t>
            </a:r>
            <a:r>
              <a:rPr lang="en-GB" dirty="0"/>
              <a:t> o </a:t>
            </a:r>
            <a:r>
              <a:rPr lang="en-GB" dirty="0" err="1"/>
              <a:t>sylw</a:t>
            </a:r>
            <a:r>
              <a:rPr lang="en-GB" dirty="0"/>
              <a:t> </a:t>
            </a:r>
            <a:r>
              <a:rPr lang="en-GB" dirty="0" err="1"/>
              <a:t>ar</a:t>
            </a:r>
            <a:r>
              <a:rPr lang="en-GB" dirty="0"/>
              <a:t> </a:t>
            </a:r>
            <a:r>
              <a:rPr lang="en-GB" dirty="0" err="1"/>
              <a:t>statws</a:t>
            </a:r>
            <a:r>
              <a:rPr lang="en-GB" dirty="0"/>
              <a:t> </a:t>
            </a:r>
            <a:r>
              <a:rPr lang="en-GB" dirty="0" err="1"/>
              <a:t>arbennig</a:t>
            </a:r>
            <a:r>
              <a:rPr lang="en-GB" dirty="0"/>
              <a:t> y </a:t>
            </a:r>
            <a:r>
              <a:rPr lang="en-GB" dirty="0" err="1"/>
              <a:t>bobl</a:t>
            </a:r>
            <a:r>
              <a:rPr lang="en-GB" dirty="0"/>
              <a:t> Israel a </a:t>
            </a:r>
            <a:r>
              <a:rPr lang="en-GB" dirty="0" err="1"/>
              <a:t>diddymu'r</a:t>
            </a:r>
            <a:r>
              <a:rPr lang="en-GB" dirty="0"/>
              <a:t> </a:t>
            </a:r>
            <a:r>
              <a:rPr lang="en-GB" dirty="0" err="1"/>
              <a:t>cysyniad</a:t>
            </a:r>
            <a:r>
              <a:rPr lang="en-GB" dirty="0"/>
              <a:t> o </a:t>
            </a:r>
            <a:r>
              <a:rPr lang="en-GB" dirty="0" err="1"/>
              <a:t>ddychwelyd</a:t>
            </a:r>
            <a:r>
              <a:rPr lang="en-GB" dirty="0"/>
              <a:t> </a:t>
            </a:r>
            <a:r>
              <a:rPr lang="en-GB" dirty="0" err="1"/>
              <a:t>i</a:t>
            </a:r>
            <a:r>
              <a:rPr lang="en-GB" dirty="0"/>
              <a:t> Israel. </a:t>
            </a:r>
            <a:r>
              <a:rPr lang="en-GB" sz="2000" dirty="0"/>
              <a:t>(6)</a:t>
            </a:r>
            <a:endParaRPr lang="en-GB" sz="1800" dirty="0"/>
          </a:p>
          <a:p>
            <a:r>
              <a:rPr lang="en-GB" dirty="0"/>
              <a:t>‘Messianic Era’ </a:t>
            </a:r>
            <a:r>
              <a:rPr lang="en-GB" sz="2000" dirty="0"/>
              <a:t>(6)</a:t>
            </a:r>
          </a:p>
          <a:p>
            <a:r>
              <a:rPr lang="en-GB" dirty="0" err="1"/>
              <a:t>Diddymu’r</a:t>
            </a:r>
            <a:r>
              <a:rPr lang="en-GB" dirty="0"/>
              <a:t> </a:t>
            </a:r>
            <a:r>
              <a:rPr lang="en-GB" dirty="0" err="1"/>
              <a:t>cysyniad</a:t>
            </a:r>
            <a:r>
              <a:rPr lang="en-GB" dirty="0"/>
              <a:t> o </a:t>
            </a:r>
            <a:r>
              <a:rPr lang="en-GB" dirty="0" err="1"/>
              <a:t>ddychwelyd</a:t>
            </a:r>
            <a:r>
              <a:rPr lang="en-GB" dirty="0"/>
              <a:t> </a:t>
            </a:r>
            <a:r>
              <a:rPr lang="en-GB" dirty="0" err="1"/>
              <a:t>i</a:t>
            </a:r>
            <a:r>
              <a:rPr lang="en-GB" dirty="0"/>
              <a:t> Israel. </a:t>
            </a:r>
            <a:r>
              <a:rPr lang="en-GB" sz="2000" dirty="0"/>
              <a:t>(6)</a:t>
            </a:r>
            <a:endParaRPr lang="en-GB" dirty="0"/>
          </a:p>
        </p:txBody>
      </p:sp>
      <p:cxnSp>
        <p:nvCxnSpPr>
          <p:cNvPr id="5" name="Straight Connector 4">
            <a:extLst>
              <a:ext uri="{FF2B5EF4-FFF2-40B4-BE49-F238E27FC236}">
                <a16:creationId xmlns:a16="http://schemas.microsoft.com/office/drawing/2014/main" id="{37171CA9-09C5-417F-B416-710DD68FA22E}"/>
              </a:ext>
            </a:extLst>
          </p:cNvPr>
          <p:cNvCxnSpPr/>
          <p:nvPr/>
        </p:nvCxnSpPr>
        <p:spPr>
          <a:xfrm>
            <a:off x="0" y="6012180"/>
            <a:ext cx="9189720"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99BD8D89-1DDB-4DBE-98A8-14ADB019A208}"/>
              </a:ext>
            </a:extLst>
          </p:cNvPr>
          <p:cNvSpPr txBox="1"/>
          <p:nvPr/>
        </p:nvSpPr>
        <p:spPr>
          <a:xfrm>
            <a:off x="251460" y="5966460"/>
            <a:ext cx="7498080" cy="369332"/>
          </a:xfrm>
          <a:prstGeom prst="rect">
            <a:avLst/>
          </a:prstGeom>
          <a:noFill/>
        </p:spPr>
        <p:txBody>
          <a:bodyPr wrap="square" rtlCol="0">
            <a:spAutoFit/>
          </a:bodyPr>
          <a:lstStyle/>
          <a:p>
            <a:r>
              <a:rPr lang="en-GB" dirty="0"/>
              <a:t>(6) Stephen M. </a:t>
            </a:r>
            <a:r>
              <a:rPr lang="en-GB" dirty="0" err="1"/>
              <a:t>Wylen</a:t>
            </a:r>
            <a:r>
              <a:rPr lang="en-GB" dirty="0"/>
              <a:t>., </a:t>
            </a:r>
            <a:r>
              <a:rPr lang="en-GB" i="1" dirty="0"/>
              <a:t>Settings of Silver.,</a:t>
            </a:r>
            <a:r>
              <a:rPr lang="en-GB" dirty="0"/>
              <a:t> td 286., (Paulist Press, 1989)</a:t>
            </a:r>
          </a:p>
        </p:txBody>
      </p:sp>
    </p:spTree>
    <p:extLst>
      <p:ext uri="{BB962C8B-B14F-4D97-AF65-F5344CB8AC3E}">
        <p14:creationId xmlns:p14="http://schemas.microsoft.com/office/powerpoint/2010/main" val="2894034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330E7-509C-4197-9A9D-CE716E71D590}"/>
              </a:ext>
            </a:extLst>
          </p:cNvPr>
          <p:cNvSpPr>
            <a:spLocks noGrp="1"/>
          </p:cNvSpPr>
          <p:nvPr>
            <p:ph type="title"/>
          </p:nvPr>
        </p:nvSpPr>
        <p:spPr>
          <a:xfrm>
            <a:off x="1143001" y="478547"/>
            <a:ext cx="9905998" cy="1478570"/>
          </a:xfrm>
        </p:spPr>
        <p:txBody>
          <a:bodyPr/>
          <a:lstStyle/>
          <a:p>
            <a:r>
              <a:rPr lang="en-GB" b="1" dirty="0" err="1"/>
              <a:t>Addasiadau</a:t>
            </a:r>
            <a:r>
              <a:rPr lang="en-GB" b="1" dirty="0"/>
              <a:t>/</a:t>
            </a:r>
            <a:r>
              <a:rPr lang="en-GB" b="1" dirty="0" err="1"/>
              <a:t>credoau</a:t>
            </a:r>
            <a:endParaRPr lang="en-GB" b="1" dirty="0"/>
          </a:p>
        </p:txBody>
      </p:sp>
      <p:sp>
        <p:nvSpPr>
          <p:cNvPr id="3" name="Content Placeholder 2">
            <a:extLst>
              <a:ext uri="{FF2B5EF4-FFF2-40B4-BE49-F238E27FC236}">
                <a16:creationId xmlns:a16="http://schemas.microsoft.com/office/drawing/2014/main" id="{DBBC91F6-F104-493E-93C3-A344101A835E}"/>
              </a:ext>
            </a:extLst>
          </p:cNvPr>
          <p:cNvSpPr>
            <a:spLocks noGrp="1"/>
          </p:cNvSpPr>
          <p:nvPr>
            <p:ph idx="1"/>
          </p:nvPr>
        </p:nvSpPr>
        <p:spPr>
          <a:xfrm>
            <a:off x="824888" y="1957117"/>
            <a:ext cx="10882949" cy="3541714"/>
          </a:xfrm>
        </p:spPr>
        <p:txBody>
          <a:bodyPr>
            <a:normAutofit/>
          </a:bodyPr>
          <a:lstStyle/>
          <a:p>
            <a:r>
              <a:rPr lang="en-GB" dirty="0"/>
              <a:t>‘</a:t>
            </a:r>
            <a:r>
              <a:rPr lang="en-GB" i="1" dirty="0"/>
              <a:t>Reform Judaism has asserted that a Judaism frozen in time cannot coexist effectively with those who live in Modern times.’ </a:t>
            </a:r>
            <a:r>
              <a:rPr lang="en-GB" sz="1800" i="1" dirty="0"/>
              <a:t>(7)                               </a:t>
            </a:r>
            <a:endParaRPr lang="en-GB" i="1" dirty="0"/>
          </a:p>
          <a:p>
            <a:r>
              <a:rPr lang="en-GB" dirty="0"/>
              <a:t>Shabbat                                                                                                      </a:t>
            </a:r>
            <a:r>
              <a:rPr lang="en-GB" sz="1800" dirty="0"/>
              <a:t>(8)</a:t>
            </a:r>
          </a:p>
          <a:p>
            <a:r>
              <a:rPr lang="en-GB" dirty="0"/>
              <a:t>Y </a:t>
            </a:r>
            <a:r>
              <a:rPr lang="en-GB" dirty="0" err="1"/>
              <a:t>Synagog</a:t>
            </a:r>
            <a:r>
              <a:rPr lang="en-GB" dirty="0"/>
              <a:t> </a:t>
            </a:r>
            <a:r>
              <a:rPr lang="en-GB" dirty="0" err="1"/>
              <a:t>Ddiwygiedig</a:t>
            </a:r>
            <a:endParaRPr lang="en-GB" dirty="0"/>
          </a:p>
          <a:p>
            <a:r>
              <a:rPr lang="en-GB" dirty="0" err="1"/>
              <a:t>Rheolau</a:t>
            </a:r>
            <a:r>
              <a:rPr lang="en-GB" dirty="0"/>
              <a:t> Kashrut</a:t>
            </a:r>
          </a:p>
          <a:p>
            <a:r>
              <a:rPr lang="en-GB" dirty="0" err="1"/>
              <a:t>Ysgariad</a:t>
            </a:r>
            <a:endParaRPr lang="en-GB" dirty="0"/>
          </a:p>
        </p:txBody>
      </p:sp>
      <p:cxnSp>
        <p:nvCxnSpPr>
          <p:cNvPr id="5" name="Straight Connector 4">
            <a:extLst>
              <a:ext uri="{FF2B5EF4-FFF2-40B4-BE49-F238E27FC236}">
                <a16:creationId xmlns:a16="http://schemas.microsoft.com/office/drawing/2014/main" id="{72A68492-1D8F-4699-B629-B0B32E44ADAC}"/>
              </a:ext>
            </a:extLst>
          </p:cNvPr>
          <p:cNvCxnSpPr/>
          <p:nvPr/>
        </p:nvCxnSpPr>
        <p:spPr>
          <a:xfrm>
            <a:off x="0" y="5745481"/>
            <a:ext cx="9075420"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35E5B46-F348-498A-A117-98D7D8C81573}"/>
              </a:ext>
            </a:extLst>
          </p:cNvPr>
          <p:cNvSpPr txBox="1"/>
          <p:nvPr/>
        </p:nvSpPr>
        <p:spPr>
          <a:xfrm>
            <a:off x="0" y="5829300"/>
            <a:ext cx="12192000" cy="923330"/>
          </a:xfrm>
          <a:prstGeom prst="rect">
            <a:avLst/>
          </a:prstGeom>
          <a:noFill/>
        </p:spPr>
        <p:txBody>
          <a:bodyPr wrap="square" rtlCol="0">
            <a:spAutoFit/>
          </a:bodyPr>
          <a:lstStyle/>
          <a:p>
            <a:r>
              <a:rPr lang="en-GB" dirty="0"/>
              <a:t>(7) What Judaism? ‘</a:t>
            </a:r>
            <a:r>
              <a:rPr lang="en-GB" i="1" dirty="0"/>
              <a:t>What is Reform </a:t>
            </a:r>
            <a:r>
              <a:rPr lang="en-GB" i="1" dirty="0" err="1"/>
              <a:t>Judaism’.,</a:t>
            </a:r>
            <a:r>
              <a:rPr lang="en-GB" u="sng" dirty="0" err="1">
                <a:hlinkClick r:id="rId3"/>
              </a:rPr>
              <a:t>https</a:t>
            </a:r>
            <a:r>
              <a:rPr lang="en-GB" u="sng" dirty="0">
                <a:hlinkClick r:id="rId3"/>
              </a:rPr>
              <a:t>://reformjudaism.org/what-reform-judaism</a:t>
            </a:r>
            <a:r>
              <a:rPr lang="en-GB" dirty="0"/>
              <a:t> (</a:t>
            </a:r>
            <a:r>
              <a:rPr lang="en-GB" dirty="0" err="1"/>
              <a:t>Dyddiad</a:t>
            </a:r>
            <a:r>
              <a:rPr lang="en-GB" dirty="0"/>
              <a:t> </a:t>
            </a:r>
            <a:r>
              <a:rPr lang="en-GB" dirty="0" err="1"/>
              <a:t>Mynediad</a:t>
            </a:r>
            <a:r>
              <a:rPr lang="en-GB" dirty="0"/>
              <a:t> 17/01/18)</a:t>
            </a:r>
          </a:p>
          <a:p>
            <a:r>
              <a:rPr lang="en-GB" dirty="0"/>
              <a:t>(8) </a:t>
            </a:r>
            <a:r>
              <a:rPr lang="en-GB" dirty="0" err="1"/>
              <a:t>Ffotograff</a:t>
            </a:r>
            <a:r>
              <a:rPr lang="en-GB" dirty="0"/>
              <a:t>: Reform Congregation </a:t>
            </a:r>
            <a:r>
              <a:rPr lang="en-GB" dirty="0" err="1"/>
              <a:t>Keneseth</a:t>
            </a:r>
            <a:r>
              <a:rPr lang="en-GB" dirty="0"/>
              <a:t> Israel., </a:t>
            </a:r>
            <a:r>
              <a:rPr lang="en-GB" dirty="0">
                <a:hlinkClick r:id="rId4"/>
              </a:rPr>
              <a:t>https://kenesethisrael.org/whats-happening/worship-overview</a:t>
            </a:r>
            <a:r>
              <a:rPr lang="en-GB" dirty="0"/>
              <a:t> (</a:t>
            </a:r>
            <a:r>
              <a:rPr lang="en-GB" dirty="0" err="1"/>
              <a:t>Dyddiad</a:t>
            </a:r>
            <a:r>
              <a:rPr lang="en-GB" dirty="0"/>
              <a:t> </a:t>
            </a:r>
            <a:r>
              <a:rPr lang="en-GB" dirty="0" err="1"/>
              <a:t>Mynediad</a:t>
            </a:r>
            <a:r>
              <a:rPr lang="en-GB" dirty="0"/>
              <a:t> 19/01/18)</a:t>
            </a:r>
          </a:p>
        </p:txBody>
      </p:sp>
      <p:pic>
        <p:nvPicPr>
          <p:cNvPr id="7" name="Picture 6">
            <a:extLst>
              <a:ext uri="{FF2B5EF4-FFF2-40B4-BE49-F238E27FC236}">
                <a16:creationId xmlns:a16="http://schemas.microsoft.com/office/drawing/2014/main" id="{11199604-B75C-4F57-A3BE-73BB460930A6}"/>
              </a:ext>
            </a:extLst>
          </p:cNvPr>
          <p:cNvPicPr>
            <a:picLocks noChangeAspect="1"/>
          </p:cNvPicPr>
          <p:nvPr/>
        </p:nvPicPr>
        <p:blipFill>
          <a:blip r:embed="rId5"/>
          <a:stretch>
            <a:fillRect/>
          </a:stretch>
        </p:blipFill>
        <p:spPr>
          <a:xfrm>
            <a:off x="6096000" y="2612287"/>
            <a:ext cx="4466492" cy="2970362"/>
          </a:xfrm>
          <a:prstGeom prst="rect">
            <a:avLst/>
          </a:prstGeom>
        </p:spPr>
      </p:pic>
    </p:spTree>
    <p:extLst>
      <p:ext uri="{BB962C8B-B14F-4D97-AF65-F5344CB8AC3E}">
        <p14:creationId xmlns:p14="http://schemas.microsoft.com/office/powerpoint/2010/main" val="13636510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C3C4B-BB24-40DB-8D3E-F0D9AF44D078}"/>
              </a:ext>
            </a:extLst>
          </p:cNvPr>
          <p:cNvSpPr>
            <a:spLocks noGrp="1"/>
          </p:cNvSpPr>
          <p:nvPr>
            <p:ph type="title"/>
          </p:nvPr>
        </p:nvSpPr>
        <p:spPr/>
        <p:txBody>
          <a:bodyPr/>
          <a:lstStyle/>
          <a:p>
            <a:r>
              <a:rPr lang="en-GB" b="1" dirty="0" err="1"/>
              <a:t>Sialensiau</a:t>
            </a:r>
            <a:r>
              <a:rPr lang="en-GB" dirty="0"/>
              <a:t>                              </a:t>
            </a:r>
            <a:r>
              <a:rPr lang="en-GB" sz="1800" dirty="0"/>
              <a:t>(11)</a:t>
            </a:r>
            <a:endParaRPr lang="en-GB" dirty="0"/>
          </a:p>
        </p:txBody>
      </p:sp>
      <p:sp>
        <p:nvSpPr>
          <p:cNvPr id="3" name="Content Placeholder 2">
            <a:extLst>
              <a:ext uri="{FF2B5EF4-FFF2-40B4-BE49-F238E27FC236}">
                <a16:creationId xmlns:a16="http://schemas.microsoft.com/office/drawing/2014/main" id="{E3E59674-5087-401B-8014-4E1F9C6A4453}"/>
              </a:ext>
            </a:extLst>
          </p:cNvPr>
          <p:cNvSpPr>
            <a:spLocks noGrp="1"/>
          </p:cNvSpPr>
          <p:nvPr>
            <p:ph idx="1"/>
          </p:nvPr>
        </p:nvSpPr>
        <p:spPr>
          <a:xfrm>
            <a:off x="578326" y="2097088"/>
            <a:ext cx="10700068" cy="3541714"/>
          </a:xfrm>
        </p:spPr>
        <p:txBody>
          <a:bodyPr/>
          <a:lstStyle/>
          <a:p>
            <a:r>
              <a:rPr lang="en-GB" dirty="0" err="1"/>
              <a:t>Gwrywgydiaeth</a:t>
            </a:r>
            <a:r>
              <a:rPr lang="en-GB" dirty="0"/>
              <a:t>. </a:t>
            </a:r>
            <a:r>
              <a:rPr lang="en-GB" sz="2000" dirty="0"/>
              <a:t>(9)  </a:t>
            </a:r>
          </a:p>
          <a:p>
            <a:r>
              <a:rPr lang="en-GB" dirty="0" err="1"/>
              <a:t>Sialens</a:t>
            </a:r>
            <a:r>
              <a:rPr lang="en-GB" dirty="0"/>
              <a:t> </a:t>
            </a:r>
            <a:r>
              <a:rPr lang="en-GB" dirty="0" err="1"/>
              <a:t>i</a:t>
            </a:r>
            <a:r>
              <a:rPr lang="en-GB" dirty="0"/>
              <a:t> </a:t>
            </a:r>
            <a:r>
              <a:rPr lang="en-GB" dirty="0" err="1"/>
              <a:t>gysoni’r</a:t>
            </a:r>
            <a:r>
              <a:rPr lang="en-GB" dirty="0"/>
              <a:t> </a:t>
            </a:r>
            <a:r>
              <a:rPr lang="en-GB" dirty="0" err="1"/>
              <a:t>condemniad</a:t>
            </a:r>
            <a:r>
              <a:rPr lang="en-GB" dirty="0"/>
              <a:t> </a:t>
            </a:r>
            <a:r>
              <a:rPr lang="en-GB" dirty="0" err="1"/>
              <a:t>gyda</a:t>
            </a:r>
            <a:r>
              <a:rPr lang="en-GB" dirty="0"/>
              <a:t> </a:t>
            </a:r>
            <a:r>
              <a:rPr lang="en-GB" dirty="0" err="1"/>
              <a:t>gwerthoedd</a:t>
            </a:r>
            <a:r>
              <a:rPr lang="en-GB" dirty="0"/>
              <a:t> </a:t>
            </a:r>
            <a:r>
              <a:rPr lang="en-GB" dirty="0" err="1"/>
              <a:t>moesol</a:t>
            </a:r>
            <a:r>
              <a:rPr lang="en-GB" dirty="0"/>
              <a:t>.                                         </a:t>
            </a:r>
          </a:p>
          <a:p>
            <a:r>
              <a:rPr lang="en-GB" dirty="0"/>
              <a:t>‘Yet in all our diversity we perceive a certain unity and we shall not allow our differences in some particulars to obscure what binds us together.’ </a:t>
            </a:r>
            <a:r>
              <a:rPr lang="en-GB" sz="2000" dirty="0"/>
              <a:t>(10) </a:t>
            </a:r>
            <a:r>
              <a:rPr lang="en-GB" dirty="0"/>
              <a:t>– Eugene B. Borowitz </a:t>
            </a:r>
            <a:endParaRPr lang="en-GB" i="1" dirty="0"/>
          </a:p>
        </p:txBody>
      </p:sp>
      <p:cxnSp>
        <p:nvCxnSpPr>
          <p:cNvPr id="5" name="Straight Connector 4">
            <a:extLst>
              <a:ext uri="{FF2B5EF4-FFF2-40B4-BE49-F238E27FC236}">
                <a16:creationId xmlns:a16="http://schemas.microsoft.com/office/drawing/2014/main" id="{84730112-E1B3-4CDC-BC0B-A14C961F4F04}"/>
              </a:ext>
            </a:extLst>
          </p:cNvPr>
          <p:cNvCxnSpPr/>
          <p:nvPr/>
        </p:nvCxnSpPr>
        <p:spPr>
          <a:xfrm>
            <a:off x="15241" y="5207784"/>
            <a:ext cx="8983980"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8713A3B-671F-4712-9609-16071BA1E2F8}"/>
              </a:ext>
            </a:extLst>
          </p:cNvPr>
          <p:cNvSpPr txBox="1"/>
          <p:nvPr/>
        </p:nvSpPr>
        <p:spPr>
          <a:xfrm>
            <a:off x="15241" y="5207784"/>
            <a:ext cx="11826239" cy="1754326"/>
          </a:xfrm>
          <a:prstGeom prst="rect">
            <a:avLst/>
          </a:prstGeom>
          <a:noFill/>
        </p:spPr>
        <p:txBody>
          <a:bodyPr wrap="square" rtlCol="0">
            <a:spAutoFit/>
          </a:bodyPr>
          <a:lstStyle/>
          <a:p>
            <a:r>
              <a:rPr lang="en-GB" dirty="0"/>
              <a:t>(9) Dana Evan Kaplan., "Reform Judaism." </a:t>
            </a:r>
            <a:r>
              <a:rPr lang="en-GB" i="1" dirty="0"/>
              <a:t>Encyclopaedia Judaica</a:t>
            </a:r>
            <a:r>
              <a:rPr lang="en-GB" dirty="0"/>
              <a:t>, edit </a:t>
            </a:r>
            <a:r>
              <a:rPr lang="en-GB" dirty="0" err="1"/>
              <a:t>gan</a:t>
            </a:r>
            <a:r>
              <a:rPr lang="en-GB" dirty="0"/>
              <a:t> Michael </a:t>
            </a:r>
            <a:r>
              <a:rPr lang="en-GB" dirty="0" err="1"/>
              <a:t>Berenbaum</a:t>
            </a:r>
            <a:r>
              <a:rPr lang="en-GB" dirty="0"/>
              <a:t> a Fred </a:t>
            </a:r>
            <a:r>
              <a:rPr lang="en-GB" dirty="0" err="1"/>
              <a:t>Skolnik</a:t>
            </a:r>
            <a:r>
              <a:rPr lang="en-GB" dirty="0"/>
              <a:t>, 2nd ed., vol. 17, (Macmillan Reference USA, 2007)., </a:t>
            </a:r>
            <a:r>
              <a:rPr lang="en-GB" u="sng" dirty="0">
                <a:hlinkClick r:id="rId3"/>
              </a:rPr>
              <a:t>http://go.galegroup.com.ezproxy.uwtsd.ac.uk/ps/i.do?p=GVRL&amp;u=walamp&amp;id=GALE|CX2587516561&amp;v=2.1&amp;it=r&amp;sid=exlibris&amp;authCount=1</a:t>
            </a:r>
            <a:r>
              <a:rPr lang="en-GB" dirty="0"/>
              <a:t> ( </a:t>
            </a:r>
            <a:r>
              <a:rPr lang="en-GB" dirty="0" err="1"/>
              <a:t>Dyddiad</a:t>
            </a:r>
            <a:r>
              <a:rPr lang="en-GB" dirty="0"/>
              <a:t> </a:t>
            </a:r>
            <a:r>
              <a:rPr lang="en-GB" dirty="0" err="1"/>
              <a:t>Mynediad</a:t>
            </a:r>
            <a:r>
              <a:rPr lang="en-GB" dirty="0"/>
              <a:t> 19/01/2018.)</a:t>
            </a:r>
          </a:p>
          <a:p>
            <a:r>
              <a:rPr lang="en-GB" dirty="0"/>
              <a:t>(10) Eugene B. Borowitz: </a:t>
            </a:r>
            <a:r>
              <a:rPr lang="en-GB" i="1" dirty="0"/>
              <a:t>Reform Judaism Today.</a:t>
            </a:r>
            <a:r>
              <a:rPr lang="en-GB" dirty="0"/>
              <a:t>, td xxi,(Behrman House, 1983)</a:t>
            </a:r>
          </a:p>
          <a:p>
            <a:r>
              <a:rPr lang="en-GB" dirty="0"/>
              <a:t>(11) </a:t>
            </a:r>
            <a:r>
              <a:rPr lang="en-GB" dirty="0" err="1"/>
              <a:t>Ffotograff</a:t>
            </a:r>
            <a:r>
              <a:rPr lang="en-GB" dirty="0"/>
              <a:t>: Queer Café: </a:t>
            </a:r>
            <a:r>
              <a:rPr lang="en-GB" dirty="0">
                <a:hlinkClick r:id="rId4"/>
              </a:rPr>
              <a:t>http://www.queercafe.net/jewish.htm</a:t>
            </a:r>
            <a:r>
              <a:rPr lang="en-GB" dirty="0"/>
              <a:t> (</a:t>
            </a:r>
            <a:r>
              <a:rPr lang="en-GB" dirty="0" err="1"/>
              <a:t>Dyddiad</a:t>
            </a:r>
            <a:r>
              <a:rPr lang="en-GB" dirty="0"/>
              <a:t> </a:t>
            </a:r>
            <a:r>
              <a:rPr lang="en-GB" dirty="0" err="1"/>
              <a:t>Mynediad</a:t>
            </a:r>
            <a:r>
              <a:rPr lang="en-GB" dirty="0"/>
              <a:t> 19/01/2018)</a:t>
            </a:r>
          </a:p>
        </p:txBody>
      </p:sp>
      <p:pic>
        <p:nvPicPr>
          <p:cNvPr id="7" name="Picture 6">
            <a:extLst>
              <a:ext uri="{FF2B5EF4-FFF2-40B4-BE49-F238E27FC236}">
                <a16:creationId xmlns:a16="http://schemas.microsoft.com/office/drawing/2014/main" id="{DD793577-8DFC-4733-AECC-B065C4BA46A9}"/>
              </a:ext>
            </a:extLst>
          </p:cNvPr>
          <p:cNvPicPr>
            <a:picLocks noChangeAspect="1"/>
          </p:cNvPicPr>
          <p:nvPr/>
        </p:nvPicPr>
        <p:blipFill>
          <a:blip r:embed="rId5"/>
          <a:stretch>
            <a:fillRect/>
          </a:stretch>
        </p:blipFill>
        <p:spPr>
          <a:xfrm>
            <a:off x="7831469" y="237867"/>
            <a:ext cx="4010010" cy="2914725"/>
          </a:xfrm>
          <a:prstGeom prst="rect">
            <a:avLst/>
          </a:prstGeom>
        </p:spPr>
      </p:pic>
    </p:spTree>
    <p:extLst>
      <p:ext uri="{BB962C8B-B14F-4D97-AF65-F5344CB8AC3E}">
        <p14:creationId xmlns:p14="http://schemas.microsoft.com/office/powerpoint/2010/main" val="3670605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ABE2B-1B0A-4A3C-AB20-943F19084C21}"/>
              </a:ext>
            </a:extLst>
          </p:cNvPr>
          <p:cNvSpPr>
            <a:spLocks noGrp="1"/>
          </p:cNvSpPr>
          <p:nvPr>
            <p:ph type="title"/>
          </p:nvPr>
        </p:nvSpPr>
        <p:spPr>
          <a:xfrm>
            <a:off x="1393667" y="22942"/>
            <a:ext cx="9905998" cy="1478570"/>
          </a:xfrm>
        </p:spPr>
        <p:txBody>
          <a:bodyPr>
            <a:normAutofit/>
          </a:bodyPr>
          <a:lstStyle/>
          <a:p>
            <a:r>
              <a:rPr lang="en-GB" b="1" dirty="0" err="1"/>
              <a:t>Dylanwad</a:t>
            </a:r>
            <a:r>
              <a:rPr lang="en-GB" b="1" dirty="0"/>
              <a:t> </a:t>
            </a:r>
            <a:r>
              <a:rPr lang="en-GB" b="1" dirty="0" err="1"/>
              <a:t>yr</a:t>
            </a:r>
            <a:r>
              <a:rPr lang="en-GB" b="1" dirty="0"/>
              <a:t> </a:t>
            </a:r>
            <a:r>
              <a:rPr lang="en-GB" b="1" dirty="0" err="1"/>
              <a:t>ugeinfed</a:t>
            </a:r>
            <a:r>
              <a:rPr lang="en-GB" b="1" dirty="0"/>
              <a:t> </a:t>
            </a:r>
            <a:r>
              <a:rPr lang="en-GB" b="1" dirty="0" err="1"/>
              <a:t>ganrif</a:t>
            </a:r>
            <a:r>
              <a:rPr lang="en-GB" b="1" dirty="0"/>
              <a:t> </a:t>
            </a:r>
            <a:r>
              <a:rPr lang="en-GB" b="1" dirty="0" err="1"/>
              <a:t>ar</a:t>
            </a:r>
            <a:r>
              <a:rPr lang="en-GB" b="1" dirty="0"/>
              <a:t> </a:t>
            </a:r>
            <a:r>
              <a:rPr lang="en-GB" b="1" dirty="0" err="1"/>
              <a:t>hugain</a:t>
            </a:r>
            <a:endParaRPr lang="en-GB" b="1" dirty="0"/>
          </a:p>
        </p:txBody>
      </p:sp>
      <p:sp>
        <p:nvSpPr>
          <p:cNvPr id="3" name="Content Placeholder 2">
            <a:extLst>
              <a:ext uri="{FF2B5EF4-FFF2-40B4-BE49-F238E27FC236}">
                <a16:creationId xmlns:a16="http://schemas.microsoft.com/office/drawing/2014/main" id="{21253B0B-F3C4-4B16-B3F9-DED4FFC4C088}"/>
              </a:ext>
            </a:extLst>
          </p:cNvPr>
          <p:cNvSpPr>
            <a:spLocks noGrp="1"/>
          </p:cNvSpPr>
          <p:nvPr>
            <p:ph idx="1"/>
          </p:nvPr>
        </p:nvSpPr>
        <p:spPr>
          <a:xfrm>
            <a:off x="198120" y="1256548"/>
            <a:ext cx="11795760" cy="3541714"/>
          </a:xfrm>
        </p:spPr>
        <p:txBody>
          <a:bodyPr>
            <a:normAutofit/>
          </a:bodyPr>
          <a:lstStyle/>
          <a:p>
            <a:r>
              <a:rPr lang="en-GB" dirty="0"/>
              <a:t>‘The great contribution of Reform Judaism is that it has enabled the Jewish people to introduce innovation while preserving tradition, to embrace diversity while asserting commonality, to affirm beliefs without rejecting those who doubt.’ </a:t>
            </a:r>
            <a:r>
              <a:rPr lang="en-GB" sz="1800" dirty="0"/>
              <a:t>(12)                                                                                             </a:t>
            </a:r>
            <a:endParaRPr lang="en-GB" dirty="0"/>
          </a:p>
          <a:p>
            <a:r>
              <a:rPr lang="en-GB" dirty="0" err="1"/>
              <a:t>Ffeministiaeth</a:t>
            </a:r>
            <a:r>
              <a:rPr lang="en-GB" dirty="0"/>
              <a:t> </a:t>
            </a:r>
            <a:r>
              <a:rPr lang="en-GB" sz="1800" dirty="0"/>
              <a:t>(13)</a:t>
            </a:r>
          </a:p>
          <a:p>
            <a:r>
              <a:rPr lang="en-GB" dirty="0" err="1"/>
              <a:t>Ffeministiaeth</a:t>
            </a:r>
            <a:r>
              <a:rPr lang="en-GB" dirty="0"/>
              <a:t> </a:t>
            </a:r>
            <a:r>
              <a:rPr lang="en-GB" dirty="0" err="1"/>
              <a:t>wedi</a:t>
            </a:r>
            <a:r>
              <a:rPr lang="en-GB" dirty="0"/>
              <a:t> </a:t>
            </a:r>
            <a:r>
              <a:rPr lang="en-GB" dirty="0" err="1"/>
              <a:t>newid</a:t>
            </a:r>
            <a:r>
              <a:rPr lang="en-GB" dirty="0"/>
              <a:t> y </a:t>
            </a:r>
            <a:r>
              <a:rPr lang="en-GB" dirty="0" err="1"/>
              <a:t>Litwrgi</a:t>
            </a:r>
            <a:r>
              <a:rPr lang="en-GB" dirty="0"/>
              <a:t>.   </a:t>
            </a:r>
          </a:p>
          <a:p>
            <a:r>
              <a:rPr lang="en-GB" dirty="0" err="1"/>
              <a:t>Mudiad</a:t>
            </a:r>
            <a:r>
              <a:rPr lang="en-GB" dirty="0"/>
              <a:t> </a:t>
            </a:r>
            <a:r>
              <a:rPr lang="en-GB" dirty="0" err="1"/>
              <a:t>Diwygiedig</a:t>
            </a:r>
            <a:r>
              <a:rPr lang="en-GB" dirty="0"/>
              <a:t> </a:t>
            </a:r>
            <a:r>
              <a:rPr lang="en-GB" dirty="0" err="1"/>
              <a:t>yw’r</a:t>
            </a:r>
            <a:r>
              <a:rPr lang="en-GB" dirty="0"/>
              <a:t> </a:t>
            </a:r>
            <a:r>
              <a:rPr lang="en-GB" dirty="0" err="1"/>
              <a:t>enwad</a:t>
            </a:r>
            <a:r>
              <a:rPr lang="en-GB" dirty="0"/>
              <a:t> </a:t>
            </a:r>
            <a:r>
              <a:rPr lang="en-GB" dirty="0" err="1"/>
              <a:t>mwyaf</a:t>
            </a:r>
            <a:r>
              <a:rPr lang="en-GB" dirty="0"/>
              <a:t> o </a:t>
            </a:r>
            <a:r>
              <a:rPr lang="en-GB" dirty="0" err="1"/>
              <a:t>Iddewon</a:t>
            </a:r>
            <a:r>
              <a:rPr lang="en-GB" dirty="0"/>
              <a:t> </a:t>
            </a:r>
            <a:r>
              <a:rPr lang="en-GB" dirty="0" err="1"/>
              <a:t>Americanaidd</a:t>
            </a:r>
            <a:r>
              <a:rPr lang="en-GB" dirty="0"/>
              <a:t>.                                             </a:t>
            </a:r>
          </a:p>
        </p:txBody>
      </p:sp>
      <p:cxnSp>
        <p:nvCxnSpPr>
          <p:cNvPr id="5" name="Straight Connector 4">
            <a:extLst>
              <a:ext uri="{FF2B5EF4-FFF2-40B4-BE49-F238E27FC236}">
                <a16:creationId xmlns:a16="http://schemas.microsoft.com/office/drawing/2014/main" id="{836A1790-1394-4878-B5DF-FDF7E9B7AD42}"/>
              </a:ext>
            </a:extLst>
          </p:cNvPr>
          <p:cNvCxnSpPr/>
          <p:nvPr/>
        </p:nvCxnSpPr>
        <p:spPr>
          <a:xfrm>
            <a:off x="0" y="5121052"/>
            <a:ext cx="9715500"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94E1F40D-A910-40B6-990D-22C3529BA430}"/>
              </a:ext>
            </a:extLst>
          </p:cNvPr>
          <p:cNvSpPr txBox="1"/>
          <p:nvPr/>
        </p:nvSpPr>
        <p:spPr>
          <a:xfrm>
            <a:off x="0" y="5144856"/>
            <a:ext cx="11139645" cy="1938992"/>
          </a:xfrm>
          <a:prstGeom prst="rect">
            <a:avLst/>
          </a:prstGeom>
          <a:noFill/>
        </p:spPr>
        <p:txBody>
          <a:bodyPr wrap="square" rtlCol="0">
            <a:spAutoFit/>
          </a:bodyPr>
          <a:lstStyle/>
          <a:p>
            <a:r>
              <a:rPr lang="en-GB" sz="1400" dirty="0"/>
              <a:t>(12) What Judaism? ‘</a:t>
            </a:r>
            <a:r>
              <a:rPr lang="en-GB" sz="1400" i="1" dirty="0"/>
              <a:t>What is Reform </a:t>
            </a:r>
            <a:r>
              <a:rPr lang="en-GB" sz="1400" i="1" dirty="0" err="1"/>
              <a:t>Judaism’.,</a:t>
            </a:r>
            <a:r>
              <a:rPr lang="en-GB" sz="1400" u="sng" dirty="0" err="1">
                <a:hlinkClick r:id="rId3"/>
              </a:rPr>
              <a:t>https</a:t>
            </a:r>
            <a:r>
              <a:rPr lang="en-GB" sz="1400" u="sng" dirty="0">
                <a:hlinkClick r:id="rId3"/>
              </a:rPr>
              <a:t>://reformjudaism.org/what-reform-</a:t>
            </a:r>
            <a:r>
              <a:rPr lang="en-GB" sz="1400" u="sng" dirty="0" err="1">
                <a:hlinkClick r:id="rId3"/>
              </a:rPr>
              <a:t>judaism</a:t>
            </a:r>
            <a:r>
              <a:rPr lang="en-GB" sz="1400" dirty="0"/>
              <a:t> (</a:t>
            </a:r>
            <a:r>
              <a:rPr lang="en-GB" sz="1400" dirty="0" err="1"/>
              <a:t>Dyddiad</a:t>
            </a:r>
            <a:r>
              <a:rPr lang="en-GB" sz="1400" dirty="0"/>
              <a:t> </a:t>
            </a:r>
            <a:r>
              <a:rPr lang="en-GB" sz="1400" dirty="0" err="1"/>
              <a:t>Mynediad</a:t>
            </a:r>
            <a:r>
              <a:rPr lang="en-GB" sz="1400" dirty="0"/>
              <a:t> 17/01/18)</a:t>
            </a:r>
          </a:p>
          <a:p>
            <a:r>
              <a:rPr lang="en-GB" sz="1400" dirty="0"/>
              <a:t>(13) Dana Evan. Kaplan., "Reform Judaism." </a:t>
            </a:r>
            <a:r>
              <a:rPr lang="en-GB" sz="1400" i="1" dirty="0"/>
              <a:t>Encyclopaedia Judaica</a:t>
            </a:r>
            <a:r>
              <a:rPr lang="en-GB" sz="1400" dirty="0"/>
              <a:t>, edit </a:t>
            </a:r>
            <a:r>
              <a:rPr lang="en-GB" sz="1400" dirty="0" err="1"/>
              <a:t>gan</a:t>
            </a:r>
            <a:r>
              <a:rPr lang="en-GB" sz="1400" dirty="0"/>
              <a:t> Michael </a:t>
            </a:r>
            <a:r>
              <a:rPr lang="en-GB" sz="1400" dirty="0" err="1"/>
              <a:t>Berenbaum</a:t>
            </a:r>
            <a:r>
              <a:rPr lang="en-GB" sz="1400" dirty="0"/>
              <a:t> a Fred </a:t>
            </a:r>
            <a:r>
              <a:rPr lang="en-GB" sz="1400" dirty="0" err="1"/>
              <a:t>Skolnik</a:t>
            </a:r>
            <a:r>
              <a:rPr lang="en-GB" sz="1400" dirty="0"/>
              <a:t>, 2nd ed., vol. 17, (Macmillan Reference USA, 2007)., </a:t>
            </a:r>
            <a:r>
              <a:rPr lang="en-GB" sz="1400" u="sng" dirty="0">
                <a:hlinkClick r:id="rId4"/>
              </a:rPr>
              <a:t>http://go.galegroup.com.ezproxy.uwtsd.ac.uk/ps/i.do?p=GVRL&amp;u=walamp&amp;id=GALE|CX2587516561&amp;v=2.1&amp;it=r&amp;sid=exlibris&amp;authCount=1</a:t>
            </a:r>
            <a:r>
              <a:rPr lang="en-GB" sz="1400" dirty="0"/>
              <a:t> ( </a:t>
            </a:r>
            <a:r>
              <a:rPr lang="en-GB" sz="1400" dirty="0" err="1"/>
              <a:t>Dyddiad</a:t>
            </a:r>
            <a:r>
              <a:rPr lang="en-GB" sz="1400" dirty="0"/>
              <a:t> </a:t>
            </a:r>
            <a:r>
              <a:rPr lang="en-GB" sz="1400" dirty="0" err="1"/>
              <a:t>Mynediad</a:t>
            </a:r>
            <a:r>
              <a:rPr lang="en-GB" sz="1400" dirty="0"/>
              <a:t> 19/01/2018.)</a:t>
            </a:r>
          </a:p>
          <a:p>
            <a:r>
              <a:rPr lang="en-GB" sz="1400" dirty="0"/>
              <a:t>(14) </a:t>
            </a:r>
            <a:r>
              <a:rPr lang="en-GB" sz="1400" dirty="0" err="1"/>
              <a:t>Ffotograph</a:t>
            </a:r>
            <a:r>
              <a:rPr lang="en-GB" sz="1400" dirty="0"/>
              <a:t>: Pew Research </a:t>
            </a:r>
            <a:r>
              <a:rPr lang="en-GB" sz="1400" dirty="0" err="1"/>
              <a:t>Center</a:t>
            </a:r>
            <a:r>
              <a:rPr lang="en-GB" sz="1400" dirty="0"/>
              <a:t>: ‘</a:t>
            </a:r>
            <a:r>
              <a:rPr lang="en-GB" sz="1400" i="1" dirty="0" err="1"/>
              <a:t>Portait</a:t>
            </a:r>
            <a:r>
              <a:rPr lang="en-GB" sz="1400" i="1" dirty="0"/>
              <a:t> of Jewish Americans’., </a:t>
            </a:r>
            <a:r>
              <a:rPr lang="en-GB" sz="1400" dirty="0">
                <a:hlinkClick r:id="rId5"/>
              </a:rPr>
              <a:t>http://www.pewforum.org/2013/10/01/jewish-american-beliefs-attitudes-culture-survey/</a:t>
            </a:r>
            <a:r>
              <a:rPr lang="en-GB" sz="1400" dirty="0"/>
              <a:t>., (</a:t>
            </a:r>
            <a:r>
              <a:rPr lang="en-GB" sz="1400" dirty="0" err="1"/>
              <a:t>Dyddiad</a:t>
            </a:r>
            <a:r>
              <a:rPr lang="en-GB" sz="1400" dirty="0"/>
              <a:t> </a:t>
            </a:r>
            <a:r>
              <a:rPr lang="en-GB" sz="1400" dirty="0" err="1"/>
              <a:t>Mynediad</a:t>
            </a:r>
            <a:r>
              <a:rPr lang="en-GB" sz="1400" dirty="0"/>
              <a:t> 19/01/18)</a:t>
            </a:r>
          </a:p>
          <a:p>
            <a:endParaRPr lang="en-GB" dirty="0"/>
          </a:p>
        </p:txBody>
      </p:sp>
      <p:pic>
        <p:nvPicPr>
          <p:cNvPr id="3076" name="Picture 4" descr="jew-overview-6">
            <a:extLst>
              <a:ext uri="{FF2B5EF4-FFF2-40B4-BE49-F238E27FC236}">
                <a16:creationId xmlns:a16="http://schemas.microsoft.com/office/drawing/2014/main" id="{0B2804D9-E80B-49DF-BE15-C824BF520A5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85786" y="2171150"/>
            <a:ext cx="2502475" cy="275996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DA10C787-5CD5-44C8-9C10-69D11CDD85D4}"/>
              </a:ext>
            </a:extLst>
          </p:cNvPr>
          <p:cNvSpPr/>
          <p:nvPr/>
        </p:nvSpPr>
        <p:spPr>
          <a:xfrm>
            <a:off x="11564905" y="2313032"/>
            <a:ext cx="627095" cy="369332"/>
          </a:xfrm>
          <a:prstGeom prst="rect">
            <a:avLst/>
          </a:prstGeom>
        </p:spPr>
        <p:txBody>
          <a:bodyPr wrap="none">
            <a:spAutoFit/>
          </a:bodyPr>
          <a:lstStyle/>
          <a:p>
            <a:r>
              <a:rPr lang="en-GB" dirty="0"/>
              <a:t>(14) </a:t>
            </a:r>
          </a:p>
        </p:txBody>
      </p:sp>
    </p:spTree>
    <p:extLst>
      <p:ext uri="{BB962C8B-B14F-4D97-AF65-F5344CB8AC3E}">
        <p14:creationId xmlns:p14="http://schemas.microsoft.com/office/powerpoint/2010/main" val="3868158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C4C92-1D11-44D9-9AFB-752C39ACC8A6}"/>
              </a:ext>
            </a:extLst>
          </p:cNvPr>
          <p:cNvSpPr>
            <a:spLocks noGrp="1"/>
          </p:cNvSpPr>
          <p:nvPr>
            <p:ph type="title"/>
          </p:nvPr>
        </p:nvSpPr>
        <p:spPr>
          <a:xfrm>
            <a:off x="1366999" y="330256"/>
            <a:ext cx="9905998" cy="1478570"/>
          </a:xfrm>
        </p:spPr>
        <p:txBody>
          <a:bodyPr/>
          <a:lstStyle/>
          <a:p>
            <a:r>
              <a:rPr lang="en-GB" b="1" dirty="0" err="1"/>
              <a:t>Gwerthusiad</a:t>
            </a:r>
            <a:endParaRPr lang="en-GB" b="1" dirty="0"/>
          </a:p>
        </p:txBody>
      </p:sp>
      <p:sp>
        <p:nvSpPr>
          <p:cNvPr id="4" name="Content Placeholder 3">
            <a:extLst>
              <a:ext uri="{FF2B5EF4-FFF2-40B4-BE49-F238E27FC236}">
                <a16:creationId xmlns:a16="http://schemas.microsoft.com/office/drawing/2014/main" id="{CDE86FAC-4405-46BE-9094-403C0E788D84}"/>
              </a:ext>
            </a:extLst>
          </p:cNvPr>
          <p:cNvSpPr>
            <a:spLocks noGrp="1"/>
          </p:cNvSpPr>
          <p:nvPr>
            <p:ph sz="half" idx="1"/>
          </p:nvPr>
        </p:nvSpPr>
        <p:spPr>
          <a:xfrm>
            <a:off x="1028784" y="1677986"/>
            <a:ext cx="10357170" cy="4174174"/>
          </a:xfrm>
        </p:spPr>
        <p:txBody>
          <a:bodyPr/>
          <a:lstStyle/>
          <a:p>
            <a:r>
              <a:rPr lang="en-GB" dirty="0" err="1"/>
              <a:t>Pwysigrwydd</a:t>
            </a:r>
            <a:r>
              <a:rPr lang="en-GB" dirty="0"/>
              <a:t> y </a:t>
            </a:r>
            <a:r>
              <a:rPr lang="en-GB" dirty="0" err="1"/>
              <a:t>mudiad</a:t>
            </a:r>
            <a:r>
              <a:rPr lang="en-GB" dirty="0"/>
              <a:t> </a:t>
            </a:r>
            <a:r>
              <a:rPr lang="en-GB" dirty="0" err="1"/>
              <a:t>Diwygiedig</a:t>
            </a:r>
            <a:r>
              <a:rPr lang="en-GB" dirty="0"/>
              <a:t> </a:t>
            </a:r>
            <a:r>
              <a:rPr lang="en-GB" sz="1800" dirty="0"/>
              <a:t>(15)</a:t>
            </a:r>
          </a:p>
          <a:p>
            <a:r>
              <a:rPr lang="en-GB" dirty="0" err="1"/>
              <a:t>Sicrhau</a:t>
            </a:r>
            <a:r>
              <a:rPr lang="en-GB" dirty="0"/>
              <a:t> </a:t>
            </a:r>
            <a:r>
              <a:rPr lang="en-GB" dirty="0" err="1"/>
              <a:t>mae</a:t>
            </a:r>
            <a:r>
              <a:rPr lang="en-GB" dirty="0"/>
              <a:t> </a:t>
            </a:r>
            <a:r>
              <a:rPr lang="en-GB" dirty="0" err="1"/>
              <a:t>pobl</a:t>
            </a:r>
            <a:r>
              <a:rPr lang="en-GB" dirty="0"/>
              <a:t> </a:t>
            </a:r>
            <a:r>
              <a:rPr lang="en-GB" dirty="0" err="1"/>
              <a:t>hoyw</a:t>
            </a:r>
            <a:r>
              <a:rPr lang="en-GB" dirty="0"/>
              <a:t> </a:t>
            </a:r>
            <a:r>
              <a:rPr lang="en-GB" dirty="0" err="1"/>
              <a:t>hawliau</a:t>
            </a:r>
            <a:r>
              <a:rPr lang="en-GB" dirty="0"/>
              <a:t> </a:t>
            </a:r>
            <a:r>
              <a:rPr lang="en-GB" dirty="0" err="1"/>
              <a:t>crefyddol</a:t>
            </a:r>
            <a:r>
              <a:rPr lang="en-GB" dirty="0"/>
              <a:t> </a:t>
            </a:r>
            <a:r>
              <a:rPr lang="en-GB" dirty="0" err="1"/>
              <a:t>yn</a:t>
            </a:r>
            <a:r>
              <a:rPr lang="en-GB" dirty="0"/>
              <a:t> </a:t>
            </a:r>
            <a:r>
              <a:rPr lang="en-GB" dirty="0" err="1"/>
              <a:t>ogystal</a:t>
            </a:r>
            <a:r>
              <a:rPr lang="en-GB" dirty="0"/>
              <a:t> â </a:t>
            </a:r>
            <a:r>
              <a:rPr lang="en-GB" dirty="0" err="1"/>
              <a:t>hawliau</a:t>
            </a:r>
            <a:r>
              <a:rPr lang="en-GB" dirty="0"/>
              <a:t> </a:t>
            </a:r>
            <a:r>
              <a:rPr lang="en-GB" dirty="0" err="1"/>
              <a:t>sifil</a:t>
            </a:r>
            <a:r>
              <a:rPr lang="en-GB" dirty="0"/>
              <a:t>.</a:t>
            </a:r>
          </a:p>
          <a:p>
            <a:r>
              <a:rPr lang="en-GB" dirty="0" err="1"/>
              <a:t>Mawrth</a:t>
            </a:r>
            <a:r>
              <a:rPr lang="en-GB" dirty="0"/>
              <a:t>, 2000: CCAR </a:t>
            </a:r>
            <a:r>
              <a:rPr lang="en-GB" dirty="0" err="1"/>
              <a:t>grŵp</a:t>
            </a:r>
            <a:r>
              <a:rPr lang="en-GB" dirty="0"/>
              <a:t> </a:t>
            </a:r>
            <a:r>
              <a:rPr lang="en-GB" dirty="0" err="1"/>
              <a:t>crefyddol</a:t>
            </a:r>
            <a:r>
              <a:rPr lang="en-GB" dirty="0"/>
              <a:t> </a:t>
            </a:r>
            <a:r>
              <a:rPr lang="en-GB" dirty="0" err="1"/>
              <a:t>cyntaf</a:t>
            </a:r>
            <a:r>
              <a:rPr lang="en-GB" dirty="0"/>
              <a:t> </a:t>
            </a:r>
            <a:r>
              <a:rPr lang="en-GB" dirty="0" err="1"/>
              <a:t>i</a:t>
            </a:r>
            <a:r>
              <a:rPr lang="en-GB" dirty="0"/>
              <a:t> </a:t>
            </a:r>
            <a:r>
              <a:rPr lang="en-GB" dirty="0" err="1"/>
              <a:t>gymeradwyo</a:t>
            </a:r>
            <a:r>
              <a:rPr lang="en-GB" dirty="0"/>
              <a:t> </a:t>
            </a:r>
            <a:r>
              <a:rPr lang="en-GB" dirty="0" err="1"/>
              <a:t>priodas</a:t>
            </a:r>
            <a:r>
              <a:rPr lang="en-GB" dirty="0"/>
              <a:t> </a:t>
            </a:r>
            <a:r>
              <a:rPr lang="en-GB" dirty="0" err="1"/>
              <a:t>hoyw</a:t>
            </a:r>
            <a:r>
              <a:rPr lang="en-GB" dirty="0"/>
              <a:t> </a:t>
            </a:r>
            <a:r>
              <a:rPr lang="en-GB" dirty="0" err="1"/>
              <a:t>yn</a:t>
            </a:r>
            <a:r>
              <a:rPr lang="en-GB" dirty="0"/>
              <a:t> </a:t>
            </a:r>
            <a:r>
              <a:rPr lang="en-GB" dirty="0" err="1"/>
              <a:t>swyddogol</a:t>
            </a:r>
            <a:r>
              <a:rPr lang="en-GB" dirty="0"/>
              <a:t>. </a:t>
            </a:r>
            <a:r>
              <a:rPr lang="en-GB" sz="1800" dirty="0"/>
              <a:t>(16)</a:t>
            </a:r>
          </a:p>
          <a:p>
            <a:r>
              <a:rPr lang="en-GB" dirty="0" err="1"/>
              <a:t>Iddewiaeth</a:t>
            </a:r>
            <a:r>
              <a:rPr lang="en-GB" dirty="0"/>
              <a:t> </a:t>
            </a:r>
            <a:r>
              <a:rPr lang="en-GB" dirty="0" err="1"/>
              <a:t>Ddiwygiedig</a:t>
            </a:r>
            <a:r>
              <a:rPr lang="en-GB" dirty="0"/>
              <a:t> </a:t>
            </a:r>
            <a:r>
              <a:rPr lang="en-GB" dirty="0" err="1"/>
              <a:t>yn</a:t>
            </a:r>
            <a:r>
              <a:rPr lang="en-GB" dirty="0"/>
              <a:t> </a:t>
            </a:r>
            <a:r>
              <a:rPr lang="en-GB" dirty="0" err="1"/>
              <a:t>pwysleisio</a:t>
            </a:r>
            <a:r>
              <a:rPr lang="en-GB" dirty="0"/>
              <a:t> </a:t>
            </a:r>
            <a:r>
              <a:rPr lang="en-GB" dirty="0" err="1"/>
              <a:t>cydraddoldeb</a:t>
            </a:r>
            <a:r>
              <a:rPr lang="en-GB" dirty="0"/>
              <a:t>.</a:t>
            </a:r>
          </a:p>
          <a:p>
            <a:r>
              <a:rPr lang="en-GB" dirty="0" err="1"/>
              <a:t>Er</a:t>
            </a:r>
            <a:r>
              <a:rPr lang="en-GB" dirty="0"/>
              <a:t> </a:t>
            </a:r>
            <a:r>
              <a:rPr lang="en-GB" dirty="0" err="1"/>
              <a:t>hyn</a:t>
            </a:r>
            <a:r>
              <a:rPr lang="en-GB" dirty="0"/>
              <a:t>, </a:t>
            </a:r>
            <a:r>
              <a:rPr lang="en-GB" dirty="0" err="1"/>
              <a:t>rhaid</a:t>
            </a:r>
            <a:r>
              <a:rPr lang="en-GB" dirty="0"/>
              <a:t> </a:t>
            </a:r>
            <a:r>
              <a:rPr lang="en-GB" dirty="0" err="1"/>
              <a:t>cofio</a:t>
            </a:r>
            <a:r>
              <a:rPr lang="en-GB" dirty="0"/>
              <a:t> </a:t>
            </a:r>
            <a:r>
              <a:rPr lang="en-GB" dirty="0" err="1"/>
              <a:t>mae</a:t>
            </a:r>
            <a:r>
              <a:rPr lang="en-GB" dirty="0"/>
              <a:t> </a:t>
            </a:r>
            <a:r>
              <a:rPr lang="en-GB" dirty="0" err="1"/>
              <a:t>gan</a:t>
            </a:r>
            <a:r>
              <a:rPr lang="en-GB" dirty="0"/>
              <a:t> </a:t>
            </a:r>
            <a:r>
              <a:rPr lang="en-GB" dirty="0" err="1"/>
              <a:t>yr</a:t>
            </a:r>
            <a:r>
              <a:rPr lang="en-GB" dirty="0"/>
              <a:t> </a:t>
            </a:r>
            <a:r>
              <a:rPr lang="en-GB" dirty="0" err="1"/>
              <a:t>Iddewon</a:t>
            </a:r>
            <a:r>
              <a:rPr lang="en-GB" dirty="0"/>
              <a:t> </a:t>
            </a:r>
            <a:r>
              <a:rPr lang="en-GB" dirty="0" err="1"/>
              <a:t>dyletswydd</a:t>
            </a:r>
            <a:r>
              <a:rPr lang="en-GB" dirty="0"/>
              <a:t> </a:t>
            </a:r>
            <a:r>
              <a:rPr lang="en-GB" dirty="0" err="1"/>
              <a:t>i</a:t>
            </a:r>
            <a:r>
              <a:rPr lang="en-GB" dirty="0"/>
              <a:t> </a:t>
            </a:r>
            <a:r>
              <a:rPr lang="en-GB" dirty="0" err="1"/>
              <a:t>ufuddhau'r</a:t>
            </a:r>
            <a:r>
              <a:rPr lang="en-GB" dirty="0"/>
              <a:t> 613 Mitzvot.</a:t>
            </a:r>
          </a:p>
          <a:p>
            <a:r>
              <a:rPr lang="en-GB" dirty="0" err="1"/>
              <a:t>Sicrhau</a:t>
            </a:r>
            <a:r>
              <a:rPr lang="en-GB" dirty="0"/>
              <a:t> </a:t>
            </a:r>
            <a:r>
              <a:rPr lang="en-GB" dirty="0" err="1"/>
              <a:t>goroesiad</a:t>
            </a:r>
            <a:r>
              <a:rPr lang="en-GB" dirty="0"/>
              <a:t> y </a:t>
            </a:r>
            <a:r>
              <a:rPr lang="en-GB" dirty="0" err="1"/>
              <a:t>grefydd</a:t>
            </a:r>
            <a:r>
              <a:rPr lang="en-GB" dirty="0"/>
              <a:t>.</a:t>
            </a:r>
          </a:p>
          <a:p>
            <a:endParaRPr lang="en-GB" dirty="0"/>
          </a:p>
        </p:txBody>
      </p:sp>
      <p:cxnSp>
        <p:nvCxnSpPr>
          <p:cNvPr id="7" name="Straight Connector 6">
            <a:extLst>
              <a:ext uri="{FF2B5EF4-FFF2-40B4-BE49-F238E27FC236}">
                <a16:creationId xmlns:a16="http://schemas.microsoft.com/office/drawing/2014/main" id="{705D5CEE-5F01-4580-AEB0-647EF24B8D04}"/>
              </a:ext>
            </a:extLst>
          </p:cNvPr>
          <p:cNvCxnSpPr/>
          <p:nvPr/>
        </p:nvCxnSpPr>
        <p:spPr>
          <a:xfrm>
            <a:off x="0" y="5760720"/>
            <a:ext cx="8412480" cy="0"/>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8933675-360A-4BAE-944C-78893A80CFF0}"/>
              </a:ext>
            </a:extLst>
          </p:cNvPr>
          <p:cNvSpPr txBox="1"/>
          <p:nvPr/>
        </p:nvSpPr>
        <p:spPr>
          <a:xfrm>
            <a:off x="0" y="5910811"/>
            <a:ext cx="12414738" cy="1200329"/>
          </a:xfrm>
          <a:prstGeom prst="rect">
            <a:avLst/>
          </a:prstGeom>
          <a:noFill/>
        </p:spPr>
        <p:txBody>
          <a:bodyPr wrap="square" rtlCol="0">
            <a:spAutoFit/>
          </a:bodyPr>
          <a:lstStyle/>
          <a:p>
            <a:r>
              <a:rPr lang="en-GB" dirty="0"/>
              <a:t>(15) C. M Pilkington., </a:t>
            </a:r>
            <a:r>
              <a:rPr lang="en-GB" i="1" dirty="0" err="1"/>
              <a:t>Iddewiaeth</a:t>
            </a:r>
            <a:r>
              <a:rPr lang="en-GB" dirty="0"/>
              <a:t>, </a:t>
            </a:r>
            <a:r>
              <a:rPr lang="en-GB" dirty="0" err="1"/>
              <a:t>cyf</a:t>
            </a:r>
            <a:r>
              <a:rPr lang="en-GB" dirty="0"/>
              <a:t>. </a:t>
            </a:r>
            <a:r>
              <a:rPr lang="en-GB" dirty="0" err="1"/>
              <a:t>gan</a:t>
            </a:r>
            <a:r>
              <a:rPr lang="en-GB" dirty="0"/>
              <a:t> Sian A. Edwards., td71.,(</a:t>
            </a:r>
            <a:r>
              <a:rPr lang="en-GB" dirty="0" err="1"/>
              <a:t>Caerdydd</a:t>
            </a:r>
            <a:r>
              <a:rPr lang="en-GB" dirty="0"/>
              <a:t>: </a:t>
            </a:r>
            <a:r>
              <a:rPr lang="en-GB" dirty="0" err="1"/>
              <a:t>Gwasg</a:t>
            </a:r>
            <a:r>
              <a:rPr lang="en-GB" dirty="0"/>
              <a:t> UWIC, 2005.)</a:t>
            </a:r>
          </a:p>
          <a:p>
            <a:r>
              <a:rPr lang="en-GB" dirty="0"/>
              <a:t>(16) Jewish Journal: ‘</a:t>
            </a:r>
            <a:r>
              <a:rPr lang="en-GB" i="1" dirty="0"/>
              <a:t>Reform Biennial reveals movement’s strengths, challenges</a:t>
            </a:r>
            <a:r>
              <a:rPr lang="en-GB" dirty="0"/>
              <a:t>’., </a:t>
            </a:r>
            <a:r>
              <a:rPr lang="en-GB" dirty="0">
                <a:hlinkClick r:id="rId3"/>
              </a:rPr>
              <a:t>http://jewishjournal.com/culture/religion/125499/</a:t>
            </a:r>
            <a:r>
              <a:rPr lang="en-GB" dirty="0"/>
              <a:t> (</a:t>
            </a:r>
            <a:r>
              <a:rPr lang="en-GB" dirty="0" err="1"/>
              <a:t>Dyddiad</a:t>
            </a:r>
            <a:r>
              <a:rPr lang="en-GB" dirty="0"/>
              <a:t> </a:t>
            </a:r>
            <a:r>
              <a:rPr lang="en-GB" dirty="0" err="1"/>
              <a:t>Mynediad</a:t>
            </a:r>
            <a:r>
              <a:rPr lang="en-GB" dirty="0"/>
              <a:t> 21/01/28)</a:t>
            </a:r>
          </a:p>
          <a:p>
            <a:endParaRPr lang="en-GB" dirty="0"/>
          </a:p>
        </p:txBody>
      </p:sp>
    </p:spTree>
    <p:extLst>
      <p:ext uri="{BB962C8B-B14F-4D97-AF65-F5344CB8AC3E}">
        <p14:creationId xmlns:p14="http://schemas.microsoft.com/office/powerpoint/2010/main" val="369320012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2BB1E-628F-4FB8-A6AE-1936022753B6}"/>
              </a:ext>
            </a:extLst>
          </p:cNvPr>
          <p:cNvSpPr>
            <a:spLocks noGrp="1"/>
          </p:cNvSpPr>
          <p:nvPr>
            <p:ph type="title"/>
          </p:nvPr>
        </p:nvSpPr>
        <p:spPr>
          <a:xfrm>
            <a:off x="3998913" y="1418618"/>
            <a:ext cx="9905998" cy="1478570"/>
          </a:xfrm>
        </p:spPr>
        <p:txBody>
          <a:bodyPr>
            <a:normAutofit/>
          </a:bodyPr>
          <a:lstStyle/>
          <a:p>
            <a:r>
              <a:rPr lang="en-GB" sz="7200" b="1" dirty="0" err="1"/>
              <a:t>Diolch</a:t>
            </a:r>
            <a:endParaRPr lang="en-GB" sz="7200" b="1" dirty="0"/>
          </a:p>
        </p:txBody>
      </p:sp>
      <p:sp>
        <p:nvSpPr>
          <p:cNvPr id="3" name="Content Placeholder 2">
            <a:extLst>
              <a:ext uri="{FF2B5EF4-FFF2-40B4-BE49-F238E27FC236}">
                <a16:creationId xmlns:a16="http://schemas.microsoft.com/office/drawing/2014/main" id="{809AEA63-C619-444D-83FF-34B1B14EB5B2}"/>
              </a:ext>
            </a:extLst>
          </p:cNvPr>
          <p:cNvSpPr>
            <a:spLocks noGrp="1"/>
          </p:cNvSpPr>
          <p:nvPr>
            <p:ph idx="1"/>
          </p:nvPr>
        </p:nvSpPr>
        <p:spPr>
          <a:xfrm>
            <a:off x="3072203" y="2551816"/>
            <a:ext cx="9905999" cy="3541714"/>
          </a:xfrm>
        </p:spPr>
        <p:txBody>
          <a:bodyPr/>
          <a:lstStyle/>
          <a:p>
            <a:pPr marL="0" indent="0">
              <a:buNone/>
            </a:pPr>
            <a:r>
              <a:rPr lang="en-GB" sz="3600" dirty="0"/>
              <a:t>A </a:t>
            </a:r>
            <a:r>
              <a:rPr lang="en-GB" sz="3600" dirty="0" err="1"/>
              <a:t>oes</a:t>
            </a:r>
            <a:r>
              <a:rPr lang="en-GB" sz="3600" dirty="0"/>
              <a:t> </a:t>
            </a:r>
            <a:r>
              <a:rPr lang="en-GB" sz="3600" dirty="0" err="1"/>
              <a:t>unrhyw</a:t>
            </a:r>
            <a:r>
              <a:rPr lang="en-GB" sz="3600" dirty="0"/>
              <a:t> </a:t>
            </a:r>
            <a:r>
              <a:rPr lang="en-GB" sz="3600" dirty="0" err="1"/>
              <a:t>gwestiynau</a:t>
            </a:r>
            <a:r>
              <a:rPr lang="en-GB" sz="3600" dirty="0"/>
              <a:t>?</a:t>
            </a:r>
          </a:p>
          <a:p>
            <a:pPr marL="0" indent="0">
              <a:buNone/>
            </a:pPr>
            <a:endParaRPr lang="en-GB" dirty="0"/>
          </a:p>
        </p:txBody>
      </p:sp>
    </p:spTree>
    <p:extLst>
      <p:ext uri="{BB962C8B-B14F-4D97-AF65-F5344CB8AC3E}">
        <p14:creationId xmlns:p14="http://schemas.microsoft.com/office/powerpoint/2010/main" val="1595144553"/>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C97E-4964-4704-A56F-AD77DF444929}"/>
              </a:ext>
            </a:extLst>
          </p:cNvPr>
          <p:cNvSpPr>
            <a:spLocks noGrp="1"/>
          </p:cNvSpPr>
          <p:nvPr>
            <p:ph type="title"/>
          </p:nvPr>
        </p:nvSpPr>
        <p:spPr>
          <a:xfrm>
            <a:off x="1143001" y="-113002"/>
            <a:ext cx="9905998" cy="1478570"/>
          </a:xfrm>
        </p:spPr>
        <p:txBody>
          <a:bodyPr/>
          <a:lstStyle/>
          <a:p>
            <a:r>
              <a:rPr lang="en-GB" b="1" dirty="0" err="1"/>
              <a:t>Llyfryddiaeth</a:t>
            </a:r>
            <a:endParaRPr lang="en-GB" b="1" dirty="0"/>
          </a:p>
        </p:txBody>
      </p:sp>
      <p:sp>
        <p:nvSpPr>
          <p:cNvPr id="3" name="Content Placeholder 2">
            <a:extLst>
              <a:ext uri="{FF2B5EF4-FFF2-40B4-BE49-F238E27FC236}">
                <a16:creationId xmlns:a16="http://schemas.microsoft.com/office/drawing/2014/main" id="{4FBEA84C-0EC1-4516-884B-CC544877C3AD}"/>
              </a:ext>
            </a:extLst>
          </p:cNvPr>
          <p:cNvSpPr>
            <a:spLocks noGrp="1"/>
          </p:cNvSpPr>
          <p:nvPr>
            <p:ph idx="1"/>
          </p:nvPr>
        </p:nvSpPr>
        <p:spPr>
          <a:xfrm>
            <a:off x="0" y="1195754"/>
            <a:ext cx="12192000" cy="5433646"/>
          </a:xfrm>
        </p:spPr>
        <p:txBody>
          <a:bodyPr>
            <a:normAutofit fontScale="62500" lnSpcReduction="20000"/>
          </a:bodyPr>
          <a:lstStyle/>
          <a:p>
            <a:r>
              <a:rPr lang="en-GB" dirty="0"/>
              <a:t>Borowitz, Eugene. B., </a:t>
            </a:r>
            <a:r>
              <a:rPr lang="en-GB" i="1" dirty="0"/>
              <a:t>Reform Judaism Today.</a:t>
            </a:r>
            <a:r>
              <a:rPr lang="en-GB" dirty="0"/>
              <a:t>, td xxi.,(Behrman House, 1983)</a:t>
            </a:r>
          </a:p>
          <a:p>
            <a:r>
              <a:rPr lang="en-GB" dirty="0"/>
              <a:t>Kaplan, Dana Evan. "Reform Judaism." </a:t>
            </a:r>
            <a:r>
              <a:rPr lang="en-GB" i="1" dirty="0"/>
              <a:t>Encyclopaedia Judaica</a:t>
            </a:r>
            <a:r>
              <a:rPr lang="en-GB" dirty="0"/>
              <a:t>, edit </a:t>
            </a:r>
            <a:r>
              <a:rPr lang="en-GB" dirty="0" err="1"/>
              <a:t>gan</a:t>
            </a:r>
            <a:r>
              <a:rPr lang="en-GB" dirty="0"/>
              <a:t> Michael </a:t>
            </a:r>
            <a:r>
              <a:rPr lang="en-GB" dirty="0" err="1"/>
              <a:t>Berenbaum</a:t>
            </a:r>
            <a:r>
              <a:rPr lang="en-GB" dirty="0"/>
              <a:t> a Fred </a:t>
            </a:r>
            <a:r>
              <a:rPr lang="en-GB" dirty="0" err="1"/>
              <a:t>Skolnik</a:t>
            </a:r>
            <a:r>
              <a:rPr lang="en-GB" dirty="0"/>
              <a:t>, 2nd ed., vol. 17, (Macmillan Reference USA, 2007)., </a:t>
            </a:r>
            <a:r>
              <a:rPr lang="en-GB" u="sng" dirty="0">
                <a:hlinkClick r:id="rId3"/>
              </a:rPr>
              <a:t>http://go.galegroup.com.ezproxy.uwtsd.ac.uk/ps/i.do?p=GVRL&amp;u=walamp&amp;id=GALE|CX2587516561&amp;v=2.1&amp;it=r&amp;sid=exlibris&amp;authCount=1</a:t>
            </a:r>
            <a:r>
              <a:rPr lang="en-GB" dirty="0"/>
              <a:t> ( </a:t>
            </a:r>
            <a:r>
              <a:rPr lang="en-GB" dirty="0" err="1"/>
              <a:t>Dyddiad</a:t>
            </a:r>
            <a:r>
              <a:rPr lang="en-GB" dirty="0"/>
              <a:t> </a:t>
            </a:r>
            <a:r>
              <a:rPr lang="en-GB" dirty="0" err="1"/>
              <a:t>Mynediad</a:t>
            </a:r>
            <a:r>
              <a:rPr lang="en-GB" dirty="0"/>
              <a:t> 19/01/2018.)</a:t>
            </a:r>
          </a:p>
          <a:p>
            <a:r>
              <a:rPr lang="en-GB" dirty="0"/>
              <a:t>Jewish Journal: ‘</a:t>
            </a:r>
            <a:r>
              <a:rPr lang="en-GB" i="1" dirty="0"/>
              <a:t>Reform Biennial reveals movement’s strengths, challenges</a:t>
            </a:r>
            <a:r>
              <a:rPr lang="en-GB" dirty="0"/>
              <a:t>’., </a:t>
            </a:r>
            <a:r>
              <a:rPr lang="en-GB" dirty="0">
                <a:hlinkClick r:id="rId4"/>
              </a:rPr>
              <a:t>http://jewishjournal.com/culture/religion/125499/</a:t>
            </a:r>
            <a:r>
              <a:rPr lang="en-GB" dirty="0"/>
              <a:t> (</a:t>
            </a:r>
            <a:r>
              <a:rPr lang="en-GB" dirty="0" err="1"/>
              <a:t>Dyddiad</a:t>
            </a:r>
            <a:r>
              <a:rPr lang="en-GB" dirty="0"/>
              <a:t> </a:t>
            </a:r>
            <a:r>
              <a:rPr lang="en-GB" dirty="0" err="1"/>
              <a:t>Mynediad</a:t>
            </a:r>
            <a:r>
              <a:rPr lang="en-GB" dirty="0"/>
              <a:t> 21/01/28)</a:t>
            </a:r>
          </a:p>
          <a:p>
            <a:r>
              <a:rPr lang="en-GB" dirty="0"/>
              <a:t>Pilkington, C. M., </a:t>
            </a:r>
            <a:r>
              <a:rPr lang="en-GB" i="1" dirty="0" err="1"/>
              <a:t>Iddewiaeth</a:t>
            </a:r>
            <a:r>
              <a:rPr lang="en-GB" dirty="0"/>
              <a:t>, </a:t>
            </a:r>
            <a:r>
              <a:rPr lang="en-GB" dirty="0" err="1"/>
              <a:t>cyf</a:t>
            </a:r>
            <a:r>
              <a:rPr lang="en-GB" dirty="0"/>
              <a:t>. </a:t>
            </a:r>
            <a:r>
              <a:rPr lang="en-GB" dirty="0" err="1"/>
              <a:t>gan</a:t>
            </a:r>
            <a:r>
              <a:rPr lang="en-GB" dirty="0"/>
              <a:t> Sian A. Edwards.,(</a:t>
            </a:r>
            <a:r>
              <a:rPr lang="en-GB" dirty="0" err="1"/>
              <a:t>Caerdydd</a:t>
            </a:r>
            <a:r>
              <a:rPr lang="en-GB" dirty="0"/>
              <a:t>: </a:t>
            </a:r>
            <a:r>
              <a:rPr lang="en-GB" dirty="0" err="1"/>
              <a:t>Gwasg</a:t>
            </a:r>
            <a:r>
              <a:rPr lang="en-GB" dirty="0"/>
              <a:t> UWIC, 2005.)</a:t>
            </a:r>
          </a:p>
          <a:p>
            <a:r>
              <a:rPr lang="en-GB" dirty="0" err="1"/>
              <a:t>Sherbok</a:t>
            </a:r>
            <a:r>
              <a:rPr lang="en-GB" dirty="0"/>
              <a:t>, Dan. C., </a:t>
            </a:r>
            <a:r>
              <a:rPr lang="en-GB" i="1" dirty="0"/>
              <a:t>The Future of Judaism</a:t>
            </a:r>
            <a:r>
              <a:rPr lang="en-GB" dirty="0"/>
              <a:t>., td93., (T&amp;T Clark Ltd, 1994)</a:t>
            </a:r>
          </a:p>
          <a:p>
            <a:r>
              <a:rPr lang="en-GB" dirty="0"/>
              <a:t>What Judaism? ‘</a:t>
            </a:r>
            <a:r>
              <a:rPr lang="en-GB" i="1" dirty="0"/>
              <a:t>What is Reform </a:t>
            </a:r>
            <a:r>
              <a:rPr lang="en-GB" i="1" dirty="0" err="1"/>
              <a:t>Judaism’.,</a:t>
            </a:r>
            <a:r>
              <a:rPr lang="en-GB" u="sng" dirty="0" err="1">
                <a:hlinkClick r:id="rId5"/>
              </a:rPr>
              <a:t>https</a:t>
            </a:r>
            <a:r>
              <a:rPr lang="en-GB" u="sng" dirty="0">
                <a:hlinkClick r:id="rId5"/>
              </a:rPr>
              <a:t>://reformjudaism.org/what-reform-</a:t>
            </a:r>
            <a:r>
              <a:rPr lang="en-GB" u="sng" dirty="0" err="1">
                <a:hlinkClick r:id="rId5"/>
              </a:rPr>
              <a:t>judaism</a:t>
            </a:r>
            <a:r>
              <a:rPr lang="en-GB" dirty="0"/>
              <a:t> (</a:t>
            </a:r>
            <a:r>
              <a:rPr lang="en-GB" dirty="0" err="1"/>
              <a:t>Dyddiad</a:t>
            </a:r>
            <a:r>
              <a:rPr lang="en-GB" dirty="0"/>
              <a:t> </a:t>
            </a:r>
            <a:r>
              <a:rPr lang="en-GB" dirty="0" err="1"/>
              <a:t>Mynediad</a:t>
            </a:r>
            <a:r>
              <a:rPr lang="en-GB" dirty="0"/>
              <a:t> 17/01/18)</a:t>
            </a:r>
          </a:p>
          <a:p>
            <a:r>
              <a:rPr lang="en-GB" dirty="0" err="1"/>
              <a:t>Wylen</a:t>
            </a:r>
            <a:r>
              <a:rPr lang="en-GB" dirty="0"/>
              <a:t>, Stephen. M.,  ‘</a:t>
            </a:r>
            <a:r>
              <a:rPr lang="en-GB" i="1" dirty="0"/>
              <a:t>Settings of Silver: The Reform of Doctrines</a:t>
            </a:r>
            <a:r>
              <a:rPr lang="en-GB" dirty="0"/>
              <a:t>’, td 285., (Paulist Press, 1989)</a:t>
            </a:r>
          </a:p>
          <a:p>
            <a:r>
              <a:rPr lang="en-GB" dirty="0" err="1"/>
              <a:t>Ffotograff</a:t>
            </a:r>
            <a:r>
              <a:rPr lang="en-GB" dirty="0"/>
              <a:t> 1 - </a:t>
            </a:r>
            <a:r>
              <a:rPr lang="en-GB" dirty="0">
                <a:hlinkClick r:id="rId6"/>
              </a:rPr>
              <a:t>http://theologythestudyof.blogspot.co.uk/2009/10/star-of-david.html</a:t>
            </a:r>
            <a:r>
              <a:rPr lang="en-GB" dirty="0"/>
              <a:t> (</a:t>
            </a:r>
            <a:r>
              <a:rPr lang="en-GB" dirty="0" err="1"/>
              <a:t>Dyddiad</a:t>
            </a:r>
            <a:r>
              <a:rPr lang="en-GB" dirty="0"/>
              <a:t> </a:t>
            </a:r>
            <a:r>
              <a:rPr lang="en-GB" dirty="0" err="1"/>
              <a:t>Mynediad</a:t>
            </a:r>
            <a:r>
              <a:rPr lang="en-GB" dirty="0"/>
              <a:t> 19/01/18)</a:t>
            </a:r>
          </a:p>
          <a:p>
            <a:r>
              <a:rPr lang="en-GB" dirty="0" err="1"/>
              <a:t>fFfotograff</a:t>
            </a:r>
            <a:r>
              <a:rPr lang="en-GB" dirty="0"/>
              <a:t> 2 - </a:t>
            </a:r>
            <a:r>
              <a:rPr lang="en-GB" dirty="0" err="1"/>
              <a:t>Ffotograff</a:t>
            </a:r>
            <a:r>
              <a:rPr lang="en-GB" dirty="0"/>
              <a:t>: Fine Art America., </a:t>
            </a:r>
            <a:r>
              <a:rPr lang="en-GB" u="sng" dirty="0">
                <a:hlinkClick r:id="rId7"/>
              </a:rPr>
              <a:t>https://fineartamerica.com/featured/moses-mendelssohn-german-philosopher-photo-researchers.html</a:t>
            </a:r>
            <a:r>
              <a:rPr lang="en-GB" dirty="0"/>
              <a:t> (</a:t>
            </a:r>
            <a:r>
              <a:rPr lang="en-GB" dirty="0" err="1"/>
              <a:t>Dyddiad</a:t>
            </a:r>
            <a:r>
              <a:rPr lang="en-GB" dirty="0"/>
              <a:t> </a:t>
            </a:r>
            <a:r>
              <a:rPr lang="en-GB" dirty="0" err="1"/>
              <a:t>Mynediad</a:t>
            </a:r>
            <a:r>
              <a:rPr lang="en-GB" dirty="0"/>
              <a:t> 18/01/18)  </a:t>
            </a:r>
          </a:p>
          <a:p>
            <a:r>
              <a:rPr lang="en-GB" dirty="0" err="1"/>
              <a:t>Ffotograff</a:t>
            </a:r>
            <a:r>
              <a:rPr lang="en-GB" dirty="0"/>
              <a:t> 3 - Reform Congregation </a:t>
            </a:r>
            <a:r>
              <a:rPr lang="en-GB" dirty="0" err="1"/>
              <a:t>Keneseth</a:t>
            </a:r>
            <a:r>
              <a:rPr lang="en-GB" dirty="0"/>
              <a:t> Israel., </a:t>
            </a:r>
            <a:r>
              <a:rPr lang="en-GB" dirty="0">
                <a:hlinkClick r:id="rId8"/>
              </a:rPr>
              <a:t>https://kenesethisrael.org/whats-happening/worship-overview</a:t>
            </a:r>
            <a:r>
              <a:rPr lang="en-GB" dirty="0"/>
              <a:t> (</a:t>
            </a:r>
            <a:r>
              <a:rPr lang="en-GB" dirty="0" err="1"/>
              <a:t>Dyddiad</a:t>
            </a:r>
            <a:r>
              <a:rPr lang="en-GB" dirty="0"/>
              <a:t> </a:t>
            </a:r>
            <a:r>
              <a:rPr lang="en-GB" dirty="0" err="1"/>
              <a:t>Mynediad</a:t>
            </a:r>
            <a:r>
              <a:rPr lang="en-GB" dirty="0"/>
              <a:t> 19/01/18) </a:t>
            </a:r>
          </a:p>
          <a:p>
            <a:r>
              <a:rPr lang="en-GB" dirty="0" err="1"/>
              <a:t>Ffotograff</a:t>
            </a:r>
            <a:r>
              <a:rPr lang="en-GB" dirty="0"/>
              <a:t> 4: Queer Café: </a:t>
            </a:r>
            <a:r>
              <a:rPr lang="en-GB" dirty="0">
                <a:hlinkClick r:id="rId9"/>
              </a:rPr>
              <a:t>http://www.queercafe.net/jewish.htm</a:t>
            </a:r>
            <a:r>
              <a:rPr lang="en-GB" dirty="0"/>
              <a:t> (</a:t>
            </a:r>
            <a:r>
              <a:rPr lang="en-GB" dirty="0" err="1"/>
              <a:t>Dyddiad</a:t>
            </a:r>
            <a:r>
              <a:rPr lang="en-GB" dirty="0"/>
              <a:t> </a:t>
            </a:r>
            <a:r>
              <a:rPr lang="en-GB" dirty="0" err="1"/>
              <a:t>Mynediad</a:t>
            </a:r>
            <a:r>
              <a:rPr lang="en-GB" dirty="0"/>
              <a:t> 19/01/2018)</a:t>
            </a:r>
          </a:p>
          <a:p>
            <a:r>
              <a:rPr lang="en-GB" dirty="0" err="1"/>
              <a:t>Ffotograph</a:t>
            </a:r>
            <a:r>
              <a:rPr lang="en-GB" dirty="0"/>
              <a:t> 5: Pew Research </a:t>
            </a:r>
            <a:r>
              <a:rPr lang="en-GB" dirty="0" err="1"/>
              <a:t>Center</a:t>
            </a:r>
            <a:r>
              <a:rPr lang="en-GB" dirty="0"/>
              <a:t>: ‘</a:t>
            </a:r>
            <a:r>
              <a:rPr lang="en-GB" i="1" dirty="0" err="1"/>
              <a:t>Portait</a:t>
            </a:r>
            <a:r>
              <a:rPr lang="en-GB" i="1" dirty="0"/>
              <a:t> of Jewish Americans’., </a:t>
            </a:r>
            <a:r>
              <a:rPr lang="en-GB" dirty="0">
                <a:hlinkClick r:id="rId10"/>
              </a:rPr>
              <a:t>http://www.pewforum.org/2013/10/01/jewish-american-beliefs-attitudes-culture-survey/</a:t>
            </a:r>
            <a:r>
              <a:rPr lang="en-GB" dirty="0"/>
              <a:t>., (</a:t>
            </a:r>
            <a:r>
              <a:rPr lang="en-GB" dirty="0" err="1"/>
              <a:t>Dyddiad</a:t>
            </a:r>
            <a:r>
              <a:rPr lang="en-GB" dirty="0"/>
              <a:t> </a:t>
            </a:r>
            <a:r>
              <a:rPr lang="en-GB" dirty="0" err="1"/>
              <a:t>Mynediad</a:t>
            </a:r>
            <a:r>
              <a:rPr lang="en-GB" dirty="0"/>
              <a:t> 19/01/18)</a:t>
            </a:r>
          </a:p>
          <a:p>
            <a:endParaRPr lang="en-GB" dirty="0"/>
          </a:p>
        </p:txBody>
      </p:sp>
    </p:spTree>
    <p:extLst>
      <p:ext uri="{BB962C8B-B14F-4D97-AF65-F5344CB8AC3E}">
        <p14:creationId xmlns:p14="http://schemas.microsoft.com/office/powerpoint/2010/main" val="13085247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3554</TotalTime>
  <Words>2145</Words>
  <Application>Microsoft Office PowerPoint</Application>
  <PresentationFormat>Widescreen</PresentationFormat>
  <Paragraphs>91</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Tw Cen MT</vt:lpstr>
      <vt:lpstr>Circuit</vt:lpstr>
      <vt:lpstr>Iddewiaeth Ddiwygiedig</vt:lpstr>
      <vt:lpstr>Tarddiad Iddewiaeth Ddiwygiedig</vt:lpstr>
      <vt:lpstr>Moses Mendelssohn (1729-1786)</vt:lpstr>
      <vt:lpstr>Newidiadau CYNTAF </vt:lpstr>
      <vt:lpstr>Addasiadau/credoau</vt:lpstr>
      <vt:lpstr>Sialensiau                              (11)</vt:lpstr>
      <vt:lpstr>Dylanwad yr ugeinfed ganrif ar hugain</vt:lpstr>
      <vt:lpstr>Gwerthusiad</vt:lpstr>
      <vt:lpstr>Diolch</vt:lpstr>
      <vt:lpstr>Llyfryddiaeth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Iddewiaeth Ddiwygiedig</dc:title>
  <dc:creator>Hannah Howells (1600338)</dc:creator>
  <cp:lastModifiedBy>Hannah Howells (1600338)</cp:lastModifiedBy>
  <cp:revision>156</cp:revision>
  <cp:lastPrinted>2018-01-22T11:41:07Z</cp:lastPrinted>
  <dcterms:created xsi:type="dcterms:W3CDTF">2018-01-18T23:01:52Z</dcterms:created>
  <dcterms:modified xsi:type="dcterms:W3CDTF">2018-01-22T16:45:37Z</dcterms:modified>
</cp:coreProperties>
</file>