
<file path=[Content_Types].xml><?xml version="1.0" encoding="utf-8"?>
<Types xmlns="http://schemas.openxmlformats.org/package/2006/content-types">
  <Default Extension="xml" ContentType="application/xml"/>
  <Default Extension="jpg" ContentType="image/jpeg"/>
  <Default Extension="rels" ContentType="application/vnd.openxmlformats-package.relationships+xml"/>
  <Default Extension="emf" ContentType="image/x-emf"/>
  <Default Extension="vml" ContentType="application/vnd.openxmlformats-officedocument.vmlDrawing"/>
  <Default Extension="bin" ContentType="application/vnd.openxmlformats-officedocument.oleObject"/>
  <Default Extension="png"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93455" r:id="rId4"/>
  </p:sldMasterIdLst>
  <p:notesMasterIdLst>
    <p:notesMasterId r:id="rId44"/>
  </p:notesMasterIdLst>
  <p:handoutMasterIdLst>
    <p:handoutMasterId r:id="rId45"/>
  </p:handoutMasterIdLst>
  <p:sldIdLst>
    <p:sldId id="288" r:id="rId5"/>
    <p:sldId id="406" r:id="rId6"/>
    <p:sldId id="295" r:id="rId7"/>
    <p:sldId id="390" r:id="rId8"/>
    <p:sldId id="396" r:id="rId9"/>
    <p:sldId id="384" r:id="rId10"/>
    <p:sldId id="401" r:id="rId11"/>
    <p:sldId id="438" r:id="rId12"/>
    <p:sldId id="441" r:id="rId13"/>
    <p:sldId id="405" r:id="rId14"/>
    <p:sldId id="440" r:id="rId15"/>
    <p:sldId id="439" r:id="rId16"/>
    <p:sldId id="407" r:id="rId17"/>
    <p:sldId id="408" r:id="rId18"/>
    <p:sldId id="409" r:id="rId19"/>
    <p:sldId id="410" r:id="rId20"/>
    <p:sldId id="411" r:id="rId21"/>
    <p:sldId id="412" r:id="rId22"/>
    <p:sldId id="413" r:id="rId23"/>
    <p:sldId id="414" r:id="rId24"/>
    <p:sldId id="415" r:id="rId25"/>
    <p:sldId id="416" r:id="rId26"/>
    <p:sldId id="417" r:id="rId27"/>
    <p:sldId id="418" r:id="rId28"/>
    <p:sldId id="421" r:id="rId29"/>
    <p:sldId id="422" r:id="rId30"/>
    <p:sldId id="423" r:id="rId31"/>
    <p:sldId id="424" r:id="rId32"/>
    <p:sldId id="425" r:id="rId33"/>
    <p:sldId id="426" r:id="rId34"/>
    <p:sldId id="427" r:id="rId35"/>
    <p:sldId id="428" r:id="rId36"/>
    <p:sldId id="429" r:id="rId37"/>
    <p:sldId id="430" r:id="rId38"/>
    <p:sldId id="431" r:id="rId39"/>
    <p:sldId id="434" r:id="rId40"/>
    <p:sldId id="435" r:id="rId41"/>
    <p:sldId id="436" r:id="rId42"/>
    <p:sldId id="437" r:id="rId43"/>
  </p:sldIdLst>
  <p:sldSz cx="6858000" cy="51435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orient="horz" pos="3078" userDrawn="1">
          <p15:clr>
            <a:srgbClr val="A4A3A4"/>
          </p15:clr>
        </p15:guide>
        <p15:guide id="3" orient="horz" pos="557" userDrawn="1">
          <p15:clr>
            <a:srgbClr val="A4A3A4"/>
          </p15:clr>
        </p15:guide>
        <p15:guide id="4" orient="horz" pos="846" userDrawn="1">
          <p15:clr>
            <a:srgbClr val="A4A3A4"/>
          </p15:clr>
        </p15:guide>
        <p15:guide id="5" orient="horz" pos="300" userDrawn="1">
          <p15:clr>
            <a:srgbClr val="A4A3A4"/>
          </p15:clr>
        </p15:guide>
        <p15:guide id="6" orient="horz" pos="233" userDrawn="1">
          <p15:clr>
            <a:srgbClr val="A4A3A4"/>
          </p15:clr>
        </p15:guide>
        <p15:guide id="7" orient="horz" pos="1966" userDrawn="1">
          <p15:clr>
            <a:srgbClr val="A4A3A4"/>
          </p15:clr>
        </p15:guide>
        <p15:guide id="8" pos="2160" userDrawn="1">
          <p15:clr>
            <a:srgbClr val="A4A3A4"/>
          </p15:clr>
        </p15:guide>
        <p15:guide id="9" pos="219" userDrawn="1">
          <p15:clr>
            <a:srgbClr val="A4A3A4"/>
          </p15:clr>
        </p15:guide>
        <p15:guide id="10" pos="371" userDrawn="1">
          <p15:clr>
            <a:srgbClr val="A4A3A4"/>
          </p15:clr>
        </p15:guide>
        <p15:guide id="11" pos="264" userDrawn="1">
          <p15:clr>
            <a:srgbClr val="A4A3A4"/>
          </p15:clr>
        </p15:guide>
        <p15:guide id="12" pos="411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5E33D"/>
    <a:srgbClr val="68EA6E"/>
    <a:srgbClr val="737370"/>
    <a:srgbClr val="8FCC8F"/>
    <a:srgbClr val="474C55"/>
    <a:srgbClr val="E3E4E2"/>
    <a:srgbClr val="007069"/>
    <a:srgbClr val="8970B2"/>
    <a:srgbClr val="E0D2E7"/>
    <a:srgbClr val="A7A9A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348" autoAdjust="0"/>
    <p:restoredTop sz="94618" autoAdjust="0"/>
  </p:normalViewPr>
  <p:slideViewPr>
    <p:cSldViewPr snapToGrid="0" snapToObjects="1">
      <p:cViewPr varScale="1">
        <p:scale>
          <a:sx n="175" d="100"/>
          <a:sy n="175" d="100"/>
        </p:scale>
        <p:origin x="600" y="168"/>
      </p:cViewPr>
      <p:guideLst>
        <p:guide orient="horz" pos="1620"/>
        <p:guide orient="horz" pos="3078"/>
        <p:guide orient="horz" pos="557"/>
        <p:guide orient="horz" pos="846"/>
        <p:guide orient="horz" pos="300"/>
        <p:guide orient="horz" pos="233"/>
        <p:guide orient="horz" pos="1966"/>
        <p:guide pos="2160"/>
        <p:guide pos="219"/>
        <p:guide pos="371"/>
        <p:guide pos="264"/>
        <p:guide pos="411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49" d="100"/>
        <a:sy n="149" d="100"/>
      </p:scale>
      <p:origin x="0" y="-10668"/>
    </p:cViewPr>
  </p:sorterViewPr>
  <p:notesViewPr>
    <p:cSldViewPr snapToGrid="0" snapToObjects="1">
      <p:cViewPr varScale="1">
        <p:scale>
          <a:sx n="59" d="100"/>
          <a:sy n="59" d="100"/>
        </p:scale>
        <p:origin x="-2556" y="-9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46" Type="http://schemas.openxmlformats.org/officeDocument/2006/relationships/presProps" Target="presProps.xml"/><Relationship Id="rId47" Type="http://schemas.openxmlformats.org/officeDocument/2006/relationships/viewProps" Target="viewProps.xml"/><Relationship Id="rId48" Type="http://schemas.openxmlformats.org/officeDocument/2006/relationships/theme" Target="theme/theme1.xml"/><Relationship Id="rId49" Type="http://schemas.openxmlformats.org/officeDocument/2006/relationships/tableStyles" Target="tableStyles.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notesMaster" Target="notesMasters/notesMaster1.xml"/><Relationship Id="rId45"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0.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881C164-C002-324B-A7F7-EB87386FE78E}" type="datetimeFigureOut">
              <a:rPr lang="en-US" smtClean="0"/>
              <a:t>2/5/17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E5DC752C-7A25-DA40-89AE-C277CE5A36F4}" type="slidenum">
              <a:rPr lang="en-US" smtClean="0"/>
              <a:t>‹#›</a:t>
            </a:fld>
            <a:endParaRPr lang="en-US"/>
          </a:p>
        </p:txBody>
      </p:sp>
    </p:spTree>
    <p:extLst>
      <p:ext uri="{BB962C8B-B14F-4D97-AF65-F5344CB8AC3E}">
        <p14:creationId xmlns:p14="http://schemas.microsoft.com/office/powerpoint/2010/main" val="320907936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0F089FC-7107-694E-B514-98A19752835E}" type="datetimeFigureOut">
              <a:rPr lang="en-US" smtClean="0"/>
              <a:t>2/5/17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43A0238-DB72-8D4E-9615-8231BD754BAB}" type="slidenum">
              <a:rPr lang="en-US" smtClean="0"/>
              <a:t>‹#›</a:t>
            </a:fld>
            <a:endParaRPr lang="en-US"/>
          </a:p>
        </p:txBody>
      </p:sp>
    </p:spTree>
    <p:extLst>
      <p:ext uri="{BB962C8B-B14F-4D97-AF65-F5344CB8AC3E}">
        <p14:creationId xmlns:p14="http://schemas.microsoft.com/office/powerpoint/2010/main" val="2150326946"/>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3</a:t>
            </a:fld>
            <a:endParaRPr lang="en-GB" dirty="0" smtClean="0">
              <a:latin typeface="Trebuchet MS" pitchFamily="34" charset="0"/>
            </a:endParaRPr>
          </a:p>
        </p:txBody>
      </p:sp>
    </p:spTree>
    <p:extLst>
      <p:ext uri="{BB962C8B-B14F-4D97-AF65-F5344CB8AC3E}">
        <p14:creationId xmlns:p14="http://schemas.microsoft.com/office/powerpoint/2010/main" val="2718829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4</a:t>
            </a:fld>
            <a:endParaRPr lang="en-GB" dirty="0" smtClean="0">
              <a:latin typeface="Trebuchet MS" pitchFamily="34" charset="0"/>
            </a:endParaRPr>
          </a:p>
        </p:txBody>
      </p:sp>
    </p:spTree>
    <p:extLst>
      <p:ext uri="{BB962C8B-B14F-4D97-AF65-F5344CB8AC3E}">
        <p14:creationId xmlns:p14="http://schemas.microsoft.com/office/powerpoint/2010/main" val="366144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767769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6</a:t>
            </a:fld>
            <a:endParaRPr lang="en-GB" dirty="0" smtClean="0">
              <a:latin typeface="Trebuchet MS" pitchFamily="34" charset="0"/>
            </a:endParaRPr>
          </a:p>
        </p:txBody>
      </p:sp>
    </p:spTree>
    <p:extLst>
      <p:ext uri="{BB962C8B-B14F-4D97-AF65-F5344CB8AC3E}">
        <p14:creationId xmlns:p14="http://schemas.microsoft.com/office/powerpoint/2010/main" val="5553750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063854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084223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292708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562858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894867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4535964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8812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1013418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7981719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6241703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7753132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4693502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1198853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9645447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6202777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789099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1326173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927773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9901761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0441260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7552456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8693000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9164577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5084136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615377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4290255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7164853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6484691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800910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emf"/><Relationship Id="rId3"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emf"/></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emf"/></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emf"/></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Main title">
    <p:bg>
      <p:bgPr>
        <a:solidFill>
          <a:srgbClr val="474C55"/>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42901" y="476251"/>
            <a:ext cx="4114799" cy="1683043"/>
          </a:xfrm>
        </p:spPr>
        <p:txBody>
          <a:bodyPr anchor="t" anchorCtr="0">
            <a:normAutofit/>
          </a:bodyPr>
          <a:lstStyle>
            <a:lvl1pPr algn="l">
              <a:lnSpc>
                <a:spcPct val="90000"/>
              </a:lnSpc>
              <a:defRPr sz="2400">
                <a:solidFill>
                  <a:srgbClr val="8FCC8F"/>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589360" y="2568823"/>
            <a:ext cx="2839640" cy="1746839"/>
          </a:xfrm>
        </p:spPr>
        <p:txBody>
          <a:bodyPr>
            <a:normAutofit/>
          </a:bodyPr>
          <a:lstStyle>
            <a:lvl1pPr marL="0" indent="0" algn="l">
              <a:lnSpc>
                <a:spcPct val="100000"/>
              </a:lnSpc>
              <a:spcBef>
                <a:spcPts val="0"/>
              </a:spcBef>
              <a:spcAft>
                <a:spcPts val="450"/>
              </a:spcAft>
              <a:buNone/>
              <a:defRPr sz="1050" b="0">
                <a:solidFill>
                  <a:srgbClr val="8FCC8F"/>
                </a:solidFill>
                <a:latin typeface="+mj-lt"/>
                <a:cs typeface="Tahoma"/>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dirty="0" smtClean="0"/>
              <a:t>Click to edit Master subtitle style</a:t>
            </a:r>
            <a:endParaRPr lang="en-US" dirty="0"/>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724275" y="1346200"/>
            <a:ext cx="3133725" cy="3797300"/>
          </a:xfrm>
          <a:prstGeom prst="rect">
            <a:avLst/>
          </a:prstGeom>
        </p:spPr>
      </p:pic>
      <p:pic>
        <p:nvPicPr>
          <p:cNvPr id="6" name="Picture 2" descr="C:\Users\tomb\Desktop\CIM_only_WHITE 600px.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15687" y="4572856"/>
            <a:ext cx="793426" cy="313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35148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18pt">
    <p:spTree>
      <p:nvGrpSpPr>
        <p:cNvPr id="1" name=""/>
        <p:cNvGrpSpPr/>
        <p:nvPr/>
      </p:nvGrpSpPr>
      <p:grpSpPr>
        <a:xfrm>
          <a:off x="0" y="0"/>
          <a:ext cx="0" cy="0"/>
          <a:chOff x="0" y="0"/>
          <a:chExt cx="0" cy="0"/>
        </a:xfrm>
      </p:grpSpPr>
      <p:sp>
        <p:nvSpPr>
          <p:cNvPr id="3" name="Content Placeholder 2"/>
          <p:cNvSpPr>
            <a:spLocks noGrp="1"/>
          </p:cNvSpPr>
          <p:nvPr>
            <p:ph idx="1"/>
          </p:nvPr>
        </p:nvSpPr>
        <p:spPr>
          <a:xfrm>
            <a:off x="589360" y="1343025"/>
            <a:ext cx="5925740" cy="3543300"/>
          </a:xfrm>
        </p:spPr>
        <p:txBody>
          <a:bodyPr/>
          <a:lstStyle>
            <a:lvl1pPr>
              <a:buClr>
                <a:srgbClr val="8FCC8F"/>
              </a:buClr>
              <a:defRPr sz="1350">
                <a:latin typeface="Tahoma" pitchFamily="34" charset="0"/>
                <a:ea typeface="Tahoma" pitchFamily="34" charset="0"/>
                <a:cs typeface="Tahoma" pitchFamily="34" charset="0"/>
              </a:defRPr>
            </a:lvl1pPr>
            <a:lvl2pPr>
              <a:buClr>
                <a:srgbClr val="8FCC8F"/>
              </a:buClr>
              <a:defRPr sz="1200">
                <a:latin typeface="Tahoma" pitchFamily="34" charset="0"/>
                <a:ea typeface="Tahoma" pitchFamily="34" charset="0"/>
                <a:cs typeface="Tahoma" pitchFamily="34" charset="0"/>
              </a:defRPr>
            </a:lvl2pPr>
            <a:lvl3pPr>
              <a:buClr>
                <a:srgbClr val="8FCC8F"/>
              </a:buClr>
              <a:defRPr sz="1050">
                <a:latin typeface="Tahoma" pitchFamily="34" charset="0"/>
                <a:ea typeface="Tahoma" pitchFamily="34" charset="0"/>
                <a:cs typeface="Tahoma" pitchFamily="34" charset="0"/>
              </a:defRPr>
            </a:lvl3pPr>
            <a:lvl4pPr>
              <a:buClr>
                <a:srgbClr val="8FCC8F"/>
              </a:buClr>
              <a:defRPr sz="900">
                <a:latin typeface="Tahoma" pitchFamily="34" charset="0"/>
                <a:ea typeface="Tahoma" pitchFamily="34" charset="0"/>
                <a:cs typeface="Tahoma" pitchFamily="34" charset="0"/>
              </a:defRPr>
            </a:lvl4pPr>
            <a:lvl5pPr>
              <a:buClr>
                <a:srgbClr val="8FCC8F"/>
              </a:buClr>
              <a:defRPr sz="750">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3220382210"/>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16pt">
    <p:spTree>
      <p:nvGrpSpPr>
        <p:cNvPr id="1" name=""/>
        <p:cNvGrpSpPr/>
        <p:nvPr/>
      </p:nvGrpSpPr>
      <p:grpSpPr>
        <a:xfrm>
          <a:off x="0" y="0"/>
          <a:ext cx="0" cy="0"/>
          <a:chOff x="0" y="0"/>
          <a:chExt cx="0" cy="0"/>
        </a:xfrm>
      </p:grpSpPr>
      <p:sp>
        <p:nvSpPr>
          <p:cNvPr id="3" name="Content Placeholder 2"/>
          <p:cNvSpPr>
            <a:spLocks noGrp="1"/>
          </p:cNvSpPr>
          <p:nvPr>
            <p:ph idx="1"/>
          </p:nvPr>
        </p:nvSpPr>
        <p:spPr>
          <a:xfrm>
            <a:off x="589360" y="1343026"/>
            <a:ext cx="5925740" cy="3543299"/>
          </a:xfrm>
        </p:spPr>
        <p:txBody>
          <a:bodyPr/>
          <a:lstStyle>
            <a:lvl1pPr>
              <a:defRPr sz="1200">
                <a:latin typeface="Tahoma" pitchFamily="34" charset="0"/>
                <a:ea typeface="Tahoma" pitchFamily="34" charset="0"/>
                <a:cs typeface="Tahoma" pitchFamily="34" charset="0"/>
              </a:defRPr>
            </a:lvl1pPr>
            <a:lvl2pPr>
              <a:defRPr sz="1050">
                <a:latin typeface="Tahoma" pitchFamily="34" charset="0"/>
                <a:ea typeface="Tahoma" pitchFamily="34" charset="0"/>
                <a:cs typeface="Tahoma" pitchFamily="34" charset="0"/>
              </a:defRPr>
            </a:lvl2pPr>
            <a:lvl3pPr>
              <a:defRPr sz="900">
                <a:latin typeface="Tahoma" pitchFamily="34" charset="0"/>
                <a:ea typeface="Tahoma" pitchFamily="34" charset="0"/>
                <a:cs typeface="Tahoma" pitchFamily="34" charset="0"/>
              </a:defRPr>
            </a:lvl3pPr>
            <a:lvl4pPr>
              <a:defRPr sz="750">
                <a:latin typeface="Tahoma" pitchFamily="34" charset="0"/>
                <a:ea typeface="Tahoma" pitchFamily="34" charset="0"/>
                <a:cs typeface="Tahoma" pitchFamily="34" charset="0"/>
              </a:defRPr>
            </a:lvl4pPr>
            <a:lvl5pPr>
              <a:defRPr sz="600">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2485784083"/>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14pt">
    <p:spTree>
      <p:nvGrpSpPr>
        <p:cNvPr id="1" name=""/>
        <p:cNvGrpSpPr/>
        <p:nvPr/>
      </p:nvGrpSpPr>
      <p:grpSpPr>
        <a:xfrm>
          <a:off x="0" y="0"/>
          <a:ext cx="0" cy="0"/>
          <a:chOff x="0" y="0"/>
          <a:chExt cx="0" cy="0"/>
        </a:xfrm>
      </p:grpSpPr>
      <p:sp>
        <p:nvSpPr>
          <p:cNvPr id="3" name="Content Placeholder 2"/>
          <p:cNvSpPr>
            <a:spLocks noGrp="1"/>
          </p:cNvSpPr>
          <p:nvPr>
            <p:ph idx="1"/>
          </p:nvPr>
        </p:nvSpPr>
        <p:spPr>
          <a:xfrm>
            <a:off x="589360" y="1343026"/>
            <a:ext cx="5925740" cy="3543299"/>
          </a:xfrm>
        </p:spPr>
        <p:txBody>
          <a:bodyPr/>
          <a:lstStyle>
            <a:lvl1pPr>
              <a:defRPr sz="1050">
                <a:latin typeface="Tahoma" pitchFamily="34" charset="0"/>
                <a:ea typeface="Tahoma" pitchFamily="34" charset="0"/>
                <a:cs typeface="Tahoma" pitchFamily="34" charset="0"/>
              </a:defRPr>
            </a:lvl1pPr>
            <a:lvl2pPr>
              <a:defRPr sz="900">
                <a:latin typeface="Tahoma" pitchFamily="34" charset="0"/>
                <a:ea typeface="Tahoma" pitchFamily="34" charset="0"/>
                <a:cs typeface="Tahoma" pitchFamily="34" charset="0"/>
              </a:defRPr>
            </a:lvl2pPr>
            <a:lvl3pPr>
              <a:defRPr sz="750">
                <a:latin typeface="Tahoma" pitchFamily="34" charset="0"/>
                <a:ea typeface="Tahoma" pitchFamily="34" charset="0"/>
                <a:cs typeface="Tahoma" pitchFamily="34" charset="0"/>
              </a:defRPr>
            </a:lvl3pPr>
            <a:lvl4pPr>
              <a:defRPr sz="600">
                <a:latin typeface="Tahoma" pitchFamily="34" charset="0"/>
                <a:ea typeface="Tahoma" pitchFamily="34" charset="0"/>
                <a:cs typeface="Tahoma" pitchFamily="34" charset="0"/>
              </a:defRPr>
            </a:lvl4pPr>
            <a:lvl5pPr>
              <a:defRPr>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4"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2485784083"/>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12pt">
    <p:spTree>
      <p:nvGrpSpPr>
        <p:cNvPr id="1" name=""/>
        <p:cNvGrpSpPr/>
        <p:nvPr/>
      </p:nvGrpSpPr>
      <p:grpSpPr>
        <a:xfrm>
          <a:off x="0" y="0"/>
          <a:ext cx="0" cy="0"/>
          <a:chOff x="0" y="0"/>
          <a:chExt cx="0" cy="0"/>
        </a:xfrm>
      </p:grpSpPr>
      <p:sp>
        <p:nvSpPr>
          <p:cNvPr id="3" name="Content Placeholder 2"/>
          <p:cNvSpPr>
            <a:spLocks noGrp="1"/>
          </p:cNvSpPr>
          <p:nvPr>
            <p:ph idx="1"/>
          </p:nvPr>
        </p:nvSpPr>
        <p:spPr>
          <a:xfrm>
            <a:off x="589360" y="1343026"/>
            <a:ext cx="5925740" cy="3543299"/>
          </a:xfrm>
        </p:spPr>
        <p:txBody>
          <a:bodyPr/>
          <a:lstStyle>
            <a:lvl1pPr>
              <a:defRPr sz="900">
                <a:latin typeface="Tahoma" pitchFamily="34" charset="0"/>
                <a:ea typeface="Tahoma" pitchFamily="34" charset="0"/>
                <a:cs typeface="Tahoma" pitchFamily="34" charset="0"/>
              </a:defRPr>
            </a:lvl1pPr>
            <a:lvl2pPr>
              <a:defRPr sz="825">
                <a:latin typeface="Tahoma" pitchFamily="34" charset="0"/>
                <a:ea typeface="Tahoma" pitchFamily="34" charset="0"/>
                <a:cs typeface="Tahoma" pitchFamily="34" charset="0"/>
              </a:defRPr>
            </a:lvl2pPr>
            <a:lvl3pPr>
              <a:defRPr sz="750">
                <a:latin typeface="Tahoma" pitchFamily="34" charset="0"/>
                <a:ea typeface="Tahoma" pitchFamily="34" charset="0"/>
                <a:cs typeface="Tahoma" pitchFamily="34" charset="0"/>
              </a:defRPr>
            </a:lvl3pPr>
            <a:lvl4pPr>
              <a:defRPr sz="600">
                <a:latin typeface="Tahoma" pitchFamily="34" charset="0"/>
                <a:ea typeface="Tahoma" pitchFamily="34" charset="0"/>
                <a:cs typeface="Tahoma" pitchFamily="34" charset="0"/>
              </a:defRPr>
            </a:lvl4pPr>
            <a:lvl5pPr>
              <a:defRPr>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4"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2485784083"/>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1561918859"/>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Full slide content">
    <p:spTree>
      <p:nvGrpSpPr>
        <p:cNvPr id="1" name=""/>
        <p:cNvGrpSpPr/>
        <p:nvPr/>
      </p:nvGrpSpPr>
      <p:grpSpPr>
        <a:xfrm>
          <a:off x="0" y="0"/>
          <a:ext cx="0" cy="0"/>
          <a:chOff x="0" y="0"/>
          <a:chExt cx="0" cy="0"/>
        </a:xfrm>
      </p:grpSpPr>
      <p:sp>
        <p:nvSpPr>
          <p:cNvPr id="5" name="Content Placeholder 2"/>
          <p:cNvSpPr>
            <a:spLocks noGrp="1"/>
          </p:cNvSpPr>
          <p:nvPr>
            <p:ph idx="1"/>
          </p:nvPr>
        </p:nvSpPr>
        <p:spPr>
          <a:xfrm>
            <a:off x="589360" y="476251"/>
            <a:ext cx="5925740" cy="4410074"/>
          </a:xfrm>
        </p:spPr>
        <p:txBody>
          <a:bodyPr/>
          <a:lstStyle>
            <a:lvl1pPr>
              <a:defRPr sz="1200">
                <a:latin typeface="Tahoma" pitchFamily="34" charset="0"/>
                <a:ea typeface="Tahoma" pitchFamily="34" charset="0"/>
                <a:cs typeface="Tahoma" pitchFamily="34" charset="0"/>
              </a:defRPr>
            </a:lvl1pPr>
            <a:lvl2pPr>
              <a:defRPr sz="1050">
                <a:latin typeface="Tahoma" pitchFamily="34" charset="0"/>
                <a:ea typeface="Tahoma" pitchFamily="34" charset="0"/>
                <a:cs typeface="Tahoma" pitchFamily="34" charset="0"/>
              </a:defRPr>
            </a:lvl2pPr>
            <a:lvl3pPr>
              <a:defRPr sz="900">
                <a:latin typeface="Tahoma" pitchFamily="34" charset="0"/>
                <a:ea typeface="Tahoma" pitchFamily="34" charset="0"/>
                <a:cs typeface="Tahoma" pitchFamily="34" charset="0"/>
              </a:defRPr>
            </a:lvl3pPr>
            <a:lvl4pPr>
              <a:defRPr sz="750">
                <a:latin typeface="Tahoma" pitchFamily="34" charset="0"/>
                <a:ea typeface="Tahoma" pitchFamily="34" charset="0"/>
                <a:cs typeface="Tahoma" pitchFamily="34" charset="0"/>
              </a:defRPr>
            </a:lvl4pPr>
            <a:lvl5pPr>
              <a:defRPr sz="600">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4000099809"/>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otal slide content">
    <p:spTree>
      <p:nvGrpSpPr>
        <p:cNvPr id="1" name=""/>
        <p:cNvGrpSpPr/>
        <p:nvPr/>
      </p:nvGrpSpPr>
      <p:grpSpPr>
        <a:xfrm>
          <a:off x="0" y="0"/>
          <a:ext cx="0" cy="0"/>
          <a:chOff x="0" y="0"/>
          <a:chExt cx="0" cy="0"/>
        </a:xfrm>
      </p:grpSpPr>
      <p:sp>
        <p:nvSpPr>
          <p:cNvPr id="5" name="Content Placeholder 2"/>
          <p:cNvSpPr>
            <a:spLocks noGrp="1"/>
          </p:cNvSpPr>
          <p:nvPr>
            <p:ph idx="1"/>
          </p:nvPr>
        </p:nvSpPr>
        <p:spPr>
          <a:xfrm>
            <a:off x="347663" y="369889"/>
            <a:ext cx="6167437" cy="4516437"/>
          </a:xfrm>
        </p:spPr>
        <p:txBody>
          <a:bodyPr/>
          <a:lstStyle>
            <a:lvl1pPr>
              <a:defRPr sz="1200">
                <a:latin typeface="Tahoma" pitchFamily="34" charset="0"/>
                <a:ea typeface="Tahoma" pitchFamily="34" charset="0"/>
                <a:cs typeface="Tahoma" pitchFamily="34" charset="0"/>
              </a:defRPr>
            </a:lvl1pPr>
            <a:lvl2pPr>
              <a:defRPr sz="1050">
                <a:latin typeface="Tahoma" pitchFamily="34" charset="0"/>
                <a:ea typeface="Tahoma" pitchFamily="34" charset="0"/>
                <a:cs typeface="Tahoma" pitchFamily="34" charset="0"/>
              </a:defRPr>
            </a:lvl2pPr>
            <a:lvl3pPr>
              <a:defRPr sz="900">
                <a:latin typeface="Tahoma" pitchFamily="34" charset="0"/>
                <a:ea typeface="Tahoma" pitchFamily="34" charset="0"/>
                <a:cs typeface="Tahoma" pitchFamily="34" charset="0"/>
              </a:defRPr>
            </a:lvl3pPr>
            <a:lvl4pPr>
              <a:defRPr sz="750">
                <a:latin typeface="Tahoma" pitchFamily="34" charset="0"/>
                <a:ea typeface="Tahoma" pitchFamily="34" charset="0"/>
                <a:cs typeface="Tahoma" pitchFamily="34" charset="0"/>
              </a:defRPr>
            </a:lvl4pPr>
            <a:lvl5pPr>
              <a:defRPr sz="600">
                <a:latin typeface="Tahoma" pitchFamily="34" charset="0"/>
                <a:ea typeface="Tahoma" pitchFamily="34" charset="0"/>
                <a:cs typeface="Tahoma"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113850349"/>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ubtitle 1">
    <p:bg>
      <p:bgPr>
        <a:solidFill>
          <a:srgbClr val="8FCC8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47662" y="1343025"/>
            <a:ext cx="3081338" cy="2457450"/>
          </a:xfrm>
        </p:spPr>
        <p:txBody>
          <a:bodyPr anchor="ctr" anchorCtr="0">
            <a:normAutofit/>
          </a:bodyPr>
          <a:lstStyle>
            <a:lvl1pPr algn="l">
              <a:lnSpc>
                <a:spcPct val="90000"/>
              </a:lnSpc>
              <a:defRPr sz="1800">
                <a:solidFill>
                  <a:srgbClr val="474C55"/>
                </a:solidFill>
              </a:defRPr>
            </a:lvl1pPr>
          </a:lstStyle>
          <a:p>
            <a:r>
              <a:rPr lang="en-US" dirty="0" smtClean="0"/>
              <a:t>Click to edit Master title style</a:t>
            </a:r>
            <a:endParaRPr lang="en-US" dirty="0"/>
          </a:p>
        </p:txBody>
      </p:sp>
      <p:pic>
        <p:nvPicPr>
          <p:cNvPr id="8" name="Picture 2" descr="C:\Users\tomb\Desktop\CIM_only_WHITE 600px.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19100" y="4572856"/>
            <a:ext cx="595070" cy="31346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724275" y="1346200"/>
            <a:ext cx="3133725" cy="3797300"/>
          </a:xfrm>
          <a:prstGeom prst="rect">
            <a:avLst/>
          </a:prstGeom>
        </p:spPr>
      </p:pic>
    </p:spTree>
    <p:extLst>
      <p:ext uri="{BB962C8B-B14F-4D97-AF65-F5344CB8AC3E}">
        <p14:creationId xmlns:p14="http://schemas.microsoft.com/office/powerpoint/2010/main" val="141016247"/>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btitle 2">
    <p:bg>
      <p:bgPr>
        <a:solidFill>
          <a:srgbClr val="E3E4E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47662" y="1343025"/>
            <a:ext cx="3081338" cy="2457450"/>
          </a:xfrm>
        </p:spPr>
        <p:txBody>
          <a:bodyPr anchor="ctr" anchorCtr="0">
            <a:normAutofit/>
          </a:bodyPr>
          <a:lstStyle>
            <a:lvl1pPr algn="l">
              <a:lnSpc>
                <a:spcPct val="90000"/>
              </a:lnSpc>
              <a:defRPr sz="1800">
                <a:solidFill>
                  <a:srgbClr val="8FCC8F"/>
                </a:solidFill>
              </a:defRPr>
            </a:lvl1pPr>
          </a:lstStyle>
          <a:p>
            <a:r>
              <a:rPr lang="en-US" dirty="0" smtClean="0"/>
              <a:t>Click to edit Master title style</a:t>
            </a:r>
            <a:endParaRPr lang="en-US" dirty="0"/>
          </a:p>
        </p:txBody>
      </p:sp>
      <p:pic>
        <p:nvPicPr>
          <p:cNvPr id="8" name="Picture 2" descr="C:\Users\tomb\Desktop\CIM_only_WHITE 600px.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19100" y="4572856"/>
            <a:ext cx="595070" cy="31346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724275" y="1346200"/>
            <a:ext cx="3133725" cy="3797300"/>
          </a:xfrm>
          <a:prstGeom prst="rect">
            <a:avLst/>
          </a:prstGeom>
        </p:spPr>
      </p:pic>
    </p:spTree>
    <p:extLst>
      <p:ext uri="{BB962C8B-B14F-4D97-AF65-F5344CB8AC3E}">
        <p14:creationId xmlns:p14="http://schemas.microsoft.com/office/powerpoint/2010/main" val="2680060384"/>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btitle 3">
    <p:bg>
      <p:bgPr>
        <a:solidFill>
          <a:srgbClr val="FFFFFF"/>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47663" y="1343025"/>
            <a:ext cx="3081338" cy="2457450"/>
          </a:xfrm>
        </p:spPr>
        <p:txBody>
          <a:bodyPr anchor="ctr" anchorCtr="0">
            <a:normAutofit/>
          </a:bodyPr>
          <a:lstStyle>
            <a:lvl1pPr algn="l">
              <a:lnSpc>
                <a:spcPct val="90000"/>
              </a:lnSpc>
              <a:defRPr sz="1800">
                <a:solidFill>
                  <a:srgbClr val="8FCC8F"/>
                </a:solidFill>
              </a:defRPr>
            </a:lvl1pPr>
          </a:lstStyle>
          <a:p>
            <a:r>
              <a:rPr lang="en-US" dirty="0" smtClean="0"/>
              <a:t>Click to edit Master title style</a:t>
            </a:r>
            <a:endParaRPr lang="en-US"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724275" y="1346200"/>
            <a:ext cx="3133725" cy="3797300"/>
          </a:xfrm>
          <a:prstGeom prst="rect">
            <a:avLst/>
          </a:prstGeom>
        </p:spPr>
      </p:pic>
    </p:spTree>
    <p:extLst>
      <p:ext uri="{BB962C8B-B14F-4D97-AF65-F5344CB8AC3E}">
        <p14:creationId xmlns:p14="http://schemas.microsoft.com/office/powerpoint/2010/main" val="3703942119"/>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9224671"/>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blank" preserve="1">
  <p:cSld name="Total 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340467"/>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in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89360" y="1343026"/>
            <a:ext cx="2896790" cy="3543301"/>
          </a:xfrm>
        </p:spPr>
        <p:txBody>
          <a:bodyPr>
            <a:normAutofit/>
          </a:bodyPr>
          <a:lstStyle>
            <a:lvl1pPr>
              <a:defRPr sz="1200"/>
            </a:lvl1pPr>
            <a:lvl2pPr>
              <a:defRPr sz="1050"/>
            </a:lvl2pPr>
            <a:lvl3pPr>
              <a:defRPr sz="900"/>
            </a:lvl3pPr>
            <a:lvl4pPr>
              <a:defRPr sz="750"/>
            </a:lvl4pPr>
            <a:lvl5pPr>
              <a:defRPr sz="1200"/>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11" name="Content Placeholder 2"/>
          <p:cNvSpPr>
            <a:spLocks noGrp="1"/>
          </p:cNvSpPr>
          <p:nvPr>
            <p:ph sz="half" idx="13"/>
          </p:nvPr>
        </p:nvSpPr>
        <p:spPr>
          <a:xfrm>
            <a:off x="3618310" y="1343026"/>
            <a:ext cx="2896790" cy="3543301"/>
          </a:xfrm>
        </p:spPr>
        <p:txBody>
          <a:bodyPr>
            <a:normAutofit/>
          </a:bodyPr>
          <a:lstStyle>
            <a:lvl1pPr>
              <a:defRPr sz="1200"/>
            </a:lvl1pPr>
            <a:lvl2pPr>
              <a:defRPr sz="1050"/>
            </a:lvl2pPr>
            <a:lvl3pPr>
              <a:defRPr sz="900"/>
            </a:lvl3pPr>
            <a:lvl4pPr>
              <a:defRPr sz="750"/>
            </a:lvl4pPr>
            <a:lvl5pPr>
              <a:defRPr sz="1275"/>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5"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Tree>
    <p:extLst>
      <p:ext uri="{BB962C8B-B14F-4D97-AF65-F5344CB8AC3E}">
        <p14:creationId xmlns:p14="http://schemas.microsoft.com/office/powerpoint/2010/main" val="1260594612"/>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89359" y="476251"/>
            <a:ext cx="2896790" cy="746919"/>
          </a:xfrm>
        </p:spPr>
        <p:txBody>
          <a:bodyPr anchor="b">
            <a:normAutofit/>
          </a:bodyPr>
          <a:lstStyle>
            <a:lvl1pPr marL="0" indent="0">
              <a:buNone/>
              <a:defRPr sz="1500" b="0">
                <a:solidFill>
                  <a:srgbClr val="8FCC8F"/>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smtClean="0"/>
              <a:t>Click to edit Master text styles</a:t>
            </a:r>
          </a:p>
        </p:txBody>
      </p:sp>
      <p:sp>
        <p:nvSpPr>
          <p:cNvPr id="5" name="Text Placeholder 4"/>
          <p:cNvSpPr>
            <a:spLocks noGrp="1"/>
          </p:cNvSpPr>
          <p:nvPr>
            <p:ph type="body" sz="quarter" idx="3"/>
          </p:nvPr>
        </p:nvSpPr>
        <p:spPr>
          <a:xfrm>
            <a:off x="3618309" y="476251"/>
            <a:ext cx="2896791" cy="746919"/>
          </a:xfrm>
        </p:spPr>
        <p:txBody>
          <a:bodyPr anchor="b">
            <a:normAutofit/>
          </a:bodyPr>
          <a:lstStyle>
            <a:lvl1pPr marL="0" indent="0">
              <a:buNone/>
              <a:defRPr sz="1500" b="0">
                <a:solidFill>
                  <a:srgbClr val="8FCC8F"/>
                </a:solidFill>
                <a:latin typeface="+mj-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smtClean="0"/>
              <a:t>Click to edit Master text styles</a:t>
            </a:r>
          </a:p>
        </p:txBody>
      </p:sp>
      <p:sp>
        <p:nvSpPr>
          <p:cNvPr id="10" name="Content Placeholder 2"/>
          <p:cNvSpPr>
            <a:spLocks noGrp="1"/>
          </p:cNvSpPr>
          <p:nvPr>
            <p:ph sz="half" idx="13"/>
          </p:nvPr>
        </p:nvSpPr>
        <p:spPr>
          <a:xfrm>
            <a:off x="589360" y="1343026"/>
            <a:ext cx="2896790" cy="3543300"/>
          </a:xfrm>
        </p:spPr>
        <p:txBody>
          <a:bodyPr>
            <a:normAutofit/>
          </a:bodyPr>
          <a:lstStyle>
            <a:lvl1pPr>
              <a:defRPr sz="1200"/>
            </a:lvl1pPr>
            <a:lvl2pPr>
              <a:defRPr sz="1050"/>
            </a:lvl2pPr>
            <a:lvl3pPr>
              <a:defRPr sz="900"/>
            </a:lvl3pPr>
            <a:lvl4pPr>
              <a:defRPr sz="750"/>
            </a:lvl4pPr>
            <a:lvl5pPr>
              <a:defRPr sz="1275"/>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
        <p:nvSpPr>
          <p:cNvPr id="12" name="Content Placeholder 2"/>
          <p:cNvSpPr>
            <a:spLocks noGrp="1"/>
          </p:cNvSpPr>
          <p:nvPr>
            <p:ph sz="half" idx="14"/>
          </p:nvPr>
        </p:nvSpPr>
        <p:spPr>
          <a:xfrm>
            <a:off x="3618310" y="1343026"/>
            <a:ext cx="2896790" cy="3543300"/>
          </a:xfrm>
        </p:spPr>
        <p:txBody>
          <a:bodyPr>
            <a:normAutofit/>
          </a:bodyPr>
          <a:lstStyle>
            <a:lvl1pPr>
              <a:defRPr sz="1200"/>
            </a:lvl1pPr>
            <a:lvl2pPr>
              <a:defRPr sz="1050"/>
            </a:lvl2pPr>
            <a:lvl3pPr>
              <a:defRPr sz="900"/>
            </a:lvl3pPr>
            <a:lvl4pPr>
              <a:defRPr sz="750"/>
            </a:lvl4pPr>
            <a:lvl5pPr>
              <a:defRPr sz="1275"/>
            </a:lvl5pPr>
            <a:lvl6pPr>
              <a:defRPr sz="1350"/>
            </a:lvl6pPr>
            <a:lvl7pPr>
              <a:defRPr sz="1350"/>
            </a:lvl7pPr>
            <a:lvl8pPr>
              <a:defRPr sz="1350"/>
            </a:lvl8pPr>
            <a:lvl9pPr>
              <a:defRPr sz="135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p:txBody>
      </p:sp>
    </p:spTree>
    <p:extLst>
      <p:ext uri="{BB962C8B-B14F-4D97-AF65-F5344CB8AC3E}">
        <p14:creationId xmlns:p14="http://schemas.microsoft.com/office/powerpoint/2010/main" val="2486824430"/>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1" y="476250"/>
            <a:ext cx="3857389" cy="595272"/>
          </a:xfrm>
        </p:spPr>
        <p:txBody>
          <a:bodyPr anchor="b"/>
          <a:lstStyle>
            <a:lvl1pPr algn="l">
              <a:defRPr sz="1500" b="1"/>
            </a:lvl1pPr>
          </a:lstStyle>
          <a:p>
            <a:r>
              <a:rPr lang="en-US" dirty="0" smtClean="0"/>
              <a:t>Click to edit Master title style</a:t>
            </a:r>
            <a:endParaRPr lang="en-US" dirty="0"/>
          </a:p>
        </p:txBody>
      </p:sp>
      <p:sp>
        <p:nvSpPr>
          <p:cNvPr id="3" name="Content Placeholder 2"/>
          <p:cNvSpPr>
            <a:spLocks noGrp="1"/>
          </p:cNvSpPr>
          <p:nvPr>
            <p:ph idx="1"/>
          </p:nvPr>
        </p:nvSpPr>
        <p:spPr>
          <a:xfrm>
            <a:off x="589361" y="1343027"/>
            <a:ext cx="3262284" cy="3543298"/>
          </a:xfrm>
        </p:spPr>
        <p:txBody>
          <a:bodyPr>
            <a:normAutofit/>
          </a:bodyPr>
          <a:lstStyle>
            <a:lvl1pPr marL="0" indent="0">
              <a:buFontTx/>
              <a:buNone/>
              <a:defRPr sz="105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smtClean="0"/>
              <a:t>Click to edit Master text styles</a:t>
            </a:r>
          </a:p>
        </p:txBody>
      </p:sp>
      <p:sp>
        <p:nvSpPr>
          <p:cNvPr id="4" name="Text Placeholder 3"/>
          <p:cNvSpPr>
            <a:spLocks noGrp="1"/>
          </p:cNvSpPr>
          <p:nvPr>
            <p:ph type="body" sz="half" idx="2"/>
          </p:nvPr>
        </p:nvSpPr>
        <p:spPr>
          <a:xfrm>
            <a:off x="3967163" y="1343026"/>
            <a:ext cx="2554924" cy="354329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dirty="0" smtClean="0"/>
              <a:t>Click to edit Master text styles</a:t>
            </a:r>
          </a:p>
        </p:txBody>
      </p:sp>
    </p:spTree>
    <p:extLst>
      <p:ext uri="{BB962C8B-B14F-4D97-AF65-F5344CB8AC3E}">
        <p14:creationId xmlns:p14="http://schemas.microsoft.com/office/powerpoint/2010/main" val="1218220315"/>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and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589360" y="476251"/>
            <a:ext cx="5925740" cy="43124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2" name="Title 1"/>
          <p:cNvSpPr>
            <a:spLocks noGrp="1"/>
          </p:cNvSpPr>
          <p:nvPr>
            <p:ph type="title"/>
          </p:nvPr>
        </p:nvSpPr>
        <p:spPr>
          <a:xfrm>
            <a:off x="806749" y="3996030"/>
            <a:ext cx="4114800" cy="425054"/>
          </a:xfrm>
        </p:spPr>
        <p:txBody>
          <a:bodyPr anchor="b">
            <a:normAutofit/>
          </a:bodyPr>
          <a:lstStyle>
            <a:lvl1pPr algn="l">
              <a:defRPr sz="1200" b="1"/>
            </a:lvl1pPr>
          </a:lstStyle>
          <a:p>
            <a:r>
              <a:rPr lang="en-US" dirty="0" smtClean="0"/>
              <a:t>Click to edit Master title style</a:t>
            </a:r>
            <a:endParaRPr lang="en-US" dirty="0"/>
          </a:p>
        </p:txBody>
      </p:sp>
      <p:sp>
        <p:nvSpPr>
          <p:cNvPr id="4" name="Text Placeholder 3"/>
          <p:cNvSpPr>
            <a:spLocks noGrp="1"/>
          </p:cNvSpPr>
          <p:nvPr>
            <p:ph type="body" sz="half" idx="2"/>
          </p:nvPr>
        </p:nvSpPr>
        <p:spPr>
          <a:xfrm>
            <a:off x="806749" y="4421084"/>
            <a:ext cx="4114800" cy="603647"/>
          </a:xfrm>
        </p:spPr>
        <p:txBody>
          <a:bodyPr>
            <a:normAutofit/>
          </a:bodyPr>
          <a:lstStyle>
            <a:lvl1pPr marL="0" indent="0">
              <a:buNone/>
              <a:defRPr sz="82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dirty="0" smtClean="0"/>
              <a:t>Click to edit Master text styles</a:t>
            </a:r>
          </a:p>
        </p:txBody>
      </p:sp>
    </p:spTree>
    <p:extLst>
      <p:ext uri="{BB962C8B-B14F-4D97-AF65-F5344CB8AC3E}">
        <p14:creationId xmlns:p14="http://schemas.microsoft.com/office/powerpoint/2010/main" val="3615983108"/>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08385" y="394097"/>
            <a:ext cx="6106715" cy="857250"/>
          </a:xfrm>
          <a:prstGeom prst="rect">
            <a:avLst/>
          </a:prstGeom>
        </p:spPr>
        <p:txBody>
          <a:bodyPr>
            <a:normAutofit/>
          </a:bodyPr>
          <a:lstStyle>
            <a:lvl1pPr algn="l" defTabSz="342900" rtl="0" eaLnBrk="1" latinLnBrk="0" hangingPunct="1">
              <a:lnSpc>
                <a:spcPct val="90000"/>
              </a:lnSpc>
              <a:spcBef>
                <a:spcPct val="0"/>
              </a:spcBef>
              <a:buNone/>
              <a:defRPr lang="en-US" sz="2800" kern="1200" dirty="0">
                <a:solidFill>
                  <a:srgbClr val="8FCC8F"/>
                </a:solidFill>
                <a:latin typeface="+mj-lt"/>
                <a:ea typeface="+mj-ea"/>
                <a:cs typeface="+mj-cs"/>
              </a:defRPr>
            </a:lvl1pPr>
          </a:lstStyle>
          <a:p>
            <a:r>
              <a:rPr lang="en-GB" dirty="0" smtClean="0"/>
              <a:t>Click to edit Master title style</a:t>
            </a:r>
            <a:endParaRPr lang="en-US" dirty="0"/>
          </a:p>
        </p:txBody>
      </p:sp>
      <p:sp>
        <p:nvSpPr>
          <p:cNvPr id="3" name="Content Placeholder 2"/>
          <p:cNvSpPr>
            <a:spLocks noGrp="1"/>
          </p:cNvSpPr>
          <p:nvPr>
            <p:ph idx="1"/>
          </p:nvPr>
        </p:nvSpPr>
        <p:spPr>
          <a:xfrm>
            <a:off x="408385" y="1251348"/>
            <a:ext cx="6172200" cy="3371632"/>
          </a:xfrm>
        </p:spPr>
        <p:txBody>
          <a:bodyPr/>
          <a:lstStyle>
            <a:lvl1pPr>
              <a:defRPr>
                <a:latin typeface="Tahoma"/>
                <a:cs typeface="Tahoma"/>
              </a:defRPr>
            </a:lvl1pPr>
            <a:lvl2pPr>
              <a:defRPr>
                <a:latin typeface="Tahoma"/>
                <a:cs typeface="Tahoma"/>
              </a:defRPr>
            </a:lvl2pPr>
            <a:lvl3pPr>
              <a:defRPr>
                <a:latin typeface="Tahoma"/>
                <a:cs typeface="Tahoma"/>
              </a:defRPr>
            </a:lvl3pPr>
            <a:lvl4pPr>
              <a:defRPr>
                <a:latin typeface="Tahoma"/>
                <a:cs typeface="Tahoma"/>
              </a:defRPr>
            </a:lvl4pPr>
            <a:lvl5pPr>
              <a:defRPr>
                <a:latin typeface="Tahoma"/>
                <a:cs typeface="Tahoma"/>
              </a:defRPr>
            </a:lvl5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Tree>
    <p:extLst>
      <p:ext uri="{BB962C8B-B14F-4D97-AF65-F5344CB8AC3E}">
        <p14:creationId xmlns:p14="http://schemas.microsoft.com/office/powerpoint/2010/main" val="769611132"/>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8385" y="3241291"/>
            <a:ext cx="5829300" cy="1021556"/>
          </a:xfrm>
          <a:prstGeom prst="rect">
            <a:avLst/>
          </a:prstGeom>
        </p:spPr>
        <p:txBody>
          <a:bodyPr anchor="t"/>
          <a:lstStyle>
            <a:lvl1pPr algn="l">
              <a:defRPr sz="2400" b="0" cap="all">
                <a:solidFill>
                  <a:srgbClr val="070078"/>
                </a:solidFill>
                <a:latin typeface="Tahoma"/>
                <a:cs typeface="Tahoma"/>
              </a:defRPr>
            </a:lvl1pPr>
          </a:lstStyle>
          <a:p>
            <a:r>
              <a:rPr lang="en-GB" smtClean="0"/>
              <a:t>Click to edit Master title style</a:t>
            </a:r>
            <a:endParaRPr lang="en-US" dirty="0"/>
          </a:p>
        </p:txBody>
      </p:sp>
      <p:sp>
        <p:nvSpPr>
          <p:cNvPr id="3" name="Text Placeholder 2"/>
          <p:cNvSpPr>
            <a:spLocks noGrp="1"/>
          </p:cNvSpPr>
          <p:nvPr>
            <p:ph type="body" idx="1"/>
          </p:nvPr>
        </p:nvSpPr>
        <p:spPr>
          <a:xfrm>
            <a:off x="408385" y="2116151"/>
            <a:ext cx="5829300" cy="1125140"/>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smtClean="0"/>
              <a:t>Click to edit Master text styles</a:t>
            </a:r>
          </a:p>
        </p:txBody>
      </p:sp>
    </p:spTree>
    <p:extLst>
      <p:ext uri="{BB962C8B-B14F-4D97-AF65-F5344CB8AC3E}">
        <p14:creationId xmlns:p14="http://schemas.microsoft.com/office/powerpoint/2010/main" val="3283459804"/>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408385" y="205979"/>
            <a:ext cx="6106715" cy="857250"/>
          </a:xfrm>
          <a:prstGeom prst="rect">
            <a:avLst/>
          </a:prstGeom>
        </p:spPr>
        <p:txBody>
          <a:bodyPr/>
          <a:lstStyle>
            <a:lvl1pPr algn="l">
              <a:defRPr>
                <a:solidFill>
                  <a:srgbClr val="070078"/>
                </a:solidFill>
                <a:latin typeface="Tahoma"/>
                <a:cs typeface="Tahoma"/>
              </a:defRPr>
            </a:lvl1pPr>
          </a:lstStyle>
          <a:p>
            <a:r>
              <a:rPr lang="en-GB" smtClean="0"/>
              <a:t>Click to edit Master title style</a:t>
            </a:r>
            <a:endParaRPr lang="en-US" dirty="0"/>
          </a:p>
        </p:txBody>
      </p:sp>
      <p:sp>
        <p:nvSpPr>
          <p:cNvPr id="3" name="Text Placeholder 2"/>
          <p:cNvSpPr>
            <a:spLocks noGrp="1"/>
          </p:cNvSpPr>
          <p:nvPr>
            <p:ph type="body" idx="1"/>
          </p:nvPr>
        </p:nvSpPr>
        <p:spPr>
          <a:xfrm>
            <a:off x="342900" y="1151335"/>
            <a:ext cx="3030141"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smtClean="0"/>
              <a:t>Click to edit Master text styles</a:t>
            </a:r>
          </a:p>
        </p:txBody>
      </p:sp>
      <p:sp>
        <p:nvSpPr>
          <p:cNvPr id="4" name="Content Placeholder 3"/>
          <p:cNvSpPr>
            <a:spLocks noGrp="1"/>
          </p:cNvSpPr>
          <p:nvPr>
            <p:ph sz="half" idx="2"/>
          </p:nvPr>
        </p:nvSpPr>
        <p:spPr>
          <a:xfrm>
            <a:off x="342900" y="1631157"/>
            <a:ext cx="3030141" cy="2805974"/>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3483770" y="1151335"/>
            <a:ext cx="3031331"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smtClean="0"/>
              <a:t>Click to edit Master text styles</a:t>
            </a:r>
          </a:p>
        </p:txBody>
      </p:sp>
      <p:sp>
        <p:nvSpPr>
          <p:cNvPr id="6" name="Content Placeholder 5"/>
          <p:cNvSpPr>
            <a:spLocks noGrp="1"/>
          </p:cNvSpPr>
          <p:nvPr>
            <p:ph sz="quarter" idx="4"/>
          </p:nvPr>
        </p:nvSpPr>
        <p:spPr>
          <a:xfrm>
            <a:off x="3483770" y="1631157"/>
            <a:ext cx="3031331" cy="2805974"/>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extLst>
      <p:ext uri="{BB962C8B-B14F-4D97-AF65-F5344CB8AC3E}">
        <p14:creationId xmlns:p14="http://schemas.microsoft.com/office/powerpoint/2010/main" val="525331048"/>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7" name="Content Placeholder 6"/>
          <p:cNvSpPr>
            <a:spLocks noGrp="1"/>
          </p:cNvSpPr>
          <p:nvPr>
            <p:ph sz="quarter" idx="13"/>
          </p:nvPr>
        </p:nvSpPr>
        <p:spPr>
          <a:xfrm>
            <a:off x="242891" y="1343026"/>
            <a:ext cx="6372225" cy="2881313"/>
          </a:xfrm>
        </p:spPr>
        <p:txBody>
          <a:bodyPr/>
          <a:lstStyle>
            <a:lvl1pPr>
              <a:buClrTx/>
              <a:buFont typeface="Arial"/>
              <a:buChar char="•"/>
              <a:defRPr b="0" i="0">
                <a:solidFill>
                  <a:schemeClr val="accent4">
                    <a:lumMod val="50000"/>
                  </a:schemeClr>
                </a:solidFill>
                <a:latin typeface="+mn-lt"/>
                <a:cs typeface="Droid Serif"/>
              </a:defRPr>
            </a:lvl1pPr>
            <a:lvl2pPr>
              <a:buClrTx/>
              <a:buFont typeface="Arial"/>
              <a:buChar char="•"/>
              <a:defRPr b="0" i="0">
                <a:solidFill>
                  <a:schemeClr val="accent4">
                    <a:lumMod val="50000"/>
                  </a:schemeClr>
                </a:solidFill>
                <a:latin typeface="+mn-lt"/>
                <a:cs typeface="Droid Serif"/>
              </a:defRPr>
            </a:lvl2pPr>
            <a:lvl3pPr>
              <a:buClrTx/>
              <a:buFont typeface="Arial"/>
              <a:buChar char="•"/>
              <a:defRPr b="0" i="0">
                <a:solidFill>
                  <a:schemeClr val="accent4">
                    <a:lumMod val="50000"/>
                  </a:schemeClr>
                </a:solidFill>
                <a:latin typeface="+mn-lt"/>
                <a:cs typeface="Droid Serif"/>
              </a:defRPr>
            </a:lvl3pPr>
            <a:lvl4pPr>
              <a:buClrTx/>
              <a:buFont typeface="Arial"/>
              <a:buChar char="•"/>
              <a:defRPr b="0" i="0">
                <a:solidFill>
                  <a:schemeClr val="accent4">
                    <a:lumMod val="50000"/>
                  </a:schemeClr>
                </a:solidFill>
                <a:latin typeface="+mn-lt"/>
                <a:cs typeface="Droid Serif"/>
              </a:defRPr>
            </a:lvl4pPr>
            <a:lvl5pPr>
              <a:buClrTx/>
              <a:buFont typeface="Arial"/>
              <a:buChar char="•"/>
              <a:defRPr b="0" i="0">
                <a:solidFill>
                  <a:schemeClr val="accent4">
                    <a:lumMod val="50000"/>
                  </a:schemeClr>
                </a:solidFill>
                <a:latin typeface="+mn-lt"/>
                <a:cs typeface="Droid Serif"/>
              </a:defRPr>
            </a:lvl5pPr>
          </a:lstStyle>
          <a:p>
            <a:pPr lvl="0"/>
            <a:r>
              <a:rPr lang="ga-IE" dirty="0" smtClean="0"/>
              <a:t>Click to edit Master text styles</a:t>
            </a:r>
          </a:p>
          <a:p>
            <a:pPr lvl="1"/>
            <a:r>
              <a:rPr lang="ga-IE" dirty="0" smtClean="0"/>
              <a:t>Second level</a:t>
            </a:r>
          </a:p>
          <a:p>
            <a:pPr lvl="2"/>
            <a:r>
              <a:rPr lang="ga-IE" dirty="0" smtClean="0"/>
              <a:t>Third level</a:t>
            </a:r>
          </a:p>
          <a:p>
            <a:pPr lvl="3"/>
            <a:r>
              <a:rPr lang="ga-IE" dirty="0" smtClean="0"/>
              <a:t>Fourth level</a:t>
            </a:r>
          </a:p>
          <a:p>
            <a:pPr lvl="4"/>
            <a:r>
              <a:rPr lang="ga-IE" dirty="0" smtClean="0"/>
              <a:t>Fifth level</a:t>
            </a:r>
            <a:endParaRPr lang="en-US" dirty="0"/>
          </a:p>
        </p:txBody>
      </p:sp>
      <p:sp>
        <p:nvSpPr>
          <p:cNvPr id="8" name="Titel 1"/>
          <p:cNvSpPr>
            <a:spLocks noGrp="1"/>
          </p:cNvSpPr>
          <p:nvPr>
            <p:ph type="title"/>
          </p:nvPr>
        </p:nvSpPr>
        <p:spPr bwMode="gray">
          <a:xfrm>
            <a:off x="242891" y="215543"/>
            <a:ext cx="6372819" cy="462341"/>
          </a:xfrm>
        </p:spPr>
        <p:txBody>
          <a:bodyPr>
            <a:noAutofit/>
          </a:bodyPr>
          <a:lstStyle>
            <a:lvl1pPr marL="0" algn="l" defTabSz="685800" rtl="0" eaLnBrk="1" latinLnBrk="0" hangingPunct="1">
              <a:lnSpc>
                <a:spcPct val="98000"/>
              </a:lnSpc>
              <a:tabLst>
                <a:tab pos="542925" algn="l"/>
                <a:tab pos="1085850" algn="l"/>
                <a:tab pos="1628775" algn="l"/>
                <a:tab pos="2171700" algn="l"/>
                <a:tab pos="2714625" algn="l"/>
                <a:tab pos="3257550" algn="l"/>
                <a:tab pos="3800475" algn="l"/>
                <a:tab pos="4343400" algn="l"/>
                <a:tab pos="4886325" algn="l"/>
                <a:tab pos="5429250" algn="l"/>
                <a:tab pos="5972175" algn="l"/>
              </a:tabLst>
              <a:defRPr lang="en-US" sz="3000" b="1" noProof="1">
                <a:solidFill>
                  <a:schemeClr val="tx2"/>
                </a:solidFill>
                <a:latin typeface="+mj-lt"/>
                <a:ea typeface="+mj-ea"/>
                <a:cs typeface="+mj-cs"/>
              </a:defRPr>
            </a:lvl1pPr>
          </a:lstStyle>
          <a:p>
            <a:pPr lvl="0" algn="ctr" rtl="0" eaLnBrk="0" fontAlgn="base" hangingPunct="0">
              <a:spcBef>
                <a:spcPct val="0"/>
              </a:spcBef>
              <a:spcAft>
                <a:spcPct val="0"/>
              </a:spcAft>
            </a:pPr>
            <a:r>
              <a:rPr lang="ga-IE" noProof="1" smtClean="0"/>
              <a:t>Click to edit Master title style</a:t>
            </a:r>
            <a:endParaRPr lang="en-US" noProof="1"/>
          </a:p>
        </p:txBody>
      </p:sp>
      <p:sp>
        <p:nvSpPr>
          <p:cNvPr id="9" name="Textplatzhalter 2"/>
          <p:cNvSpPr>
            <a:spLocks noGrp="1"/>
          </p:cNvSpPr>
          <p:nvPr>
            <p:ph type="body" sz="quarter" idx="14"/>
          </p:nvPr>
        </p:nvSpPr>
        <p:spPr bwMode="gray">
          <a:xfrm>
            <a:off x="242891" y="775557"/>
            <a:ext cx="6372225" cy="252183"/>
          </a:xfrm>
        </p:spPr>
        <p:txBody>
          <a:bodyPr/>
          <a:lstStyle>
            <a:lvl1pPr>
              <a:buNone/>
              <a:defRPr b="0" i="0" baseline="0">
                <a:solidFill>
                  <a:srgbClr val="404040"/>
                </a:solidFill>
                <a:latin typeface="Droid Serif"/>
                <a:cs typeface="Droid Serif"/>
              </a:defRPr>
            </a:lvl1pPr>
          </a:lstStyle>
          <a:p>
            <a:pPr lvl="0"/>
            <a:r>
              <a:rPr lang="ga-IE" noProof="1" smtClean="0"/>
              <a:t>Click to edit Master text styles</a:t>
            </a:r>
          </a:p>
        </p:txBody>
      </p:sp>
    </p:spTree>
    <p:extLst>
      <p:ext uri="{BB962C8B-B14F-4D97-AF65-F5344CB8AC3E}">
        <p14:creationId xmlns:p14="http://schemas.microsoft.com/office/powerpoint/2010/main" val="4113914789"/>
      </p:ext>
    </p:extLst>
  </p:cSld>
  <p:clrMapOvr>
    <a:masterClrMapping/>
  </p:clrMapOvr>
  <p:transition spd="med">
    <p:fade/>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slideLayout" Target="../slideLayouts/slideLayout21.xml"/><Relationship Id="rId22" Type="http://schemas.openxmlformats.org/officeDocument/2006/relationships/theme" Target="../theme/theme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5280" y="476249"/>
            <a:ext cx="6179345" cy="857250"/>
          </a:xfrm>
          <a:prstGeom prst="rect">
            <a:avLst/>
          </a:prstGeom>
        </p:spPr>
        <p:txBody>
          <a:bodyPr vert="horz" lIns="91440" tIns="45720" rIns="91440" bIns="45720" rtlCol="0" anchor="t" anchorCtr="0">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589360" y="1343025"/>
            <a:ext cx="5925740" cy="353695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Rectangle 7"/>
          <p:cNvSpPr/>
          <p:nvPr userDrawn="1"/>
        </p:nvSpPr>
        <p:spPr>
          <a:xfrm>
            <a:off x="0" y="1904365"/>
            <a:ext cx="437205" cy="45719"/>
          </a:xfrm>
          <a:prstGeom prst="rect">
            <a:avLst/>
          </a:prstGeom>
          <a:solidFill>
            <a:srgbClr val="8FCC8F"/>
          </a:solidFill>
          <a:ln>
            <a:noFill/>
          </a:ln>
          <a:effectLst/>
        </p:spPr>
        <p:style>
          <a:lnRef idx="1">
            <a:schemeClr val="accent1"/>
          </a:lnRef>
          <a:fillRef idx="3">
            <a:schemeClr val="accent1"/>
          </a:fillRef>
          <a:effectRef idx="2">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Tree>
    <p:extLst>
      <p:ext uri="{BB962C8B-B14F-4D97-AF65-F5344CB8AC3E}">
        <p14:creationId xmlns:p14="http://schemas.microsoft.com/office/powerpoint/2010/main" val="3693843513"/>
      </p:ext>
    </p:extLst>
  </p:cSld>
  <p:clrMap bg1="lt1" tx1="dk1" bg2="lt2" tx2="dk2" accent1="accent1" accent2="accent2" accent3="accent3" accent4="accent4" accent5="accent5" accent6="accent6" hlink="hlink" folHlink="folHlink"/>
  <p:sldLayoutIdLst>
    <p:sldLayoutId id="2147493456" r:id="rId1"/>
    <p:sldLayoutId id="2147493457" r:id="rId2"/>
    <p:sldLayoutId id="2147493468" r:id="rId3"/>
    <p:sldLayoutId id="2147493469" r:id="rId4"/>
    <p:sldLayoutId id="2147493470" r:id="rId5"/>
    <p:sldLayoutId id="2147493471" r:id="rId6"/>
    <p:sldLayoutId id="2147493472" r:id="rId7"/>
    <p:sldLayoutId id="2147493478" r:id="rId8"/>
    <p:sldLayoutId id="2147493474" r:id="rId9"/>
    <p:sldLayoutId id="2147493480" r:id="rId10"/>
    <p:sldLayoutId id="2147493479" r:id="rId11"/>
    <p:sldLayoutId id="2147493462" r:id="rId12"/>
    <p:sldLayoutId id="2147493476" r:id="rId13"/>
    <p:sldLayoutId id="2147493459" r:id="rId14"/>
    <p:sldLayoutId id="2147493460" r:id="rId15"/>
    <p:sldLayoutId id="2147493463" r:id="rId16"/>
    <p:sldLayoutId id="2147493464" r:id="rId17"/>
    <p:sldLayoutId id="2147493481" r:id="rId18"/>
    <p:sldLayoutId id="2147493482" r:id="rId19"/>
    <p:sldLayoutId id="2147493483" r:id="rId20"/>
    <p:sldLayoutId id="2147493484" r:id="rId21"/>
  </p:sldLayoutIdLst>
  <p:timing>
    <p:tnLst>
      <p:par>
        <p:cTn id="1" dur="indefinite" restart="never" nodeType="tmRoot"/>
      </p:par>
    </p:tnLst>
  </p:timing>
  <p:hf sldNum="0" hdr="0" ftr="0" dt="0"/>
  <p:txStyles>
    <p:titleStyle>
      <a:lvl1pPr algn="l" defTabSz="342900" rtl="0" eaLnBrk="1" latinLnBrk="0" hangingPunct="1">
        <a:lnSpc>
          <a:spcPct val="90000"/>
        </a:lnSpc>
        <a:spcBef>
          <a:spcPct val="0"/>
        </a:spcBef>
        <a:buNone/>
        <a:defRPr sz="2800" kern="1200">
          <a:solidFill>
            <a:srgbClr val="8FCC8F"/>
          </a:solidFill>
          <a:latin typeface="+mj-lt"/>
          <a:ea typeface="+mj-ea"/>
          <a:cs typeface="+mj-cs"/>
        </a:defRPr>
      </a:lvl1pPr>
    </p:titleStyle>
    <p:bodyStyle>
      <a:lvl1pPr marL="202406" indent="-202406" algn="l" defTabSz="342900" rtl="0" eaLnBrk="1" latinLnBrk="0" hangingPunct="1">
        <a:lnSpc>
          <a:spcPct val="100000"/>
        </a:lnSpc>
        <a:spcBef>
          <a:spcPts val="0"/>
        </a:spcBef>
        <a:spcAft>
          <a:spcPts val="450"/>
        </a:spcAft>
        <a:buClr>
          <a:srgbClr val="8FCC8F"/>
        </a:buClr>
        <a:buFont typeface="Wingdings" charset="2"/>
        <a:buChar char="§"/>
        <a:defRPr sz="1800" kern="1200">
          <a:solidFill>
            <a:srgbClr val="474C55"/>
          </a:solidFill>
          <a:latin typeface="Tahoma" pitchFamily="34" charset="0"/>
          <a:ea typeface="Tahoma" pitchFamily="34" charset="0"/>
          <a:cs typeface="Tahoma" pitchFamily="34" charset="0"/>
        </a:defRPr>
      </a:lvl1pPr>
      <a:lvl2pPr marL="406004" indent="-203597" algn="l" defTabSz="342900" rtl="0" eaLnBrk="1" latinLnBrk="0" hangingPunct="1">
        <a:lnSpc>
          <a:spcPct val="100000"/>
        </a:lnSpc>
        <a:spcBef>
          <a:spcPts val="0"/>
        </a:spcBef>
        <a:spcAft>
          <a:spcPts val="450"/>
        </a:spcAft>
        <a:buClr>
          <a:srgbClr val="8FCC8F"/>
        </a:buClr>
        <a:buFont typeface="Lucida Grande"/>
        <a:buChar char="—"/>
        <a:defRPr sz="1600" kern="1200">
          <a:solidFill>
            <a:srgbClr val="474C55"/>
          </a:solidFill>
          <a:latin typeface="Tahoma" pitchFamily="34" charset="0"/>
          <a:ea typeface="Tahoma" pitchFamily="34" charset="0"/>
          <a:cs typeface="Tahoma" pitchFamily="34" charset="0"/>
        </a:defRPr>
      </a:lvl2pPr>
      <a:lvl3pPr marL="857250" indent="-171450" algn="l" defTabSz="342900" rtl="0" eaLnBrk="1" latinLnBrk="0" hangingPunct="1">
        <a:lnSpc>
          <a:spcPct val="100000"/>
        </a:lnSpc>
        <a:spcBef>
          <a:spcPts val="0"/>
        </a:spcBef>
        <a:spcAft>
          <a:spcPts val="450"/>
        </a:spcAft>
        <a:buClr>
          <a:srgbClr val="8FCC8F"/>
        </a:buClr>
        <a:buFont typeface="Lucida Grande"/>
        <a:buChar char="—"/>
        <a:defRPr sz="1400" kern="1200">
          <a:solidFill>
            <a:srgbClr val="474C55"/>
          </a:solidFill>
          <a:latin typeface="Tahoma" pitchFamily="34" charset="0"/>
          <a:ea typeface="Tahoma" pitchFamily="34" charset="0"/>
          <a:cs typeface="Tahoma" pitchFamily="34" charset="0"/>
        </a:defRPr>
      </a:lvl3pPr>
      <a:lvl4pPr marL="1200150" indent="-171450" algn="l" defTabSz="342900" rtl="0" eaLnBrk="1" latinLnBrk="0" hangingPunct="1">
        <a:lnSpc>
          <a:spcPct val="100000"/>
        </a:lnSpc>
        <a:spcBef>
          <a:spcPts val="0"/>
        </a:spcBef>
        <a:spcAft>
          <a:spcPts val="450"/>
        </a:spcAft>
        <a:buClr>
          <a:srgbClr val="8FCC8F"/>
        </a:buClr>
        <a:buFont typeface="Lucida Grande"/>
        <a:buChar char="—"/>
        <a:defRPr sz="900" kern="1200">
          <a:solidFill>
            <a:srgbClr val="474C55"/>
          </a:solidFill>
          <a:latin typeface="Tahoma" pitchFamily="34" charset="0"/>
          <a:ea typeface="Tahoma" pitchFamily="34" charset="0"/>
          <a:cs typeface="Tahoma" pitchFamily="34" charset="0"/>
        </a:defRPr>
      </a:lvl4pPr>
      <a:lvl5pPr marL="1543050" indent="-171450" algn="l" defTabSz="342900" rtl="0" eaLnBrk="1" latinLnBrk="0" hangingPunct="1">
        <a:lnSpc>
          <a:spcPct val="100000"/>
        </a:lnSpc>
        <a:spcBef>
          <a:spcPts val="0"/>
        </a:spcBef>
        <a:spcAft>
          <a:spcPts val="450"/>
        </a:spcAft>
        <a:buClr>
          <a:srgbClr val="8FCC8F"/>
        </a:buClr>
        <a:buFont typeface="Lucida Grande"/>
        <a:buChar char="—"/>
        <a:defRPr sz="750" kern="1200">
          <a:solidFill>
            <a:srgbClr val="474C55"/>
          </a:solidFill>
          <a:latin typeface="Tahoma" pitchFamily="34" charset="0"/>
          <a:ea typeface="Tahoma" pitchFamily="34" charset="0"/>
          <a:cs typeface="Tahoma" pitchFamily="34" charset="0"/>
        </a:defRPr>
      </a:lvl5pPr>
      <a:lvl6pPr marL="1885950" indent="-171450" algn="l" defTabSz="342900" rtl="0" eaLnBrk="1" latinLnBrk="0" hangingPunct="1">
        <a:spcBef>
          <a:spcPct val="20000"/>
        </a:spcBef>
        <a:buFont typeface="Arial"/>
        <a:buChar char="•"/>
        <a:defRPr sz="1500" kern="1200">
          <a:solidFill>
            <a:schemeClr val="tx1"/>
          </a:solidFill>
          <a:latin typeface="+mn-lt"/>
          <a:ea typeface="+mn-ea"/>
          <a:cs typeface="+mn-cs"/>
        </a:defRPr>
      </a:lvl6pPr>
      <a:lvl7pPr marL="2228850" indent="-171450" algn="l" defTabSz="342900" rtl="0" eaLnBrk="1" latinLnBrk="0" hangingPunct="1">
        <a:spcBef>
          <a:spcPct val="20000"/>
        </a:spcBef>
        <a:buFont typeface="Arial"/>
        <a:buChar char="•"/>
        <a:defRPr sz="1500" kern="1200">
          <a:solidFill>
            <a:schemeClr val="tx1"/>
          </a:solidFill>
          <a:latin typeface="+mn-lt"/>
          <a:ea typeface="+mn-ea"/>
          <a:cs typeface="+mn-cs"/>
        </a:defRPr>
      </a:lvl7pPr>
      <a:lvl8pPr marL="2571750" indent="-171450" algn="l" defTabSz="342900" rtl="0" eaLnBrk="1" latinLnBrk="0" hangingPunct="1">
        <a:spcBef>
          <a:spcPct val="20000"/>
        </a:spcBef>
        <a:buFont typeface="Arial"/>
        <a:buChar char="•"/>
        <a:defRPr sz="1500" kern="1200">
          <a:solidFill>
            <a:schemeClr val="tx1"/>
          </a:solidFill>
          <a:latin typeface="+mn-lt"/>
          <a:ea typeface="+mn-ea"/>
          <a:cs typeface="+mn-cs"/>
        </a:defRPr>
      </a:lvl8pPr>
      <a:lvl9pPr marL="2914650" indent="-171450" algn="l" defTabSz="342900" rtl="0" eaLnBrk="1" latinLnBrk="0" hangingPunct="1">
        <a:spcBef>
          <a:spcPct val="20000"/>
        </a:spcBef>
        <a:buFont typeface="Arial"/>
        <a:buChar char="•"/>
        <a:defRPr sz="15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4.xml"/><Relationship Id="rId3" Type="http://schemas.openxmlformats.org/officeDocument/2006/relationships/hyperlink" Target="http://www.smartinsights.com/guides/managing-digital-marketing-2014/"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hyperlink" Target="https://www.youtube.com/watch?v=KgwrnjVRHRw"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0.xml"/><Relationship Id="rId3"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1.xml"/><Relationship Id="rId3"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2.xml"/><Relationship Id="rId3" Type="http://schemas.openxmlformats.org/officeDocument/2006/relationships/image" Target="../media/image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3.xml"/><Relationship Id="rId3"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hyperlink" Target="http://www.smartinsights.com/marketplace-analysis/" TargetMode="External"/><Relationship Id="rId4" Type="http://schemas.openxmlformats.org/officeDocument/2006/relationships/hyperlink" Target="http://www.smartinsights.com/marketplace-analysis/customer-analysis/10-free-online-marketing-tools-that-every-hands-on-marketer-should-use/?new=1" TargetMode="External"/><Relationship Id="rId5" Type="http://schemas.openxmlformats.org/officeDocument/2006/relationships/hyperlink" Target="https://www.google.co.uk/ads/agency/toolkit.html" TargetMode="External"/><Relationship Id="rId6" Type="http://schemas.openxmlformats.org/officeDocument/2006/relationships/hyperlink" Target="http://www.smartinsights.com/marketplace-analysis/google-tools-you-may-not-know-about/" TargetMode="External"/><Relationship Id="rId1" Type="http://schemas.openxmlformats.org/officeDocument/2006/relationships/slideLayout" Target="../slideLayouts/slideLayout18.xml"/><Relationship Id="rId2" Type="http://schemas.openxmlformats.org/officeDocument/2006/relationships/notesSlide" Target="../notesSlides/notesSlide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5.xml"/><Relationship Id="rId3" Type="http://schemas.openxmlformats.org/officeDocument/2006/relationships/image" Target="../media/image1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6.xml"/><Relationship Id="rId3" Type="http://schemas.openxmlformats.org/officeDocument/2006/relationships/image" Target="../media/image1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7.xml"/><Relationship Id="rId3" Type="http://schemas.openxmlformats.org/officeDocument/2006/relationships/image" Target="../media/image1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8.xml"/></Relationships>
</file>

<file path=ppt/slides/_rels/slide25.xml.rels><?xml version="1.0" encoding="UTF-8" standalone="yes"?>
<Relationships xmlns="http://schemas.openxmlformats.org/package/2006/relationships"><Relationship Id="rId3" Type="http://schemas.openxmlformats.org/officeDocument/2006/relationships/hyperlink" Target="https://blog.hubspot.com/insiders/marketing-psychographics" TargetMode="External"/><Relationship Id="rId4" Type="http://schemas.openxmlformats.org/officeDocument/2006/relationships/hyperlink" Target="https://www.wired.com/2010/02/webographics/" TargetMode="External"/><Relationship Id="rId1" Type="http://schemas.openxmlformats.org/officeDocument/2006/relationships/slideLayout" Target="../slideLayouts/slideLayout18.xml"/><Relationship Id="rId2"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4.xml"/><Relationship Id="rId3" Type="http://schemas.openxmlformats.org/officeDocument/2006/relationships/image" Target="../media/image1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5.xml"/><Relationship Id="rId3" Type="http://schemas.openxmlformats.org/officeDocument/2006/relationships/image" Target="../media/image1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6.xml"/><Relationship Id="rId3" Type="http://schemas.openxmlformats.org/officeDocument/2006/relationships/image" Target="../media/image15.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7.xml"/><Relationship Id="rId3" Type="http://schemas.openxmlformats.org/officeDocument/2006/relationships/image" Target="../media/image1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8.xml"/><Relationship Id="rId3" Type="http://schemas.openxmlformats.org/officeDocument/2006/relationships/image" Target="../media/image1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9.xml"/><Relationship Id="rId3" Type="http://schemas.openxmlformats.org/officeDocument/2006/relationships/hyperlink" Target="http://www.conversion-uplift.co.uk/tools-to-monitor-competitor-website-traffic/"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30.xml"/><Relationship Id="rId3" Type="http://schemas.openxmlformats.org/officeDocument/2006/relationships/image" Target="../media/image1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31.xml"/><Relationship Id="rId3" Type="http://schemas.openxmlformats.org/officeDocument/2006/relationships/image" Target="../media/image19.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2.xml"/><Relationship Id="rId4" Type="http://schemas.openxmlformats.org/officeDocument/2006/relationships/oleObject" Target="../embeddings/oleObject1.bin"/><Relationship Id="rId5" Type="http://schemas.openxmlformats.org/officeDocument/2006/relationships/image" Target="../media/image20.emf"/><Relationship Id="rId1" Type="http://schemas.openxmlformats.org/officeDocument/2006/relationships/vmlDrawing" Target="../drawings/vmlDrawing1.vml"/><Relationship Id="rId2"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33.xml"/><Relationship Id="rId3"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2800" b="1" dirty="0">
                <a:solidFill>
                  <a:srgbClr val="8FCC8F"/>
                </a:solidFill>
                <a:latin typeface="+mj-lt"/>
                <a:cs typeface="+mj-cs"/>
              </a:rPr>
              <a:t>DIGITAL Marketing</a:t>
            </a:r>
            <a:br>
              <a:rPr lang="en-GB" sz="2800" b="1" dirty="0">
                <a:solidFill>
                  <a:srgbClr val="8FCC8F"/>
                </a:solidFill>
                <a:latin typeface="+mj-lt"/>
                <a:cs typeface="+mj-cs"/>
              </a:rPr>
            </a:br>
            <a:endParaRPr lang="en-GB" sz="2800" b="1" dirty="0">
              <a:solidFill>
                <a:srgbClr val="8FCC8F"/>
              </a:solidFill>
              <a:latin typeface="+mj-lt"/>
              <a:cs typeface="+mj-cs"/>
            </a:endParaRPr>
          </a:p>
        </p:txBody>
      </p:sp>
      <p:sp>
        <p:nvSpPr>
          <p:cNvPr id="5" name="Text Placeholder 4"/>
          <p:cNvSpPr>
            <a:spLocks noGrp="1"/>
          </p:cNvSpPr>
          <p:nvPr>
            <p:ph type="body" idx="1"/>
          </p:nvPr>
        </p:nvSpPr>
        <p:spPr/>
        <p:txBody>
          <a:bodyPr/>
          <a:lstStyle/>
          <a:p>
            <a:r>
              <a:rPr lang="en-US" altLang="en-US" sz="1600" dirty="0"/>
              <a:t>Online marketplace analysis:</a:t>
            </a:r>
            <a:br>
              <a:rPr lang="en-US" altLang="en-US" sz="1600" dirty="0"/>
            </a:br>
            <a:r>
              <a:rPr lang="en-US" altLang="en-US" sz="1600" dirty="0"/>
              <a:t>micro-environment</a:t>
            </a:r>
          </a:p>
        </p:txBody>
      </p:sp>
    </p:spTree>
    <p:extLst>
      <p:ext uri="{BB962C8B-B14F-4D97-AF65-F5344CB8AC3E}">
        <p14:creationId xmlns:p14="http://schemas.microsoft.com/office/powerpoint/2010/main" val="31672326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Recap on last week…</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822500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smtClean="0"/>
              <a:t>What is digital marketing?</a:t>
            </a:r>
          </a:p>
        </p:txBody>
      </p:sp>
      <p:sp>
        <p:nvSpPr>
          <p:cNvPr id="199682" name="Content Placeholder 2"/>
          <p:cNvSpPr>
            <a:spLocks noGrp="1"/>
          </p:cNvSpPr>
          <p:nvPr>
            <p:ph idx="1"/>
          </p:nvPr>
        </p:nvSpPr>
        <p:spPr>
          <a:xfrm>
            <a:off x="351235" y="1559124"/>
            <a:ext cx="6372225" cy="2430661"/>
          </a:xfrm>
        </p:spPr>
        <p:txBody>
          <a:bodyPr>
            <a:normAutofit/>
          </a:bodyPr>
          <a:lstStyle/>
          <a:p>
            <a:pPr>
              <a:lnSpc>
                <a:spcPct val="80000"/>
              </a:lnSpc>
            </a:pPr>
            <a:r>
              <a:rPr lang="en-GB" sz="2000" dirty="0" smtClean="0"/>
              <a:t>Achieving marketing objectives through applying digital technologies</a:t>
            </a:r>
          </a:p>
          <a:p>
            <a:pPr lvl="7">
              <a:lnSpc>
                <a:spcPct val="80000"/>
              </a:lnSpc>
            </a:pPr>
            <a:r>
              <a:rPr lang="en-GB" dirty="0" smtClean="0"/>
              <a:t>Chaffey 2012</a:t>
            </a:r>
          </a:p>
          <a:p>
            <a:pPr lvl="7">
              <a:lnSpc>
                <a:spcPct val="80000"/>
              </a:lnSpc>
            </a:pPr>
            <a:endParaRPr lang="en-GB" dirty="0"/>
          </a:p>
          <a:p>
            <a:pPr lvl="7">
              <a:lnSpc>
                <a:spcPct val="80000"/>
              </a:lnSpc>
            </a:pPr>
            <a:endParaRPr lang="en-GB" dirty="0" smtClean="0"/>
          </a:p>
        </p:txBody>
      </p:sp>
    </p:spTree>
    <p:extLst>
      <p:ext uri="{BB962C8B-B14F-4D97-AF65-F5344CB8AC3E}">
        <p14:creationId xmlns:p14="http://schemas.microsoft.com/office/powerpoint/2010/main" val="14904562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smtClean="0"/>
              <a:t>What is digital marketing?</a:t>
            </a:r>
          </a:p>
        </p:txBody>
      </p:sp>
      <p:sp>
        <p:nvSpPr>
          <p:cNvPr id="199682" name="Content Placeholder 2"/>
          <p:cNvSpPr>
            <a:spLocks noGrp="1"/>
          </p:cNvSpPr>
          <p:nvPr>
            <p:ph idx="1"/>
          </p:nvPr>
        </p:nvSpPr>
        <p:spPr>
          <a:xfrm>
            <a:off x="351235" y="1559124"/>
            <a:ext cx="6372225" cy="2430661"/>
          </a:xfrm>
        </p:spPr>
        <p:txBody>
          <a:bodyPr>
            <a:normAutofit/>
          </a:bodyPr>
          <a:lstStyle/>
          <a:p>
            <a:pPr>
              <a:lnSpc>
                <a:spcPct val="80000"/>
              </a:lnSpc>
            </a:pPr>
            <a:r>
              <a:rPr lang="en-GB" sz="2000" dirty="0" smtClean="0"/>
              <a:t>Managing a company’s online presence:</a:t>
            </a:r>
          </a:p>
          <a:p>
            <a:pPr lvl="1">
              <a:lnSpc>
                <a:spcPct val="80000"/>
              </a:lnSpc>
            </a:pPr>
            <a:r>
              <a:rPr lang="en-GB" dirty="0" smtClean="0"/>
              <a:t>Company websites</a:t>
            </a:r>
          </a:p>
          <a:p>
            <a:pPr lvl="1">
              <a:lnSpc>
                <a:spcPct val="80000"/>
              </a:lnSpc>
            </a:pPr>
            <a:r>
              <a:rPr lang="en-GB" dirty="0" smtClean="0"/>
              <a:t>Social media</a:t>
            </a:r>
          </a:p>
          <a:p>
            <a:pPr lvl="1">
              <a:lnSpc>
                <a:spcPct val="80000"/>
              </a:lnSpc>
            </a:pPr>
            <a:r>
              <a:rPr lang="en-GB" dirty="0" smtClean="0"/>
              <a:t>Search Engine Marketing</a:t>
            </a:r>
          </a:p>
          <a:p>
            <a:pPr lvl="1">
              <a:lnSpc>
                <a:spcPct val="80000"/>
              </a:lnSpc>
            </a:pPr>
            <a:r>
              <a:rPr lang="en-GB" dirty="0" smtClean="0"/>
              <a:t>Social Media Marketing</a:t>
            </a:r>
          </a:p>
          <a:p>
            <a:pPr lvl="1">
              <a:lnSpc>
                <a:spcPct val="80000"/>
              </a:lnSpc>
            </a:pPr>
            <a:r>
              <a:rPr lang="en-GB" dirty="0" smtClean="0"/>
              <a:t>Online advertising</a:t>
            </a:r>
          </a:p>
          <a:p>
            <a:pPr lvl="1">
              <a:lnSpc>
                <a:spcPct val="80000"/>
              </a:lnSpc>
            </a:pPr>
            <a:r>
              <a:rPr lang="en-GB" dirty="0" smtClean="0"/>
              <a:t>E-mail marketing</a:t>
            </a:r>
          </a:p>
          <a:p>
            <a:pPr lvl="1">
              <a:lnSpc>
                <a:spcPct val="80000"/>
              </a:lnSpc>
            </a:pPr>
            <a:r>
              <a:rPr lang="en-GB" dirty="0" smtClean="0"/>
              <a:t>Partnerships/affiliate marketing</a:t>
            </a:r>
          </a:p>
          <a:p>
            <a:pPr>
              <a:lnSpc>
                <a:spcPct val="80000"/>
              </a:lnSpc>
            </a:pPr>
            <a:endParaRPr lang="en-GB" dirty="0" smtClean="0"/>
          </a:p>
          <a:p>
            <a:pPr lvl="7">
              <a:lnSpc>
                <a:spcPct val="80000"/>
              </a:lnSpc>
            </a:pPr>
            <a:endParaRPr lang="en-GB" dirty="0"/>
          </a:p>
          <a:p>
            <a:pPr lvl="7">
              <a:lnSpc>
                <a:spcPct val="80000"/>
              </a:lnSpc>
            </a:pPr>
            <a:endParaRPr lang="en-GB" dirty="0" smtClean="0"/>
          </a:p>
        </p:txBody>
      </p:sp>
    </p:spTree>
    <p:extLst>
      <p:ext uri="{BB962C8B-B14F-4D97-AF65-F5344CB8AC3E}">
        <p14:creationId xmlns:p14="http://schemas.microsoft.com/office/powerpoint/2010/main" val="11041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968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968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968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968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968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968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968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42900" y="340519"/>
            <a:ext cx="6172200" cy="469106"/>
          </a:xfrm>
        </p:spPr>
        <p:txBody>
          <a:bodyPr/>
          <a:lstStyle/>
          <a:p>
            <a:pPr eaLnBrk="1" hangingPunct="1"/>
            <a:r>
              <a:rPr lang="en-GB" altLang="en-US" sz="2400">
                <a:ea typeface="ＭＳ Ｐゴシック" charset="-128"/>
              </a:rPr>
              <a:t>Applications of digital marketing</a:t>
            </a:r>
          </a:p>
        </p:txBody>
      </p:sp>
      <p:sp>
        <p:nvSpPr>
          <p:cNvPr id="17411" name="Rectangle 3"/>
          <p:cNvSpPr>
            <a:spLocks noGrp="1" noChangeArrowheads="1"/>
          </p:cNvSpPr>
          <p:nvPr>
            <p:ph type="body" idx="1"/>
          </p:nvPr>
        </p:nvSpPr>
        <p:spPr>
          <a:xfrm>
            <a:off x="329804" y="1191817"/>
            <a:ext cx="6172200" cy="2858690"/>
          </a:xfrm>
        </p:spPr>
        <p:txBody>
          <a:bodyPr/>
          <a:lstStyle/>
          <a:p>
            <a:pPr marL="295275" indent="-283369"/>
            <a:r>
              <a:rPr lang="en-GB" altLang="en-US">
                <a:ea typeface="ＭＳ Ｐゴシック" charset="-128"/>
              </a:rPr>
              <a:t>An </a:t>
            </a:r>
            <a:r>
              <a:rPr lang="en-GB" altLang="en-US" i="1">
                <a:ea typeface="ＭＳ Ｐゴシック" charset="-128"/>
              </a:rPr>
              <a:t>advertising medium</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direct-response medium </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platform for sales transactions </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lead-generation method</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distribution channel</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customer service mechanism</a:t>
            </a:r>
            <a:r>
              <a:rPr lang="en-GB" altLang="en-US">
                <a:ea typeface="ＭＳ Ｐゴシック" charset="-128"/>
              </a:rPr>
              <a:t> </a:t>
            </a:r>
          </a:p>
          <a:p>
            <a:pPr marL="295275" indent="-283369"/>
            <a:r>
              <a:rPr lang="en-GB" altLang="en-US">
                <a:ea typeface="ＭＳ Ｐゴシック" charset="-128"/>
              </a:rPr>
              <a:t>A </a:t>
            </a:r>
            <a:r>
              <a:rPr lang="en-GB" altLang="en-US" i="1">
                <a:ea typeface="ＭＳ Ｐゴシック" charset="-128"/>
              </a:rPr>
              <a:t>relationship-building medium.</a:t>
            </a:r>
            <a:endParaRPr lang="en-GB" altLang="en-US">
              <a:ea typeface="ＭＳ Ｐゴシック" charset="-128"/>
            </a:endParaRPr>
          </a:p>
        </p:txBody>
      </p:sp>
    </p:spTree>
    <p:extLst>
      <p:ext uri="{BB962C8B-B14F-4D97-AF65-F5344CB8AC3E}">
        <p14:creationId xmlns:p14="http://schemas.microsoft.com/office/powerpoint/2010/main" val="3797875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smtClean="0"/>
              <a:t>It’s part of overall marketing strategy</a:t>
            </a:r>
          </a:p>
        </p:txBody>
      </p:sp>
      <p:sp>
        <p:nvSpPr>
          <p:cNvPr id="199682" name="Content Placeholder 2"/>
          <p:cNvSpPr>
            <a:spLocks noGrp="1"/>
          </p:cNvSpPr>
          <p:nvPr>
            <p:ph idx="1"/>
          </p:nvPr>
        </p:nvSpPr>
        <p:spPr>
          <a:xfrm>
            <a:off x="351235" y="1559124"/>
            <a:ext cx="6372225" cy="2430661"/>
          </a:xfrm>
        </p:spPr>
        <p:txBody>
          <a:bodyPr>
            <a:normAutofit/>
          </a:bodyPr>
          <a:lstStyle/>
          <a:p>
            <a:pPr>
              <a:lnSpc>
                <a:spcPct val="80000"/>
              </a:lnSpc>
            </a:pPr>
            <a:r>
              <a:rPr lang="en-GB" sz="2000" dirty="0" smtClean="0"/>
              <a:t>For digital marketing strategy to be successful </a:t>
            </a:r>
            <a:r>
              <a:rPr lang="en-GB" sz="2000" dirty="0" err="1" smtClean="0"/>
              <a:t>theres</a:t>
            </a:r>
            <a:r>
              <a:rPr lang="en-GB" sz="2000" dirty="0" smtClean="0"/>
              <a:t> is still a necessity for integration of these techniques with traditional media.</a:t>
            </a:r>
          </a:p>
          <a:p>
            <a:pPr>
              <a:lnSpc>
                <a:spcPct val="80000"/>
              </a:lnSpc>
            </a:pPr>
            <a:r>
              <a:rPr lang="en-US" sz="2000" u="sng" dirty="0" smtClean="0">
                <a:hlinkClick r:id="rId3"/>
              </a:rPr>
              <a:t>Research carried </a:t>
            </a:r>
            <a:r>
              <a:rPr lang="en-US" sz="2000" u="sng" dirty="0">
                <a:hlinkClick r:id="rId3"/>
              </a:rPr>
              <a:t>out by Smart Insights and TFM&amp;A in 2014 found </a:t>
            </a:r>
            <a:r>
              <a:rPr lang="en-US" sz="2000" u="sng" dirty="0" smtClean="0">
                <a:hlinkClick r:id="rId3"/>
              </a:rPr>
              <a:t>that:</a:t>
            </a:r>
          </a:p>
          <a:p>
            <a:pPr lvl="1">
              <a:lnSpc>
                <a:spcPct val="80000"/>
              </a:lnSpc>
            </a:pPr>
            <a:r>
              <a:rPr lang="en-US" u="sng" dirty="0" smtClean="0">
                <a:hlinkClick r:id="rId3"/>
              </a:rPr>
              <a:t> </a:t>
            </a:r>
            <a:r>
              <a:rPr lang="en-US" dirty="0">
                <a:hlinkClick r:id="rId3"/>
              </a:rPr>
              <a:t>56% of businesses describe their digital marketing capabilities as inconsistent, basic or non-existent, and only </a:t>
            </a:r>
            <a:endParaRPr lang="en-US" dirty="0" smtClean="0">
              <a:hlinkClick r:id="rId3"/>
            </a:endParaRPr>
          </a:p>
          <a:p>
            <a:pPr lvl="1">
              <a:lnSpc>
                <a:spcPct val="80000"/>
              </a:lnSpc>
            </a:pPr>
            <a:r>
              <a:rPr lang="en-US" dirty="0" smtClean="0">
                <a:hlinkClick r:id="rId3"/>
              </a:rPr>
              <a:t>44</a:t>
            </a:r>
            <a:r>
              <a:rPr lang="en-US" u="sng" dirty="0">
                <a:hlinkClick r:id="rId3"/>
              </a:rPr>
              <a:t>% had advanced or optimised digital marketing capabilities</a:t>
            </a:r>
            <a:r>
              <a:rPr lang="en-US" u="sng" dirty="0" smtClean="0">
                <a:hlinkClick r:id="rId3"/>
              </a:rPr>
              <a:t>.</a:t>
            </a:r>
            <a:endParaRPr lang="en-GB" u="sng" dirty="0"/>
          </a:p>
        </p:txBody>
      </p:sp>
    </p:spTree>
    <p:extLst>
      <p:ext uri="{BB962C8B-B14F-4D97-AF65-F5344CB8AC3E}">
        <p14:creationId xmlns:p14="http://schemas.microsoft.com/office/powerpoint/2010/main" val="10213239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42900" y="340519"/>
            <a:ext cx="6172200" cy="469106"/>
          </a:xfrm>
        </p:spPr>
        <p:txBody>
          <a:bodyPr/>
          <a:lstStyle/>
          <a:p>
            <a:pPr eaLnBrk="1" hangingPunct="1"/>
            <a:r>
              <a:rPr lang="en-US" altLang="en-US" sz="2400" dirty="0" smtClean="0">
                <a:ea typeface="ＭＳ Ｐゴシック" charset="-128"/>
              </a:rPr>
              <a:t>Benefits /differences of digital media</a:t>
            </a:r>
            <a:endParaRPr lang="en-US" altLang="en-US" sz="2400" dirty="0">
              <a:ea typeface="ＭＳ Ｐゴシック" charset="-128"/>
            </a:endParaRPr>
          </a:p>
        </p:txBody>
      </p:sp>
      <p:sp>
        <p:nvSpPr>
          <p:cNvPr id="3" name="Content Placeholder 2"/>
          <p:cNvSpPr>
            <a:spLocks noGrp="1"/>
          </p:cNvSpPr>
          <p:nvPr>
            <p:ph idx="1"/>
          </p:nvPr>
        </p:nvSpPr>
        <p:spPr/>
        <p:txBody>
          <a:bodyPr/>
          <a:lstStyle/>
          <a:p>
            <a:r>
              <a:rPr lang="en-US" dirty="0" smtClean="0"/>
              <a:t>Interactivity</a:t>
            </a:r>
          </a:p>
          <a:p>
            <a:r>
              <a:rPr lang="en-US" dirty="0" smtClean="0"/>
              <a:t>Intelligence</a:t>
            </a:r>
          </a:p>
          <a:p>
            <a:r>
              <a:rPr lang="en-US" dirty="0" err="1" smtClean="0"/>
              <a:t>Individualisation</a:t>
            </a:r>
            <a:endParaRPr lang="en-US" dirty="0" smtClean="0"/>
          </a:p>
          <a:p>
            <a:r>
              <a:rPr lang="en-US" dirty="0" smtClean="0"/>
              <a:t>Integration</a:t>
            </a:r>
          </a:p>
          <a:p>
            <a:r>
              <a:rPr lang="en-US" dirty="0" smtClean="0"/>
              <a:t>Industry restructuring</a:t>
            </a:r>
          </a:p>
          <a:p>
            <a:r>
              <a:rPr lang="en-US" dirty="0" smtClean="0"/>
              <a:t>Independence of location/time</a:t>
            </a:r>
            <a:endParaRPr lang="en-US" dirty="0"/>
          </a:p>
        </p:txBody>
      </p:sp>
    </p:spTree>
    <p:extLst>
      <p:ext uri="{BB962C8B-B14F-4D97-AF65-F5344CB8AC3E}">
        <p14:creationId xmlns:p14="http://schemas.microsoft.com/office/powerpoint/2010/main" val="1437398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Lecture 2</a:t>
            </a:r>
            <a:endParaRPr lang="en-US" dirty="0"/>
          </a:p>
        </p:txBody>
      </p:sp>
      <p:sp>
        <p:nvSpPr>
          <p:cNvPr id="3" name="Content Placeholder 2"/>
          <p:cNvSpPr>
            <a:spLocks noGrp="1"/>
          </p:cNvSpPr>
          <p:nvPr>
            <p:ph idx="1"/>
          </p:nvPr>
        </p:nvSpPr>
        <p:spPr/>
        <p:txBody>
          <a:bodyPr/>
          <a:lstStyle/>
          <a:p>
            <a:r>
              <a:rPr lang="en-US" dirty="0" smtClean="0"/>
              <a:t>The micro-environment</a:t>
            </a:r>
            <a:endParaRPr lang="en-US" dirty="0"/>
          </a:p>
        </p:txBody>
      </p:sp>
    </p:spTree>
    <p:extLst>
      <p:ext uri="{BB962C8B-B14F-4D97-AF65-F5344CB8AC3E}">
        <p14:creationId xmlns:p14="http://schemas.microsoft.com/office/powerpoint/2010/main" val="954688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www.youtube.com/watch?v=KgwrnjVRHRw</a:t>
            </a:r>
            <a:endParaRPr lang="en-US" dirty="0" smtClean="0"/>
          </a:p>
          <a:p>
            <a:endParaRPr lang="en-US" dirty="0"/>
          </a:p>
        </p:txBody>
      </p:sp>
    </p:spTree>
    <p:extLst>
      <p:ext uri="{BB962C8B-B14F-4D97-AF65-F5344CB8AC3E}">
        <p14:creationId xmlns:p14="http://schemas.microsoft.com/office/powerpoint/2010/main" val="8849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42900" y="335756"/>
            <a:ext cx="6172200" cy="434579"/>
          </a:xfrm>
        </p:spPr>
        <p:txBody>
          <a:bodyPr/>
          <a:lstStyle/>
          <a:p>
            <a:r>
              <a:rPr lang="en-GB" altLang="en-US" sz="2400">
                <a:ea typeface="ＭＳ Ｐゴシック" charset="-128"/>
              </a:rPr>
              <a:t>Learning objectives</a:t>
            </a:r>
            <a:endParaRPr lang="en-US" altLang="en-US" sz="2400">
              <a:ea typeface="ＭＳ Ｐゴシック" charset="-128"/>
            </a:endParaRPr>
          </a:p>
        </p:txBody>
      </p:sp>
      <p:sp>
        <p:nvSpPr>
          <p:cNvPr id="5123" name="Rectangle 3"/>
          <p:cNvSpPr>
            <a:spLocks noGrp="1" noChangeArrowheads="1"/>
          </p:cNvSpPr>
          <p:nvPr>
            <p:ph type="body" idx="1"/>
          </p:nvPr>
        </p:nvSpPr>
        <p:spPr/>
        <p:txBody>
          <a:bodyPr/>
          <a:lstStyle/>
          <a:p>
            <a:pPr>
              <a:lnSpc>
                <a:spcPct val="90000"/>
              </a:lnSpc>
            </a:pPr>
            <a:r>
              <a:rPr lang="en-US" altLang="en-US" dirty="0">
                <a:ea typeface="ＭＳ Ｐゴシック" charset="-128"/>
              </a:rPr>
              <a:t>Identify the elements of an organisation’</a:t>
            </a:r>
            <a:r>
              <a:rPr lang="en-US" altLang="ja-JP" dirty="0">
                <a:ea typeface="ＭＳ Ｐゴシック" charset="-128"/>
              </a:rPr>
              <a:t>s online marketplace that have implications for developing a digital marketing strategy</a:t>
            </a:r>
          </a:p>
          <a:p>
            <a:pPr>
              <a:lnSpc>
                <a:spcPct val="90000"/>
              </a:lnSpc>
            </a:pPr>
            <a:r>
              <a:rPr lang="en-US" altLang="en-US" dirty="0">
                <a:ea typeface="ＭＳ Ｐゴシック" charset="-128"/>
              </a:rPr>
              <a:t>Evaluate techniques for reviewing the importance of different actors in the microenvironment: customers, intermediaries, suppliers and competitors as part of the development of digital marketing strategy</a:t>
            </a:r>
          </a:p>
          <a:p>
            <a:pPr>
              <a:lnSpc>
                <a:spcPct val="90000"/>
              </a:lnSpc>
            </a:pPr>
            <a:r>
              <a:rPr lang="en-US" altLang="en-US" dirty="0">
                <a:ea typeface="ＭＳ Ｐゴシック" charset="-128"/>
              </a:rPr>
              <a:t>Review changes to business and revenue models enabled by digital markets.</a:t>
            </a:r>
          </a:p>
        </p:txBody>
      </p:sp>
    </p:spTree>
    <p:extLst>
      <p:ext uri="{BB962C8B-B14F-4D97-AF65-F5344CB8AC3E}">
        <p14:creationId xmlns:p14="http://schemas.microsoft.com/office/powerpoint/2010/main" val="20406020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strategy?</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9804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025" y="814387"/>
            <a:ext cx="5695950" cy="3514725"/>
          </a:xfrm>
          <a:prstGeom prst="rect">
            <a:avLst/>
          </a:prstGeom>
        </p:spPr>
      </p:pic>
    </p:spTree>
    <p:extLst>
      <p:ext uri="{BB962C8B-B14F-4D97-AF65-F5344CB8AC3E}">
        <p14:creationId xmlns:p14="http://schemas.microsoft.com/office/powerpoint/2010/main" val="1762520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42900" y="336948"/>
            <a:ext cx="6172200" cy="434578"/>
          </a:xfrm>
        </p:spPr>
        <p:txBody>
          <a:bodyPr/>
          <a:lstStyle/>
          <a:p>
            <a:r>
              <a:rPr lang="en-GB" altLang="en-US" sz="2400">
                <a:ea typeface="ＭＳ Ｐゴシック" charset="-128"/>
              </a:rPr>
              <a:t>Questions for marketers</a:t>
            </a:r>
            <a:endParaRPr lang="en-US" altLang="en-US" sz="2400">
              <a:ea typeface="ＭＳ Ｐゴシック" charset="-128"/>
            </a:endParaRPr>
          </a:p>
        </p:txBody>
      </p:sp>
      <p:sp>
        <p:nvSpPr>
          <p:cNvPr id="6147" name="Rectangle 3"/>
          <p:cNvSpPr>
            <a:spLocks noGrp="1" noChangeArrowheads="1"/>
          </p:cNvSpPr>
          <p:nvPr>
            <p:ph type="body" idx="1"/>
          </p:nvPr>
        </p:nvSpPr>
        <p:spPr>
          <a:xfrm>
            <a:off x="342900" y="1173957"/>
            <a:ext cx="6172200" cy="3394472"/>
          </a:xfrm>
        </p:spPr>
        <p:txBody>
          <a:bodyPr>
            <a:normAutofit lnSpcReduction="10000"/>
          </a:bodyPr>
          <a:lstStyle/>
          <a:p>
            <a:pPr marL="271463" indent="-271463"/>
            <a:r>
              <a:rPr lang="en-US" altLang="en-US">
                <a:ea typeface="ＭＳ Ｐゴシック" charset="-128"/>
              </a:rPr>
              <a:t>What are our capabilities for understanding our online marketplace? </a:t>
            </a:r>
            <a:endParaRPr lang="en-GB" altLang="en-US">
              <a:ea typeface="ＭＳ Ｐゴシック" charset="-128"/>
            </a:endParaRPr>
          </a:p>
          <a:p>
            <a:pPr marL="271463" indent="-271463"/>
            <a:r>
              <a:rPr lang="en-US" altLang="en-US">
                <a:ea typeface="ＭＳ Ｐゴシック" charset="-128"/>
              </a:rPr>
              <a:t>How relevant is the behaviour of the actors in the micro-environment to the future of our business?</a:t>
            </a:r>
            <a:endParaRPr lang="en-GB" altLang="en-US">
              <a:ea typeface="ＭＳ Ｐゴシック" charset="-128"/>
            </a:endParaRPr>
          </a:p>
          <a:p>
            <a:pPr marL="271463" indent="-271463"/>
            <a:r>
              <a:rPr lang="en-US" altLang="en-US">
                <a:ea typeface="ＭＳ Ｐゴシック" charset="-128"/>
              </a:rPr>
              <a:t>How do I complete a marketplace analysis and how does this inform our digital marketing planning?</a:t>
            </a:r>
            <a:endParaRPr lang="en-GB" altLang="en-US">
              <a:ea typeface="ＭＳ Ｐゴシック" charset="-128"/>
            </a:endParaRPr>
          </a:p>
          <a:p>
            <a:pPr marL="271463" indent="-271463"/>
            <a:r>
              <a:rPr lang="en-US" altLang="en-US">
                <a:ea typeface="ＭＳ Ｐゴシック" charset="-128"/>
              </a:rPr>
              <a:t>How are customers’ needs changing as digital platforms develop and what are the implications of such changes?</a:t>
            </a:r>
            <a:endParaRPr lang="en-GB" altLang="en-US">
              <a:ea typeface="ＭＳ Ｐゴシック" charset="-128"/>
            </a:endParaRPr>
          </a:p>
          <a:p>
            <a:pPr marL="271463" indent="-271463"/>
            <a:r>
              <a:rPr lang="en-US" altLang="en-US">
                <a:ea typeface="ＭＳ Ｐゴシック" charset="-128"/>
              </a:rPr>
              <a:t>How do I compare our online marketing with that of our competitors?</a:t>
            </a:r>
            <a:endParaRPr lang="en-GB" altLang="en-US">
              <a:ea typeface="ＭＳ Ｐゴシック" charset="-128"/>
            </a:endParaRPr>
          </a:p>
          <a:p>
            <a:pPr marL="271463" indent="-271463"/>
            <a:r>
              <a:rPr lang="en-US" altLang="en-US">
                <a:ea typeface="ＭＳ Ｐゴシック" charset="-128"/>
              </a:rPr>
              <a:t>How do we find suitable intermediaries at the planning stage of a digital marketing strategy?</a:t>
            </a:r>
            <a:endParaRPr lang="en-GB" altLang="en-US">
              <a:ea typeface="ＭＳ Ｐゴシック" charset="-128"/>
            </a:endParaRPr>
          </a:p>
        </p:txBody>
      </p:sp>
    </p:spTree>
    <p:extLst>
      <p:ext uri="{BB962C8B-B14F-4D97-AF65-F5344CB8AC3E}">
        <p14:creationId xmlns:p14="http://schemas.microsoft.com/office/powerpoint/2010/main" val="895181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342900" y="316707"/>
            <a:ext cx="6172200" cy="469106"/>
          </a:xfrm>
        </p:spPr>
        <p:txBody>
          <a:bodyPr/>
          <a:lstStyle/>
          <a:p>
            <a:r>
              <a:rPr lang="en-US" altLang="en-US" sz="2400">
                <a:ea typeface="ＭＳ Ｐゴシック" charset="-128"/>
              </a:rPr>
              <a:t>Scenario for marketplace analysis</a:t>
            </a:r>
          </a:p>
        </p:txBody>
      </p:sp>
      <p:sp>
        <p:nvSpPr>
          <p:cNvPr id="7171" name="Content Placeholder 2"/>
          <p:cNvSpPr>
            <a:spLocks noGrp="1"/>
          </p:cNvSpPr>
          <p:nvPr>
            <p:ph idx="1"/>
          </p:nvPr>
        </p:nvSpPr>
        <p:spPr>
          <a:xfrm>
            <a:off x="342900" y="1168003"/>
            <a:ext cx="6172200" cy="3394472"/>
          </a:xfrm>
        </p:spPr>
        <p:txBody>
          <a:bodyPr/>
          <a:lstStyle/>
          <a:p>
            <a:pPr marL="272654" indent="-272654"/>
            <a:r>
              <a:rPr lang="en-US" altLang="en-US">
                <a:ea typeface="ＭＳ Ｐゴシック" charset="-128"/>
              </a:rPr>
              <a:t>You have been appointed by Blackcircles.com as digital marketing manager.</a:t>
            </a:r>
          </a:p>
          <a:p>
            <a:pPr marL="272654" indent="-272654"/>
            <a:r>
              <a:rPr lang="en-US" altLang="en-US">
                <a:ea typeface="ＭＳ Ｐゴシック" charset="-128"/>
              </a:rPr>
              <a:t>Your task is to create a digital marketing plan for the next year and beyond.</a:t>
            </a:r>
          </a:p>
          <a:p>
            <a:pPr marL="272654" indent="-272654"/>
            <a:r>
              <a:rPr lang="en-US" altLang="en-US">
                <a:ea typeface="ＭＳ Ｐゴシック" charset="-128"/>
              </a:rPr>
              <a:t>What would you need to review about the online marketplace to help create your plan?</a:t>
            </a:r>
          </a:p>
        </p:txBody>
      </p:sp>
    </p:spTree>
    <p:extLst>
      <p:ext uri="{BB962C8B-B14F-4D97-AF65-F5344CB8AC3E}">
        <p14:creationId xmlns:p14="http://schemas.microsoft.com/office/powerpoint/2010/main" val="4585431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p:cNvSpPr>
            <a:spLocks noChangeArrowheads="1"/>
          </p:cNvSpPr>
          <p:nvPr/>
        </p:nvSpPr>
        <p:spPr bwMode="auto">
          <a:xfrm>
            <a:off x="350044" y="4386263"/>
            <a:ext cx="6172200" cy="248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2.1</a:t>
            </a:r>
            <a:r>
              <a:rPr lang="en-GB" altLang="en-US" sz="1350"/>
              <a:t>  Blackcircles.com</a:t>
            </a:r>
          </a:p>
        </p:txBody>
      </p:sp>
      <p:pic>
        <p:nvPicPr>
          <p:cNvPr id="8195" name="Picture 6" descr="M02NF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7281" y="465535"/>
            <a:ext cx="4643438" cy="373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951970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ChangeArrowheads="1"/>
          </p:cNvSpPr>
          <p:nvPr/>
        </p:nvSpPr>
        <p:spPr bwMode="auto">
          <a:xfrm>
            <a:off x="350044" y="4386263"/>
            <a:ext cx="6172200" cy="248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2.2</a:t>
            </a:r>
            <a:r>
              <a:rPr lang="en-GB" altLang="en-US" sz="1350"/>
              <a:t>  The digital marketing environment</a:t>
            </a:r>
          </a:p>
        </p:txBody>
      </p:sp>
      <p:pic>
        <p:nvPicPr>
          <p:cNvPr id="9219" name="Picture 6" descr="M02NF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653" y="666751"/>
            <a:ext cx="5529263" cy="3259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096555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ChangeArrowheads="1"/>
          </p:cNvSpPr>
          <p:nvPr/>
        </p:nvSpPr>
        <p:spPr bwMode="auto">
          <a:xfrm>
            <a:off x="350044" y="4387454"/>
            <a:ext cx="6172200" cy="248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2.5</a:t>
            </a:r>
            <a:r>
              <a:rPr lang="en-GB" altLang="en-US" sz="1350"/>
              <a:t>  An online marketplace map</a:t>
            </a:r>
          </a:p>
        </p:txBody>
      </p:sp>
      <p:pic>
        <p:nvPicPr>
          <p:cNvPr id="10243" name="Picture 6" descr="M02NF0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1069" y="283369"/>
            <a:ext cx="4988719" cy="3983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2605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350044" y="4351735"/>
            <a:ext cx="61722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2.6</a:t>
            </a:r>
            <a:r>
              <a:rPr lang="en-GB" altLang="en-US" sz="1350"/>
              <a:t>  Correlation between search volume in Google Trends and retail</a:t>
            </a:r>
            <a:br>
              <a:rPr lang="en-GB" altLang="en-US" sz="1350"/>
            </a:br>
            <a:r>
              <a:rPr lang="en-GB" altLang="en-US" sz="1350"/>
              <a:t>sales volume</a:t>
            </a:r>
          </a:p>
          <a:p>
            <a:pPr algn="l" eaLnBrk="1" hangingPunct="1">
              <a:lnSpc>
                <a:spcPct val="90000"/>
              </a:lnSpc>
              <a:spcBef>
                <a:spcPct val="20000"/>
              </a:spcBef>
            </a:pPr>
            <a:r>
              <a:rPr lang="en-GB" altLang="en-US" sz="600" i="1"/>
              <a:t>Source</a:t>
            </a:r>
            <a:r>
              <a:rPr lang="en-GB" altLang="en-US" sz="600"/>
              <a:t>:</a:t>
            </a:r>
            <a:r>
              <a:rPr lang="en-GB" altLang="en-US" sz="600" i="1"/>
              <a:t> </a:t>
            </a:r>
            <a:r>
              <a:rPr lang="en-GB" altLang="en-US" sz="600"/>
              <a:t>Chamberlin (2010)</a:t>
            </a:r>
          </a:p>
        </p:txBody>
      </p:sp>
      <p:pic>
        <p:nvPicPr>
          <p:cNvPr id="11267" name="Picture 6" descr="M02NF00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763" y="657225"/>
            <a:ext cx="6067425" cy="3312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94718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342900" y="233363"/>
            <a:ext cx="6172200" cy="808435"/>
          </a:xfrm>
        </p:spPr>
        <p:txBody>
          <a:bodyPr/>
          <a:lstStyle/>
          <a:p>
            <a:r>
              <a:rPr lang="en-US" altLang="en-US" sz="2400">
                <a:ea typeface="ＭＳ Ｐゴシック" charset="-128"/>
              </a:rPr>
              <a:t>Examples of top ten Search Terms for all retailing and Apparel</a:t>
            </a:r>
          </a:p>
        </p:txBody>
      </p:sp>
      <p:sp>
        <p:nvSpPr>
          <p:cNvPr id="12291" name="Rectangle 3"/>
          <p:cNvSpPr>
            <a:spLocks noChangeArrowheads="1"/>
          </p:cNvSpPr>
          <p:nvPr/>
        </p:nvSpPr>
        <p:spPr bwMode="auto">
          <a:xfrm>
            <a:off x="347663" y="4382691"/>
            <a:ext cx="6172200" cy="350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Table 2.1</a:t>
            </a:r>
            <a:r>
              <a:rPr lang="en-GB" altLang="en-US" sz="1350"/>
              <a:t>  Top 10 search terms for all retailing and for apparel</a:t>
            </a:r>
          </a:p>
          <a:p>
            <a:pPr algn="l" eaLnBrk="1" hangingPunct="1">
              <a:lnSpc>
                <a:spcPct val="90000"/>
              </a:lnSpc>
              <a:spcBef>
                <a:spcPct val="20000"/>
              </a:spcBef>
            </a:pPr>
            <a:r>
              <a:rPr lang="en-GB" altLang="en-US" sz="600" i="1"/>
              <a:t>Source</a:t>
            </a:r>
            <a:r>
              <a:rPr lang="en-GB" altLang="en-US" sz="600"/>
              <a:t>: Chamberlin (2010)</a:t>
            </a:r>
          </a:p>
        </p:txBody>
      </p:sp>
      <p:pic>
        <p:nvPicPr>
          <p:cNvPr id="12292" name="Picture 8" descr="M02NT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448" y="1270397"/>
            <a:ext cx="5041106" cy="2799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36795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42900" y="316707"/>
            <a:ext cx="6172200" cy="469106"/>
          </a:xfrm>
        </p:spPr>
        <p:txBody>
          <a:bodyPr/>
          <a:lstStyle/>
          <a:p>
            <a:r>
              <a:rPr lang="en-US" altLang="en-US" sz="2400" dirty="0">
                <a:ea typeface="ＭＳ Ｐゴシック" charset="-128"/>
              </a:rPr>
              <a:t>Tools for marketplace analysis</a:t>
            </a:r>
          </a:p>
        </p:txBody>
      </p:sp>
      <p:sp>
        <p:nvSpPr>
          <p:cNvPr id="13315" name="Content Placeholder 2"/>
          <p:cNvSpPr>
            <a:spLocks noGrp="1"/>
          </p:cNvSpPr>
          <p:nvPr>
            <p:ph idx="1"/>
          </p:nvPr>
        </p:nvSpPr>
        <p:spPr>
          <a:xfrm>
            <a:off x="323850" y="1168003"/>
            <a:ext cx="6172200" cy="3394472"/>
          </a:xfrm>
        </p:spPr>
        <p:txBody>
          <a:bodyPr>
            <a:normAutofit fontScale="92500"/>
          </a:bodyPr>
          <a:lstStyle/>
          <a:p>
            <a:pPr marL="280988" indent="-264319">
              <a:tabLst>
                <a:tab pos="561975" algn="l"/>
              </a:tabLst>
            </a:pPr>
            <a:r>
              <a:rPr lang="en-US" altLang="en-US" sz="1950" dirty="0">
                <a:ea typeface="ＭＳ Ｐゴシック" charset="-128"/>
              </a:rPr>
              <a:t>See: </a:t>
            </a:r>
            <a:r>
              <a:rPr lang="en-US" altLang="en-US" sz="1950" dirty="0">
                <a:ea typeface="ＭＳ Ｐゴシック" charset="-128"/>
                <a:hlinkClick r:id="rId3"/>
              </a:rPr>
              <a:t>http://www.smartinsights.com/marketplace-analysis</a:t>
            </a:r>
            <a:r>
              <a:rPr lang="en-US" altLang="en-US" sz="1950" dirty="0" smtClean="0">
                <a:ea typeface="ＭＳ Ｐゴシック" charset="-128"/>
                <a:hlinkClick r:id="rId3"/>
              </a:rPr>
              <a:t>/</a:t>
            </a:r>
            <a:endParaRPr lang="en-US" altLang="en-US" sz="1950" dirty="0" smtClean="0">
              <a:ea typeface="ＭＳ Ｐゴシック" charset="-128"/>
            </a:endParaRPr>
          </a:p>
          <a:p>
            <a:pPr marL="280988" indent="-264319">
              <a:tabLst>
                <a:tab pos="561975" algn="l"/>
              </a:tabLst>
            </a:pPr>
            <a:r>
              <a:rPr lang="en-US" altLang="en-US" sz="1950" dirty="0">
                <a:ea typeface="ＭＳ Ｐゴシック" charset="-128"/>
                <a:hlinkClick r:id="rId4"/>
              </a:rPr>
              <a:t>http://www.smartinsights.com/marketplace-analysis/customer-analysis/10-free-online-marketing-tools-that-every-hands-on-marketer-should-use/?</a:t>
            </a:r>
            <a:r>
              <a:rPr lang="en-US" altLang="en-US" sz="1950" dirty="0" smtClean="0">
                <a:ea typeface="ＭＳ Ｐゴシック" charset="-128"/>
                <a:hlinkClick r:id="rId4"/>
              </a:rPr>
              <a:t>new=1</a:t>
            </a:r>
            <a:endParaRPr lang="en-US" altLang="en-US" sz="1950" dirty="0">
              <a:ea typeface="ＭＳ Ｐゴシック" charset="-128"/>
            </a:endParaRPr>
          </a:p>
          <a:p>
            <a:pPr marL="280988" indent="-264319">
              <a:tabLst>
                <a:tab pos="561975" algn="l"/>
              </a:tabLst>
            </a:pPr>
            <a:r>
              <a:rPr lang="en-US" altLang="en-US" sz="1950" dirty="0" smtClean="0">
                <a:ea typeface="ＭＳ Ｐゴシック" charset="-128"/>
              </a:rPr>
              <a:t>Google </a:t>
            </a:r>
            <a:r>
              <a:rPr lang="en-US" altLang="en-US" sz="1950" dirty="0">
                <a:ea typeface="ＭＳ Ｐゴシック" charset="-128"/>
              </a:rPr>
              <a:t>Agency </a:t>
            </a:r>
            <a:r>
              <a:rPr lang="en-US" altLang="en-US" sz="1950" dirty="0" smtClean="0">
                <a:ea typeface="ＭＳ Ｐゴシック" charset="-128"/>
              </a:rPr>
              <a:t>Toolkit</a:t>
            </a:r>
            <a:endParaRPr lang="en-US" altLang="en-US" sz="1950" dirty="0">
              <a:ea typeface="ＭＳ Ｐゴシック" charset="-128"/>
            </a:endParaRPr>
          </a:p>
          <a:p>
            <a:pPr marL="575072" lvl="1" indent="-284560">
              <a:tabLst>
                <a:tab pos="561975" algn="l"/>
              </a:tabLst>
            </a:pPr>
            <a:r>
              <a:rPr lang="en-US" altLang="en-US" dirty="0">
                <a:ea typeface="ＭＳ Ｐゴシック" charset="-128"/>
                <a:hlinkClick r:id="rId5"/>
              </a:rPr>
              <a:t>https://</a:t>
            </a:r>
            <a:r>
              <a:rPr lang="en-US" altLang="en-US" dirty="0" smtClean="0">
                <a:ea typeface="ＭＳ Ｐゴシック" charset="-128"/>
                <a:hlinkClick r:id="rId5"/>
              </a:rPr>
              <a:t>www.google.co.uk/ads/agency/toolkit.html</a:t>
            </a:r>
            <a:endParaRPr lang="en-US" altLang="en-US" dirty="0" smtClean="0">
              <a:ea typeface="ＭＳ Ｐゴシック" charset="-128"/>
            </a:endParaRPr>
          </a:p>
          <a:p>
            <a:pPr marL="575072" lvl="1" indent="-284560">
              <a:tabLst>
                <a:tab pos="561975" algn="l"/>
              </a:tabLst>
            </a:pPr>
            <a:r>
              <a:rPr lang="en-US" altLang="en-US" dirty="0" smtClean="0">
                <a:ea typeface="ＭＳ Ｐゴシック" charset="-128"/>
              </a:rPr>
              <a:t>Key </a:t>
            </a:r>
            <a:r>
              <a:rPr lang="en-US" altLang="en-US" dirty="0">
                <a:ea typeface="ＭＳ Ｐゴシック" charset="-128"/>
              </a:rPr>
              <a:t>Tools: </a:t>
            </a:r>
            <a:r>
              <a:rPr lang="en-US" altLang="en-US" dirty="0">
                <a:ea typeface="ＭＳ Ｐゴシック" charset="-128"/>
                <a:hlinkClick r:id="rId6"/>
              </a:rPr>
              <a:t>http://www.smartinsights.com/marketplace-analysis/google-tools-you-may-not-know-about</a:t>
            </a:r>
            <a:r>
              <a:rPr lang="en-US" altLang="en-US" dirty="0" smtClean="0">
                <a:ea typeface="ＭＳ Ｐゴシック" charset="-128"/>
                <a:hlinkClick r:id="rId6"/>
              </a:rPr>
              <a:t>/</a:t>
            </a:r>
            <a:endParaRPr lang="en-US" altLang="en-US" dirty="0">
              <a:ea typeface="ＭＳ Ｐゴシック" charset="-128"/>
            </a:endParaRPr>
          </a:p>
          <a:p>
            <a:pPr marL="280988" indent="-264319">
              <a:tabLst>
                <a:tab pos="561975" algn="l"/>
              </a:tabLst>
            </a:pPr>
            <a:r>
              <a:rPr lang="en-US" altLang="en-US" sz="1950" dirty="0">
                <a:ea typeface="ＭＳ Ｐゴシック" charset="-128"/>
              </a:rPr>
              <a:t>Alexa: </a:t>
            </a:r>
            <a:r>
              <a:rPr lang="en-US" altLang="en-US" sz="1950" dirty="0" err="1" smtClean="0">
                <a:ea typeface="ＭＳ Ｐゴシック" charset="-128"/>
              </a:rPr>
              <a:t>www.alexa.com</a:t>
            </a:r>
            <a:endParaRPr lang="en-US" altLang="en-US" sz="1950" dirty="0" smtClean="0">
              <a:ea typeface="ＭＳ Ｐゴシック" charset="-128"/>
            </a:endParaRPr>
          </a:p>
          <a:p>
            <a:pPr marL="280988" indent="-264319">
              <a:tabLst>
                <a:tab pos="561975" algn="l"/>
              </a:tabLst>
            </a:pPr>
            <a:r>
              <a:rPr lang="en-US" altLang="en-US" sz="1950" dirty="0" err="1" smtClean="0">
                <a:ea typeface="ＭＳ Ｐゴシック" charset="-128"/>
              </a:rPr>
              <a:t>Comscore</a:t>
            </a:r>
            <a:r>
              <a:rPr lang="en-US" altLang="en-US" sz="1950" dirty="0">
                <a:ea typeface="ＭＳ Ｐゴシック" charset="-128"/>
              </a:rPr>
              <a:t>: </a:t>
            </a:r>
            <a:r>
              <a:rPr lang="en-US" altLang="en-US" sz="1950" dirty="0" err="1">
                <a:ea typeface="ＭＳ Ｐゴシック" charset="-128"/>
              </a:rPr>
              <a:t>www.comscore.com</a:t>
            </a:r>
            <a:r>
              <a:rPr lang="en-US" altLang="en-US" sz="1950" dirty="0">
                <a:ea typeface="ＭＳ Ｐゴシック" charset="-128"/>
              </a:rPr>
              <a:t> Press </a:t>
            </a:r>
            <a:r>
              <a:rPr lang="en-US" altLang="en-US" sz="1950" dirty="0" smtClean="0">
                <a:ea typeface="ＭＳ Ｐゴシック" charset="-128"/>
              </a:rPr>
              <a:t>releases</a:t>
            </a:r>
            <a:endParaRPr lang="en-US" altLang="en-US" sz="1950" dirty="0">
              <a:ea typeface="ＭＳ Ｐゴシック" charset="-128"/>
            </a:endParaRPr>
          </a:p>
        </p:txBody>
      </p:sp>
    </p:spTree>
    <p:extLst>
      <p:ext uri="{BB962C8B-B14F-4D97-AF65-F5344CB8AC3E}">
        <p14:creationId xmlns:p14="http://schemas.microsoft.com/office/powerpoint/2010/main" val="16928355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0" y="335756"/>
            <a:ext cx="6858000" cy="434579"/>
          </a:xfrm>
        </p:spPr>
        <p:txBody>
          <a:bodyPr/>
          <a:lstStyle/>
          <a:p>
            <a:r>
              <a:rPr lang="en-US" altLang="en-US" sz="2400">
                <a:ea typeface="ＭＳ Ｐゴシック" charset="-128"/>
              </a:rPr>
              <a:t>Issues in analysing the online marketplace</a:t>
            </a:r>
          </a:p>
        </p:txBody>
      </p:sp>
      <p:sp>
        <p:nvSpPr>
          <p:cNvPr id="14339" name="Rectangle 3"/>
          <p:cNvSpPr>
            <a:spLocks noChangeArrowheads="1"/>
          </p:cNvSpPr>
          <p:nvPr/>
        </p:nvSpPr>
        <p:spPr bwMode="auto">
          <a:xfrm>
            <a:off x="351235" y="4382692"/>
            <a:ext cx="6172200" cy="248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Table 2.3</a:t>
            </a:r>
            <a:r>
              <a:rPr lang="en-GB" altLang="en-US" sz="1350"/>
              <a:t>  The micro-environment: issues for digital marketers</a:t>
            </a:r>
          </a:p>
        </p:txBody>
      </p:sp>
      <p:pic>
        <p:nvPicPr>
          <p:cNvPr id="14340" name="Picture 5" descr="M02NT0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781" y="901303"/>
            <a:ext cx="5024438" cy="3367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68724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ChangeArrowheads="1"/>
          </p:cNvSpPr>
          <p:nvPr/>
        </p:nvSpPr>
        <p:spPr bwMode="auto">
          <a:xfrm>
            <a:off x="351235" y="4302919"/>
            <a:ext cx="6172200" cy="577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2.7</a:t>
            </a:r>
            <a:r>
              <a:rPr lang="en-GB" altLang="en-US" sz="1350"/>
              <a:t>  A model of the Internet marketing conversion process. It shows key traffic or audience measures (</a:t>
            </a:r>
            <a:r>
              <a:rPr lang="en-GB" altLang="en-US" sz="1350" i="1"/>
              <a:t>Q</a:t>
            </a:r>
            <a:r>
              <a:rPr lang="en-GB" altLang="en-US" sz="1350" baseline="-25000"/>
              <a:t>0</a:t>
            </a:r>
            <a:r>
              <a:rPr lang="en-GB" altLang="en-US" sz="1350"/>
              <a:t> to </a:t>
            </a:r>
            <a:r>
              <a:rPr lang="en-GB" altLang="en-US" sz="1350" i="1"/>
              <a:t>Q</a:t>
            </a:r>
            <a:r>
              <a:rPr lang="en-GB" altLang="en-US" sz="1350" baseline="-25000"/>
              <a:t>4</a:t>
            </a:r>
            <a:r>
              <a:rPr lang="en-GB" altLang="en-US" sz="1350"/>
              <a:t>), first-time visitors (</a:t>
            </a:r>
            <a:r>
              <a:rPr lang="en-GB" altLang="en-US" sz="1350" i="1"/>
              <a:t>Q</a:t>
            </a:r>
            <a:r>
              <a:rPr lang="en-GB" altLang="en-US" sz="1350" baseline="-25000"/>
              <a:t>2</a:t>
            </a:r>
            <a:r>
              <a:rPr lang="en-GB" altLang="en-US" sz="1350"/>
              <a:t>) and repeat visitors (</a:t>
            </a:r>
            <a:r>
              <a:rPr lang="en-GB" altLang="en-US" sz="1350" i="1"/>
              <a:t>Q</a:t>
            </a:r>
            <a:r>
              <a:rPr lang="en-GB" altLang="en-US" sz="1350" baseline="-25000"/>
              <a:t>2R</a:t>
            </a:r>
            <a:r>
              <a:rPr lang="en-GB" altLang="en-US" sz="1350"/>
              <a:t>) and key conversion efficiency ratios</a:t>
            </a:r>
          </a:p>
        </p:txBody>
      </p:sp>
      <p:pic>
        <p:nvPicPr>
          <p:cNvPr id="15363" name="Picture 6" descr="M02NF00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5116" y="436960"/>
            <a:ext cx="4988719" cy="3621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21357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ChangeArrowheads="1"/>
          </p:cNvSpPr>
          <p:nvPr/>
        </p:nvSpPr>
        <p:spPr bwMode="auto">
          <a:xfrm>
            <a:off x="350044" y="4386263"/>
            <a:ext cx="6172200" cy="248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2.8</a:t>
            </a:r>
            <a:r>
              <a:rPr lang="en-GB" altLang="en-US" sz="1350"/>
              <a:t>  An example of a conversion model</a:t>
            </a:r>
          </a:p>
        </p:txBody>
      </p:sp>
      <p:pic>
        <p:nvPicPr>
          <p:cNvPr id="16387" name="Picture 6" descr="M02NF0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810" y="988219"/>
            <a:ext cx="5314950" cy="270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186337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42900" y="316707"/>
            <a:ext cx="6172200" cy="469106"/>
          </a:xfrm>
        </p:spPr>
        <p:txBody>
          <a:bodyPr/>
          <a:lstStyle/>
          <a:p>
            <a:r>
              <a:rPr lang="en-GB" altLang="en-US" sz="2400">
                <a:ea typeface="ＭＳ Ｐゴシック" charset="-128"/>
              </a:rPr>
              <a:t>Evaluating demand levels</a:t>
            </a:r>
          </a:p>
        </p:txBody>
      </p:sp>
      <p:sp>
        <p:nvSpPr>
          <p:cNvPr id="17411" name="Rectangle 3"/>
          <p:cNvSpPr>
            <a:spLocks noGrp="1" noChangeArrowheads="1"/>
          </p:cNvSpPr>
          <p:nvPr>
            <p:ph type="body" idx="1"/>
          </p:nvPr>
        </p:nvSpPr>
        <p:spPr/>
        <p:txBody>
          <a:bodyPr/>
          <a:lstStyle/>
          <a:p>
            <a:pPr>
              <a:lnSpc>
                <a:spcPct val="90000"/>
              </a:lnSpc>
              <a:defRPr/>
            </a:pPr>
            <a:r>
              <a:rPr lang="en-GB" dirty="0" smtClean="0"/>
              <a:t>Level of Internet access</a:t>
            </a:r>
          </a:p>
          <a:p>
            <a:pPr marL="514350" lvl="1" indent="-230981">
              <a:lnSpc>
                <a:spcPct val="90000"/>
              </a:lnSpc>
              <a:defRPr/>
            </a:pPr>
            <a:r>
              <a:rPr lang="en-GB" sz="1950" dirty="0"/>
              <a:t>Includes type of access – broadband and mobile</a:t>
            </a:r>
          </a:p>
          <a:p>
            <a:pPr>
              <a:lnSpc>
                <a:spcPct val="90000"/>
              </a:lnSpc>
              <a:defRPr/>
            </a:pPr>
            <a:r>
              <a:rPr lang="en-GB" dirty="0" smtClean="0"/>
              <a:t>Consumers influenced by using online channel</a:t>
            </a:r>
          </a:p>
          <a:p>
            <a:pPr marL="514350" lvl="1" indent="-230981">
              <a:lnSpc>
                <a:spcPct val="90000"/>
              </a:lnSpc>
              <a:defRPr/>
            </a:pPr>
            <a:r>
              <a:rPr lang="en-GB" sz="1950" dirty="0"/>
              <a:t>Includes understanding type of sites which have influence</a:t>
            </a:r>
            <a:r>
              <a:rPr lang="en-GB" dirty="0" smtClean="0"/>
              <a:t> </a:t>
            </a:r>
          </a:p>
          <a:p>
            <a:pPr>
              <a:lnSpc>
                <a:spcPct val="90000"/>
              </a:lnSpc>
              <a:defRPr/>
            </a:pPr>
            <a:r>
              <a:rPr lang="en-GB" dirty="0" smtClean="0"/>
              <a:t>Transact online</a:t>
            </a:r>
          </a:p>
          <a:p>
            <a:pPr marL="514350" lvl="1" indent="-230981">
              <a:lnSpc>
                <a:spcPct val="90000"/>
              </a:lnSpc>
              <a:defRPr/>
            </a:pPr>
            <a:r>
              <a:rPr lang="en-GB" sz="1950" dirty="0"/>
              <a:t>Includes different types of transactions, not just sales, e.g. support, forum comments, etc.</a:t>
            </a:r>
          </a:p>
          <a:p>
            <a:pPr marL="545306" lvl="1" indent="-272654">
              <a:lnSpc>
                <a:spcPct val="90000"/>
              </a:lnSpc>
              <a:buNone/>
              <a:defRPr/>
            </a:pPr>
            <a:r>
              <a:rPr lang="en-GB" dirty="0" smtClean="0"/>
              <a:t> </a:t>
            </a:r>
          </a:p>
        </p:txBody>
      </p:sp>
    </p:spTree>
    <p:extLst>
      <p:ext uri="{BB962C8B-B14F-4D97-AF65-F5344CB8AC3E}">
        <p14:creationId xmlns:p14="http://schemas.microsoft.com/office/powerpoint/2010/main" val="125791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42900" y="316707"/>
            <a:ext cx="6172200" cy="469106"/>
          </a:xfrm>
        </p:spPr>
        <p:txBody>
          <a:bodyPr/>
          <a:lstStyle/>
          <a:p>
            <a:r>
              <a:rPr lang="en-GB" altLang="en-US" sz="2400">
                <a:ea typeface="ＭＳ Ｐゴシック" charset="-128"/>
              </a:rPr>
              <a:t>Consumer characteristics</a:t>
            </a:r>
          </a:p>
        </p:txBody>
      </p:sp>
      <p:sp>
        <p:nvSpPr>
          <p:cNvPr id="20483" name="Rectangle 3"/>
          <p:cNvSpPr>
            <a:spLocks noGrp="1" noChangeArrowheads="1"/>
          </p:cNvSpPr>
          <p:nvPr>
            <p:ph type="body" idx="1"/>
          </p:nvPr>
        </p:nvSpPr>
        <p:spPr>
          <a:xfrm>
            <a:off x="342900" y="1200151"/>
            <a:ext cx="6274594" cy="3394472"/>
          </a:xfrm>
        </p:spPr>
        <p:txBody>
          <a:bodyPr/>
          <a:lstStyle/>
          <a:p>
            <a:pPr marL="264319" indent="-264319">
              <a:lnSpc>
                <a:spcPct val="90000"/>
              </a:lnSpc>
            </a:pPr>
            <a:r>
              <a:rPr lang="en-GB" altLang="en-US" dirty="0" smtClean="0">
                <a:ea typeface="ＭＳ Ｐゴシック" charset="-128"/>
              </a:rPr>
              <a:t>Demographics (who):</a:t>
            </a:r>
            <a:endParaRPr lang="en-GB" altLang="en-US" dirty="0">
              <a:ea typeface="ＭＳ Ｐゴシック" charset="-128"/>
            </a:endParaRPr>
          </a:p>
          <a:p>
            <a:pPr marL="516731" lvl="1" indent="-236935">
              <a:lnSpc>
                <a:spcPct val="90000"/>
              </a:lnSpc>
            </a:pPr>
            <a:r>
              <a:rPr lang="en-GB" altLang="en-US" sz="1950" dirty="0">
                <a:ea typeface="ＭＳ Ｐゴシック" charset="-128"/>
              </a:rPr>
              <a:t>Age, </a:t>
            </a:r>
            <a:r>
              <a:rPr lang="en-GB" altLang="en-US" sz="1950" dirty="0" smtClean="0">
                <a:ea typeface="ＭＳ Ｐゴシック" charset="-128"/>
              </a:rPr>
              <a:t>gender, </a:t>
            </a:r>
            <a:r>
              <a:rPr lang="en-GB" altLang="en-US" sz="1950" dirty="0">
                <a:ea typeface="ＭＳ Ｐゴシック" charset="-128"/>
              </a:rPr>
              <a:t>social </a:t>
            </a:r>
            <a:r>
              <a:rPr lang="en-GB" altLang="en-US" sz="1950" dirty="0" smtClean="0">
                <a:ea typeface="ＭＳ Ｐゴシック" charset="-128"/>
              </a:rPr>
              <a:t>group</a:t>
            </a:r>
          </a:p>
          <a:p>
            <a:pPr marL="313133" indent="-236935">
              <a:lnSpc>
                <a:spcPct val="90000"/>
              </a:lnSpc>
            </a:pPr>
            <a:r>
              <a:rPr lang="en-GB" altLang="en-US" dirty="0" smtClean="0">
                <a:ea typeface="ＭＳ Ｐゴシック" charset="-128"/>
                <a:hlinkClick r:id="rId3"/>
              </a:rPr>
              <a:t>Pyschographics</a:t>
            </a:r>
            <a:r>
              <a:rPr lang="en-GB" altLang="en-US" dirty="0" smtClean="0">
                <a:ea typeface="ＭＳ Ｐゴシック" charset="-128"/>
              </a:rPr>
              <a:t> (why)</a:t>
            </a:r>
          </a:p>
          <a:p>
            <a:pPr marL="313133" indent="-236935">
              <a:lnSpc>
                <a:spcPct val="90000"/>
              </a:lnSpc>
            </a:pPr>
            <a:endParaRPr lang="en-GB" altLang="en-US" sz="2150" dirty="0">
              <a:ea typeface="ＭＳ Ｐゴシック" charset="-128"/>
            </a:endParaRPr>
          </a:p>
          <a:p>
            <a:pPr marL="264319" indent="-264319">
              <a:lnSpc>
                <a:spcPct val="90000"/>
              </a:lnSpc>
            </a:pPr>
            <a:r>
              <a:rPr lang="en-GB" altLang="en-US" dirty="0">
                <a:ea typeface="ＭＳ Ｐゴシック" charset="-128"/>
                <a:hlinkClick r:id="rId4"/>
              </a:rPr>
              <a:t>Webographics</a:t>
            </a:r>
            <a:endParaRPr lang="en-GB" altLang="en-US" dirty="0">
              <a:ea typeface="ＭＳ Ｐゴシック" charset="-128"/>
            </a:endParaRPr>
          </a:p>
          <a:p>
            <a:pPr marL="516731" lvl="1" indent="-236935">
              <a:lnSpc>
                <a:spcPct val="90000"/>
              </a:lnSpc>
            </a:pPr>
            <a:r>
              <a:rPr lang="en-GB" altLang="en-US" sz="1950" dirty="0">
                <a:ea typeface="ＭＳ Ｐゴシック" charset="-128"/>
              </a:rPr>
              <a:t>Access methods and times</a:t>
            </a:r>
          </a:p>
          <a:p>
            <a:pPr marL="264319" indent="-264319">
              <a:lnSpc>
                <a:spcPct val="90000"/>
              </a:lnSpc>
            </a:pPr>
            <a:r>
              <a:rPr lang="en-GB" altLang="en-US" dirty="0">
                <a:ea typeface="ＭＳ Ｐゴシック" charset="-128"/>
              </a:rPr>
              <a:t>Personas:</a:t>
            </a:r>
          </a:p>
          <a:p>
            <a:pPr marL="516731" lvl="1" indent="-236935">
              <a:lnSpc>
                <a:spcPct val="90000"/>
              </a:lnSpc>
            </a:pPr>
            <a:r>
              <a:rPr lang="en-US" altLang="en-US" sz="1950" dirty="0">
                <a:ea typeface="ＭＳ Ｐゴシック" charset="-128"/>
              </a:rPr>
              <a:t>See Personas with wings mini case study 2.1</a:t>
            </a:r>
            <a:r>
              <a:rPr lang="en-GB" altLang="en-US" sz="1950" dirty="0">
                <a:ea typeface="ＭＳ Ｐゴシック" charset="-128"/>
              </a:rPr>
              <a:t>.</a:t>
            </a:r>
          </a:p>
        </p:txBody>
      </p:sp>
    </p:spTree>
    <p:extLst>
      <p:ext uri="{BB962C8B-B14F-4D97-AF65-F5344CB8AC3E}">
        <p14:creationId xmlns:p14="http://schemas.microsoft.com/office/powerpoint/2010/main" val="137071918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42900" y="316707"/>
            <a:ext cx="6172200" cy="469106"/>
          </a:xfrm>
        </p:spPr>
        <p:txBody>
          <a:bodyPr/>
          <a:lstStyle/>
          <a:p>
            <a:r>
              <a:rPr lang="en-GB" altLang="en-US" sz="2400">
                <a:ea typeface="ＭＳ Ｐゴシック" charset="-128"/>
              </a:rPr>
              <a:t>Dulux persona example</a:t>
            </a:r>
          </a:p>
        </p:txBody>
      </p:sp>
      <p:sp>
        <p:nvSpPr>
          <p:cNvPr id="21507" name="Rectangle 3"/>
          <p:cNvSpPr>
            <a:spLocks noGrp="1" noChangeArrowheads="1"/>
          </p:cNvSpPr>
          <p:nvPr>
            <p:ph type="body" idx="1"/>
          </p:nvPr>
        </p:nvSpPr>
        <p:spPr>
          <a:xfrm>
            <a:off x="342900" y="1198960"/>
            <a:ext cx="6172200" cy="3394472"/>
          </a:xfrm>
        </p:spPr>
        <p:txBody>
          <a:bodyPr>
            <a:normAutofit fontScale="92500"/>
          </a:bodyPr>
          <a:lstStyle/>
          <a:p>
            <a:pPr marL="272654" indent="-272654">
              <a:lnSpc>
                <a:spcPct val="90000"/>
              </a:lnSpc>
            </a:pPr>
            <a:r>
              <a:rPr lang="en-GB" altLang="en-US" dirty="0">
                <a:ea typeface="ＭＳ Ｐゴシック" charset="-128"/>
              </a:rPr>
              <a:t>Aims:</a:t>
            </a:r>
          </a:p>
          <a:p>
            <a:pPr marL="521494" lvl="1" indent="-247650">
              <a:lnSpc>
                <a:spcPct val="90000"/>
              </a:lnSpc>
            </a:pPr>
            <a:r>
              <a:rPr lang="en-US" altLang="en-US" sz="1650" dirty="0">
                <a:ea typeface="ＭＳ Ｐゴシック" charset="-128"/>
              </a:rPr>
              <a:t>The aim was to position </a:t>
            </a:r>
            <a:r>
              <a:rPr lang="en-US" altLang="en-US" sz="1650" dirty="0" err="1">
                <a:ea typeface="ＭＳ Ｐゴシック" charset="-128"/>
              </a:rPr>
              <a:t>Dulux.co.uk</a:t>
            </a:r>
            <a:r>
              <a:rPr lang="en-US" altLang="en-US" sz="1650" dirty="0">
                <a:ea typeface="ＭＳ Ｐゴシック" charset="-128"/>
              </a:rPr>
              <a:t> </a:t>
            </a:r>
            <a:r>
              <a:rPr lang="en-US" altLang="en-US" sz="1650" dirty="0" smtClean="0">
                <a:ea typeface="ＭＳ Ｐゴシック" charset="-128"/>
              </a:rPr>
              <a:t> </a:t>
            </a:r>
            <a:r>
              <a:rPr lang="en-US" altLang="en-US" sz="1650" dirty="0">
                <a:ea typeface="ＭＳ Ｐゴシック" charset="-128"/>
              </a:rPr>
              <a:t>as ‘</a:t>
            </a:r>
            <a:r>
              <a:rPr lang="en-US" altLang="ja-JP" sz="1650" i="1" dirty="0">
                <a:ea typeface="ＭＳ Ｐゴシック" charset="-128"/>
              </a:rPr>
              <a:t>the online destination for </a:t>
            </a:r>
            <a:r>
              <a:rPr lang="en-US" altLang="ja-JP" sz="1650" i="1" dirty="0" err="1">
                <a:ea typeface="ＭＳ Ｐゴシック" charset="-128"/>
              </a:rPr>
              <a:t>colour</a:t>
            </a:r>
            <a:r>
              <a:rPr lang="en-US" altLang="ja-JP" sz="1650" i="1" dirty="0">
                <a:ea typeface="ＭＳ Ｐゴシック" charset="-128"/>
              </a:rPr>
              <a:t> scheming and </a:t>
            </a:r>
            <a:r>
              <a:rPr lang="en-US" altLang="ja-JP" sz="1650" i="1" dirty="0" err="1">
                <a:ea typeface="ＭＳ Ｐゴシック" charset="-128"/>
              </a:rPr>
              <a:t>visualisation</a:t>
            </a:r>
            <a:r>
              <a:rPr lang="en-US" altLang="ja-JP" sz="1650" i="1" dirty="0">
                <a:ea typeface="ＭＳ Ｐゴシック" charset="-128"/>
              </a:rPr>
              <a:t> to help you achieve your individual style from the comfort of your home</a:t>
            </a:r>
            <a:r>
              <a:rPr lang="en-US" altLang="ja-JP" sz="1650" dirty="0">
                <a:ea typeface="ＭＳ Ｐゴシック" charset="-128"/>
              </a:rPr>
              <a:t>’. </a:t>
            </a:r>
            <a:endParaRPr lang="en-US" altLang="ja-JP" sz="1650" dirty="0" smtClean="0">
              <a:ea typeface="ＭＳ Ｐゴシック" charset="-128"/>
            </a:endParaRPr>
          </a:p>
          <a:p>
            <a:pPr marL="521494" lvl="1" indent="-247650">
              <a:lnSpc>
                <a:spcPct val="90000"/>
              </a:lnSpc>
            </a:pPr>
            <a:r>
              <a:rPr lang="en-US" altLang="ja-JP" sz="1650" dirty="0" smtClean="0">
                <a:ea typeface="ＭＳ Ｐゴシック" charset="-128"/>
              </a:rPr>
              <a:t>Specific </a:t>
            </a:r>
            <a:r>
              <a:rPr lang="en-US" altLang="ja-JP" sz="1650" dirty="0">
                <a:ea typeface="ＭＳ Ｐゴシック" charset="-128"/>
              </a:rPr>
              <a:t>outcomes on the site are to browse </a:t>
            </a:r>
            <a:r>
              <a:rPr lang="en-US" altLang="ja-JP" sz="1650" dirty="0" err="1">
                <a:ea typeface="ＭＳ Ｐゴシック" charset="-128"/>
              </a:rPr>
              <a:t>colours</a:t>
            </a:r>
            <a:r>
              <a:rPr lang="en-US" altLang="ja-JP" sz="1650" dirty="0">
                <a:ea typeface="ＭＳ Ｐゴシック" charset="-128"/>
              </a:rPr>
              <a:t>, add </a:t>
            </a:r>
            <a:r>
              <a:rPr lang="en-US" altLang="ja-JP" sz="1650" dirty="0" err="1">
                <a:ea typeface="ＭＳ Ｐゴシック" charset="-128"/>
              </a:rPr>
              <a:t>colours</a:t>
            </a:r>
            <a:r>
              <a:rPr lang="en-US" altLang="ja-JP" sz="1650" dirty="0">
                <a:ea typeface="ＭＳ Ｐゴシック" charset="-128"/>
              </a:rPr>
              <a:t> to a personal scrapbook, use the paint calculator and find a </a:t>
            </a:r>
            <a:r>
              <a:rPr lang="en-US" altLang="ja-JP" sz="1650" dirty="0" err="1">
                <a:ea typeface="ＭＳ Ｐゴシック" charset="-128"/>
              </a:rPr>
              <a:t>stockist</a:t>
            </a:r>
            <a:r>
              <a:rPr lang="en-US" altLang="ja-JP" sz="1650" dirty="0">
                <a:ea typeface="ＭＳ Ｐゴシック" charset="-128"/>
              </a:rPr>
              <a:t>. Further aims were to ‘win the war before the store’, i.e. to provide </a:t>
            </a:r>
            <a:r>
              <a:rPr lang="en-US" altLang="ja-JP" sz="1650" dirty="0" err="1">
                <a:ea typeface="ＭＳ Ｐゴシック" charset="-128"/>
              </a:rPr>
              <a:t>colour</a:t>
            </a:r>
            <a:r>
              <a:rPr lang="en-US" altLang="ja-JP" sz="1650" dirty="0">
                <a:ea typeface="ＭＳ Ｐゴシック" charset="-128"/>
              </a:rPr>
              <a:t> help tools that can help develop a preference for </a:t>
            </a:r>
            <a:r>
              <a:rPr lang="en-US" altLang="ja-JP" sz="1650" dirty="0" err="1">
                <a:ea typeface="ＭＳ Ｐゴシック" charset="-128"/>
              </a:rPr>
              <a:t>Dulux</a:t>
            </a:r>
            <a:r>
              <a:rPr lang="en-US" altLang="ja-JP" sz="1650" dirty="0">
                <a:ea typeface="ＭＳ Ｐゴシック" charset="-128"/>
              </a:rPr>
              <a:t> before consumers are in-store and to prompt other ideas to sell more than one </a:t>
            </a:r>
            <a:r>
              <a:rPr lang="en-US" altLang="ja-JP" sz="1650" dirty="0" err="1">
                <a:ea typeface="ＭＳ Ｐゴシック" charset="-128"/>
              </a:rPr>
              <a:t>colour</a:t>
            </a:r>
            <a:r>
              <a:rPr lang="en-US" altLang="ja-JP" sz="1650" dirty="0">
                <a:ea typeface="ＭＳ Ｐゴシック" charset="-128"/>
              </a:rPr>
              <a:t> at a time.</a:t>
            </a:r>
          </a:p>
          <a:p>
            <a:pPr marL="521494" lvl="1" indent="-247650">
              <a:lnSpc>
                <a:spcPct val="90000"/>
              </a:lnSpc>
            </a:pPr>
            <a:r>
              <a:rPr lang="en-US" altLang="en-US" sz="1650" dirty="0">
                <a:ea typeface="ＭＳ Ｐゴシック" charset="-128"/>
              </a:rPr>
              <a:t>Specific SMART objectives were to increase the number of Unique Visitors from 1M p.a. in 2003 to 3.5M p.a. in 2006 and To drive 12% of visitors to a desired outcome (e.g. ordering swatches).</a:t>
            </a:r>
            <a:endParaRPr lang="en-GB" altLang="en-US" sz="1650" dirty="0">
              <a:ea typeface="ＭＳ Ｐゴシック" charset="-128"/>
            </a:endParaRPr>
          </a:p>
        </p:txBody>
      </p:sp>
    </p:spTree>
    <p:extLst>
      <p:ext uri="{BB962C8B-B14F-4D97-AF65-F5344CB8AC3E}">
        <p14:creationId xmlns:p14="http://schemas.microsoft.com/office/powerpoint/2010/main" val="191521457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42900" y="316707"/>
            <a:ext cx="6172200" cy="469106"/>
          </a:xfrm>
        </p:spPr>
        <p:txBody>
          <a:bodyPr/>
          <a:lstStyle/>
          <a:p>
            <a:r>
              <a:rPr lang="en-GB" altLang="en-US" sz="2400">
                <a:ea typeface="ＭＳ Ｐゴシック" charset="-128"/>
              </a:rPr>
              <a:t>Target audience variation</a:t>
            </a:r>
          </a:p>
        </p:txBody>
      </p:sp>
      <p:sp>
        <p:nvSpPr>
          <p:cNvPr id="22531" name="Rectangle 3"/>
          <p:cNvSpPr>
            <a:spLocks noGrp="1" noChangeArrowheads="1"/>
          </p:cNvSpPr>
          <p:nvPr>
            <p:ph type="body" idx="1"/>
          </p:nvPr>
        </p:nvSpPr>
        <p:spPr>
          <a:xfrm>
            <a:off x="350044" y="1513285"/>
            <a:ext cx="6172200" cy="3063478"/>
          </a:xfrm>
        </p:spPr>
        <p:txBody>
          <a:bodyPr>
            <a:normAutofit lnSpcReduction="10000"/>
          </a:bodyPr>
          <a:lstStyle/>
          <a:p>
            <a:pPr marL="261938" indent="-261938">
              <a:lnSpc>
                <a:spcPct val="90000"/>
              </a:lnSpc>
            </a:pPr>
            <a:endParaRPr lang="en-US" altLang="en-US" sz="1500" dirty="0" smtClean="0">
              <a:ea typeface="ＭＳ Ｐゴシック" charset="-128"/>
            </a:endParaRPr>
          </a:p>
          <a:p>
            <a:pPr marL="261938" indent="-261938">
              <a:lnSpc>
                <a:spcPct val="90000"/>
              </a:lnSpc>
            </a:pPr>
            <a:r>
              <a:rPr lang="en-US" altLang="en-US" sz="1500" dirty="0" smtClean="0">
                <a:ea typeface="ＭＳ Ｐゴシック" charset="-128"/>
              </a:rPr>
              <a:t>Would </a:t>
            </a:r>
            <a:r>
              <a:rPr lang="en-US" altLang="en-US" sz="1500" dirty="0">
                <a:ea typeface="ＭＳ Ｐゴシック" charset="-128"/>
              </a:rPr>
              <a:t>be adventurous 25–44 women, online</a:t>
            </a:r>
          </a:p>
          <a:p>
            <a:pPr marL="261938" indent="-261938">
              <a:lnSpc>
                <a:spcPct val="90000"/>
              </a:lnSpc>
            </a:pPr>
            <a:r>
              <a:rPr lang="en-US" altLang="en-US" sz="1500" dirty="0">
                <a:ea typeface="ＭＳ Ｐゴシック" charset="-128"/>
              </a:rPr>
              <a:t>Lack of confidence with previous site:</a:t>
            </a:r>
          </a:p>
          <a:p>
            <a:pPr marL="514350" lvl="1" indent="-244079">
              <a:lnSpc>
                <a:spcPct val="90000"/>
              </a:lnSpc>
            </a:pPr>
            <a:r>
              <a:rPr lang="en-US" altLang="en-US" sz="1350" dirty="0">
                <a:ea typeface="ＭＳ Ｐゴシック" charset="-128"/>
              </a:rPr>
              <a:t>Gap between inspiration (TV, magazines, advertising) and lived experience (Large DIY sheds, nervous discomfort)</a:t>
            </a:r>
          </a:p>
          <a:p>
            <a:pPr marL="514350" lvl="1" indent="-244079">
              <a:lnSpc>
                <a:spcPct val="90000"/>
              </a:lnSpc>
            </a:pPr>
            <a:r>
              <a:rPr lang="en-US" altLang="en-US" sz="1350" dirty="0">
                <a:ea typeface="ＭＳ Ｐゴシック" charset="-128"/>
              </a:rPr>
              <a:t>No guidance or reassurance previously available currently on their journey</a:t>
            </a:r>
          </a:p>
          <a:p>
            <a:pPr marL="261938" indent="-261938">
              <a:lnSpc>
                <a:spcPct val="90000"/>
              </a:lnSpc>
            </a:pPr>
            <a:r>
              <a:rPr lang="en-US" altLang="en-US" sz="1500" dirty="0" err="1">
                <a:ea typeface="ＭＳ Ｐゴシック" charset="-128"/>
              </a:rPr>
              <a:t>Colours</a:t>
            </a:r>
            <a:r>
              <a:rPr lang="en-US" altLang="en-US" sz="1500" dirty="0">
                <a:ea typeface="ＭＳ Ｐゴシック" charset="-128"/>
              </a:rPr>
              <a:t> and </a:t>
            </a:r>
            <a:r>
              <a:rPr lang="en-US" altLang="en-US" sz="1500" dirty="0" err="1">
                <a:ea typeface="ＭＳ Ｐゴシック" charset="-128"/>
              </a:rPr>
              <a:t>colour</a:t>
            </a:r>
            <a:r>
              <a:rPr lang="en-US" altLang="en-US" sz="1500" dirty="0">
                <a:ea typeface="ＭＳ Ｐゴシック" charset="-128"/>
              </a:rPr>
              <a:t> combining is key</a:t>
            </a:r>
          </a:p>
          <a:p>
            <a:pPr marL="261938" indent="-261938">
              <a:lnSpc>
                <a:spcPct val="90000"/>
              </a:lnSpc>
            </a:pPr>
            <a:r>
              <a:rPr lang="en-US" altLang="en-US" sz="1500" dirty="0">
                <a:ea typeface="ＭＳ Ｐゴシック" charset="-128"/>
              </a:rPr>
              <a:t>Online is a well-used channel for help and guidance on other topics</a:t>
            </a:r>
          </a:p>
          <a:p>
            <a:pPr marL="261938" indent="-261938">
              <a:lnSpc>
                <a:spcPct val="90000"/>
              </a:lnSpc>
            </a:pPr>
            <a:r>
              <a:rPr lang="en-US" altLang="en-US" sz="1500" dirty="0">
                <a:ea typeface="ＭＳ Ｐゴシック" charset="-128"/>
              </a:rPr>
              <a:t>12 month decorating cycle</a:t>
            </a:r>
          </a:p>
          <a:p>
            <a:pPr marL="261938" indent="-261938">
              <a:lnSpc>
                <a:spcPct val="90000"/>
              </a:lnSpc>
            </a:pPr>
            <a:r>
              <a:rPr lang="en-US" altLang="en-US" sz="1500" dirty="0">
                <a:ea typeface="ＭＳ Ｐゴシック" charset="-128"/>
              </a:rPr>
              <a:t>Propensity to </a:t>
            </a:r>
            <a:r>
              <a:rPr lang="en-US" altLang="en-US" sz="1500" dirty="0" err="1">
                <a:ea typeface="ＭＳ Ｐゴシック" charset="-128"/>
              </a:rPr>
              <a:t>socialise</a:t>
            </a:r>
            <a:endParaRPr lang="en-US" altLang="en-US" sz="1500" dirty="0">
              <a:ea typeface="ＭＳ Ｐゴシック" charset="-128"/>
            </a:endParaRPr>
          </a:p>
          <a:p>
            <a:pPr marL="261938" indent="-261938">
              <a:lnSpc>
                <a:spcPct val="90000"/>
              </a:lnSpc>
            </a:pPr>
            <a:r>
              <a:rPr lang="en-US" altLang="en-US" sz="1500" dirty="0">
                <a:ea typeface="ＭＳ Ｐゴシック" charset="-128"/>
              </a:rPr>
              <a:t>Quality, technical innovation and scientific proficiency of </a:t>
            </a:r>
            <a:r>
              <a:rPr lang="en-US" altLang="en-US" sz="1500" dirty="0" err="1">
                <a:ea typeface="ＭＳ Ｐゴシック" charset="-128"/>
              </a:rPr>
              <a:t>Dulux</a:t>
            </a:r>
            <a:r>
              <a:rPr lang="en-US" altLang="en-US" sz="1500" dirty="0">
                <a:ea typeface="ＭＳ Ｐゴシック" charset="-128"/>
              </a:rPr>
              <a:t> is a given.</a:t>
            </a:r>
            <a:endParaRPr lang="en-GB" altLang="en-US" sz="1500" dirty="0">
              <a:ea typeface="ＭＳ Ｐゴシック" charset="-128"/>
            </a:endParaRPr>
          </a:p>
        </p:txBody>
      </p:sp>
      <p:sp>
        <p:nvSpPr>
          <p:cNvPr id="22532" name="Rectangle 5"/>
          <p:cNvSpPr>
            <a:spLocks noChangeArrowheads="1"/>
          </p:cNvSpPr>
          <p:nvPr/>
        </p:nvSpPr>
        <p:spPr bwMode="auto">
          <a:xfrm>
            <a:off x="342900" y="857251"/>
            <a:ext cx="6372225" cy="930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110000"/>
              </a:lnSpc>
            </a:pPr>
            <a:r>
              <a:rPr lang="en-US" altLang="en-US" sz="1650" dirty="0"/>
              <a:t>Based on research, it was found that the main audience for the site was female with these typical demographics and psychographics:</a:t>
            </a:r>
          </a:p>
        </p:txBody>
      </p:sp>
    </p:spTree>
    <p:extLst>
      <p:ext uri="{BB962C8B-B14F-4D97-AF65-F5344CB8AC3E}">
        <p14:creationId xmlns:p14="http://schemas.microsoft.com/office/powerpoint/2010/main" val="104991124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42900" y="316707"/>
            <a:ext cx="6172200" cy="469106"/>
          </a:xfrm>
        </p:spPr>
        <p:txBody>
          <a:bodyPr/>
          <a:lstStyle/>
          <a:p>
            <a:r>
              <a:rPr lang="en-GB" altLang="en-US" sz="2400">
                <a:ea typeface="ＭＳ Ｐゴシック" charset="-128"/>
              </a:rPr>
              <a:t>Business consumer characteristics</a:t>
            </a:r>
          </a:p>
        </p:txBody>
      </p:sp>
      <p:sp>
        <p:nvSpPr>
          <p:cNvPr id="23555" name="Rectangle 3"/>
          <p:cNvSpPr>
            <a:spLocks noGrp="1" noChangeArrowheads="1"/>
          </p:cNvSpPr>
          <p:nvPr>
            <p:ph type="body" idx="1"/>
          </p:nvPr>
        </p:nvSpPr>
        <p:spPr>
          <a:xfrm>
            <a:off x="342900" y="1198960"/>
            <a:ext cx="6172200" cy="3587353"/>
          </a:xfrm>
        </p:spPr>
        <p:txBody>
          <a:bodyPr>
            <a:normAutofit lnSpcReduction="10000"/>
          </a:bodyPr>
          <a:lstStyle/>
          <a:p>
            <a:pPr marL="272654" indent="-272654">
              <a:lnSpc>
                <a:spcPct val="90000"/>
              </a:lnSpc>
            </a:pPr>
            <a:r>
              <a:rPr lang="en-US" altLang="en-US" b="1">
                <a:ea typeface="ＭＳ Ｐゴシック" charset="-128"/>
              </a:rPr>
              <a:t>Variation in organisation characteristics</a:t>
            </a:r>
            <a:endParaRPr lang="en-US" altLang="en-US">
              <a:ea typeface="ＭＳ Ｐゴシック" charset="-128"/>
            </a:endParaRPr>
          </a:p>
          <a:p>
            <a:pPr marL="527447" lvl="1" indent="-250031">
              <a:lnSpc>
                <a:spcPct val="90000"/>
              </a:lnSpc>
            </a:pPr>
            <a:r>
              <a:rPr lang="en-US" altLang="en-US" sz="1500">
                <a:ea typeface="ＭＳ Ｐゴシック" charset="-128"/>
              </a:rPr>
              <a:t>Size of company (employees or turnover)</a:t>
            </a:r>
          </a:p>
          <a:p>
            <a:pPr marL="527447" lvl="1" indent="-250031">
              <a:lnSpc>
                <a:spcPct val="90000"/>
              </a:lnSpc>
            </a:pPr>
            <a:r>
              <a:rPr lang="en-US" altLang="en-US" sz="1500">
                <a:ea typeface="ＭＳ Ｐゴシック" charset="-128"/>
              </a:rPr>
              <a:t>Industry sector and products</a:t>
            </a:r>
          </a:p>
          <a:p>
            <a:pPr marL="527447" lvl="1" indent="-250031">
              <a:lnSpc>
                <a:spcPct val="90000"/>
              </a:lnSpc>
            </a:pPr>
            <a:r>
              <a:rPr lang="en-US" altLang="en-US" sz="1500">
                <a:ea typeface="ＭＳ Ｐゴシック" charset="-128"/>
              </a:rPr>
              <a:t>Organisation type (private, public, government, not-for-profit)</a:t>
            </a:r>
          </a:p>
          <a:p>
            <a:pPr marL="527447" lvl="1" indent="-250031">
              <a:lnSpc>
                <a:spcPct val="90000"/>
              </a:lnSpc>
            </a:pPr>
            <a:r>
              <a:rPr lang="en-US" altLang="en-US" sz="1500">
                <a:ea typeface="ＭＳ Ｐゴシック" charset="-128"/>
              </a:rPr>
              <a:t>Application of service (which business activities do purchased products and services support?)</a:t>
            </a:r>
          </a:p>
          <a:p>
            <a:pPr marL="527447" lvl="1" indent="-250031">
              <a:lnSpc>
                <a:spcPct val="90000"/>
              </a:lnSpc>
            </a:pPr>
            <a:r>
              <a:rPr lang="en-US" altLang="en-US" sz="1500">
                <a:ea typeface="ＭＳ Ｐゴシック" charset="-128"/>
              </a:rPr>
              <a:t>Country and region.</a:t>
            </a:r>
            <a:endParaRPr lang="en-US" altLang="en-US" sz="1500" b="1">
              <a:ea typeface="ＭＳ Ｐゴシック" charset="-128"/>
            </a:endParaRPr>
          </a:p>
          <a:p>
            <a:pPr marL="272654" indent="-272654">
              <a:lnSpc>
                <a:spcPct val="90000"/>
              </a:lnSpc>
            </a:pPr>
            <a:r>
              <a:rPr lang="en-US" altLang="en-US" b="1">
                <a:ea typeface="ＭＳ Ｐゴシック" charset="-128"/>
              </a:rPr>
              <a:t>Individual role</a:t>
            </a:r>
            <a:endParaRPr lang="en-US" altLang="en-US">
              <a:ea typeface="ＭＳ Ｐゴシック" charset="-128"/>
            </a:endParaRPr>
          </a:p>
          <a:p>
            <a:pPr marL="527447" lvl="1" indent="-250031">
              <a:lnSpc>
                <a:spcPct val="90000"/>
              </a:lnSpc>
            </a:pPr>
            <a:r>
              <a:rPr lang="en-US" altLang="en-US" sz="1500">
                <a:ea typeface="ＭＳ Ｐゴシック" charset="-128"/>
              </a:rPr>
              <a:t>Role and responsibility from job title, function or number of staff managed</a:t>
            </a:r>
          </a:p>
          <a:p>
            <a:pPr marL="527447" lvl="1" indent="-250031">
              <a:lnSpc>
                <a:spcPct val="90000"/>
              </a:lnSpc>
            </a:pPr>
            <a:r>
              <a:rPr lang="en-US" altLang="en-US" sz="1500">
                <a:ea typeface="ＭＳ Ｐゴシック" charset="-128"/>
              </a:rPr>
              <a:t>Role in buying decision (purchasing influence)</a:t>
            </a:r>
          </a:p>
          <a:p>
            <a:pPr marL="527447" lvl="1" indent="-250031">
              <a:lnSpc>
                <a:spcPct val="90000"/>
              </a:lnSpc>
            </a:pPr>
            <a:r>
              <a:rPr lang="en-US" altLang="en-US" sz="1500">
                <a:ea typeface="ＭＳ Ｐゴシック" charset="-128"/>
              </a:rPr>
              <a:t>Department</a:t>
            </a:r>
          </a:p>
          <a:p>
            <a:pPr marL="527447" lvl="1" indent="-250031">
              <a:lnSpc>
                <a:spcPct val="90000"/>
              </a:lnSpc>
            </a:pPr>
            <a:r>
              <a:rPr lang="en-US" altLang="en-US" sz="1500">
                <a:ea typeface="ＭＳ Ｐゴシック" charset="-128"/>
              </a:rPr>
              <a:t>Product interest</a:t>
            </a:r>
          </a:p>
          <a:p>
            <a:pPr marL="527447" lvl="1" indent="-250031">
              <a:lnSpc>
                <a:spcPct val="90000"/>
              </a:lnSpc>
            </a:pPr>
            <a:r>
              <a:rPr lang="en-US" altLang="en-US" sz="1500">
                <a:ea typeface="ＭＳ Ｐゴシック" charset="-128"/>
              </a:rPr>
              <a:t>Demographics: age, sex and possibly social group.</a:t>
            </a:r>
            <a:endParaRPr lang="en-GB" altLang="en-US" sz="1500">
              <a:ea typeface="ＭＳ Ｐゴシック" charset="-128"/>
            </a:endParaRPr>
          </a:p>
        </p:txBody>
      </p:sp>
    </p:spTree>
    <p:extLst>
      <p:ext uri="{BB962C8B-B14F-4D97-AF65-F5344CB8AC3E}">
        <p14:creationId xmlns:p14="http://schemas.microsoft.com/office/powerpoint/2010/main" val="139771621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34541" y="191691"/>
            <a:ext cx="6723459" cy="800100"/>
          </a:xfrm>
        </p:spPr>
        <p:txBody>
          <a:bodyPr/>
          <a:lstStyle/>
          <a:p>
            <a:r>
              <a:rPr lang="en-US" altLang="en-US" sz="2400">
                <a:ea typeface="ＭＳ Ｐゴシック" charset="-128"/>
              </a:rPr>
              <a:t>1. Information/experience seeking behaviour models</a:t>
            </a:r>
            <a:endParaRPr lang="en-GB" altLang="en-US" sz="2400">
              <a:ea typeface="ＭＳ Ｐゴシック" charset="-128"/>
            </a:endParaRPr>
          </a:p>
        </p:txBody>
      </p:sp>
      <p:sp>
        <p:nvSpPr>
          <p:cNvPr id="24579" name="Rectangle 3"/>
          <p:cNvSpPr>
            <a:spLocks noGrp="1" noChangeArrowheads="1"/>
          </p:cNvSpPr>
          <p:nvPr>
            <p:ph type="body" idx="1"/>
          </p:nvPr>
        </p:nvSpPr>
        <p:spPr>
          <a:xfrm>
            <a:off x="348854" y="1231106"/>
            <a:ext cx="6172200" cy="3625454"/>
          </a:xfrm>
        </p:spPr>
        <p:txBody>
          <a:bodyPr>
            <a:normAutofit lnSpcReduction="10000"/>
          </a:bodyPr>
          <a:lstStyle/>
          <a:p>
            <a:pPr>
              <a:lnSpc>
                <a:spcPct val="80000"/>
              </a:lnSpc>
              <a:spcBef>
                <a:spcPts val="1500"/>
              </a:spcBef>
            </a:pPr>
            <a:r>
              <a:rPr lang="en-US" altLang="en-US" sz="1350" i="1">
                <a:ea typeface="ＭＳ Ｐゴシック" charset="-128"/>
              </a:rPr>
              <a:t>Directed information-seekers</a:t>
            </a:r>
            <a:r>
              <a:rPr lang="en-US" altLang="en-US" sz="1350">
                <a:ea typeface="ＭＳ Ｐゴシック" charset="-128"/>
              </a:rPr>
              <a:t>: These users will be looking for product, market or leisure information such as details of their football club’</a:t>
            </a:r>
            <a:r>
              <a:rPr lang="en-US" altLang="ja-JP" sz="1350">
                <a:ea typeface="ＭＳ Ｐゴシック" charset="-128"/>
              </a:rPr>
              <a:t>s fixtures. They are not typically planning to buy online.</a:t>
            </a:r>
            <a:endParaRPr lang="en-US" altLang="ja-JP" sz="1350" i="1">
              <a:ea typeface="ＭＳ Ｐゴシック" charset="-128"/>
            </a:endParaRPr>
          </a:p>
          <a:p>
            <a:pPr>
              <a:lnSpc>
                <a:spcPct val="80000"/>
              </a:lnSpc>
              <a:spcBef>
                <a:spcPts val="1500"/>
              </a:spcBef>
            </a:pPr>
            <a:r>
              <a:rPr lang="en-US" altLang="en-US" sz="1350" i="1">
                <a:ea typeface="ＭＳ Ｐゴシック" charset="-128"/>
              </a:rPr>
              <a:t>Undirected information-seekers</a:t>
            </a:r>
            <a:r>
              <a:rPr lang="en-US" altLang="en-US" sz="1350">
                <a:ea typeface="ＭＳ Ｐゴシック" charset="-128"/>
              </a:rPr>
              <a:t>: These are the users, usually referred to as ‘</a:t>
            </a:r>
            <a:r>
              <a:rPr lang="en-US" altLang="ja-JP" sz="1350">
                <a:ea typeface="ＭＳ Ｐゴシック" charset="-128"/>
              </a:rPr>
              <a:t>surfers’, who like to browse and change sites by following hyperlinks. Members of this group tend to be novice users (but not exclusively so) and they may be more likely to click on banner advertisements.</a:t>
            </a:r>
            <a:endParaRPr lang="en-US" altLang="ja-JP" sz="1350" i="1">
              <a:ea typeface="ＭＳ Ｐゴシック" charset="-128"/>
            </a:endParaRPr>
          </a:p>
          <a:p>
            <a:pPr>
              <a:lnSpc>
                <a:spcPct val="80000"/>
              </a:lnSpc>
              <a:spcBef>
                <a:spcPts val="1500"/>
              </a:spcBef>
            </a:pPr>
            <a:r>
              <a:rPr lang="en-US" altLang="en-US" sz="1350" i="1">
                <a:ea typeface="ＭＳ Ｐゴシック" charset="-128"/>
              </a:rPr>
              <a:t>Directed buyers</a:t>
            </a:r>
            <a:r>
              <a:rPr lang="en-US" altLang="en-US" sz="1350">
                <a:ea typeface="ＭＳ Ｐゴシック" charset="-128"/>
              </a:rPr>
              <a:t>: These buyers are online to purchase specific products online. For such users, brokers or cybermediaries that compare product features and prices will be important locations to visit.</a:t>
            </a:r>
            <a:endParaRPr lang="en-US" altLang="en-US" sz="1350" i="1">
              <a:ea typeface="ＭＳ Ｐゴシック" charset="-128"/>
            </a:endParaRPr>
          </a:p>
          <a:p>
            <a:pPr>
              <a:lnSpc>
                <a:spcPct val="80000"/>
              </a:lnSpc>
              <a:spcBef>
                <a:spcPts val="1500"/>
              </a:spcBef>
            </a:pPr>
            <a:r>
              <a:rPr lang="en-US" altLang="en-US" sz="1350" i="1">
                <a:ea typeface="ＭＳ Ｐゴシック" charset="-128"/>
              </a:rPr>
              <a:t>Bargain hunters</a:t>
            </a:r>
            <a:r>
              <a:rPr lang="en-US" altLang="en-US" sz="1350">
                <a:ea typeface="ＭＳ Ｐゴシック" charset="-128"/>
              </a:rPr>
              <a:t>: These users (sometimes known as ‘</a:t>
            </a:r>
            <a:r>
              <a:rPr lang="en-US" altLang="ja-JP" sz="1350">
                <a:ea typeface="ＭＳ Ｐゴシック" charset="-128"/>
              </a:rPr>
              <a:t>compers’) want to find the offers available from sales promotions such as free samples or competitions. For example, the MyOffers site (</a:t>
            </a:r>
            <a:r>
              <a:rPr lang="en-US" altLang="ja-JP" sz="1350" b="1" u="sng">
                <a:ea typeface="ＭＳ Ｐゴシック" charset="-128"/>
              </a:rPr>
              <a:t>www.myoffers.co.uk</a:t>
            </a:r>
            <a:r>
              <a:rPr lang="en-US" altLang="ja-JP" sz="1350">
                <a:ea typeface="ＭＳ Ｐゴシック" charset="-128"/>
              </a:rPr>
              <a:t>) is used by many brands to generate awareness and interest from consumers.</a:t>
            </a:r>
            <a:endParaRPr lang="en-US" altLang="ja-JP" sz="1350" i="1">
              <a:ea typeface="ＭＳ Ｐゴシック" charset="-128"/>
            </a:endParaRPr>
          </a:p>
          <a:p>
            <a:pPr>
              <a:lnSpc>
                <a:spcPct val="80000"/>
              </a:lnSpc>
              <a:spcBef>
                <a:spcPts val="1500"/>
              </a:spcBef>
            </a:pPr>
            <a:r>
              <a:rPr lang="en-US" altLang="en-US" sz="1350" i="1">
                <a:ea typeface="ＭＳ Ｐゴシック" charset="-128"/>
              </a:rPr>
              <a:t>Entertainment seekers</a:t>
            </a:r>
            <a:r>
              <a:rPr lang="en-US" altLang="en-US" sz="1350">
                <a:ea typeface="ＭＳ Ｐゴシック" charset="-128"/>
              </a:rPr>
              <a:t>: These are users looking to interact with the Web for enjoyment through entering contests such as quizzes, puzzles or interactive multi-player games.</a:t>
            </a:r>
            <a:endParaRPr lang="en-GB" altLang="en-US" sz="1350">
              <a:ea typeface="ＭＳ Ｐゴシック" charset="-128"/>
            </a:endParaRPr>
          </a:p>
        </p:txBody>
      </p:sp>
    </p:spTree>
    <p:extLst>
      <p:ext uri="{BB962C8B-B14F-4D97-AF65-F5344CB8AC3E}">
        <p14:creationId xmlns:p14="http://schemas.microsoft.com/office/powerpoint/2010/main" val="23592818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333375"/>
            <a:ext cx="6858000" cy="438150"/>
          </a:xfrm>
        </p:spPr>
        <p:txBody>
          <a:bodyPr/>
          <a:lstStyle/>
          <a:p>
            <a:r>
              <a:rPr lang="en-US" altLang="en-US" sz="2400">
                <a:ea typeface="ＭＳ Ｐゴシック" charset="-128"/>
              </a:rPr>
              <a:t>2. Digital media and the buying process</a:t>
            </a:r>
            <a:endParaRPr lang="en-GB" altLang="en-US" sz="2400">
              <a:ea typeface="ＭＳ Ｐゴシック" charset="-128"/>
            </a:endParaRPr>
          </a:p>
        </p:txBody>
      </p:sp>
      <p:sp>
        <p:nvSpPr>
          <p:cNvPr id="25603" name="Rectangle 3"/>
          <p:cNvSpPr>
            <a:spLocks noChangeArrowheads="1"/>
          </p:cNvSpPr>
          <p:nvPr/>
        </p:nvSpPr>
        <p:spPr bwMode="auto">
          <a:xfrm>
            <a:off x="342900" y="4385073"/>
            <a:ext cx="6172200" cy="407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2.14</a:t>
            </a:r>
            <a:r>
              <a:rPr lang="en-GB" altLang="en-US" sz="1350"/>
              <a:t>  A summary of how digital media can impact on the buying process</a:t>
            </a:r>
            <a:br>
              <a:rPr lang="en-GB" altLang="en-US" sz="1350"/>
            </a:br>
            <a:r>
              <a:rPr lang="en-GB" altLang="en-US" sz="1350"/>
              <a:t>for a new purchaser</a:t>
            </a:r>
          </a:p>
        </p:txBody>
      </p:sp>
      <p:pic>
        <p:nvPicPr>
          <p:cNvPr id="25604" name="Picture 6" descr="M02NF01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1625" y="875110"/>
            <a:ext cx="3693319" cy="3431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936907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ChangeArrowheads="1"/>
          </p:cNvSpPr>
          <p:nvPr/>
        </p:nvSpPr>
        <p:spPr bwMode="auto">
          <a:xfrm>
            <a:off x="345281" y="4382692"/>
            <a:ext cx="6172200" cy="29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2.15</a:t>
            </a:r>
            <a:r>
              <a:rPr lang="en-GB" altLang="en-US" sz="1350"/>
              <a:t>  Initial product search showing e-retailers available</a:t>
            </a:r>
          </a:p>
          <a:p>
            <a:pPr algn="l" eaLnBrk="1" hangingPunct="1">
              <a:lnSpc>
                <a:spcPct val="90000"/>
              </a:lnSpc>
              <a:spcBef>
                <a:spcPct val="20000"/>
              </a:spcBef>
            </a:pPr>
            <a:r>
              <a:rPr lang="en-GB" altLang="en-US" sz="600" i="1"/>
              <a:t>Source</a:t>
            </a:r>
            <a:r>
              <a:rPr lang="en-GB" altLang="en-US" sz="600"/>
              <a:t>:</a:t>
            </a:r>
            <a:r>
              <a:rPr lang="en-GB" altLang="en-US" sz="600" i="1"/>
              <a:t> </a:t>
            </a:r>
            <a:r>
              <a:rPr lang="en-GB" altLang="en-US" sz="600"/>
              <a:t>Google (2015)</a:t>
            </a:r>
          </a:p>
        </p:txBody>
      </p:sp>
      <p:pic>
        <p:nvPicPr>
          <p:cNvPr id="26627" name="Picture 6" descr="M02NF0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460" y="538162"/>
            <a:ext cx="5603081" cy="3654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772674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p:cNvSpPr>
            <a:spLocks noChangeArrowheads="1"/>
          </p:cNvSpPr>
          <p:nvPr/>
        </p:nvSpPr>
        <p:spPr bwMode="auto">
          <a:xfrm>
            <a:off x="344091" y="4385072"/>
            <a:ext cx="6172200" cy="298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2.16</a:t>
            </a:r>
            <a:r>
              <a:rPr lang="en-GB" altLang="en-US" sz="1350"/>
              <a:t>  Currys’ product category page (www.currys.co.uk)</a:t>
            </a:r>
          </a:p>
        </p:txBody>
      </p:sp>
      <p:pic>
        <p:nvPicPr>
          <p:cNvPr id="27651" name="Picture 6" descr="M02NF01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235" y="491729"/>
            <a:ext cx="5393531" cy="3645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057902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42900" y="240507"/>
            <a:ext cx="6172200" cy="808435"/>
          </a:xfrm>
        </p:spPr>
        <p:txBody>
          <a:bodyPr/>
          <a:lstStyle/>
          <a:p>
            <a:r>
              <a:rPr lang="en-US" altLang="en-US" sz="2400">
                <a:ea typeface="ＭＳ Ｐゴシック" charset="-128"/>
              </a:rPr>
              <a:t>3. The impact of channel experience on customer relationship</a:t>
            </a:r>
            <a:endParaRPr lang="en-GB" altLang="en-US" sz="2400">
              <a:ea typeface="ＭＳ Ｐゴシック" charset="-128"/>
            </a:endParaRPr>
          </a:p>
        </p:txBody>
      </p:sp>
      <p:sp>
        <p:nvSpPr>
          <p:cNvPr id="36867" name="Rectangle 3"/>
          <p:cNvSpPr>
            <a:spLocks noChangeArrowheads="1"/>
          </p:cNvSpPr>
          <p:nvPr/>
        </p:nvSpPr>
        <p:spPr bwMode="auto">
          <a:xfrm>
            <a:off x="350044" y="4382691"/>
            <a:ext cx="6172200" cy="500063"/>
          </a:xfrm>
          <a:prstGeom prst="rect">
            <a:avLst/>
          </a:prstGeom>
          <a:noFill/>
          <a:ln w="9525">
            <a:noFill/>
            <a:miter lim="800000"/>
            <a:headEnd/>
            <a:tailEnd/>
          </a:ln>
        </p:spPr>
        <p:txBody>
          <a:bodyPr/>
          <a:lstStyle/>
          <a:p>
            <a:pPr marL="257175" indent="-257175">
              <a:lnSpc>
                <a:spcPct val="90000"/>
              </a:lnSpc>
              <a:spcBef>
                <a:spcPct val="20000"/>
              </a:spcBef>
              <a:defRPr/>
            </a:pPr>
            <a:r>
              <a:rPr lang="en-GB" sz="900" dirty="0">
                <a:latin typeface="Arial" pitchFamily="34" charset="0"/>
                <a:ea typeface="MS PGothic" pitchFamily="34" charset="-128"/>
              </a:rPr>
              <a:t>Table 2.4</a:t>
            </a:r>
            <a:r>
              <a:rPr lang="en-GB" sz="1350" dirty="0">
                <a:latin typeface="Arial" pitchFamily="34" charset="0"/>
                <a:ea typeface="MS PGothic" pitchFamily="34" charset="-128"/>
              </a:rPr>
              <a:t>  The impact of channel experience on customer relationship</a:t>
            </a:r>
          </a:p>
          <a:p>
            <a:pPr algn="l">
              <a:defRPr/>
            </a:pPr>
            <a:r>
              <a:rPr lang="en-US" sz="600" i="1" dirty="0">
                <a:latin typeface="Arial" pitchFamily="34" charset="0"/>
                <a:ea typeface="MS PGothic" pitchFamily="34" charset="-128"/>
              </a:rPr>
              <a:t>Source</a:t>
            </a:r>
            <a:r>
              <a:rPr lang="en-US" sz="600" dirty="0">
                <a:latin typeface="Arial" pitchFamily="34" charset="0"/>
                <a:ea typeface="MS PGothic" pitchFamily="34" charset="-128"/>
              </a:rPr>
              <a:t>: </a:t>
            </a:r>
            <a:r>
              <a:rPr lang="en-US" sz="600" dirty="0" err="1">
                <a:latin typeface="Arial" pitchFamily="34" charset="0"/>
                <a:ea typeface="MS PGothic" pitchFamily="34" charset="-128"/>
              </a:rPr>
              <a:t>Menteth</a:t>
            </a:r>
            <a:r>
              <a:rPr lang="en-US" sz="600" dirty="0">
                <a:latin typeface="Arial" pitchFamily="34" charset="0"/>
                <a:ea typeface="MS PGothic" pitchFamily="34" charset="-128"/>
              </a:rPr>
              <a:t> et al., 2005. Reprinted by permission of Macmillan Publishers Ltd: </a:t>
            </a:r>
            <a:r>
              <a:rPr lang="en-US" sz="600" i="1" dirty="0">
                <a:latin typeface="Arial" pitchFamily="34" charset="0"/>
                <a:ea typeface="MS PGothic" pitchFamily="34" charset="-128"/>
              </a:rPr>
              <a:t>Interactive Marketing</a:t>
            </a:r>
            <a:r>
              <a:rPr lang="en-US" sz="600" dirty="0">
                <a:latin typeface="Arial" pitchFamily="34" charset="0"/>
                <a:ea typeface="MS PGothic" pitchFamily="34" charset="-128"/>
              </a:rPr>
              <a:t>, 6(4) 317–25, copyright 2005, published by Palgrave Macmillan. </a:t>
            </a:r>
            <a:br>
              <a:rPr lang="en-US" sz="600" dirty="0">
                <a:latin typeface="Arial" pitchFamily="34" charset="0"/>
                <a:ea typeface="MS PGothic" pitchFamily="34" charset="-128"/>
              </a:rPr>
            </a:br>
            <a:r>
              <a:rPr lang="en-US" sz="600" dirty="0">
                <a:latin typeface="Arial" pitchFamily="34" charset="0"/>
                <a:ea typeface="MS PGothic" pitchFamily="34" charset="-128"/>
              </a:rPr>
              <a:t>(The new name of this journal is </a:t>
            </a:r>
            <a:r>
              <a:rPr lang="en-US" sz="600" i="1" dirty="0">
                <a:latin typeface="Arial" pitchFamily="34" charset="0"/>
                <a:ea typeface="MS PGothic" pitchFamily="34" charset="-128"/>
              </a:rPr>
              <a:t>Journal of Direct Data and Digital Marketing Practice</a:t>
            </a:r>
            <a:r>
              <a:rPr lang="en-US" sz="600" dirty="0">
                <a:latin typeface="Arial" pitchFamily="34" charset="0"/>
                <a:ea typeface="MS PGothic" pitchFamily="34" charset="-128"/>
              </a:rPr>
              <a:t>)</a:t>
            </a:r>
            <a:endParaRPr lang="en-GB" sz="600" dirty="0">
              <a:latin typeface="Arial" pitchFamily="34" charset="0"/>
              <a:ea typeface="MS PGothic" pitchFamily="34" charset="-128"/>
            </a:endParaRPr>
          </a:p>
        </p:txBody>
      </p:sp>
      <p:pic>
        <p:nvPicPr>
          <p:cNvPr id="28676" name="Picture 5" descr="M02NT00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656" y="1003698"/>
            <a:ext cx="5500688" cy="3136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876011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42900" y="332185"/>
            <a:ext cx="6172200" cy="438150"/>
          </a:xfrm>
        </p:spPr>
        <p:txBody>
          <a:bodyPr/>
          <a:lstStyle/>
          <a:p>
            <a:r>
              <a:rPr lang="en-GB" altLang="en-US" sz="2400">
                <a:ea typeface="ＭＳ Ｐゴシック" charset="-128"/>
              </a:rPr>
              <a:t>4. Trust-based models</a:t>
            </a:r>
          </a:p>
        </p:txBody>
      </p:sp>
      <p:sp>
        <p:nvSpPr>
          <p:cNvPr id="29699" name="Rectangle 3"/>
          <p:cNvSpPr>
            <a:spLocks noChangeArrowheads="1"/>
          </p:cNvSpPr>
          <p:nvPr/>
        </p:nvSpPr>
        <p:spPr bwMode="auto">
          <a:xfrm>
            <a:off x="351235" y="4385072"/>
            <a:ext cx="617220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2.18</a:t>
            </a:r>
            <a:r>
              <a:rPr lang="en-GB" altLang="en-US" sz="1350"/>
              <a:t>  Segmentation based on information need and trust</a:t>
            </a:r>
          </a:p>
          <a:p>
            <a:pPr algn="l" eaLnBrk="1" hangingPunct="1">
              <a:lnSpc>
                <a:spcPct val="90000"/>
              </a:lnSpc>
              <a:spcBef>
                <a:spcPct val="20000"/>
              </a:spcBef>
            </a:pPr>
            <a:r>
              <a:rPr lang="en-GB" altLang="en-US" sz="600" i="1"/>
              <a:t>Source</a:t>
            </a:r>
            <a:r>
              <a:rPr lang="en-GB" altLang="en-US" sz="600"/>
              <a:t>:</a:t>
            </a:r>
            <a:r>
              <a:rPr lang="en-GB" altLang="en-US" sz="600" i="1"/>
              <a:t> </a:t>
            </a:r>
            <a:r>
              <a:rPr lang="en-GB" altLang="en-US" sz="600"/>
              <a:t>Adapted from Forrester (2006) Teleconference driving sales with segmentation analyst: Benjamin Ensor of Forrester Research, 27 February 2006</a:t>
            </a:r>
          </a:p>
        </p:txBody>
      </p:sp>
      <p:pic>
        <p:nvPicPr>
          <p:cNvPr id="29700" name="Picture 6" descr="M02NF0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6382" y="890588"/>
            <a:ext cx="3783806" cy="338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5324259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342900" y="316707"/>
            <a:ext cx="6172200" cy="469106"/>
          </a:xfrm>
        </p:spPr>
        <p:txBody>
          <a:bodyPr/>
          <a:lstStyle/>
          <a:p>
            <a:r>
              <a:rPr lang="en-US" altLang="en-US" sz="2400">
                <a:ea typeface="ＭＳ Ｐゴシック" charset="-128"/>
              </a:rPr>
              <a:t>Competitor benchmarking</a:t>
            </a:r>
          </a:p>
        </p:txBody>
      </p:sp>
      <p:sp>
        <p:nvSpPr>
          <p:cNvPr id="30723" name="Content Placeholder 2"/>
          <p:cNvSpPr>
            <a:spLocks noGrp="1"/>
          </p:cNvSpPr>
          <p:nvPr>
            <p:ph idx="1"/>
          </p:nvPr>
        </p:nvSpPr>
        <p:spPr>
          <a:xfrm>
            <a:off x="342900" y="1168003"/>
            <a:ext cx="6172200" cy="3394472"/>
          </a:xfrm>
        </p:spPr>
        <p:txBody>
          <a:bodyPr/>
          <a:lstStyle/>
          <a:p>
            <a:pPr lvl="1" indent="-275035"/>
            <a:r>
              <a:rPr lang="en-US" altLang="en-US" dirty="0">
                <a:ea typeface="ＭＳ Ｐゴシック" charset="-128"/>
                <a:hlinkClick r:id="rId3"/>
              </a:rPr>
              <a:t>http://www.conversion-uplift.co.uk/tools-to-monitor-competitor-website-traffic</a:t>
            </a:r>
            <a:r>
              <a:rPr lang="en-US" altLang="en-US" dirty="0" smtClean="0">
                <a:ea typeface="ＭＳ Ｐゴシック" charset="-128"/>
                <a:hlinkClick r:id="rId3"/>
              </a:rPr>
              <a:t>/</a:t>
            </a:r>
            <a:endParaRPr lang="en-US" altLang="en-US" dirty="0" smtClean="0">
              <a:ea typeface="ＭＳ Ｐゴシック" charset="-128"/>
            </a:endParaRPr>
          </a:p>
          <a:p>
            <a:pPr lvl="1" indent="-275035"/>
            <a:r>
              <a:rPr lang="en-US" altLang="en-US" dirty="0" smtClean="0">
                <a:ea typeface="ＭＳ Ｐゴシック" charset="-128"/>
              </a:rPr>
              <a:t> </a:t>
            </a:r>
            <a:endParaRPr lang="en-US" altLang="en-US" dirty="0">
              <a:ea typeface="ＭＳ Ｐゴシック" charset="-128"/>
            </a:endParaRPr>
          </a:p>
          <a:p>
            <a:pPr lvl="1" indent="-275035"/>
            <a:r>
              <a:rPr lang="en-US" altLang="en-US" dirty="0">
                <a:ea typeface="ＭＳ Ｐゴシック" charset="-128"/>
              </a:rPr>
              <a:t> </a:t>
            </a:r>
          </a:p>
          <a:p>
            <a:pPr lvl="1" indent="-275035"/>
            <a:r>
              <a:rPr lang="en-US" altLang="en-US" dirty="0">
                <a:ea typeface="ＭＳ Ｐゴシック" charset="-128"/>
              </a:rPr>
              <a:t> </a:t>
            </a:r>
          </a:p>
          <a:p>
            <a:pPr lvl="1" indent="-275035"/>
            <a:r>
              <a:rPr lang="en-US" altLang="en-US" dirty="0">
                <a:ea typeface="ＭＳ Ｐゴシック" charset="-128"/>
              </a:rPr>
              <a:t> </a:t>
            </a:r>
          </a:p>
          <a:p>
            <a:pPr lvl="1" indent="-275035"/>
            <a:r>
              <a:rPr lang="en-US" altLang="en-US" dirty="0">
                <a:ea typeface="ＭＳ Ｐゴシック" charset="-128"/>
              </a:rPr>
              <a:t> </a:t>
            </a:r>
          </a:p>
          <a:p>
            <a:pPr lvl="1" indent="-275035"/>
            <a:r>
              <a:rPr lang="en-US" altLang="en-US" dirty="0">
                <a:ea typeface="ＭＳ Ｐゴシック" charset="-128"/>
              </a:rPr>
              <a:t> </a:t>
            </a:r>
          </a:p>
        </p:txBody>
      </p:sp>
    </p:spTree>
    <p:extLst>
      <p:ext uri="{BB962C8B-B14F-4D97-AF65-F5344CB8AC3E}">
        <p14:creationId xmlns:p14="http://schemas.microsoft.com/office/powerpoint/2010/main" val="86298959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p:cNvSpPr>
            <a:spLocks noChangeArrowheads="1"/>
          </p:cNvSpPr>
          <p:nvPr/>
        </p:nvSpPr>
        <p:spPr bwMode="auto">
          <a:xfrm>
            <a:off x="344091" y="4198144"/>
            <a:ext cx="5689997" cy="6226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2.21</a:t>
            </a:r>
            <a:r>
              <a:rPr lang="en-GB" altLang="en-US" sz="1350"/>
              <a:t>  Disintermediation of a consumer distribution channel showing: (a) the original situation, (b) disintermediation omitting the wholesaler,</a:t>
            </a:r>
            <a:br>
              <a:rPr lang="en-GB" altLang="en-US" sz="1350"/>
            </a:br>
            <a:r>
              <a:rPr lang="en-GB" altLang="en-US" sz="1350"/>
              <a:t>and (c) disintermediation omitting both wholesaler and retailer</a:t>
            </a:r>
          </a:p>
        </p:txBody>
      </p:sp>
      <p:pic>
        <p:nvPicPr>
          <p:cNvPr id="33795" name="Picture 6" descr="M02NF0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273" y="1077516"/>
            <a:ext cx="5531644" cy="2416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47944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ChangeArrowheads="1"/>
          </p:cNvSpPr>
          <p:nvPr/>
        </p:nvSpPr>
        <p:spPr bwMode="auto">
          <a:xfrm>
            <a:off x="351235" y="4386263"/>
            <a:ext cx="6172200" cy="407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Figure 2.22</a:t>
            </a:r>
            <a:r>
              <a:rPr lang="en-GB" altLang="en-US" sz="1350"/>
              <a:t>  From (a) original situation to (b) disintermediation or </a:t>
            </a:r>
            <a:br>
              <a:rPr lang="en-GB" altLang="en-US" sz="1350"/>
            </a:br>
            <a:r>
              <a:rPr lang="en-GB" altLang="en-US" sz="1350"/>
              <a:t>(c) reintermediation or countermediation</a:t>
            </a:r>
          </a:p>
        </p:txBody>
      </p:sp>
      <p:pic>
        <p:nvPicPr>
          <p:cNvPr id="34819" name="Picture 6" descr="M02NF02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116" y="783431"/>
            <a:ext cx="4229100" cy="297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954695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514350" y="334566"/>
            <a:ext cx="5829300" cy="434578"/>
          </a:xfrm>
        </p:spPr>
        <p:txBody>
          <a:bodyPr/>
          <a:lstStyle/>
          <a:p>
            <a:r>
              <a:rPr lang="en-US" altLang="en-US" sz="2400">
                <a:ea typeface="ＭＳ Ｐゴシック" charset="-128"/>
              </a:rPr>
              <a:t>Porter’</a:t>
            </a:r>
            <a:r>
              <a:rPr lang="en-US" altLang="ja-JP" sz="2400">
                <a:ea typeface="ＭＳ Ｐゴシック" charset="-128"/>
              </a:rPr>
              <a:t>s five forces</a:t>
            </a:r>
            <a:endParaRPr lang="en-GB" altLang="en-US" sz="2400">
              <a:ea typeface="ＭＳ Ｐゴシック" charset="-128"/>
            </a:endParaRPr>
          </a:p>
        </p:txBody>
      </p:sp>
      <p:graphicFrame>
        <p:nvGraphicFramePr>
          <p:cNvPr id="1026" name="Object 3"/>
          <p:cNvGraphicFramePr>
            <a:graphicFrameLocks noChangeAspect="1"/>
          </p:cNvGraphicFramePr>
          <p:nvPr/>
        </p:nvGraphicFramePr>
        <p:xfrm>
          <a:off x="708422" y="996554"/>
          <a:ext cx="5424488" cy="3336131"/>
        </p:xfrm>
        <a:graphic>
          <a:graphicData uri="http://schemas.openxmlformats.org/presentationml/2006/ole">
            <mc:AlternateContent xmlns:mc="http://schemas.openxmlformats.org/markup-compatibility/2006">
              <mc:Choice xmlns:v="urn:schemas-microsoft-com:vml" Requires="v">
                <p:oleObj spid="_x0000_s62472" r:id="rId4" imgW="5448300" imgH="3352800" progId="Visio.Drawing.4">
                  <p:embed/>
                </p:oleObj>
              </mc:Choice>
              <mc:Fallback>
                <p:oleObj r:id="rId4" imgW="5448300" imgH="3352800" progId="Visio.Drawing.4">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422" y="996554"/>
                        <a:ext cx="5424488" cy="33361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82099351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342900" y="167879"/>
            <a:ext cx="6172200" cy="828675"/>
          </a:xfrm>
        </p:spPr>
        <p:txBody>
          <a:bodyPr/>
          <a:lstStyle/>
          <a:p>
            <a:r>
              <a:rPr lang="en-US" altLang="en-US" sz="2400">
                <a:ea typeface="ＭＳ Ｐゴシック" charset="-128"/>
              </a:rPr>
              <a:t>Impact of the Internet on the five competitive forces</a:t>
            </a:r>
          </a:p>
        </p:txBody>
      </p:sp>
      <p:sp>
        <p:nvSpPr>
          <p:cNvPr id="35843" name="Rectangle 3"/>
          <p:cNvSpPr>
            <a:spLocks noChangeArrowheads="1"/>
          </p:cNvSpPr>
          <p:nvPr/>
        </p:nvSpPr>
        <p:spPr bwMode="auto">
          <a:xfrm>
            <a:off x="355997" y="4382692"/>
            <a:ext cx="6172200" cy="248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900"/>
              <a:t>Table 2.6</a:t>
            </a:r>
            <a:r>
              <a:rPr lang="en-GB" altLang="en-US" sz="1350"/>
              <a:t>  Impact of the Internet on the five competitive forces</a:t>
            </a:r>
          </a:p>
        </p:txBody>
      </p:sp>
      <p:pic>
        <p:nvPicPr>
          <p:cNvPr id="35844" name="Picture 5" descr="ta_2_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5178" y="1072753"/>
            <a:ext cx="3994547" cy="32134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4860664"/>
      </p:ext>
    </p:extLst>
  </p:cSld>
  <p:clrMapOvr>
    <a:masterClrMapping/>
  </p:clrMapOvr>
</p:sld>
</file>

<file path=ppt/theme/theme1.xml><?xml version="1.0" encoding="utf-8"?>
<a:theme xmlns:a="http://schemas.openxmlformats.org/drawingml/2006/main" name="CIM Community">
  <a:themeElements>
    <a:clrScheme name="Custom 11">
      <a:dk1>
        <a:srgbClr val="737370"/>
      </a:dk1>
      <a:lt1>
        <a:srgbClr val="F7F5F2"/>
      </a:lt1>
      <a:dk2>
        <a:srgbClr val="21206F"/>
      </a:dk2>
      <a:lt2>
        <a:srgbClr val="9460B2"/>
      </a:lt2>
      <a:accent1>
        <a:srgbClr val="007069"/>
      </a:accent1>
      <a:accent2>
        <a:srgbClr val="37D07F"/>
      </a:accent2>
      <a:accent3>
        <a:srgbClr val="FAC031"/>
      </a:accent3>
      <a:accent4>
        <a:srgbClr val="E2BFE6"/>
      </a:accent4>
      <a:accent5>
        <a:srgbClr val="FC4329"/>
      </a:accent5>
      <a:accent6>
        <a:srgbClr val="631A12"/>
      </a:accent6>
      <a:hlink>
        <a:srgbClr val="1B04C4"/>
      </a:hlink>
      <a:folHlink>
        <a:srgbClr val="1B04C4"/>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5"/>
        </a:solidFill>
        <a:ln>
          <a:noFill/>
        </a:ln>
        <a:effectLst/>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Version xmlns="http://schemas.microsoft.com/sharepoint/v3/fields" xsi:nil="true"/>
    <_Status xmlns="http://schemas.microsoft.com/sharepoint/v3/fields">Not Started</_Statu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DE64AEEDD9B7A4D93545ACBE97D4615" ma:contentTypeVersion="2" ma:contentTypeDescription="Create a new document." ma:contentTypeScope="" ma:versionID="f49002b78e3a4a71b814eef46a983816">
  <xsd:schema xmlns:xsd="http://www.w3.org/2001/XMLSchema" xmlns:xs="http://www.w3.org/2001/XMLSchema" xmlns:p="http://schemas.microsoft.com/office/2006/metadata/properties" xmlns:ns2="http://schemas.microsoft.com/sharepoint/v3/fields" targetNamespace="http://schemas.microsoft.com/office/2006/metadata/properties" ma:root="true" ma:fieldsID="38f6db2dd0d9a0cf6a8dc37be32b365b" ns2:_="">
    <xsd:import namespace="http://schemas.microsoft.com/sharepoint/v3/fields"/>
    <xsd:element name="properties">
      <xsd:complexType>
        <xsd:sequence>
          <xsd:element name="documentManagement">
            <xsd:complexType>
              <xsd:all>
                <xsd:element ref="ns2:_Status" minOccurs="0"/>
                <xsd:element ref="ns2:_Vers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8" nillable="true" ma:displayName="Status" ma:default="Not Started"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restriction>
          </xsd:simpleType>
        </xsd:union>
      </xsd:simpleType>
    </xsd:element>
    <xsd:element name="_Version" ma:index="9" nillable="true" ma:displayName="Version" ma:internalName="_Version">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6F2769-7194-4217-93D3-3AF3A4742282}">
  <ds:schemaRefs>
    <ds:schemaRef ds:uri="http://purl.org/dc/elements/1.1/"/>
    <ds:schemaRef ds:uri="http://www.w3.org/XML/1998/namespace"/>
    <ds:schemaRef ds:uri="http://purl.org/dc/dcmitype/"/>
    <ds:schemaRef ds:uri="http://schemas.microsoft.com/office/2006/documentManagement/types"/>
    <ds:schemaRef ds:uri="http://purl.org/dc/terms/"/>
    <ds:schemaRef ds:uri="http://schemas.openxmlformats.org/package/2006/metadata/core-properties"/>
    <ds:schemaRef ds:uri="http://schemas.microsoft.com/sharepoint/v3/fields"/>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87D2A1B0-FF3E-4009-940D-AED0EB70AA20}">
  <ds:schemaRefs>
    <ds:schemaRef ds:uri="http://schemas.microsoft.com/sharepoint/v3/contenttype/forms"/>
  </ds:schemaRefs>
</ds:datastoreItem>
</file>

<file path=customXml/itemProps3.xml><?xml version="1.0" encoding="utf-8"?>
<ds:datastoreItem xmlns:ds="http://schemas.openxmlformats.org/officeDocument/2006/customXml" ds:itemID="{E4214858-785C-42F7-BE66-6D0E79395F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field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3550</TotalTime>
  <Words>1352</Words>
  <Application>Microsoft Macintosh PowerPoint</Application>
  <PresentationFormat>Custom</PresentationFormat>
  <Paragraphs>155</Paragraphs>
  <Slides>39</Slides>
  <Notes>33</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39</vt:i4>
      </vt:variant>
    </vt:vector>
  </HeadingPairs>
  <TitlesOfParts>
    <vt:vector size="51" baseType="lpstr">
      <vt:lpstr>Calibri</vt:lpstr>
      <vt:lpstr>Droid Serif</vt:lpstr>
      <vt:lpstr>Georgia</vt:lpstr>
      <vt:lpstr>Lucida Grande</vt:lpstr>
      <vt:lpstr>MS PGothic</vt:lpstr>
      <vt:lpstr>ＭＳ Ｐゴシック</vt:lpstr>
      <vt:lpstr>Tahoma</vt:lpstr>
      <vt:lpstr>Trebuchet MS</vt:lpstr>
      <vt:lpstr>Wingdings</vt:lpstr>
      <vt:lpstr>Arial</vt:lpstr>
      <vt:lpstr>CIM Community</vt:lpstr>
      <vt:lpstr>Visio.Drawing.4</vt:lpstr>
      <vt:lpstr>DIGITAL Marketing </vt:lpstr>
      <vt:lpstr>Recap on last week…</vt:lpstr>
      <vt:lpstr>What is digital marketing?</vt:lpstr>
      <vt:lpstr>What is digital marketing?</vt:lpstr>
      <vt:lpstr>Applications of digital marketing</vt:lpstr>
      <vt:lpstr>It’s part of overall marketing strategy</vt:lpstr>
      <vt:lpstr>Benefits /differences of digital media</vt:lpstr>
      <vt:lpstr>Lecture 2</vt:lpstr>
      <vt:lpstr>PowerPoint Presentation</vt:lpstr>
      <vt:lpstr>Learning objectives</vt:lpstr>
      <vt:lpstr>What is strategy?</vt:lpstr>
      <vt:lpstr>PowerPoint Presentation</vt:lpstr>
      <vt:lpstr>Questions for marketers</vt:lpstr>
      <vt:lpstr>Scenario for marketplace analysis</vt:lpstr>
      <vt:lpstr>PowerPoint Presentation</vt:lpstr>
      <vt:lpstr>PowerPoint Presentation</vt:lpstr>
      <vt:lpstr>PowerPoint Presentation</vt:lpstr>
      <vt:lpstr>PowerPoint Presentation</vt:lpstr>
      <vt:lpstr>Examples of top ten Search Terms for all retailing and Apparel</vt:lpstr>
      <vt:lpstr>Tools for marketplace analysis</vt:lpstr>
      <vt:lpstr>Issues in analysing the online marketplace</vt:lpstr>
      <vt:lpstr>PowerPoint Presentation</vt:lpstr>
      <vt:lpstr>PowerPoint Presentation</vt:lpstr>
      <vt:lpstr>Evaluating demand levels</vt:lpstr>
      <vt:lpstr>Consumer characteristics</vt:lpstr>
      <vt:lpstr>Dulux persona example</vt:lpstr>
      <vt:lpstr>Target audience variation</vt:lpstr>
      <vt:lpstr>Business consumer characteristics</vt:lpstr>
      <vt:lpstr>1. Information/experience seeking behaviour models</vt:lpstr>
      <vt:lpstr>2. Digital media and the buying process</vt:lpstr>
      <vt:lpstr>PowerPoint Presentation</vt:lpstr>
      <vt:lpstr>PowerPoint Presentation</vt:lpstr>
      <vt:lpstr>3. The impact of channel experience on customer relationship</vt:lpstr>
      <vt:lpstr>4. Trust-based models</vt:lpstr>
      <vt:lpstr>Competitor benchmarking</vt:lpstr>
      <vt:lpstr>PowerPoint Presentation</vt:lpstr>
      <vt:lpstr>PowerPoint Presentation</vt:lpstr>
      <vt:lpstr>Porter’s five forces</vt:lpstr>
      <vt:lpstr>Impact of the Internet on the five competitive forces</vt:lpstr>
    </vt:vector>
  </TitlesOfParts>
  <LinksUpToDate>false</LinksUpToDate>
  <SharedDoc>false</SharedDoc>
  <HyperlinksChanged>false</HyperlinksChanged>
  <AppVersion>15.0030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FileNewTemplate</dc:title>
  <dc:creator>Thomas.Brown@cim.co.uk</dc:creator>
  <cp:lastModifiedBy>Christopher Thomas</cp:lastModifiedBy>
  <cp:revision>191</cp:revision>
  <dcterms:created xsi:type="dcterms:W3CDTF">2010-04-12T23:12:02Z</dcterms:created>
  <dcterms:modified xsi:type="dcterms:W3CDTF">2017-02-05T20:10:37Z</dcterms:modified>
  <cp:contentStatus>Draft</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0x0101000DE64AEEDD9B7A4D93545ACBE97D4615</vt:lpwstr>
  </property>
</Properties>
</file>