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3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99BC50F-15D7-4B8C-962F-DD5921E2D7C1}" v="1" dt="2025-05-01T13:09:59.75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0" y="3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tin Locock" userId="e15b0232-237d-4436-a587-677fdd88485c" providerId="ADAL" clId="{B99BC50F-15D7-4B8C-962F-DD5921E2D7C1}"/>
    <pc:docChg chg="delSld modSld">
      <pc:chgData name="Martin Locock" userId="e15b0232-237d-4436-a587-677fdd88485c" providerId="ADAL" clId="{B99BC50F-15D7-4B8C-962F-DD5921E2D7C1}" dt="2025-05-01T13:20:40.190" v="29" actId="2696"/>
      <pc:docMkLst>
        <pc:docMk/>
      </pc:docMkLst>
      <pc:sldChg chg="modSp mod">
        <pc:chgData name="Martin Locock" userId="e15b0232-237d-4436-a587-677fdd88485c" providerId="ADAL" clId="{B99BC50F-15D7-4B8C-962F-DD5921E2D7C1}" dt="2025-05-01T13:09:04.408" v="6" actId="20577"/>
        <pc:sldMkLst>
          <pc:docMk/>
          <pc:sldMk cId="1771099601" sldId="257"/>
        </pc:sldMkLst>
        <pc:spChg chg="mod">
          <ac:chgData name="Martin Locock" userId="e15b0232-237d-4436-a587-677fdd88485c" providerId="ADAL" clId="{B99BC50F-15D7-4B8C-962F-DD5921E2D7C1}" dt="2025-05-01T13:09:04.408" v="6" actId="20577"/>
          <ac:spMkLst>
            <pc:docMk/>
            <pc:sldMk cId="1771099601" sldId="257"/>
            <ac:spMk id="3" creationId="{8B552E0C-1BC7-2BE8-0F83-AF62BE6AF0E2}"/>
          </ac:spMkLst>
        </pc:spChg>
      </pc:sldChg>
      <pc:sldChg chg="modSp mod">
        <pc:chgData name="Martin Locock" userId="e15b0232-237d-4436-a587-677fdd88485c" providerId="ADAL" clId="{B99BC50F-15D7-4B8C-962F-DD5921E2D7C1}" dt="2025-05-01T13:09:24.083" v="20" actId="20577"/>
        <pc:sldMkLst>
          <pc:docMk/>
          <pc:sldMk cId="1626626183" sldId="258"/>
        </pc:sldMkLst>
        <pc:spChg chg="mod">
          <ac:chgData name="Martin Locock" userId="e15b0232-237d-4436-a587-677fdd88485c" providerId="ADAL" clId="{B99BC50F-15D7-4B8C-962F-DD5921E2D7C1}" dt="2025-05-01T13:09:24.083" v="20" actId="20577"/>
          <ac:spMkLst>
            <pc:docMk/>
            <pc:sldMk cId="1626626183" sldId="258"/>
            <ac:spMk id="2" creationId="{37176AB7-698F-7FC1-8AB8-FB7805191403}"/>
          </ac:spMkLst>
        </pc:spChg>
      </pc:sldChg>
      <pc:sldChg chg="addSp modSp mod">
        <pc:chgData name="Martin Locock" userId="e15b0232-237d-4436-a587-677fdd88485c" providerId="ADAL" clId="{B99BC50F-15D7-4B8C-962F-DD5921E2D7C1}" dt="2025-05-01T13:10:31.568" v="26" actId="1076"/>
        <pc:sldMkLst>
          <pc:docMk/>
          <pc:sldMk cId="1862856242" sldId="260"/>
        </pc:sldMkLst>
        <pc:spChg chg="mod">
          <ac:chgData name="Martin Locock" userId="e15b0232-237d-4436-a587-677fdd88485c" providerId="ADAL" clId="{B99BC50F-15D7-4B8C-962F-DD5921E2D7C1}" dt="2025-05-01T13:10:27.339" v="25" actId="1076"/>
          <ac:spMkLst>
            <pc:docMk/>
            <pc:sldMk cId="1862856242" sldId="260"/>
            <ac:spMk id="2" creationId="{EF15AC11-5F68-E8B1-9E8C-F75C7DA115AD}"/>
          </ac:spMkLst>
        </pc:spChg>
        <pc:picChg chg="add mod">
          <ac:chgData name="Martin Locock" userId="e15b0232-237d-4436-a587-677fdd88485c" providerId="ADAL" clId="{B99BC50F-15D7-4B8C-962F-DD5921E2D7C1}" dt="2025-05-01T13:10:31.568" v="26" actId="1076"/>
          <ac:picMkLst>
            <pc:docMk/>
            <pc:sldMk cId="1862856242" sldId="260"/>
            <ac:picMk id="4" creationId="{59B1C8D8-273C-6116-5548-0E5197A75619}"/>
          </ac:picMkLst>
        </pc:picChg>
      </pc:sldChg>
      <pc:sldChg chg="addSp modSp mod">
        <pc:chgData name="Martin Locock" userId="e15b0232-237d-4436-a587-677fdd88485c" providerId="ADAL" clId="{B99BC50F-15D7-4B8C-962F-DD5921E2D7C1}" dt="2025-05-01T13:12:27.450" v="28" actId="1076"/>
        <pc:sldMkLst>
          <pc:docMk/>
          <pc:sldMk cId="940589823" sldId="261"/>
        </pc:sldMkLst>
        <pc:spChg chg="add mod">
          <ac:chgData name="Martin Locock" userId="e15b0232-237d-4436-a587-677fdd88485c" providerId="ADAL" clId="{B99BC50F-15D7-4B8C-962F-DD5921E2D7C1}" dt="2025-05-01T13:12:27.450" v="28" actId="1076"/>
          <ac:spMkLst>
            <pc:docMk/>
            <pc:sldMk cId="940589823" sldId="261"/>
            <ac:spMk id="6" creationId="{F2F65C95-6562-2DAA-0B74-36F4728F8085}"/>
          </ac:spMkLst>
        </pc:spChg>
      </pc:sldChg>
      <pc:sldChg chg="del">
        <pc:chgData name="Martin Locock" userId="e15b0232-237d-4436-a587-677fdd88485c" providerId="ADAL" clId="{B99BC50F-15D7-4B8C-962F-DD5921E2D7C1}" dt="2025-05-01T13:20:40.190" v="29" actId="2696"/>
        <pc:sldMkLst>
          <pc:docMk/>
          <pc:sldMk cId="3601197399" sldId="264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572060-8639-F43C-F4F3-04A23B821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D7D1-1D2A-201F-BFA2-C76998D129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BFF018-9C27-3BAC-5248-AB0318A735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5F1957D-D906-37C2-BAFE-B501F00E60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17FD0-8C12-4BBD-B3D4-2EAB503456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61671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28AEF-6FA8-AED6-16DC-3C0483396BC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141290-72C5-91CE-8192-38CF43F268D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7500DA-E6F9-D1BB-8FB3-31BDA62264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9243AB-C4AD-4266-AAD5-A10A266F0085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0AA059-29E9-62D2-4F4D-81F6C474D7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077D8C-61BB-6B41-9D2A-D5F07A83B5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9336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C7EE68A-A1F5-F001-5B0F-792B51D3F4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95CBB39-5CA8-B047-156F-12DCAB85671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EFF2FC-9757-C438-F940-2600568E1D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9243AB-C4AD-4266-AAD5-A10A266F0085}" type="datetimeFigureOut">
              <a:rPr lang="en-GB" smtClean="0"/>
              <a:t>01/05/2025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F67338B-8D37-87A2-0E63-B19F4A17777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D9084E-32EB-2D2A-2297-1C48BCC5ADD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5717A81-05A0-4A7C-9E60-718B40ABCE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0780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0" r:id="rId1"/>
    <p:sldLayoutId id="2147483649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49F4CC-089F-CF73-3455-5BC41B37BBCA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/>
              <a:t>Archaeological Specialist apprenticeship </a:t>
            </a:r>
            <a:br>
              <a:rPr lang="en-GB"/>
            </a:br>
            <a:r>
              <a:rPr lang="en-GB"/>
              <a:t>MA Archaeological Practice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B552E0C-1BC7-2BE8-0F83-AF62BE6AF0E2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Catch up </a:t>
            </a:r>
            <a:r>
              <a:rPr lang="en-GB"/>
              <a:t>session 9/7/25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10996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76AB7-698F-7FC1-8AB8-FB780519140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Organisations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83B55B0-A64C-DA76-880C-6D5B7400B6F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662618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2DF61C-0913-E3F0-AE92-8DA8215FE0A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KSB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0768AF5-D517-1982-2C6E-ACD14D69B945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sz="3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“know the limits of their own understanding, abilities and responsibilities, how to practice within them, and when and how to seek expert assistance” (B2)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167039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15AC11-5F68-E8B1-9E8C-F75C7DA115A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67356" y="1136973"/>
            <a:ext cx="9144000" cy="949198"/>
          </a:xfrm>
        </p:spPr>
        <p:txBody>
          <a:bodyPr>
            <a:normAutofit/>
          </a:bodyPr>
          <a:lstStyle/>
          <a:p>
            <a:r>
              <a:rPr lang="en-GB" sz="4800"/>
              <a:t>CBA  Council for British Archaeology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11EF7FD-C701-0EDC-F080-820906190C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67356" y="2299220"/>
            <a:ext cx="9144000" cy="1655762"/>
          </a:xfrm>
        </p:spPr>
        <p:txBody>
          <a:bodyPr>
            <a:normAutofit fontScale="25000" lnSpcReduction="20000"/>
          </a:bodyPr>
          <a:lstStyle/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Founded 1944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Umbrella organisation for societies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Expert advice on planning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Direct membership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YAC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Research Reports</a:t>
            </a:r>
          </a:p>
          <a:p>
            <a:pPr marL="685800" indent="-685800" algn="l">
              <a:buFont typeface="Arial" panose="020B0604020202020204" pitchFamily="34" charset="0"/>
              <a:buChar char="•"/>
            </a:pPr>
            <a:r>
              <a:rPr lang="en-GB" sz="16000"/>
              <a:t>Practical Handbooks </a:t>
            </a:r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9B1C8D8-273C-6116-5548-0E5197A756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2875" y="213048"/>
            <a:ext cx="3876675" cy="923925"/>
          </a:xfrm>
          <a:prstGeom prst="rect">
            <a:avLst/>
          </a:prstGeom>
          <a:solidFill>
            <a:schemeClr val="accent1"/>
          </a:solidFill>
        </p:spPr>
      </p:pic>
    </p:spTree>
    <p:extLst>
      <p:ext uri="{BB962C8B-B14F-4D97-AF65-F5344CB8AC3E}">
        <p14:creationId xmlns:p14="http://schemas.microsoft.com/office/powerpoint/2010/main" val="186285624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469ED-9084-0BDB-29EE-13F088D099A4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/>
              <a:t>RESCUE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7AD1B-5F20-81AD-C222-BA78677F6F9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795164" y="3602038"/>
            <a:ext cx="6872835" cy="1655762"/>
          </a:xfrm>
        </p:spPr>
        <p:txBody>
          <a:bodyPr>
            <a:normAutofit fontScale="92500" lnSpcReduction="1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/>
              <a:t>Founded 1971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/>
              <a:t>Campaigning role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3600"/>
              <a:t>Rescue News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1429090-48ED-4361-67AD-1DBCB8CEB6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610" y="490538"/>
            <a:ext cx="4419600" cy="117157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C00B6CE-CFE5-4D29-3501-54915BC83A7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4610" y="4024312"/>
            <a:ext cx="2409825" cy="246697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2F65C95-6562-2DAA-0B74-36F4728F8085}"/>
              </a:ext>
            </a:extLst>
          </p:cNvPr>
          <p:cNvSpPr txBox="1"/>
          <p:nvPr/>
        </p:nvSpPr>
        <p:spPr>
          <a:xfrm>
            <a:off x="7439025" y="6006584"/>
            <a:ext cx="60960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/>
              <a:t>https://www.firstaidforfinds.org/</a:t>
            </a:r>
          </a:p>
        </p:txBody>
      </p:sp>
    </p:spTree>
    <p:extLst>
      <p:ext uri="{BB962C8B-B14F-4D97-AF65-F5344CB8AC3E}">
        <p14:creationId xmlns:p14="http://schemas.microsoft.com/office/powerpoint/2010/main" val="940589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4E1C77-51EA-75DD-9EEF-25E17E46CF2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30385" y="99360"/>
            <a:ext cx="9144000" cy="941106"/>
          </a:xfrm>
        </p:spPr>
        <p:txBody>
          <a:bodyPr/>
          <a:lstStyle/>
          <a:p>
            <a:r>
              <a:rPr lang="en-GB"/>
              <a:t>CIfA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79F5179-3942-0520-2D41-939426035FC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383738"/>
            <a:ext cx="9144000" cy="3874062"/>
          </a:xfrm>
        </p:spPr>
        <p:txBody>
          <a:bodyPr>
            <a:normAutofit fontScale="62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Founded 1984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Code of conduct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Grades of membership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Entry criteria  (Competence)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Standards and Guidance 1992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Disciplinary procedure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Register of Archaeological Organisations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Annual conference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Special Interest Groups / Area Groups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Job Information Service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9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900" dirty="0"/>
              <a:t>Opportunities to serve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26" name="Picture 2" descr="Home">
            <a:extLst>
              <a:ext uri="{FF2B5EF4-FFF2-40B4-BE49-F238E27FC236}">
                <a16:creationId xmlns:a16="http://schemas.microsoft.com/office/drawing/2014/main" id="{6E823231-F5BD-84AD-D912-F63BF7A87D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1039" y="17463"/>
            <a:ext cx="3619500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9627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A3A75-B98C-7E8D-9E3C-FF11B6DD968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-485775"/>
            <a:ext cx="9144000" cy="2387600"/>
          </a:xfrm>
        </p:spPr>
        <p:txBody>
          <a:bodyPr/>
          <a:lstStyle/>
          <a:p>
            <a:r>
              <a:rPr lang="en-GB" dirty="0"/>
              <a:t>BAJR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1AF03AA-6778-8426-19DE-B109465D08F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66875" y="2601119"/>
            <a:ext cx="9144000" cy="1655762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Run by David Connolly and others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Fieldwork focus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BAJR Guides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Forum / Facebook group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Job ads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1028" name="Picture 4" descr="logo">
            <a:extLst>
              <a:ext uri="{FF2B5EF4-FFF2-40B4-BE49-F238E27FC236}">
                <a16:creationId xmlns:a16="http://schemas.microsoft.com/office/drawing/2014/main" id="{50F8DF52-C09F-65AA-1645-07A20C5A26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62050" y="800100"/>
            <a:ext cx="1352550" cy="1352550"/>
          </a:xfrm>
          <a:prstGeom prst="rect">
            <a:avLst/>
          </a:prstGeom>
          <a:solidFill>
            <a:schemeClr val="accent1"/>
          </a:solidFill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31356E4-9007-0143-DC37-3A9DF002FF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0182" y="4705350"/>
            <a:ext cx="3571875" cy="1190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190953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06E73F-F085-3B22-12A5-2ACA35E5C0B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0650" y="8376"/>
            <a:ext cx="9144000" cy="2387600"/>
          </a:xfrm>
        </p:spPr>
        <p:txBody>
          <a:bodyPr/>
          <a:lstStyle/>
          <a:p>
            <a:r>
              <a:rPr lang="en-GB" dirty="0"/>
              <a:t>ALGAO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05DC301-0D49-E7CB-29D1-7E6C8BCD0D4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657350" y="2601119"/>
            <a:ext cx="9144000" cy="1655762"/>
          </a:xfrm>
        </p:spPr>
        <p:txBody>
          <a:bodyPr>
            <a:normAutofit fontScale="775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Curators /HERs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England/ Wales/ Scotland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Non-political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Provides guidance on curatorial practice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Model briefs</a:t>
            </a:r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96A4EC-FFB5-5156-449B-B14F7B9A807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387" y="487801"/>
            <a:ext cx="2181225" cy="1428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8282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32507A-B65D-B5B5-4EF6-91E6B0C4DEC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876370"/>
          </a:xfrm>
        </p:spPr>
        <p:txBody>
          <a:bodyPr>
            <a:normAutofit fontScale="90000"/>
          </a:bodyPr>
          <a:lstStyle/>
          <a:p>
            <a:r>
              <a:rPr lang="en-GB"/>
              <a:t>Other bodies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9D3E1D-DBDB-D1A8-A760-C07729E1F5C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8945" y="2234421"/>
            <a:ext cx="11361218" cy="1655762"/>
          </a:xfrm>
        </p:spPr>
        <p:txBody>
          <a:bodyPr>
            <a:noAutofit/>
          </a:bodyPr>
          <a:lstStyle/>
          <a:p>
            <a:pPr algn="l"/>
            <a:r>
              <a:rPr lang="en-GB" sz="3600" dirty="0"/>
              <a:t>AEA Association of Environmental Archaeologists</a:t>
            </a:r>
          </a:p>
          <a:p>
            <a:pPr algn="l"/>
            <a:r>
              <a:rPr lang="en-GB" sz="3600" dirty="0"/>
              <a:t>BABAO British Association for Biological Anthropology and Osteoarchaeology</a:t>
            </a:r>
          </a:p>
          <a:p>
            <a:pPr algn="l"/>
            <a:r>
              <a:rPr lang="en-GB" sz="3600" dirty="0"/>
              <a:t>SGRP Study Group for Roman Pottery</a:t>
            </a:r>
          </a:p>
          <a:p>
            <a:pPr algn="l"/>
            <a:r>
              <a:rPr lang="en-GB" sz="3600" dirty="0"/>
              <a:t>Medieval Pottery Research Group</a:t>
            </a:r>
          </a:p>
          <a:p>
            <a:pPr algn="l"/>
            <a:r>
              <a:rPr lang="en-GB" sz="3600" dirty="0"/>
              <a:t>Nautical Archaeology Society</a:t>
            </a:r>
          </a:p>
          <a:p>
            <a:pPr algn="l"/>
            <a:r>
              <a:rPr lang="en-GB" sz="3600" dirty="0"/>
              <a:t>Period societies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4380709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209B251219B0E4FA192FAB8C3136AE6" ma:contentTypeVersion="37" ma:contentTypeDescription="Create a new document." ma:contentTypeScope="" ma:versionID="e92c77b3b7a92c44e00fbeb3e4ab2a70">
  <xsd:schema xmlns:xsd="http://www.w3.org/2001/XMLSchema" xmlns:xs="http://www.w3.org/2001/XMLSchema" xmlns:p="http://schemas.microsoft.com/office/2006/metadata/properties" xmlns:ns2="92c24619-d6d5-42cf-b618-23d930ad9f20" xmlns:ns3="8ee9550b-f5f4-4dde-bce5-39f4ba45c2f1" targetNamespace="http://schemas.microsoft.com/office/2006/metadata/properties" ma:root="true" ma:fieldsID="995dc4a7d4f82f6b2036c06aab4ed0c6" ns2:_="" ns3:_="">
    <xsd:import namespace="92c24619-d6d5-42cf-b618-23d930ad9f20"/>
    <xsd:import namespace="8ee9550b-f5f4-4dde-bce5-39f4ba45c2f1"/>
    <xsd:element name="properties">
      <xsd:complexType>
        <xsd:sequence>
          <xsd:element name="documentManagement">
            <xsd:complexType>
              <xsd:all>
                <xsd:element ref="ns2:NotebookType" minOccurs="0"/>
                <xsd:element ref="ns2:FolderType" minOccurs="0"/>
                <xsd:element ref="ns2:CultureName" minOccurs="0"/>
                <xsd:element ref="ns2:AppVersion" minOccurs="0"/>
                <xsd:element ref="ns2:TeamsChannelId" minOccurs="0"/>
                <xsd:element ref="ns2:Owner" minOccurs="0"/>
                <xsd:element ref="ns2:Math_Settings" minOccurs="0"/>
                <xsd:element ref="ns2:DefaultSectionNames" minOccurs="0"/>
                <xsd:element ref="ns2:Templates" minOccurs="0"/>
                <xsd:element ref="ns2:Leaders" minOccurs="0"/>
                <xsd:element ref="ns2:Members" minOccurs="0"/>
                <xsd:element ref="ns2:Member_Groups" minOccurs="0"/>
                <xsd:element ref="ns2:Distribution_Groups" minOccurs="0"/>
                <xsd:element ref="ns2:LMS_Mappings" minOccurs="0"/>
                <xsd:element ref="ns2:Invited_Leaders" minOccurs="0"/>
                <xsd:element ref="ns2:Invited_Members" minOccurs="0"/>
                <xsd:element ref="ns2:Self_Registration_Enabled" minOccurs="0"/>
                <xsd:element ref="ns2:Has_Leaders_Only_SectionGroup" minOccurs="0"/>
                <xsd:element ref="ns2:Is_Collaboration_Space_Locked" minOccurs="0"/>
                <xsd:element ref="ns2:IsNotebookLocked" minOccurs="0"/>
                <xsd:element ref="ns2:MediaServiceMetadata" minOccurs="0"/>
                <xsd:element ref="ns2:MediaServiceFastMetadata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SearchProperties" minOccurs="0"/>
                <xsd:element ref="ns2:MediaServiceObjectDetectorVersions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2c24619-d6d5-42cf-b618-23d930ad9f20" elementFormDefault="qualified">
    <xsd:import namespace="http://schemas.microsoft.com/office/2006/documentManagement/types"/>
    <xsd:import namespace="http://schemas.microsoft.com/office/infopath/2007/PartnerControls"/>
    <xsd:element name="NotebookType" ma:index="8" nillable="true" ma:displayName="Notebook Type" ma:internalName="NotebookType">
      <xsd:simpleType>
        <xsd:restriction base="dms:Text"/>
      </xsd:simpleType>
    </xsd:element>
    <xsd:element name="FolderType" ma:index="9" nillable="true" ma:displayName="Folder Type" ma:internalName="FolderType">
      <xsd:simpleType>
        <xsd:restriction base="dms:Text"/>
      </xsd:simpleType>
    </xsd:element>
    <xsd:element name="CultureName" ma:index="10" nillable="true" ma:displayName="Culture Name" ma:internalName="CultureName">
      <xsd:simpleType>
        <xsd:restriction base="dms:Text"/>
      </xsd:simpleType>
    </xsd:element>
    <xsd:element name="AppVersion" ma:index="11" nillable="true" ma:displayName="App Version" ma:internalName="AppVersion">
      <xsd:simpleType>
        <xsd:restriction base="dms:Text"/>
      </xsd:simpleType>
    </xsd:element>
    <xsd:element name="TeamsChannelId" ma:index="12" nillable="true" ma:displayName="Teams Channel Id" ma:internalName="TeamsChannelId">
      <xsd:simpleType>
        <xsd:restriction base="dms:Text"/>
      </xsd:simpleType>
    </xsd:element>
    <xsd:element name="Owner" ma:index="13" nillable="true" ma:displayName="Owner" ma:internalName="Owner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ath_Settings" ma:index="14" nillable="true" ma:displayName="Math Settings" ma:internalName="Math_Settings">
      <xsd:simpleType>
        <xsd:restriction base="dms:Text"/>
      </xsd:simpleType>
    </xsd:element>
    <xsd:element name="DefaultSectionNames" ma:index="15" nillable="true" ma:displayName="Default Section Names" ma:internalName="DefaultSectionNames">
      <xsd:simpleType>
        <xsd:restriction base="dms:Note">
          <xsd:maxLength value="255"/>
        </xsd:restriction>
      </xsd:simpleType>
    </xsd:element>
    <xsd:element name="Templates" ma:index="16" nillable="true" ma:displayName="Templates" ma:internalName="Templates">
      <xsd:simpleType>
        <xsd:restriction base="dms:Note">
          <xsd:maxLength value="255"/>
        </xsd:restriction>
      </xsd:simpleType>
    </xsd:element>
    <xsd:element name="Leaders" ma:index="17" nillable="true" ma:displayName="Leaders" ma:internalName="Lead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s" ma:index="18" nillable="true" ma:displayName="Members" ma:internalName="Member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Member_Groups" ma:index="19" nillable="true" ma:displayName="Member Groups" ma:internalName="Member_Groups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Distribution_Groups" ma:index="20" nillable="true" ma:displayName="Distribution Groups" ma:internalName="Distribution_Groups">
      <xsd:simpleType>
        <xsd:restriction base="dms:Note">
          <xsd:maxLength value="255"/>
        </xsd:restriction>
      </xsd:simpleType>
    </xsd:element>
    <xsd:element name="LMS_Mappings" ma:index="21" nillable="true" ma:displayName="LMS Mappings" ma:internalName="LMS_Mappings">
      <xsd:simpleType>
        <xsd:restriction base="dms:Note">
          <xsd:maxLength value="255"/>
        </xsd:restriction>
      </xsd:simpleType>
    </xsd:element>
    <xsd:element name="Invited_Leaders" ma:index="22" nillable="true" ma:displayName="Invited Leaders" ma:internalName="Invited_Leaders">
      <xsd:simpleType>
        <xsd:restriction base="dms:Note">
          <xsd:maxLength value="255"/>
        </xsd:restriction>
      </xsd:simpleType>
    </xsd:element>
    <xsd:element name="Invited_Members" ma:index="23" nillable="true" ma:displayName="Invited Members" ma:internalName="Invited_Members">
      <xsd:simpleType>
        <xsd:restriction base="dms:Note">
          <xsd:maxLength value="255"/>
        </xsd:restriction>
      </xsd:simpleType>
    </xsd:element>
    <xsd:element name="Self_Registration_Enabled" ma:index="24" nillable="true" ma:displayName="Self Registration Enabled" ma:internalName="Self_Registration_Enabled">
      <xsd:simpleType>
        <xsd:restriction base="dms:Boolean"/>
      </xsd:simpleType>
    </xsd:element>
    <xsd:element name="Has_Leaders_Only_SectionGroup" ma:index="25" nillable="true" ma:displayName="Has Leaders Only SectionGroup" ma:internalName="Has_Leaders_Only_SectionGroup">
      <xsd:simpleType>
        <xsd:restriction base="dms:Boolean"/>
      </xsd:simpleType>
    </xsd:element>
    <xsd:element name="Is_Collaboration_Space_Locked" ma:index="26" nillable="true" ma:displayName="Is Collaboration Space Locked" ma:internalName="Is_Collaboration_Space_Locked">
      <xsd:simpleType>
        <xsd:restriction base="dms:Boolean"/>
      </xsd:simpleType>
    </xsd:element>
    <xsd:element name="IsNotebookLocked" ma:index="27" nillable="true" ma:displayName="Is Notebook Locked" ma:internalName="IsNotebookLocked">
      <xsd:simpleType>
        <xsd:restriction base="dms:Boolean"/>
      </xsd:simpleType>
    </xsd:element>
    <xsd:element name="MediaServiceMetadata" ma:index="2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2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3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3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32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3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3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3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3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4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4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LengthInSeconds" ma:index="43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e9550b-f5f4-4dde-bce5-39f4ba45c2f1" elementFormDefault="qualified">
    <xsd:import namespace="http://schemas.microsoft.com/office/2006/documentManagement/types"/>
    <xsd:import namespace="http://schemas.microsoft.com/office/infopath/2007/PartnerControls"/>
    <xsd:element name="TaxCatchAll" ma:index="38" nillable="true" ma:displayName="Taxonomy Catch All Column" ma:hidden="true" ma:list="{a5513ad2-1f13-4aa5-bf0c-e8efd5c58722}" ma:internalName="TaxCatchAll" ma:showField="CatchAllData" ma:web="8ee9550b-f5f4-4dde-bce5-39f4ba45c2f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3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4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MS_Mappings xmlns="92c24619-d6d5-42cf-b618-23d930ad9f20" xsi:nil="true"/>
    <Math_Settings xmlns="92c24619-d6d5-42cf-b618-23d930ad9f20" xsi:nil="true"/>
    <NotebookType xmlns="92c24619-d6d5-42cf-b618-23d930ad9f20" xsi:nil="true"/>
    <Distribution_Groups xmlns="92c24619-d6d5-42cf-b618-23d930ad9f20" xsi:nil="true"/>
    <DefaultSectionNames xmlns="92c24619-d6d5-42cf-b618-23d930ad9f20" xsi:nil="true"/>
    <Invited_Members xmlns="92c24619-d6d5-42cf-b618-23d930ad9f20" xsi:nil="true"/>
    <FolderType xmlns="92c24619-d6d5-42cf-b618-23d930ad9f20" xsi:nil="true"/>
    <Owner xmlns="92c24619-d6d5-42cf-b618-23d930ad9f20">
      <UserInfo>
        <DisplayName/>
        <AccountId xsi:nil="true"/>
        <AccountType/>
      </UserInfo>
    </Owner>
    <TaxCatchAll xmlns="8ee9550b-f5f4-4dde-bce5-39f4ba45c2f1" xsi:nil="true"/>
    <Is_Collaboration_Space_Locked xmlns="92c24619-d6d5-42cf-b618-23d930ad9f20" xsi:nil="true"/>
    <Templates xmlns="92c24619-d6d5-42cf-b618-23d930ad9f20" xsi:nil="true"/>
    <Has_Leaders_Only_SectionGroup xmlns="92c24619-d6d5-42cf-b618-23d930ad9f20" xsi:nil="true"/>
    <Leaders xmlns="92c24619-d6d5-42cf-b618-23d930ad9f20">
      <UserInfo>
        <DisplayName/>
        <AccountId xsi:nil="true"/>
        <AccountType/>
      </UserInfo>
    </Leaders>
    <lcf76f155ced4ddcb4097134ff3c332f xmlns="92c24619-d6d5-42cf-b618-23d930ad9f20">
      <Terms xmlns="http://schemas.microsoft.com/office/infopath/2007/PartnerControls"/>
    </lcf76f155ced4ddcb4097134ff3c332f>
    <TeamsChannelId xmlns="92c24619-d6d5-42cf-b618-23d930ad9f20" xsi:nil="true"/>
    <IsNotebookLocked xmlns="92c24619-d6d5-42cf-b618-23d930ad9f20" xsi:nil="true"/>
    <Member_Groups xmlns="92c24619-d6d5-42cf-b618-23d930ad9f20">
      <UserInfo>
        <DisplayName/>
        <AccountId xsi:nil="true"/>
        <AccountType/>
      </UserInfo>
    </Member_Groups>
    <Self_Registration_Enabled xmlns="92c24619-d6d5-42cf-b618-23d930ad9f20" xsi:nil="true"/>
    <CultureName xmlns="92c24619-d6d5-42cf-b618-23d930ad9f20" xsi:nil="true"/>
    <AppVersion xmlns="92c24619-d6d5-42cf-b618-23d930ad9f20" xsi:nil="true"/>
    <Invited_Leaders xmlns="92c24619-d6d5-42cf-b618-23d930ad9f20" xsi:nil="true"/>
    <Members xmlns="92c24619-d6d5-42cf-b618-23d930ad9f20">
      <UserInfo>
        <DisplayName/>
        <AccountId xsi:nil="true"/>
        <AccountType/>
      </UserInfo>
    </Memb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75B8282-BBCD-4F79-BA53-DE6926E45418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2c24619-d6d5-42cf-b618-23d930ad9f20"/>
    <ds:schemaRef ds:uri="8ee9550b-f5f4-4dde-bce5-39f4ba45c2f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B893B5C-AAFE-4EF1-9472-6F0711A59C70}">
  <ds:schemaRefs>
    <ds:schemaRef ds:uri="http://schemas.microsoft.com/office/2006/metadata/properties"/>
    <ds:schemaRef ds:uri="http://schemas.microsoft.com/office/infopath/2007/PartnerControls"/>
    <ds:schemaRef ds:uri="92c24619-d6d5-42cf-b618-23d930ad9f20"/>
    <ds:schemaRef ds:uri="8ee9550b-f5f4-4dde-bce5-39f4ba45c2f1"/>
  </ds:schemaRefs>
</ds:datastoreItem>
</file>

<file path=customXml/itemProps3.xml><?xml version="1.0" encoding="utf-8"?>
<ds:datastoreItem xmlns:ds="http://schemas.openxmlformats.org/officeDocument/2006/customXml" ds:itemID="{ABBCF8EB-7BA8-4224-BAC2-15B41F053C87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50</TotalTime>
  <Words>183</Words>
  <Application>Microsoft Office PowerPoint</Application>
  <PresentationFormat>Widescreen</PresentationFormat>
  <Paragraphs>51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Archaeological Specialist apprenticeship  MA Archaeological Practice </vt:lpstr>
      <vt:lpstr>Organisations</vt:lpstr>
      <vt:lpstr>KSB</vt:lpstr>
      <vt:lpstr>CBA  Council for British Archaeology</vt:lpstr>
      <vt:lpstr>RESCUE</vt:lpstr>
      <vt:lpstr>CIfA</vt:lpstr>
      <vt:lpstr>BAJR</vt:lpstr>
      <vt:lpstr>ALGAO</vt:lpstr>
      <vt:lpstr>Other bodies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Archaeological Specialist apprenticeship  MA Archaeological Practice</dc:title>
  <dc:creator>Martin Locock</dc:creator>
  <cp:lastModifiedBy>Martin Locock</cp:lastModifiedBy>
  <cp:revision>2</cp:revision>
  <dcterms:created xsi:type="dcterms:W3CDTF">2023-04-03T08:24:55Z</dcterms:created>
  <dcterms:modified xsi:type="dcterms:W3CDTF">2025-05-01T13:20:49Z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0x010100E209B251219B0E4FA192FAB8C3136AE6</vt:lpwstr>
  </property>
  <property fmtid="{D5CDD505-2E9C-101B-9397-08002B2CF9AE}" pid="3" name="MediaServiceImageTags">
    <vt:lpwstr/>
  </property>
</Properties>
</file>