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20"/>
  </p:notesMasterIdLst>
  <p:handoutMasterIdLst>
    <p:handoutMasterId r:id="rId21"/>
  </p:handoutMasterIdLst>
  <p:sldIdLst>
    <p:sldId id="1439" r:id="rId4"/>
    <p:sldId id="475" r:id="rId5"/>
    <p:sldId id="291" r:id="rId6"/>
    <p:sldId id="1056" r:id="rId7"/>
    <p:sldId id="1481" r:id="rId8"/>
    <p:sldId id="293" r:id="rId9"/>
    <p:sldId id="1485" r:id="rId10"/>
    <p:sldId id="1482" r:id="rId11"/>
    <p:sldId id="1062" r:id="rId12"/>
    <p:sldId id="1053" r:id="rId13"/>
    <p:sldId id="1057" r:id="rId14"/>
    <p:sldId id="1063" r:id="rId15"/>
    <p:sldId id="1064" r:id="rId16"/>
    <p:sldId id="1483" r:id="rId17"/>
    <p:sldId id="1484" r:id="rId18"/>
    <p:sldId id="406" r:id="rId19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FFD3"/>
    <a:srgbClr val="B3ECE5"/>
    <a:srgbClr val="FFCA94"/>
    <a:srgbClr val="FFE8F3"/>
    <a:srgbClr val="E3FAC8"/>
    <a:srgbClr val="BDCFA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868"/>
    <p:restoredTop sz="79387" autoAdjust="0"/>
  </p:normalViewPr>
  <p:slideViewPr>
    <p:cSldViewPr snapToGrid="0" snapToObjects="1">
      <p:cViewPr varScale="1">
        <p:scale>
          <a:sx n="81" d="100"/>
          <a:sy n="81" d="100"/>
        </p:scale>
        <p:origin x="648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05/12/2023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12/5/23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51434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Slide Image Placeholder 1">
            <a:extLst>
              <a:ext uri="{FF2B5EF4-FFF2-40B4-BE49-F238E27FC236}">
                <a16:creationId xmlns:a16="http://schemas.microsoft.com/office/drawing/2014/main" id="{25ED27C3-5C8D-B547-B18A-8A97E4D4483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6" name="Notes Placeholder 2">
            <a:extLst>
              <a:ext uri="{FF2B5EF4-FFF2-40B4-BE49-F238E27FC236}">
                <a16:creationId xmlns:a16="http://schemas.microsoft.com/office/drawing/2014/main" id="{71BB2360-41DE-9343-B2BA-E63CFB5FC05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cy-GB" dirty="0"/>
              <a:t>12 Segments</a:t>
            </a:r>
          </a:p>
        </p:txBody>
      </p:sp>
      <p:sp>
        <p:nvSpPr>
          <p:cNvPr id="26627" name="Slide Number Placeholder 3">
            <a:extLst>
              <a:ext uri="{FF2B5EF4-FFF2-40B4-BE49-F238E27FC236}">
                <a16:creationId xmlns:a16="http://schemas.microsoft.com/office/drawing/2014/main" id="{0106A50C-5F77-F742-AAAC-162BCE81F87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266E015-6C07-5148-ADA4-616A57B5EA13}" type="slidenum">
              <a:rPr lang="en-GB" altLang="cy-GB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13830807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86210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77408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12/5/23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12/5/23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12/5/23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12/5/23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12/5/23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12/5/23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27054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7A7FCD-4FBB-C540-A035-61436D08E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05/12/23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434B23-AC59-DB4D-A905-F3ECE990D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44AD9B-F4CE-2F41-93BA-30BC4229F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3508879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9185827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/>
          <p:cNvSpPr>
            <a:spLocks noGrp="1"/>
          </p:cNvSpPr>
          <p:nvPr>
            <p:ph type="pic" sz="quarter" idx="13"/>
          </p:nvPr>
        </p:nvSpPr>
        <p:spPr>
          <a:xfrm>
            <a:off x="4572001" y="450850"/>
            <a:ext cx="6562912" cy="4611688"/>
          </a:xfrm>
          <a:prstGeom prst="roundRect">
            <a:avLst>
              <a:gd name="adj" fmla="val 3826"/>
            </a:avLst>
          </a:prstGeom>
          <a:noFill/>
        </p:spPr>
        <p:txBody>
          <a:bodyPr/>
          <a:lstStyle>
            <a:lvl1pPr>
              <a:buNone/>
              <a:defRPr/>
            </a:lvl1pPr>
          </a:lstStyle>
          <a:p>
            <a:r>
              <a:rPr lang="cy-GB"/>
              <a:t>Click icon to add picture</a:t>
            </a:r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69011" y="5069542"/>
            <a:ext cx="6565900" cy="662519"/>
          </a:xfrm>
        </p:spPr>
        <p:txBody>
          <a:bodyPr anchor="b"/>
          <a:lstStyle>
            <a:lvl1pPr algn="l">
              <a:defRPr sz="1800" b="0"/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69013" y="5732061"/>
            <a:ext cx="6565900" cy="627797"/>
          </a:xfrm>
        </p:spPr>
        <p:txBody>
          <a:bodyPr/>
          <a:lstStyle>
            <a:lvl1pPr marL="0" indent="0">
              <a:spcBef>
                <a:spcPct val="0"/>
              </a:spcBef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B69E8-23E9-4C1F-AA2B-3C5BA6EDBEAE}" type="datetimeFigureOut">
              <a:rPr lang="en-US" smtClean="0"/>
              <a:pPr/>
              <a:t>12/5/23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82A7F7-08BF-4252-8141-63FB96055BB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98102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theme" Target="../theme/theme2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32.xml"/><Relationship Id="rId4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5" r:id="rId2"/>
    <p:sldLayoutId id="2147484119" r:id="rId3"/>
    <p:sldLayoutId id="2147484120" r:id="rId4"/>
    <p:sldLayoutId id="2147484121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3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0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microsoft.com/office/2007/relationships/media" Target="../media/media2.m4a"/><Relationship Id="rId7" Type="http://schemas.openxmlformats.org/officeDocument/2006/relationships/image" Target="../media/image10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9.jpeg"/><Relationship Id="rId5" Type="http://schemas.openxmlformats.org/officeDocument/2006/relationships/slideLayout" Target="../slideLayouts/slideLayout32.xml"/><Relationship Id="rId4" Type="http://schemas.openxmlformats.org/officeDocument/2006/relationships/audio" Target="../media/media2.m4a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A3EEB9F-674A-C600-A7D9-2D3FBCEC5A0C}"/>
              </a:ext>
            </a:extLst>
          </p:cNvPr>
          <p:cNvSpPr txBox="1"/>
          <p:nvPr/>
        </p:nvSpPr>
        <p:spPr>
          <a:xfrm>
            <a:off x="2338385" y="4162535"/>
            <a:ext cx="7515225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Grŵp</a:t>
            </a:r>
            <a:r>
              <a:rPr lang="en-US" sz="2400" b="1" dirty="0">
                <a:solidFill>
                  <a:srgbClr val="002060"/>
                </a:solidFill>
              </a:rPr>
              <a:t> 3 – </a:t>
            </a:r>
            <a:r>
              <a:rPr lang="en-US" sz="2400" b="1" dirty="0" err="1">
                <a:solidFill>
                  <a:srgbClr val="002060"/>
                </a:solidFill>
              </a:rPr>
              <a:t>Darlith</a:t>
            </a:r>
            <a:r>
              <a:rPr lang="en-US" sz="2400" b="1" dirty="0">
                <a:solidFill>
                  <a:srgbClr val="002060"/>
                </a:solidFill>
              </a:rPr>
              <a:t>/Lecture 11</a:t>
            </a: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r>
              <a:rPr lang="en-US" sz="2400" b="1" dirty="0">
                <a:solidFill>
                  <a:srgbClr val="002060"/>
                </a:solidFill>
              </a:rPr>
              <a:t>Catrin Evans-Thomas</a:t>
            </a:r>
          </a:p>
          <a:p>
            <a:pPr algn="ctr"/>
            <a:endParaRPr lang="en-US" sz="2400" b="1" dirty="0">
              <a:solidFill>
                <a:srgbClr val="002060"/>
              </a:solidFill>
            </a:endParaRPr>
          </a:p>
          <a:p>
            <a:pPr algn="ctr"/>
            <a:r>
              <a:rPr lang="en-US" sz="2000" dirty="0" err="1">
                <a:solidFill>
                  <a:srgbClr val="002060"/>
                </a:solidFill>
              </a:rPr>
              <a:t>c.evans-thomas@pcydds.ac.uk</a:t>
            </a:r>
            <a:endParaRPr lang="en-US" sz="2000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endParaRPr lang="en-US" sz="2400" dirty="0">
              <a:solidFill>
                <a:srgbClr val="002060"/>
              </a:solidFill>
            </a:endParaRPr>
          </a:p>
          <a:p>
            <a:endParaRPr lang="en-US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937FF35-6DE1-6B15-3883-46140806E103}"/>
              </a:ext>
            </a:extLst>
          </p:cNvPr>
          <p:cNvSpPr txBox="1">
            <a:spLocks/>
          </p:cNvSpPr>
          <p:nvPr/>
        </p:nvSpPr>
        <p:spPr>
          <a:xfrm>
            <a:off x="2908298" y="1589986"/>
            <a:ext cx="6375400" cy="238418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2023-24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pic>
        <p:nvPicPr>
          <p:cNvPr id="4" name="Picture 2" descr="Logo&#10;&#10;Description automatically generated">
            <a:extLst>
              <a:ext uri="{FF2B5EF4-FFF2-40B4-BE49-F238E27FC236}">
                <a16:creationId xmlns:a16="http://schemas.microsoft.com/office/drawing/2014/main" id="{E25311F0-2ABC-84F0-C237-18007583CC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510" y="233252"/>
            <a:ext cx="3857750" cy="9258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20071357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id="{B173E096-BB55-472B-BC17-90588069DAE9}"/>
              </a:ext>
            </a:extLst>
          </p:cNvPr>
          <p:cNvSpPr txBox="1"/>
          <p:nvPr/>
        </p:nvSpPr>
        <p:spPr>
          <a:xfrm>
            <a:off x="6409636" y="934816"/>
            <a:ext cx="4299406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Tw Cen MT" panose="020B0602020104020603" pitchFamily="34" charset="0"/>
              </a:rPr>
              <a:t>Nod Ac </a:t>
            </a:r>
            <a:r>
              <a:rPr lang="en-US" sz="3600" dirty="0" err="1">
                <a:latin typeface="Tw Cen MT" panose="020B0602020104020603" pitchFamily="34" charset="0"/>
              </a:rPr>
              <a:t>Amcanion</a:t>
            </a:r>
            <a:br>
              <a:rPr lang="en-US" sz="3600" dirty="0">
                <a:latin typeface="Tw Cen MT" panose="020B0602020104020603" pitchFamily="34" charset="0"/>
              </a:rPr>
            </a:br>
            <a:r>
              <a:rPr lang="en-US" sz="3600" dirty="0">
                <a:latin typeface="Tw Cen MT" panose="020B0602020104020603" pitchFamily="34" charset="0"/>
              </a:rPr>
              <a:t>Aims and Objectives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10835640" y="418655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EAF5BE-537D-0241-BA4E-75D8A6378AC2}"/>
              </a:ext>
            </a:extLst>
          </p:cNvPr>
          <p:cNvSpPr txBox="1">
            <a:spLocks/>
          </p:cNvSpPr>
          <p:nvPr/>
        </p:nvSpPr>
        <p:spPr>
          <a:xfrm>
            <a:off x="5659524" y="2696722"/>
            <a:ext cx="5799629" cy="2236716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+mj-lt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>
                <a:latin typeface="+mj-lt"/>
                <a:cs typeface="Cavolini" panose="03000502040302020204" pitchFamily="66" charset="0"/>
              </a:rPr>
              <a:t>Y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Gorffennol</a:t>
            </a:r>
            <a:endParaRPr lang="en-US" sz="2800" dirty="0">
              <a:latin typeface="+mj-lt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>
                <a:latin typeface="+mj-lt"/>
                <a:cs typeface="Cavolini" panose="03000502040302020204" pitchFamily="66" charset="0"/>
              </a:rPr>
              <a:t>The past tense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+mj-lt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6C2595F-6D93-8C4E-9E46-CEA6FA98D14C}"/>
              </a:ext>
            </a:extLst>
          </p:cNvPr>
          <p:cNvSpPr txBox="1">
            <a:spLocks/>
          </p:cNvSpPr>
          <p:nvPr/>
        </p:nvSpPr>
        <p:spPr>
          <a:xfrm>
            <a:off x="732847" y="934816"/>
            <a:ext cx="4025901" cy="194240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28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2023-24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4424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riangle 3">
            <a:extLst>
              <a:ext uri="{FF2B5EF4-FFF2-40B4-BE49-F238E27FC236}">
                <a16:creationId xmlns:a16="http://schemas.microsoft.com/office/drawing/2014/main" id="{261F6DE4-6A3C-0048-8AA2-4196D053CA75}"/>
              </a:ext>
            </a:extLst>
          </p:cNvPr>
          <p:cNvSpPr/>
          <p:nvPr/>
        </p:nvSpPr>
        <p:spPr>
          <a:xfrm>
            <a:off x="3276600" y="1174750"/>
            <a:ext cx="5594350" cy="4479925"/>
          </a:xfrm>
          <a:prstGeom prst="triangle">
            <a:avLst/>
          </a:prstGeom>
          <a:solidFill>
            <a:srgbClr val="00B0F0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y-GB" dirty="0"/>
          </a:p>
        </p:txBody>
      </p:sp>
      <p:sp>
        <p:nvSpPr>
          <p:cNvPr id="26626" name="Rectangle 4">
            <a:extLst>
              <a:ext uri="{FF2B5EF4-FFF2-40B4-BE49-F238E27FC236}">
                <a16:creationId xmlns:a16="http://schemas.microsoft.com/office/drawing/2014/main" id="{96860BD0-E0F0-7644-8750-94EF31F36A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72038" y="144463"/>
            <a:ext cx="2500312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>
                <a:latin typeface="Segoe Print" panose="02000800000000000000" pitchFamily="2" charset="0"/>
                <a:cs typeface="Ayuthaya" pitchFamily="2" charset="-34"/>
              </a:rPr>
              <a:t>Cynnydd</a:t>
            </a:r>
          </a:p>
        </p:txBody>
      </p:sp>
      <p:sp>
        <p:nvSpPr>
          <p:cNvPr id="26627" name="Rectangle 5">
            <a:extLst>
              <a:ext uri="{FF2B5EF4-FFF2-40B4-BE49-F238E27FC236}">
                <a16:creationId xmlns:a16="http://schemas.microsoft.com/office/drawing/2014/main" id="{565ABE85-09C0-064C-B4FA-8B717B7AEA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14475" y="5654675"/>
            <a:ext cx="1762125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 b="1">
                <a:latin typeface="Segoe Print" panose="02000800000000000000" pitchFamily="2" charset="0"/>
                <a:cs typeface="Ayuthaya" pitchFamily="2" charset="-34"/>
              </a:rPr>
              <a:t>Hyder</a:t>
            </a:r>
          </a:p>
        </p:txBody>
      </p:sp>
      <p:sp>
        <p:nvSpPr>
          <p:cNvPr id="26628" name="Rectangle 6">
            <a:extLst>
              <a:ext uri="{FF2B5EF4-FFF2-40B4-BE49-F238E27FC236}">
                <a16:creationId xmlns:a16="http://schemas.microsoft.com/office/drawing/2014/main" id="{98FAAA33-DF4F-1D4D-BB18-714CFEA35E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18575" y="5654675"/>
            <a:ext cx="231775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>
                <a:latin typeface="Segoe Print" panose="02000800000000000000" pitchFamily="2" charset="0"/>
                <a:cs typeface="Ayuthaya" pitchFamily="2" charset="-34"/>
              </a:rPr>
              <a:t>Ymarfer</a:t>
            </a:r>
          </a:p>
        </p:txBody>
      </p:sp>
      <p:sp>
        <p:nvSpPr>
          <p:cNvPr id="26629" name="Rectangle 7">
            <a:extLst>
              <a:ext uri="{FF2B5EF4-FFF2-40B4-BE49-F238E27FC236}">
                <a16:creationId xmlns:a16="http://schemas.microsoft.com/office/drawing/2014/main" id="{67327085-B3DE-FC4F-A4AD-C9786230E0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16538" y="730250"/>
            <a:ext cx="1514475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progress</a:t>
            </a:r>
          </a:p>
        </p:txBody>
      </p:sp>
      <p:sp>
        <p:nvSpPr>
          <p:cNvPr id="26630" name="Rectangle 8">
            <a:extLst>
              <a:ext uri="{FF2B5EF4-FFF2-40B4-BE49-F238E27FC236}">
                <a16:creationId xmlns:a16="http://schemas.microsoft.com/office/drawing/2014/main" id="{09954C38-6609-A646-988E-ABB16170C7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42438" y="6308725"/>
            <a:ext cx="1471612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practice</a:t>
            </a:r>
          </a:p>
        </p:txBody>
      </p:sp>
      <p:sp>
        <p:nvSpPr>
          <p:cNvPr id="26631" name="Rectangle 9">
            <a:extLst>
              <a:ext uri="{FF2B5EF4-FFF2-40B4-BE49-F238E27FC236}">
                <a16:creationId xmlns:a16="http://schemas.microsoft.com/office/drawing/2014/main" id="{7B94EF63-50F5-FA41-8FFC-F8B1408EC6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08113" y="6338888"/>
            <a:ext cx="1868487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confidence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BBE74A27-9C78-3140-B9B0-F293CCAE385C}"/>
              </a:ext>
            </a:extLst>
          </p:cNvPr>
          <p:cNvCxnSpPr/>
          <p:nvPr/>
        </p:nvCxnSpPr>
        <p:spPr>
          <a:xfrm flipH="1">
            <a:off x="2697163" y="1174750"/>
            <a:ext cx="2619375" cy="4295775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6EE52EF3-4C51-2846-92B6-55E45EDBE6DC}"/>
              </a:ext>
            </a:extLst>
          </p:cNvPr>
          <p:cNvCxnSpPr>
            <a:cxnSpLocks/>
          </p:cNvCxnSpPr>
          <p:nvPr/>
        </p:nvCxnSpPr>
        <p:spPr>
          <a:xfrm>
            <a:off x="6775450" y="1174750"/>
            <a:ext cx="2674938" cy="4065588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EE4FCE0D-649F-0349-9869-558B934B03C6}"/>
              </a:ext>
            </a:extLst>
          </p:cNvPr>
          <p:cNvCxnSpPr>
            <a:cxnSpLocks/>
          </p:cNvCxnSpPr>
          <p:nvPr/>
        </p:nvCxnSpPr>
        <p:spPr>
          <a:xfrm flipH="1">
            <a:off x="3576638" y="6308725"/>
            <a:ext cx="5040312" cy="53975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26635" name="TextBox 16">
            <a:extLst>
              <a:ext uri="{FF2B5EF4-FFF2-40B4-BE49-F238E27FC236}">
                <a16:creationId xmlns:a16="http://schemas.microsoft.com/office/drawing/2014/main" id="{166A218F-73BC-EA4F-A9EC-876AEF44F7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9350" y="3206750"/>
            <a:ext cx="2228850" cy="1554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6000" b="1" dirty="0" err="1">
                <a:latin typeface="Segoe Print" panose="02000800000000000000" pitchFamily="2" charset="0"/>
                <a:cs typeface="Arial Unicode MS" panose="020B0604020202020204" pitchFamily="34" charset="-128"/>
              </a:rPr>
              <a:t>SGIL</a:t>
            </a:r>
            <a:r>
              <a:rPr lang="en-US" altLang="cy-GB" sz="3500" dirty="0" err="1">
                <a:solidFill>
                  <a:schemeClr val="bg1"/>
                </a:solidFill>
                <a:latin typeface="Segoe Print" panose="02000800000000000000" pitchFamily="2" charset="0"/>
                <a:cs typeface="Arial Unicode MS" panose="020B0604020202020204" pitchFamily="34" charset="-128"/>
              </a:rPr>
              <a:t>a</a:t>
            </a:r>
            <a:r>
              <a:rPr lang="en-US" altLang="cy-GB" sz="3500" dirty="0">
                <a:solidFill>
                  <a:schemeClr val="bg1"/>
                </a:solidFill>
                <a:latin typeface="Segoe Print" panose="02000800000000000000" pitchFamily="2" charset="0"/>
                <a:cs typeface="Arial Unicode MS" panose="020B0604020202020204" pitchFamily="34" charset="-128"/>
              </a:rPr>
              <a:t> skill</a:t>
            </a:r>
          </a:p>
        </p:txBody>
      </p:sp>
    </p:spTree>
    <p:extLst>
      <p:ext uri="{BB962C8B-B14F-4D97-AF65-F5344CB8AC3E}">
        <p14:creationId xmlns:p14="http://schemas.microsoft.com/office/powerpoint/2010/main" val="10277316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9CB223C4-4AF5-7840-8F89-1D32239C44CE}"/>
              </a:ext>
            </a:extLst>
          </p:cNvPr>
          <p:cNvSpPr/>
          <p:nvPr/>
        </p:nvSpPr>
        <p:spPr>
          <a:xfrm>
            <a:off x="394218" y="366287"/>
            <a:ext cx="8140699" cy="1046885"/>
          </a:xfrm>
          <a:prstGeom prst="roundRect">
            <a:avLst/>
          </a:prstGeom>
          <a:noFill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0EF2397-2F43-EA4F-A0B8-B6A4D1A40691}"/>
              </a:ext>
            </a:extLst>
          </p:cNvPr>
          <p:cNvSpPr/>
          <p:nvPr/>
        </p:nvSpPr>
        <p:spPr>
          <a:xfrm>
            <a:off x="1515522" y="431165"/>
            <a:ext cx="5898089" cy="992579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</a:bodyPr>
          <a:lstStyle/>
          <a:p>
            <a:pPr algn="ctr"/>
            <a:r>
              <a:rPr lang="en-GB" sz="60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Yr</a:t>
            </a:r>
            <a:r>
              <a:rPr lang="en-GB" sz="6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60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Amherffaith</a:t>
            </a:r>
            <a:endParaRPr lang="en-GB" sz="6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171DA9C9-9B43-F242-AD86-F72DF410CBAA}"/>
              </a:ext>
            </a:extLst>
          </p:cNvPr>
          <p:cNvSpPr/>
          <p:nvPr/>
        </p:nvSpPr>
        <p:spPr>
          <a:xfrm>
            <a:off x="695000" y="1666034"/>
            <a:ext cx="7539134" cy="5080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000" dirty="0">
                <a:latin typeface="Segoe Print" panose="02000800000000000000" pitchFamily="2" charset="0"/>
              </a:rPr>
              <a:t>The conditional tense – ‘was’</a:t>
            </a:r>
            <a:endParaRPr lang="en-US" sz="3000" i="1" dirty="0">
              <a:latin typeface="Segoe Print" panose="02000800000000000000" pitchFamily="2" charset="0"/>
            </a:endParaRP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60CDC259-51FC-354F-A8F8-1A4BF09E338F}"/>
              </a:ext>
            </a:extLst>
          </p:cNvPr>
          <p:cNvGraphicFramePr>
            <a:graphicFrameLocks noGrp="1"/>
          </p:cNvGraphicFramePr>
          <p:nvPr/>
        </p:nvGraphicFramePr>
        <p:xfrm>
          <a:off x="695000" y="2426896"/>
          <a:ext cx="3628501" cy="4105276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3628501">
                  <a:extLst>
                    <a:ext uri="{9D8B030D-6E8A-4147-A177-3AD203B41FA5}">
                      <a16:colId xmlns:a16="http://schemas.microsoft.com/office/drawing/2014/main" val="2088152935"/>
                    </a:ext>
                  </a:extLst>
                </a:gridCol>
              </a:tblGrid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Roeddwn i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5996566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Roeddet ti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6382120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 e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7945585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 hi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9617822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Roedden ni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8423560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Roeddech chi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3578699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1" dirty="0">
                          <a:effectLst/>
                        </a:rPr>
                        <a:t>Roedden nhw</a:t>
                      </a:r>
                      <a:endParaRPr lang="en-GB" sz="32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8962176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417F3E57-A100-7944-B5F3-6561672BE722}"/>
              </a:ext>
            </a:extLst>
          </p:cNvPr>
          <p:cNvGraphicFramePr>
            <a:graphicFrameLocks noGrp="1"/>
          </p:cNvGraphicFramePr>
          <p:nvPr/>
        </p:nvGraphicFramePr>
        <p:xfrm>
          <a:off x="4605633" y="2426896"/>
          <a:ext cx="3628501" cy="4105276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3628501">
                  <a:extLst>
                    <a:ext uri="{9D8B030D-6E8A-4147-A177-3AD203B41FA5}">
                      <a16:colId xmlns:a16="http://schemas.microsoft.com/office/drawing/2014/main" val="2088152935"/>
                    </a:ext>
                  </a:extLst>
                </a:gridCol>
              </a:tblGrid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I was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5996566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You were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6382120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He was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7945585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She was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9617822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We were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8423560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You were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3578699"/>
                  </a:ext>
                </a:extLst>
              </a:tr>
              <a:tr h="586468">
                <a:tc>
                  <a:txBody>
                    <a:bodyPr/>
                    <a:lstStyle/>
                    <a:p>
                      <a:pPr algn="l"/>
                      <a:r>
                        <a:rPr lang="cy-GB" sz="3200" b="0" i="1" dirty="0">
                          <a:effectLst/>
                        </a:rPr>
                        <a:t>They were</a:t>
                      </a:r>
                      <a:endParaRPr lang="en-GB" sz="32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8962176"/>
                  </a:ext>
                </a:extLst>
              </a:tr>
            </a:tbl>
          </a:graphicData>
        </a:graphic>
      </p:graphicFrame>
      <p:sp>
        <p:nvSpPr>
          <p:cNvPr id="12" name="Oval Callout 11">
            <a:extLst>
              <a:ext uri="{FF2B5EF4-FFF2-40B4-BE49-F238E27FC236}">
                <a16:creationId xmlns:a16="http://schemas.microsoft.com/office/drawing/2014/main" id="{66D77759-2841-C345-BD8E-5119092B6883}"/>
              </a:ext>
            </a:extLst>
          </p:cNvPr>
          <p:cNvSpPr/>
          <p:nvPr/>
        </p:nvSpPr>
        <p:spPr>
          <a:xfrm>
            <a:off x="6660262" y="-2115079"/>
            <a:ext cx="2617006" cy="1411130"/>
          </a:xfrm>
          <a:prstGeom prst="wedgeEllipseCallout">
            <a:avLst>
              <a:gd name="adj1" fmla="val 75321"/>
              <a:gd name="adj2" fmla="val -5402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sz="2000" dirty="0"/>
          </a:p>
        </p:txBody>
      </p:sp>
      <p:sp>
        <p:nvSpPr>
          <p:cNvPr id="13" name="Rounded Rectangular Callout 12">
            <a:extLst>
              <a:ext uri="{FF2B5EF4-FFF2-40B4-BE49-F238E27FC236}">
                <a16:creationId xmlns:a16="http://schemas.microsoft.com/office/drawing/2014/main" id="{5EB8FA2B-46BE-5F49-828D-7783E75DA8B5}"/>
              </a:ext>
            </a:extLst>
          </p:cNvPr>
          <p:cNvSpPr/>
          <p:nvPr/>
        </p:nvSpPr>
        <p:spPr>
          <a:xfrm>
            <a:off x="8896979" y="235927"/>
            <a:ext cx="2986061" cy="2545056"/>
          </a:xfrm>
          <a:prstGeom prst="wedgeRoundRectCallout">
            <a:avLst>
              <a:gd name="adj1" fmla="val 39479"/>
              <a:gd name="adj2" fmla="val 150114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Defnyddiwch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rhain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i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siarad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am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beth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b="1" u="sng" dirty="0" err="1">
                <a:solidFill>
                  <a:schemeClr val="tx1"/>
                </a:solidFill>
                <a:latin typeface="Segoe Print" panose="02000800000000000000" pitchFamily="2" charset="0"/>
              </a:rPr>
              <a:t>roeddech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chi’n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ei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wneud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.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Pryd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allwch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chi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ddefnyddio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hwn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yn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y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dosbarth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?</a:t>
            </a:r>
          </a:p>
        </p:txBody>
      </p:sp>
      <p:sp>
        <p:nvSpPr>
          <p:cNvPr id="14" name="Rounded Rectangular Callout 13">
            <a:extLst>
              <a:ext uri="{FF2B5EF4-FFF2-40B4-BE49-F238E27FC236}">
                <a16:creationId xmlns:a16="http://schemas.microsoft.com/office/drawing/2014/main" id="{3ED09F01-817E-1B48-8C0B-7961D32CD458}"/>
              </a:ext>
            </a:extLst>
          </p:cNvPr>
          <p:cNvSpPr/>
          <p:nvPr/>
        </p:nvSpPr>
        <p:spPr>
          <a:xfrm>
            <a:off x="8366976" y="3145707"/>
            <a:ext cx="2464253" cy="2545055"/>
          </a:xfrm>
          <a:prstGeom prst="wedgeRoundRectCallout">
            <a:avLst>
              <a:gd name="adj1" fmla="val 71468"/>
              <a:gd name="adj2" fmla="val 37073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Use these patterns to say what you </a:t>
            </a:r>
            <a:r>
              <a:rPr lang="en-US" sz="2000" b="1" u="sng" dirty="0">
                <a:solidFill>
                  <a:schemeClr val="tx1"/>
                </a:solidFill>
                <a:latin typeface="Segoe Print" panose="02000800000000000000" pitchFamily="2" charset="0"/>
              </a:rPr>
              <a:t>used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to do. </a:t>
            </a:r>
          </a:p>
          <a:p>
            <a:pPr algn="ctr"/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Think when you could use this in the classroom?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8D545A7-CD62-F2C6-D298-7223D577C8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10621200" y="5280598"/>
            <a:ext cx="1411130" cy="1411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45911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F2A10B7-382E-1896-AAA3-B88908D253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3257" y="0"/>
            <a:ext cx="95854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04907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54176303"/>
              </p:ext>
            </p:extLst>
          </p:nvPr>
        </p:nvGraphicFramePr>
        <p:xfrm>
          <a:off x="2617701" y="1961203"/>
          <a:ext cx="8954814" cy="3937139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85117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6135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4228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62083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Cadarnhaol</a:t>
                      </a:r>
                      <a:r>
                        <a:rPr lang="en-US" sz="2000" dirty="0"/>
                        <a:t> / </a:t>
                      </a:r>
                    </a:p>
                    <a:p>
                      <a:pPr algn="ctr"/>
                      <a:r>
                        <a:rPr lang="en-US" sz="2000" dirty="0"/>
                        <a:t>Positive</a:t>
                      </a:r>
                    </a:p>
                  </a:txBody>
                  <a:tcPr marL="68580" marR="68580" marT="34293" marB="3429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Cwestiwn</a:t>
                      </a:r>
                      <a:r>
                        <a:rPr lang="en-US" sz="2000" dirty="0"/>
                        <a:t> / Question</a:t>
                      </a:r>
                    </a:p>
                  </a:txBody>
                  <a:tcPr marL="68580" marR="68580" marT="34293" marB="34293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Negyddol</a:t>
                      </a:r>
                      <a:r>
                        <a:rPr lang="en-US" sz="2000" dirty="0"/>
                        <a:t> / </a:t>
                      </a:r>
                    </a:p>
                    <a:p>
                      <a:pPr algn="ctr"/>
                      <a:r>
                        <a:rPr lang="en-US" sz="2000" dirty="0"/>
                        <a:t>Negative</a:t>
                      </a:r>
                    </a:p>
                  </a:txBody>
                  <a:tcPr marL="68580" marR="68580" marT="34293" marB="34293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5895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Roeddwn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i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Roeddet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ti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Roedd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e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Roedd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hi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Roedden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ni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Roeddech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chi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Roedden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nhw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</a:txBody>
                  <a:tcPr marL="68580" marR="68580" marT="34293" marB="3429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Oeddwn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i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Oeddet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ti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Oedd e?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Oedd hi?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Oedden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ni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Oeddech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chi?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Oedden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nhw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</a:txBody>
                  <a:tcPr marL="68580" marR="68580" marT="34293" marB="34293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Doeddwn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i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Doeddet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ti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Doedd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e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Doedd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hi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Doedden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ni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Doeddech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chi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Doedden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nhw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</a:txBody>
                  <a:tcPr marL="68580" marR="68580" marT="34293" marB="34293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2" name="Rectangle 1">
            <a:extLst>
              <a:ext uri="{FF2B5EF4-FFF2-40B4-BE49-F238E27FC236}">
                <a16:creationId xmlns:a16="http://schemas.microsoft.com/office/drawing/2014/main" id="{4B530615-ACE6-73F5-9509-6E416976894F}"/>
              </a:ext>
            </a:extLst>
          </p:cNvPr>
          <p:cNvSpPr/>
          <p:nvPr/>
        </p:nvSpPr>
        <p:spPr>
          <a:xfrm>
            <a:off x="2617701" y="518491"/>
            <a:ext cx="2738571" cy="1177245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</a:bodyPr>
          <a:lstStyle/>
          <a:p>
            <a:pPr algn="ctr"/>
            <a:r>
              <a:rPr lang="en-GB" sz="7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Roedd</a:t>
            </a:r>
            <a:endParaRPr lang="en-GB" sz="7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9335792-A55C-D840-B978-28D3E8B7158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0840026"/>
              </p:ext>
            </p:extLst>
          </p:nvPr>
        </p:nvGraphicFramePr>
        <p:xfrm>
          <a:off x="398106" y="2246906"/>
          <a:ext cx="1936531" cy="363233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36531">
                  <a:extLst>
                    <a:ext uri="{9D8B030D-6E8A-4147-A177-3AD203B41FA5}">
                      <a16:colId xmlns:a16="http://schemas.microsoft.com/office/drawing/2014/main" val="2043829294"/>
                    </a:ext>
                  </a:extLst>
                </a:gridCol>
              </a:tblGrid>
              <a:tr h="362083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Person</a:t>
                      </a:r>
                    </a:p>
                  </a:txBody>
                  <a:tcPr marL="68580" marR="68580" marT="34293" marB="34293"/>
                </a:tc>
                <a:extLst>
                  <a:ext uri="{0D108BD9-81ED-4DB2-BD59-A6C34878D82A}">
                    <a16:rowId xmlns:a16="http://schemas.microsoft.com/office/drawing/2014/main" val="3408189799"/>
                  </a:ext>
                </a:extLst>
              </a:tr>
              <a:tr h="325895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/>
                        <a:t>Fi / Me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err="1"/>
                        <a:t>Ti</a:t>
                      </a:r>
                      <a:r>
                        <a:rPr lang="en-US" sz="2000" b="1" dirty="0"/>
                        <a:t> / You (s.)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/>
                        <a:t>Fe / Him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/>
                        <a:t>Hi / Her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/>
                        <a:t>Ni / Us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/>
                        <a:t>Chi / You (pl.)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err="1"/>
                        <a:t>Nhw</a:t>
                      </a:r>
                      <a:r>
                        <a:rPr lang="en-US" sz="2000" b="1" dirty="0"/>
                        <a:t> / Them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</a:txBody>
                  <a:tcPr marL="68580" marR="68580" marT="34293" marB="34293"/>
                </a:tc>
                <a:extLst>
                  <a:ext uri="{0D108BD9-81ED-4DB2-BD59-A6C34878D82A}">
                    <a16:rowId xmlns:a16="http://schemas.microsoft.com/office/drawing/2014/main" val="35914755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916886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B56C4D9F-088F-9B67-D9E8-37DF0A1DFF68}"/>
              </a:ext>
            </a:extLst>
          </p:cNvPr>
          <p:cNvSpPr/>
          <p:nvPr/>
        </p:nvSpPr>
        <p:spPr>
          <a:xfrm>
            <a:off x="1762049" y="1149659"/>
            <a:ext cx="8667902" cy="5411461"/>
          </a:xfrm>
          <a:prstGeom prst="roundRect">
            <a:avLst/>
          </a:prstGeom>
          <a:ln>
            <a:solidFill>
              <a:schemeClr val="tx1"/>
            </a:solidFill>
            <a:prstDash val="sysDash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effectLst/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Roeddwn i’n hwyr.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Roedden nhw’n hapus.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Roedd e’n darllen. 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Roeddet ti’n chwarae. / Roeddech chi’n chwarae.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Roedd y plant yn gweithio. 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Roedden ni’n cerdded yn y parc. 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Roedd hi’n mynd i’r siop.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Roeddwn i’n gwneud cacen.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Roedd fy chwaer fach yn chwarae gyda’r trên.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latin typeface="Arial" panose="020B0604020202020204" pitchFamily="34" charset="0"/>
                <a:ea typeface="MS Mincho" panose="02020609040205080304" pitchFamily="49" charset="-128"/>
                <a:cs typeface="Arial" panose="020B0604020202020204" pitchFamily="34" charset="0"/>
              </a:rPr>
              <a:t>Roedden nhw’n siarad yn y wers.   </a:t>
            </a:r>
            <a:endParaRPr lang="cy-GB" sz="2600" dirty="0">
              <a:effectLst/>
              <a:latin typeface="Arial" panose="020B0604020202020204" pitchFamily="34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B1DD9E3-DF11-BD98-2E20-1C3A0A0B4EDD}"/>
              </a:ext>
            </a:extLst>
          </p:cNvPr>
          <p:cNvSpPr txBox="1"/>
          <p:nvPr/>
        </p:nvSpPr>
        <p:spPr>
          <a:xfrm>
            <a:off x="2162542" y="296880"/>
            <a:ext cx="7866915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Tw Cen MT" panose="020B0602020104020603" pitchFamily="34" charset="0"/>
              </a:rPr>
              <a:t>CYFIEITHU / TRANSLATION</a:t>
            </a:r>
          </a:p>
        </p:txBody>
      </p:sp>
    </p:spTree>
    <p:extLst>
      <p:ext uri="{BB962C8B-B14F-4D97-AF65-F5344CB8AC3E}">
        <p14:creationId xmlns:p14="http://schemas.microsoft.com/office/powerpoint/2010/main" val="37414979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A60BC30D-C91F-B443-E313-16F59A1F0EDD}"/>
              </a:ext>
            </a:extLst>
          </p:cNvPr>
          <p:cNvSpPr/>
          <p:nvPr/>
        </p:nvSpPr>
        <p:spPr>
          <a:xfrm>
            <a:off x="624954" y="659555"/>
            <a:ext cx="8080227" cy="4125806"/>
          </a:xfrm>
          <a:prstGeom prst="roundRect">
            <a:avLst/>
          </a:prstGeom>
          <a:ln>
            <a:solidFill>
              <a:schemeClr val="tx1"/>
            </a:solidFill>
            <a:prstDash val="sysDash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Sut roedd y tywydd ddoe?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Ble roedd y gêm bêl-droed nos Sadwrn? 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Faint o’r gloch oedd y larwm bore ’ma?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Beth roeddet ti’n wneud neithiwr?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Beth roedden ni’n fwyta ddoe?</a:t>
            </a:r>
            <a:endParaRPr lang="cy-GB" sz="26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2E861139-1EEB-AF00-0138-66814C7FE936}"/>
              </a:ext>
            </a:extLst>
          </p:cNvPr>
          <p:cNvSpPr/>
          <p:nvPr/>
        </p:nvSpPr>
        <p:spPr>
          <a:xfrm>
            <a:off x="1400885" y="922782"/>
            <a:ext cx="6658593" cy="465206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000" dirty="0" err="1">
                <a:latin typeface="Segoe Print" panose="02000800000000000000" pitchFamily="2" charset="0"/>
              </a:rPr>
              <a:t>Atebwch</a:t>
            </a:r>
            <a:r>
              <a:rPr lang="en-US" sz="3000" dirty="0">
                <a:latin typeface="Segoe Print" panose="02000800000000000000" pitchFamily="2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</a:rPr>
              <a:t>rhain</a:t>
            </a:r>
            <a:r>
              <a:rPr lang="en-US" sz="3000" dirty="0">
                <a:latin typeface="Segoe Print" panose="02000800000000000000" pitchFamily="2" charset="0"/>
              </a:rPr>
              <a:t> / Answer these:</a:t>
            </a:r>
            <a:endParaRPr lang="en-US" sz="3000" i="1" dirty="0">
              <a:latin typeface="Segoe Print" panose="02000800000000000000" pitchFamily="2" charset="0"/>
            </a:endParaRPr>
          </a:p>
        </p:txBody>
      </p:sp>
      <p:pic>
        <p:nvPicPr>
          <p:cNvPr id="10" name="Picture 9" descr="mage result for speech bubble logo no background">
            <a:extLst>
              <a:ext uri="{FF2B5EF4-FFF2-40B4-BE49-F238E27FC236}">
                <a16:creationId xmlns:a16="http://schemas.microsoft.com/office/drawing/2014/main" id="{D1DABE2A-A4F7-F017-FA62-2D352881AFDD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21097" y="141250"/>
            <a:ext cx="2757876" cy="2137256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8BEDC5D-920D-C692-5617-3C95C141CC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93169" y="335398"/>
            <a:ext cx="1173892" cy="105259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624FE6A-140E-DCCE-3969-6FF4435339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51768" y="507155"/>
            <a:ext cx="1173892" cy="105259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0050641-E8D0-30B1-A66B-D0DC95E9A2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04168" y="659555"/>
            <a:ext cx="1173892" cy="1052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4239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A60BC30D-C91F-B443-E313-16F59A1F0EDD}"/>
              </a:ext>
            </a:extLst>
          </p:cNvPr>
          <p:cNvSpPr/>
          <p:nvPr/>
        </p:nvSpPr>
        <p:spPr>
          <a:xfrm>
            <a:off x="624954" y="659555"/>
            <a:ext cx="8080227" cy="3235112"/>
          </a:xfrm>
          <a:prstGeom prst="roundRect">
            <a:avLst/>
          </a:prstGeom>
          <a:ln>
            <a:solidFill>
              <a:schemeClr val="tx1"/>
            </a:solidFill>
            <a:prstDash val="sysDash"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514350" indent="-514350">
              <a:spcAft>
                <a:spcPts val="0"/>
              </a:spcAft>
              <a:buAutoNum type="arabicPeriod"/>
            </a:pPr>
            <a:endParaRPr lang="cy-GB" sz="2600" dirty="0">
              <a:latin typeface="American Typewriter" panose="02090604020004020304" pitchFamily="18" charset="77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514350" indent="-514350">
              <a:spcAft>
                <a:spcPts val="0"/>
              </a:spcAft>
              <a:buAutoNum type="arabicPeriod"/>
            </a:pPr>
            <a:endParaRPr lang="cy-GB" sz="2600" dirty="0">
              <a:effectLst/>
              <a:latin typeface="American Typewriter" panose="02090604020004020304" pitchFamily="18" charset="77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Sut roedd y tywydd ddoe?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Ble roedd y gêm bêl-droed nos Sadwrn? 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Faint o’r gloch oedd y larwm bore ’ma?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Beth roeddet ti’n wneud neithiwr?</a:t>
            </a:r>
          </a:p>
          <a:p>
            <a:pPr marL="514350" indent="-514350">
              <a:spcAft>
                <a:spcPts val="0"/>
              </a:spcAft>
              <a:buAutoNum type="arabicPeriod"/>
            </a:pPr>
            <a:r>
              <a:rPr lang="cy-GB" sz="2600" dirty="0">
                <a:effectLst/>
                <a:latin typeface="American Typewriter" panose="02090604020004020304" pitchFamily="18" charset="77"/>
                <a:ea typeface="MS Mincho" panose="02020609040205080304" pitchFamily="49" charset="-128"/>
                <a:cs typeface="Times New Roman" panose="02020603050405020304" pitchFamily="18" charset="0"/>
              </a:rPr>
              <a:t>Beth roedden ni’n fwyta ddoe?</a:t>
            </a:r>
            <a:endParaRPr lang="cy-GB" sz="2600" dirty="0">
              <a:effectLst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2E861139-1EEB-AF00-0138-66814C7FE936}"/>
              </a:ext>
            </a:extLst>
          </p:cNvPr>
          <p:cNvSpPr/>
          <p:nvPr/>
        </p:nvSpPr>
        <p:spPr>
          <a:xfrm>
            <a:off x="1400886" y="922782"/>
            <a:ext cx="3877000" cy="680926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000" dirty="0" err="1">
                <a:latin typeface="Segoe Print" panose="02000800000000000000" pitchFamily="2" charset="0"/>
              </a:rPr>
              <a:t>Atebwch</a:t>
            </a:r>
            <a:r>
              <a:rPr lang="en-US" sz="3000" dirty="0">
                <a:latin typeface="Segoe Print" panose="02000800000000000000" pitchFamily="2" charset="0"/>
              </a:rPr>
              <a:t> </a:t>
            </a:r>
            <a:r>
              <a:rPr lang="en-US" sz="3000" dirty="0" err="1">
                <a:latin typeface="Segoe Print" panose="02000800000000000000" pitchFamily="2" charset="0"/>
              </a:rPr>
              <a:t>rhain</a:t>
            </a:r>
            <a:r>
              <a:rPr lang="en-US" sz="3000" dirty="0">
                <a:latin typeface="Segoe Print" panose="02000800000000000000" pitchFamily="2" charset="0"/>
              </a:rPr>
              <a:t>:</a:t>
            </a:r>
            <a:endParaRPr lang="en-US" sz="3000" i="1" dirty="0">
              <a:latin typeface="Segoe Print" panose="02000800000000000000" pitchFamily="2" charset="0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CA4CE79-8109-B56E-6140-2FD7BDA50C3F}"/>
              </a:ext>
            </a:extLst>
          </p:cNvPr>
          <p:cNvGraphicFramePr>
            <a:graphicFrameLocks noGrp="1"/>
          </p:cNvGraphicFramePr>
          <p:nvPr/>
        </p:nvGraphicFramePr>
        <p:xfrm>
          <a:off x="332947" y="4472178"/>
          <a:ext cx="4082514" cy="146304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202914">
                  <a:extLst>
                    <a:ext uri="{9D8B030D-6E8A-4147-A177-3AD203B41FA5}">
                      <a16:colId xmlns:a16="http://schemas.microsoft.com/office/drawing/2014/main" val="3379460587"/>
                    </a:ext>
                  </a:extLst>
                </a:gridCol>
                <a:gridCol w="1879600">
                  <a:extLst>
                    <a:ext uri="{9D8B030D-6E8A-4147-A177-3AD203B41FA5}">
                      <a16:colId xmlns:a16="http://schemas.microsoft.com/office/drawing/2014/main" val="2459502230"/>
                    </a:ext>
                  </a:extLst>
                </a:gridCol>
              </a:tblGrid>
              <a:tr h="290336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cy-GB" sz="1800" b="1" dirty="0">
                          <a:latin typeface="Segoe Print" panose="02000800000000000000" pitchFamily="2" charset="0"/>
                        </a:rPr>
                        <a:t>Sut?</a:t>
                      </a:r>
                      <a:endParaRPr lang="en-US" sz="1800" b="1" dirty="0">
                        <a:latin typeface="Segoe Print" panose="02000800000000000000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cy-GB" sz="1800" b="0" i="1" dirty="0">
                          <a:latin typeface="Segoe Print" panose="02000800000000000000" pitchFamily="2" charset="0"/>
                        </a:rPr>
                        <a:t>How?</a:t>
                      </a:r>
                      <a:endParaRPr lang="en-US" sz="1800" b="0" i="1" dirty="0">
                        <a:latin typeface="Segoe Print" panose="02000800000000000000" pitchFamily="2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0840623"/>
                  </a:ext>
                </a:extLst>
              </a:tr>
              <a:tr h="290336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 err="1">
                          <a:latin typeface="Segoe Print" panose="02000800000000000000" pitchFamily="2" charset="0"/>
                        </a:rPr>
                        <a:t>Ble</a:t>
                      </a:r>
                      <a:r>
                        <a:rPr lang="en-US" sz="18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0" i="1" dirty="0">
                          <a:latin typeface="Segoe Print" panose="02000800000000000000" pitchFamily="2" charset="0"/>
                        </a:rPr>
                        <a:t>Where?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1796457"/>
                  </a:ext>
                </a:extLst>
              </a:tr>
              <a:tr h="290336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>
                          <a:latin typeface="Segoe Print" panose="02000800000000000000" pitchFamily="2" charset="0"/>
                        </a:rPr>
                        <a:t>Faint </a:t>
                      </a:r>
                      <a:r>
                        <a:rPr lang="en-US" sz="1800" b="1" dirty="0" err="1">
                          <a:latin typeface="Segoe Print" panose="02000800000000000000" pitchFamily="2" charset="0"/>
                        </a:rPr>
                        <a:t>o’r</a:t>
                      </a:r>
                      <a:r>
                        <a:rPr lang="en-US" sz="18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1800" b="1" dirty="0" err="1">
                          <a:latin typeface="Segoe Print" panose="02000800000000000000" pitchFamily="2" charset="0"/>
                        </a:rPr>
                        <a:t>gloch</a:t>
                      </a:r>
                      <a:r>
                        <a:rPr lang="en-US" sz="18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0" i="1" dirty="0">
                          <a:latin typeface="Segoe Print" panose="02000800000000000000" pitchFamily="2" charset="0"/>
                        </a:rPr>
                        <a:t>At what time?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893654"/>
                  </a:ext>
                </a:extLst>
              </a:tr>
              <a:tr h="306438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>
                          <a:latin typeface="Segoe Print" panose="02000800000000000000" pitchFamily="2" charset="0"/>
                        </a:rPr>
                        <a:t>Beth?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0" i="1" dirty="0">
                          <a:latin typeface="Segoe Print" panose="02000800000000000000" pitchFamily="2" charset="0"/>
                        </a:rPr>
                        <a:t>What? 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96026"/>
                  </a:ext>
                </a:extLst>
              </a:tr>
            </a:tbl>
          </a:graphicData>
        </a:graphic>
      </p:graphicFrame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96F4C604-959C-CA22-7F46-034C6191F66C}"/>
              </a:ext>
            </a:extLst>
          </p:cNvPr>
          <p:cNvSpPr txBox="1">
            <a:spLocks/>
          </p:cNvSpPr>
          <p:nvPr/>
        </p:nvSpPr>
        <p:spPr>
          <a:xfrm>
            <a:off x="4741334" y="4217921"/>
            <a:ext cx="7117719" cy="2174819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hi’n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y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gêm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yn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y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larwm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am…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Roeddwn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i’n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… /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Doeddwn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i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ddim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yn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Roedden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ni’n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. </a:t>
            </a:r>
            <a:r>
              <a:rPr lang="en-US" sz="2600" dirty="0" err="1">
                <a:latin typeface="Segoe Print" panose="02000800000000000000" pitchFamily="2" charset="0"/>
                <a:cs typeface="Cavolini" panose="03000502040302020204" pitchFamily="66" charset="0"/>
              </a:rPr>
              <a:t>bwyta</a:t>
            </a:r>
            <a:r>
              <a:rPr lang="en-US" sz="26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9" name="Picture 8" descr="mage result for speech bubble logo no background">
            <a:extLst>
              <a:ext uri="{FF2B5EF4-FFF2-40B4-BE49-F238E27FC236}">
                <a16:creationId xmlns:a16="http://schemas.microsoft.com/office/drawing/2014/main" id="{EE07EC2E-E979-3D55-6865-55C0CBDEED77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10189" y="261257"/>
            <a:ext cx="2757876" cy="194983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2D4681B-8B37-C886-CAFF-2652E1834B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02181" y="465260"/>
            <a:ext cx="1173892" cy="1052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83350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>
            <a:extLst>
              <a:ext uri="{FF2B5EF4-FFF2-40B4-BE49-F238E27FC236}">
                <a16:creationId xmlns:a16="http://schemas.microsoft.com/office/drawing/2014/main" id="{C78F1A25-22AA-7B47-83F9-59F6E54D911B}"/>
              </a:ext>
            </a:extLst>
          </p:cNvPr>
          <p:cNvPicPr>
            <a:picLocks noChangeAspect="1" noChangeArrowheads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5602" name="Tekhnologic Logo">
            <a:extLst>
              <a:ext uri="{FF2B5EF4-FFF2-40B4-BE49-F238E27FC236}">
                <a16:creationId xmlns:a16="http://schemas.microsoft.com/office/drawing/2014/main" id="{7B0B3EE8-7A70-7E40-982A-B2CF3AB5AB75}"/>
              </a:ext>
            </a:extLst>
          </p:cNvPr>
          <p:cNvGrpSpPr>
            <a:grpSpLocks/>
          </p:cNvGrpSpPr>
          <p:nvPr/>
        </p:nvGrpSpPr>
        <p:grpSpPr bwMode="auto">
          <a:xfrm>
            <a:off x="5684838" y="6661150"/>
            <a:ext cx="822325" cy="179388"/>
            <a:chOff x="5464435" y="6630924"/>
            <a:chExt cx="820768" cy="180000"/>
          </a:xfrm>
        </p:grpSpPr>
        <p:pic>
          <p:nvPicPr>
            <p:cNvPr id="5" name="Image">
              <a:extLst>
                <a:ext uri="{FF2B5EF4-FFF2-40B4-BE49-F238E27FC236}">
                  <a16:creationId xmlns:a16="http://schemas.microsoft.com/office/drawing/2014/main" id="{24F0DFA3-2833-4171-A1DF-83A53FEEB6D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64435" y="6630924"/>
              <a:ext cx="180000" cy="180000"/>
            </a:xfrm>
            <a:prstGeom prst="rect">
              <a:avLst/>
            </a:prstGeom>
          </p:spPr>
        </p:pic>
        <p:sp>
          <p:nvSpPr>
            <p:cNvPr id="25646" name="Text">
              <a:extLst>
                <a:ext uri="{FF2B5EF4-FFF2-40B4-BE49-F238E27FC236}">
                  <a16:creationId xmlns:a16="http://schemas.microsoft.com/office/drawing/2014/main" id="{64F3382B-BEAE-1B44-9235-AFCE7919CE9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24766" y="6651674"/>
              <a:ext cx="660437" cy="1384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900" b="1">
                  <a:solidFill>
                    <a:srgbClr val="3059A2"/>
                  </a:solidFill>
                  <a:latin typeface="Century Gothic" panose="020B0502020202020204" pitchFamily="34" charset="0"/>
                </a:rPr>
                <a:t>tekhnologic</a:t>
              </a:r>
            </a:p>
          </p:txBody>
        </p:sp>
      </p:grpSp>
      <p:sp>
        <p:nvSpPr>
          <p:cNvPr id="7" name="Spinner BG">
            <a:extLst>
              <a:ext uri="{FF2B5EF4-FFF2-40B4-BE49-F238E27FC236}">
                <a16:creationId xmlns:a16="http://schemas.microsoft.com/office/drawing/2014/main" id="{BCF3B96D-F0DB-48FC-89ED-536ADA1BCD62}"/>
              </a:ext>
            </a:extLst>
          </p:cNvPr>
          <p:cNvSpPr/>
          <p:nvPr/>
        </p:nvSpPr>
        <p:spPr>
          <a:xfrm>
            <a:off x="2855913" y="188913"/>
            <a:ext cx="6480175" cy="6480175"/>
          </a:xfrm>
          <a:prstGeom prst="ellipse">
            <a:avLst/>
          </a:prstGeom>
          <a:solidFill>
            <a:srgbClr val="0084A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8" name="Anchor">
            <a:extLst>
              <a:ext uri="{FF2B5EF4-FFF2-40B4-BE49-F238E27FC236}">
                <a16:creationId xmlns:a16="http://schemas.microsoft.com/office/drawing/2014/main" id="{F148B670-D244-48C5-9159-2E9C37A4404B}"/>
              </a:ext>
            </a:extLst>
          </p:cNvPr>
          <p:cNvSpPr/>
          <p:nvPr/>
        </p:nvSpPr>
        <p:spPr>
          <a:xfrm>
            <a:off x="5195888" y="2528888"/>
            <a:ext cx="1800225" cy="1800225"/>
          </a:xfrm>
          <a:prstGeom prst="ellipse">
            <a:avLst/>
          </a:prstGeom>
          <a:solidFill>
            <a:srgbClr val="00B050">
              <a:alpha val="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36" name="Spinning Wheel 12">
            <a:extLst>
              <a:ext uri="{FF2B5EF4-FFF2-40B4-BE49-F238E27FC236}">
                <a16:creationId xmlns:a16="http://schemas.microsoft.com/office/drawing/2014/main" id="{E14DCD70-2084-2D44-B9E2-A3F01A70E934}"/>
              </a:ext>
            </a:extLst>
          </p:cNvPr>
          <p:cNvGrpSpPr>
            <a:grpSpLocks/>
          </p:cNvGrpSpPr>
          <p:nvPr/>
        </p:nvGrpSpPr>
        <p:grpSpPr bwMode="auto">
          <a:xfrm>
            <a:off x="2884488" y="158750"/>
            <a:ext cx="6423025" cy="6483350"/>
            <a:chOff x="2885164" y="159304"/>
            <a:chExt cx="6423041" cy="6482213"/>
          </a:xfrm>
        </p:grpSpPr>
        <p:sp>
          <p:nvSpPr>
            <p:cNvPr id="37" name="Segment 12">
              <a:extLst>
                <a:ext uri="{FF2B5EF4-FFF2-40B4-BE49-F238E27FC236}">
                  <a16:creationId xmlns:a16="http://schemas.microsoft.com/office/drawing/2014/main" id="{54AF13DE-2F2F-4984-884D-A2DE034455F9}"/>
                </a:ext>
              </a:extLst>
            </p:cNvPr>
            <p:cNvSpPr/>
            <p:nvPr/>
          </p:nvSpPr>
          <p:spPr>
            <a:xfrm rot="19800000">
              <a:off x="5017181" y="249776"/>
              <a:ext cx="1552579" cy="2309407"/>
            </a:xfrm>
            <a:custGeom>
              <a:avLst/>
              <a:gdLst>
                <a:gd name="connsiteX0" fmla="*/ 1552980 w 1552980"/>
                <a:gd name="connsiteY0" fmla="*/ 407722 h 2310475"/>
                <a:gd name="connsiteX1" fmla="*/ 454425 w 1552980"/>
                <a:gd name="connsiteY1" fmla="*/ 2310475 h 2310475"/>
                <a:gd name="connsiteX2" fmla="*/ 378992 w 1552980"/>
                <a:gd name="connsiteY2" fmla="*/ 2271858 h 2310475"/>
                <a:gd name="connsiteX3" fmla="*/ 132817 w 1552980"/>
                <a:gd name="connsiteY3" fmla="*/ 2202893 h 2310475"/>
                <a:gd name="connsiteX4" fmla="*/ 0 w 1552980"/>
                <a:gd name="connsiteY4" fmla="*/ 2199398 h 2310475"/>
                <a:gd name="connsiteX5" fmla="*/ 0 w 1552980"/>
                <a:gd name="connsiteY5" fmla="*/ 2418 h 2310475"/>
                <a:gd name="connsiteX6" fmla="*/ 108314 w 1552980"/>
                <a:gd name="connsiteY6" fmla="*/ 0 h 2310475"/>
                <a:gd name="connsiteX7" fmla="*/ 1417781 w 1552980"/>
                <a:gd name="connsiteY7" fmla="*/ 334158 h 2310475"/>
                <a:gd name="connsiteX8" fmla="*/ 1552980 w 1552980"/>
                <a:gd name="connsiteY8" fmla="*/ 407722 h 2310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2980" h="2310475">
                  <a:moveTo>
                    <a:pt x="1552980" y="407722"/>
                  </a:moveTo>
                  <a:lnTo>
                    <a:pt x="454425" y="2310475"/>
                  </a:lnTo>
                  <a:lnTo>
                    <a:pt x="378992" y="2271858"/>
                  </a:lnTo>
                  <a:cubicBezTo>
                    <a:pt x="299200" y="2235997"/>
                    <a:pt x="216253" y="2213246"/>
                    <a:pt x="132817" y="2202893"/>
                  </a:cubicBezTo>
                  <a:lnTo>
                    <a:pt x="0" y="2199398"/>
                  </a:lnTo>
                  <a:lnTo>
                    <a:pt x="0" y="2418"/>
                  </a:lnTo>
                  <a:lnTo>
                    <a:pt x="108314" y="0"/>
                  </a:lnTo>
                  <a:cubicBezTo>
                    <a:pt x="552249" y="11529"/>
                    <a:pt x="999375" y="120065"/>
                    <a:pt x="1417781" y="334158"/>
                  </a:cubicBezTo>
                  <a:lnTo>
                    <a:pt x="1552980" y="407722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38" name="Segment 11">
              <a:extLst>
                <a:ext uri="{FF2B5EF4-FFF2-40B4-BE49-F238E27FC236}">
                  <a16:creationId xmlns:a16="http://schemas.microsoft.com/office/drawing/2014/main" id="{D6CAB828-A570-4668-9AD7-A4848B490781}"/>
                </a:ext>
              </a:extLst>
            </p:cNvPr>
            <p:cNvSpPr/>
            <p:nvPr/>
          </p:nvSpPr>
          <p:spPr>
            <a:xfrm rot="19800000">
              <a:off x="3705903" y="1019578"/>
              <a:ext cx="1519242" cy="2323692"/>
            </a:xfrm>
            <a:custGeom>
              <a:avLst/>
              <a:gdLst>
                <a:gd name="connsiteX0" fmla="*/ 1517681 w 1517681"/>
                <a:gd name="connsiteY0" fmla="*/ 0 h 2323810"/>
                <a:gd name="connsiteX1" fmla="*/ 1517681 w 1517681"/>
                <a:gd name="connsiteY1" fmla="*/ 2196804 h 2323810"/>
                <a:gd name="connsiteX2" fmla="*/ 1487364 w 1517681"/>
                <a:gd name="connsiteY2" fmla="*/ 2196006 h 2323810"/>
                <a:gd name="connsiteX3" fmla="*/ 1168949 w 1517681"/>
                <a:gd name="connsiteY3" fmla="*/ 2281325 h 2323810"/>
                <a:gd name="connsiteX4" fmla="*/ 1099641 w 1517681"/>
                <a:gd name="connsiteY4" fmla="*/ 2323810 h 2323810"/>
                <a:gd name="connsiteX5" fmla="*/ 0 w 1517681"/>
                <a:gd name="connsiteY5" fmla="*/ 419175 h 2323810"/>
                <a:gd name="connsiteX6" fmla="*/ 205408 w 1517681"/>
                <a:gd name="connsiteY6" fmla="*/ 306621 h 2323810"/>
                <a:gd name="connsiteX7" fmla="*/ 1334463 w 1517681"/>
                <a:gd name="connsiteY7" fmla="*/ 4091 h 2323810"/>
                <a:gd name="connsiteX8" fmla="*/ 1517681 w 1517681"/>
                <a:gd name="connsiteY8" fmla="*/ 0 h 232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17681" h="2323810">
                  <a:moveTo>
                    <a:pt x="1517681" y="0"/>
                  </a:moveTo>
                  <a:lnTo>
                    <a:pt x="1517681" y="2196804"/>
                  </a:lnTo>
                  <a:lnTo>
                    <a:pt x="1487364" y="2196006"/>
                  </a:lnTo>
                  <a:cubicBezTo>
                    <a:pt x="1376828" y="2203818"/>
                    <a:pt x="1268582" y="2232822"/>
                    <a:pt x="1168949" y="2281325"/>
                  </a:cubicBezTo>
                  <a:lnTo>
                    <a:pt x="1099641" y="2323810"/>
                  </a:lnTo>
                  <a:lnTo>
                    <a:pt x="0" y="419175"/>
                  </a:lnTo>
                  <a:lnTo>
                    <a:pt x="205408" y="306621"/>
                  </a:lnTo>
                  <a:cubicBezTo>
                    <a:pt x="558694" y="134636"/>
                    <a:pt x="942516" y="31791"/>
                    <a:pt x="1334463" y="4091"/>
                  </a:cubicBezTo>
                  <a:lnTo>
                    <a:pt x="1517681" y="0"/>
                  </a:lnTo>
                  <a:close/>
                </a:path>
              </a:pathLst>
            </a:cu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39" name="Segment 10">
              <a:extLst>
                <a:ext uri="{FF2B5EF4-FFF2-40B4-BE49-F238E27FC236}">
                  <a16:creationId xmlns:a16="http://schemas.microsoft.com/office/drawing/2014/main" id="{5E442D61-C742-4967-97B7-FC1DCBEC0CB1}"/>
                </a:ext>
              </a:extLst>
            </p:cNvPr>
            <p:cNvSpPr/>
            <p:nvPr/>
          </p:nvSpPr>
          <p:spPr>
            <a:xfrm rot="19800000">
              <a:off x="2885164" y="1773509"/>
              <a:ext cx="2203455" cy="2210999"/>
            </a:xfrm>
            <a:custGeom>
              <a:avLst/>
              <a:gdLst>
                <a:gd name="connsiteX0" fmla="*/ 1102942 w 2202670"/>
                <a:gd name="connsiteY0" fmla="*/ 0 h 2211083"/>
                <a:gd name="connsiteX1" fmla="*/ 2202670 w 2202670"/>
                <a:gd name="connsiteY1" fmla="*/ 1904786 h 2211083"/>
                <a:gd name="connsiteX2" fmla="*/ 2132846 w 2202670"/>
                <a:gd name="connsiteY2" fmla="*/ 1947587 h 2211083"/>
                <a:gd name="connsiteX3" fmla="*/ 1906159 w 2202670"/>
                <a:gd name="connsiteY3" fmla="*/ 2204586 h 2211083"/>
                <a:gd name="connsiteX4" fmla="*/ 1902833 w 2202670"/>
                <a:gd name="connsiteY4" fmla="*/ 2211083 h 2211083"/>
                <a:gd name="connsiteX5" fmla="*/ 0 w 2202670"/>
                <a:gd name="connsiteY5" fmla="*/ 1112481 h 2211083"/>
                <a:gd name="connsiteX6" fmla="*/ 3485 w 2202670"/>
                <a:gd name="connsiteY6" fmla="*/ 1106077 h 2211083"/>
                <a:gd name="connsiteX7" fmla="*/ 1052620 w 2202670"/>
                <a:gd name="connsiteY7" fmla="*/ 27574 h 2211083"/>
                <a:gd name="connsiteX8" fmla="*/ 1102942 w 2202670"/>
                <a:gd name="connsiteY8" fmla="*/ 0 h 2211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02670" h="2211083">
                  <a:moveTo>
                    <a:pt x="1102942" y="0"/>
                  </a:moveTo>
                  <a:lnTo>
                    <a:pt x="2202670" y="1904786"/>
                  </a:lnTo>
                  <a:lnTo>
                    <a:pt x="2132846" y="1947587"/>
                  </a:lnTo>
                  <a:cubicBezTo>
                    <a:pt x="2043405" y="2015166"/>
                    <a:pt x="1965736" y="2101397"/>
                    <a:pt x="1906159" y="2204586"/>
                  </a:cubicBezTo>
                  <a:lnTo>
                    <a:pt x="1902833" y="2211083"/>
                  </a:lnTo>
                  <a:lnTo>
                    <a:pt x="0" y="1112481"/>
                  </a:lnTo>
                  <a:lnTo>
                    <a:pt x="3485" y="1106077"/>
                  </a:lnTo>
                  <a:cubicBezTo>
                    <a:pt x="267546" y="648709"/>
                    <a:pt x="631849" y="285299"/>
                    <a:pt x="1052620" y="27574"/>
                  </a:cubicBezTo>
                  <a:lnTo>
                    <a:pt x="1102942" y="0"/>
                  </a:lnTo>
                  <a:close/>
                </a:path>
              </a:pathLst>
            </a:cu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0" name="Segment 9">
              <a:extLst>
                <a:ext uri="{FF2B5EF4-FFF2-40B4-BE49-F238E27FC236}">
                  <a16:creationId xmlns:a16="http://schemas.microsoft.com/office/drawing/2014/main" id="{3C0B60F7-5EC8-4712-811B-FA0C4CE42366}"/>
                </a:ext>
              </a:extLst>
            </p:cNvPr>
            <p:cNvSpPr/>
            <p:nvPr/>
          </p:nvSpPr>
          <p:spPr>
            <a:xfrm rot="19800000">
              <a:off x="2912151" y="2962337"/>
              <a:ext cx="2308231" cy="1525320"/>
            </a:xfrm>
            <a:custGeom>
              <a:avLst/>
              <a:gdLst>
                <a:gd name="connsiteX0" fmla="*/ 404237 w 2307149"/>
                <a:gd name="connsiteY0" fmla="*/ 0 h 1524450"/>
                <a:gd name="connsiteX1" fmla="*/ 2307149 w 2307149"/>
                <a:gd name="connsiteY1" fmla="*/ 1098646 h 1524450"/>
                <a:gd name="connsiteX2" fmla="*/ 2271858 w 2307149"/>
                <a:gd name="connsiteY2" fmla="*/ 1167582 h 1524450"/>
                <a:gd name="connsiteX3" fmla="*/ 2202893 w 2307149"/>
                <a:gd name="connsiteY3" fmla="*/ 1413757 h 1524450"/>
                <a:gd name="connsiteX4" fmla="*/ 2199980 w 2307149"/>
                <a:gd name="connsiteY4" fmla="*/ 1524450 h 1524450"/>
                <a:gd name="connsiteX5" fmla="*/ 1924 w 2307149"/>
                <a:gd name="connsiteY5" fmla="*/ 1524450 h 1524450"/>
                <a:gd name="connsiteX6" fmla="*/ 0 w 2307149"/>
                <a:gd name="connsiteY6" fmla="*/ 1438260 h 1524450"/>
                <a:gd name="connsiteX7" fmla="*/ 334158 w 2307149"/>
                <a:gd name="connsiteY7" fmla="*/ 128793 h 1524450"/>
                <a:gd name="connsiteX8" fmla="*/ 404237 w 2307149"/>
                <a:gd name="connsiteY8" fmla="*/ 0 h 1524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07149" h="1524450">
                  <a:moveTo>
                    <a:pt x="404237" y="0"/>
                  </a:moveTo>
                  <a:lnTo>
                    <a:pt x="2307149" y="1098646"/>
                  </a:lnTo>
                  <a:lnTo>
                    <a:pt x="2271858" y="1167582"/>
                  </a:lnTo>
                  <a:cubicBezTo>
                    <a:pt x="2235996" y="1247374"/>
                    <a:pt x="2213247" y="1330321"/>
                    <a:pt x="2202893" y="1413757"/>
                  </a:cubicBezTo>
                  <a:lnTo>
                    <a:pt x="2199980" y="1524450"/>
                  </a:lnTo>
                  <a:lnTo>
                    <a:pt x="1924" y="1524450"/>
                  </a:lnTo>
                  <a:lnTo>
                    <a:pt x="0" y="1438260"/>
                  </a:lnTo>
                  <a:cubicBezTo>
                    <a:pt x="11529" y="994326"/>
                    <a:pt x="120065" y="547200"/>
                    <a:pt x="334158" y="128793"/>
                  </a:cubicBezTo>
                  <a:lnTo>
                    <a:pt x="404237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1" name="Segment 8">
              <a:extLst>
                <a:ext uri="{FF2B5EF4-FFF2-40B4-BE49-F238E27FC236}">
                  <a16:creationId xmlns:a16="http://schemas.microsoft.com/office/drawing/2014/main" id="{06F646A7-61BE-4812-AB1C-4CD34C28F5B2}"/>
                </a:ext>
              </a:extLst>
            </p:cNvPr>
            <p:cNvSpPr/>
            <p:nvPr/>
          </p:nvSpPr>
          <p:spPr>
            <a:xfrm rot="19800000">
              <a:off x="3669391" y="4327348"/>
              <a:ext cx="2314581" cy="1523733"/>
            </a:xfrm>
            <a:custGeom>
              <a:avLst/>
              <a:gdLst>
                <a:gd name="connsiteX0" fmla="*/ 2197880 w 2314159"/>
                <a:gd name="connsiteY0" fmla="*/ 0 h 1522784"/>
                <a:gd name="connsiteX1" fmla="*/ 2196500 w 2314159"/>
                <a:gd name="connsiteY1" fmla="*/ 52441 h 1522784"/>
                <a:gd name="connsiteX2" fmla="*/ 2281819 w 2314159"/>
                <a:gd name="connsiteY2" fmla="*/ 370856 h 1522784"/>
                <a:gd name="connsiteX3" fmla="*/ 2314159 w 2314159"/>
                <a:gd name="connsiteY3" fmla="*/ 423614 h 1522784"/>
                <a:gd name="connsiteX4" fmla="*/ 410342 w 2314159"/>
                <a:gd name="connsiteY4" fmla="*/ 1522784 h 1522784"/>
                <a:gd name="connsiteX5" fmla="*/ 307115 w 2314159"/>
                <a:gd name="connsiteY5" fmla="*/ 1334397 h 1522784"/>
                <a:gd name="connsiteX6" fmla="*/ 4585 w 2314159"/>
                <a:gd name="connsiteY6" fmla="*/ 205343 h 1522784"/>
                <a:gd name="connsiteX7" fmla="*/ 0 w 2314159"/>
                <a:gd name="connsiteY7" fmla="*/ 0 h 1522784"/>
                <a:gd name="connsiteX8" fmla="*/ 2197880 w 2314159"/>
                <a:gd name="connsiteY8" fmla="*/ 0 h 15227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14159" h="1522784">
                  <a:moveTo>
                    <a:pt x="2197880" y="0"/>
                  </a:moveTo>
                  <a:lnTo>
                    <a:pt x="2196500" y="52441"/>
                  </a:lnTo>
                  <a:cubicBezTo>
                    <a:pt x="2204312" y="162978"/>
                    <a:pt x="2233316" y="271223"/>
                    <a:pt x="2281819" y="370856"/>
                  </a:cubicBezTo>
                  <a:lnTo>
                    <a:pt x="2314159" y="423614"/>
                  </a:lnTo>
                  <a:lnTo>
                    <a:pt x="410342" y="1522784"/>
                  </a:lnTo>
                  <a:lnTo>
                    <a:pt x="307115" y="1334397"/>
                  </a:lnTo>
                  <a:cubicBezTo>
                    <a:pt x="135130" y="981112"/>
                    <a:pt x="32285" y="597290"/>
                    <a:pt x="4585" y="205343"/>
                  </a:cubicBezTo>
                  <a:lnTo>
                    <a:pt x="0" y="0"/>
                  </a:lnTo>
                  <a:lnTo>
                    <a:pt x="2197880" y="0"/>
                  </a:ln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2" name="Sergment 7">
              <a:extLst>
                <a:ext uri="{FF2B5EF4-FFF2-40B4-BE49-F238E27FC236}">
                  <a16:creationId xmlns:a16="http://schemas.microsoft.com/office/drawing/2014/main" id="{1DC68BC9-E739-4EDD-859D-CA7427F94F17}"/>
                </a:ext>
              </a:extLst>
            </p:cNvPr>
            <p:cNvSpPr/>
            <p:nvPr/>
          </p:nvSpPr>
          <p:spPr>
            <a:xfrm rot="19800000">
              <a:off x="4428218" y="4425756"/>
              <a:ext cx="2212981" cy="2215761"/>
            </a:xfrm>
            <a:custGeom>
              <a:avLst/>
              <a:gdLst>
                <a:gd name="connsiteX0" fmla="*/ 1903969 w 2213507"/>
                <a:gd name="connsiteY0" fmla="*/ 0 h 2215483"/>
                <a:gd name="connsiteX1" fmla="*/ 1956914 w 2213507"/>
                <a:gd name="connsiteY1" fmla="*/ 86373 h 2215483"/>
                <a:gd name="connsiteX2" fmla="*/ 2139727 w 2213507"/>
                <a:gd name="connsiteY2" fmla="*/ 265085 h 2215483"/>
                <a:gd name="connsiteX3" fmla="*/ 2213507 w 2213507"/>
                <a:gd name="connsiteY3" fmla="*/ 312797 h 2215483"/>
                <a:gd name="connsiteX4" fmla="*/ 1114991 w 2213507"/>
                <a:gd name="connsiteY4" fmla="*/ 2215483 h 2215483"/>
                <a:gd name="connsiteX5" fmla="*/ 981024 w 2213507"/>
                <a:gd name="connsiteY5" fmla="*/ 2133552 h 2215483"/>
                <a:gd name="connsiteX6" fmla="*/ 36901 w 2213507"/>
                <a:gd name="connsiteY6" fmla="*/ 1166600 h 2215483"/>
                <a:gd name="connsiteX7" fmla="*/ 0 w 2213507"/>
                <a:gd name="connsiteY7" fmla="*/ 1099256 h 2215483"/>
                <a:gd name="connsiteX8" fmla="*/ 1903969 w 2213507"/>
                <a:gd name="connsiteY8" fmla="*/ 0 h 2215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3507" h="2215483">
                  <a:moveTo>
                    <a:pt x="1903969" y="0"/>
                  </a:moveTo>
                  <a:lnTo>
                    <a:pt x="1956914" y="86373"/>
                  </a:lnTo>
                  <a:cubicBezTo>
                    <a:pt x="2007598" y="153454"/>
                    <a:pt x="2068774" y="213914"/>
                    <a:pt x="2139727" y="265085"/>
                  </a:cubicBezTo>
                  <a:lnTo>
                    <a:pt x="2213507" y="312797"/>
                  </a:lnTo>
                  <a:lnTo>
                    <a:pt x="1114991" y="2215483"/>
                  </a:lnTo>
                  <a:lnTo>
                    <a:pt x="981024" y="2133552"/>
                  </a:lnTo>
                  <a:cubicBezTo>
                    <a:pt x="586411" y="1878248"/>
                    <a:pt x="268853" y="1545294"/>
                    <a:pt x="36901" y="1166600"/>
                  </a:cubicBezTo>
                  <a:lnTo>
                    <a:pt x="0" y="1099256"/>
                  </a:lnTo>
                  <a:lnTo>
                    <a:pt x="1903969" y="0"/>
                  </a:lnTo>
                  <a:close/>
                </a:path>
              </a:pathLst>
            </a:cu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3" name="Segment 6">
              <a:extLst>
                <a:ext uri="{FF2B5EF4-FFF2-40B4-BE49-F238E27FC236}">
                  <a16:creationId xmlns:a16="http://schemas.microsoft.com/office/drawing/2014/main" id="{712DC6AD-2399-41EE-B7B8-AFA9808DCD92}"/>
                </a:ext>
              </a:extLst>
            </p:cNvPr>
            <p:cNvSpPr/>
            <p:nvPr/>
          </p:nvSpPr>
          <p:spPr>
            <a:xfrm rot="19800000">
              <a:off x="5606146" y="4325761"/>
              <a:ext cx="1508129" cy="2309407"/>
            </a:xfrm>
            <a:custGeom>
              <a:avLst/>
              <a:gdLst>
                <a:gd name="connsiteX0" fmla="*/ 1507471 w 1507471"/>
                <a:gd name="connsiteY0" fmla="*/ 110089 h 2310696"/>
                <a:gd name="connsiteX1" fmla="*/ 1507470 w 1507471"/>
                <a:gd name="connsiteY1" fmla="*/ 2309303 h 2310696"/>
                <a:gd name="connsiteX2" fmla="*/ 1445089 w 1507471"/>
                <a:gd name="connsiteY2" fmla="*/ 2310696 h 2310696"/>
                <a:gd name="connsiteX3" fmla="*/ 135622 w 1507471"/>
                <a:gd name="connsiteY3" fmla="*/ 1976537 h 2310696"/>
                <a:gd name="connsiteX4" fmla="*/ 0 w 1507471"/>
                <a:gd name="connsiteY4" fmla="*/ 1902743 h 2310696"/>
                <a:gd name="connsiteX5" fmla="*/ 1098548 w 1507471"/>
                <a:gd name="connsiteY5" fmla="*/ 0 h 2310696"/>
                <a:gd name="connsiteX6" fmla="*/ 1174411 w 1507471"/>
                <a:gd name="connsiteY6" fmla="*/ 38838 h 2310696"/>
                <a:gd name="connsiteX7" fmla="*/ 1420586 w 1507471"/>
                <a:gd name="connsiteY7" fmla="*/ 107802 h 2310696"/>
                <a:gd name="connsiteX8" fmla="*/ 1507471 w 1507471"/>
                <a:gd name="connsiteY8" fmla="*/ 110089 h 2310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07471" h="2310696">
                  <a:moveTo>
                    <a:pt x="1507471" y="110089"/>
                  </a:moveTo>
                  <a:lnTo>
                    <a:pt x="1507470" y="2309303"/>
                  </a:lnTo>
                  <a:lnTo>
                    <a:pt x="1445089" y="2310696"/>
                  </a:lnTo>
                  <a:cubicBezTo>
                    <a:pt x="1001155" y="2299166"/>
                    <a:pt x="554029" y="2190630"/>
                    <a:pt x="135622" y="1976537"/>
                  </a:cubicBezTo>
                  <a:lnTo>
                    <a:pt x="0" y="1902743"/>
                  </a:lnTo>
                  <a:lnTo>
                    <a:pt x="1098548" y="0"/>
                  </a:lnTo>
                  <a:lnTo>
                    <a:pt x="1174411" y="38838"/>
                  </a:lnTo>
                  <a:cubicBezTo>
                    <a:pt x="1254203" y="74699"/>
                    <a:pt x="1337151" y="97449"/>
                    <a:pt x="1420586" y="107802"/>
                  </a:cubicBezTo>
                  <a:lnTo>
                    <a:pt x="1507471" y="110089"/>
                  </a:lnTo>
                  <a:close/>
                </a:path>
              </a:pathLst>
            </a:cu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4" name="Segment 5">
              <a:extLst>
                <a:ext uri="{FF2B5EF4-FFF2-40B4-BE49-F238E27FC236}">
                  <a16:creationId xmlns:a16="http://schemas.microsoft.com/office/drawing/2014/main" id="{F7D8B1BD-D1A2-44D6-8F5B-C11C0099E251}"/>
                </a:ext>
              </a:extLst>
            </p:cNvPr>
            <p:cNvSpPr/>
            <p:nvPr/>
          </p:nvSpPr>
          <p:spPr>
            <a:xfrm rot="19800000">
              <a:off x="6928536" y="3541674"/>
              <a:ext cx="1544642" cy="2312581"/>
            </a:xfrm>
            <a:custGeom>
              <a:avLst/>
              <a:gdLst>
                <a:gd name="connsiteX0" fmla="*/ 444773 w 1543866"/>
                <a:gd name="connsiteY0" fmla="*/ 0 h 2313066"/>
                <a:gd name="connsiteX1" fmla="*/ 1543866 w 1543866"/>
                <a:gd name="connsiteY1" fmla="*/ 1903686 h 2313066"/>
                <a:gd name="connsiteX2" fmla="*/ 1358205 w 1543866"/>
                <a:gd name="connsiteY2" fmla="*/ 2005420 h 2313066"/>
                <a:gd name="connsiteX3" fmla="*/ 229151 w 1543866"/>
                <a:gd name="connsiteY3" fmla="*/ 2307949 h 2313066"/>
                <a:gd name="connsiteX4" fmla="*/ 0 w 1543866"/>
                <a:gd name="connsiteY4" fmla="*/ 2313066 h 2313066"/>
                <a:gd name="connsiteX5" fmla="*/ 0 w 1543866"/>
                <a:gd name="connsiteY5" fmla="*/ 114028 h 2313066"/>
                <a:gd name="connsiteX6" fmla="*/ 76249 w 1543866"/>
                <a:gd name="connsiteY6" fmla="*/ 116034 h 2313066"/>
                <a:gd name="connsiteX7" fmla="*/ 394664 w 1543866"/>
                <a:gd name="connsiteY7" fmla="*/ 30715 h 2313066"/>
                <a:gd name="connsiteX8" fmla="*/ 444773 w 1543866"/>
                <a:gd name="connsiteY8" fmla="*/ 0 h 2313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43866" h="2313066">
                  <a:moveTo>
                    <a:pt x="444773" y="0"/>
                  </a:moveTo>
                  <a:lnTo>
                    <a:pt x="1543866" y="1903686"/>
                  </a:lnTo>
                  <a:lnTo>
                    <a:pt x="1358205" y="2005420"/>
                  </a:lnTo>
                  <a:cubicBezTo>
                    <a:pt x="1004919" y="2177405"/>
                    <a:pt x="621097" y="2280250"/>
                    <a:pt x="229151" y="2307949"/>
                  </a:cubicBezTo>
                  <a:lnTo>
                    <a:pt x="0" y="2313066"/>
                  </a:lnTo>
                  <a:lnTo>
                    <a:pt x="0" y="114028"/>
                  </a:lnTo>
                  <a:lnTo>
                    <a:pt x="76249" y="116034"/>
                  </a:lnTo>
                  <a:cubicBezTo>
                    <a:pt x="186786" y="108223"/>
                    <a:pt x="295031" y="79218"/>
                    <a:pt x="394664" y="30715"/>
                  </a:cubicBezTo>
                  <a:lnTo>
                    <a:pt x="444773" y="0"/>
                  </a:lnTo>
                  <a:close/>
                </a:path>
              </a:pathLst>
            </a:cu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dirty="0"/>
            </a:p>
          </p:txBody>
        </p:sp>
        <p:sp>
          <p:nvSpPr>
            <p:cNvPr id="45" name="Segment 4">
              <a:extLst>
                <a:ext uri="{FF2B5EF4-FFF2-40B4-BE49-F238E27FC236}">
                  <a16:creationId xmlns:a16="http://schemas.microsoft.com/office/drawing/2014/main" id="{1E13AAAA-A35D-4E13-A1CF-66F77CBEDFA4}"/>
                </a:ext>
              </a:extLst>
            </p:cNvPr>
            <p:cNvSpPr/>
            <p:nvPr/>
          </p:nvSpPr>
          <p:spPr>
            <a:xfrm rot="19800000">
              <a:off x="7092049" y="2887738"/>
              <a:ext cx="2216156" cy="2210999"/>
            </a:xfrm>
            <a:custGeom>
              <a:avLst/>
              <a:gdLst>
                <a:gd name="connsiteX0" fmla="*/ 313753 w 2216506"/>
                <a:gd name="connsiteY0" fmla="*/ 0 h 2212380"/>
                <a:gd name="connsiteX1" fmla="*/ 2216506 w 2216506"/>
                <a:gd name="connsiteY1" fmla="*/ 1098555 h 2212380"/>
                <a:gd name="connsiteX2" fmla="*/ 2136202 w 2216506"/>
                <a:gd name="connsiteY2" fmla="*/ 1229862 h 2212380"/>
                <a:gd name="connsiteX3" fmla="*/ 1169250 w 2216506"/>
                <a:gd name="connsiteY3" fmla="*/ 2173985 h 2212380"/>
                <a:gd name="connsiteX4" fmla="*/ 1099181 w 2216506"/>
                <a:gd name="connsiteY4" fmla="*/ 2212380 h 2212380"/>
                <a:gd name="connsiteX5" fmla="*/ 0 w 2216506"/>
                <a:gd name="connsiteY5" fmla="*/ 308542 h 2212380"/>
                <a:gd name="connsiteX6" fmla="*/ 89023 w 2216506"/>
                <a:gd name="connsiteY6" fmla="*/ 253972 h 2212380"/>
                <a:gd name="connsiteX7" fmla="*/ 267735 w 2216506"/>
                <a:gd name="connsiteY7" fmla="*/ 71159 h 2212380"/>
                <a:gd name="connsiteX8" fmla="*/ 313753 w 2216506"/>
                <a:gd name="connsiteY8" fmla="*/ 0 h 2212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6506" h="2212380">
                  <a:moveTo>
                    <a:pt x="313753" y="0"/>
                  </a:moveTo>
                  <a:lnTo>
                    <a:pt x="2216506" y="1098555"/>
                  </a:lnTo>
                  <a:lnTo>
                    <a:pt x="2136202" y="1229862"/>
                  </a:lnTo>
                  <a:cubicBezTo>
                    <a:pt x="1880899" y="1624475"/>
                    <a:pt x="1547943" y="1942033"/>
                    <a:pt x="1169250" y="2173985"/>
                  </a:cubicBezTo>
                  <a:lnTo>
                    <a:pt x="1099181" y="2212380"/>
                  </a:lnTo>
                  <a:lnTo>
                    <a:pt x="0" y="308542"/>
                  </a:lnTo>
                  <a:lnTo>
                    <a:pt x="89023" y="253972"/>
                  </a:lnTo>
                  <a:cubicBezTo>
                    <a:pt x="156104" y="203288"/>
                    <a:pt x="216564" y="142112"/>
                    <a:pt x="267735" y="71159"/>
                  </a:cubicBezTo>
                  <a:lnTo>
                    <a:pt x="313753" y="0"/>
                  </a:lnTo>
                  <a:close/>
                </a:path>
              </a:pathLst>
            </a:cu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6" name="Segment 3">
              <a:extLst>
                <a:ext uri="{FF2B5EF4-FFF2-40B4-BE49-F238E27FC236}">
                  <a16:creationId xmlns:a16="http://schemas.microsoft.com/office/drawing/2014/main" id="{B16D7BB5-F9F8-41DF-B0FD-B8AD17EAB60E}"/>
                </a:ext>
              </a:extLst>
            </p:cNvPr>
            <p:cNvSpPr/>
            <p:nvPr/>
          </p:nvSpPr>
          <p:spPr>
            <a:xfrm rot="19800000">
              <a:off x="6971399" y="2373479"/>
              <a:ext cx="2311406" cy="1531668"/>
            </a:xfrm>
            <a:custGeom>
              <a:avLst/>
              <a:gdLst>
                <a:gd name="connsiteX0" fmla="*/ 2310263 w 2312118"/>
                <a:gd name="connsiteY0" fmla="*/ 0 h 1530902"/>
                <a:gd name="connsiteX1" fmla="*/ 2312118 w 2312118"/>
                <a:gd name="connsiteY1" fmla="*/ 83073 h 1530902"/>
                <a:gd name="connsiteX2" fmla="*/ 1902674 w 2312118"/>
                <a:gd name="connsiteY2" fmla="*/ 1530902 h 1530902"/>
                <a:gd name="connsiteX3" fmla="*/ 0 w 2312118"/>
                <a:gd name="connsiteY3" fmla="*/ 432392 h 1530902"/>
                <a:gd name="connsiteX4" fmla="*/ 109224 w 2312118"/>
                <a:gd name="connsiteY4" fmla="*/ 107576 h 1530902"/>
                <a:gd name="connsiteX5" fmla="*/ 112056 w 2312118"/>
                <a:gd name="connsiteY5" fmla="*/ 0 h 1530902"/>
                <a:gd name="connsiteX6" fmla="*/ 2310263 w 2312118"/>
                <a:gd name="connsiteY6" fmla="*/ 0 h 1530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12118" h="1530902">
                  <a:moveTo>
                    <a:pt x="2310263" y="0"/>
                  </a:moveTo>
                  <a:lnTo>
                    <a:pt x="2312118" y="83073"/>
                  </a:lnTo>
                  <a:cubicBezTo>
                    <a:pt x="2299307" y="576334"/>
                    <a:pt x="2166736" y="1073534"/>
                    <a:pt x="1902674" y="1530902"/>
                  </a:cubicBezTo>
                  <a:lnTo>
                    <a:pt x="0" y="432392"/>
                  </a:lnTo>
                  <a:cubicBezTo>
                    <a:pt x="59577" y="329203"/>
                    <a:pt x="95420" y="218824"/>
                    <a:pt x="109224" y="107576"/>
                  </a:cubicBezTo>
                  <a:lnTo>
                    <a:pt x="112056" y="0"/>
                  </a:lnTo>
                  <a:lnTo>
                    <a:pt x="2310263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7" name="Segment 2">
              <a:extLst>
                <a:ext uri="{FF2B5EF4-FFF2-40B4-BE49-F238E27FC236}">
                  <a16:creationId xmlns:a16="http://schemas.microsoft.com/office/drawing/2014/main" id="{FA06254C-FD79-484E-A891-DEDBB1E55C96}"/>
                </a:ext>
              </a:extLst>
            </p:cNvPr>
            <p:cNvSpPr/>
            <p:nvPr/>
          </p:nvSpPr>
          <p:spPr>
            <a:xfrm rot="19800000">
              <a:off x="6212572" y="1062434"/>
              <a:ext cx="2305056" cy="1511035"/>
            </a:xfrm>
            <a:custGeom>
              <a:avLst/>
              <a:gdLst>
                <a:gd name="connsiteX0" fmla="*/ 1903094 w 2305260"/>
                <a:gd name="connsiteY0" fmla="*/ 0 h 1510854"/>
                <a:gd name="connsiteX1" fmla="*/ 1998076 w 2305260"/>
                <a:gd name="connsiteY1" fmla="*/ 173339 h 1510854"/>
                <a:gd name="connsiteX2" fmla="*/ 2300605 w 2305260"/>
                <a:gd name="connsiteY2" fmla="*/ 1302394 h 1510854"/>
                <a:gd name="connsiteX3" fmla="*/ 2305260 w 2305260"/>
                <a:gd name="connsiteY3" fmla="*/ 1510854 h 1510854"/>
                <a:gd name="connsiteX4" fmla="*/ 107228 w 2305260"/>
                <a:gd name="connsiteY4" fmla="*/ 1510854 h 1510854"/>
                <a:gd name="connsiteX5" fmla="*/ 108690 w 2305260"/>
                <a:gd name="connsiteY5" fmla="*/ 1455295 h 1510854"/>
                <a:gd name="connsiteX6" fmla="*/ 23371 w 2305260"/>
                <a:gd name="connsiteY6" fmla="*/ 1136880 h 1510854"/>
                <a:gd name="connsiteX7" fmla="*/ 0 w 2305260"/>
                <a:gd name="connsiteY7" fmla="*/ 1098752 h 1510854"/>
                <a:gd name="connsiteX8" fmla="*/ 1903094 w 2305260"/>
                <a:gd name="connsiteY8" fmla="*/ 0 h 1510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05260" h="1510854">
                  <a:moveTo>
                    <a:pt x="1903094" y="0"/>
                  </a:moveTo>
                  <a:lnTo>
                    <a:pt x="1998076" y="173339"/>
                  </a:lnTo>
                  <a:cubicBezTo>
                    <a:pt x="2170061" y="526625"/>
                    <a:pt x="2272905" y="910447"/>
                    <a:pt x="2300605" y="1302394"/>
                  </a:cubicBezTo>
                  <a:lnTo>
                    <a:pt x="2305260" y="1510854"/>
                  </a:lnTo>
                  <a:lnTo>
                    <a:pt x="107228" y="1510854"/>
                  </a:lnTo>
                  <a:lnTo>
                    <a:pt x="108690" y="1455295"/>
                  </a:lnTo>
                  <a:cubicBezTo>
                    <a:pt x="100879" y="1344759"/>
                    <a:pt x="71874" y="1236513"/>
                    <a:pt x="23371" y="1136880"/>
                  </a:cubicBezTo>
                  <a:lnTo>
                    <a:pt x="0" y="1098752"/>
                  </a:lnTo>
                  <a:lnTo>
                    <a:pt x="1903094" y="0"/>
                  </a:lnTo>
                  <a:close/>
                </a:path>
              </a:pathLst>
            </a:custGeom>
            <a:solidFill>
              <a:srgbClr val="FF3399"/>
            </a:solidFill>
            <a:ln>
              <a:solidFill>
                <a:srgbClr val="FF339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8" name="Segment 1">
              <a:extLst>
                <a:ext uri="{FF2B5EF4-FFF2-40B4-BE49-F238E27FC236}">
                  <a16:creationId xmlns:a16="http://schemas.microsoft.com/office/drawing/2014/main" id="{CA9536F3-A9E2-471A-859F-8624299EC139}"/>
                </a:ext>
              </a:extLst>
            </p:cNvPr>
            <p:cNvSpPr/>
            <p:nvPr/>
          </p:nvSpPr>
          <p:spPr>
            <a:xfrm rot="19800000">
              <a:off x="5574396" y="159304"/>
              <a:ext cx="2222506" cy="2230047"/>
            </a:xfrm>
            <a:custGeom>
              <a:avLst/>
              <a:gdLst>
                <a:gd name="connsiteX0" fmla="*/ 1098510 w 2222159"/>
                <a:gd name="connsiteY0" fmla="*/ 0 h 2230365"/>
                <a:gd name="connsiteX1" fmla="*/ 2177012 w 2222159"/>
                <a:gd name="connsiteY1" fmla="*/ 1049135 h 2230365"/>
                <a:gd name="connsiteX2" fmla="*/ 2222159 w 2222159"/>
                <a:gd name="connsiteY2" fmla="*/ 1131525 h 2230365"/>
                <a:gd name="connsiteX3" fmla="*/ 318913 w 2222159"/>
                <a:gd name="connsiteY3" fmla="*/ 2230365 h 2230365"/>
                <a:gd name="connsiteX4" fmla="*/ 256999 w 2222159"/>
                <a:gd name="connsiteY4" fmla="*/ 2129361 h 2230365"/>
                <a:gd name="connsiteX5" fmla="*/ 0 w 2222159"/>
                <a:gd name="connsiteY5" fmla="*/ 1902674 h 2230365"/>
                <a:gd name="connsiteX6" fmla="*/ 1098510 w 2222159"/>
                <a:gd name="connsiteY6" fmla="*/ 0 h 22303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22159" h="2230365">
                  <a:moveTo>
                    <a:pt x="1098510" y="0"/>
                  </a:moveTo>
                  <a:cubicBezTo>
                    <a:pt x="1555877" y="264061"/>
                    <a:pt x="1919287" y="628363"/>
                    <a:pt x="2177012" y="1049135"/>
                  </a:cubicBezTo>
                  <a:lnTo>
                    <a:pt x="2222159" y="1131525"/>
                  </a:lnTo>
                  <a:lnTo>
                    <a:pt x="318913" y="2230365"/>
                  </a:lnTo>
                  <a:lnTo>
                    <a:pt x="256999" y="2129361"/>
                  </a:lnTo>
                  <a:cubicBezTo>
                    <a:pt x="189420" y="2039920"/>
                    <a:pt x="103190" y="1962251"/>
                    <a:pt x="0" y="1902674"/>
                  </a:cubicBezTo>
                  <a:lnTo>
                    <a:pt x="1098510" y="0"/>
                  </a:ln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25633" name="Segment 12 Text">
              <a:extLst>
                <a:ext uri="{FF2B5EF4-FFF2-40B4-BE49-F238E27FC236}">
                  <a16:creationId xmlns:a16="http://schemas.microsoft.com/office/drawing/2014/main" id="{582B6F10-790A-F545-B3B2-BFEF104AAC6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6505175">
              <a:off x="4463267" y="1144441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I wasn’t running. </a:t>
              </a:r>
            </a:p>
          </p:txBody>
        </p:sp>
        <p:sp>
          <p:nvSpPr>
            <p:cNvPr id="25634" name="Segment 11 Text">
              <a:extLst>
                <a:ext uri="{FF2B5EF4-FFF2-40B4-BE49-F238E27FC236}">
                  <a16:creationId xmlns:a16="http://schemas.microsoft.com/office/drawing/2014/main" id="{665EF9C8-1282-C143-8895-FFD8542EEF58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8227525">
              <a:off x="3598843" y="1691676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 dirty="0">
                  <a:latin typeface="Arial" panose="020B0604020202020204" pitchFamily="34" charset="0"/>
                  <a:cs typeface="Arial" panose="020B0604020202020204" pitchFamily="34" charset="0"/>
                </a:rPr>
                <a:t>Was she in the school?</a:t>
              </a:r>
            </a:p>
          </p:txBody>
        </p:sp>
        <p:sp>
          <p:nvSpPr>
            <p:cNvPr id="25635" name="Segment 10 Text">
              <a:extLst>
                <a:ext uri="{FF2B5EF4-FFF2-40B4-BE49-F238E27FC236}">
                  <a16:creationId xmlns:a16="http://schemas.microsoft.com/office/drawing/2014/main" id="{C2AE9761-DA75-604C-80FE-E406775A786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1488962">
              <a:off x="3086480" y="2311533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Were we absent?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6" name="Segment 9 Text">
              <a:extLst>
                <a:ext uri="{FF2B5EF4-FFF2-40B4-BE49-F238E27FC236}">
                  <a16:creationId xmlns:a16="http://schemas.microsoft.com/office/drawing/2014/main" id="{9CCB4DD2-C79F-2440-B313-740526824F3A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9928268">
              <a:off x="3174221" y="3570954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I was in the class today. </a:t>
              </a:r>
            </a:p>
          </p:txBody>
        </p:sp>
        <p:sp>
          <p:nvSpPr>
            <p:cNvPr id="25637" name="Segment 8 Text">
              <a:extLst>
                <a:ext uri="{FF2B5EF4-FFF2-40B4-BE49-F238E27FC236}">
                  <a16:creationId xmlns:a16="http://schemas.microsoft.com/office/drawing/2014/main" id="{C3102AFF-E8CF-BD42-942D-0CE8C2890175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8011487">
              <a:off x="3569543" y="4394748"/>
              <a:ext cx="2062367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I was in </a:t>
              </a:r>
              <a:r>
                <a:rPr lang="en-US" altLang="cy-GB" sz="1600" b="1" dirty="0" err="1">
                  <a:latin typeface="Arial" panose="020B0604020202020204" pitchFamily="34" charset="0"/>
                  <a:cs typeface="Arial" panose="020B0604020202020204" pitchFamily="34" charset="0"/>
                </a:rPr>
                <a:t>Mrs</a:t>
              </a: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 Jones’ class.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8" name="Segment 7 Text">
              <a:extLst>
                <a:ext uri="{FF2B5EF4-FFF2-40B4-BE49-F238E27FC236}">
                  <a16:creationId xmlns:a16="http://schemas.microsoft.com/office/drawing/2014/main" id="{FA63DA06-99D8-7042-B84C-8889F26CB97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6200893">
              <a:off x="4391780" y="4921502"/>
              <a:ext cx="2117377" cy="8035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I didn’t like coffee.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9" name="Segment 6 Text">
              <a:extLst>
                <a:ext uri="{FF2B5EF4-FFF2-40B4-BE49-F238E27FC236}">
                  <a16:creationId xmlns:a16="http://schemas.microsoft.com/office/drawing/2014/main" id="{E76D7805-A6CA-1846-917D-A297658A74A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4481382">
              <a:off x="5366321" y="5116468"/>
              <a:ext cx="2141705" cy="6189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She didn’t like water.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40" name="Segment 5 Text">
              <a:extLst>
                <a:ext uri="{FF2B5EF4-FFF2-40B4-BE49-F238E27FC236}">
                  <a16:creationId xmlns:a16="http://schemas.microsoft.com/office/drawing/2014/main" id="{6A923EAD-3A2E-AF4B-B00C-1AC119D2775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99573">
              <a:off x="6396327" y="4401569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 dirty="0">
                  <a:latin typeface="Arial" panose="020B0604020202020204" pitchFamily="34" charset="0"/>
                  <a:cs typeface="Arial" panose="020B0604020202020204" pitchFamily="34" charset="0"/>
                </a:rPr>
                <a:t>I was quiet.</a:t>
              </a:r>
            </a:p>
          </p:txBody>
        </p:sp>
        <p:sp>
          <p:nvSpPr>
            <p:cNvPr id="25641" name="Segment 4 Text">
              <a:extLst>
                <a:ext uri="{FF2B5EF4-FFF2-40B4-BE49-F238E27FC236}">
                  <a16:creationId xmlns:a16="http://schemas.microsoft.com/office/drawing/2014/main" id="{E6ED5098-5873-2D40-8F27-4523B2A5FFD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906046">
              <a:off x="6916382" y="3531351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We were sad. </a:t>
              </a:r>
            </a:p>
          </p:txBody>
        </p:sp>
        <p:sp>
          <p:nvSpPr>
            <p:cNvPr id="25642" name="Segment 3 Text">
              <a:extLst>
                <a:ext uri="{FF2B5EF4-FFF2-40B4-BE49-F238E27FC236}">
                  <a16:creationId xmlns:a16="http://schemas.microsoft.com/office/drawing/2014/main" id="{8534576A-4B27-9D4C-9127-8216FD79435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750246">
              <a:off x="6922781" y="2537457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She was working. </a:t>
              </a:r>
            </a:p>
          </p:txBody>
        </p:sp>
        <p:sp>
          <p:nvSpPr>
            <p:cNvPr id="25643" name="Segment 2 Text">
              <a:extLst>
                <a:ext uri="{FF2B5EF4-FFF2-40B4-BE49-F238E27FC236}">
                  <a16:creationId xmlns:a16="http://schemas.microsoft.com/office/drawing/2014/main" id="{5DB3F4F0-BD72-8B46-B211-7C0D1F12728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8962840">
              <a:off x="6504472" y="1620954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He was cold. </a:t>
              </a:r>
            </a:p>
          </p:txBody>
        </p:sp>
        <p:sp>
          <p:nvSpPr>
            <p:cNvPr id="25644" name="Segment 1 Text">
              <a:extLst>
                <a:ext uri="{FF2B5EF4-FFF2-40B4-BE49-F238E27FC236}">
                  <a16:creationId xmlns:a16="http://schemas.microsoft.com/office/drawing/2014/main" id="{BBA6E965-D727-C24C-9EC1-E30453B4DFC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7067617">
              <a:off x="5675933" y="1067307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I was happy.</a:t>
              </a:r>
            </a:p>
          </p:txBody>
        </p:sp>
      </p:grpSp>
      <p:grpSp>
        <p:nvGrpSpPr>
          <p:cNvPr id="30" name="Spin Button">
            <a:extLst>
              <a:ext uri="{FF2B5EF4-FFF2-40B4-BE49-F238E27FC236}">
                <a16:creationId xmlns:a16="http://schemas.microsoft.com/office/drawing/2014/main" id="{7D8DE111-A8BA-FD45-9FAA-433AECD16FDE}"/>
              </a:ext>
            </a:extLst>
          </p:cNvPr>
          <p:cNvGrpSpPr>
            <a:grpSpLocks/>
          </p:cNvGrpSpPr>
          <p:nvPr/>
        </p:nvGrpSpPr>
        <p:grpSpPr bwMode="auto">
          <a:xfrm>
            <a:off x="5195888" y="2528888"/>
            <a:ext cx="1800225" cy="1800225"/>
            <a:chOff x="5196000" y="2529000"/>
            <a:chExt cx="1800000" cy="1800000"/>
          </a:xfrm>
        </p:grpSpPr>
        <p:sp>
          <p:nvSpPr>
            <p:cNvPr id="31" name="Spin Button">
              <a:extLst>
                <a:ext uri="{FF2B5EF4-FFF2-40B4-BE49-F238E27FC236}">
                  <a16:creationId xmlns:a16="http://schemas.microsoft.com/office/drawing/2014/main" id="{9AEA8EA1-DEE8-4F31-B59A-5B19D9F0ECB2}"/>
                </a:ext>
              </a:extLst>
            </p:cNvPr>
            <p:cNvSpPr/>
            <p:nvPr/>
          </p:nvSpPr>
          <p:spPr>
            <a:xfrm>
              <a:off x="5196000" y="2529000"/>
              <a:ext cx="1800000" cy="1800000"/>
            </a:xfrm>
            <a:custGeom>
              <a:avLst/>
              <a:gdLst>
                <a:gd name="connsiteX0" fmla="*/ 900000 w 1800000"/>
                <a:gd name="connsiteY0" fmla="*/ 0 h 1800000"/>
                <a:gd name="connsiteX1" fmla="*/ 1800000 w 1800000"/>
                <a:gd name="connsiteY1" fmla="*/ 900000 h 1800000"/>
                <a:gd name="connsiteX2" fmla="*/ 900000 w 1800000"/>
                <a:gd name="connsiteY2" fmla="*/ 1800000 h 1800000"/>
                <a:gd name="connsiteX3" fmla="*/ 0 w 1800000"/>
                <a:gd name="connsiteY3" fmla="*/ 900000 h 1800000"/>
                <a:gd name="connsiteX4" fmla="*/ 900000 w 1800000"/>
                <a:gd name="connsiteY4" fmla="*/ 0 h 180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0000" h="1800000">
                  <a:moveTo>
                    <a:pt x="900000" y="0"/>
                  </a:moveTo>
                  <a:cubicBezTo>
                    <a:pt x="1397056" y="0"/>
                    <a:pt x="1800000" y="402944"/>
                    <a:pt x="1800000" y="900000"/>
                  </a:cubicBezTo>
                  <a:cubicBezTo>
                    <a:pt x="1800000" y="1397056"/>
                    <a:pt x="1397056" y="1800000"/>
                    <a:pt x="900000" y="1800000"/>
                  </a:cubicBezTo>
                  <a:cubicBezTo>
                    <a:pt x="402944" y="1800000"/>
                    <a:pt x="0" y="1397056"/>
                    <a:pt x="0" y="900000"/>
                  </a:cubicBezTo>
                  <a:cubicBezTo>
                    <a:pt x="0" y="402944"/>
                    <a:pt x="402944" y="0"/>
                    <a:pt x="900000" y="0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9050"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brightRoom" dir="t">
                <a:rot lat="0" lon="0" rev="600000"/>
              </a:lightRig>
            </a:scene3d>
            <a:sp3d prstMaterial="metal">
              <a:bevelT w="38100" h="57150"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anchor="ctr">
              <a:norm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40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SPIN</a:t>
              </a:r>
            </a:p>
          </p:txBody>
        </p:sp>
        <p:sp>
          <p:nvSpPr>
            <p:cNvPr id="32" name="Arrow: Curved Down 31">
              <a:extLst>
                <a:ext uri="{FF2B5EF4-FFF2-40B4-BE49-F238E27FC236}">
                  <a16:creationId xmlns:a16="http://schemas.microsoft.com/office/drawing/2014/main" id="{6E08BFD4-18AD-44C3-B109-AB78CA2C84AC}"/>
                </a:ext>
              </a:extLst>
            </p:cNvPr>
            <p:cNvSpPr/>
            <p:nvPr/>
          </p:nvSpPr>
          <p:spPr>
            <a:xfrm>
              <a:off x="5392825" y="2665508"/>
              <a:ext cx="1409524" cy="514286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33" name="Arrow: Curved Down 32">
              <a:extLst>
                <a:ext uri="{FF2B5EF4-FFF2-40B4-BE49-F238E27FC236}">
                  <a16:creationId xmlns:a16="http://schemas.microsoft.com/office/drawing/2014/main" id="{7B7ED7CB-63BC-4D0E-8121-A1B5864A5D78}"/>
                </a:ext>
              </a:extLst>
            </p:cNvPr>
            <p:cNvSpPr/>
            <p:nvPr/>
          </p:nvSpPr>
          <p:spPr>
            <a:xfrm flipH="1" flipV="1">
              <a:off x="5384888" y="3671857"/>
              <a:ext cx="1411112" cy="515873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solidFill>
                  <a:schemeClr val="tx1"/>
                </a:solidFill>
              </a:endParaRPr>
            </a:p>
          </p:txBody>
        </p:sp>
      </p:grpSp>
      <p:sp>
        <p:nvSpPr>
          <p:cNvPr id="34" name="Marker">
            <a:extLst>
              <a:ext uri="{FF2B5EF4-FFF2-40B4-BE49-F238E27FC236}">
                <a16:creationId xmlns:a16="http://schemas.microsoft.com/office/drawing/2014/main" id="{A7B16688-256D-4D3D-BCA2-9CD3DE1E0372}"/>
              </a:ext>
            </a:extLst>
          </p:cNvPr>
          <p:cNvSpPr/>
          <p:nvPr/>
        </p:nvSpPr>
        <p:spPr>
          <a:xfrm rot="10800000">
            <a:off x="5741207" y="-2198"/>
            <a:ext cx="720000" cy="720000"/>
          </a:xfrm>
          <a:prstGeom prst="triangle">
            <a:avLst/>
          </a:prstGeom>
          <a:solidFill>
            <a:srgbClr val="C00000"/>
          </a:solidFill>
          <a:ln w="19050"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04932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21600000">
                                      <p:cBhvr>
                                        <p:cTn id="6" dur="3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13EF9C-6C98-9B43-8B39-745A427E61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E92897D-2F8E-C14E-B8FB-550F6A2B8A9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/>
          <a:stretch>
            <a:fillRect/>
          </a:stretch>
        </p:blipFill>
        <p:spPr/>
      </p:pic>
      <p:pic>
        <p:nvPicPr>
          <p:cNvPr id="6" name="Picture 5" descr="Diagram&#10;&#10;Description automatically generated with low confidence">
            <a:extLst>
              <a:ext uri="{FF2B5EF4-FFF2-40B4-BE49-F238E27FC236}">
                <a16:creationId xmlns:a16="http://schemas.microsoft.com/office/drawing/2014/main" id="{2EF43EFA-EB1B-82D4-A257-68293E60C4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66" y="268013"/>
            <a:ext cx="12158134" cy="6949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12688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172AC3B2-99BC-ACB3-AAE4-17A3190F2F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483" y="164692"/>
            <a:ext cx="11739034" cy="6693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78656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enry VIII - Wikipedia">
            <a:extLst>
              <a:ext uri="{FF2B5EF4-FFF2-40B4-BE49-F238E27FC236}">
                <a16:creationId xmlns:a16="http://schemas.microsoft.com/office/drawing/2014/main" id="{D0F8CA4F-85FC-7100-A9BD-52172E1513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3497" y="355600"/>
            <a:ext cx="3197979" cy="5622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ounded Rectangular Callout 7">
            <a:extLst>
              <a:ext uri="{FF2B5EF4-FFF2-40B4-BE49-F238E27FC236}">
                <a16:creationId xmlns:a16="http://schemas.microsoft.com/office/drawing/2014/main" id="{92981A8F-07D6-1E97-B193-A5C9F126DD54}"/>
              </a:ext>
            </a:extLst>
          </p:cNvPr>
          <p:cNvSpPr/>
          <p:nvPr/>
        </p:nvSpPr>
        <p:spPr>
          <a:xfrm rot="10800000">
            <a:off x="265152" y="344818"/>
            <a:ext cx="3450961" cy="3073400"/>
          </a:xfrm>
          <a:prstGeom prst="wedgeRoundRectCallout">
            <a:avLst>
              <a:gd name="adj1" fmla="val -102278"/>
              <a:gd name="adj2" fmla="val 13757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2400" b="1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7" name="Rounded Rectangular Callout 6">
            <a:extLst>
              <a:ext uri="{FF2B5EF4-FFF2-40B4-BE49-F238E27FC236}">
                <a16:creationId xmlns:a16="http://schemas.microsoft.com/office/drawing/2014/main" id="{1A3A0FA7-E9A7-791C-1AE1-6F357F1E2612}"/>
              </a:ext>
            </a:extLst>
          </p:cNvPr>
          <p:cNvSpPr/>
          <p:nvPr/>
        </p:nvSpPr>
        <p:spPr>
          <a:xfrm>
            <a:off x="7651987" y="355601"/>
            <a:ext cx="4190808" cy="3073400"/>
          </a:xfrm>
          <a:prstGeom prst="wedgeRoundRectCallout">
            <a:avLst>
              <a:gd name="adj1" fmla="val -83361"/>
              <a:gd name="adj2" fmla="val -17588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2400" b="1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13D9A4B-5454-1948-899B-2ADF8BEA6E24}"/>
              </a:ext>
            </a:extLst>
          </p:cNvPr>
          <p:cNvSpPr/>
          <p:nvPr/>
        </p:nvSpPr>
        <p:spPr>
          <a:xfrm>
            <a:off x="8199372" y="577315"/>
            <a:ext cx="3096039" cy="2608406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</a:bodyPr>
          <a:lstStyle/>
          <a:p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Harri’r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</a:p>
          <a:p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Wythfed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</a:p>
          <a:p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oeddwn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i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!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7A2A999-6322-4D6C-CFF4-142E02378CEB}"/>
              </a:ext>
            </a:extLst>
          </p:cNvPr>
          <p:cNvSpPr/>
          <p:nvPr/>
        </p:nvSpPr>
        <p:spPr>
          <a:xfrm>
            <a:off x="618263" y="588098"/>
            <a:ext cx="2744737" cy="2608406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/>
          <a:p>
            <a:pPr algn="ctr"/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Pwy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</a:p>
          <a:p>
            <a:pPr algn="ctr"/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oeddwn</a:t>
            </a:r>
            <a:endParaRPr lang="en-GB" sz="55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  <a:p>
            <a:pPr algn="ctr"/>
            <a:r>
              <a:rPr lang="en-GB" sz="55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i</a:t>
            </a:r>
            <a:r>
              <a:rPr lang="en-GB" sz="55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1519151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Listen rounded icon Royalty Free Vector Image - VectorStock">
            <a:extLst>
              <a:ext uri="{FF2B5EF4-FFF2-40B4-BE49-F238E27FC236}">
                <a16:creationId xmlns:a16="http://schemas.microsoft.com/office/drawing/2014/main" id="{F4816115-9FB5-CADD-C5AD-7A59A562302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191"/>
          <a:stretch/>
        </p:blipFill>
        <p:spPr bwMode="auto">
          <a:xfrm>
            <a:off x="10324374" y="352279"/>
            <a:ext cx="1351847" cy="1355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ounded Rectangular Callout 4">
            <a:extLst>
              <a:ext uri="{FF2B5EF4-FFF2-40B4-BE49-F238E27FC236}">
                <a16:creationId xmlns:a16="http://schemas.microsoft.com/office/drawing/2014/main" id="{81FFC282-1F87-F6FF-9440-C633F47660A4}"/>
              </a:ext>
            </a:extLst>
          </p:cNvPr>
          <p:cNvSpPr/>
          <p:nvPr/>
        </p:nvSpPr>
        <p:spPr>
          <a:xfrm rot="10800000">
            <a:off x="314796" y="1539253"/>
            <a:ext cx="4070969" cy="670872"/>
          </a:xfrm>
          <a:prstGeom prst="wedgeRoundRectCallout">
            <a:avLst>
              <a:gd name="adj1" fmla="val -62830"/>
              <a:gd name="adj2" fmla="val -59438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2400" b="1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0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85E8568-8F6A-B120-FF6C-7D5332EB5985}"/>
              </a:ext>
            </a:extLst>
          </p:cNvPr>
          <p:cNvSpPr/>
          <p:nvPr/>
        </p:nvSpPr>
        <p:spPr>
          <a:xfrm>
            <a:off x="436956" y="1588240"/>
            <a:ext cx="3586695" cy="561692"/>
          </a:xfrm>
          <a:prstGeom prst="rect">
            <a:avLst/>
          </a:prstGeom>
          <a:noFill/>
        </p:spPr>
        <p:txBody>
          <a:bodyPr wrap="square" lIns="68580" tIns="34290" rIns="68580" bIns="34290">
            <a:spAutoFit/>
          </a:bodyPr>
          <a:lstStyle/>
          <a:p>
            <a:pPr algn="ctr"/>
            <a:r>
              <a:rPr lang="en-GB" sz="3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Pwy</a:t>
            </a:r>
            <a:r>
              <a:rPr lang="en-GB" sz="3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3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oeddwn</a:t>
            </a:r>
            <a:r>
              <a:rPr lang="en-GB" sz="3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32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i</a:t>
            </a:r>
            <a:r>
              <a:rPr lang="en-GB" sz="3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103C9CB-B1C7-CA21-7CFC-3197F93CCD83}"/>
              </a:ext>
            </a:extLst>
          </p:cNvPr>
          <p:cNvSpPr txBox="1"/>
          <p:nvPr/>
        </p:nvSpPr>
        <p:spPr>
          <a:xfrm>
            <a:off x="314796" y="447360"/>
            <a:ext cx="407097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latin typeface="Tw Cen MT" panose="020B0602020104020603" pitchFamily="34" charset="0"/>
              </a:rPr>
              <a:t>Ymarfer</a:t>
            </a:r>
            <a:r>
              <a:rPr lang="en-US" sz="3600" dirty="0">
                <a:latin typeface="Tw Cen MT" panose="020B0602020104020603" pitchFamily="34" charset="0"/>
              </a:rPr>
              <a:t> </a:t>
            </a:r>
            <a:r>
              <a:rPr lang="en-US" sz="3600" dirty="0" err="1">
                <a:latin typeface="Tw Cen MT" panose="020B0602020104020603" pitchFamily="34" charset="0"/>
              </a:rPr>
              <a:t>Gwrando</a:t>
            </a:r>
            <a:endParaRPr lang="en-US" sz="3600" dirty="0">
              <a:latin typeface="Tw Cen MT" panose="020B0602020104020603" pitchFamily="34" charset="0"/>
            </a:endParaRPr>
          </a:p>
        </p:txBody>
      </p:sp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F2727DCB-AC7B-A51A-6B92-59E6A77F14E0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110" t="36380" r="64548" b="5814"/>
          <a:stretch/>
        </p:blipFill>
        <p:spPr>
          <a:xfrm>
            <a:off x="314796" y="2678534"/>
            <a:ext cx="4070969" cy="3958485"/>
          </a:xfrm>
          <a:prstGeom prst="rect">
            <a:avLst/>
          </a:prstGeom>
        </p:spPr>
      </p:pic>
      <p:pic>
        <p:nvPicPr>
          <p:cNvPr id="9" name="Audio Recording 11 Dec 2022 at 18:52:11">
            <a:hlinkClick r:id="" action="ppaction://media"/>
            <a:extLst>
              <a:ext uri="{FF2B5EF4-FFF2-40B4-BE49-F238E27FC236}">
                <a16:creationId xmlns:a16="http://schemas.microsoft.com/office/drawing/2014/main" id="{E7C993DD-FC85-0C3E-D986-5854BABCE2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646419" y="2423717"/>
            <a:ext cx="2234059" cy="2234059"/>
          </a:xfrm>
          <a:prstGeom prst="rect">
            <a:avLst/>
          </a:prstGeom>
          <a:solidFill>
            <a:srgbClr val="FFFF00"/>
          </a:solidFill>
        </p:spPr>
      </p:pic>
      <p:pic>
        <p:nvPicPr>
          <p:cNvPr id="10" name="Audio Recording 11 Dec 2022 at 18:56:27">
            <a:hlinkClick r:id="" action="ppaction://media"/>
            <a:extLst>
              <a:ext uri="{FF2B5EF4-FFF2-40B4-BE49-F238E27FC236}">
                <a16:creationId xmlns:a16="http://schemas.microsoft.com/office/drawing/2014/main" id="{EEE71AE4-770A-4F7A-FC04-A3AA2702326B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8863340" y="2423717"/>
            <a:ext cx="2159817" cy="2159817"/>
          </a:xfrm>
          <a:prstGeom prst="rect">
            <a:avLst/>
          </a:prstGeom>
          <a:solidFill>
            <a:srgbClr val="92D050"/>
          </a:solidFill>
        </p:spPr>
      </p:pic>
    </p:spTree>
    <p:extLst>
      <p:ext uri="{BB962C8B-B14F-4D97-AF65-F5344CB8AC3E}">
        <p14:creationId xmlns:p14="http://schemas.microsoft.com/office/powerpoint/2010/main" val="237177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928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2432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CAE5148-0E5A-A875-23FA-ABE99FB9DF50}"/>
              </a:ext>
            </a:extLst>
          </p:cNvPr>
          <p:cNvSpPr txBox="1"/>
          <p:nvPr/>
        </p:nvSpPr>
        <p:spPr>
          <a:xfrm>
            <a:off x="314796" y="447360"/>
            <a:ext cx="407097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latin typeface="Tw Cen MT" panose="020B0602020104020603" pitchFamily="34" charset="0"/>
              </a:rPr>
              <a:t>Nawr</a:t>
            </a:r>
            <a:r>
              <a:rPr lang="en-US" sz="3600" dirty="0">
                <a:latin typeface="Tw Cen MT" panose="020B0602020104020603" pitchFamily="34" charset="0"/>
              </a:rPr>
              <a:t> </a:t>
            </a:r>
            <a:r>
              <a:rPr lang="en-US" sz="3600" dirty="0" err="1">
                <a:latin typeface="Tw Cen MT" panose="020B0602020104020603" pitchFamily="34" charset="0"/>
              </a:rPr>
              <a:t>eich</a:t>
            </a:r>
            <a:r>
              <a:rPr lang="en-US" sz="3600" dirty="0">
                <a:latin typeface="Tw Cen MT" panose="020B0602020104020603" pitchFamily="34" charset="0"/>
              </a:rPr>
              <a:t> </a:t>
            </a:r>
            <a:r>
              <a:rPr lang="en-US" sz="3600" dirty="0" err="1">
                <a:latin typeface="Tw Cen MT" panose="020B0602020104020603" pitchFamily="34" charset="0"/>
              </a:rPr>
              <a:t>tro</a:t>
            </a:r>
            <a:r>
              <a:rPr lang="en-US" sz="3600" dirty="0">
                <a:latin typeface="Tw Cen MT" panose="020B0602020104020603" pitchFamily="34" charset="0"/>
              </a:rPr>
              <a:t> chi!</a:t>
            </a:r>
          </a:p>
        </p:txBody>
      </p:sp>
      <p:sp>
        <p:nvSpPr>
          <p:cNvPr id="7" name="Rounded Rectangular Callout 6">
            <a:extLst>
              <a:ext uri="{FF2B5EF4-FFF2-40B4-BE49-F238E27FC236}">
                <a16:creationId xmlns:a16="http://schemas.microsoft.com/office/drawing/2014/main" id="{A002E7D1-22FD-6017-9202-79825CD5F3D0}"/>
              </a:ext>
            </a:extLst>
          </p:cNvPr>
          <p:cNvSpPr/>
          <p:nvPr/>
        </p:nvSpPr>
        <p:spPr>
          <a:xfrm>
            <a:off x="672937" y="1453200"/>
            <a:ext cx="9591203" cy="2545055"/>
          </a:xfrm>
          <a:prstGeom prst="wedgeRoundRectCallout">
            <a:avLst>
              <a:gd name="adj1" fmla="val 64999"/>
              <a:gd name="adj2" fmla="val 47338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+mj-lt"/>
              <a:buAutoNum type="arabicPeriod"/>
            </a:pP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Dewiswch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berson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enwog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. 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Ysgrifennwch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ddisgrifiad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ohonyn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nhw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gan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ddefnyddio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patrymau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‘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roedd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’.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Recordiwch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eich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hunain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yn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darllen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y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disgrifiad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ar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eich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dyfais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Ewch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o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gwmpas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y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dosbarth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yn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gwrando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ar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 y 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disgrifiadau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Dyfalwch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!</a:t>
            </a:r>
          </a:p>
          <a:p>
            <a:pPr algn="ctr"/>
            <a:endParaRPr lang="en-US" sz="2000" dirty="0">
              <a:solidFill>
                <a:schemeClr val="tx1"/>
              </a:solidFill>
              <a:latin typeface="Segoe Print" panose="02000800000000000000" pitchFamily="2" charset="0"/>
            </a:endParaRPr>
          </a:p>
        </p:txBody>
      </p:sp>
      <p:sp>
        <p:nvSpPr>
          <p:cNvPr id="9" name="Rounded Rectangular Callout 8">
            <a:extLst>
              <a:ext uri="{FF2B5EF4-FFF2-40B4-BE49-F238E27FC236}">
                <a16:creationId xmlns:a16="http://schemas.microsoft.com/office/drawing/2014/main" id="{7BC6E460-8D35-1BCB-864B-CC6B10BCA895}"/>
              </a:ext>
            </a:extLst>
          </p:cNvPr>
          <p:cNvSpPr/>
          <p:nvPr/>
        </p:nvSpPr>
        <p:spPr>
          <a:xfrm>
            <a:off x="1837709" y="4132272"/>
            <a:ext cx="9591203" cy="2545055"/>
          </a:xfrm>
          <a:prstGeom prst="wedgeRoundRectCallout">
            <a:avLst>
              <a:gd name="adj1" fmla="val -63706"/>
              <a:gd name="adj2" fmla="val 46697"/>
              <a:gd name="adj3" fmla="val 16667"/>
            </a:avLst>
          </a:prstGeom>
          <a:solidFill>
            <a:schemeClr val="bg1"/>
          </a:solidFill>
          <a:ln w="349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Choose a famous person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Write a description of them using the ‘</a:t>
            </a:r>
            <a:r>
              <a:rPr lang="en-US" sz="2000" dirty="0" err="1">
                <a:solidFill>
                  <a:schemeClr val="tx1"/>
                </a:solidFill>
                <a:latin typeface="Segoe Print" panose="02000800000000000000" pitchFamily="2" charset="0"/>
              </a:rPr>
              <a:t>roedd</a:t>
            </a: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’ pattern.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Record yourself reading the description on your device.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Go around the class listening to the descriptions. 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solidFill>
                  <a:schemeClr val="tx1"/>
                </a:solidFill>
                <a:latin typeface="Segoe Print" panose="02000800000000000000" pitchFamily="2" charset="0"/>
              </a:rPr>
              <a:t>Guess!</a:t>
            </a:r>
          </a:p>
          <a:p>
            <a:pPr algn="ctr"/>
            <a:endParaRPr lang="en-US" sz="2000" dirty="0">
              <a:solidFill>
                <a:schemeClr val="tx1"/>
              </a:solidFill>
              <a:latin typeface="Segoe Print" panose="020008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43876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Text&#10;&#10;Description automatically generated">
            <a:extLst>
              <a:ext uri="{FF2B5EF4-FFF2-40B4-BE49-F238E27FC236}">
                <a16:creationId xmlns:a16="http://schemas.microsoft.com/office/drawing/2014/main" id="{2EBB159C-26AC-41B0-FDAE-DA8E5D1C34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899" y="0"/>
            <a:ext cx="12209899" cy="6847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2962760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1511</TotalTime>
  <Words>577</Words>
  <Application>Microsoft Macintosh PowerPoint</Application>
  <PresentationFormat>Widescreen</PresentationFormat>
  <Paragraphs>165</Paragraphs>
  <Slides>16</Slides>
  <Notes>4</Notes>
  <HiddenSlides>0</HiddenSlides>
  <MMClips>2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16</vt:i4>
      </vt:variant>
    </vt:vector>
  </HeadingPairs>
  <TitlesOfParts>
    <vt:vector size="29" baseType="lpstr">
      <vt:lpstr>American Typewriter</vt:lpstr>
      <vt:lpstr>Arial</vt:lpstr>
      <vt:lpstr>Calibri</vt:lpstr>
      <vt:lpstr>Calibri Light</vt:lpstr>
      <vt:lpstr>Cavolini</vt:lpstr>
      <vt:lpstr>Century Gothic</vt:lpstr>
      <vt:lpstr>MV Boli</vt:lpstr>
      <vt:lpstr>Segoe Print</vt:lpstr>
      <vt:lpstr>Times New Roman</vt:lpstr>
      <vt:lpstr>Tw Cen MT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Catrin Evans-Thomas</dc:creator>
  <cp:keywords/>
  <dc:description/>
  <cp:lastModifiedBy>Catrin Evans-Thomas</cp:lastModifiedBy>
  <cp:revision>61</cp:revision>
  <dcterms:created xsi:type="dcterms:W3CDTF">2020-09-30T16:50:28Z</dcterms:created>
  <dcterms:modified xsi:type="dcterms:W3CDTF">2023-12-05T09:41:47Z</dcterms:modified>
  <cp:category/>
</cp:coreProperties>
</file>