
<file path=[Content_Types].xml><?xml version="1.0" encoding="utf-8"?>
<Types xmlns="http://schemas.openxmlformats.org/package/2006/content-types">
  <Default Extension="gif" ContentType="image/gif"/>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3"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D1B3B7B-3F3A-44B4-8A19-FCA8B2609B34}" v="108" dt="2025-10-20T15:47:49.9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0" d="100"/>
          <a:sy n="70" d="100"/>
        </p:scale>
        <p:origin x="536"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sbah Khan" userId="8d2cbe46-8b5e-4347-b868-70f0432020bd" providerId="ADAL" clId="{3D1B3B7B-3F3A-44B4-8A19-FCA8B2609B34}"/>
    <pc:docChg chg="undo custSel addSld delSld modSld modMainMaster">
      <pc:chgData name="Misbah Khan" userId="8d2cbe46-8b5e-4347-b868-70f0432020bd" providerId="ADAL" clId="{3D1B3B7B-3F3A-44B4-8A19-FCA8B2609B34}" dt="2025-10-20T15:47:49.927" v="436"/>
      <pc:docMkLst>
        <pc:docMk/>
      </pc:docMkLst>
      <pc:sldChg chg="setBg">
        <pc:chgData name="Misbah Khan" userId="8d2cbe46-8b5e-4347-b868-70f0432020bd" providerId="ADAL" clId="{3D1B3B7B-3F3A-44B4-8A19-FCA8B2609B34}" dt="2025-10-20T15:47:31.372" v="413"/>
        <pc:sldMkLst>
          <pc:docMk/>
          <pc:sldMk cId="3186893355" sldId="256"/>
        </pc:sldMkLst>
      </pc:sldChg>
      <pc:sldChg chg="setBg">
        <pc:chgData name="Misbah Khan" userId="8d2cbe46-8b5e-4347-b868-70f0432020bd" providerId="ADAL" clId="{3D1B3B7B-3F3A-44B4-8A19-FCA8B2609B34}" dt="2025-10-20T15:47:31.372" v="413"/>
        <pc:sldMkLst>
          <pc:docMk/>
          <pc:sldMk cId="3993220130" sldId="257"/>
        </pc:sldMkLst>
      </pc:sldChg>
      <pc:sldChg chg="setBg">
        <pc:chgData name="Misbah Khan" userId="8d2cbe46-8b5e-4347-b868-70f0432020bd" providerId="ADAL" clId="{3D1B3B7B-3F3A-44B4-8A19-FCA8B2609B34}" dt="2025-10-20T15:47:31.372" v="413"/>
        <pc:sldMkLst>
          <pc:docMk/>
          <pc:sldMk cId="2152335993" sldId="258"/>
        </pc:sldMkLst>
      </pc:sldChg>
      <pc:sldChg chg="setBg">
        <pc:chgData name="Misbah Khan" userId="8d2cbe46-8b5e-4347-b868-70f0432020bd" providerId="ADAL" clId="{3D1B3B7B-3F3A-44B4-8A19-FCA8B2609B34}" dt="2025-10-20T15:47:31.372" v="413"/>
        <pc:sldMkLst>
          <pc:docMk/>
          <pc:sldMk cId="4051414318" sldId="259"/>
        </pc:sldMkLst>
      </pc:sldChg>
      <pc:sldChg chg="setBg">
        <pc:chgData name="Misbah Khan" userId="8d2cbe46-8b5e-4347-b868-70f0432020bd" providerId="ADAL" clId="{3D1B3B7B-3F3A-44B4-8A19-FCA8B2609B34}" dt="2025-10-20T15:47:31.372" v="413"/>
        <pc:sldMkLst>
          <pc:docMk/>
          <pc:sldMk cId="613681438" sldId="260"/>
        </pc:sldMkLst>
      </pc:sldChg>
      <pc:sldChg chg="setBg">
        <pc:chgData name="Misbah Khan" userId="8d2cbe46-8b5e-4347-b868-70f0432020bd" providerId="ADAL" clId="{3D1B3B7B-3F3A-44B4-8A19-FCA8B2609B34}" dt="2025-10-20T15:47:31.372" v="413"/>
        <pc:sldMkLst>
          <pc:docMk/>
          <pc:sldMk cId="1117941052" sldId="261"/>
        </pc:sldMkLst>
      </pc:sldChg>
      <pc:sldChg chg="setBg">
        <pc:chgData name="Misbah Khan" userId="8d2cbe46-8b5e-4347-b868-70f0432020bd" providerId="ADAL" clId="{3D1B3B7B-3F3A-44B4-8A19-FCA8B2609B34}" dt="2025-10-20T15:47:31.372" v="413"/>
        <pc:sldMkLst>
          <pc:docMk/>
          <pc:sldMk cId="3870383998" sldId="262"/>
        </pc:sldMkLst>
      </pc:sldChg>
      <pc:sldChg chg="setBg">
        <pc:chgData name="Misbah Khan" userId="8d2cbe46-8b5e-4347-b868-70f0432020bd" providerId="ADAL" clId="{3D1B3B7B-3F3A-44B4-8A19-FCA8B2609B34}" dt="2025-10-20T15:47:31.372" v="413"/>
        <pc:sldMkLst>
          <pc:docMk/>
          <pc:sldMk cId="961637589" sldId="263"/>
        </pc:sldMkLst>
      </pc:sldChg>
      <pc:sldChg chg="setBg">
        <pc:chgData name="Misbah Khan" userId="8d2cbe46-8b5e-4347-b868-70f0432020bd" providerId="ADAL" clId="{3D1B3B7B-3F3A-44B4-8A19-FCA8B2609B34}" dt="2025-10-20T15:47:31.372" v="413"/>
        <pc:sldMkLst>
          <pc:docMk/>
          <pc:sldMk cId="3959101245" sldId="264"/>
        </pc:sldMkLst>
      </pc:sldChg>
      <pc:sldChg chg="addSp delSp modSp mod setBg">
        <pc:chgData name="Misbah Khan" userId="8d2cbe46-8b5e-4347-b868-70f0432020bd" providerId="ADAL" clId="{3D1B3B7B-3F3A-44B4-8A19-FCA8B2609B34}" dt="2025-10-20T15:47:31.372" v="413"/>
        <pc:sldMkLst>
          <pc:docMk/>
          <pc:sldMk cId="1984936913" sldId="265"/>
        </pc:sldMkLst>
        <pc:spChg chg="mod">
          <ac:chgData name="Misbah Khan" userId="8d2cbe46-8b5e-4347-b868-70f0432020bd" providerId="ADAL" clId="{3D1B3B7B-3F3A-44B4-8A19-FCA8B2609B34}" dt="2025-10-20T15:03:13.931" v="8" actId="26606"/>
          <ac:spMkLst>
            <pc:docMk/>
            <pc:sldMk cId="1984936913" sldId="265"/>
            <ac:spMk id="2" creationId="{4CF73D37-5685-94D0-86A7-217DEBCE11D0}"/>
          </ac:spMkLst>
        </pc:spChg>
        <pc:spChg chg="mod ord">
          <ac:chgData name="Misbah Khan" userId="8d2cbe46-8b5e-4347-b868-70f0432020bd" providerId="ADAL" clId="{3D1B3B7B-3F3A-44B4-8A19-FCA8B2609B34}" dt="2025-10-20T15:03:42.368" v="14" actId="27636"/>
          <ac:spMkLst>
            <pc:docMk/>
            <pc:sldMk cId="1984936913" sldId="265"/>
            <ac:spMk id="3" creationId="{9696A897-9C05-BE24-1A47-3C8D82FF0240}"/>
          </ac:spMkLst>
        </pc:spChg>
        <pc:spChg chg="add mod">
          <ac:chgData name="Misbah Khan" userId="8d2cbe46-8b5e-4347-b868-70f0432020bd" providerId="ADAL" clId="{3D1B3B7B-3F3A-44B4-8A19-FCA8B2609B34}" dt="2025-10-20T15:06:26.577" v="26" actId="1076"/>
          <ac:spMkLst>
            <pc:docMk/>
            <pc:sldMk cId="1984936913" sldId="265"/>
            <ac:spMk id="4" creationId="{AA347B5B-161D-2B33-7BAE-933246D1BFE8}"/>
          </ac:spMkLst>
        </pc:spChg>
        <pc:spChg chg="add del">
          <ac:chgData name="Misbah Khan" userId="8d2cbe46-8b5e-4347-b868-70f0432020bd" providerId="ADAL" clId="{3D1B3B7B-3F3A-44B4-8A19-FCA8B2609B34}" dt="2025-10-20T15:03:12.222" v="5" actId="26606"/>
          <ac:spMkLst>
            <pc:docMk/>
            <pc:sldMk cId="1984936913" sldId="265"/>
            <ac:spMk id="10247" creationId="{063F27BC-7079-4FF7-8F7C-ABC82FA3C247}"/>
          </ac:spMkLst>
        </pc:spChg>
        <pc:spChg chg="add del">
          <ac:chgData name="Misbah Khan" userId="8d2cbe46-8b5e-4347-b868-70f0432020bd" providerId="ADAL" clId="{3D1B3B7B-3F3A-44B4-8A19-FCA8B2609B34}" dt="2025-10-20T15:03:13.928" v="7" actId="26606"/>
          <ac:spMkLst>
            <pc:docMk/>
            <pc:sldMk cId="1984936913" sldId="265"/>
            <ac:spMk id="10251" creationId="{744CAA32-F237-419C-A2DD-43C28D920D3C}"/>
          </ac:spMkLst>
        </pc:spChg>
        <pc:spChg chg="add">
          <ac:chgData name="Misbah Khan" userId="8d2cbe46-8b5e-4347-b868-70f0432020bd" providerId="ADAL" clId="{3D1B3B7B-3F3A-44B4-8A19-FCA8B2609B34}" dt="2025-10-20T15:03:13.931" v="8" actId="26606"/>
          <ac:spMkLst>
            <pc:docMk/>
            <pc:sldMk cId="1984936913" sldId="265"/>
            <ac:spMk id="10254" creationId="{DBDA151C-5770-45E4-AAFF-59E7F403866D}"/>
          </ac:spMkLst>
        </pc:spChg>
        <pc:picChg chg="add mod">
          <ac:chgData name="Misbah Khan" userId="8d2cbe46-8b5e-4347-b868-70f0432020bd" providerId="ADAL" clId="{3D1B3B7B-3F3A-44B4-8A19-FCA8B2609B34}" dt="2025-10-20T15:06:31.682" v="27" actId="1076"/>
          <ac:picMkLst>
            <pc:docMk/>
            <pc:sldMk cId="1984936913" sldId="265"/>
            <ac:picMk id="10242" creationId="{6239F870-4884-3017-AA62-70F759027A93}"/>
          </ac:picMkLst>
        </pc:picChg>
        <pc:cxnChg chg="add del">
          <ac:chgData name="Misbah Khan" userId="8d2cbe46-8b5e-4347-b868-70f0432020bd" providerId="ADAL" clId="{3D1B3B7B-3F3A-44B4-8A19-FCA8B2609B34}" dt="2025-10-20T15:03:12.222" v="5" actId="26606"/>
          <ac:cxnSpMkLst>
            <pc:docMk/>
            <pc:sldMk cId="1984936913" sldId="265"/>
            <ac:cxnSpMk id="10249" creationId="{540DBD50-3CB1-A513-2321-1891E3F0954D}"/>
          </ac:cxnSpMkLst>
        </pc:cxnChg>
        <pc:cxnChg chg="add del">
          <ac:chgData name="Misbah Khan" userId="8d2cbe46-8b5e-4347-b868-70f0432020bd" providerId="ADAL" clId="{3D1B3B7B-3F3A-44B4-8A19-FCA8B2609B34}" dt="2025-10-20T15:03:13.928" v="7" actId="26606"/>
          <ac:cxnSpMkLst>
            <pc:docMk/>
            <pc:sldMk cId="1984936913" sldId="265"/>
            <ac:cxnSpMk id="10252" creationId="{753FE100-D0AB-4AE2-824B-60CFA31EC6A2}"/>
          </ac:cxnSpMkLst>
        </pc:cxnChg>
        <pc:cxnChg chg="add">
          <ac:chgData name="Misbah Khan" userId="8d2cbe46-8b5e-4347-b868-70f0432020bd" providerId="ADAL" clId="{3D1B3B7B-3F3A-44B4-8A19-FCA8B2609B34}" dt="2025-10-20T15:03:13.931" v="8" actId="26606"/>
          <ac:cxnSpMkLst>
            <pc:docMk/>
            <pc:sldMk cId="1984936913" sldId="265"/>
            <ac:cxnSpMk id="10255" creationId="{2EA0F4A6-3CC9-C9E2-BA02-58FA29F7DD8E}"/>
          </ac:cxnSpMkLst>
        </pc:cxnChg>
      </pc:sldChg>
      <pc:sldChg chg="modSp new mod setBg">
        <pc:chgData name="Misbah Khan" userId="8d2cbe46-8b5e-4347-b868-70f0432020bd" providerId="ADAL" clId="{3D1B3B7B-3F3A-44B4-8A19-FCA8B2609B34}" dt="2025-10-20T15:47:31.372" v="413"/>
        <pc:sldMkLst>
          <pc:docMk/>
          <pc:sldMk cId="4183472955" sldId="266"/>
        </pc:sldMkLst>
        <pc:spChg chg="mod">
          <ac:chgData name="Misbah Khan" userId="8d2cbe46-8b5e-4347-b868-70f0432020bd" providerId="ADAL" clId="{3D1B3B7B-3F3A-44B4-8A19-FCA8B2609B34}" dt="2025-10-20T15:04:56.182" v="20" actId="14100"/>
          <ac:spMkLst>
            <pc:docMk/>
            <pc:sldMk cId="4183472955" sldId="266"/>
            <ac:spMk id="2" creationId="{818DF31D-C729-74A0-F573-68D4E332D358}"/>
          </ac:spMkLst>
        </pc:spChg>
        <pc:spChg chg="mod">
          <ac:chgData name="Misbah Khan" userId="8d2cbe46-8b5e-4347-b868-70f0432020bd" providerId="ADAL" clId="{3D1B3B7B-3F3A-44B4-8A19-FCA8B2609B34}" dt="2025-10-20T15:20:08.096" v="106" actId="113"/>
          <ac:spMkLst>
            <pc:docMk/>
            <pc:sldMk cId="4183472955" sldId="266"/>
            <ac:spMk id="3" creationId="{312AB66F-9B33-1E5B-12C9-BA42988ACB87}"/>
          </ac:spMkLst>
        </pc:spChg>
      </pc:sldChg>
      <pc:sldChg chg="addSp delSp modSp new mod setBg">
        <pc:chgData name="Misbah Khan" userId="8d2cbe46-8b5e-4347-b868-70f0432020bd" providerId="ADAL" clId="{3D1B3B7B-3F3A-44B4-8A19-FCA8B2609B34}" dt="2025-10-20T15:47:31.372" v="413"/>
        <pc:sldMkLst>
          <pc:docMk/>
          <pc:sldMk cId="4212815014" sldId="267"/>
        </pc:sldMkLst>
        <pc:spChg chg="mod">
          <ac:chgData name="Misbah Khan" userId="8d2cbe46-8b5e-4347-b868-70f0432020bd" providerId="ADAL" clId="{3D1B3B7B-3F3A-44B4-8A19-FCA8B2609B34}" dt="2025-10-20T15:24:13.736" v="181" actId="26606"/>
          <ac:spMkLst>
            <pc:docMk/>
            <pc:sldMk cId="4212815014" sldId="267"/>
            <ac:spMk id="2" creationId="{5258CF2C-9B12-2516-124F-1310D641EAB4}"/>
          </ac:spMkLst>
        </pc:spChg>
        <pc:spChg chg="mod ord">
          <ac:chgData name="Misbah Khan" userId="8d2cbe46-8b5e-4347-b868-70f0432020bd" providerId="ADAL" clId="{3D1B3B7B-3F3A-44B4-8A19-FCA8B2609B34}" dt="2025-10-20T15:26:34.119" v="192" actId="27636"/>
          <ac:spMkLst>
            <pc:docMk/>
            <pc:sldMk cId="4212815014" sldId="267"/>
            <ac:spMk id="3" creationId="{84975A98-AD97-7880-B5D6-EC2F8B597A66}"/>
          </ac:spMkLst>
        </pc:spChg>
        <pc:spChg chg="add del mod">
          <ac:chgData name="Misbah Khan" userId="8d2cbe46-8b5e-4347-b868-70f0432020bd" providerId="ADAL" clId="{3D1B3B7B-3F3A-44B4-8A19-FCA8B2609B34}" dt="2025-10-20T15:23:47.466" v="176" actId="478"/>
          <ac:spMkLst>
            <pc:docMk/>
            <pc:sldMk cId="4212815014" sldId="267"/>
            <ac:spMk id="5" creationId="{AF72F351-40C4-405C-C030-0242A3DCA11B}"/>
          </ac:spMkLst>
        </pc:spChg>
        <pc:spChg chg="add mod">
          <ac:chgData name="Misbah Khan" userId="8d2cbe46-8b5e-4347-b868-70f0432020bd" providerId="ADAL" clId="{3D1B3B7B-3F3A-44B4-8A19-FCA8B2609B34}" dt="2025-10-20T15:26:22.595" v="188" actId="255"/>
          <ac:spMkLst>
            <pc:docMk/>
            <pc:sldMk cId="4212815014" sldId="267"/>
            <ac:spMk id="6" creationId="{CD148351-02D1-9A62-4752-9846838938D3}"/>
          </ac:spMkLst>
        </pc:spChg>
        <pc:spChg chg="add del">
          <ac:chgData name="Misbah Khan" userId="8d2cbe46-8b5e-4347-b868-70f0432020bd" providerId="ADAL" clId="{3D1B3B7B-3F3A-44B4-8A19-FCA8B2609B34}" dt="2025-10-20T15:24:13.732" v="180" actId="26606"/>
          <ac:spMkLst>
            <pc:docMk/>
            <pc:sldMk cId="4212815014" sldId="267"/>
            <ac:spMk id="11271" creationId="{744CAA32-F237-419C-A2DD-43C28D920D3C}"/>
          </ac:spMkLst>
        </pc:spChg>
        <pc:spChg chg="add">
          <ac:chgData name="Misbah Khan" userId="8d2cbe46-8b5e-4347-b868-70f0432020bd" providerId="ADAL" clId="{3D1B3B7B-3F3A-44B4-8A19-FCA8B2609B34}" dt="2025-10-20T15:24:13.736" v="181" actId="26606"/>
          <ac:spMkLst>
            <pc:docMk/>
            <pc:sldMk cId="4212815014" sldId="267"/>
            <ac:spMk id="11275" creationId="{063F27BC-7079-4FF7-8F7C-ABC82FA3C247}"/>
          </ac:spMkLst>
        </pc:spChg>
        <pc:picChg chg="add mod">
          <ac:chgData name="Misbah Khan" userId="8d2cbe46-8b5e-4347-b868-70f0432020bd" providerId="ADAL" clId="{3D1B3B7B-3F3A-44B4-8A19-FCA8B2609B34}" dt="2025-10-20T15:24:18.618" v="183" actId="1076"/>
          <ac:picMkLst>
            <pc:docMk/>
            <pc:sldMk cId="4212815014" sldId="267"/>
            <ac:picMk id="11266" creationId="{0F23A854-4F19-B6AD-049D-0E3FCB233AE9}"/>
          </ac:picMkLst>
        </pc:picChg>
        <pc:cxnChg chg="add del">
          <ac:chgData name="Misbah Khan" userId="8d2cbe46-8b5e-4347-b868-70f0432020bd" providerId="ADAL" clId="{3D1B3B7B-3F3A-44B4-8A19-FCA8B2609B34}" dt="2025-10-20T15:24:13.732" v="180" actId="26606"/>
          <ac:cxnSpMkLst>
            <pc:docMk/>
            <pc:sldMk cId="4212815014" sldId="267"/>
            <ac:cxnSpMk id="11273" creationId="{753FE100-D0AB-4AE2-824B-60CFA31EC6A2}"/>
          </ac:cxnSpMkLst>
        </pc:cxnChg>
        <pc:cxnChg chg="add">
          <ac:chgData name="Misbah Khan" userId="8d2cbe46-8b5e-4347-b868-70f0432020bd" providerId="ADAL" clId="{3D1B3B7B-3F3A-44B4-8A19-FCA8B2609B34}" dt="2025-10-20T15:24:13.736" v="181" actId="26606"/>
          <ac:cxnSpMkLst>
            <pc:docMk/>
            <pc:sldMk cId="4212815014" sldId="267"/>
            <ac:cxnSpMk id="11276" creationId="{540DBD50-3CB1-A513-2321-1891E3F0954D}"/>
          </ac:cxnSpMkLst>
        </pc:cxnChg>
      </pc:sldChg>
      <pc:sldChg chg="addSp delSp modSp new mod setBg">
        <pc:chgData name="Misbah Khan" userId="8d2cbe46-8b5e-4347-b868-70f0432020bd" providerId="ADAL" clId="{3D1B3B7B-3F3A-44B4-8A19-FCA8B2609B34}" dt="2025-10-20T15:47:31.372" v="413"/>
        <pc:sldMkLst>
          <pc:docMk/>
          <pc:sldMk cId="3485898185" sldId="268"/>
        </pc:sldMkLst>
        <pc:spChg chg="del">
          <ac:chgData name="Misbah Khan" userId="8d2cbe46-8b5e-4347-b868-70f0432020bd" providerId="ADAL" clId="{3D1B3B7B-3F3A-44B4-8A19-FCA8B2609B34}" dt="2025-10-20T15:26:43.548" v="194" actId="478"/>
          <ac:spMkLst>
            <pc:docMk/>
            <pc:sldMk cId="3485898185" sldId="268"/>
            <ac:spMk id="2" creationId="{8F21B9D3-8BBF-023D-638D-C7FA641D8102}"/>
          </ac:spMkLst>
        </pc:spChg>
        <pc:spChg chg="del">
          <ac:chgData name="Misbah Khan" userId="8d2cbe46-8b5e-4347-b868-70f0432020bd" providerId="ADAL" clId="{3D1B3B7B-3F3A-44B4-8A19-FCA8B2609B34}" dt="2025-10-20T15:26:45.234" v="195" actId="478"/>
          <ac:spMkLst>
            <pc:docMk/>
            <pc:sldMk cId="3485898185" sldId="268"/>
            <ac:spMk id="3" creationId="{422CDC40-0625-5C2B-AF99-8DC649E95E3A}"/>
          </ac:spMkLst>
        </pc:spChg>
        <pc:spChg chg="add mod">
          <ac:chgData name="Misbah Khan" userId="8d2cbe46-8b5e-4347-b868-70f0432020bd" providerId="ADAL" clId="{3D1B3B7B-3F3A-44B4-8A19-FCA8B2609B34}" dt="2025-10-20T15:42:21.991" v="293" actId="1076"/>
          <ac:spMkLst>
            <pc:docMk/>
            <pc:sldMk cId="3485898185" sldId="268"/>
            <ac:spMk id="4" creationId="{0EC22939-A56C-054C-E19F-A5E610085DDA}"/>
          </ac:spMkLst>
        </pc:spChg>
        <pc:spChg chg="add mod">
          <ac:chgData name="Misbah Khan" userId="8d2cbe46-8b5e-4347-b868-70f0432020bd" providerId="ADAL" clId="{3D1B3B7B-3F3A-44B4-8A19-FCA8B2609B34}" dt="2025-10-20T15:39:02.498" v="212" actId="20577"/>
          <ac:spMkLst>
            <pc:docMk/>
            <pc:sldMk cId="3485898185" sldId="268"/>
            <ac:spMk id="5" creationId="{B6636B47-0E2A-19A9-8AC9-D99EDAA79F91}"/>
          </ac:spMkLst>
        </pc:spChg>
      </pc:sldChg>
      <pc:sldChg chg="addSp delSp modSp new mod setBg">
        <pc:chgData name="Misbah Khan" userId="8d2cbe46-8b5e-4347-b868-70f0432020bd" providerId="ADAL" clId="{3D1B3B7B-3F3A-44B4-8A19-FCA8B2609B34}" dt="2025-10-20T15:47:31.372" v="413"/>
        <pc:sldMkLst>
          <pc:docMk/>
          <pc:sldMk cId="2534697274" sldId="269"/>
        </pc:sldMkLst>
        <pc:spChg chg="del">
          <ac:chgData name="Misbah Khan" userId="8d2cbe46-8b5e-4347-b868-70f0432020bd" providerId="ADAL" clId="{3D1B3B7B-3F3A-44B4-8A19-FCA8B2609B34}" dt="2025-10-20T15:39:43.809" v="225" actId="478"/>
          <ac:spMkLst>
            <pc:docMk/>
            <pc:sldMk cId="2534697274" sldId="269"/>
            <ac:spMk id="2" creationId="{A11CC7E7-875E-AE4C-2D44-63D715B95F19}"/>
          </ac:spMkLst>
        </pc:spChg>
        <pc:spChg chg="mod">
          <ac:chgData name="Misbah Khan" userId="8d2cbe46-8b5e-4347-b868-70f0432020bd" providerId="ADAL" clId="{3D1B3B7B-3F3A-44B4-8A19-FCA8B2609B34}" dt="2025-10-20T15:40:58.492" v="248" actId="255"/>
          <ac:spMkLst>
            <pc:docMk/>
            <pc:sldMk cId="2534697274" sldId="269"/>
            <ac:spMk id="3" creationId="{38B8E1A4-466A-BB12-AB6C-67FB12E30824}"/>
          </ac:spMkLst>
        </pc:spChg>
        <pc:spChg chg="add mod">
          <ac:chgData name="Misbah Khan" userId="8d2cbe46-8b5e-4347-b868-70f0432020bd" providerId="ADAL" clId="{3D1B3B7B-3F3A-44B4-8A19-FCA8B2609B34}" dt="2025-10-20T15:41:07.153" v="259" actId="20577"/>
          <ac:spMkLst>
            <pc:docMk/>
            <pc:sldMk cId="2534697274" sldId="269"/>
            <ac:spMk id="4" creationId="{D5D29DDF-A531-3BD1-E5E9-EAD3037F0A7E}"/>
          </ac:spMkLst>
        </pc:spChg>
      </pc:sldChg>
      <pc:sldChg chg="addSp delSp modSp new mod setBg">
        <pc:chgData name="Misbah Khan" userId="8d2cbe46-8b5e-4347-b868-70f0432020bd" providerId="ADAL" clId="{3D1B3B7B-3F3A-44B4-8A19-FCA8B2609B34}" dt="2025-10-20T15:47:49.927" v="436"/>
        <pc:sldMkLst>
          <pc:docMk/>
          <pc:sldMk cId="1116030100" sldId="270"/>
        </pc:sldMkLst>
        <pc:spChg chg="del">
          <ac:chgData name="Misbah Khan" userId="8d2cbe46-8b5e-4347-b868-70f0432020bd" providerId="ADAL" clId="{3D1B3B7B-3F3A-44B4-8A19-FCA8B2609B34}" dt="2025-10-20T15:42:29.882" v="295" actId="478"/>
          <ac:spMkLst>
            <pc:docMk/>
            <pc:sldMk cId="1116030100" sldId="270"/>
            <ac:spMk id="2" creationId="{5E4CB934-1D8D-ADD8-92A4-8032E5803067}"/>
          </ac:spMkLst>
        </pc:spChg>
        <pc:spChg chg="mod">
          <ac:chgData name="Misbah Khan" userId="8d2cbe46-8b5e-4347-b868-70f0432020bd" providerId="ADAL" clId="{3D1B3B7B-3F3A-44B4-8A19-FCA8B2609B34}" dt="2025-10-20T15:45:03.821" v="331" actId="1076"/>
          <ac:spMkLst>
            <pc:docMk/>
            <pc:sldMk cId="1116030100" sldId="270"/>
            <ac:spMk id="3" creationId="{3A73FE81-F2D5-AB45-58E0-D82B1E3944DD}"/>
          </ac:spMkLst>
        </pc:spChg>
        <pc:spChg chg="add mod">
          <ac:chgData name="Misbah Khan" userId="8d2cbe46-8b5e-4347-b868-70f0432020bd" providerId="ADAL" clId="{3D1B3B7B-3F3A-44B4-8A19-FCA8B2609B34}" dt="2025-10-20T15:45:13.718" v="342" actId="20577"/>
          <ac:spMkLst>
            <pc:docMk/>
            <pc:sldMk cId="1116030100" sldId="270"/>
            <ac:spMk id="4" creationId="{5435E33D-C1FA-3C1A-7769-2F9710432818}"/>
          </ac:spMkLst>
        </pc:spChg>
      </pc:sldChg>
      <pc:sldChg chg="addSp modSp new mod setBg">
        <pc:chgData name="Misbah Khan" userId="8d2cbe46-8b5e-4347-b868-70f0432020bd" providerId="ADAL" clId="{3D1B3B7B-3F3A-44B4-8A19-FCA8B2609B34}" dt="2025-10-20T15:47:49.927" v="436"/>
        <pc:sldMkLst>
          <pc:docMk/>
          <pc:sldMk cId="1951803431" sldId="271"/>
        </pc:sldMkLst>
        <pc:spChg chg="add mod">
          <ac:chgData name="Misbah Khan" userId="8d2cbe46-8b5e-4347-b868-70f0432020bd" providerId="ADAL" clId="{3D1B3B7B-3F3A-44B4-8A19-FCA8B2609B34}" dt="2025-10-20T15:46:56.802" v="366" actId="255"/>
          <ac:spMkLst>
            <pc:docMk/>
            <pc:sldMk cId="1951803431" sldId="271"/>
            <ac:spMk id="2" creationId="{0173EFB5-E30F-F8D6-25F9-C5E0390585A9}"/>
          </ac:spMkLst>
        </pc:spChg>
      </pc:sldChg>
      <pc:sldChg chg="delSp new del mod">
        <pc:chgData name="Misbah Khan" userId="8d2cbe46-8b5e-4347-b868-70f0432020bd" providerId="ADAL" clId="{3D1B3B7B-3F3A-44B4-8A19-FCA8B2609B34}" dt="2025-10-20T15:45:43.382" v="348" actId="2696"/>
        <pc:sldMkLst>
          <pc:docMk/>
          <pc:sldMk cId="2963381797" sldId="271"/>
        </pc:sldMkLst>
        <pc:spChg chg="del">
          <ac:chgData name="Misbah Khan" userId="8d2cbe46-8b5e-4347-b868-70f0432020bd" providerId="ADAL" clId="{3D1B3B7B-3F3A-44B4-8A19-FCA8B2609B34}" dt="2025-10-20T15:45:34.341" v="347" actId="478"/>
          <ac:spMkLst>
            <pc:docMk/>
            <pc:sldMk cId="2963381797" sldId="271"/>
            <ac:spMk id="2" creationId="{517CAE7F-D67D-DA55-159D-FCA49787D9F5}"/>
          </ac:spMkLst>
        </pc:spChg>
      </pc:sldChg>
      <pc:sldMasterChg chg="setBg modSldLayout">
        <pc:chgData name="Misbah Khan" userId="8d2cbe46-8b5e-4347-b868-70f0432020bd" providerId="ADAL" clId="{3D1B3B7B-3F3A-44B4-8A19-FCA8B2609B34}" dt="2025-10-20T15:47:49.927" v="436"/>
        <pc:sldMasterMkLst>
          <pc:docMk/>
          <pc:sldMasterMk cId="3000888211" sldId="2147483713"/>
        </pc:sldMasterMkLst>
        <pc:sldLayoutChg chg="setBg">
          <pc:chgData name="Misbah Khan" userId="8d2cbe46-8b5e-4347-b868-70f0432020bd" providerId="ADAL" clId="{3D1B3B7B-3F3A-44B4-8A19-FCA8B2609B34}" dt="2025-10-20T15:47:49.927" v="436"/>
          <pc:sldLayoutMkLst>
            <pc:docMk/>
            <pc:sldMasterMk cId="3000888211" sldId="2147483713"/>
            <pc:sldLayoutMk cId="3565419469" sldId="2147483714"/>
          </pc:sldLayoutMkLst>
        </pc:sldLayoutChg>
        <pc:sldLayoutChg chg="setBg">
          <pc:chgData name="Misbah Khan" userId="8d2cbe46-8b5e-4347-b868-70f0432020bd" providerId="ADAL" clId="{3D1B3B7B-3F3A-44B4-8A19-FCA8B2609B34}" dt="2025-10-20T15:47:49.927" v="436"/>
          <pc:sldLayoutMkLst>
            <pc:docMk/>
            <pc:sldMasterMk cId="3000888211" sldId="2147483713"/>
            <pc:sldLayoutMk cId="364472196" sldId="2147483715"/>
          </pc:sldLayoutMkLst>
        </pc:sldLayoutChg>
        <pc:sldLayoutChg chg="setBg">
          <pc:chgData name="Misbah Khan" userId="8d2cbe46-8b5e-4347-b868-70f0432020bd" providerId="ADAL" clId="{3D1B3B7B-3F3A-44B4-8A19-FCA8B2609B34}" dt="2025-10-20T15:47:49.927" v="436"/>
          <pc:sldLayoutMkLst>
            <pc:docMk/>
            <pc:sldMasterMk cId="3000888211" sldId="2147483713"/>
            <pc:sldLayoutMk cId="550004540" sldId="2147483716"/>
          </pc:sldLayoutMkLst>
        </pc:sldLayoutChg>
        <pc:sldLayoutChg chg="setBg">
          <pc:chgData name="Misbah Khan" userId="8d2cbe46-8b5e-4347-b868-70f0432020bd" providerId="ADAL" clId="{3D1B3B7B-3F3A-44B4-8A19-FCA8B2609B34}" dt="2025-10-20T15:47:49.927" v="436"/>
          <pc:sldLayoutMkLst>
            <pc:docMk/>
            <pc:sldMasterMk cId="3000888211" sldId="2147483713"/>
            <pc:sldLayoutMk cId="2984694348" sldId="2147483717"/>
          </pc:sldLayoutMkLst>
        </pc:sldLayoutChg>
        <pc:sldLayoutChg chg="setBg">
          <pc:chgData name="Misbah Khan" userId="8d2cbe46-8b5e-4347-b868-70f0432020bd" providerId="ADAL" clId="{3D1B3B7B-3F3A-44B4-8A19-FCA8B2609B34}" dt="2025-10-20T15:47:49.927" v="436"/>
          <pc:sldLayoutMkLst>
            <pc:docMk/>
            <pc:sldMasterMk cId="3000888211" sldId="2147483713"/>
            <pc:sldLayoutMk cId="4053471398" sldId="2147483718"/>
          </pc:sldLayoutMkLst>
        </pc:sldLayoutChg>
        <pc:sldLayoutChg chg="setBg">
          <pc:chgData name="Misbah Khan" userId="8d2cbe46-8b5e-4347-b868-70f0432020bd" providerId="ADAL" clId="{3D1B3B7B-3F3A-44B4-8A19-FCA8B2609B34}" dt="2025-10-20T15:47:49.927" v="436"/>
          <pc:sldLayoutMkLst>
            <pc:docMk/>
            <pc:sldMasterMk cId="3000888211" sldId="2147483713"/>
            <pc:sldLayoutMk cId="4460213" sldId="2147483719"/>
          </pc:sldLayoutMkLst>
        </pc:sldLayoutChg>
        <pc:sldLayoutChg chg="setBg">
          <pc:chgData name="Misbah Khan" userId="8d2cbe46-8b5e-4347-b868-70f0432020bd" providerId="ADAL" clId="{3D1B3B7B-3F3A-44B4-8A19-FCA8B2609B34}" dt="2025-10-20T15:47:49.927" v="436"/>
          <pc:sldLayoutMkLst>
            <pc:docMk/>
            <pc:sldMasterMk cId="3000888211" sldId="2147483713"/>
            <pc:sldLayoutMk cId="3346451444" sldId="2147483720"/>
          </pc:sldLayoutMkLst>
        </pc:sldLayoutChg>
        <pc:sldLayoutChg chg="setBg">
          <pc:chgData name="Misbah Khan" userId="8d2cbe46-8b5e-4347-b868-70f0432020bd" providerId="ADAL" clId="{3D1B3B7B-3F3A-44B4-8A19-FCA8B2609B34}" dt="2025-10-20T15:47:49.927" v="436"/>
          <pc:sldLayoutMkLst>
            <pc:docMk/>
            <pc:sldMasterMk cId="3000888211" sldId="2147483713"/>
            <pc:sldLayoutMk cId="805844753" sldId="2147483721"/>
          </pc:sldLayoutMkLst>
        </pc:sldLayoutChg>
        <pc:sldLayoutChg chg="setBg">
          <pc:chgData name="Misbah Khan" userId="8d2cbe46-8b5e-4347-b868-70f0432020bd" providerId="ADAL" clId="{3D1B3B7B-3F3A-44B4-8A19-FCA8B2609B34}" dt="2025-10-20T15:47:49.927" v="436"/>
          <pc:sldLayoutMkLst>
            <pc:docMk/>
            <pc:sldMasterMk cId="3000888211" sldId="2147483713"/>
            <pc:sldLayoutMk cId="3387110820" sldId="2147483722"/>
          </pc:sldLayoutMkLst>
        </pc:sldLayoutChg>
        <pc:sldLayoutChg chg="setBg">
          <pc:chgData name="Misbah Khan" userId="8d2cbe46-8b5e-4347-b868-70f0432020bd" providerId="ADAL" clId="{3D1B3B7B-3F3A-44B4-8A19-FCA8B2609B34}" dt="2025-10-20T15:47:49.927" v="436"/>
          <pc:sldLayoutMkLst>
            <pc:docMk/>
            <pc:sldMasterMk cId="3000888211" sldId="2147483713"/>
            <pc:sldLayoutMk cId="2695270122" sldId="2147483723"/>
          </pc:sldLayoutMkLst>
        </pc:sldLayoutChg>
        <pc:sldLayoutChg chg="setBg">
          <pc:chgData name="Misbah Khan" userId="8d2cbe46-8b5e-4347-b868-70f0432020bd" providerId="ADAL" clId="{3D1B3B7B-3F3A-44B4-8A19-FCA8B2609B34}" dt="2025-10-20T15:47:49.927" v="436"/>
          <pc:sldLayoutMkLst>
            <pc:docMk/>
            <pc:sldMasterMk cId="3000888211" sldId="2147483713"/>
            <pc:sldLayoutMk cId="79278051" sldId="2147483724"/>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1B97D46-BC11-4B28-8532-671E6592D74D}" type="datetimeFigureOut">
              <a:rPr lang="en-GB" smtClean="0"/>
              <a:t>25/10/2025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30FB847-5934-4F9A-8849-DEB370177766}" type="slidenum">
              <a:rPr lang="en-GB" smtClean="0"/>
              <a:t>‹#›</a:t>
            </a:fld>
            <a:endParaRPr lang="en-GB"/>
          </a:p>
        </p:txBody>
      </p:sp>
    </p:spTree>
    <p:extLst>
      <p:ext uri="{BB962C8B-B14F-4D97-AF65-F5344CB8AC3E}">
        <p14:creationId xmlns:p14="http://schemas.microsoft.com/office/powerpoint/2010/main" val="37690561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0FB847-5934-4F9A-8849-DEB370177766}" type="slidenum">
              <a:rPr lang="en-GB" smtClean="0"/>
              <a:t>10</a:t>
            </a:fld>
            <a:endParaRPr lang="en-GB"/>
          </a:p>
        </p:txBody>
      </p:sp>
    </p:spTree>
    <p:extLst>
      <p:ext uri="{BB962C8B-B14F-4D97-AF65-F5344CB8AC3E}">
        <p14:creationId xmlns:p14="http://schemas.microsoft.com/office/powerpoint/2010/main" val="38463011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0FB847-5934-4F9A-8849-DEB370177766}" type="slidenum">
              <a:rPr lang="en-GB" smtClean="0"/>
              <a:t>11</a:t>
            </a:fld>
            <a:endParaRPr lang="en-GB"/>
          </a:p>
        </p:txBody>
      </p:sp>
    </p:spTree>
    <p:extLst>
      <p:ext uri="{BB962C8B-B14F-4D97-AF65-F5344CB8AC3E}">
        <p14:creationId xmlns:p14="http://schemas.microsoft.com/office/powerpoint/2010/main" val="14734372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10/25/2025</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5654194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10/25/2025</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644721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10/25/2025</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500045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10/25/2025</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9846943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10/25/2025</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0534713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10/25/2025</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4602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10/25/2025</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3464514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10/25/2025</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8058447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10/25/2025</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3871108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10/25/2025</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6952701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10/25/2025</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92780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71000">
              <a:schemeClr val="accent1">
                <a:lumMod val="5000"/>
                <a:lumOff val="95000"/>
              </a:schemeClr>
            </a:gs>
            <a:gs pos="100000">
              <a:schemeClr val="accent1">
                <a:lumMod val="45000"/>
                <a:lumOff val="55000"/>
              </a:schemeClr>
            </a:gs>
            <a:gs pos="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10/25/2025</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00888211"/>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image" Target="../media/image8.jpe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image" Target="../media/image9.jpe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png"/><Relationship Id="rId5" Type="http://schemas.openxmlformats.org/officeDocument/2006/relationships/image" Target="../media/image10.gif"/><Relationship Id="rId4" Type="http://schemas.openxmlformats.org/officeDocument/2006/relationships/notesSlide" Target="../notesSlides/notesSlide1.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2.png"/><Relationship Id="rId4" Type="http://schemas.openxmlformats.org/officeDocument/2006/relationships/image" Target="../media/image11.jpeg"/></Relationships>
</file>

<file path=ppt/slides/_rels/slide13.xml.rels><?xml version="1.0" encoding="UTF-8" standalone="yes"?>
<Relationships xmlns="http://schemas.openxmlformats.org/package/2006/relationships"><Relationship Id="rId8" Type="http://schemas.openxmlformats.org/officeDocument/2006/relationships/hyperlink" Target="https://arxiv.org/abs/2504.13864" TargetMode="External"/><Relationship Id="rId13" Type="http://schemas.openxmlformats.org/officeDocument/2006/relationships/hyperlink" Target="https://bmcgeriatr.biomedcentral.com/articles/10.1186/s12877-019-1189-9" TargetMode="External"/><Relationship Id="rId3" Type="http://schemas.openxmlformats.org/officeDocument/2006/relationships/hyperlink" Target="https://www.ageuk.org.uk/latest-news/articles/2023/october/ageism-in-care/" TargetMode="External"/><Relationship Id="rId7" Type="http://schemas.openxmlformats.org/officeDocument/2006/relationships/hyperlink" Target="https://doi.org/10.1093/geront/29.2.183" TargetMode="External"/><Relationship Id="rId12" Type="http://schemas.openxmlformats.org/officeDocument/2006/relationships/hyperlink" Target="https://ageing-better.org.uk/our-ageing-population-state-ageing-2025" TargetMode="External"/><Relationship Id="rId2" Type="http://schemas.openxmlformats.org/officeDocument/2006/relationships/hyperlink" Target="https://stock.adobe.com/images/group-of-elderly-people-together-active-and-happy-old-senior-jumping-cartoon-vector-illustration/171437976" TargetMode="External"/><Relationship Id="rId1" Type="http://schemas.openxmlformats.org/officeDocument/2006/relationships/slideLayout" Target="../slideLayouts/slideLayout2.xml"/><Relationship Id="rId6" Type="http://schemas.openxmlformats.org/officeDocument/2006/relationships/hyperlink" Target="https://www.amazon.co.uk/alexa-senior-living" TargetMode="External"/><Relationship Id="rId11" Type="http://schemas.openxmlformats.org/officeDocument/2006/relationships/hyperlink" Target="https://www.cqc.org.uk/" TargetMode="External"/><Relationship Id="rId5" Type="http://schemas.openxmlformats.org/officeDocument/2006/relationships/hyperlink" Target="https://www.ageuk.org.uk/discover/2024/september/state-of-health-and-care-of-older-people-in-england-2024/" TargetMode="External"/><Relationship Id="rId10" Type="http://schemas.openxmlformats.org/officeDocument/2006/relationships/hyperlink" Target="https://www.bgs.org.uk/policy-and-media/bgs-publishes-evidence-in-support-of-proactive-care-for-older-people?utm_source=chatgpt.com" TargetMode="External"/><Relationship Id="rId4" Type="http://schemas.openxmlformats.org/officeDocument/2006/relationships/hyperlink" Target="https://www.ageuk.org.uk/" TargetMode="External"/><Relationship Id="rId9" Type="http://schemas.openxmlformats.org/officeDocument/2006/relationships/hyperlink" Target="https://stock.adobe.com/213819145"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www.eldersourceinstitute.org/wp-content/uploads/2017/01/About-Us-1-1.jpg" TargetMode="External"/><Relationship Id="rId13" Type="http://schemas.openxmlformats.org/officeDocument/2006/relationships/hyperlink" Target="https://doi.org/10.1093/geront/1.1.8" TargetMode="External"/><Relationship Id="rId3" Type="http://schemas.openxmlformats.org/officeDocument/2006/relationships/hyperlink" Target="https://www.legislation.gov.uk/ukpga/2014/23/contents/enacted" TargetMode="External"/><Relationship Id="rId7" Type="http://schemas.openxmlformats.org/officeDocument/2006/relationships/hyperlink" Target="https://doi.org/10.2307/2786971" TargetMode="External"/><Relationship Id="rId12" Type="http://schemas.openxmlformats.org/officeDocument/2006/relationships/hyperlink" Target="https://www.freepik.com/free-vector/elderly-people-help-background-with-technology-learning-symbols-flat-vector-illustration_41684648.htm" TargetMode="External"/><Relationship Id="rId2" Type="http://schemas.openxmlformats.org/officeDocument/2006/relationships/hyperlink" Target="https://commonslibrary.parliament.uk/the-uks-changing-population/" TargetMode="External"/><Relationship Id="rId1" Type="http://schemas.openxmlformats.org/officeDocument/2006/relationships/slideLayout" Target="../slideLayouts/slideLayout2.xml"/><Relationship Id="rId6" Type="http://schemas.openxmlformats.org/officeDocument/2006/relationships/hyperlink" Target="https://www.dreamstime.com/illustration/elderly-jumping-people.html?utm_source=chatgpt.com" TargetMode="External"/><Relationship Id="rId11" Type="http://schemas.openxmlformats.org/officeDocument/2006/relationships/hyperlink" Target="https://www.pssru.ac.uk/pub/uc/uc2020/ICimpactreport.pdf" TargetMode="External"/><Relationship Id="rId5" Type="http://schemas.openxmlformats.org/officeDocument/2006/relationships/hyperlink" Target="https://www.gov.uk/government/publications/adult-social-care-reform-progress-report" TargetMode="External"/><Relationship Id="rId10" Type="http://schemas.openxmlformats.org/officeDocument/2006/relationships/hyperlink" Target="https://www.gov.uk/government/case-studies/extracare-building-better-lives-for-older-people?utm_source=chatgpt.com" TargetMode="External"/><Relationship Id="rId4" Type="http://schemas.openxmlformats.org/officeDocument/2006/relationships/hyperlink" Target="https://www.gov.uk/" TargetMode="External"/><Relationship Id="rId9" Type="http://schemas.openxmlformats.org/officeDocument/2006/relationships/hyperlink" Target="https://www.equalityhumanrights.com/en/equality-act-2010/what-equality-act" TargetMode="External"/><Relationship Id="rId14" Type="http://schemas.openxmlformats.org/officeDocument/2006/relationships/hyperlink" Target="https://doi.org/10.1371/journal.pgen.0030220"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doi.org/10.1177/0261018317724521" TargetMode="External"/><Relationship Id="rId13" Type="http://schemas.openxmlformats.org/officeDocument/2006/relationships/hyperlink" Target="https://www.nhs.uk/telehealth" TargetMode="External"/><Relationship Id="rId3" Type="http://schemas.openxmlformats.org/officeDocument/2006/relationships/hyperlink" Target="https://www.legislation.gov.uk/ukpga/1998/42/contents" TargetMode="External"/><Relationship Id="rId7" Type="http://schemas.openxmlformats.org/officeDocument/2006/relationships/hyperlink" Target="https://doi.org/10.1017/S0047279413000561" TargetMode="External"/><Relationship Id="rId12" Type="http://schemas.openxmlformats.org/officeDocument/2006/relationships/hyperlink" Target="https://www.nhs.uk/care-apps" TargetMode="External"/><Relationship Id="rId2" Type="http://schemas.openxmlformats.org/officeDocument/2006/relationships/hyperlink" Target="https://www.prescribingpractice.com/content/better-practice/the-role-of-community-pharmacies-in-reducing-digital-exclusion-among-older-adults-through-e-prescribing?utm_source=chatgpt.com" TargetMode="External"/><Relationship Id="rId1" Type="http://schemas.openxmlformats.org/officeDocument/2006/relationships/slideLayout" Target="../slideLayouts/slideLayout2.xml"/><Relationship Id="rId6" Type="http://schemas.openxmlformats.org/officeDocument/2006/relationships/hyperlink" Target="https://www.ncbi.nlm.nih.gov/pmc/articles/PMC3047239/" TargetMode="External"/><Relationship Id="rId11" Type="http://schemas.openxmlformats.org/officeDocument/2006/relationships/hyperlink" Target="https://digital.nhs.uk/data-and-information/publications/statistical/health-survey-for-england/2021-part-2/social-care" TargetMode="External"/><Relationship Id="rId5" Type="http://schemas.openxmlformats.org/officeDocument/2006/relationships/hyperlink" Target="https://int.mataheri.com/the-international-day-of-older-persons-empowering-seniors-to-experience-a-meaningful-life/?utm_source=chatgpt.com" TargetMode="External"/><Relationship Id="rId15" Type="http://schemas.openxmlformats.org/officeDocument/2006/relationships/hyperlink" Target="https://www.ons.gov.uk/" TargetMode="External"/><Relationship Id="rId10" Type="http://schemas.openxmlformats.org/officeDocument/2006/relationships/hyperlink" Target="https://evidence.nihr.ac.uk/themedreview/help-at-home-use-of-assistive-technology-for-older-people?utm_source=chatgpt.com" TargetMode="External"/><Relationship Id="rId4" Type="http://schemas.openxmlformats.org/officeDocument/2006/relationships/hyperlink" Target="https://www.homecareassociation.org.uk/" TargetMode="External"/><Relationship Id="rId9" Type="http://schemas.openxmlformats.org/officeDocument/2006/relationships/hyperlink" Target="https://dribbble.com/shots/4053544-Old-folks-home?utm_source=chatgpt.com" TargetMode="External"/><Relationship Id="rId14" Type="http://schemas.openxmlformats.org/officeDocument/2006/relationships/hyperlink" Target="https://www.longtermplan.nhs.uk/"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www.skillsforcare.org.uk/" TargetMode="External"/><Relationship Id="rId3" Type="http://schemas.openxmlformats.org/officeDocument/2006/relationships/hyperlink" Target="https://post.parliament.uk/research-briefings/post-pn-0670/" TargetMode="External"/><Relationship Id="rId7" Type="http://schemas.openxmlformats.org/officeDocument/2006/relationships/hyperlink" Target="https://www.shutterstock.com/search/helping-old-people-cartoon?image_type=illustration&amp;utm_source=chatgpt.com" TargetMode="External"/><Relationship Id="rId2" Type="http://schemas.openxmlformats.org/officeDocument/2006/relationships/hyperlink" Target="https://arxiv.org/abs/2411" TargetMode="External"/><Relationship Id="rId1" Type="http://schemas.openxmlformats.org/officeDocument/2006/relationships/slideLayout" Target="../slideLayouts/slideLayout7.xml"/><Relationship Id="rId6" Type="http://schemas.openxmlformats.org/officeDocument/2006/relationships/hyperlink" Target="https://www.shutterstock.com/image-vector/cartoon-old-people-happy-aged-citizens-1139630471" TargetMode="External"/><Relationship Id="rId11" Type="http://schemas.openxmlformats.org/officeDocument/2006/relationships/hyperlink" Target="https://www.who.int/news-room/fact-sheets/detail/ageing-and-health" TargetMode="External"/><Relationship Id="rId5" Type="http://schemas.openxmlformats.org/officeDocument/2006/relationships/hyperlink" Target="https://doi.org/10.1146/annurev-soc-071312-145544" TargetMode="External"/><Relationship Id="rId10" Type="http://schemas.openxmlformats.org/officeDocument/2006/relationships/hyperlink" Target="https://www.kingsfund.org.uk/" TargetMode="External"/><Relationship Id="rId4" Type="http://schemas.openxmlformats.org/officeDocument/2006/relationships/hyperlink" Target="https://doi.org/10.1016/j.jalz.2018.12.001" TargetMode="External"/><Relationship Id="rId9" Type="http://schemas.openxmlformats.org/officeDocument/2006/relationships/hyperlink" Target="https://www.scie.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97" name="Rectangle 1096">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Caregiver Training &amp; More - Learn About Elder Source Inst.">
            <a:extLst>
              <a:ext uri="{FF2B5EF4-FFF2-40B4-BE49-F238E27FC236}">
                <a16:creationId xmlns:a16="http://schemas.microsoft.com/office/drawing/2014/main" id="{FF07734D-EBB4-D043-7B19-A1BE7BA367A0}"/>
              </a:ext>
            </a:extLst>
          </p:cNvPr>
          <p:cNvPicPr>
            <a:picLocks noChangeAspect="1" noChangeArrowheads="1"/>
          </p:cNvPicPr>
          <p:nvPr/>
        </p:nvPicPr>
        <p:blipFill>
          <a:blip r:embed="rId4">
            <a:alphaModFix/>
            <a:extLst>
              <a:ext uri="{28A0092B-C50C-407E-A947-70E740481C1C}">
                <a14:useLocalDpi xmlns:a14="http://schemas.microsoft.com/office/drawing/2010/main" val="0"/>
              </a:ext>
            </a:extLst>
          </a:blip>
          <a:srcRect b="14122"/>
          <a:stretch>
            <a:fillRect/>
          </a:stretch>
        </p:blipFill>
        <p:spPr bwMode="auto">
          <a:xfrm>
            <a:off x="20" y="10"/>
            <a:ext cx="12191980" cy="6857985"/>
          </a:xfrm>
          <a:prstGeom prst="rect">
            <a:avLst/>
          </a:prstGeom>
          <a:noFill/>
          <a:extLst>
            <a:ext uri="{909E8E84-426E-40DD-AFC4-6F175D3DCCD1}">
              <a14:hiddenFill xmlns:a14="http://schemas.microsoft.com/office/drawing/2010/main">
                <a:solidFill>
                  <a:srgbClr val="FFFFFF"/>
                </a:solidFill>
              </a14:hiddenFill>
            </a:ext>
          </a:extLst>
        </p:spPr>
      </p:pic>
      <p:sp>
        <p:nvSpPr>
          <p:cNvPr id="1098" name="Rectangle 1097">
            <a:extLst>
              <a:ext uri="{FF2B5EF4-FFF2-40B4-BE49-F238E27FC236}">
                <a16:creationId xmlns:a16="http://schemas.microsoft.com/office/drawing/2014/main" id="{38390362-5868-4DF6-BD74-91C7288404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035382" y="-1298619"/>
            <a:ext cx="4121238" cy="12191998"/>
          </a:xfrm>
          <a:prstGeom prst="rect">
            <a:avLst/>
          </a:prstGeom>
          <a:gradFill flip="none" rotWithShape="1">
            <a:gsLst>
              <a:gs pos="36000">
                <a:srgbClr val="000000">
                  <a:alpha val="26000"/>
                </a:srgbClr>
              </a:gs>
              <a:gs pos="0">
                <a:srgbClr val="000000">
                  <a:alpha val="0"/>
                </a:srgbClr>
              </a:gs>
              <a:gs pos="61000">
                <a:srgbClr val="0E0D12">
                  <a:alpha val="58000"/>
                </a:srgbClr>
              </a:gs>
              <a:gs pos="88000">
                <a:srgbClr val="000000">
                  <a:alpha val="58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0E50A3-9F51-D63D-AEF3-A2D93F0055FF}"/>
              </a:ext>
            </a:extLst>
          </p:cNvPr>
          <p:cNvSpPr>
            <a:spLocks noGrp="1"/>
          </p:cNvSpPr>
          <p:nvPr>
            <p:ph type="ctrTitle"/>
          </p:nvPr>
        </p:nvSpPr>
        <p:spPr>
          <a:xfrm>
            <a:off x="914400" y="4142790"/>
            <a:ext cx="6835698" cy="1855646"/>
          </a:xfrm>
        </p:spPr>
        <p:txBody>
          <a:bodyPr anchor="b">
            <a:normAutofit/>
          </a:bodyPr>
          <a:lstStyle/>
          <a:p>
            <a:pPr>
              <a:lnSpc>
                <a:spcPct val="90000"/>
              </a:lnSpc>
            </a:pPr>
            <a:r>
              <a:rPr lang="en-GB" sz="1800" b="1">
                <a:solidFill>
                  <a:srgbClr val="FFFFFF"/>
                </a:solidFill>
                <a:latin typeface="Arial" panose="020B0604020202020204" pitchFamily="34" charset="0"/>
                <a:cs typeface="Arial" panose="020B0604020202020204" pitchFamily="34" charset="0"/>
              </a:rPr>
              <a:t>Student Name: Waqaar Ajmal</a:t>
            </a:r>
            <a:br>
              <a:rPr lang="en-GB" sz="1800" b="1">
                <a:solidFill>
                  <a:srgbClr val="FFFFFF"/>
                </a:solidFill>
                <a:latin typeface="Arial" panose="020B0604020202020204" pitchFamily="34" charset="0"/>
                <a:cs typeface="Arial" panose="020B0604020202020204" pitchFamily="34" charset="0"/>
              </a:rPr>
            </a:br>
            <a:r>
              <a:rPr lang="en-GB" sz="1800" b="1">
                <a:solidFill>
                  <a:srgbClr val="FFFFFF"/>
                </a:solidFill>
                <a:latin typeface="Arial" panose="020B0604020202020204" pitchFamily="34" charset="0"/>
                <a:cs typeface="Arial" panose="020B0604020202020204" pitchFamily="34" charset="0"/>
              </a:rPr>
              <a:t>Student ID: 2221382</a:t>
            </a:r>
            <a:br>
              <a:rPr lang="en-GB" sz="1800" b="1">
                <a:solidFill>
                  <a:srgbClr val="FFFFFF"/>
                </a:solidFill>
                <a:latin typeface="Arial" panose="020B0604020202020204" pitchFamily="34" charset="0"/>
                <a:cs typeface="Arial" panose="020B0604020202020204" pitchFamily="34" charset="0"/>
              </a:rPr>
            </a:br>
            <a:r>
              <a:rPr lang="en-GB" sz="1800" b="1">
                <a:solidFill>
                  <a:srgbClr val="FFFFFF"/>
                </a:solidFill>
                <a:latin typeface="Arial" panose="020B0604020202020204" pitchFamily="34" charset="0"/>
                <a:cs typeface="Arial" panose="020B0604020202020204" pitchFamily="34" charset="0"/>
              </a:rPr>
              <a:t>Module: Empowering the Older Person</a:t>
            </a:r>
            <a:br>
              <a:rPr lang="en-GB" sz="1800" b="1">
                <a:solidFill>
                  <a:srgbClr val="FFFFFF"/>
                </a:solidFill>
                <a:latin typeface="Arial" panose="020B0604020202020204" pitchFamily="34" charset="0"/>
                <a:cs typeface="Arial" panose="020B0604020202020204" pitchFamily="34" charset="0"/>
              </a:rPr>
            </a:br>
            <a:r>
              <a:rPr lang="en-GB" sz="1800" b="1">
                <a:solidFill>
                  <a:srgbClr val="FFFFFF"/>
                </a:solidFill>
                <a:latin typeface="Arial" panose="020B0604020202020204" pitchFamily="34" charset="0"/>
                <a:cs typeface="Arial" panose="020B0604020202020204" pitchFamily="34" charset="0"/>
              </a:rPr>
              <a:t>Module Code: BMHP6027</a:t>
            </a:r>
            <a:br>
              <a:rPr lang="en-GB" sz="1800" b="1">
                <a:solidFill>
                  <a:srgbClr val="FFFFFF"/>
                </a:solidFill>
                <a:latin typeface="Arial" panose="020B0604020202020204" pitchFamily="34" charset="0"/>
                <a:cs typeface="Arial" panose="020B0604020202020204" pitchFamily="34" charset="0"/>
              </a:rPr>
            </a:br>
            <a:r>
              <a:rPr lang="en-GB" sz="1800" b="1">
                <a:solidFill>
                  <a:srgbClr val="FFFFFF"/>
                </a:solidFill>
                <a:latin typeface="Arial" panose="020B0604020202020204" pitchFamily="34" charset="0"/>
                <a:cs typeface="Arial" panose="020B0604020202020204" pitchFamily="34" charset="0"/>
              </a:rPr>
              <a:t>Component 1: Individual  Presentation (PowerPoint with Voice-Over)</a:t>
            </a:r>
            <a:br>
              <a:rPr lang="en-GB" sz="1800" b="1">
                <a:solidFill>
                  <a:srgbClr val="FFFFFF"/>
                </a:solidFill>
                <a:latin typeface="Arial" panose="020B0604020202020204" pitchFamily="34" charset="0"/>
                <a:cs typeface="Arial" panose="020B0604020202020204" pitchFamily="34" charset="0"/>
              </a:rPr>
            </a:br>
            <a:r>
              <a:rPr lang="en-GB" sz="1800" b="1">
                <a:solidFill>
                  <a:srgbClr val="FFFFFF"/>
                </a:solidFill>
                <a:latin typeface="Arial" panose="020B0604020202020204" pitchFamily="34" charset="0"/>
                <a:cs typeface="Arial" panose="020B0604020202020204" pitchFamily="34" charset="0"/>
              </a:rPr>
              <a:t>Lecturer: Zakkiyah Ahmed</a:t>
            </a:r>
            <a:endParaRPr lang="en-GB" sz="1800">
              <a:solidFill>
                <a:srgbClr val="FFFFFF"/>
              </a:solidFill>
            </a:endParaRPr>
          </a:p>
        </p:txBody>
      </p:sp>
      <p:cxnSp>
        <p:nvCxnSpPr>
          <p:cNvPr id="1099" name="Straight Connector 1098">
            <a:extLst>
              <a:ext uri="{FF2B5EF4-FFF2-40B4-BE49-F238E27FC236}">
                <a16:creationId xmlns:a16="http://schemas.microsoft.com/office/drawing/2014/main" id="{8A5C8BF2-C035-4BFF-8802-A3972383441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2570" y="6272784"/>
            <a:ext cx="10208830"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5" name="Audio 4">
            <a:hlinkClick r:id="" action="ppaction://media"/>
            <a:extLst>
              <a:ext uri="{FF2B5EF4-FFF2-40B4-BE49-F238E27FC236}">
                <a16:creationId xmlns:a16="http://schemas.microsoft.com/office/drawing/2014/main" id="{C2CD7136-0237-CB27-D103-51046F2793F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8689335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17845"/>
    </mc:Choice>
    <mc:Fallback>
      <p:transition spd="slow" advTm="178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par>
                                <p:cTn id="7" presetID="10" presetClass="entr" presetSubtype="0" fill="hold" grpId="0" nodeType="withEffect">
                                  <p:stCondLst>
                                    <p:cond delay="1000"/>
                                  </p:stCondLst>
                                  <p:iterate type="lt">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5"/>
                </p:tgtEl>
              </p:cMediaNode>
            </p:audio>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057" name="Rectangle 2056">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A2C218-7902-AA2C-8477-EA30DA91F690}"/>
              </a:ext>
            </a:extLst>
          </p:cNvPr>
          <p:cNvSpPr>
            <a:spLocks noGrp="1"/>
          </p:cNvSpPr>
          <p:nvPr>
            <p:ph type="title"/>
          </p:nvPr>
        </p:nvSpPr>
        <p:spPr>
          <a:xfrm>
            <a:off x="465908" y="326571"/>
            <a:ext cx="5852160" cy="1097280"/>
          </a:xfrm>
        </p:spPr>
        <p:txBody>
          <a:bodyPr anchor="t">
            <a:normAutofit/>
          </a:bodyPr>
          <a:lstStyle/>
          <a:p>
            <a:r>
              <a:rPr lang="en-GB" dirty="0"/>
              <a:t>Introduction</a:t>
            </a:r>
          </a:p>
        </p:txBody>
      </p:sp>
      <p:cxnSp>
        <p:nvCxnSpPr>
          <p:cNvPr id="2059" name="Straight Connector 2058">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6281"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3B22B28-61BB-1471-FF86-31845C12E7E4}"/>
              </a:ext>
            </a:extLst>
          </p:cNvPr>
          <p:cNvSpPr>
            <a:spLocks noGrp="1"/>
          </p:cNvSpPr>
          <p:nvPr>
            <p:ph idx="1"/>
          </p:nvPr>
        </p:nvSpPr>
        <p:spPr>
          <a:xfrm>
            <a:off x="174171" y="1524001"/>
            <a:ext cx="6756981" cy="4629912"/>
          </a:xfrm>
        </p:spPr>
        <p:txBody>
          <a:bodyPr>
            <a:normAutofit lnSpcReduction="10000"/>
          </a:bodyPr>
          <a:lstStyle/>
          <a:p>
            <a:pPr marL="0" indent="0">
              <a:lnSpc>
                <a:spcPct val="110000"/>
              </a:lnSpc>
              <a:buNone/>
            </a:pPr>
            <a:r>
              <a:rPr lang="en-GB" sz="1600" dirty="0">
                <a:latin typeface="Arial" panose="020B0604020202020204" pitchFamily="34" charset="0"/>
                <a:cs typeface="Arial" panose="020B0604020202020204" pitchFamily="34" charset="0"/>
              </a:rPr>
              <a:t>This presentation aims to explore how we can empower older people  through better care practices, policies, technology, and person-centred approaches. </a:t>
            </a:r>
          </a:p>
          <a:p>
            <a:pPr marL="0" indent="0">
              <a:lnSpc>
                <a:spcPct val="110000"/>
              </a:lnSpc>
              <a:buNone/>
            </a:pPr>
            <a:r>
              <a:rPr lang="en-GB" sz="1600" dirty="0">
                <a:latin typeface="Arial" panose="020B0604020202020204" pitchFamily="34" charset="0"/>
                <a:cs typeface="Arial" panose="020B0604020202020204" pitchFamily="34" charset="0"/>
              </a:rPr>
              <a:t>Ageing is a natural biological process characterised by a gradual decline in physiological function, increased susceptibility to disease, and reduced capacity to respond to stress (WHO, 2022). Several theories attempt to explain why ageing occurs:</a:t>
            </a:r>
          </a:p>
          <a:p>
            <a:pPr marL="0" indent="0">
              <a:lnSpc>
                <a:spcPct val="110000"/>
              </a:lnSpc>
              <a:buNone/>
            </a:pPr>
            <a:r>
              <a:rPr lang="en-GB" sz="1600" dirty="0">
                <a:latin typeface="Arial" panose="020B0604020202020204" pitchFamily="34" charset="0"/>
                <a:cs typeface="Arial" panose="020B0604020202020204" pitchFamily="34" charset="0"/>
              </a:rPr>
              <a:t>The wear and tear theory suggests the body deteriorates over time due to accumulated damage from use and environmental factors (Jin, 2010).</a:t>
            </a:r>
          </a:p>
          <a:p>
            <a:pPr marL="0" indent="0">
              <a:lnSpc>
                <a:spcPct val="110000"/>
              </a:lnSpc>
              <a:buNone/>
            </a:pPr>
            <a:r>
              <a:rPr lang="en-GB" sz="1600" dirty="0">
                <a:latin typeface="Arial" panose="020B0604020202020204" pitchFamily="34" charset="0"/>
                <a:cs typeface="Arial" panose="020B0604020202020204" pitchFamily="34" charset="0"/>
              </a:rPr>
              <a:t>The genetic theory posits that ageing is pre-programmed by genes that regulate the lifespan of cells (Hayflick, 2007).</a:t>
            </a:r>
          </a:p>
          <a:p>
            <a:pPr marL="0" indent="0">
              <a:lnSpc>
                <a:spcPct val="110000"/>
              </a:lnSpc>
              <a:buNone/>
            </a:pPr>
            <a:r>
              <a:rPr lang="en-GB" sz="1600" dirty="0">
                <a:latin typeface="Arial" panose="020B0604020202020204" pitchFamily="34" charset="0"/>
                <a:cs typeface="Arial" panose="020B0604020202020204" pitchFamily="34" charset="0"/>
              </a:rPr>
              <a:t>This presentation will cover the following key themes:</a:t>
            </a:r>
          </a:p>
          <a:p>
            <a:pPr marL="0" indent="0">
              <a:lnSpc>
                <a:spcPct val="110000"/>
              </a:lnSpc>
              <a:buNone/>
            </a:pPr>
            <a:r>
              <a:rPr lang="en-GB" sz="1600" dirty="0">
                <a:latin typeface="Arial" panose="020B0604020202020204" pitchFamily="34" charset="0"/>
                <a:cs typeface="Arial" panose="020B0604020202020204" pitchFamily="34" charset="0"/>
              </a:rPr>
              <a:t>Evaluation of Care for Older Persons, Theories of Ageing, Policies and Legislation ,Technological Innovations Case Studies and recommendations.</a:t>
            </a:r>
          </a:p>
          <a:p>
            <a:pPr marL="0" indent="0">
              <a:lnSpc>
                <a:spcPct val="110000"/>
              </a:lnSpc>
              <a:buNone/>
            </a:pPr>
            <a:endParaRPr lang="en-GB" sz="1100" dirty="0"/>
          </a:p>
        </p:txBody>
      </p:sp>
      <p:pic>
        <p:nvPicPr>
          <p:cNvPr id="2052" name="Picture 4" descr="The International Day of Older Persons: Empowering Seniors to Experience a Meaningful Life">
            <a:extLst>
              <a:ext uri="{FF2B5EF4-FFF2-40B4-BE49-F238E27FC236}">
                <a16:creationId xmlns:a16="http://schemas.microsoft.com/office/drawing/2014/main" id="{7DFC102D-F526-EE7B-B07B-11521CC2FA0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28843" r="30700" b="1"/>
          <a:stretch>
            <a:fillRect/>
          </a:stretch>
        </p:blipFill>
        <p:spPr bwMode="auto">
          <a:xfrm>
            <a:off x="7105323" y="-54810"/>
            <a:ext cx="4846320" cy="685799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CA9D3DA2-1E00-30E0-CAC2-594EBE485FAD}"/>
              </a:ext>
            </a:extLst>
          </p:cNvPr>
          <p:cNvSpPr txBox="1"/>
          <p:nvPr/>
        </p:nvSpPr>
        <p:spPr>
          <a:xfrm>
            <a:off x="7979229" y="6433848"/>
            <a:ext cx="3701143" cy="369332"/>
          </a:xfrm>
          <a:prstGeom prst="rect">
            <a:avLst/>
          </a:prstGeom>
          <a:noFill/>
        </p:spPr>
        <p:txBody>
          <a:bodyPr wrap="square" rtlCol="0">
            <a:spAutoFit/>
          </a:bodyPr>
          <a:lstStyle/>
          <a:p>
            <a:r>
              <a:rPr lang="en-GB"/>
              <a:t>(International Mataheri, 2025)</a:t>
            </a:r>
            <a:endParaRPr lang="en-GB" dirty="0"/>
          </a:p>
        </p:txBody>
      </p:sp>
      <p:pic>
        <p:nvPicPr>
          <p:cNvPr id="13" name="Audio 12">
            <a:hlinkClick r:id="" action="ppaction://media"/>
            <a:extLst>
              <a:ext uri="{FF2B5EF4-FFF2-40B4-BE49-F238E27FC236}">
                <a16:creationId xmlns:a16="http://schemas.microsoft.com/office/drawing/2014/main" id="{8040C531-1A91-CABE-739B-0C8588AD3EF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5289368" y="5127171"/>
            <a:ext cx="2057400" cy="2057400"/>
          </a:xfrm>
          <a:prstGeom prst="ellipse">
            <a:avLst/>
          </a:prstGeom>
        </p:spPr>
      </p:pic>
    </p:spTree>
    <p:extLst>
      <p:ext uri="{BB962C8B-B14F-4D97-AF65-F5344CB8AC3E}">
        <p14:creationId xmlns:p14="http://schemas.microsoft.com/office/powerpoint/2010/main" val="3993220130"/>
      </p:ext>
    </p:extLst>
  </p:cSld>
  <p:clrMapOvr>
    <a:masterClrMapping/>
  </p:clrMapOvr>
  <mc:AlternateContent xmlns:mc="http://schemas.openxmlformats.org/markup-compatibility/2006">
    <mc:Choice xmlns:p14="http://schemas.microsoft.com/office/powerpoint/2010/main" Requires="p14">
      <p:transition spd="slow" p14:dur="2000" advTm="55006"/>
    </mc:Choice>
    <mc:Fallback>
      <p:transition spd="slow" advTm="550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08FB6-C32F-5213-9122-BF8755F6BBF5}"/>
              </a:ext>
            </a:extLst>
          </p:cNvPr>
          <p:cNvSpPr>
            <a:spLocks noGrp="1"/>
          </p:cNvSpPr>
          <p:nvPr>
            <p:ph type="title"/>
          </p:nvPr>
        </p:nvSpPr>
        <p:spPr>
          <a:xfrm>
            <a:off x="493775" y="109728"/>
            <a:ext cx="10890929" cy="1097280"/>
          </a:xfrm>
        </p:spPr>
        <p:txBody>
          <a:bodyPr/>
          <a:lstStyle/>
          <a:p>
            <a:r>
              <a:rPr lang="en-GB" dirty="0"/>
              <a:t>The Ageing Population</a:t>
            </a:r>
          </a:p>
        </p:txBody>
      </p:sp>
      <p:sp>
        <p:nvSpPr>
          <p:cNvPr id="4" name="TextBox 3">
            <a:extLst>
              <a:ext uri="{FF2B5EF4-FFF2-40B4-BE49-F238E27FC236}">
                <a16:creationId xmlns:a16="http://schemas.microsoft.com/office/drawing/2014/main" id="{B80C9694-0DFB-81FB-D1F9-F0E366AC0DC1}"/>
              </a:ext>
            </a:extLst>
          </p:cNvPr>
          <p:cNvSpPr txBox="1"/>
          <p:nvPr/>
        </p:nvSpPr>
        <p:spPr>
          <a:xfrm>
            <a:off x="195822" y="1259175"/>
            <a:ext cx="3291841" cy="2970044"/>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The UK is experiencing a major demographic shift. In 2022, approximately 19% of the UK population (about 12.7 million people) were aged 65 or older (Commons Library, 2024). This proportion is projected to rise significantly: by 2047, the population aged 85 and over is expected to nearly double from 1.7 million to 3.3 million (ONS/GAD, 2025).</a:t>
            </a:r>
          </a:p>
          <a:p>
            <a:r>
              <a:rPr lang="en-GB" sz="1100" dirty="0">
                <a:latin typeface="Arial" panose="020B0604020202020204" pitchFamily="34" charset="0"/>
                <a:cs typeface="Arial" panose="020B0604020202020204" pitchFamily="34" charset="0"/>
              </a:rPr>
              <a:t>Additionally, the old-age dependency ratio the number of people over pension age per 1,000 of working age is increasing, placing financial and service demands on health and social care systems (ONS/GAD, 2025). The Centre for Ageing Better (2025) notes that rural and coastal areas are seeing the fastest growth in older populations, further intensifying local service needs.</a:t>
            </a:r>
          </a:p>
        </p:txBody>
      </p:sp>
      <p:sp>
        <p:nvSpPr>
          <p:cNvPr id="5" name="TextBox 4">
            <a:extLst>
              <a:ext uri="{FF2B5EF4-FFF2-40B4-BE49-F238E27FC236}">
                <a16:creationId xmlns:a16="http://schemas.microsoft.com/office/drawing/2014/main" id="{84C0778A-8F89-0461-B6AE-2B7E8D6E2C23}"/>
              </a:ext>
            </a:extLst>
          </p:cNvPr>
          <p:cNvSpPr txBox="1"/>
          <p:nvPr/>
        </p:nvSpPr>
        <p:spPr>
          <a:xfrm>
            <a:off x="4655596" y="1030575"/>
            <a:ext cx="3895344" cy="4339650"/>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Current Context – Key Care Needs of Older Adults</a:t>
            </a:r>
          </a:p>
          <a:p>
            <a:r>
              <a:rPr lang="en-GB" sz="1200" dirty="0">
                <a:latin typeface="Arial" panose="020B0604020202020204" pitchFamily="34" charset="0"/>
                <a:cs typeface="Arial" panose="020B0604020202020204" pitchFamily="34" charset="0"/>
              </a:rPr>
              <a:t>Older adults typically experience multi-dimensional care needs:</a:t>
            </a:r>
          </a:p>
          <a:p>
            <a:r>
              <a:rPr lang="en-GB" sz="1200" dirty="0">
                <a:latin typeface="Arial" panose="020B0604020202020204" pitchFamily="34" charset="0"/>
                <a:cs typeface="Arial" panose="020B0604020202020204" pitchFamily="34" charset="0"/>
              </a:rPr>
              <a:t>Physical needs: assistance with mobility, personal hygiene, and daily tasks like bathing or dressing (Chatterji et al., 2019).</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Emotional and psychological needs: mental health support, coping with loss or chronic illness, and maintaining identity and self-esteem (Chatterji et al., 2019).</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Social needs: meaningful relationships, community engagement, and support to avoid isolation (Age UK, 2024).</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According to Age UK (2024), over 2 million older people in England have unmet care needs, particularly regarding basic daily activities. Furthermore, the Health Survey for England (NHS Digital, 2021) found that 24% of older men and 28% of older women needed help with at least one Activity of Daily Living (ADL), such as getting in and out of bed.</a:t>
            </a:r>
          </a:p>
        </p:txBody>
      </p:sp>
      <p:sp>
        <p:nvSpPr>
          <p:cNvPr id="6" name="TextBox 5">
            <a:extLst>
              <a:ext uri="{FF2B5EF4-FFF2-40B4-BE49-F238E27FC236}">
                <a16:creationId xmlns:a16="http://schemas.microsoft.com/office/drawing/2014/main" id="{E3169403-E900-9115-2565-43C685E635CF}"/>
              </a:ext>
            </a:extLst>
          </p:cNvPr>
          <p:cNvSpPr txBox="1"/>
          <p:nvPr/>
        </p:nvSpPr>
        <p:spPr>
          <a:xfrm>
            <a:off x="8730879" y="372727"/>
            <a:ext cx="3157729" cy="4524315"/>
          </a:xfrm>
          <a:prstGeom prst="rect">
            <a:avLst/>
          </a:prstGeom>
          <a:noFill/>
        </p:spPr>
        <p:txBody>
          <a:bodyPr wrap="square" rtlCol="0">
            <a:spAutoFit/>
          </a:bodyPr>
          <a:lstStyle/>
          <a:p>
            <a:r>
              <a:rPr lang="en-GB" sz="1200" b="1" dirty="0">
                <a:latin typeface="Arial" panose="020B0604020202020204" pitchFamily="34" charset="0"/>
                <a:cs typeface="Arial" panose="020B0604020202020204" pitchFamily="34" charset="0"/>
              </a:rPr>
              <a:t>Importance of Innovation, Empowerment &amp; Policy</a:t>
            </a:r>
          </a:p>
          <a:p>
            <a:r>
              <a:rPr lang="en-GB" sz="1200" dirty="0">
                <a:latin typeface="Arial" panose="020B0604020202020204" pitchFamily="34" charset="0"/>
                <a:cs typeface="Arial" panose="020B0604020202020204" pitchFamily="34" charset="0"/>
              </a:rPr>
              <a:t>Innovative care models, such as assistive technologies and personalised digital tools, are central to meeting the complex care needs of older people (POST, 2023).</a:t>
            </a:r>
          </a:p>
          <a:p>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The Department of Health and Social Care (2023) advocates a transformation in adult social care through person-centred innovation and integrated digital care records.</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Empowering older adults through choice, autonomy, and involvement in care planning has been shown to reduce hospital readmissions and improve outcomes (Palacios et al., 2024).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However, innovation alone is not enough effective policy and legislation are essential for scaling solutions equitably and sustainably across regions (Lewis and West, 2014).</a:t>
            </a:r>
          </a:p>
        </p:txBody>
      </p:sp>
      <p:pic>
        <p:nvPicPr>
          <p:cNvPr id="3074" name="Picture 2" descr="Elderly Jumping People Stock Illustrations – 254 Elderly Jumping People  Stock Illustrations, Vectors &amp; Clipart - Dreamstime">
            <a:extLst>
              <a:ext uri="{FF2B5EF4-FFF2-40B4-BE49-F238E27FC236}">
                <a16:creationId xmlns:a16="http://schemas.microsoft.com/office/drawing/2014/main" id="{BA1085DA-F5D6-6297-21C8-F2AA8734DF4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34886" y="4123810"/>
            <a:ext cx="2790977" cy="2492829"/>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FCFAE1C2-5B7F-F372-B07A-D860821D80A0}"/>
              </a:ext>
            </a:extLst>
          </p:cNvPr>
          <p:cNvSpPr txBox="1"/>
          <p:nvPr/>
        </p:nvSpPr>
        <p:spPr>
          <a:xfrm>
            <a:off x="1892534" y="6247307"/>
            <a:ext cx="2598196" cy="369332"/>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a:t>
            </a:r>
            <a:r>
              <a:rPr lang="en-GB" sz="1200" dirty="0" err="1">
                <a:latin typeface="Arial" panose="020B0604020202020204" pitchFamily="34" charset="0"/>
                <a:cs typeface="Arial" panose="020B0604020202020204" pitchFamily="34" charset="0"/>
              </a:rPr>
              <a:t>Dreamstime</a:t>
            </a:r>
            <a:r>
              <a:rPr lang="en-GB" sz="1200" dirty="0">
                <a:latin typeface="Arial" panose="020B0604020202020204" pitchFamily="34" charset="0"/>
                <a:cs typeface="Arial" panose="020B0604020202020204" pitchFamily="34" charset="0"/>
              </a:rPr>
              <a:t>, 2025</a:t>
            </a:r>
            <a:r>
              <a:rPr lang="en-GB" dirty="0"/>
              <a:t>)</a:t>
            </a:r>
          </a:p>
        </p:txBody>
      </p:sp>
      <p:pic>
        <p:nvPicPr>
          <p:cNvPr id="11" name="Audio 10">
            <a:hlinkClick r:id="" action="ppaction://media"/>
            <a:extLst>
              <a:ext uri="{FF2B5EF4-FFF2-40B4-BE49-F238E27FC236}">
                <a16:creationId xmlns:a16="http://schemas.microsoft.com/office/drawing/2014/main" id="{60AA91F6-2BB2-9168-5F90-7ADB5D6688B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52335993"/>
      </p:ext>
    </p:extLst>
  </p:cSld>
  <p:clrMapOvr>
    <a:masterClrMapping/>
  </p:clrMapOvr>
  <mc:AlternateContent xmlns:mc="http://schemas.openxmlformats.org/markup-compatibility/2006">
    <mc:Choice xmlns:p14="http://schemas.microsoft.com/office/powerpoint/2010/main" Requires="p14">
      <p:transition spd="slow" p14:dur="2000" advTm="114598"/>
    </mc:Choice>
    <mc:Fallback>
      <p:transition spd="slow" advTm="1145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85FA60-4C8A-1DB9-CB68-FFDC4F00DE07}"/>
              </a:ext>
            </a:extLst>
          </p:cNvPr>
          <p:cNvSpPr>
            <a:spLocks noGrp="1"/>
          </p:cNvSpPr>
          <p:nvPr>
            <p:ph type="title"/>
          </p:nvPr>
        </p:nvSpPr>
        <p:spPr>
          <a:xfrm>
            <a:off x="402772" y="324321"/>
            <a:ext cx="5296117" cy="1097280"/>
          </a:xfrm>
        </p:spPr>
        <p:txBody>
          <a:bodyPr anchor="t">
            <a:normAutofit/>
          </a:bodyPr>
          <a:lstStyle/>
          <a:p>
            <a:pPr>
              <a:lnSpc>
                <a:spcPct val="90000"/>
              </a:lnSpc>
            </a:pPr>
            <a:r>
              <a:rPr lang="en-GB" sz="3600" dirty="0"/>
              <a:t>Theoretical Frameworks</a:t>
            </a:r>
          </a:p>
        </p:txBody>
      </p:sp>
      <p:pic>
        <p:nvPicPr>
          <p:cNvPr id="4098" name="Picture 2" descr="Cheerful Senior Group Gathering vector image on VectorStock">
            <a:extLst>
              <a:ext uri="{FF2B5EF4-FFF2-40B4-BE49-F238E27FC236}">
                <a16:creationId xmlns:a16="http://schemas.microsoft.com/office/drawing/2014/main" id="{7AE29547-ECD6-0918-CE03-3C0B2CDAC83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r="3006" b="2"/>
          <a:stretch>
            <a:fillRect/>
          </a:stretch>
        </p:blipFill>
        <p:spPr bwMode="auto">
          <a:xfrm>
            <a:off x="0" y="914399"/>
            <a:ext cx="6302830" cy="5353523"/>
          </a:xfrm>
          <a:prstGeom prst="rect">
            <a:avLst/>
          </a:prstGeom>
          <a:noFill/>
          <a:extLst>
            <a:ext uri="{909E8E84-426E-40DD-AFC4-6F175D3DCCD1}">
              <a14:hiddenFill xmlns:a14="http://schemas.microsoft.com/office/drawing/2010/main">
                <a:solidFill>
                  <a:srgbClr val="FFFFFF"/>
                </a:solidFill>
              </a14:hiddenFill>
            </a:ext>
          </a:extLst>
        </p:spPr>
      </p:pic>
      <p:cxnSp>
        <p:nvCxnSpPr>
          <p:cNvPr id="4105" name="Straight Connector 4104">
            <a:extLst>
              <a:ext uri="{FF2B5EF4-FFF2-40B4-BE49-F238E27FC236}">
                <a16:creationId xmlns:a16="http://schemas.microsoft.com/office/drawing/2014/main" id="{08052531-D50B-3899-B150-D05525F4F2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0" y="6267922"/>
            <a:ext cx="6656832" cy="1"/>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B2253C2-2DDA-14F3-0C19-71FA6050E478}"/>
              </a:ext>
            </a:extLst>
          </p:cNvPr>
          <p:cNvSpPr>
            <a:spLocks noGrp="1"/>
          </p:cNvSpPr>
          <p:nvPr>
            <p:ph idx="1"/>
          </p:nvPr>
        </p:nvSpPr>
        <p:spPr>
          <a:xfrm>
            <a:off x="6446956" y="208159"/>
            <a:ext cx="5600917" cy="5851604"/>
          </a:xfrm>
        </p:spPr>
        <p:txBody>
          <a:bodyPr>
            <a:normAutofit fontScale="70000" lnSpcReduction="20000"/>
          </a:bodyPr>
          <a:lstStyle/>
          <a:p>
            <a:pPr marL="0" indent="0">
              <a:lnSpc>
                <a:spcPct val="110000"/>
              </a:lnSpc>
              <a:buNone/>
            </a:pPr>
            <a:r>
              <a:rPr lang="en-GB" sz="1800" dirty="0">
                <a:latin typeface="Arial" panose="020B0604020202020204" pitchFamily="34" charset="0"/>
                <a:cs typeface="Arial" panose="020B0604020202020204" pitchFamily="34" charset="0"/>
              </a:rPr>
              <a:t>Several key social and psychosocial theories offer insights into the ageing process and how older adults engage with society:</a:t>
            </a:r>
          </a:p>
          <a:p>
            <a:pPr>
              <a:lnSpc>
                <a:spcPct val="110000"/>
              </a:lnSpc>
            </a:pPr>
            <a:r>
              <a:rPr lang="en-GB" sz="1800" b="1" dirty="0">
                <a:latin typeface="Arial" panose="020B0604020202020204" pitchFamily="34" charset="0"/>
                <a:cs typeface="Arial" panose="020B0604020202020204" pitchFamily="34" charset="0"/>
              </a:rPr>
              <a:t>Activity Theory</a:t>
            </a:r>
            <a:r>
              <a:rPr lang="en-GB" sz="1800" dirty="0">
                <a:latin typeface="Arial" panose="020B0604020202020204" pitchFamily="34" charset="0"/>
                <a:cs typeface="Arial" panose="020B0604020202020204" pitchFamily="34" charset="0"/>
              </a:rPr>
              <a:t> suggests that staying active and engaged in social roles leads to greater life satisfaction in old age (Havighurst, 1961). It promotes the idea that continued participation in social, physical, and productive activities helps maintain identity and wellbeing.</a:t>
            </a:r>
          </a:p>
          <a:p>
            <a:pPr>
              <a:lnSpc>
                <a:spcPct val="110000"/>
              </a:lnSpc>
            </a:pPr>
            <a:r>
              <a:rPr lang="en-GB" sz="1800" b="1" dirty="0">
                <a:latin typeface="Arial" panose="020B0604020202020204" pitchFamily="34" charset="0"/>
                <a:cs typeface="Arial" panose="020B0604020202020204" pitchFamily="34" charset="0"/>
              </a:rPr>
              <a:t>Continuity Theory</a:t>
            </a:r>
            <a:r>
              <a:rPr lang="en-GB" sz="1800" dirty="0">
                <a:latin typeface="Arial" panose="020B0604020202020204" pitchFamily="34" charset="0"/>
                <a:cs typeface="Arial" panose="020B0604020202020204" pitchFamily="34" charset="0"/>
              </a:rPr>
              <a:t> argues that older adults try to maintain consistent patterns of behaviour, habits, and relationships throughout their lives to preserve their sense of self (Atchley, 1989).</a:t>
            </a:r>
          </a:p>
          <a:p>
            <a:pPr>
              <a:lnSpc>
                <a:spcPct val="110000"/>
              </a:lnSpc>
            </a:pPr>
            <a:r>
              <a:rPr lang="en-GB" sz="1800" b="1" dirty="0">
                <a:latin typeface="Arial" panose="020B0604020202020204" pitchFamily="34" charset="0"/>
                <a:cs typeface="Arial" panose="020B0604020202020204" pitchFamily="34" charset="0"/>
              </a:rPr>
              <a:t>Life Course Theory</a:t>
            </a:r>
            <a:r>
              <a:rPr lang="en-GB" sz="1800" dirty="0">
                <a:latin typeface="Arial" panose="020B0604020202020204" pitchFamily="34" charset="0"/>
                <a:cs typeface="Arial" panose="020B0604020202020204" pitchFamily="34" charset="0"/>
              </a:rPr>
              <a:t> focuses on the cumulative effects of life events and social contexts, emphasising that ageing is shaped by individual trajectories over time within societal structures (Elder, 1994).</a:t>
            </a:r>
          </a:p>
          <a:p>
            <a:pPr marL="0" indent="0">
              <a:lnSpc>
                <a:spcPct val="110000"/>
              </a:lnSpc>
              <a:buNone/>
            </a:pPr>
            <a:r>
              <a:rPr lang="en-GB" sz="1800" b="1" dirty="0">
                <a:latin typeface="Arial" panose="020B0604020202020204" pitchFamily="34" charset="0"/>
                <a:cs typeface="Arial" panose="020B0604020202020204" pitchFamily="34" charset="0"/>
              </a:rPr>
              <a:t>Purpose</a:t>
            </a:r>
          </a:p>
          <a:p>
            <a:pPr marL="0" indent="0">
              <a:lnSpc>
                <a:spcPct val="110000"/>
              </a:lnSpc>
              <a:buNone/>
            </a:pPr>
            <a:r>
              <a:rPr lang="en-GB" sz="1800" dirty="0">
                <a:latin typeface="Arial" panose="020B0604020202020204" pitchFamily="34" charset="0"/>
                <a:cs typeface="Arial" panose="020B0604020202020204" pitchFamily="34" charset="0"/>
              </a:rPr>
              <a:t>These theories are crucial for:</a:t>
            </a:r>
          </a:p>
          <a:p>
            <a:pPr>
              <a:lnSpc>
                <a:spcPct val="110000"/>
              </a:lnSpc>
            </a:pPr>
            <a:r>
              <a:rPr lang="en-GB" sz="1800" b="1" dirty="0">
                <a:latin typeface="Arial" panose="020B0604020202020204" pitchFamily="34" charset="0"/>
                <a:cs typeface="Arial" panose="020B0604020202020204" pitchFamily="34" charset="0"/>
              </a:rPr>
              <a:t>Evaluating care</a:t>
            </a:r>
            <a:r>
              <a:rPr lang="en-GB" sz="1800" dirty="0">
                <a:latin typeface="Arial" panose="020B0604020202020204" pitchFamily="34" charset="0"/>
                <a:cs typeface="Arial" panose="020B0604020202020204" pitchFamily="34" charset="0"/>
              </a:rPr>
              <a:t>: They provide frameworks for assessing whether care supports older people’s needs for engagement, autonomy, and identity preservation (Moody, 2010).</a:t>
            </a:r>
          </a:p>
          <a:p>
            <a:pPr>
              <a:lnSpc>
                <a:spcPct val="110000"/>
              </a:lnSpc>
            </a:pPr>
            <a:r>
              <a:rPr lang="en-GB" sz="1800" b="1" dirty="0">
                <a:latin typeface="Arial" panose="020B0604020202020204" pitchFamily="34" charset="0"/>
                <a:cs typeface="Arial" panose="020B0604020202020204" pitchFamily="34" charset="0"/>
              </a:rPr>
              <a:t>Informing care provision</a:t>
            </a:r>
            <a:r>
              <a:rPr lang="en-GB" sz="1800" dirty="0">
                <a:latin typeface="Arial" panose="020B0604020202020204" pitchFamily="34" charset="0"/>
                <a:cs typeface="Arial" panose="020B0604020202020204" pitchFamily="34" charset="0"/>
              </a:rPr>
              <a:t>: Understanding whether older adults benefit from encouraging activity, respecting their desire for withdrawal, or supporting continuity in lifestyle guides personalised care planning.</a:t>
            </a:r>
          </a:p>
          <a:p>
            <a:pPr>
              <a:lnSpc>
                <a:spcPct val="110000"/>
              </a:lnSpc>
            </a:pPr>
            <a:r>
              <a:rPr lang="en-GB" sz="1800" b="1" dirty="0">
                <a:latin typeface="Arial" panose="020B0604020202020204" pitchFamily="34" charset="0"/>
                <a:cs typeface="Arial" panose="020B0604020202020204" pitchFamily="34" charset="0"/>
              </a:rPr>
              <a:t>Challenging stereotypes</a:t>
            </a:r>
            <a:r>
              <a:rPr lang="en-GB" sz="1800" dirty="0">
                <a:latin typeface="Arial" panose="020B0604020202020204" pitchFamily="34" charset="0"/>
                <a:cs typeface="Arial" panose="020B0604020202020204" pitchFamily="34" charset="0"/>
              </a:rPr>
              <a:t>: Theories such as life course perspective challenge one-dimensional views of ageing by acknowledging diversity and complexity in older people’s experiences (</a:t>
            </a:r>
            <a:r>
              <a:rPr lang="en-GB" sz="1800" dirty="0" err="1">
                <a:latin typeface="Arial" panose="020B0604020202020204" pitchFamily="34" charset="0"/>
                <a:cs typeface="Arial" panose="020B0604020202020204" pitchFamily="34" charset="0"/>
              </a:rPr>
              <a:t>Settersten</a:t>
            </a:r>
            <a:r>
              <a:rPr lang="en-GB" sz="1800" dirty="0">
                <a:latin typeface="Arial" panose="020B0604020202020204" pitchFamily="34" charset="0"/>
                <a:cs typeface="Arial" panose="020B0604020202020204" pitchFamily="34" charset="0"/>
              </a:rPr>
              <a:t> and Mayer, 2013).</a:t>
            </a:r>
          </a:p>
          <a:p>
            <a:pPr marL="0" indent="0">
              <a:lnSpc>
                <a:spcPct val="110000"/>
              </a:lnSpc>
              <a:buNone/>
            </a:pPr>
            <a:endParaRPr lang="en-GB" sz="1400" dirty="0">
              <a:latin typeface="Arial" panose="020B0604020202020204" pitchFamily="34" charset="0"/>
              <a:cs typeface="Arial" panose="020B0604020202020204" pitchFamily="34" charset="0"/>
            </a:endParaRPr>
          </a:p>
          <a:p>
            <a:pPr>
              <a:lnSpc>
                <a:spcPct val="110000"/>
              </a:lnSpc>
            </a:pPr>
            <a:endParaRPr lang="en-GB" sz="700" dirty="0"/>
          </a:p>
        </p:txBody>
      </p:sp>
      <p:sp>
        <p:nvSpPr>
          <p:cNvPr id="4" name="TextBox 3">
            <a:extLst>
              <a:ext uri="{FF2B5EF4-FFF2-40B4-BE49-F238E27FC236}">
                <a16:creationId xmlns:a16="http://schemas.microsoft.com/office/drawing/2014/main" id="{555D0514-1154-BFF5-4401-745D6C54AD58}"/>
              </a:ext>
            </a:extLst>
          </p:cNvPr>
          <p:cNvSpPr txBox="1"/>
          <p:nvPr/>
        </p:nvSpPr>
        <p:spPr>
          <a:xfrm>
            <a:off x="402772" y="6406227"/>
            <a:ext cx="4626428" cy="369332"/>
          </a:xfrm>
          <a:prstGeom prst="rect">
            <a:avLst/>
          </a:prstGeom>
          <a:noFill/>
        </p:spPr>
        <p:txBody>
          <a:bodyPr wrap="square" rtlCol="0">
            <a:spAutoFit/>
          </a:bodyPr>
          <a:lstStyle/>
          <a:p>
            <a:r>
              <a:rPr lang="en-GB" dirty="0"/>
              <a:t>(</a:t>
            </a:r>
            <a:r>
              <a:rPr lang="en-GB" sz="1100" dirty="0">
                <a:latin typeface="Arial" panose="020B0604020202020204" pitchFamily="34" charset="0"/>
                <a:cs typeface="Arial" panose="020B0604020202020204" pitchFamily="34" charset="0"/>
              </a:rPr>
              <a:t>Bezvershenko, 2025)</a:t>
            </a:r>
          </a:p>
        </p:txBody>
      </p:sp>
      <p:pic>
        <p:nvPicPr>
          <p:cNvPr id="8" name="Audio 7">
            <a:hlinkClick r:id="" action="ppaction://media"/>
            <a:extLst>
              <a:ext uri="{FF2B5EF4-FFF2-40B4-BE49-F238E27FC236}">
                <a16:creationId xmlns:a16="http://schemas.microsoft.com/office/drawing/2014/main" id="{8A4C0006-C8A2-CB94-9B52-AE569CE152C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62537" y="5008759"/>
            <a:ext cx="2057400" cy="2057400"/>
          </a:xfrm>
          <a:prstGeom prst="ellipse">
            <a:avLst/>
          </a:prstGeom>
        </p:spPr>
      </p:pic>
    </p:spTree>
    <p:extLst>
      <p:ext uri="{BB962C8B-B14F-4D97-AF65-F5344CB8AC3E}">
        <p14:creationId xmlns:p14="http://schemas.microsoft.com/office/powerpoint/2010/main" val="4051414318"/>
      </p:ext>
    </p:extLst>
  </p:cSld>
  <p:clrMapOvr>
    <a:masterClrMapping/>
  </p:clrMapOvr>
  <mc:AlternateContent xmlns:mc="http://schemas.openxmlformats.org/markup-compatibility/2006">
    <mc:Choice xmlns:p14="http://schemas.microsoft.com/office/powerpoint/2010/main" Requires="p14">
      <p:transition spd="slow" p14:dur="2000" advTm="77668"/>
    </mc:Choice>
    <mc:Fallback>
      <p:transition spd="slow" advTm="776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BB4CAB-F510-1DA1-9309-E991941F9B19}"/>
              </a:ext>
            </a:extLst>
          </p:cNvPr>
          <p:cNvSpPr>
            <a:spLocks noGrp="1"/>
          </p:cNvSpPr>
          <p:nvPr>
            <p:ph type="title"/>
          </p:nvPr>
        </p:nvSpPr>
        <p:spPr>
          <a:xfrm>
            <a:off x="506265" y="234177"/>
            <a:ext cx="10890929" cy="1097280"/>
          </a:xfrm>
        </p:spPr>
        <p:txBody>
          <a:bodyPr/>
          <a:lstStyle/>
          <a:p>
            <a:r>
              <a:rPr lang="en-GB" dirty="0"/>
              <a:t>Policy and legislation</a:t>
            </a:r>
          </a:p>
        </p:txBody>
      </p:sp>
      <p:sp>
        <p:nvSpPr>
          <p:cNvPr id="4" name="TextBox 3">
            <a:extLst>
              <a:ext uri="{FF2B5EF4-FFF2-40B4-BE49-F238E27FC236}">
                <a16:creationId xmlns:a16="http://schemas.microsoft.com/office/drawing/2014/main" id="{40B0F130-7E2E-1F68-3AB5-D6677F7C0B08}"/>
              </a:ext>
            </a:extLst>
          </p:cNvPr>
          <p:cNvSpPr txBox="1"/>
          <p:nvPr/>
        </p:nvSpPr>
        <p:spPr>
          <a:xfrm>
            <a:off x="85057" y="1239665"/>
            <a:ext cx="3675888" cy="5262979"/>
          </a:xfrm>
          <a:prstGeom prst="rect">
            <a:avLst/>
          </a:prstGeom>
          <a:noFill/>
        </p:spPr>
        <p:txBody>
          <a:bodyPr wrap="square" rtlCol="0">
            <a:spAutoFit/>
          </a:bodyPr>
          <a:lstStyle/>
          <a:p>
            <a:r>
              <a:rPr lang="en-GB" sz="1200" b="1" dirty="0">
                <a:latin typeface="Arial" panose="020B0604020202020204" pitchFamily="34" charset="0"/>
                <a:cs typeface="Arial" panose="020B0604020202020204" pitchFamily="34" charset="0"/>
              </a:rPr>
              <a:t>Key Acts and Policies</a:t>
            </a:r>
          </a:p>
          <a:p>
            <a:r>
              <a:rPr lang="en-GB" sz="1200" b="1" dirty="0">
                <a:latin typeface="Arial" panose="020B0604020202020204" pitchFamily="34" charset="0"/>
                <a:cs typeface="Arial" panose="020B0604020202020204" pitchFamily="34" charset="0"/>
              </a:rPr>
              <a:t>Care Act 2014</a:t>
            </a:r>
            <a:r>
              <a:rPr lang="en-GB" sz="1200" dirty="0">
                <a:latin typeface="Arial" panose="020B0604020202020204" pitchFamily="34" charset="0"/>
                <a:cs typeface="Arial" panose="020B0604020202020204" pitchFamily="34" charset="0"/>
              </a:rPr>
              <a:t>: A landmark legislation that modernised adult social care in England, emphasising prevention, wellbeing, personalised care, and safeguarding adults at risk. It places a statutory duty on local authorities to assess needs and provide support, promoting empowerment and choice for older people (Department of Health and Social Care, 2014).</a:t>
            </a:r>
          </a:p>
          <a:p>
            <a:r>
              <a:rPr lang="en-GB" sz="1200" b="1" dirty="0">
                <a:latin typeface="Arial" panose="020B0604020202020204" pitchFamily="34" charset="0"/>
                <a:cs typeface="Arial" panose="020B0604020202020204" pitchFamily="34" charset="0"/>
              </a:rPr>
              <a:t>Equality Act 2010</a:t>
            </a:r>
            <a:r>
              <a:rPr lang="en-GB" sz="1200" dirty="0">
                <a:latin typeface="Arial" panose="020B0604020202020204" pitchFamily="34" charset="0"/>
                <a:cs typeface="Arial" panose="020B0604020202020204" pitchFamily="34" charset="0"/>
              </a:rPr>
              <a:t>: Protects individuals, including older adults, from discrimination based on age and other protected characteristics. It ensures equitable access to services, employment, and care, promoting inclusion and dignity (Equality and Human Rights Commission, 2010).</a:t>
            </a:r>
          </a:p>
          <a:p>
            <a:r>
              <a:rPr lang="en-GB" sz="1200" b="1" dirty="0">
                <a:latin typeface="Arial" panose="020B0604020202020204" pitchFamily="34" charset="0"/>
                <a:cs typeface="Arial" panose="020B0604020202020204" pitchFamily="34" charset="0"/>
              </a:rPr>
              <a:t>Human Rights Act 1998</a:t>
            </a:r>
            <a:r>
              <a:rPr lang="en-GB" sz="1200" dirty="0">
                <a:latin typeface="Arial" panose="020B0604020202020204" pitchFamily="34" charset="0"/>
                <a:cs typeface="Arial" panose="020B0604020202020204" pitchFamily="34" charset="0"/>
              </a:rPr>
              <a:t>: Incorporates the European Convention on Human Rights into UK law, guaranteeing fundamental rights such as respect for private and family life, freedom from degrading treatment, and right to life, which underpin ethical care practices (HM Government, 1998).</a:t>
            </a:r>
          </a:p>
          <a:p>
            <a:r>
              <a:rPr lang="en-GB" sz="1200" b="1" dirty="0">
                <a:latin typeface="Arial" panose="020B0604020202020204" pitchFamily="34" charset="0"/>
                <a:cs typeface="Arial" panose="020B0604020202020204" pitchFamily="34" charset="0"/>
              </a:rPr>
              <a:t>NHS Long Term Plan (2019)</a:t>
            </a:r>
            <a:r>
              <a:rPr lang="en-GB" sz="1200" dirty="0">
                <a:latin typeface="Arial" panose="020B0604020202020204" pitchFamily="34" charset="0"/>
                <a:cs typeface="Arial" panose="020B0604020202020204" pitchFamily="34" charset="0"/>
              </a:rPr>
              <a:t>: Sets out ambitions for improving care over 10 years, focusing on integrated, personalised care, supporting ageing populations through better prevention, digital innovation, and community-based services (NHS England, 2019).</a:t>
            </a:r>
          </a:p>
        </p:txBody>
      </p:sp>
      <p:sp>
        <p:nvSpPr>
          <p:cNvPr id="5" name="TextBox 4">
            <a:extLst>
              <a:ext uri="{FF2B5EF4-FFF2-40B4-BE49-F238E27FC236}">
                <a16:creationId xmlns:a16="http://schemas.microsoft.com/office/drawing/2014/main" id="{3BDD4DC9-5BC0-8417-27E2-1FC0D4B4BED3}"/>
              </a:ext>
            </a:extLst>
          </p:cNvPr>
          <p:cNvSpPr txBox="1"/>
          <p:nvPr/>
        </p:nvSpPr>
        <p:spPr>
          <a:xfrm>
            <a:off x="8142514" y="612844"/>
            <a:ext cx="3675888" cy="5632311"/>
          </a:xfrm>
          <a:prstGeom prst="rect">
            <a:avLst/>
          </a:prstGeom>
          <a:noFill/>
        </p:spPr>
        <p:txBody>
          <a:bodyPr wrap="square" rtlCol="0">
            <a:spAutoFit/>
          </a:bodyPr>
          <a:lstStyle/>
          <a:p>
            <a:r>
              <a:rPr lang="en-GB" sz="1200" b="1" dirty="0">
                <a:latin typeface="Arial" panose="020B0604020202020204" pitchFamily="34" charset="0"/>
                <a:cs typeface="Arial" panose="020B0604020202020204" pitchFamily="34" charset="0"/>
              </a:rPr>
              <a:t>Purpose</a:t>
            </a:r>
          </a:p>
          <a:p>
            <a:r>
              <a:rPr lang="en-GB" sz="1200" dirty="0">
                <a:latin typeface="Arial" panose="020B0604020202020204" pitchFamily="34" charset="0"/>
                <a:cs typeface="Arial" panose="020B0604020202020204" pitchFamily="34" charset="0"/>
              </a:rPr>
              <a:t>Policy and legislation play a critical role in shaping the care landscape for older people by providing the </a:t>
            </a:r>
            <a:r>
              <a:rPr lang="en-GB" sz="1200" b="1" dirty="0">
                <a:latin typeface="Arial" panose="020B0604020202020204" pitchFamily="34" charset="0"/>
                <a:cs typeface="Arial" panose="020B0604020202020204" pitchFamily="34" charset="0"/>
              </a:rPr>
              <a:t>legal and ethical frameworks</a:t>
            </a:r>
            <a:r>
              <a:rPr lang="en-GB" sz="1200" dirty="0">
                <a:latin typeface="Arial" panose="020B0604020202020204" pitchFamily="34" charset="0"/>
                <a:cs typeface="Arial" panose="020B0604020202020204" pitchFamily="34" charset="0"/>
              </a:rPr>
              <a:t> that underpin service delivery. They ensure that care:</a:t>
            </a:r>
          </a:p>
          <a:p>
            <a:r>
              <a:rPr lang="en-GB" sz="1200" b="1" dirty="0">
                <a:latin typeface="Arial" panose="020B0604020202020204" pitchFamily="34" charset="0"/>
                <a:cs typeface="Arial" panose="020B0604020202020204" pitchFamily="34" charset="0"/>
              </a:rPr>
              <a:t>Promotes person-centred approaches</a:t>
            </a:r>
            <a:r>
              <a:rPr lang="en-GB" sz="1200" dirty="0">
                <a:latin typeface="Arial" panose="020B0604020202020204" pitchFamily="34" charset="0"/>
                <a:cs typeface="Arial" panose="020B0604020202020204" pitchFamily="34" charset="0"/>
              </a:rPr>
              <a:t> that respect older adults’ autonomy, preferences, and dignity, in line with principles laid out in the Care Act 2014 and the Human Rights Act 1998 (Glasby, 2016; DHSC, 2014).</a:t>
            </a:r>
          </a:p>
          <a:p>
            <a:r>
              <a:rPr lang="en-GB" sz="1200" b="1" dirty="0">
                <a:latin typeface="Arial" panose="020B0604020202020204" pitchFamily="34" charset="0"/>
                <a:cs typeface="Arial" panose="020B0604020202020204" pitchFamily="34" charset="0"/>
              </a:rPr>
              <a:t>Ensures equality and non-discrimination</a:t>
            </a:r>
            <a:r>
              <a:rPr lang="en-GB" sz="1200" dirty="0">
                <a:latin typeface="Arial" panose="020B0604020202020204" pitchFamily="34" charset="0"/>
                <a:cs typeface="Arial" panose="020B0604020202020204" pitchFamily="34" charset="0"/>
              </a:rPr>
              <a:t>, requiring providers to actively prevent ageism and barriers to access, as mandated by the Equality Act 2010 (Age UK, 2023).</a:t>
            </a:r>
          </a:p>
          <a:p>
            <a:r>
              <a:rPr lang="en-GB" sz="1200" b="1" dirty="0">
                <a:latin typeface="Arial" panose="020B0604020202020204" pitchFamily="34" charset="0"/>
                <a:cs typeface="Arial" panose="020B0604020202020204" pitchFamily="34" charset="0"/>
              </a:rPr>
              <a:t>Guides funding priorities and resource allocation</a:t>
            </a:r>
            <a:r>
              <a:rPr lang="en-GB" sz="1200" dirty="0">
                <a:latin typeface="Arial" panose="020B0604020202020204" pitchFamily="34" charset="0"/>
                <a:cs typeface="Arial" panose="020B0604020202020204" pitchFamily="34" charset="0"/>
              </a:rPr>
              <a:t>, focusing on prevention, early intervention, and integrated health and social care models that improve outcomes and reduce hospital admissions (NHS England, 2019; Forder et al., 2020).</a:t>
            </a:r>
          </a:p>
          <a:p>
            <a:r>
              <a:rPr lang="en-GB" sz="1200" b="1" dirty="0">
                <a:latin typeface="Arial" panose="020B0604020202020204" pitchFamily="34" charset="0"/>
                <a:cs typeface="Arial" panose="020B0604020202020204" pitchFamily="34" charset="0"/>
              </a:rPr>
              <a:t>Supports empowerment and advocacy</a:t>
            </a:r>
            <a:r>
              <a:rPr lang="en-GB" sz="1200" dirty="0">
                <a:latin typeface="Arial" panose="020B0604020202020204" pitchFamily="34" charset="0"/>
                <a:cs typeface="Arial" panose="020B0604020202020204" pitchFamily="34" charset="0"/>
              </a:rPr>
              <a:t>, giving older people legal rights to participate in care planning, make informed decisions, and challenge poor care through complaints mechanisms and safeguarding procedures (Lloyd and Stirling, 2018).</a:t>
            </a:r>
          </a:p>
          <a:p>
            <a:r>
              <a:rPr lang="en-GB" sz="1200" b="1" dirty="0">
                <a:latin typeface="Arial" panose="020B0604020202020204" pitchFamily="34" charset="0"/>
                <a:cs typeface="Arial" panose="020B0604020202020204" pitchFamily="34" charset="0"/>
              </a:rPr>
              <a:t>Facilitates innovation and modernisation</a:t>
            </a:r>
            <a:r>
              <a:rPr lang="en-GB" sz="1200" dirty="0">
                <a:latin typeface="Arial" panose="020B0604020202020204" pitchFamily="34" charset="0"/>
                <a:cs typeface="Arial" panose="020B0604020202020204" pitchFamily="34" charset="0"/>
              </a:rPr>
              <a:t> by mandating digital records, personalised care, and community-based services to meet evolving needs of the ageing population (NHS England, 2019; Wittenberg et al., 2019).</a:t>
            </a:r>
          </a:p>
        </p:txBody>
      </p:sp>
      <p:pic>
        <p:nvPicPr>
          <p:cNvPr id="5122" name="Picture 2" descr="Senior Cartoon Images – Browse 162,737 Stock Photos, Vectors, and Video |  Adobe Stock">
            <a:extLst>
              <a:ext uri="{FF2B5EF4-FFF2-40B4-BE49-F238E27FC236}">
                <a16:creationId xmlns:a16="http://schemas.microsoft.com/office/drawing/2014/main" id="{374C34A4-CDAB-2811-A2E3-1401EB7157E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741929" y="2185986"/>
            <a:ext cx="4419600" cy="248602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66556EE2-F981-39F5-5C04-A4EECD649B5C}"/>
              </a:ext>
            </a:extLst>
          </p:cNvPr>
          <p:cNvSpPr txBox="1"/>
          <p:nvPr/>
        </p:nvSpPr>
        <p:spPr>
          <a:xfrm>
            <a:off x="4234968" y="4788478"/>
            <a:ext cx="2921876" cy="369332"/>
          </a:xfrm>
          <a:prstGeom prst="rect">
            <a:avLst/>
          </a:prstGeom>
          <a:noFill/>
        </p:spPr>
        <p:txBody>
          <a:bodyPr wrap="square" rtlCol="0">
            <a:spAutoFit/>
          </a:bodyPr>
          <a:lstStyle/>
          <a:p>
            <a:r>
              <a:rPr lang="en-GB" dirty="0"/>
              <a:t>(</a:t>
            </a:r>
            <a:r>
              <a:rPr lang="en-GB" sz="1100" dirty="0">
                <a:latin typeface="Arial" panose="020B0604020202020204" pitchFamily="34" charset="0"/>
                <a:cs typeface="Arial" panose="020B0604020202020204" pitchFamily="34" charset="0"/>
              </a:rPr>
              <a:t>Adobe Stock, 2025</a:t>
            </a:r>
            <a:r>
              <a:rPr lang="en-GB" dirty="0"/>
              <a:t>)</a:t>
            </a:r>
          </a:p>
        </p:txBody>
      </p:sp>
      <p:pic>
        <p:nvPicPr>
          <p:cNvPr id="9" name="Audio 8">
            <a:hlinkClick r:id="" action="ppaction://media"/>
            <a:extLst>
              <a:ext uri="{FF2B5EF4-FFF2-40B4-BE49-F238E27FC236}">
                <a16:creationId xmlns:a16="http://schemas.microsoft.com/office/drawing/2014/main" id="{B57C8BCD-774D-26F3-1AF0-F0E41A1AAEC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6128144" y="4973144"/>
            <a:ext cx="2057400" cy="2057400"/>
          </a:xfrm>
          <a:prstGeom prst="ellipse">
            <a:avLst/>
          </a:prstGeom>
        </p:spPr>
      </p:pic>
    </p:spTree>
    <p:extLst>
      <p:ext uri="{BB962C8B-B14F-4D97-AF65-F5344CB8AC3E}">
        <p14:creationId xmlns:p14="http://schemas.microsoft.com/office/powerpoint/2010/main" val="613681438"/>
      </p:ext>
    </p:extLst>
  </p:cSld>
  <p:clrMapOvr>
    <a:masterClrMapping/>
  </p:clrMapOvr>
  <mc:AlternateContent xmlns:mc="http://schemas.openxmlformats.org/markup-compatibility/2006">
    <mc:Choice xmlns:p14="http://schemas.microsoft.com/office/powerpoint/2010/main" Requires="p14">
      <p:transition spd="slow" p14:dur="2000" advTm="98873"/>
    </mc:Choice>
    <mc:Fallback>
      <p:transition spd="slow" advTm="988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BCFE8-B4CA-248B-9100-A567BA4EAD08}"/>
              </a:ext>
            </a:extLst>
          </p:cNvPr>
          <p:cNvSpPr>
            <a:spLocks noGrp="1"/>
          </p:cNvSpPr>
          <p:nvPr>
            <p:ph type="title"/>
          </p:nvPr>
        </p:nvSpPr>
        <p:spPr>
          <a:xfrm>
            <a:off x="416559" y="233681"/>
            <a:ext cx="10890929" cy="1330959"/>
          </a:xfrm>
        </p:spPr>
        <p:txBody>
          <a:bodyPr>
            <a:normAutofit/>
          </a:bodyPr>
          <a:lstStyle/>
          <a:p>
            <a:r>
              <a:rPr lang="en-GB" sz="2700" dirty="0"/>
              <a:t>Evaluation of Current Care Provisions (Critical Analysis)</a:t>
            </a:r>
            <a:br>
              <a:rPr lang="en-GB" dirty="0"/>
            </a:br>
            <a:endParaRPr lang="en-GB" dirty="0"/>
          </a:p>
        </p:txBody>
      </p:sp>
      <p:sp>
        <p:nvSpPr>
          <p:cNvPr id="4" name="TextBox 3">
            <a:extLst>
              <a:ext uri="{FF2B5EF4-FFF2-40B4-BE49-F238E27FC236}">
                <a16:creationId xmlns:a16="http://schemas.microsoft.com/office/drawing/2014/main" id="{0A40E281-F450-BED2-EE9B-D02DD5340357}"/>
              </a:ext>
            </a:extLst>
          </p:cNvPr>
          <p:cNvSpPr txBox="1"/>
          <p:nvPr/>
        </p:nvSpPr>
        <p:spPr>
          <a:xfrm>
            <a:off x="314960" y="1564640"/>
            <a:ext cx="2016760" cy="4401205"/>
          </a:xfrm>
          <a:prstGeom prst="rect">
            <a:avLst/>
          </a:prstGeom>
          <a:noFill/>
        </p:spPr>
        <p:txBody>
          <a:bodyPr wrap="square" rtlCol="0">
            <a:spAutoFit/>
          </a:bodyPr>
          <a:lstStyle/>
          <a:p>
            <a:r>
              <a:rPr lang="en-GB" sz="1400" b="1" dirty="0">
                <a:latin typeface="Arial" panose="020B0604020202020204" pitchFamily="34" charset="0"/>
                <a:cs typeface="Arial" panose="020B0604020202020204" pitchFamily="34" charset="0"/>
              </a:rPr>
              <a:t>Overview of Care Services for Older People in the UK</a:t>
            </a:r>
            <a:endParaRPr lang="en-GB" sz="1400" dirty="0">
              <a:latin typeface="Arial" panose="020B0604020202020204" pitchFamily="34" charset="0"/>
              <a:cs typeface="Arial" panose="020B0604020202020204" pitchFamily="34" charset="0"/>
            </a:endParaRPr>
          </a:p>
          <a:p>
            <a:r>
              <a:rPr lang="en-GB" sz="1400" b="1" dirty="0">
                <a:latin typeface="Arial" panose="020B0604020202020204" pitchFamily="34" charset="0"/>
                <a:cs typeface="Arial" panose="020B0604020202020204" pitchFamily="34" charset="0"/>
              </a:rPr>
              <a:t>Slide Content:</a:t>
            </a:r>
          </a:p>
          <a:p>
            <a:r>
              <a:rPr lang="en-GB" sz="1400" dirty="0">
                <a:latin typeface="Arial" panose="020B0604020202020204" pitchFamily="34" charset="0"/>
                <a:cs typeface="Arial" panose="020B0604020202020204" pitchFamily="34" charset="0"/>
              </a:rPr>
              <a:t>Wide range of services: residential care, home care, day centres, hospice care</a:t>
            </a:r>
          </a:p>
          <a:p>
            <a:r>
              <a:rPr lang="en-GB" sz="1400" dirty="0">
                <a:latin typeface="Arial" panose="020B0604020202020204" pitchFamily="34" charset="0"/>
                <a:cs typeface="Arial" panose="020B0604020202020204" pitchFamily="34" charset="0"/>
              </a:rPr>
              <a:t>Provided by a mix of public, private, and voluntary sector organisations</a:t>
            </a:r>
          </a:p>
          <a:p>
            <a:r>
              <a:rPr lang="en-GB" sz="1400" dirty="0">
                <a:latin typeface="Arial" panose="020B0604020202020204" pitchFamily="34" charset="0"/>
                <a:cs typeface="Arial" panose="020B0604020202020204" pitchFamily="34" charset="0"/>
              </a:rPr>
              <a:t>Aimed at promoting independence, dignity, and wellbeing (DHSC, 2021)</a:t>
            </a:r>
          </a:p>
          <a:p>
            <a:r>
              <a:rPr lang="en-GB" sz="1400" dirty="0">
                <a:latin typeface="Arial" panose="020B0604020202020204" pitchFamily="34" charset="0"/>
                <a:cs typeface="Arial" panose="020B0604020202020204" pitchFamily="34" charset="0"/>
              </a:rPr>
              <a:t>Focus: residential care homes and day centres</a:t>
            </a:r>
          </a:p>
          <a:p>
            <a:endParaRPr lang="en-GB" sz="14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5E47636D-127C-1029-4427-2068A1C6BF2A}"/>
              </a:ext>
            </a:extLst>
          </p:cNvPr>
          <p:cNvSpPr txBox="1"/>
          <p:nvPr/>
        </p:nvSpPr>
        <p:spPr>
          <a:xfrm>
            <a:off x="3232488" y="955328"/>
            <a:ext cx="3644392" cy="2862322"/>
          </a:xfrm>
          <a:prstGeom prst="rect">
            <a:avLst/>
          </a:prstGeom>
          <a:noFill/>
        </p:spPr>
        <p:txBody>
          <a:bodyPr wrap="square" rtlCol="0">
            <a:spAutoFit/>
          </a:bodyPr>
          <a:lstStyle/>
          <a:p>
            <a:r>
              <a:rPr lang="en-GB" sz="1400" b="1" dirty="0">
                <a:latin typeface="Arial" panose="020B0604020202020204" pitchFamily="34" charset="0"/>
                <a:cs typeface="Arial" panose="020B0604020202020204" pitchFamily="34" charset="0"/>
              </a:rPr>
              <a:t>Critical Analysis: Day Centres</a:t>
            </a:r>
          </a:p>
          <a:p>
            <a:endParaRPr lang="en-GB" sz="1200" b="1"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 Promote social interaction, mental stimulation, and respite for carers</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 Support independence and reduce loneliness (SCIE, 2020)</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 Funding cuts have led to widespread closures in recent years (Lloyd &amp; Stirling, 2018)</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 Accessibility issues  limited transport and rural coverage</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 Supports </a:t>
            </a:r>
            <a:r>
              <a:rPr lang="en-GB" sz="1400" b="1" dirty="0">
                <a:latin typeface="Arial" panose="020B0604020202020204" pitchFamily="34" charset="0"/>
                <a:cs typeface="Arial" panose="020B0604020202020204" pitchFamily="34" charset="0"/>
              </a:rPr>
              <a:t>Activity Theory</a:t>
            </a:r>
            <a:r>
              <a:rPr lang="en-GB" sz="1400" dirty="0">
                <a:latin typeface="Arial" panose="020B0604020202020204" pitchFamily="34" charset="0"/>
                <a:cs typeface="Arial" panose="020B0604020202020204" pitchFamily="34" charset="0"/>
              </a:rPr>
              <a:t>  encourages active, engaged ageing (Havighurst, 1961)</a:t>
            </a:r>
          </a:p>
        </p:txBody>
      </p:sp>
      <p:sp>
        <p:nvSpPr>
          <p:cNvPr id="6" name="TextBox 5">
            <a:extLst>
              <a:ext uri="{FF2B5EF4-FFF2-40B4-BE49-F238E27FC236}">
                <a16:creationId xmlns:a16="http://schemas.microsoft.com/office/drawing/2014/main" id="{1C50C77E-DED4-328C-C587-35C9C49F4ADF}"/>
              </a:ext>
            </a:extLst>
          </p:cNvPr>
          <p:cNvSpPr txBox="1"/>
          <p:nvPr/>
        </p:nvSpPr>
        <p:spPr>
          <a:xfrm>
            <a:off x="7552944" y="910331"/>
            <a:ext cx="3078480" cy="2893100"/>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Residential Care Homes – Strengths and Challenges</a:t>
            </a:r>
          </a:p>
          <a:p>
            <a:r>
              <a:rPr lang="en-GB" sz="1400" dirty="0">
                <a:latin typeface="Arial" panose="020B0604020202020204" pitchFamily="34" charset="0"/>
                <a:cs typeface="Arial" panose="020B0604020202020204" pitchFamily="34" charset="0"/>
              </a:rPr>
              <a:t>✅ 24/7 support and safety for older adults with complex needs</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 Can improve wellbeing through socialisation and routine</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 Quality varies across regions — concerns over staff shortages, training (Samuel, 2024)</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 High cost and lack of funding restrict access (Age UK, 2023)</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 Disruption of personal routines and identity (Atchley, 1989)</a:t>
            </a:r>
          </a:p>
        </p:txBody>
      </p:sp>
      <p:pic>
        <p:nvPicPr>
          <p:cNvPr id="6146" name="Picture 2" descr="Helping Old People Cartoon: Over 8,015 Royalty-Free Licensable Stock  Illustrations &amp; Drawings | Shutterstock">
            <a:extLst>
              <a:ext uri="{FF2B5EF4-FFF2-40B4-BE49-F238E27FC236}">
                <a16:creationId xmlns:a16="http://schemas.microsoft.com/office/drawing/2014/main" id="{3A4D790B-1EA2-F706-5596-D35A8726BB1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38729" y="3957319"/>
            <a:ext cx="6062472" cy="266700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273122AA-5830-D7F6-9C01-B940D32434FF}"/>
              </a:ext>
            </a:extLst>
          </p:cNvPr>
          <p:cNvSpPr txBox="1"/>
          <p:nvPr/>
        </p:nvSpPr>
        <p:spPr>
          <a:xfrm>
            <a:off x="7552944" y="6624319"/>
            <a:ext cx="1819656"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(Shutterstock, 2025)</a:t>
            </a:r>
          </a:p>
        </p:txBody>
      </p:sp>
      <p:pic>
        <p:nvPicPr>
          <p:cNvPr id="11" name="Audio 10">
            <a:hlinkClick r:id="" action="ppaction://media"/>
            <a:extLst>
              <a:ext uri="{FF2B5EF4-FFF2-40B4-BE49-F238E27FC236}">
                <a16:creationId xmlns:a16="http://schemas.microsoft.com/office/drawing/2014/main" id="{B95A07D9-078B-E5E2-374D-B81C10DC4BF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17941052"/>
      </p:ext>
    </p:extLst>
  </p:cSld>
  <p:clrMapOvr>
    <a:masterClrMapping/>
  </p:clrMapOvr>
  <mc:AlternateContent xmlns:mc="http://schemas.openxmlformats.org/markup-compatibility/2006">
    <mc:Choice xmlns:p14="http://schemas.microsoft.com/office/powerpoint/2010/main" Requires="p14">
      <p:transition spd="slow" p14:dur="2000" advTm="64864"/>
    </mc:Choice>
    <mc:Fallback>
      <p:transition spd="slow" advTm="648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80C78-7828-C329-C6D7-11CAB2060422}"/>
              </a:ext>
            </a:extLst>
          </p:cNvPr>
          <p:cNvSpPr>
            <a:spLocks noGrp="1"/>
          </p:cNvSpPr>
          <p:nvPr>
            <p:ph type="title"/>
          </p:nvPr>
        </p:nvSpPr>
        <p:spPr>
          <a:xfrm>
            <a:off x="539495" y="109728"/>
            <a:ext cx="10890929" cy="1097280"/>
          </a:xfrm>
        </p:spPr>
        <p:txBody>
          <a:bodyPr/>
          <a:lstStyle/>
          <a:p>
            <a:r>
              <a:rPr lang="en-GB" dirty="0"/>
              <a:t>Population Trends</a:t>
            </a:r>
          </a:p>
        </p:txBody>
      </p:sp>
      <p:sp>
        <p:nvSpPr>
          <p:cNvPr id="4" name="TextBox 3">
            <a:extLst>
              <a:ext uri="{FF2B5EF4-FFF2-40B4-BE49-F238E27FC236}">
                <a16:creationId xmlns:a16="http://schemas.microsoft.com/office/drawing/2014/main" id="{7E312633-A44D-6A48-FA42-3E4BFD57B01D}"/>
              </a:ext>
            </a:extLst>
          </p:cNvPr>
          <p:cNvSpPr txBox="1"/>
          <p:nvPr/>
        </p:nvSpPr>
        <p:spPr>
          <a:xfrm>
            <a:off x="347471" y="1342828"/>
            <a:ext cx="4956049" cy="5324535"/>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As the number of older adults in the UK rises, this is placing increasing pressure on care services both in terms of demand and how care is delivered.</a:t>
            </a:r>
          </a:p>
          <a:p>
            <a:r>
              <a:rPr lang="en-GB" sz="1400" b="1" dirty="0">
                <a:latin typeface="Arial" panose="020B0604020202020204" pitchFamily="34" charset="0"/>
                <a:cs typeface="Arial" panose="020B0604020202020204" pitchFamily="34" charset="0"/>
              </a:rPr>
              <a:t>Key data &amp; trends</a:t>
            </a:r>
          </a:p>
          <a:p>
            <a:r>
              <a:rPr lang="en-GB" sz="1400" dirty="0">
                <a:latin typeface="Arial" panose="020B0604020202020204" pitchFamily="34" charset="0"/>
                <a:cs typeface="Arial" panose="020B0604020202020204" pitchFamily="34" charset="0"/>
              </a:rPr>
              <a:t>In England in 2023/24, local authorities received over 2 million requests for adult social care support (working-age and older combined), of which approximately 1.43 million requests were from older people (65+) (The King’s Fund, 2025).</a:t>
            </a:r>
          </a:p>
          <a:p>
            <a:r>
              <a:rPr lang="en-GB" sz="1400" dirty="0">
                <a:latin typeface="Arial" panose="020B0604020202020204" pitchFamily="34" charset="0"/>
                <a:cs typeface="Arial" panose="020B0604020202020204" pitchFamily="34" charset="0"/>
              </a:rPr>
              <a:t>Only around 42% of those requests result in some form of service; the rest receive advice or no support (The King’s Fund, 2025).</a:t>
            </a:r>
          </a:p>
          <a:p>
            <a:r>
              <a:rPr lang="en-GB" sz="1400" dirty="0">
                <a:latin typeface="Arial" panose="020B0604020202020204" pitchFamily="34" charset="0"/>
                <a:cs typeface="Arial" panose="020B0604020202020204" pitchFamily="34" charset="0"/>
              </a:rPr>
              <a:t>Around 2 million older people (65+) are estimated to be living with unmet care and support needs in England (Home Care Association, 2024).</a:t>
            </a:r>
          </a:p>
          <a:p>
            <a:r>
              <a:rPr lang="en-GB" sz="1400" dirty="0">
                <a:latin typeface="Arial" panose="020B0604020202020204" pitchFamily="34" charset="0"/>
                <a:cs typeface="Arial" panose="020B0604020202020204" pitchFamily="34" charset="0"/>
              </a:rPr>
              <a:t>Projections indicate the number of people with dementia using community-based social services will rise from approximately 86,000 in 2015 to 168,000 in 2040, with significant increases in care home residents with severe dementia (Prince et al., 2019).</a:t>
            </a:r>
          </a:p>
          <a:p>
            <a:r>
              <a:rPr lang="en-GB" sz="1400" dirty="0">
                <a:latin typeface="Arial" panose="020B0604020202020204" pitchFamily="34" charset="0"/>
                <a:cs typeface="Arial" panose="020B0604020202020204" pitchFamily="34" charset="0"/>
              </a:rPr>
              <a:t>Despite rising need, the proportion of older people receiving publicly funded long-term care has decreased from about 6.0% in 2015/16 to 5.2% in 2023/24 (The King’s Fund, 2025</a:t>
            </a:r>
            <a:r>
              <a:rPr lang="en-GB" dirty="0">
                <a:latin typeface="Arial" panose="020B0604020202020204" pitchFamily="34" charset="0"/>
                <a:cs typeface="Arial" panose="020B0604020202020204" pitchFamily="34" charset="0"/>
              </a:rPr>
              <a:t>).</a:t>
            </a:r>
          </a:p>
        </p:txBody>
      </p:sp>
      <p:sp>
        <p:nvSpPr>
          <p:cNvPr id="5" name="TextBox 4">
            <a:extLst>
              <a:ext uri="{FF2B5EF4-FFF2-40B4-BE49-F238E27FC236}">
                <a16:creationId xmlns:a16="http://schemas.microsoft.com/office/drawing/2014/main" id="{C1BC6003-DF1A-EB72-D1AC-6537820FFA34}"/>
              </a:ext>
            </a:extLst>
          </p:cNvPr>
          <p:cNvSpPr txBox="1"/>
          <p:nvPr/>
        </p:nvSpPr>
        <p:spPr>
          <a:xfrm>
            <a:off x="5791201" y="480689"/>
            <a:ext cx="6342018" cy="3323987"/>
          </a:xfrm>
          <a:prstGeom prst="rect">
            <a:avLst/>
          </a:prstGeom>
          <a:noFill/>
        </p:spPr>
        <p:txBody>
          <a:bodyPr wrap="square" rtlCol="0">
            <a:spAutoFit/>
          </a:bodyPr>
          <a:lstStyle/>
          <a:p>
            <a:r>
              <a:rPr lang="en-GB" sz="1400" b="1" dirty="0">
                <a:latin typeface="Arial" panose="020B0604020202020204" pitchFamily="34" charset="0"/>
                <a:cs typeface="Arial" panose="020B0604020202020204" pitchFamily="34" charset="0"/>
              </a:rPr>
              <a:t>Implications for demand and delivery</a:t>
            </a:r>
          </a:p>
          <a:p>
            <a:r>
              <a:rPr lang="en-GB" sz="1400" dirty="0">
                <a:latin typeface="Arial" panose="020B0604020202020204" pitchFamily="34" charset="0"/>
                <a:cs typeface="Arial" panose="020B0604020202020204" pitchFamily="34" charset="0"/>
              </a:rPr>
              <a:t>The growing population aged 75+ and 85+ means more people will require complex care (multimorbidity, dementia) (Office for National Statistics, 2024).</a:t>
            </a:r>
          </a:p>
          <a:p>
            <a:r>
              <a:rPr lang="en-GB" sz="1400" dirty="0">
                <a:latin typeface="Arial" panose="020B0604020202020204" pitchFamily="34" charset="0"/>
                <a:cs typeface="Arial" panose="020B0604020202020204" pitchFamily="34" charset="0"/>
              </a:rPr>
              <a:t>The gap between need and provision is widening, leading to unmet need, increased pressure on informal carers, and rationing of services (The King’s Fund, 2025).</a:t>
            </a:r>
          </a:p>
          <a:p>
            <a:r>
              <a:rPr lang="en-GB" sz="1400" dirty="0">
                <a:latin typeface="Arial" panose="020B0604020202020204" pitchFamily="34" charset="0"/>
                <a:cs typeface="Arial" panose="020B0604020202020204" pitchFamily="34" charset="0"/>
              </a:rPr>
              <a:t>Workforce shortages and the need for specialist skills in frailty and dementia care are growing concerns (Skills for Care, 2024).</a:t>
            </a:r>
          </a:p>
          <a:p>
            <a:r>
              <a:rPr lang="en-GB" sz="1400" dirty="0">
                <a:latin typeface="Arial" panose="020B0604020202020204" pitchFamily="34" charset="0"/>
                <a:cs typeface="Arial" panose="020B0604020202020204" pitchFamily="34" charset="0"/>
              </a:rPr>
              <a:t>Traditional care models such as residential and domiciliary care may struggle to meet future demand without redesign (Age UK, 2023).</a:t>
            </a:r>
          </a:p>
          <a:p>
            <a:r>
              <a:rPr lang="en-GB" sz="1400" dirty="0">
                <a:latin typeface="Arial" panose="020B0604020202020204" pitchFamily="34" charset="0"/>
                <a:cs typeface="Arial" panose="020B0604020202020204" pitchFamily="34" charset="0"/>
              </a:rPr>
              <a:t>There is a shift toward prevention, integrated care, and use of technology, but these innovations may lag demographic pressures (Department of Health and Social Care, 2021).</a:t>
            </a:r>
          </a:p>
          <a:p>
            <a:r>
              <a:rPr lang="en-GB" sz="1400" dirty="0">
                <a:latin typeface="Arial" panose="020B0604020202020204" pitchFamily="34" charset="0"/>
                <a:cs typeface="Arial" panose="020B0604020202020204" pitchFamily="34" charset="0"/>
              </a:rPr>
              <a:t>The increasing demand highlights systemic fragility and risks to older people’s autonomy and quality of life if care models fail to adapt (Age UK, 2023).</a:t>
            </a:r>
          </a:p>
        </p:txBody>
      </p:sp>
      <p:pic>
        <p:nvPicPr>
          <p:cNvPr id="7170" name="Picture 2" descr="Cartoon Old People Happy Aged Citizens Stock Vector (Royalty Free)  1139630471 | Shutterstock">
            <a:extLst>
              <a:ext uri="{FF2B5EF4-FFF2-40B4-BE49-F238E27FC236}">
                <a16:creationId xmlns:a16="http://schemas.microsoft.com/office/drawing/2014/main" id="{22755EA8-3B62-E287-8925-B074F0E2BD4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69577" y="3804676"/>
            <a:ext cx="5756366" cy="2662268"/>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1DFA5DCD-F1A0-ED07-298C-441903E67CB1}"/>
              </a:ext>
            </a:extLst>
          </p:cNvPr>
          <p:cNvSpPr txBox="1"/>
          <p:nvPr/>
        </p:nvSpPr>
        <p:spPr>
          <a:xfrm>
            <a:off x="6339840" y="6522720"/>
            <a:ext cx="2692400"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(Shutterstock, 2025)</a:t>
            </a:r>
          </a:p>
        </p:txBody>
      </p:sp>
      <p:pic>
        <p:nvPicPr>
          <p:cNvPr id="10" name="Audio 9">
            <a:hlinkClick r:id="" action="ppaction://media"/>
            <a:extLst>
              <a:ext uri="{FF2B5EF4-FFF2-40B4-BE49-F238E27FC236}">
                <a16:creationId xmlns:a16="http://schemas.microsoft.com/office/drawing/2014/main" id="{C19D3CBB-BB72-3C38-27E2-84D59A9BB29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70383998"/>
      </p:ext>
    </p:extLst>
  </p:cSld>
  <p:clrMapOvr>
    <a:masterClrMapping/>
  </p:clrMapOvr>
  <mc:AlternateContent xmlns:mc="http://schemas.openxmlformats.org/markup-compatibility/2006">
    <mc:Choice xmlns:p14="http://schemas.microsoft.com/office/powerpoint/2010/main" Requires="p14">
      <p:transition spd="slow" p14:dur="2000" advTm="62092"/>
    </mc:Choice>
    <mc:Fallback>
      <p:transition spd="slow" advTm="620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B28F00-E0FC-E713-BD0A-32AF7D9CF7A2}"/>
              </a:ext>
            </a:extLst>
          </p:cNvPr>
          <p:cNvSpPr>
            <a:spLocks noGrp="1"/>
          </p:cNvSpPr>
          <p:nvPr>
            <p:ph type="title"/>
          </p:nvPr>
        </p:nvSpPr>
        <p:spPr>
          <a:xfrm>
            <a:off x="487679" y="109728"/>
            <a:ext cx="10890929" cy="1097280"/>
          </a:xfrm>
        </p:spPr>
        <p:txBody>
          <a:bodyPr/>
          <a:lstStyle/>
          <a:p>
            <a:r>
              <a:rPr lang="en-GB" dirty="0"/>
              <a:t>Technological Innovations in Elderly Care</a:t>
            </a:r>
          </a:p>
        </p:txBody>
      </p:sp>
      <p:sp>
        <p:nvSpPr>
          <p:cNvPr id="4" name="TextBox 3">
            <a:extLst>
              <a:ext uri="{FF2B5EF4-FFF2-40B4-BE49-F238E27FC236}">
                <a16:creationId xmlns:a16="http://schemas.microsoft.com/office/drawing/2014/main" id="{1A828618-4664-1047-0C75-9597E41899D4}"/>
              </a:ext>
            </a:extLst>
          </p:cNvPr>
          <p:cNvSpPr txBox="1"/>
          <p:nvPr/>
        </p:nvSpPr>
        <p:spPr>
          <a:xfrm>
            <a:off x="20465" y="1272802"/>
            <a:ext cx="2601259" cy="5262979"/>
          </a:xfrm>
          <a:prstGeom prst="rect">
            <a:avLst/>
          </a:prstGeom>
          <a:noFill/>
        </p:spPr>
        <p:txBody>
          <a:bodyPr wrap="square" rtlCol="0">
            <a:spAutoFit/>
          </a:bodyPr>
          <a:lstStyle/>
          <a:p>
            <a:r>
              <a:rPr lang="en-GB" sz="1400" b="1" dirty="0">
                <a:latin typeface="Arial" panose="020B0604020202020204" pitchFamily="34" charset="0"/>
                <a:cs typeface="Arial" panose="020B0604020202020204" pitchFamily="34" charset="0"/>
              </a:rPr>
              <a:t>🏥 Telehealth: Expanding Access to Care</a:t>
            </a:r>
          </a:p>
          <a:p>
            <a:r>
              <a:rPr lang="en-GB" sz="1400" dirty="0">
                <a:latin typeface="Arial" panose="020B0604020202020204" pitchFamily="34" charset="0"/>
                <a:cs typeface="Arial" panose="020B0604020202020204" pitchFamily="34" charset="0"/>
              </a:rPr>
              <a:t>Telehealth has become a cornerstone in elderly care, particularly for those with mobility issues or living in remote areas. It enables remote consultations, monitoring, and follow-ups, reducing the need for hospital visits.</a:t>
            </a:r>
          </a:p>
          <a:p>
            <a:r>
              <a:rPr lang="en-GB" sz="1400" b="1" dirty="0">
                <a:latin typeface="Arial" panose="020B0604020202020204" pitchFamily="34" charset="0"/>
                <a:cs typeface="Arial" panose="020B0604020202020204" pitchFamily="34" charset="0"/>
              </a:rPr>
              <a:t>Remote Monitoring</a:t>
            </a:r>
            <a:r>
              <a:rPr lang="en-GB" sz="1400" dirty="0">
                <a:latin typeface="Arial" panose="020B0604020202020204" pitchFamily="34" charset="0"/>
                <a:cs typeface="Arial" panose="020B0604020202020204" pitchFamily="34" charset="0"/>
              </a:rPr>
              <a:t>: Wearable sensors and home-installed devices track vital signs, medication adherence, and overall health status, ensuring continuous and comprehensive care.</a:t>
            </a:r>
          </a:p>
          <a:p>
            <a:r>
              <a:rPr lang="en-GB" sz="1400" b="1" dirty="0">
                <a:latin typeface="Arial" panose="020B0604020202020204" pitchFamily="34" charset="0"/>
                <a:cs typeface="Arial" panose="020B0604020202020204" pitchFamily="34" charset="0"/>
              </a:rPr>
              <a:t>NHS Initiatives</a:t>
            </a:r>
            <a:r>
              <a:rPr lang="en-GB" sz="1400" dirty="0">
                <a:latin typeface="Arial" panose="020B0604020202020204" pitchFamily="34" charset="0"/>
                <a:cs typeface="Arial" panose="020B0604020202020204" pitchFamily="34" charset="0"/>
              </a:rPr>
              <a:t>: The NHS has integrated telehealth services to provide consultations and follow-ups, enhancing accessibility for elderly patients (NHS Digital, 2025).</a:t>
            </a:r>
          </a:p>
        </p:txBody>
      </p:sp>
      <p:sp>
        <p:nvSpPr>
          <p:cNvPr id="5" name="TextBox 4">
            <a:extLst>
              <a:ext uri="{FF2B5EF4-FFF2-40B4-BE49-F238E27FC236}">
                <a16:creationId xmlns:a16="http://schemas.microsoft.com/office/drawing/2014/main" id="{16255B3F-EBC4-2A3C-C637-EF13DFA6A40D}"/>
              </a:ext>
            </a:extLst>
          </p:cNvPr>
          <p:cNvSpPr txBox="1"/>
          <p:nvPr/>
        </p:nvSpPr>
        <p:spPr>
          <a:xfrm>
            <a:off x="3240741" y="985520"/>
            <a:ext cx="2306619" cy="5262979"/>
          </a:xfrm>
          <a:prstGeom prst="rect">
            <a:avLst/>
          </a:prstGeom>
          <a:noFill/>
        </p:spPr>
        <p:txBody>
          <a:bodyPr wrap="square" rtlCol="0">
            <a:spAutoFit/>
          </a:bodyPr>
          <a:lstStyle/>
          <a:p>
            <a:r>
              <a:rPr lang="en-GB" sz="1400" b="1" dirty="0">
                <a:latin typeface="Arial" panose="020B0604020202020204" pitchFamily="34" charset="0"/>
                <a:cs typeface="Arial" panose="020B0604020202020204" pitchFamily="34" charset="0"/>
              </a:rPr>
              <a:t>Smart Homes: Enhancing Safety and Independence</a:t>
            </a:r>
          </a:p>
          <a:p>
            <a:r>
              <a:rPr lang="en-GB" sz="1400" dirty="0">
                <a:latin typeface="Arial" panose="020B0604020202020204" pitchFamily="34" charset="0"/>
                <a:cs typeface="Arial" panose="020B0604020202020204" pitchFamily="34" charset="0"/>
              </a:rPr>
              <a:t>Smart home technologies are being implemented to assist elderly individuals in maintaining independence while ensuring safety.</a:t>
            </a:r>
          </a:p>
          <a:p>
            <a:r>
              <a:rPr lang="en-GB" sz="1400" b="1" dirty="0">
                <a:latin typeface="Arial" panose="020B0604020202020204" pitchFamily="34" charset="0"/>
                <a:cs typeface="Arial" panose="020B0604020202020204" pitchFamily="34" charset="0"/>
              </a:rPr>
              <a:t>Voice-Activated Assistance</a:t>
            </a:r>
            <a:r>
              <a:rPr lang="en-GB" sz="1400" dirty="0">
                <a:latin typeface="Arial" panose="020B0604020202020204" pitchFamily="34" charset="0"/>
                <a:cs typeface="Arial" panose="020B0604020202020204" pitchFamily="34" charset="0"/>
              </a:rPr>
              <a:t>: Devices like Amazon's Alexa are being integrated into senior living facilities to help residents with daily tasks, reminders, and communication (Amazon, 2022).</a:t>
            </a:r>
          </a:p>
          <a:p>
            <a:r>
              <a:rPr lang="en-GB" sz="1400" b="1" dirty="0">
                <a:latin typeface="Arial" panose="020B0604020202020204" pitchFamily="34" charset="0"/>
                <a:cs typeface="Arial" panose="020B0604020202020204" pitchFamily="34" charset="0"/>
              </a:rPr>
              <a:t>Environmental Controls</a:t>
            </a:r>
            <a:r>
              <a:rPr lang="en-GB" sz="1400" dirty="0">
                <a:latin typeface="Arial" panose="020B0604020202020204" pitchFamily="34" charset="0"/>
                <a:cs typeface="Arial" panose="020B0604020202020204" pitchFamily="34" charset="0"/>
              </a:rPr>
              <a:t>: Smart thermostats, lighting, and security systems are being used to create safer living environments for the elderly.</a:t>
            </a:r>
          </a:p>
        </p:txBody>
      </p:sp>
      <p:sp>
        <p:nvSpPr>
          <p:cNvPr id="15" name="Rectangle 7">
            <a:extLst>
              <a:ext uri="{FF2B5EF4-FFF2-40B4-BE49-F238E27FC236}">
                <a16:creationId xmlns:a16="http://schemas.microsoft.com/office/drawing/2014/main" id="{47DF4A40-4D18-56F4-91D7-7E795CD2A78B}"/>
              </a:ext>
            </a:extLst>
          </p:cNvPr>
          <p:cNvSpPr>
            <a:spLocks noChangeArrowheads="1"/>
          </p:cNvSpPr>
          <p:nvPr/>
        </p:nvSpPr>
        <p:spPr bwMode="auto">
          <a:xfrm>
            <a:off x="0" y="43934"/>
            <a:ext cx="11378608"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panose="020B0604020202020204" pitchFamily="34" charset="0"/>
              </a:rPr>
              <a:t>.</a:t>
            </a:r>
          </a:p>
        </p:txBody>
      </p:sp>
      <p:sp>
        <p:nvSpPr>
          <p:cNvPr id="17" name="Rectangle 9">
            <a:extLst>
              <a:ext uri="{FF2B5EF4-FFF2-40B4-BE49-F238E27FC236}">
                <a16:creationId xmlns:a16="http://schemas.microsoft.com/office/drawing/2014/main" id="{30C855D8-50A7-3CB5-1DA3-D19E42D94E0C}"/>
              </a:ext>
            </a:extLst>
          </p:cNvPr>
          <p:cNvSpPr>
            <a:spLocks noChangeArrowheads="1"/>
          </p:cNvSpPr>
          <p:nvPr/>
        </p:nvSpPr>
        <p:spPr bwMode="auto">
          <a:xfrm>
            <a:off x="5781040" y="1580578"/>
            <a:ext cx="2875280" cy="46474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 Dementia Technology: Supporting Cognitive Health</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Innovative technologies are being developed to assist individuals with dementia, aiming to improve their quality of life and support caregivers.</a:t>
            </a:r>
          </a:p>
          <a:p>
            <a:pPr lvl="0" eaLnBrk="0" fontAlgn="base" hangingPunct="0">
              <a:spcBef>
                <a:spcPct val="0"/>
              </a:spcBef>
              <a:spcAft>
                <a:spcPct val="0"/>
              </a:spcAft>
              <a:buFontTx/>
              <a:buChar char="•"/>
            </a:pPr>
            <a:r>
              <a:rPr kumimoji="0" lang="en-US" altLang="en-US" sz="14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Cognitive Support Apps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Applications like MindMate offer memory exercises, reminders, and health tracking to support individuals with dementia </a:t>
            </a:r>
            <a:r>
              <a:rPr lang="en-GB" sz="1400" dirty="0">
                <a:latin typeface="Arial" panose="020B0604020202020204" pitchFamily="34" charset="0"/>
                <a:cs typeface="Arial" panose="020B0604020202020204" pitchFamily="34" charset="0"/>
              </a:rPr>
              <a:t>(MindMate, 2025).</a:t>
            </a: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Monitoring Services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Imperial College Healthcare NHS Trust has launched a home monitoring service for dementia patients, providing remote support and early intervention</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8" name="TextBox 17">
            <a:extLst>
              <a:ext uri="{FF2B5EF4-FFF2-40B4-BE49-F238E27FC236}">
                <a16:creationId xmlns:a16="http://schemas.microsoft.com/office/drawing/2014/main" id="{BB228C0C-7279-B1B0-24BE-0F28D0BA1087}"/>
              </a:ext>
            </a:extLst>
          </p:cNvPr>
          <p:cNvSpPr txBox="1"/>
          <p:nvPr/>
        </p:nvSpPr>
        <p:spPr>
          <a:xfrm>
            <a:off x="8890000" y="2072640"/>
            <a:ext cx="3088640" cy="3447098"/>
          </a:xfrm>
          <a:prstGeom prst="rect">
            <a:avLst/>
          </a:prstGeom>
          <a:noFill/>
        </p:spPr>
        <p:txBody>
          <a:bodyPr wrap="square" rtlCol="0">
            <a:spAutoFit/>
          </a:bodyPr>
          <a:lstStyle/>
          <a:p>
            <a:r>
              <a:rPr lang="en-GB" sz="1400" b="1" dirty="0">
                <a:latin typeface="Arial" panose="020B0604020202020204" pitchFamily="34" charset="0"/>
                <a:cs typeface="Arial" panose="020B0604020202020204" pitchFamily="34" charset="0"/>
              </a:rPr>
              <a:t>Care Apps: Facilitating Daily Management</a:t>
            </a:r>
          </a:p>
          <a:p>
            <a:r>
              <a:rPr lang="en-GB" sz="1400" dirty="0">
                <a:latin typeface="Arial" panose="020B0604020202020204" pitchFamily="34" charset="0"/>
                <a:cs typeface="Arial" panose="020B0604020202020204" pitchFamily="34" charset="0"/>
              </a:rPr>
              <a:t>Mobile applications are increasingly used to assist elderly individuals and caregivers in managing daily activities and health needs.</a:t>
            </a:r>
          </a:p>
          <a:p>
            <a:r>
              <a:rPr lang="en-GB" sz="1400" b="1" dirty="0">
                <a:latin typeface="Arial" panose="020B0604020202020204" pitchFamily="34" charset="0"/>
                <a:cs typeface="Arial" panose="020B0604020202020204" pitchFamily="34" charset="0"/>
              </a:rPr>
              <a:t>Medication Management</a:t>
            </a:r>
            <a:r>
              <a:rPr lang="en-GB" sz="1400" dirty="0">
                <a:latin typeface="Arial" panose="020B0604020202020204" pitchFamily="34" charset="0"/>
                <a:cs typeface="Arial" panose="020B0604020202020204" pitchFamily="34" charset="0"/>
              </a:rPr>
              <a:t>: Apps provide reminders for medication schedules, helping to ensure adherence.</a:t>
            </a:r>
          </a:p>
          <a:p>
            <a:r>
              <a:rPr lang="en-GB" sz="1400" b="1" dirty="0">
                <a:latin typeface="Arial" panose="020B0604020202020204" pitchFamily="34" charset="0"/>
                <a:cs typeface="Arial" panose="020B0604020202020204" pitchFamily="34" charset="0"/>
              </a:rPr>
              <a:t>Care Coordination</a:t>
            </a:r>
            <a:r>
              <a:rPr lang="en-GB" sz="1400" dirty="0">
                <a:latin typeface="Arial" panose="020B0604020202020204" pitchFamily="34" charset="0"/>
                <a:cs typeface="Arial" panose="020B0604020202020204" pitchFamily="34" charset="0"/>
              </a:rPr>
              <a:t>: Some apps allow caregivers to track appointments, share information, and coordinate care plans (NHS Digital, 2025).</a:t>
            </a:r>
          </a:p>
        </p:txBody>
      </p:sp>
      <p:pic>
        <p:nvPicPr>
          <p:cNvPr id="13" name="Audio 12">
            <a:hlinkClick r:id="" action="ppaction://media"/>
            <a:extLst>
              <a:ext uri="{FF2B5EF4-FFF2-40B4-BE49-F238E27FC236}">
                <a16:creationId xmlns:a16="http://schemas.microsoft.com/office/drawing/2014/main" id="{8E68D5BF-528F-CFE8-ECB2-AE95540C6E33}"/>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61637589"/>
      </p:ext>
    </p:extLst>
  </p:cSld>
  <p:clrMapOvr>
    <a:masterClrMapping/>
  </p:clrMapOvr>
  <mc:AlternateContent xmlns:mc="http://schemas.openxmlformats.org/markup-compatibility/2006">
    <mc:Choice xmlns:p14="http://schemas.microsoft.com/office/powerpoint/2010/main" Requires="p14">
      <p:transition spd="slow" p14:dur="2000" advTm="38744"/>
    </mc:Choice>
    <mc:Fallback>
      <p:transition spd="slow" advTm="387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68727D-0D39-9D4B-022B-E51672ADA507}"/>
              </a:ext>
            </a:extLst>
          </p:cNvPr>
          <p:cNvSpPr>
            <a:spLocks noGrp="1"/>
          </p:cNvSpPr>
          <p:nvPr>
            <p:ph type="title"/>
          </p:nvPr>
        </p:nvSpPr>
        <p:spPr>
          <a:xfrm>
            <a:off x="355600" y="193041"/>
            <a:ext cx="5259252" cy="782319"/>
          </a:xfrm>
        </p:spPr>
        <p:txBody>
          <a:bodyPr>
            <a:normAutofit/>
          </a:bodyPr>
          <a:lstStyle/>
          <a:p>
            <a:r>
              <a:rPr lang="en-GB" sz="2400" dirty="0"/>
              <a:t>Critical Analysis of Technologies</a:t>
            </a:r>
          </a:p>
        </p:txBody>
      </p:sp>
      <p:sp>
        <p:nvSpPr>
          <p:cNvPr id="4" name="TextBox 3">
            <a:extLst>
              <a:ext uri="{FF2B5EF4-FFF2-40B4-BE49-F238E27FC236}">
                <a16:creationId xmlns:a16="http://schemas.microsoft.com/office/drawing/2014/main" id="{7221F0BF-B76F-430E-63C2-90C5A78C173B}"/>
              </a:ext>
            </a:extLst>
          </p:cNvPr>
          <p:cNvSpPr txBox="1"/>
          <p:nvPr/>
        </p:nvSpPr>
        <p:spPr>
          <a:xfrm>
            <a:off x="355600" y="1076960"/>
            <a:ext cx="2468880" cy="5262979"/>
          </a:xfrm>
          <a:prstGeom prst="rect">
            <a:avLst/>
          </a:prstGeom>
          <a:noFill/>
        </p:spPr>
        <p:txBody>
          <a:bodyPr wrap="square" rtlCol="0">
            <a:spAutoFit/>
          </a:bodyPr>
          <a:lstStyle/>
          <a:p>
            <a:r>
              <a:rPr lang="en-GB" sz="1200" b="1" dirty="0">
                <a:latin typeface="Arial" panose="020B0604020202020204" pitchFamily="34" charset="0"/>
                <a:cs typeface="Arial" panose="020B0604020202020204" pitchFamily="34" charset="0"/>
              </a:rPr>
              <a:t>Telehealth</a:t>
            </a:r>
          </a:p>
          <a:p>
            <a:r>
              <a:rPr lang="en-GB" sz="1200" b="1" dirty="0">
                <a:latin typeface="Arial" panose="020B0604020202020204" pitchFamily="34" charset="0"/>
                <a:cs typeface="Arial" panose="020B0604020202020204" pitchFamily="34" charset="0"/>
              </a:rPr>
              <a:t>Benefits:</a:t>
            </a:r>
            <a:endParaRPr lang="en-GB" sz="1200"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Enhanced Access to Healthcare:</a:t>
            </a:r>
            <a:r>
              <a:rPr lang="en-GB" sz="1200" dirty="0">
                <a:latin typeface="Arial" panose="020B0604020202020204" pitchFamily="34" charset="0"/>
                <a:cs typeface="Arial" panose="020B0604020202020204" pitchFamily="34" charset="0"/>
              </a:rPr>
              <a:t> Telehealth facilitates remote consultations, reducing the need for elderly individuals to travel, which is particularly beneficial for those with mobility issues or living in rural areas.</a:t>
            </a:r>
          </a:p>
          <a:p>
            <a:r>
              <a:rPr lang="en-GB" sz="1200" b="1" dirty="0">
                <a:latin typeface="Arial" panose="020B0604020202020204" pitchFamily="34" charset="0"/>
                <a:cs typeface="Arial" panose="020B0604020202020204" pitchFamily="34" charset="0"/>
              </a:rPr>
              <a:t>Continuity of Care:</a:t>
            </a:r>
            <a:r>
              <a:rPr lang="en-GB" sz="1200" dirty="0">
                <a:latin typeface="Arial" panose="020B0604020202020204" pitchFamily="34" charset="0"/>
                <a:cs typeface="Arial" panose="020B0604020202020204" pitchFamily="34" charset="0"/>
              </a:rPr>
              <a:t> It allows for continuous monitoring of chronic conditions, leading to better management and potentially improved health outcomes.</a:t>
            </a:r>
          </a:p>
          <a:p>
            <a:endParaRPr lang="en-GB" sz="1200"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Challenges:</a:t>
            </a:r>
            <a:endParaRPr lang="en-GB" sz="1200"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Digital Exclusion:</a:t>
            </a:r>
            <a:r>
              <a:rPr lang="en-GB" sz="1200" dirty="0">
                <a:latin typeface="Arial" panose="020B0604020202020204" pitchFamily="34" charset="0"/>
                <a:cs typeface="Arial" panose="020B0604020202020204" pitchFamily="34" charset="0"/>
              </a:rPr>
              <a:t> Approximately 30% of individuals aged over 60 in England are digitally excluded, lacking the necessary skills or access to participate in telehealth services  (Heffernan et al., 2025),</a:t>
            </a:r>
          </a:p>
          <a:p>
            <a:r>
              <a:rPr lang="en-GB" sz="1200" b="1" dirty="0">
                <a:latin typeface="Arial" panose="020B0604020202020204" pitchFamily="34" charset="0"/>
                <a:cs typeface="Arial" panose="020B0604020202020204" pitchFamily="34" charset="0"/>
              </a:rPr>
              <a:t>Privacy Concerns:</a:t>
            </a:r>
            <a:r>
              <a:rPr lang="en-GB" sz="1200" dirty="0">
                <a:latin typeface="Arial" panose="020B0604020202020204" pitchFamily="34" charset="0"/>
                <a:cs typeface="Arial" panose="020B0604020202020204" pitchFamily="34" charset="0"/>
              </a:rPr>
              <a:t> The use of digital platforms raises issues regarding data security and patient confidentiality, which can deter elderly individuals from engaging with telehealth services.</a:t>
            </a:r>
          </a:p>
        </p:txBody>
      </p:sp>
      <p:sp>
        <p:nvSpPr>
          <p:cNvPr id="5" name="TextBox 4">
            <a:extLst>
              <a:ext uri="{FF2B5EF4-FFF2-40B4-BE49-F238E27FC236}">
                <a16:creationId xmlns:a16="http://schemas.microsoft.com/office/drawing/2014/main" id="{45319E8E-EE77-3ACF-B4B8-5B6D321AB98E}"/>
              </a:ext>
            </a:extLst>
          </p:cNvPr>
          <p:cNvSpPr txBox="1"/>
          <p:nvPr/>
        </p:nvSpPr>
        <p:spPr>
          <a:xfrm>
            <a:off x="3220720" y="2325309"/>
            <a:ext cx="2722880" cy="4339650"/>
          </a:xfrm>
          <a:prstGeom prst="rect">
            <a:avLst/>
          </a:prstGeom>
          <a:noFill/>
        </p:spPr>
        <p:txBody>
          <a:bodyPr wrap="square" rtlCol="0">
            <a:spAutoFit/>
          </a:bodyPr>
          <a:lstStyle/>
          <a:p>
            <a:r>
              <a:rPr lang="en-GB" sz="1200" b="1" dirty="0">
                <a:latin typeface="Arial" panose="020B0604020202020204" pitchFamily="34" charset="0"/>
                <a:cs typeface="Arial" panose="020B0604020202020204" pitchFamily="34" charset="0"/>
              </a:rPr>
              <a:t>Smart Homes</a:t>
            </a:r>
          </a:p>
          <a:p>
            <a:r>
              <a:rPr lang="en-GB" sz="1200" b="1" dirty="0">
                <a:latin typeface="Arial" panose="020B0604020202020204" pitchFamily="34" charset="0"/>
                <a:cs typeface="Arial" panose="020B0604020202020204" pitchFamily="34" charset="0"/>
              </a:rPr>
              <a:t>Benefits:</a:t>
            </a:r>
            <a:endParaRPr lang="en-GB" sz="1200"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Increased Independence:</a:t>
            </a:r>
            <a:r>
              <a:rPr lang="en-GB" sz="1200" dirty="0">
                <a:latin typeface="Arial" panose="020B0604020202020204" pitchFamily="34" charset="0"/>
                <a:cs typeface="Arial" panose="020B0604020202020204" pitchFamily="34" charset="0"/>
              </a:rPr>
              <a:t> Smart home technologies, such as voice-activated assistants and fall detection systems, enable elderly individuals to live more independently and safely.</a:t>
            </a:r>
          </a:p>
          <a:p>
            <a:r>
              <a:rPr lang="en-GB" sz="1200" b="1" dirty="0">
                <a:latin typeface="Arial" panose="020B0604020202020204" pitchFamily="34" charset="0"/>
                <a:cs typeface="Arial" panose="020B0604020202020204" pitchFamily="34" charset="0"/>
              </a:rPr>
              <a:t>Improved Emergency Response:</a:t>
            </a:r>
            <a:r>
              <a:rPr lang="en-GB" sz="1200" dirty="0">
                <a:latin typeface="Arial" panose="020B0604020202020204" pitchFamily="34" charset="0"/>
                <a:cs typeface="Arial" panose="020B0604020202020204" pitchFamily="34" charset="0"/>
              </a:rPr>
              <a:t> Incorporation of emergency alert systems can lead to quicker response times during critical situations.</a:t>
            </a:r>
          </a:p>
          <a:p>
            <a:endParaRPr lang="en-GB" sz="1200"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Challenges:</a:t>
            </a:r>
            <a:endParaRPr lang="en-GB" sz="1200"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High Costs:</a:t>
            </a:r>
            <a:r>
              <a:rPr lang="en-GB" sz="1200" dirty="0">
                <a:latin typeface="Arial" panose="020B0604020202020204" pitchFamily="34" charset="0"/>
                <a:cs typeface="Arial" panose="020B0604020202020204" pitchFamily="34" charset="0"/>
              </a:rPr>
              <a:t> The initial setup and maintenance of smart home systems can be prohibitively expensive for many elderly individuals.</a:t>
            </a:r>
          </a:p>
          <a:p>
            <a:r>
              <a:rPr lang="en-GB" sz="1200" b="1" dirty="0">
                <a:latin typeface="Arial" panose="020B0604020202020204" pitchFamily="34" charset="0"/>
                <a:cs typeface="Arial" panose="020B0604020202020204" pitchFamily="34" charset="0"/>
              </a:rPr>
              <a:t>Complexity of Use:</a:t>
            </a:r>
            <a:r>
              <a:rPr lang="en-GB" sz="1200" dirty="0">
                <a:latin typeface="Arial" panose="020B0604020202020204" pitchFamily="34" charset="0"/>
                <a:cs typeface="Arial" panose="020B0604020202020204" pitchFamily="34" charset="0"/>
              </a:rPr>
              <a:t> Older adults may find it challenging to operate advanced technologies, leading to underutilisation of these systems (Age UK, 2023).</a:t>
            </a:r>
          </a:p>
        </p:txBody>
      </p:sp>
      <p:sp>
        <p:nvSpPr>
          <p:cNvPr id="6" name="TextBox 5">
            <a:extLst>
              <a:ext uri="{FF2B5EF4-FFF2-40B4-BE49-F238E27FC236}">
                <a16:creationId xmlns:a16="http://schemas.microsoft.com/office/drawing/2014/main" id="{D18C65EE-C201-1CA1-3AAB-D869E3B3E976}"/>
              </a:ext>
            </a:extLst>
          </p:cNvPr>
          <p:cNvSpPr txBox="1"/>
          <p:nvPr/>
        </p:nvSpPr>
        <p:spPr>
          <a:xfrm>
            <a:off x="6248402" y="2340263"/>
            <a:ext cx="2722880" cy="4524315"/>
          </a:xfrm>
          <a:prstGeom prst="rect">
            <a:avLst/>
          </a:prstGeom>
          <a:noFill/>
        </p:spPr>
        <p:txBody>
          <a:bodyPr wrap="square" rtlCol="0">
            <a:spAutoFit/>
          </a:bodyPr>
          <a:lstStyle/>
          <a:p>
            <a:r>
              <a:rPr lang="en-GB" sz="1200" b="1" dirty="0">
                <a:latin typeface="Arial" panose="020B0604020202020204" pitchFamily="34" charset="0"/>
                <a:cs typeface="Arial" panose="020B0604020202020204" pitchFamily="34" charset="0"/>
              </a:rPr>
              <a:t>Dementia Technology</a:t>
            </a:r>
          </a:p>
          <a:p>
            <a:r>
              <a:rPr lang="en-GB" sz="1200" b="1" dirty="0">
                <a:latin typeface="Arial" panose="020B0604020202020204" pitchFamily="34" charset="0"/>
                <a:cs typeface="Arial" panose="020B0604020202020204" pitchFamily="34" charset="0"/>
              </a:rPr>
              <a:t>Benefits:</a:t>
            </a:r>
            <a:endParaRPr lang="en-GB" sz="1200"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Enhanced Care Monitoring:</a:t>
            </a:r>
            <a:r>
              <a:rPr lang="en-GB" sz="1200" dirty="0">
                <a:latin typeface="Arial" panose="020B0604020202020204" pitchFamily="34" charset="0"/>
                <a:cs typeface="Arial" panose="020B0604020202020204" pitchFamily="34" charset="0"/>
              </a:rPr>
              <a:t> Technologies like wearable devices and mobile applications assist in monitoring the health and behaviour of individuals with dementia, allowing for timely interventions.</a:t>
            </a:r>
          </a:p>
          <a:p>
            <a:r>
              <a:rPr lang="en-GB" sz="1200" b="1" dirty="0">
                <a:latin typeface="Arial" panose="020B0604020202020204" pitchFamily="34" charset="0"/>
                <a:cs typeface="Arial" panose="020B0604020202020204" pitchFamily="34" charset="0"/>
              </a:rPr>
              <a:t>Support for Caregivers:</a:t>
            </a:r>
            <a:r>
              <a:rPr lang="en-GB" sz="1200" dirty="0">
                <a:latin typeface="Arial" panose="020B0604020202020204" pitchFamily="34" charset="0"/>
                <a:cs typeface="Arial" panose="020B0604020202020204" pitchFamily="34" charset="0"/>
              </a:rPr>
              <a:t> These technologies provide caregivers with tools to better manage care routines and reduce stress.</a:t>
            </a:r>
          </a:p>
          <a:p>
            <a:endParaRPr lang="en-GB" sz="1200"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Challenges:</a:t>
            </a:r>
            <a:endParaRPr lang="en-GB" sz="1200"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Privacy Issues:</a:t>
            </a:r>
            <a:r>
              <a:rPr lang="en-GB" sz="1200" dirty="0">
                <a:latin typeface="Arial" panose="020B0604020202020204" pitchFamily="34" charset="0"/>
                <a:cs typeface="Arial" panose="020B0604020202020204" pitchFamily="34" charset="0"/>
              </a:rPr>
              <a:t> The collection and storage of sensitive health data raise concerns about data security and consent.</a:t>
            </a:r>
          </a:p>
          <a:p>
            <a:r>
              <a:rPr lang="en-GB" sz="1200" b="1" dirty="0">
                <a:latin typeface="Arial" panose="020B0604020202020204" pitchFamily="34" charset="0"/>
                <a:cs typeface="Arial" panose="020B0604020202020204" pitchFamily="34" charset="0"/>
              </a:rPr>
              <a:t>Ethical Considerations:</a:t>
            </a:r>
            <a:r>
              <a:rPr lang="en-GB" sz="1200" dirty="0">
                <a:latin typeface="Arial" panose="020B0604020202020204" pitchFamily="34" charset="0"/>
                <a:cs typeface="Arial" panose="020B0604020202020204" pitchFamily="34" charset="0"/>
              </a:rPr>
              <a:t> There are debates about the autonomy of individuals with dementia when using monitoring technologies and the potential for misuse. (Bettini et al., 2025)</a:t>
            </a:r>
          </a:p>
        </p:txBody>
      </p:sp>
      <p:sp>
        <p:nvSpPr>
          <p:cNvPr id="7" name="TextBox 6">
            <a:extLst>
              <a:ext uri="{FF2B5EF4-FFF2-40B4-BE49-F238E27FC236}">
                <a16:creationId xmlns:a16="http://schemas.microsoft.com/office/drawing/2014/main" id="{0D9E041F-7E1E-469F-3A6E-BC5940E43670}"/>
              </a:ext>
            </a:extLst>
          </p:cNvPr>
          <p:cNvSpPr txBox="1"/>
          <p:nvPr/>
        </p:nvSpPr>
        <p:spPr>
          <a:xfrm>
            <a:off x="9255760" y="2446064"/>
            <a:ext cx="2580640" cy="4339650"/>
          </a:xfrm>
          <a:prstGeom prst="rect">
            <a:avLst/>
          </a:prstGeom>
          <a:noFill/>
        </p:spPr>
        <p:txBody>
          <a:bodyPr wrap="square" rtlCol="0">
            <a:spAutoFit/>
          </a:bodyPr>
          <a:lstStyle/>
          <a:p>
            <a:r>
              <a:rPr lang="en-GB" sz="1200" b="1" dirty="0">
                <a:latin typeface="Arial" panose="020B0604020202020204" pitchFamily="34" charset="0"/>
                <a:cs typeface="Arial" panose="020B0604020202020204" pitchFamily="34" charset="0"/>
              </a:rPr>
              <a:t>Care Apps</a:t>
            </a:r>
          </a:p>
          <a:p>
            <a:r>
              <a:rPr lang="en-GB" sz="1200" b="1" dirty="0">
                <a:latin typeface="Arial" panose="020B0604020202020204" pitchFamily="34" charset="0"/>
                <a:cs typeface="Arial" panose="020B0604020202020204" pitchFamily="34" charset="0"/>
              </a:rPr>
              <a:t>Benefits:</a:t>
            </a:r>
            <a:endParaRPr lang="en-GB" sz="1200"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Improved Medication Management:</a:t>
            </a:r>
            <a:r>
              <a:rPr lang="en-GB" sz="1200" dirty="0">
                <a:latin typeface="Arial" panose="020B0604020202020204" pitchFamily="34" charset="0"/>
                <a:cs typeface="Arial" panose="020B0604020202020204" pitchFamily="34" charset="0"/>
              </a:rPr>
              <a:t> Care apps can remind elderly individuals to take their medications, reducing the risk of missed doses.</a:t>
            </a:r>
          </a:p>
          <a:p>
            <a:r>
              <a:rPr lang="en-GB" sz="1200" b="1" dirty="0">
                <a:latin typeface="Arial" panose="020B0604020202020204" pitchFamily="34" charset="0"/>
                <a:cs typeface="Arial" panose="020B0604020202020204" pitchFamily="34" charset="0"/>
              </a:rPr>
              <a:t>Enhanced Communication:</a:t>
            </a:r>
            <a:r>
              <a:rPr lang="en-GB" sz="1200" dirty="0">
                <a:latin typeface="Arial" panose="020B0604020202020204" pitchFamily="34" charset="0"/>
                <a:cs typeface="Arial" panose="020B0604020202020204" pitchFamily="34" charset="0"/>
              </a:rPr>
              <a:t> These apps facilitate communication between patients and healthcare providers, leading to better coordination of care.</a:t>
            </a:r>
          </a:p>
          <a:p>
            <a:endParaRPr lang="en-GB" sz="1200"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Challenges:</a:t>
            </a:r>
            <a:endParaRPr lang="en-GB" sz="1200"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Digital Literacy:</a:t>
            </a:r>
            <a:r>
              <a:rPr lang="en-GB" sz="1200" dirty="0">
                <a:latin typeface="Arial" panose="020B0604020202020204" pitchFamily="34" charset="0"/>
                <a:cs typeface="Arial" panose="020B0604020202020204" pitchFamily="34" charset="0"/>
              </a:rPr>
              <a:t> A significant portion of the elderly population lacks the necessary digital skills to effectively use care apps(NHS Digital, 2025)</a:t>
            </a:r>
          </a:p>
          <a:p>
            <a:r>
              <a:rPr lang="en-GB" sz="1200" dirty="0">
                <a:latin typeface="Arial" panose="020B0604020202020204" pitchFamily="34" charset="0"/>
                <a:cs typeface="Arial" panose="020B0604020202020204" pitchFamily="34" charset="0"/>
              </a:rPr>
              <a:t> </a:t>
            </a:r>
            <a:r>
              <a:rPr lang="en-GB" sz="1200" b="1" dirty="0">
                <a:latin typeface="Arial" panose="020B0604020202020204" pitchFamily="34" charset="0"/>
                <a:cs typeface="Arial" panose="020B0604020202020204" pitchFamily="34" charset="0"/>
              </a:rPr>
              <a:t>Accessibility Issues:</a:t>
            </a:r>
            <a:r>
              <a:rPr lang="en-GB" sz="1200" dirty="0">
                <a:latin typeface="Arial" panose="020B0604020202020204" pitchFamily="34" charset="0"/>
                <a:cs typeface="Arial" panose="020B0604020202020204" pitchFamily="34" charset="0"/>
              </a:rPr>
              <a:t> Not all elderly individuals have access to smartphones or the internet, limiting the reach of care apps.</a:t>
            </a:r>
          </a:p>
        </p:txBody>
      </p:sp>
      <p:pic>
        <p:nvPicPr>
          <p:cNvPr id="9218" name="Picture 2" descr="Elderly empowerment through technology Vectors - Download Free High-Quality  Vectors from Freepik | Freepik">
            <a:extLst>
              <a:ext uri="{FF2B5EF4-FFF2-40B4-BE49-F238E27FC236}">
                <a16:creationId xmlns:a16="http://schemas.microsoft.com/office/drawing/2014/main" id="{006CE0A4-28C3-4527-738F-DDD8CBF0F3D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96000" y="72286"/>
            <a:ext cx="4887686" cy="2196011"/>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1403BB44-501E-3A89-0D25-934B508720F2}"/>
              </a:ext>
            </a:extLst>
          </p:cNvPr>
          <p:cNvSpPr txBox="1"/>
          <p:nvPr/>
        </p:nvSpPr>
        <p:spPr>
          <a:xfrm>
            <a:off x="7973568" y="2006463"/>
            <a:ext cx="2194560"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a:t>
            </a:r>
            <a:r>
              <a:rPr lang="en-GB" sz="1100" dirty="0" err="1">
                <a:latin typeface="Arial" panose="020B0604020202020204" pitchFamily="34" charset="0"/>
                <a:cs typeface="Arial" panose="020B0604020202020204" pitchFamily="34" charset="0"/>
              </a:rPr>
              <a:t>Freepik</a:t>
            </a:r>
            <a:r>
              <a:rPr lang="en-GB" sz="1100" dirty="0">
                <a:latin typeface="Arial" panose="020B0604020202020204" pitchFamily="34" charset="0"/>
                <a:cs typeface="Arial" panose="020B0604020202020204" pitchFamily="34" charset="0"/>
              </a:rPr>
              <a:t>, 2025)</a:t>
            </a:r>
          </a:p>
        </p:txBody>
      </p:sp>
      <p:pic>
        <p:nvPicPr>
          <p:cNvPr id="19" name="Audio 18">
            <a:hlinkClick r:id="" action="ppaction://media"/>
            <a:extLst>
              <a:ext uri="{FF2B5EF4-FFF2-40B4-BE49-F238E27FC236}">
                <a16:creationId xmlns:a16="http://schemas.microsoft.com/office/drawing/2014/main" id="{DAF957F7-5F89-B9B5-1D10-E83B7398AC0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4164512" y="584200"/>
            <a:ext cx="2057400" cy="2057400"/>
          </a:xfrm>
          <a:prstGeom prst="ellipse">
            <a:avLst/>
          </a:prstGeom>
        </p:spPr>
      </p:pic>
    </p:spTree>
    <p:extLst>
      <p:ext uri="{BB962C8B-B14F-4D97-AF65-F5344CB8AC3E}">
        <p14:creationId xmlns:p14="http://schemas.microsoft.com/office/powerpoint/2010/main" val="3959101245"/>
      </p:ext>
    </p:extLst>
  </p:cSld>
  <p:clrMapOvr>
    <a:masterClrMapping/>
  </p:clrMapOvr>
  <mc:AlternateContent xmlns:mc="http://schemas.openxmlformats.org/markup-compatibility/2006">
    <mc:Choice xmlns:p14="http://schemas.microsoft.com/office/powerpoint/2010/main" Requires="p14">
      <p:transition spd="slow" p14:dur="2000" advTm="63336"/>
    </mc:Choice>
    <mc:Fallback>
      <p:transition spd="slow" advTm="633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254" name="Rectangle 10253">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CF73D37-5685-94D0-86A7-217DEBCE11D0}"/>
              </a:ext>
            </a:extLst>
          </p:cNvPr>
          <p:cNvSpPr>
            <a:spLocks noGrp="1"/>
          </p:cNvSpPr>
          <p:nvPr>
            <p:ph type="title"/>
          </p:nvPr>
        </p:nvSpPr>
        <p:spPr>
          <a:xfrm>
            <a:off x="640080" y="914399"/>
            <a:ext cx="10847494" cy="1171069"/>
          </a:xfrm>
        </p:spPr>
        <p:txBody>
          <a:bodyPr anchor="t">
            <a:normAutofit/>
          </a:bodyPr>
          <a:lstStyle/>
          <a:p>
            <a:r>
              <a:rPr lang="en-GB" dirty="0"/>
              <a:t>Case Studies</a:t>
            </a:r>
          </a:p>
        </p:txBody>
      </p:sp>
      <p:pic>
        <p:nvPicPr>
          <p:cNvPr id="10242" name="Picture 2" descr="Old folks' home by MezzoLab on Dribbble">
            <a:extLst>
              <a:ext uri="{FF2B5EF4-FFF2-40B4-BE49-F238E27FC236}">
                <a16:creationId xmlns:a16="http://schemas.microsoft.com/office/drawing/2014/main" id="{6239F870-4884-3017-AA62-70F759027A93}"/>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713232" y="2183142"/>
            <a:ext cx="5013945" cy="3760459"/>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9696A897-9C05-BE24-1A47-3C8D82FF0240}"/>
              </a:ext>
            </a:extLst>
          </p:cNvPr>
          <p:cNvSpPr>
            <a:spLocks noGrp="1"/>
          </p:cNvSpPr>
          <p:nvPr>
            <p:ph idx="1"/>
          </p:nvPr>
        </p:nvSpPr>
        <p:spPr>
          <a:xfrm>
            <a:off x="6096000" y="356847"/>
            <a:ext cx="5382768" cy="5202700"/>
          </a:xfrm>
        </p:spPr>
        <p:txBody>
          <a:bodyPr anchor="t">
            <a:normAutofit lnSpcReduction="10000"/>
          </a:bodyPr>
          <a:lstStyle/>
          <a:p>
            <a:pPr marL="0" indent="0">
              <a:lnSpc>
                <a:spcPct val="110000"/>
              </a:lnSpc>
              <a:buNone/>
            </a:pPr>
            <a:r>
              <a:rPr lang="en-GB" sz="1400" dirty="0">
                <a:latin typeface="Arial" panose="020B0604020202020204" pitchFamily="34" charset="0"/>
                <a:cs typeface="Arial" panose="020B0604020202020204" pitchFamily="34" charset="0"/>
              </a:rPr>
              <a:t>ExtraCare – Building Better Lives for Older People</a:t>
            </a:r>
          </a:p>
          <a:p>
            <a:pPr marL="0" indent="0">
              <a:lnSpc>
                <a:spcPct val="110000"/>
              </a:lnSpc>
              <a:buNone/>
            </a:pPr>
            <a:r>
              <a:rPr lang="en-GB" sz="1400" dirty="0">
                <a:latin typeface="Arial" panose="020B0604020202020204" pitchFamily="34" charset="0"/>
                <a:cs typeface="Arial" panose="020B0604020202020204" pitchFamily="34" charset="0"/>
              </a:rPr>
              <a:t>Overview:</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ExtraCare is a UK-wide housing and care provider that has successfully implemented a technology-integrated model of elderly care. In partnership with Aston University, ExtraCare developed a “resilience tool” a digital platform that tracks health, wellbeing goals, and supports early intervention (ExtraCare, 2018). Outcomes included fewer unplanned hospital stays (1–2 days compared to 8–14 days in the wider population) and a 64% reduction in depressive symptoms among residents (ExtraCare, 2018).</a:t>
            </a:r>
          </a:p>
          <a:p>
            <a:pPr marL="0" indent="0">
              <a:lnSpc>
                <a:spcPct val="110000"/>
              </a:lnSpc>
              <a:buNone/>
            </a:pPr>
            <a:r>
              <a:rPr lang="en-GB" sz="1400" dirty="0">
                <a:latin typeface="Arial" panose="020B0604020202020204" pitchFamily="34" charset="0"/>
                <a:cs typeface="Arial" panose="020B0604020202020204" pitchFamily="34" charset="0"/>
              </a:rPr>
              <a:t>Learning Points:</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This case demonstrates how technological innovation including wellbeing apps and assistive tech can support independence in older adults. It reflects Continuity Theory (Atchley, 1989), as residents maintain personal routines and familiar roles. Additionally, it supports the Care Act 2014, which promotes personalised and preventative approaches to social care (Department of Health and Social Care, 2021).</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However, challenges remain in scaling up such initiatives, particularly regarding funding and technology acceptance among older adults.</a:t>
            </a:r>
          </a:p>
          <a:p>
            <a:pPr>
              <a:lnSpc>
                <a:spcPct val="110000"/>
              </a:lnSpc>
            </a:pPr>
            <a:endParaRPr lang="en-GB" sz="1000" dirty="0"/>
          </a:p>
        </p:txBody>
      </p:sp>
      <p:cxnSp>
        <p:nvCxnSpPr>
          <p:cNvPr id="10255" name="Straight Connector 10254">
            <a:extLst>
              <a:ext uri="{FF2B5EF4-FFF2-40B4-BE49-F238E27FC236}">
                <a16:creationId xmlns:a16="http://schemas.microsoft.com/office/drawing/2014/main" id="{2EA0F4A6-3CC9-C9E2-BA02-58FA29F7DD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AA347B5B-161D-2B33-7BAE-933246D1BFE8}"/>
              </a:ext>
            </a:extLst>
          </p:cNvPr>
          <p:cNvSpPr txBox="1"/>
          <p:nvPr/>
        </p:nvSpPr>
        <p:spPr>
          <a:xfrm>
            <a:off x="2941335" y="5903452"/>
            <a:ext cx="2651760" cy="369332"/>
          </a:xfrm>
          <a:prstGeom prst="rect">
            <a:avLst/>
          </a:prstGeom>
          <a:noFill/>
        </p:spPr>
        <p:txBody>
          <a:bodyPr wrap="square" rtlCol="0">
            <a:spAutoFit/>
          </a:bodyPr>
          <a:lstStyle/>
          <a:p>
            <a:r>
              <a:rPr lang="en-GB" dirty="0"/>
              <a:t>(</a:t>
            </a:r>
            <a:r>
              <a:rPr lang="en-GB" sz="1100" dirty="0" err="1">
                <a:latin typeface="Arial" panose="020B0604020202020204" pitchFamily="34" charset="0"/>
                <a:cs typeface="Arial" panose="020B0604020202020204" pitchFamily="34" charset="0"/>
              </a:rPr>
              <a:t>MezzoLab</a:t>
            </a:r>
            <a:r>
              <a:rPr lang="en-GB" sz="1100" dirty="0">
                <a:latin typeface="Arial" panose="020B0604020202020204" pitchFamily="34" charset="0"/>
                <a:cs typeface="Arial" panose="020B0604020202020204" pitchFamily="34" charset="0"/>
              </a:rPr>
              <a:t>, 2018</a:t>
            </a:r>
            <a:r>
              <a:rPr lang="en-GB" dirty="0"/>
              <a:t>)</a:t>
            </a:r>
          </a:p>
        </p:txBody>
      </p:sp>
      <p:pic>
        <p:nvPicPr>
          <p:cNvPr id="11" name="Audio 10">
            <a:hlinkClick r:id="" action="ppaction://media"/>
            <a:extLst>
              <a:ext uri="{FF2B5EF4-FFF2-40B4-BE49-F238E27FC236}">
                <a16:creationId xmlns:a16="http://schemas.microsoft.com/office/drawing/2014/main" id="{CDB2FA5C-E586-56CA-3B8A-83531FEC96F7}"/>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84936913"/>
      </p:ext>
    </p:extLst>
  </p:cSld>
  <p:clrMapOvr>
    <a:masterClrMapping/>
  </p:clrMapOvr>
  <mc:AlternateContent xmlns:mc="http://schemas.openxmlformats.org/markup-compatibility/2006">
    <mc:Choice xmlns:p14="http://schemas.microsoft.com/office/powerpoint/2010/main" Requires="p14">
      <p:transition spd="slow" p14:dur="2000" advTm="72943"/>
    </mc:Choice>
    <mc:Fallback>
      <p:transition spd="slow" advTm="729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8DF31D-C729-74A0-F573-68D4E332D358}"/>
              </a:ext>
            </a:extLst>
          </p:cNvPr>
          <p:cNvSpPr>
            <a:spLocks noGrp="1"/>
          </p:cNvSpPr>
          <p:nvPr>
            <p:ph type="title"/>
          </p:nvPr>
        </p:nvSpPr>
        <p:spPr>
          <a:xfrm>
            <a:off x="329183" y="201169"/>
            <a:ext cx="10890929" cy="731519"/>
          </a:xfrm>
        </p:spPr>
        <p:txBody>
          <a:bodyPr>
            <a:normAutofit fontScale="90000"/>
          </a:bodyPr>
          <a:lstStyle/>
          <a:p>
            <a:r>
              <a:rPr lang="en-GB" dirty="0"/>
              <a:t>Recommendations for Improvement</a:t>
            </a:r>
            <a:br>
              <a:rPr lang="en-GB" dirty="0"/>
            </a:br>
            <a:endParaRPr lang="en-GB" dirty="0"/>
          </a:p>
        </p:txBody>
      </p:sp>
      <p:sp>
        <p:nvSpPr>
          <p:cNvPr id="3" name="Content Placeholder 2">
            <a:extLst>
              <a:ext uri="{FF2B5EF4-FFF2-40B4-BE49-F238E27FC236}">
                <a16:creationId xmlns:a16="http://schemas.microsoft.com/office/drawing/2014/main" id="{312AB66F-9B33-1E5B-12C9-BA42988ACB87}"/>
              </a:ext>
            </a:extLst>
          </p:cNvPr>
          <p:cNvSpPr>
            <a:spLocks noGrp="1"/>
          </p:cNvSpPr>
          <p:nvPr>
            <p:ph idx="1"/>
          </p:nvPr>
        </p:nvSpPr>
        <p:spPr>
          <a:xfrm>
            <a:off x="640080" y="1271016"/>
            <a:ext cx="10890928" cy="4928616"/>
          </a:xfrm>
        </p:spPr>
        <p:txBody>
          <a:bodyPr>
            <a:normAutofit fontScale="85000" lnSpcReduction="20000"/>
          </a:bodyPr>
          <a:lstStyle/>
          <a:p>
            <a:pPr marL="0" indent="0">
              <a:buNone/>
            </a:pPr>
            <a:r>
              <a:rPr lang="en-GB" sz="1800" b="1" dirty="0">
                <a:latin typeface="Arial" panose="020B0604020202020204" pitchFamily="34" charset="0"/>
                <a:cs typeface="Arial" panose="020B0604020202020204" pitchFamily="34" charset="0"/>
              </a:rPr>
              <a:t>Strategic Improvements:</a:t>
            </a:r>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Expand proactive care (early frailty detection, home monitoring) to reduce hospital admissions (British Geriatrics Society, 2024).</a:t>
            </a:r>
          </a:p>
          <a:p>
            <a:r>
              <a:rPr lang="en-GB" sz="1800" dirty="0">
                <a:latin typeface="Arial" panose="020B0604020202020204" pitchFamily="34" charset="0"/>
                <a:cs typeface="Arial" panose="020B0604020202020204" pitchFamily="34" charset="0"/>
              </a:rPr>
              <a:t>Invest in assistive tech (apps, smart sensors) and digital training to enhance independence and reduce isolation (NIHR, 2021; Heffernan et al., 2025).</a:t>
            </a:r>
          </a:p>
          <a:p>
            <a:r>
              <a:rPr lang="en-GB" sz="1800" dirty="0">
                <a:latin typeface="Arial" panose="020B0604020202020204" pitchFamily="34" charset="0"/>
                <a:cs typeface="Arial" panose="020B0604020202020204" pitchFamily="34" charset="0"/>
              </a:rPr>
              <a:t>Strengthen community services and co-design care with older adults for better relevance (Robertson et al., 2024).</a:t>
            </a:r>
          </a:p>
          <a:p>
            <a:pPr marL="0" indent="0">
              <a:buNone/>
            </a:pPr>
            <a:r>
              <a:rPr lang="en-GB" sz="1800" b="1" dirty="0">
                <a:latin typeface="Arial" panose="020B0604020202020204" pitchFamily="34" charset="0"/>
                <a:cs typeface="Arial" panose="020B0604020202020204" pitchFamily="34" charset="0"/>
              </a:rPr>
              <a:t> Theory-Based Suggestions:</a:t>
            </a:r>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Apply Continuity Theory to preserve routines (Atchley, 1989).</a:t>
            </a:r>
          </a:p>
          <a:p>
            <a:r>
              <a:rPr lang="en-GB" sz="1800" dirty="0">
                <a:latin typeface="Arial" panose="020B0604020202020204" pitchFamily="34" charset="0"/>
                <a:cs typeface="Arial" panose="020B0604020202020204" pitchFamily="34" charset="0"/>
              </a:rPr>
              <a:t>Use Activity Theory to encourage participation and purpose (Havighurst, 1961).</a:t>
            </a:r>
          </a:p>
          <a:p>
            <a:r>
              <a:rPr lang="en-GB" sz="1800" dirty="0">
                <a:latin typeface="Arial" panose="020B0604020202020204" pitchFamily="34" charset="0"/>
                <a:cs typeface="Arial" panose="020B0604020202020204" pitchFamily="34" charset="0"/>
              </a:rPr>
              <a:t>Consider Life Course Theory for equity-focused service delivery (Dannefer, 2003).</a:t>
            </a:r>
          </a:p>
          <a:p>
            <a:pPr marL="0" indent="0">
              <a:buNone/>
            </a:pPr>
            <a:r>
              <a:rPr lang="en-GB" sz="1800" b="1" dirty="0">
                <a:latin typeface="Arial" panose="020B0604020202020204" pitchFamily="34" charset="0"/>
                <a:cs typeface="Arial" panose="020B0604020202020204" pitchFamily="34" charset="0"/>
              </a:rPr>
              <a:t> Policy Needs:</a:t>
            </a:r>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Embed digital inclusion in care legislation (DHSC, 2021).</a:t>
            </a:r>
          </a:p>
          <a:p>
            <a:r>
              <a:rPr lang="en-GB" sz="1800" dirty="0">
                <a:latin typeface="Arial" panose="020B0604020202020204" pitchFamily="34" charset="0"/>
                <a:cs typeface="Arial" panose="020B0604020202020204" pitchFamily="34" charset="0"/>
              </a:rPr>
              <a:t>Incentivise outcome-based care (British Geriatrics Society, 2024).</a:t>
            </a:r>
          </a:p>
          <a:p>
            <a:r>
              <a:rPr lang="en-GB" sz="1800" dirty="0">
                <a:latin typeface="Arial" panose="020B0604020202020204" pitchFamily="34" charset="0"/>
                <a:cs typeface="Arial" panose="020B0604020202020204" pitchFamily="34" charset="0"/>
              </a:rPr>
              <a:t>Address digital exclusion and staff skills gaps (Heffernan et al., 2025).</a:t>
            </a:r>
          </a:p>
          <a:p>
            <a:pPr marL="0" indent="0">
              <a:buNone/>
            </a:pPr>
            <a:endParaRPr lang="en-GB" dirty="0"/>
          </a:p>
        </p:txBody>
      </p:sp>
      <p:pic>
        <p:nvPicPr>
          <p:cNvPr id="13" name="Audio 12">
            <a:hlinkClick r:id="" action="ppaction://media"/>
            <a:extLst>
              <a:ext uri="{FF2B5EF4-FFF2-40B4-BE49-F238E27FC236}">
                <a16:creationId xmlns:a16="http://schemas.microsoft.com/office/drawing/2014/main" id="{89E81596-96AE-0BE6-D9FA-3B4D545371A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83472955"/>
      </p:ext>
    </p:extLst>
  </p:cSld>
  <p:clrMapOvr>
    <a:masterClrMapping/>
  </p:clrMapOvr>
  <mc:AlternateContent xmlns:mc="http://schemas.openxmlformats.org/markup-compatibility/2006">
    <mc:Choice xmlns:p14="http://schemas.microsoft.com/office/powerpoint/2010/main" Requires="p14">
      <p:transition spd="slow" p14:dur="2000" advTm="138365"/>
    </mc:Choice>
    <mc:Fallback>
      <p:transition spd="slow" advTm="1383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1275" name="Rectangle 11274">
            <a:extLst>
              <a:ext uri="{FF2B5EF4-FFF2-40B4-BE49-F238E27FC236}">
                <a16:creationId xmlns:a16="http://schemas.microsoft.com/office/drawing/2014/main" id="{063F27BC-7079-4FF7-8F7C-ABC82FA3C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58CF2C-9B12-2516-124F-1310D641EAB4}"/>
              </a:ext>
            </a:extLst>
          </p:cNvPr>
          <p:cNvSpPr>
            <a:spLocks noGrp="1"/>
          </p:cNvSpPr>
          <p:nvPr>
            <p:ph type="title"/>
          </p:nvPr>
        </p:nvSpPr>
        <p:spPr>
          <a:xfrm>
            <a:off x="640080" y="914401"/>
            <a:ext cx="4876801" cy="1569516"/>
          </a:xfrm>
        </p:spPr>
        <p:txBody>
          <a:bodyPr anchor="t">
            <a:normAutofit/>
          </a:bodyPr>
          <a:lstStyle/>
          <a:p>
            <a:r>
              <a:rPr lang="en-GB" dirty="0"/>
              <a:t>Conclusion</a:t>
            </a:r>
          </a:p>
        </p:txBody>
      </p:sp>
      <p:pic>
        <p:nvPicPr>
          <p:cNvPr id="11266" name="Picture 2" descr="90+ Thousand Cartoon Elderly People Royalty-Free Images, Stock Photos &amp;  Pictures | Shutterstock">
            <a:extLst>
              <a:ext uri="{FF2B5EF4-FFF2-40B4-BE49-F238E27FC236}">
                <a16:creationId xmlns:a16="http://schemas.microsoft.com/office/drawing/2014/main" id="{0F23A854-4F19-B6AD-049D-0E3FCB233AE9}"/>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534813" y="2347640"/>
            <a:ext cx="4806291" cy="3339929"/>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84975A98-AD97-7880-B5D6-EC2F8B597A66}"/>
              </a:ext>
            </a:extLst>
          </p:cNvPr>
          <p:cNvSpPr>
            <a:spLocks noGrp="1"/>
          </p:cNvSpPr>
          <p:nvPr>
            <p:ph idx="1"/>
          </p:nvPr>
        </p:nvSpPr>
        <p:spPr>
          <a:xfrm>
            <a:off x="6400799" y="960119"/>
            <a:ext cx="5130210" cy="5022661"/>
          </a:xfrm>
        </p:spPr>
        <p:txBody>
          <a:bodyPr>
            <a:normAutofit/>
          </a:bodyPr>
          <a:lstStyle/>
          <a:p>
            <a:pPr marL="0" indent="0">
              <a:buNone/>
            </a:pPr>
            <a:r>
              <a:rPr lang="en-GB" sz="1800" dirty="0">
                <a:latin typeface="Arial" panose="020B0604020202020204" pitchFamily="34" charset="0"/>
                <a:cs typeface="Arial" panose="020B0604020202020204" pitchFamily="34" charset="0"/>
              </a:rPr>
              <a:t>This presentation highlighted the growing importance of adapting elderly care through proactive strategies that incorporate technology and person-centred theory. The integration of evidence-based policy underpins the success of these approaches. Looking forward, future developments should focus on closing digital and health inequality gaps, while innovations such as AI can revolutionise care delivery. It is essential that research, practice, and policy continue to evolve collaboratively to meet the complex needs of the ageing population</a:t>
            </a:r>
            <a:r>
              <a:rPr lang="en-GB" dirty="0"/>
              <a:t>.</a:t>
            </a:r>
          </a:p>
        </p:txBody>
      </p:sp>
      <p:cxnSp>
        <p:nvCxnSpPr>
          <p:cNvPr id="11276" name="Straight Connector 11275">
            <a:extLst>
              <a:ext uri="{FF2B5EF4-FFF2-40B4-BE49-F238E27FC236}">
                <a16:creationId xmlns:a16="http://schemas.microsoft.com/office/drawing/2014/main" id="{540DBD50-3CB1-A513-2321-1891E3F095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CD148351-02D1-9A62-4752-9846838938D3}"/>
              </a:ext>
            </a:extLst>
          </p:cNvPr>
          <p:cNvSpPr txBox="1"/>
          <p:nvPr/>
        </p:nvSpPr>
        <p:spPr>
          <a:xfrm>
            <a:off x="1996068" y="5687569"/>
            <a:ext cx="3010830" cy="369332"/>
          </a:xfrm>
          <a:prstGeom prst="rect">
            <a:avLst/>
          </a:prstGeom>
          <a:noFill/>
        </p:spPr>
        <p:txBody>
          <a:bodyPr wrap="square" rtlCol="0">
            <a:spAutoFit/>
          </a:bodyPr>
          <a:lstStyle/>
          <a:p>
            <a:r>
              <a:rPr lang="en-GB" dirty="0"/>
              <a:t>(</a:t>
            </a:r>
            <a:r>
              <a:rPr lang="en-GB" sz="1400" dirty="0">
                <a:latin typeface="Arial" panose="020B0604020202020204" pitchFamily="34" charset="0"/>
                <a:cs typeface="Arial" panose="020B0604020202020204" pitchFamily="34" charset="0"/>
              </a:rPr>
              <a:t>Shutterstock, 2025)</a:t>
            </a:r>
          </a:p>
        </p:txBody>
      </p:sp>
      <p:pic>
        <p:nvPicPr>
          <p:cNvPr id="10" name="Audio 9">
            <a:hlinkClick r:id="" action="ppaction://media"/>
            <a:extLst>
              <a:ext uri="{FF2B5EF4-FFF2-40B4-BE49-F238E27FC236}">
                <a16:creationId xmlns:a16="http://schemas.microsoft.com/office/drawing/2014/main" id="{CA3546EC-ABF2-57F8-CAE2-A24A74A5A0E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12815014"/>
      </p:ext>
    </p:extLst>
  </p:cSld>
  <p:clrMapOvr>
    <a:masterClrMapping/>
  </p:clrMapOvr>
  <mc:AlternateContent xmlns:mc="http://schemas.openxmlformats.org/markup-compatibility/2006">
    <mc:Choice xmlns:p14="http://schemas.microsoft.com/office/powerpoint/2010/main" Requires="p14">
      <p:transition spd="slow" p14:dur="2000" advTm="32967"/>
    </mc:Choice>
    <mc:Fallback>
      <p:transition spd="slow" advTm="329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EC22939-A56C-054C-E19F-A5E610085DDA}"/>
              </a:ext>
            </a:extLst>
          </p:cNvPr>
          <p:cNvSpPr txBox="1"/>
          <p:nvPr/>
        </p:nvSpPr>
        <p:spPr>
          <a:xfrm>
            <a:off x="213360" y="1249680"/>
            <a:ext cx="10972800" cy="5339923"/>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Adobe Stock (2025) </a:t>
            </a:r>
            <a:r>
              <a:rPr lang="en-GB" sz="1100" i="1" dirty="0">
                <a:latin typeface="Arial" panose="020B0604020202020204" pitchFamily="34" charset="0"/>
                <a:cs typeface="Arial" panose="020B0604020202020204" pitchFamily="34" charset="0"/>
              </a:rPr>
              <a:t>Group of elderly people together, active and happy old senior jumping – cartoon vector illustration</a:t>
            </a:r>
            <a:r>
              <a:rPr lang="en-GB" sz="1100" dirty="0">
                <a:latin typeface="Arial" panose="020B0604020202020204" pitchFamily="34" charset="0"/>
                <a:cs typeface="Arial" panose="020B0604020202020204" pitchFamily="34" charset="0"/>
              </a:rPr>
              <a:t>. Available at: </a:t>
            </a:r>
            <a:r>
              <a:rPr lang="en-GB" sz="1100" u="sng" dirty="0">
                <a:latin typeface="Arial" panose="020B0604020202020204" pitchFamily="34" charset="0"/>
                <a:cs typeface="Arial" panose="020B0604020202020204" pitchFamily="34" charset="0"/>
                <a:hlinkClick r:id="rId2"/>
              </a:rPr>
              <a:t>https://stock.adobe.com/images/group-of-elderly-people-together-active-and-happy-old-senior-jumping-cartoon-vector-illustration/171437976</a:t>
            </a:r>
            <a:endParaRPr lang="en-GB" sz="1100" u="sng"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Age UK (2023) </a:t>
            </a:r>
            <a:r>
              <a:rPr lang="en-GB" sz="1100" i="1" dirty="0">
                <a:latin typeface="Arial" panose="020B0604020202020204" pitchFamily="34" charset="0"/>
                <a:cs typeface="Arial" panose="020B0604020202020204" pitchFamily="34" charset="0"/>
              </a:rPr>
              <a:t>Ageism and Age Equality in Health and Social Care</a:t>
            </a:r>
            <a:r>
              <a:rPr lang="en-GB" sz="1100" dirty="0">
                <a:latin typeface="Arial" panose="020B0604020202020204" pitchFamily="34" charset="0"/>
                <a:cs typeface="Arial" panose="020B0604020202020204" pitchFamily="34" charset="0"/>
              </a:rPr>
              <a:t>. Available at: </a:t>
            </a:r>
            <a:r>
              <a:rPr lang="en-GB" sz="1100" u="sng" dirty="0">
                <a:latin typeface="Arial" panose="020B0604020202020204" pitchFamily="34" charset="0"/>
                <a:cs typeface="Arial" panose="020B0604020202020204" pitchFamily="34" charset="0"/>
                <a:hlinkClick r:id="rId3"/>
              </a:rPr>
              <a:t>https://www.ageuk.org.uk/latest-news/articles/2023/october/ageism-in-care/</a:t>
            </a:r>
            <a:r>
              <a:rPr lang="en-GB" sz="1100" dirty="0">
                <a:latin typeface="Arial" panose="020B0604020202020204" pitchFamily="34" charset="0"/>
                <a:cs typeface="Arial" panose="020B0604020202020204" pitchFamily="34" charset="0"/>
              </a:rPr>
              <a:t>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Age UK (2023) </a:t>
            </a:r>
            <a:r>
              <a:rPr lang="en-GB" sz="1100" i="1" dirty="0">
                <a:latin typeface="Arial" panose="020B0604020202020204" pitchFamily="34" charset="0"/>
                <a:cs typeface="Arial" panose="020B0604020202020204" pitchFamily="34" charset="0"/>
              </a:rPr>
              <a:t>Care in crisis: Delayed, Denied, Diminished</a:t>
            </a:r>
            <a:r>
              <a:rPr lang="en-GB" sz="1100" dirty="0">
                <a:latin typeface="Arial" panose="020B0604020202020204" pitchFamily="34" charset="0"/>
                <a:cs typeface="Arial" panose="020B0604020202020204" pitchFamily="34" charset="0"/>
              </a:rPr>
              <a:t>. Available at: </a:t>
            </a:r>
            <a:r>
              <a:rPr lang="en-GB" sz="1100" u="sng" dirty="0">
                <a:latin typeface="Arial" panose="020B0604020202020204" pitchFamily="34" charset="0"/>
                <a:cs typeface="Arial" panose="020B0604020202020204" pitchFamily="34" charset="0"/>
                <a:hlinkClick r:id="rId4"/>
              </a:rPr>
              <a:t>https://www.ageuk.org.uk</a:t>
            </a:r>
            <a:r>
              <a:rPr lang="en-GB" sz="1100" dirty="0">
                <a:latin typeface="Arial" panose="020B0604020202020204" pitchFamily="34" charset="0"/>
                <a:cs typeface="Arial" panose="020B0604020202020204" pitchFamily="34" charset="0"/>
              </a:rPr>
              <a:t>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Age UK (2023) </a:t>
            </a:r>
            <a:r>
              <a:rPr lang="en-GB" sz="1100" i="1" dirty="0">
                <a:latin typeface="Arial" panose="020B0604020202020204" pitchFamily="34" charset="0"/>
                <a:cs typeface="Arial" panose="020B0604020202020204" pitchFamily="34" charset="0"/>
              </a:rPr>
              <a:t>The future of social care: meeting the challenge</a:t>
            </a:r>
            <a:r>
              <a:rPr lang="en-GB" sz="1100" dirty="0">
                <a:latin typeface="Arial" panose="020B0604020202020204" pitchFamily="34" charset="0"/>
                <a:cs typeface="Arial" panose="020B0604020202020204" pitchFamily="34" charset="0"/>
              </a:rPr>
              <a:t>. Available at: </a:t>
            </a:r>
            <a:r>
              <a:rPr lang="en-GB" sz="1100" u="sng" dirty="0">
                <a:latin typeface="Arial" panose="020B0604020202020204" pitchFamily="34" charset="0"/>
                <a:cs typeface="Arial" panose="020B0604020202020204" pitchFamily="34" charset="0"/>
                <a:hlinkClick r:id="rId4"/>
              </a:rPr>
              <a:t>https://www.ageuk.org.uk</a:t>
            </a:r>
            <a:r>
              <a:rPr lang="en-GB" sz="1100" dirty="0">
                <a:latin typeface="Arial" panose="020B0604020202020204" pitchFamily="34" charset="0"/>
                <a:cs typeface="Arial" panose="020B0604020202020204" pitchFamily="34" charset="0"/>
              </a:rPr>
              <a:t>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Age UK (2024) </a:t>
            </a:r>
            <a:r>
              <a:rPr lang="en-GB" sz="1100" i="1" dirty="0">
                <a:latin typeface="Arial" panose="020B0604020202020204" pitchFamily="34" charset="0"/>
                <a:cs typeface="Arial" panose="020B0604020202020204" pitchFamily="34" charset="0"/>
              </a:rPr>
              <a:t>State of Health and Care of Older People in England 2024</a:t>
            </a:r>
            <a:r>
              <a:rPr lang="en-GB" sz="1100" dirty="0">
                <a:latin typeface="Arial" panose="020B0604020202020204" pitchFamily="34" charset="0"/>
                <a:cs typeface="Arial" panose="020B0604020202020204" pitchFamily="34" charset="0"/>
              </a:rPr>
              <a:t>. Available at: </a:t>
            </a:r>
            <a:r>
              <a:rPr lang="en-GB" sz="1100" u="sng" dirty="0">
                <a:latin typeface="Arial" panose="020B0604020202020204" pitchFamily="34" charset="0"/>
                <a:cs typeface="Arial" panose="020B0604020202020204" pitchFamily="34" charset="0"/>
                <a:hlinkClick r:id="rId5"/>
              </a:rPr>
              <a:t>https://www.ageuk.org.uk/discover/2024/september/state-of-health-and-care-of-older-people-in-england-2024/</a:t>
            </a:r>
            <a:r>
              <a:rPr lang="en-GB" sz="1100" dirty="0">
                <a:latin typeface="Arial" panose="020B0604020202020204" pitchFamily="34" charset="0"/>
                <a:cs typeface="Arial" panose="020B0604020202020204" pitchFamily="34" charset="0"/>
              </a:rPr>
              <a:t>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Amazon (2022) </a:t>
            </a:r>
            <a:r>
              <a:rPr lang="en-GB" sz="1100" i="1" dirty="0">
                <a:latin typeface="Arial" panose="020B0604020202020204" pitchFamily="34" charset="0"/>
                <a:cs typeface="Arial" panose="020B0604020202020204" pitchFamily="34" charset="0"/>
              </a:rPr>
              <a:t>Alexa Smart Properties for Senior Living</a:t>
            </a:r>
            <a:r>
              <a:rPr lang="en-GB" sz="1100" dirty="0">
                <a:latin typeface="Arial" panose="020B0604020202020204" pitchFamily="34" charset="0"/>
                <a:cs typeface="Arial" panose="020B0604020202020204" pitchFamily="34" charset="0"/>
              </a:rPr>
              <a:t>. Available at: </a:t>
            </a:r>
            <a:r>
              <a:rPr lang="en-GB" sz="1100" u="sng" dirty="0">
                <a:latin typeface="Arial" panose="020B0604020202020204" pitchFamily="34" charset="0"/>
                <a:cs typeface="Arial" panose="020B0604020202020204" pitchFamily="34" charset="0"/>
                <a:hlinkClick r:id="rId6"/>
              </a:rPr>
              <a:t>https://www.amazon.co.uk/alexa-senior-living</a:t>
            </a:r>
            <a:r>
              <a:rPr lang="en-GB" sz="1100" dirty="0">
                <a:latin typeface="Arial" panose="020B0604020202020204" pitchFamily="34" charset="0"/>
                <a:cs typeface="Arial" panose="020B0604020202020204" pitchFamily="34" charset="0"/>
              </a:rPr>
              <a:t>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Atchley, R.C. (1989) ‘A continuity theory of normal aging’, </a:t>
            </a:r>
            <a:r>
              <a:rPr lang="en-GB" sz="1100" i="1" dirty="0">
                <a:latin typeface="Arial" panose="020B0604020202020204" pitchFamily="34" charset="0"/>
                <a:cs typeface="Arial" panose="020B0604020202020204" pitchFamily="34" charset="0"/>
              </a:rPr>
              <a:t>The Gerontologist</a:t>
            </a:r>
            <a:r>
              <a:rPr lang="en-GB" sz="1100" dirty="0">
                <a:latin typeface="Arial" panose="020B0604020202020204" pitchFamily="34" charset="0"/>
                <a:cs typeface="Arial" panose="020B0604020202020204" pitchFamily="34" charset="0"/>
              </a:rPr>
              <a:t>, 29(2), pp. 183–190. </a:t>
            </a:r>
            <a:r>
              <a:rPr lang="en-GB" sz="1100" u="sng" dirty="0">
                <a:latin typeface="Arial" panose="020B0604020202020204" pitchFamily="34" charset="0"/>
                <a:cs typeface="Arial" panose="020B0604020202020204" pitchFamily="34" charset="0"/>
                <a:hlinkClick r:id="rId7"/>
              </a:rPr>
              <a:t>https://doi.org/10.1093/geront/29.2.183</a:t>
            </a:r>
            <a:r>
              <a:rPr lang="en-GB" sz="1100" dirty="0">
                <a:latin typeface="Arial" panose="020B0604020202020204" pitchFamily="34" charset="0"/>
                <a:cs typeface="Arial" panose="020B0604020202020204" pitchFamily="34" charset="0"/>
              </a:rPr>
              <a:t>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Bettini, C., </a:t>
            </a:r>
            <a:r>
              <a:rPr lang="en-GB" sz="1100" dirty="0" err="1">
                <a:latin typeface="Arial" panose="020B0604020202020204" pitchFamily="34" charset="0"/>
                <a:cs typeface="Arial" panose="020B0604020202020204" pitchFamily="34" charset="0"/>
              </a:rPr>
              <a:t>Moradbeikie</a:t>
            </a:r>
            <a:r>
              <a:rPr lang="en-GB" sz="1100" dirty="0">
                <a:latin typeface="Arial" panose="020B0604020202020204" pitchFamily="34" charset="0"/>
                <a:cs typeface="Arial" panose="020B0604020202020204" pitchFamily="34" charset="0"/>
              </a:rPr>
              <a:t>, A., and Civitarese, G. (2025) 'Personal data protection in smart home activity monitoring for digital health: A case study', </a:t>
            </a:r>
            <a:r>
              <a:rPr lang="en-GB" sz="1100" i="1" dirty="0" err="1">
                <a:latin typeface="Arial" panose="020B0604020202020204" pitchFamily="34" charset="0"/>
                <a:cs typeface="Arial" panose="020B0604020202020204" pitchFamily="34" charset="0"/>
              </a:rPr>
              <a:t>arXiv</a:t>
            </a:r>
            <a:r>
              <a:rPr lang="en-GB" sz="1100" dirty="0">
                <a:latin typeface="Arial" panose="020B0604020202020204" pitchFamily="34" charset="0"/>
                <a:cs typeface="Arial" panose="020B0604020202020204" pitchFamily="34" charset="0"/>
              </a:rPr>
              <a:t>. Available at: </a:t>
            </a:r>
            <a:r>
              <a:rPr lang="en-GB" sz="1100" u="sng" dirty="0">
                <a:latin typeface="Arial" panose="020B0604020202020204" pitchFamily="34" charset="0"/>
                <a:cs typeface="Arial" panose="020B0604020202020204" pitchFamily="34" charset="0"/>
                <a:hlinkClick r:id="rId8"/>
              </a:rPr>
              <a:t>https://arxiv.org/abs/2504.13864</a:t>
            </a:r>
            <a:r>
              <a:rPr lang="en-GB" sz="1100" dirty="0">
                <a:latin typeface="Arial" panose="020B0604020202020204" pitchFamily="34" charset="0"/>
                <a:cs typeface="Arial" panose="020B0604020202020204" pitchFamily="34" charset="0"/>
              </a:rPr>
              <a:t>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Bezvershenko (2025) </a:t>
            </a:r>
            <a:r>
              <a:rPr lang="en-GB" sz="1100" i="1" dirty="0">
                <a:latin typeface="Arial" panose="020B0604020202020204" pitchFamily="34" charset="0"/>
                <a:cs typeface="Arial" panose="020B0604020202020204" pitchFamily="34" charset="0"/>
              </a:rPr>
              <a:t>Set of cheerful senior people hipsters gathering and having fun, old men and women make selfie vector cartoon characters</a:t>
            </a:r>
            <a:r>
              <a:rPr lang="en-GB" sz="1100" dirty="0">
                <a:latin typeface="Arial" panose="020B0604020202020204" pitchFamily="34" charset="0"/>
                <a:cs typeface="Arial" panose="020B0604020202020204" pitchFamily="34" charset="0"/>
              </a:rPr>
              <a:t>. Available at: </a:t>
            </a:r>
            <a:r>
              <a:rPr lang="en-GB" sz="1100" u="sng" dirty="0">
                <a:latin typeface="Arial" panose="020B0604020202020204" pitchFamily="34" charset="0"/>
                <a:cs typeface="Arial" panose="020B0604020202020204" pitchFamily="34" charset="0"/>
                <a:hlinkClick r:id="rId9"/>
              </a:rPr>
              <a:t>https://stock.adobe.com/213819145</a:t>
            </a:r>
            <a:r>
              <a:rPr lang="en-GB" sz="1100" dirty="0">
                <a:latin typeface="Arial" panose="020B0604020202020204" pitchFamily="34" charset="0"/>
                <a:cs typeface="Arial" panose="020B0604020202020204" pitchFamily="34" charset="0"/>
              </a:rPr>
              <a:t>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British Geriatrics Society (BGS) (2024) </a:t>
            </a:r>
            <a:r>
              <a:rPr lang="en-GB" sz="1100" i="1" dirty="0">
                <a:latin typeface="Arial" panose="020B0604020202020204" pitchFamily="34" charset="0"/>
                <a:cs typeface="Arial" panose="020B0604020202020204" pitchFamily="34" charset="0"/>
              </a:rPr>
              <a:t>BGS publishes evidence in support of proactive care for older people</a:t>
            </a:r>
            <a:r>
              <a:rPr lang="en-GB" sz="1100" dirty="0">
                <a:latin typeface="Arial" panose="020B0604020202020204" pitchFamily="34" charset="0"/>
                <a:cs typeface="Arial" panose="020B0604020202020204" pitchFamily="34" charset="0"/>
              </a:rPr>
              <a:t>. Available at: </a:t>
            </a:r>
            <a:r>
              <a:rPr lang="en-GB" sz="1100" u="sng" dirty="0">
                <a:latin typeface="Arial" panose="020B0604020202020204" pitchFamily="34" charset="0"/>
                <a:cs typeface="Arial" panose="020B0604020202020204" pitchFamily="34" charset="0"/>
                <a:hlinkClick r:id="rId10"/>
              </a:rPr>
              <a:t>https://www.bgs.org.uk/policy-and-media/bgs-publishes-evidence-in-support-of-proactive-care-for-older-people</a:t>
            </a:r>
            <a:r>
              <a:rPr lang="en-GB" sz="1100" dirty="0">
                <a:latin typeface="Arial" panose="020B0604020202020204" pitchFamily="34" charset="0"/>
                <a:cs typeface="Arial" panose="020B0604020202020204" pitchFamily="34" charset="0"/>
              </a:rPr>
              <a:t>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Care Quality Commission (CQC) (2022) </a:t>
            </a:r>
            <a:r>
              <a:rPr lang="en-GB" sz="1100" i="1" dirty="0">
                <a:latin typeface="Arial" panose="020B0604020202020204" pitchFamily="34" charset="0"/>
                <a:cs typeface="Arial" panose="020B0604020202020204" pitchFamily="34" charset="0"/>
              </a:rPr>
              <a:t>The State of Health Care and Adult Social Care in England 2021/22</a:t>
            </a:r>
            <a:r>
              <a:rPr lang="en-GB" sz="1100" dirty="0">
                <a:latin typeface="Arial" panose="020B0604020202020204" pitchFamily="34" charset="0"/>
                <a:cs typeface="Arial" panose="020B0604020202020204" pitchFamily="34" charset="0"/>
              </a:rPr>
              <a:t>. Available at: </a:t>
            </a:r>
            <a:r>
              <a:rPr lang="en-GB" sz="1100" u="sng" dirty="0">
                <a:latin typeface="Arial" panose="020B0604020202020204" pitchFamily="34" charset="0"/>
                <a:cs typeface="Arial" panose="020B0604020202020204" pitchFamily="34" charset="0"/>
                <a:hlinkClick r:id="rId11"/>
              </a:rPr>
              <a:t>https://www.cqc.org.uk</a:t>
            </a:r>
            <a:r>
              <a:rPr lang="en-GB" sz="1100" dirty="0">
                <a:latin typeface="Arial" panose="020B0604020202020204" pitchFamily="34" charset="0"/>
                <a:cs typeface="Arial" panose="020B0604020202020204" pitchFamily="34" charset="0"/>
              </a:rPr>
              <a:t>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Centre for Ageing Better (2025) </a:t>
            </a:r>
            <a:r>
              <a:rPr lang="en-GB" sz="1100" i="1" dirty="0">
                <a:latin typeface="Arial" panose="020B0604020202020204" pitchFamily="34" charset="0"/>
                <a:cs typeface="Arial" panose="020B0604020202020204" pitchFamily="34" charset="0"/>
              </a:rPr>
              <a:t>Our Ageing Population – The State of Ageing 2025</a:t>
            </a:r>
            <a:r>
              <a:rPr lang="en-GB" sz="1100" dirty="0">
                <a:latin typeface="Arial" panose="020B0604020202020204" pitchFamily="34" charset="0"/>
                <a:cs typeface="Arial" panose="020B0604020202020204" pitchFamily="34" charset="0"/>
              </a:rPr>
              <a:t>. Available at: </a:t>
            </a:r>
            <a:r>
              <a:rPr lang="en-GB" sz="1100" u="sng" dirty="0">
                <a:latin typeface="Arial" panose="020B0604020202020204" pitchFamily="34" charset="0"/>
                <a:cs typeface="Arial" panose="020B0604020202020204" pitchFamily="34" charset="0"/>
                <a:hlinkClick r:id="rId12"/>
              </a:rPr>
              <a:t>https://ageing-better.org.uk/our-ageing-population-state-ageing-2025</a:t>
            </a:r>
            <a:r>
              <a:rPr lang="en-GB" sz="1100" dirty="0">
                <a:latin typeface="Arial" panose="020B0604020202020204" pitchFamily="34" charset="0"/>
                <a:cs typeface="Arial" panose="020B0604020202020204" pitchFamily="34" charset="0"/>
              </a:rPr>
              <a:t>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Chatterji, S., Byles, J., Cutler, D., Seeman, T. and Verdes, E. (2019) ‘Health, functioning, and disability in older adults—present status and future implications’, </a:t>
            </a:r>
            <a:r>
              <a:rPr lang="en-GB" sz="1100" i="1" dirty="0">
                <a:latin typeface="Arial" panose="020B0604020202020204" pitchFamily="34" charset="0"/>
                <a:cs typeface="Arial" panose="020B0604020202020204" pitchFamily="34" charset="0"/>
              </a:rPr>
              <a:t>BMC Geriatrics</a:t>
            </a:r>
            <a:r>
              <a:rPr lang="en-GB" sz="1100" dirty="0">
                <a:latin typeface="Arial" panose="020B0604020202020204" pitchFamily="34" charset="0"/>
                <a:cs typeface="Arial" panose="020B0604020202020204" pitchFamily="34" charset="0"/>
              </a:rPr>
              <a:t>, 19(1), p.195. Available at: </a:t>
            </a:r>
            <a:r>
              <a:rPr lang="en-GB" sz="1100" u="sng" dirty="0">
                <a:latin typeface="Arial" panose="020B0604020202020204" pitchFamily="34" charset="0"/>
                <a:cs typeface="Arial" panose="020B0604020202020204" pitchFamily="34" charset="0"/>
                <a:hlinkClick r:id="rId13"/>
              </a:rPr>
              <a:t>https://bmcgeriatr.biomedcentral.com/articles/10.1186/s12877-019-1189-9</a:t>
            </a:r>
            <a:r>
              <a:rPr lang="en-GB" sz="1100" dirty="0">
                <a:latin typeface="Arial" panose="020B0604020202020204" pitchFamily="34" charset="0"/>
                <a:cs typeface="Arial" panose="020B0604020202020204" pitchFamily="34" charset="0"/>
              </a:rPr>
              <a:t> </a:t>
            </a:r>
          </a:p>
        </p:txBody>
      </p:sp>
      <p:sp>
        <p:nvSpPr>
          <p:cNvPr id="5" name="TextBox 4">
            <a:extLst>
              <a:ext uri="{FF2B5EF4-FFF2-40B4-BE49-F238E27FC236}">
                <a16:creationId xmlns:a16="http://schemas.microsoft.com/office/drawing/2014/main" id="{B6636B47-0E2A-19A9-8AC9-D99EDAA79F91}"/>
              </a:ext>
            </a:extLst>
          </p:cNvPr>
          <p:cNvSpPr txBox="1"/>
          <p:nvPr/>
        </p:nvSpPr>
        <p:spPr>
          <a:xfrm>
            <a:off x="833120" y="386080"/>
            <a:ext cx="3850640" cy="369332"/>
          </a:xfrm>
          <a:prstGeom prst="rect">
            <a:avLst/>
          </a:prstGeom>
          <a:noFill/>
        </p:spPr>
        <p:txBody>
          <a:bodyPr wrap="square" rtlCol="0">
            <a:spAutoFit/>
          </a:bodyPr>
          <a:lstStyle/>
          <a:p>
            <a:r>
              <a:rPr lang="en-GB" dirty="0"/>
              <a:t>	References</a:t>
            </a:r>
          </a:p>
        </p:txBody>
      </p:sp>
    </p:spTree>
    <p:extLst>
      <p:ext uri="{BB962C8B-B14F-4D97-AF65-F5344CB8AC3E}">
        <p14:creationId xmlns:p14="http://schemas.microsoft.com/office/powerpoint/2010/main" val="34858981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8B8E1A4-466A-BB12-AB6C-67FB12E30824}"/>
              </a:ext>
            </a:extLst>
          </p:cNvPr>
          <p:cNvSpPr>
            <a:spLocks noGrp="1"/>
          </p:cNvSpPr>
          <p:nvPr>
            <p:ph idx="1"/>
          </p:nvPr>
        </p:nvSpPr>
        <p:spPr>
          <a:xfrm>
            <a:off x="640080" y="1026160"/>
            <a:ext cx="10890928" cy="5173472"/>
          </a:xfrm>
        </p:spPr>
        <p:txBody>
          <a:bodyPr>
            <a:noAutofit/>
          </a:bodyPr>
          <a:lstStyle/>
          <a:p>
            <a:pPr marL="0" indent="0">
              <a:buNone/>
            </a:pPr>
            <a:r>
              <a:rPr lang="en-GB" sz="1000" dirty="0">
                <a:latin typeface="Arial" panose="020B0604020202020204" pitchFamily="34" charset="0"/>
                <a:cs typeface="Arial" panose="020B0604020202020204" pitchFamily="34" charset="0"/>
              </a:rPr>
              <a:t>Commons Library (2024) </a:t>
            </a:r>
            <a:r>
              <a:rPr lang="en-GB" sz="1000" i="1" dirty="0">
                <a:latin typeface="Arial" panose="020B0604020202020204" pitchFamily="34" charset="0"/>
                <a:cs typeface="Arial" panose="020B0604020202020204" pitchFamily="34" charset="0"/>
              </a:rPr>
              <a:t>The UK’s Changing Population</a:t>
            </a:r>
            <a:r>
              <a:rPr lang="en-GB" sz="1000" dirty="0">
                <a:latin typeface="Arial" panose="020B0604020202020204" pitchFamily="34" charset="0"/>
                <a:cs typeface="Arial" panose="020B0604020202020204" pitchFamily="34" charset="0"/>
              </a:rPr>
              <a:t>. House of Commons Library. Available at: </a:t>
            </a:r>
            <a:r>
              <a:rPr lang="en-GB" sz="1000" u="sng" dirty="0">
                <a:latin typeface="Arial" panose="020B0604020202020204" pitchFamily="34" charset="0"/>
                <a:cs typeface="Arial" panose="020B0604020202020204" pitchFamily="34" charset="0"/>
                <a:hlinkClick r:id="rId2"/>
              </a:rPr>
              <a:t>https://commonslibrary.parliament.uk/the-uks-changing-population/</a:t>
            </a:r>
            <a:r>
              <a:rPr lang="en-GB" sz="1000" dirty="0">
                <a:latin typeface="Arial" panose="020B0604020202020204" pitchFamily="34" charset="0"/>
                <a:cs typeface="Arial" panose="020B0604020202020204" pitchFamily="34" charset="0"/>
              </a:rPr>
              <a:t> </a:t>
            </a:r>
          </a:p>
          <a:p>
            <a:pPr marL="0" indent="0">
              <a:buNone/>
            </a:pPr>
            <a:r>
              <a:rPr lang="en-GB" sz="1000" dirty="0">
                <a:latin typeface="Arial" panose="020B0604020202020204" pitchFamily="34" charset="0"/>
                <a:cs typeface="Arial" panose="020B0604020202020204" pitchFamily="34" charset="0"/>
              </a:rPr>
              <a:t>Dannefer, D. (2003) ‘Cumulative advantage/disadvantage and the life course: Cross-fertilizing age and social science theory’, </a:t>
            </a:r>
            <a:r>
              <a:rPr lang="en-GB" sz="1000" i="1" dirty="0">
                <a:latin typeface="Arial" panose="020B0604020202020204" pitchFamily="34" charset="0"/>
                <a:cs typeface="Arial" panose="020B0604020202020204" pitchFamily="34" charset="0"/>
              </a:rPr>
              <a:t>Journal of Gerontology: Series B</a:t>
            </a:r>
            <a:r>
              <a:rPr lang="en-GB" sz="1000" dirty="0">
                <a:latin typeface="Arial" panose="020B0604020202020204" pitchFamily="34" charset="0"/>
                <a:cs typeface="Arial" panose="020B0604020202020204" pitchFamily="34" charset="0"/>
              </a:rPr>
              <a:t>, 58(6), pp. S327–S337.</a:t>
            </a:r>
          </a:p>
          <a:p>
            <a:pPr marL="0" indent="0">
              <a:buNone/>
            </a:pPr>
            <a:r>
              <a:rPr lang="en-GB" sz="1000" dirty="0">
                <a:latin typeface="Arial" panose="020B0604020202020204" pitchFamily="34" charset="0"/>
                <a:cs typeface="Arial" panose="020B0604020202020204" pitchFamily="34" charset="0"/>
              </a:rPr>
              <a:t>Department of Health and Social Care (2014) </a:t>
            </a:r>
            <a:r>
              <a:rPr lang="en-GB" sz="1000" i="1" dirty="0">
                <a:latin typeface="Arial" panose="020B0604020202020204" pitchFamily="34" charset="0"/>
                <a:cs typeface="Arial" panose="020B0604020202020204" pitchFamily="34" charset="0"/>
              </a:rPr>
              <a:t>Care Act 2014</a:t>
            </a:r>
            <a:r>
              <a:rPr lang="en-GB" sz="1000" dirty="0">
                <a:latin typeface="Arial" panose="020B0604020202020204" pitchFamily="34" charset="0"/>
                <a:cs typeface="Arial" panose="020B0604020202020204" pitchFamily="34" charset="0"/>
              </a:rPr>
              <a:t>. Available at: </a:t>
            </a:r>
            <a:r>
              <a:rPr lang="en-GB" sz="1000" u="sng" dirty="0">
                <a:latin typeface="Arial" panose="020B0604020202020204" pitchFamily="34" charset="0"/>
                <a:cs typeface="Arial" panose="020B0604020202020204" pitchFamily="34" charset="0"/>
                <a:hlinkClick r:id="rId3"/>
              </a:rPr>
              <a:t>https://www.legislation.gov.uk/ukpga/2014/23/contents/enacted</a:t>
            </a:r>
            <a:r>
              <a:rPr lang="en-GB" sz="1000" dirty="0">
                <a:latin typeface="Arial" panose="020B0604020202020204" pitchFamily="34" charset="0"/>
                <a:cs typeface="Arial" panose="020B0604020202020204" pitchFamily="34" charset="0"/>
              </a:rPr>
              <a:t> </a:t>
            </a:r>
          </a:p>
          <a:p>
            <a:pPr marL="0" indent="0">
              <a:buNone/>
            </a:pPr>
            <a:r>
              <a:rPr lang="en-GB" sz="1000" dirty="0">
                <a:latin typeface="Arial" panose="020B0604020202020204" pitchFamily="34" charset="0"/>
                <a:cs typeface="Arial" panose="020B0604020202020204" pitchFamily="34" charset="0"/>
              </a:rPr>
              <a:t>Department of Health and Social Care (2021) </a:t>
            </a:r>
            <a:r>
              <a:rPr lang="en-GB" sz="1000" i="1" dirty="0">
                <a:latin typeface="Arial" panose="020B0604020202020204" pitchFamily="34" charset="0"/>
                <a:cs typeface="Arial" panose="020B0604020202020204" pitchFamily="34" charset="0"/>
              </a:rPr>
              <a:t>People at the Heart of Care: Adult Social Care Reform White Paper</a:t>
            </a:r>
            <a:r>
              <a:rPr lang="en-GB" sz="1000" dirty="0">
                <a:latin typeface="Arial" panose="020B0604020202020204" pitchFamily="34" charset="0"/>
                <a:cs typeface="Arial" panose="020B0604020202020204" pitchFamily="34" charset="0"/>
              </a:rPr>
              <a:t>. Available at: </a:t>
            </a:r>
            <a:r>
              <a:rPr lang="en-GB" sz="1000" u="sng" dirty="0">
                <a:latin typeface="Arial" panose="020B0604020202020204" pitchFamily="34" charset="0"/>
                <a:cs typeface="Arial" panose="020B0604020202020204" pitchFamily="34" charset="0"/>
                <a:hlinkClick r:id="rId4"/>
              </a:rPr>
              <a:t>https://www.gov.uk</a:t>
            </a:r>
            <a:r>
              <a:rPr lang="en-GB" sz="1000" dirty="0">
                <a:latin typeface="Arial" panose="020B0604020202020204" pitchFamily="34" charset="0"/>
                <a:cs typeface="Arial" panose="020B0604020202020204" pitchFamily="34" charset="0"/>
              </a:rPr>
              <a:t> </a:t>
            </a:r>
          </a:p>
          <a:p>
            <a:pPr marL="0" indent="0">
              <a:buNone/>
            </a:pPr>
            <a:r>
              <a:rPr lang="en-GB" sz="1000" dirty="0">
                <a:latin typeface="Arial" panose="020B0604020202020204" pitchFamily="34" charset="0"/>
                <a:cs typeface="Arial" panose="020B0604020202020204" pitchFamily="34" charset="0"/>
              </a:rPr>
              <a:t>Department of Health and Social Care (2023) </a:t>
            </a:r>
            <a:r>
              <a:rPr lang="en-GB" sz="1000" i="1" dirty="0">
                <a:latin typeface="Arial" panose="020B0604020202020204" pitchFamily="34" charset="0"/>
                <a:cs typeface="Arial" panose="020B0604020202020204" pitchFamily="34" charset="0"/>
              </a:rPr>
              <a:t>People at the Heart of Care: Adult Social Care Reform White Paper - Progress Report</a:t>
            </a:r>
            <a:r>
              <a:rPr lang="en-GB" sz="1000" dirty="0">
                <a:latin typeface="Arial" panose="020B0604020202020204" pitchFamily="34" charset="0"/>
                <a:cs typeface="Arial" panose="020B0604020202020204" pitchFamily="34" charset="0"/>
              </a:rPr>
              <a:t>. Available at: </a:t>
            </a:r>
            <a:r>
              <a:rPr lang="en-GB" sz="1000" u="sng" dirty="0">
                <a:latin typeface="Arial" panose="020B0604020202020204" pitchFamily="34" charset="0"/>
                <a:cs typeface="Arial" panose="020B0604020202020204" pitchFamily="34" charset="0"/>
                <a:hlinkClick r:id="rId5"/>
              </a:rPr>
              <a:t>https://www.gov.uk/government/publications/adult-social-care-reform-progress-report</a:t>
            </a:r>
            <a:r>
              <a:rPr lang="en-GB" sz="1000" dirty="0">
                <a:latin typeface="Arial" panose="020B0604020202020204" pitchFamily="34" charset="0"/>
                <a:cs typeface="Arial" panose="020B0604020202020204" pitchFamily="34" charset="0"/>
              </a:rPr>
              <a:t> </a:t>
            </a:r>
          </a:p>
          <a:p>
            <a:pPr marL="0" indent="0">
              <a:buNone/>
            </a:pPr>
            <a:r>
              <a:rPr lang="en-GB" sz="1000" dirty="0" err="1">
                <a:latin typeface="Arial" panose="020B0604020202020204" pitchFamily="34" charset="0"/>
                <a:cs typeface="Arial" panose="020B0604020202020204" pitchFamily="34" charset="0"/>
              </a:rPr>
              <a:t>Dreamstime</a:t>
            </a:r>
            <a:r>
              <a:rPr lang="en-GB" sz="1000" dirty="0">
                <a:latin typeface="Arial" panose="020B0604020202020204" pitchFamily="34" charset="0"/>
                <a:cs typeface="Arial" panose="020B0604020202020204" pitchFamily="34" charset="0"/>
              </a:rPr>
              <a:t> (2025) </a:t>
            </a:r>
            <a:r>
              <a:rPr lang="en-GB" sz="1000" i="1" dirty="0">
                <a:latin typeface="Arial" panose="020B0604020202020204" pitchFamily="34" charset="0"/>
                <a:cs typeface="Arial" panose="020B0604020202020204" pitchFamily="34" charset="0"/>
              </a:rPr>
              <a:t>Elderly Jumping People Illustrations &amp; Vectors</a:t>
            </a:r>
            <a:r>
              <a:rPr lang="en-GB" sz="1000" dirty="0">
                <a:latin typeface="Arial" panose="020B0604020202020204" pitchFamily="34" charset="0"/>
                <a:cs typeface="Arial" panose="020B0604020202020204" pitchFamily="34" charset="0"/>
              </a:rPr>
              <a:t>. Available at: </a:t>
            </a:r>
            <a:r>
              <a:rPr lang="en-GB" sz="1000" u="sng" dirty="0">
                <a:latin typeface="Arial" panose="020B0604020202020204" pitchFamily="34" charset="0"/>
                <a:cs typeface="Arial" panose="020B0604020202020204" pitchFamily="34" charset="0"/>
                <a:hlinkClick r:id="rId6"/>
              </a:rPr>
              <a:t>https://www.dreamstime.com/illustration/elderly-jumping-people.html</a:t>
            </a:r>
            <a:endParaRPr lang="en-GB" sz="1000" dirty="0">
              <a:latin typeface="Arial" panose="020B0604020202020204" pitchFamily="34" charset="0"/>
              <a:cs typeface="Arial" panose="020B0604020202020204" pitchFamily="34" charset="0"/>
            </a:endParaRPr>
          </a:p>
          <a:p>
            <a:pPr marL="0" indent="0">
              <a:buNone/>
            </a:pPr>
            <a:r>
              <a:rPr lang="en-GB" sz="1000" dirty="0">
                <a:latin typeface="Arial" panose="020B0604020202020204" pitchFamily="34" charset="0"/>
                <a:cs typeface="Arial" panose="020B0604020202020204" pitchFamily="34" charset="0"/>
              </a:rPr>
              <a:t>Elder, G.H. Jr. (1994) ‘Time, human agency, and social change: Perspectives on the life course’, </a:t>
            </a:r>
            <a:r>
              <a:rPr lang="en-GB" sz="1000" i="1" dirty="0">
                <a:latin typeface="Arial" panose="020B0604020202020204" pitchFamily="34" charset="0"/>
                <a:cs typeface="Arial" panose="020B0604020202020204" pitchFamily="34" charset="0"/>
              </a:rPr>
              <a:t>Social Psychology Quarterly</a:t>
            </a:r>
            <a:r>
              <a:rPr lang="en-GB" sz="1000" dirty="0">
                <a:latin typeface="Arial" panose="020B0604020202020204" pitchFamily="34" charset="0"/>
                <a:cs typeface="Arial" panose="020B0604020202020204" pitchFamily="34" charset="0"/>
              </a:rPr>
              <a:t>, 57(1), pp. 4–15. Available at: </a:t>
            </a:r>
            <a:r>
              <a:rPr lang="en-GB" sz="1000" u="sng" dirty="0">
                <a:latin typeface="Arial" panose="020B0604020202020204" pitchFamily="34" charset="0"/>
                <a:cs typeface="Arial" panose="020B0604020202020204" pitchFamily="34" charset="0"/>
                <a:hlinkClick r:id="rId7"/>
              </a:rPr>
              <a:t>https://doi.org/10.2307/2786971</a:t>
            </a:r>
            <a:r>
              <a:rPr lang="en-GB" sz="1000" dirty="0">
                <a:latin typeface="Arial" panose="020B0604020202020204" pitchFamily="34" charset="0"/>
                <a:cs typeface="Arial" panose="020B0604020202020204" pitchFamily="34" charset="0"/>
              </a:rPr>
              <a:t> </a:t>
            </a:r>
          </a:p>
          <a:p>
            <a:pPr marL="0" indent="0">
              <a:buNone/>
            </a:pPr>
            <a:r>
              <a:rPr lang="en-GB" sz="1000" dirty="0" err="1">
                <a:latin typeface="Arial" panose="020B0604020202020204" pitchFamily="34" charset="0"/>
                <a:cs typeface="Arial" panose="020B0604020202020204" pitchFamily="34" charset="0"/>
              </a:rPr>
              <a:t>ElderSource</a:t>
            </a:r>
            <a:r>
              <a:rPr lang="en-GB" sz="1000" dirty="0">
                <a:latin typeface="Arial" panose="020B0604020202020204" pitchFamily="34" charset="0"/>
                <a:cs typeface="Arial" panose="020B0604020202020204" pitchFamily="34" charset="0"/>
              </a:rPr>
              <a:t> Institute (2017) </a:t>
            </a:r>
            <a:r>
              <a:rPr lang="en-GB" sz="1000" i="1" dirty="0">
                <a:latin typeface="Arial" panose="020B0604020202020204" pitchFamily="34" charset="0"/>
                <a:cs typeface="Arial" panose="020B0604020202020204" pitchFamily="34" charset="0"/>
              </a:rPr>
              <a:t>About‑Us image</a:t>
            </a:r>
            <a:r>
              <a:rPr lang="en-GB" sz="1000" dirty="0">
                <a:latin typeface="Arial" panose="020B0604020202020204" pitchFamily="34" charset="0"/>
                <a:cs typeface="Arial" panose="020B0604020202020204" pitchFamily="34" charset="0"/>
              </a:rPr>
              <a:t> [online]. Available at: </a:t>
            </a:r>
            <a:r>
              <a:rPr lang="en-GB" sz="1000" u="sng" dirty="0">
                <a:latin typeface="Arial" panose="020B0604020202020204" pitchFamily="34" charset="0"/>
                <a:cs typeface="Arial" panose="020B0604020202020204" pitchFamily="34" charset="0"/>
                <a:hlinkClick r:id="rId8"/>
              </a:rPr>
              <a:t>https://www.eldersourceinstitute.org/wp-content/uploads/2017/01/About-Us-1-1.jpg</a:t>
            </a:r>
            <a:endParaRPr lang="en-GB" sz="1000" dirty="0">
              <a:latin typeface="Arial" panose="020B0604020202020204" pitchFamily="34" charset="0"/>
              <a:cs typeface="Arial" panose="020B0604020202020204" pitchFamily="34" charset="0"/>
            </a:endParaRPr>
          </a:p>
          <a:p>
            <a:pPr marL="0" indent="0">
              <a:buNone/>
            </a:pPr>
            <a:r>
              <a:rPr lang="en-GB" sz="1000" dirty="0">
                <a:latin typeface="Arial" panose="020B0604020202020204" pitchFamily="34" charset="0"/>
                <a:cs typeface="Arial" panose="020B0604020202020204" pitchFamily="34" charset="0"/>
              </a:rPr>
              <a:t>Equality and Human Rights Commission (2010) </a:t>
            </a:r>
            <a:r>
              <a:rPr lang="en-GB" sz="1000" i="1" dirty="0">
                <a:latin typeface="Arial" panose="020B0604020202020204" pitchFamily="34" charset="0"/>
                <a:cs typeface="Arial" panose="020B0604020202020204" pitchFamily="34" charset="0"/>
              </a:rPr>
              <a:t>Equality Act 2010</a:t>
            </a:r>
            <a:r>
              <a:rPr lang="en-GB" sz="1000" dirty="0">
                <a:latin typeface="Arial" panose="020B0604020202020204" pitchFamily="34" charset="0"/>
                <a:cs typeface="Arial" panose="020B0604020202020204" pitchFamily="34" charset="0"/>
              </a:rPr>
              <a:t>. Available at: </a:t>
            </a:r>
            <a:r>
              <a:rPr lang="en-GB" sz="1000" u="sng" dirty="0">
                <a:latin typeface="Arial" panose="020B0604020202020204" pitchFamily="34" charset="0"/>
                <a:cs typeface="Arial" panose="020B0604020202020204" pitchFamily="34" charset="0"/>
                <a:hlinkClick r:id="rId9"/>
              </a:rPr>
              <a:t>https://www.equalityhumanrights.com/en/equality-act-2010/what-equality-act</a:t>
            </a:r>
            <a:r>
              <a:rPr lang="en-GB" sz="1000" dirty="0">
                <a:latin typeface="Arial" panose="020B0604020202020204" pitchFamily="34" charset="0"/>
                <a:cs typeface="Arial" panose="020B0604020202020204" pitchFamily="34" charset="0"/>
              </a:rPr>
              <a:t> </a:t>
            </a:r>
          </a:p>
          <a:p>
            <a:pPr marL="0" indent="0">
              <a:buNone/>
            </a:pPr>
            <a:r>
              <a:rPr lang="en-GB" sz="1000" dirty="0">
                <a:latin typeface="Arial" panose="020B0604020202020204" pitchFamily="34" charset="0"/>
                <a:cs typeface="Arial" panose="020B0604020202020204" pitchFamily="34" charset="0"/>
              </a:rPr>
              <a:t>ExtraCare (2018) </a:t>
            </a:r>
            <a:r>
              <a:rPr lang="en-GB" sz="1000" i="1" dirty="0">
                <a:latin typeface="Arial" panose="020B0604020202020204" pitchFamily="34" charset="0"/>
                <a:cs typeface="Arial" panose="020B0604020202020204" pitchFamily="34" charset="0"/>
              </a:rPr>
              <a:t>Building better lives for older people – Case study</a:t>
            </a:r>
            <a:r>
              <a:rPr lang="en-GB" sz="1000" dirty="0">
                <a:latin typeface="Arial" panose="020B0604020202020204" pitchFamily="34" charset="0"/>
                <a:cs typeface="Arial" panose="020B0604020202020204" pitchFamily="34" charset="0"/>
              </a:rPr>
              <a:t>. Available at: </a:t>
            </a:r>
            <a:r>
              <a:rPr lang="en-GB" sz="1000" u="sng" dirty="0">
                <a:latin typeface="Arial" panose="020B0604020202020204" pitchFamily="34" charset="0"/>
                <a:cs typeface="Arial" panose="020B0604020202020204" pitchFamily="34" charset="0"/>
                <a:hlinkClick r:id="rId10"/>
              </a:rPr>
              <a:t>https://www.gov.uk/government/case-studies/extracare-building-better-lives-for-older-people</a:t>
            </a:r>
            <a:r>
              <a:rPr lang="en-GB" sz="1000" dirty="0">
                <a:latin typeface="Arial" panose="020B0604020202020204" pitchFamily="34" charset="0"/>
                <a:cs typeface="Arial" panose="020B0604020202020204" pitchFamily="34" charset="0"/>
              </a:rPr>
              <a:t> </a:t>
            </a:r>
          </a:p>
          <a:p>
            <a:pPr marL="0" indent="0">
              <a:buNone/>
            </a:pPr>
            <a:r>
              <a:rPr lang="en-GB" sz="1000" dirty="0">
                <a:latin typeface="Arial" panose="020B0604020202020204" pitchFamily="34" charset="0"/>
                <a:cs typeface="Arial" panose="020B0604020202020204" pitchFamily="34" charset="0"/>
              </a:rPr>
              <a:t>Forder, J., </a:t>
            </a:r>
            <a:r>
              <a:rPr lang="en-GB" sz="1000" dirty="0" err="1">
                <a:latin typeface="Arial" panose="020B0604020202020204" pitchFamily="34" charset="0"/>
                <a:cs typeface="Arial" panose="020B0604020202020204" pitchFamily="34" charset="0"/>
              </a:rPr>
              <a:t>Malisauskaite</a:t>
            </a:r>
            <a:r>
              <a:rPr lang="en-GB" sz="1000" dirty="0">
                <a:latin typeface="Arial" panose="020B0604020202020204" pitchFamily="34" charset="0"/>
                <a:cs typeface="Arial" panose="020B0604020202020204" pitchFamily="34" charset="0"/>
              </a:rPr>
              <a:t>, G., and Fernandez, J.L. (2020) </a:t>
            </a:r>
            <a:r>
              <a:rPr lang="en-GB" sz="1000" i="1" dirty="0">
                <a:latin typeface="Arial" panose="020B0604020202020204" pitchFamily="34" charset="0"/>
                <a:cs typeface="Arial" panose="020B0604020202020204" pitchFamily="34" charset="0"/>
              </a:rPr>
              <a:t>The Impact of Integrated Care on Hospital Use: A Systematic Review and Meta-Analysis</a:t>
            </a:r>
            <a:r>
              <a:rPr lang="en-GB" sz="1000" dirty="0">
                <a:latin typeface="Arial" panose="020B0604020202020204" pitchFamily="34" charset="0"/>
                <a:cs typeface="Arial" panose="020B0604020202020204" pitchFamily="34" charset="0"/>
              </a:rPr>
              <a:t>. PSSRU, University of Kent. Available at: </a:t>
            </a:r>
            <a:r>
              <a:rPr lang="en-GB" sz="1000" u="sng" dirty="0">
                <a:latin typeface="Arial" panose="020B0604020202020204" pitchFamily="34" charset="0"/>
                <a:cs typeface="Arial" panose="020B0604020202020204" pitchFamily="34" charset="0"/>
                <a:hlinkClick r:id="rId11"/>
              </a:rPr>
              <a:t>https://www.pssru.ac.uk/pub/uc/uc2020/ICimpactreport.pdf</a:t>
            </a:r>
            <a:r>
              <a:rPr lang="en-GB" sz="1000" dirty="0">
                <a:latin typeface="Arial" panose="020B0604020202020204" pitchFamily="34" charset="0"/>
                <a:cs typeface="Arial" panose="020B0604020202020204" pitchFamily="34" charset="0"/>
              </a:rPr>
              <a:t> </a:t>
            </a:r>
          </a:p>
          <a:p>
            <a:pPr marL="0" indent="0">
              <a:buNone/>
            </a:pPr>
            <a:r>
              <a:rPr lang="en-GB" sz="1000" dirty="0" err="1">
                <a:latin typeface="Arial" panose="020B0604020202020204" pitchFamily="34" charset="0"/>
                <a:cs typeface="Arial" panose="020B0604020202020204" pitchFamily="34" charset="0"/>
              </a:rPr>
              <a:t>Freepik</a:t>
            </a:r>
            <a:r>
              <a:rPr lang="en-GB" sz="1000" dirty="0">
                <a:latin typeface="Arial" panose="020B0604020202020204" pitchFamily="34" charset="0"/>
                <a:cs typeface="Arial" panose="020B0604020202020204" pitchFamily="34" charset="0"/>
              </a:rPr>
              <a:t> (2025) </a:t>
            </a:r>
            <a:r>
              <a:rPr lang="en-GB" sz="1000" i="1" dirty="0">
                <a:latin typeface="Arial" panose="020B0604020202020204" pitchFamily="34" charset="0"/>
                <a:cs typeface="Arial" panose="020B0604020202020204" pitchFamily="34" charset="0"/>
              </a:rPr>
              <a:t>Elderly people help background with technology learning symbols — flat vector illustration</a:t>
            </a:r>
            <a:r>
              <a:rPr lang="en-GB" sz="1000" dirty="0">
                <a:latin typeface="Arial" panose="020B0604020202020204" pitchFamily="34" charset="0"/>
                <a:cs typeface="Arial" panose="020B0604020202020204" pitchFamily="34" charset="0"/>
              </a:rPr>
              <a:t>. Available at: </a:t>
            </a:r>
            <a:r>
              <a:rPr lang="en-GB" sz="1000" u="sng" dirty="0">
                <a:latin typeface="Arial" panose="020B0604020202020204" pitchFamily="34" charset="0"/>
                <a:cs typeface="Arial" panose="020B0604020202020204" pitchFamily="34" charset="0"/>
                <a:hlinkClick r:id="rId12"/>
              </a:rPr>
              <a:t>https://www.freepik.com/free-vector/elderly-people-help-background-with-technology-learning-symbols-flat-vector-illustration_41684648.htm</a:t>
            </a:r>
            <a:r>
              <a:rPr lang="en-GB" sz="1000" dirty="0">
                <a:latin typeface="Arial" panose="020B0604020202020204" pitchFamily="34" charset="0"/>
                <a:cs typeface="Arial" panose="020B0604020202020204" pitchFamily="34" charset="0"/>
              </a:rPr>
              <a:t> </a:t>
            </a:r>
          </a:p>
          <a:p>
            <a:pPr marL="0" indent="0">
              <a:buNone/>
            </a:pPr>
            <a:r>
              <a:rPr lang="en-GB" sz="1000" dirty="0">
                <a:latin typeface="Arial" panose="020B0604020202020204" pitchFamily="34" charset="0"/>
                <a:cs typeface="Arial" panose="020B0604020202020204" pitchFamily="34" charset="0"/>
              </a:rPr>
              <a:t>Glasby, J. (2016) </a:t>
            </a:r>
            <a:r>
              <a:rPr lang="en-GB" sz="1000" i="1" dirty="0">
                <a:latin typeface="Arial" panose="020B0604020202020204" pitchFamily="34" charset="0"/>
                <a:cs typeface="Arial" panose="020B0604020202020204" pitchFamily="34" charset="0"/>
              </a:rPr>
              <a:t>Understanding Health and Social Care</a:t>
            </a:r>
            <a:r>
              <a:rPr lang="en-GB" sz="1000" dirty="0">
                <a:latin typeface="Arial" panose="020B0604020202020204" pitchFamily="34" charset="0"/>
                <a:cs typeface="Arial" panose="020B0604020202020204" pitchFamily="34" charset="0"/>
              </a:rPr>
              <a:t>. 3rd </a:t>
            </a:r>
            <a:r>
              <a:rPr lang="en-GB" sz="1000" dirty="0" err="1">
                <a:latin typeface="Arial" panose="020B0604020202020204" pitchFamily="34" charset="0"/>
                <a:cs typeface="Arial" panose="020B0604020202020204" pitchFamily="34" charset="0"/>
              </a:rPr>
              <a:t>edn</a:t>
            </a:r>
            <a:r>
              <a:rPr lang="en-GB" sz="1000" dirty="0">
                <a:latin typeface="Arial" panose="020B0604020202020204" pitchFamily="34" charset="0"/>
                <a:cs typeface="Arial" panose="020B0604020202020204" pitchFamily="34" charset="0"/>
              </a:rPr>
              <a:t>. Bristol: Policy Press.</a:t>
            </a:r>
          </a:p>
          <a:p>
            <a:pPr marL="0" indent="0">
              <a:buNone/>
            </a:pPr>
            <a:r>
              <a:rPr lang="en-GB" sz="1000" dirty="0">
                <a:latin typeface="Arial" panose="020B0604020202020204" pitchFamily="34" charset="0"/>
                <a:cs typeface="Arial" panose="020B0604020202020204" pitchFamily="34" charset="0"/>
              </a:rPr>
              <a:t>Glasby, J. and Dickinson, H. (2014) </a:t>
            </a:r>
            <a:r>
              <a:rPr lang="en-GB" sz="1000" i="1" dirty="0">
                <a:latin typeface="Arial" panose="020B0604020202020204" pitchFamily="34" charset="0"/>
                <a:cs typeface="Arial" panose="020B0604020202020204" pitchFamily="34" charset="0"/>
              </a:rPr>
              <a:t>Partnership Working in Health and Social Care: What is Integrated Care and How Can We Deliver It?</a:t>
            </a:r>
            <a:r>
              <a:rPr lang="en-GB" sz="1000" dirty="0">
                <a:latin typeface="Arial" panose="020B0604020202020204" pitchFamily="34" charset="0"/>
                <a:cs typeface="Arial" panose="020B0604020202020204" pitchFamily="34" charset="0"/>
              </a:rPr>
              <a:t> 2nd </a:t>
            </a:r>
            <a:r>
              <a:rPr lang="en-GB" sz="1000" dirty="0" err="1">
                <a:latin typeface="Arial" panose="020B0604020202020204" pitchFamily="34" charset="0"/>
                <a:cs typeface="Arial" panose="020B0604020202020204" pitchFamily="34" charset="0"/>
              </a:rPr>
              <a:t>edn</a:t>
            </a:r>
            <a:r>
              <a:rPr lang="en-GB" sz="1000" dirty="0">
                <a:latin typeface="Arial" panose="020B0604020202020204" pitchFamily="34" charset="0"/>
                <a:cs typeface="Arial" panose="020B0604020202020204" pitchFamily="34" charset="0"/>
              </a:rPr>
              <a:t>. Bristol: Policy Press.</a:t>
            </a:r>
          </a:p>
          <a:p>
            <a:pPr marL="0" indent="0">
              <a:buNone/>
            </a:pPr>
            <a:r>
              <a:rPr lang="en-GB" sz="1000" dirty="0">
                <a:latin typeface="Arial" panose="020B0604020202020204" pitchFamily="34" charset="0"/>
                <a:cs typeface="Arial" panose="020B0604020202020204" pitchFamily="34" charset="0"/>
              </a:rPr>
              <a:t>Havighurst, R.J. (1961) ‘Successful Aging’, </a:t>
            </a:r>
            <a:r>
              <a:rPr lang="en-GB" sz="1000" i="1" dirty="0">
                <a:latin typeface="Arial" panose="020B0604020202020204" pitchFamily="34" charset="0"/>
                <a:cs typeface="Arial" panose="020B0604020202020204" pitchFamily="34" charset="0"/>
              </a:rPr>
              <a:t>The Gerontologist</a:t>
            </a:r>
            <a:r>
              <a:rPr lang="en-GB" sz="1000" dirty="0">
                <a:latin typeface="Arial" panose="020B0604020202020204" pitchFamily="34" charset="0"/>
                <a:cs typeface="Arial" panose="020B0604020202020204" pitchFamily="34" charset="0"/>
              </a:rPr>
              <a:t>, 1(1), pp. 8–13. </a:t>
            </a:r>
            <a:r>
              <a:rPr lang="en-GB" sz="1000" u="sng" dirty="0">
                <a:latin typeface="Arial" panose="020B0604020202020204" pitchFamily="34" charset="0"/>
                <a:cs typeface="Arial" panose="020B0604020202020204" pitchFamily="34" charset="0"/>
                <a:hlinkClick r:id="rId13"/>
              </a:rPr>
              <a:t>https://doi.org/10.1093/geront/1.1.8</a:t>
            </a:r>
            <a:endParaRPr lang="en-GB" sz="1000" dirty="0">
              <a:latin typeface="Arial" panose="020B0604020202020204" pitchFamily="34" charset="0"/>
              <a:cs typeface="Arial" panose="020B0604020202020204" pitchFamily="34" charset="0"/>
            </a:endParaRPr>
          </a:p>
          <a:p>
            <a:pPr marL="0" indent="0">
              <a:buNone/>
            </a:pPr>
            <a:r>
              <a:rPr lang="en-GB" sz="1000" dirty="0">
                <a:latin typeface="Arial" panose="020B0604020202020204" pitchFamily="34" charset="0"/>
                <a:cs typeface="Arial" panose="020B0604020202020204" pitchFamily="34" charset="0"/>
              </a:rPr>
              <a:t>Hayflick, L. (2007) ‘Entropy explains aging, genetic determinism explains longevity, and undefined terminology explains misunderstanding both’, </a:t>
            </a:r>
            <a:r>
              <a:rPr lang="en-GB" sz="1000" i="1" dirty="0" err="1">
                <a:latin typeface="Arial" panose="020B0604020202020204" pitchFamily="34" charset="0"/>
                <a:cs typeface="Arial" panose="020B0604020202020204" pitchFamily="34" charset="0"/>
              </a:rPr>
              <a:t>PLoS</a:t>
            </a:r>
            <a:r>
              <a:rPr lang="en-GB" sz="1000" i="1" dirty="0">
                <a:latin typeface="Arial" panose="020B0604020202020204" pitchFamily="34" charset="0"/>
                <a:cs typeface="Arial" panose="020B0604020202020204" pitchFamily="34" charset="0"/>
              </a:rPr>
              <a:t> Genetics</a:t>
            </a:r>
            <a:r>
              <a:rPr lang="en-GB" sz="1000" dirty="0">
                <a:latin typeface="Arial" panose="020B0604020202020204" pitchFamily="34" charset="0"/>
                <a:cs typeface="Arial" panose="020B0604020202020204" pitchFamily="34" charset="0"/>
              </a:rPr>
              <a:t>, 3(12), p. e220. Available at: </a:t>
            </a:r>
            <a:r>
              <a:rPr lang="en-GB" sz="1000" u="sng" dirty="0">
                <a:latin typeface="Arial" panose="020B0604020202020204" pitchFamily="34" charset="0"/>
                <a:cs typeface="Arial" panose="020B0604020202020204" pitchFamily="34" charset="0"/>
                <a:hlinkClick r:id="rId14"/>
              </a:rPr>
              <a:t>https://doi.org/10.1371/journal.pgen.0030220</a:t>
            </a:r>
            <a:endParaRPr lang="en-GB" sz="10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D5D29DDF-A531-3BD1-E5E9-EAD3037F0A7E}"/>
              </a:ext>
            </a:extLst>
          </p:cNvPr>
          <p:cNvSpPr txBox="1"/>
          <p:nvPr/>
        </p:nvSpPr>
        <p:spPr>
          <a:xfrm>
            <a:off x="731520" y="365760"/>
            <a:ext cx="3860800" cy="369332"/>
          </a:xfrm>
          <a:prstGeom prst="rect">
            <a:avLst/>
          </a:prstGeom>
          <a:noFill/>
        </p:spPr>
        <p:txBody>
          <a:bodyPr wrap="square" rtlCol="0">
            <a:spAutoFit/>
          </a:bodyPr>
          <a:lstStyle/>
          <a:p>
            <a:r>
              <a:rPr lang="en-GB" dirty="0"/>
              <a:t>References</a:t>
            </a:r>
          </a:p>
        </p:txBody>
      </p:sp>
    </p:spTree>
    <p:extLst>
      <p:ext uri="{BB962C8B-B14F-4D97-AF65-F5344CB8AC3E}">
        <p14:creationId xmlns:p14="http://schemas.microsoft.com/office/powerpoint/2010/main" val="25346972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A73FE81-F2D5-AB45-58E0-D82B1E3944DD}"/>
              </a:ext>
            </a:extLst>
          </p:cNvPr>
          <p:cNvSpPr>
            <a:spLocks noGrp="1"/>
          </p:cNvSpPr>
          <p:nvPr>
            <p:ph idx="1"/>
          </p:nvPr>
        </p:nvSpPr>
        <p:spPr>
          <a:xfrm>
            <a:off x="497840" y="1036320"/>
            <a:ext cx="11694160" cy="5163312"/>
          </a:xfrm>
        </p:spPr>
        <p:txBody>
          <a:bodyPr>
            <a:normAutofit fontScale="25000" lnSpcReduction="20000"/>
          </a:bodyPr>
          <a:lstStyle/>
          <a:p>
            <a:pPr marL="0" indent="0">
              <a:buNone/>
            </a:pPr>
            <a:r>
              <a:rPr lang="en-GB" sz="4000" dirty="0">
                <a:latin typeface="Arial" panose="020B0604020202020204" pitchFamily="34" charset="0"/>
                <a:cs typeface="Arial" panose="020B0604020202020204" pitchFamily="34" charset="0"/>
              </a:rPr>
              <a:t>Heffernan, C., Richter, H., Patel, A., Thakker, D. and Patel, N. (2025) ‘The role of community pharmacies in reducing digital exclusion among older adults through e-prescribing’, </a:t>
            </a:r>
            <a:r>
              <a:rPr lang="en-GB" sz="4000" i="1" dirty="0">
                <a:latin typeface="Arial" panose="020B0604020202020204" pitchFamily="34" charset="0"/>
                <a:cs typeface="Arial" panose="020B0604020202020204" pitchFamily="34" charset="0"/>
              </a:rPr>
              <a:t>Journal of Prescribing Practice</a:t>
            </a:r>
            <a:r>
              <a:rPr lang="en-GB" sz="4000" dirty="0">
                <a:latin typeface="Arial" panose="020B0604020202020204" pitchFamily="34" charset="0"/>
                <a:cs typeface="Arial" panose="020B0604020202020204" pitchFamily="34" charset="0"/>
              </a:rPr>
              <a:t>, 7(5). Available at: </a:t>
            </a:r>
            <a:r>
              <a:rPr lang="en-GB" sz="4000" u="sng" dirty="0">
                <a:latin typeface="Arial" panose="020B0604020202020204" pitchFamily="34" charset="0"/>
                <a:cs typeface="Arial" panose="020B0604020202020204" pitchFamily="34" charset="0"/>
                <a:hlinkClick r:id="rId2"/>
              </a:rPr>
              <a:t>https://www.prescribingpractice.com/content/better-practice/the-role-of-community-pharmacies-in-reducing-digital-exclusion-among-older-adults-through-e-prescribing</a:t>
            </a:r>
            <a:r>
              <a:rPr lang="en-GB" sz="4000" dirty="0">
                <a:latin typeface="Arial" panose="020B0604020202020204" pitchFamily="34" charset="0"/>
                <a:cs typeface="Arial" panose="020B0604020202020204" pitchFamily="34" charset="0"/>
              </a:rPr>
              <a:t> </a:t>
            </a:r>
          </a:p>
          <a:p>
            <a:pPr marL="0" indent="0">
              <a:buNone/>
            </a:pPr>
            <a:r>
              <a:rPr lang="en-GB" sz="4000" dirty="0">
                <a:latin typeface="Arial" panose="020B0604020202020204" pitchFamily="34" charset="0"/>
                <a:cs typeface="Arial" panose="020B0604020202020204" pitchFamily="34" charset="0"/>
              </a:rPr>
              <a:t>Heffernan, C., Richter, H., Patel, A., Thakker, D., and Patel, N. (2025) 'The role of community pharmacies in reducing digital exclusion among older adults through e-prescribing', </a:t>
            </a:r>
            <a:r>
              <a:rPr lang="en-GB" sz="4000" i="1" dirty="0">
                <a:latin typeface="Arial" panose="020B0604020202020204" pitchFamily="34" charset="0"/>
                <a:cs typeface="Arial" panose="020B0604020202020204" pitchFamily="34" charset="0"/>
              </a:rPr>
              <a:t>Journal of Prescribing Practice</a:t>
            </a:r>
            <a:r>
              <a:rPr lang="en-GB" sz="4000" dirty="0">
                <a:latin typeface="Arial" panose="020B0604020202020204" pitchFamily="34" charset="0"/>
                <a:cs typeface="Arial" panose="020B0604020202020204" pitchFamily="34" charset="0"/>
              </a:rPr>
              <a:t>, 7(5). </a:t>
            </a:r>
          </a:p>
          <a:p>
            <a:pPr marL="0" indent="0">
              <a:buNone/>
            </a:pPr>
            <a:r>
              <a:rPr lang="en-GB" sz="4000" dirty="0">
                <a:latin typeface="Arial" panose="020B0604020202020204" pitchFamily="34" charset="0"/>
                <a:cs typeface="Arial" panose="020B0604020202020204" pitchFamily="34" charset="0"/>
              </a:rPr>
              <a:t>HM Government (1998) </a:t>
            </a:r>
            <a:r>
              <a:rPr lang="en-GB" sz="4000" i="1" dirty="0">
                <a:latin typeface="Arial" panose="020B0604020202020204" pitchFamily="34" charset="0"/>
                <a:cs typeface="Arial" panose="020B0604020202020204" pitchFamily="34" charset="0"/>
              </a:rPr>
              <a:t>Human Rights Act 1998</a:t>
            </a:r>
            <a:r>
              <a:rPr lang="en-GB" sz="4000" dirty="0">
                <a:latin typeface="Arial" panose="020B0604020202020204" pitchFamily="34" charset="0"/>
                <a:cs typeface="Arial" panose="020B0604020202020204" pitchFamily="34" charset="0"/>
              </a:rPr>
              <a:t>. Available at: </a:t>
            </a:r>
            <a:r>
              <a:rPr lang="en-GB" sz="4000" u="sng" dirty="0">
                <a:latin typeface="Arial" panose="020B0604020202020204" pitchFamily="34" charset="0"/>
                <a:cs typeface="Arial" panose="020B0604020202020204" pitchFamily="34" charset="0"/>
                <a:hlinkClick r:id="rId3"/>
              </a:rPr>
              <a:t>https://www.legislation.gov.uk/ukpga/1998/42/contents</a:t>
            </a:r>
            <a:r>
              <a:rPr lang="en-GB" sz="4000" dirty="0">
                <a:latin typeface="Arial" panose="020B0604020202020204" pitchFamily="34" charset="0"/>
                <a:cs typeface="Arial" panose="020B0604020202020204" pitchFamily="34" charset="0"/>
              </a:rPr>
              <a:t> </a:t>
            </a:r>
          </a:p>
          <a:p>
            <a:pPr marL="0" indent="0">
              <a:buNone/>
            </a:pPr>
            <a:r>
              <a:rPr lang="en-GB" sz="4000" dirty="0">
                <a:latin typeface="Arial" panose="020B0604020202020204" pitchFamily="34" charset="0"/>
                <a:cs typeface="Arial" panose="020B0604020202020204" pitchFamily="34" charset="0"/>
              </a:rPr>
              <a:t>Home Care Association (2024) </a:t>
            </a:r>
            <a:r>
              <a:rPr lang="en-GB" sz="4000" i="1" dirty="0">
                <a:latin typeface="Arial" panose="020B0604020202020204" pitchFamily="34" charset="0"/>
                <a:cs typeface="Arial" panose="020B0604020202020204" pitchFamily="34" charset="0"/>
              </a:rPr>
              <a:t>Age UK finds 2 million older people now have some unmet need for social care</a:t>
            </a:r>
            <a:r>
              <a:rPr lang="en-GB" sz="4000" dirty="0">
                <a:latin typeface="Arial" panose="020B0604020202020204" pitchFamily="34" charset="0"/>
                <a:cs typeface="Arial" panose="020B0604020202020204" pitchFamily="34" charset="0"/>
              </a:rPr>
              <a:t>. Available at: </a:t>
            </a:r>
            <a:r>
              <a:rPr lang="en-GB" sz="4000" u="sng" dirty="0">
                <a:latin typeface="Arial" panose="020B0604020202020204" pitchFamily="34" charset="0"/>
                <a:cs typeface="Arial" panose="020B0604020202020204" pitchFamily="34" charset="0"/>
                <a:hlinkClick r:id="rId4"/>
              </a:rPr>
              <a:t>https://www.homecareassociation.org.uk</a:t>
            </a:r>
            <a:r>
              <a:rPr lang="en-GB" sz="4000" dirty="0">
                <a:latin typeface="Arial" panose="020B0604020202020204" pitchFamily="34" charset="0"/>
                <a:cs typeface="Arial" panose="020B0604020202020204" pitchFamily="34" charset="0"/>
              </a:rPr>
              <a:t> </a:t>
            </a:r>
          </a:p>
          <a:p>
            <a:pPr marL="0" indent="0">
              <a:buNone/>
            </a:pPr>
            <a:r>
              <a:rPr lang="en-GB" sz="4000" dirty="0">
                <a:latin typeface="Arial" panose="020B0604020202020204" pitchFamily="34" charset="0"/>
                <a:cs typeface="Arial" panose="020B0604020202020204" pitchFamily="34" charset="0"/>
              </a:rPr>
              <a:t>International </a:t>
            </a:r>
            <a:r>
              <a:rPr lang="en-GB" sz="4000" dirty="0" err="1">
                <a:latin typeface="Arial" panose="020B0604020202020204" pitchFamily="34" charset="0"/>
                <a:cs typeface="Arial" panose="020B0604020202020204" pitchFamily="34" charset="0"/>
              </a:rPr>
              <a:t>Mataheri</a:t>
            </a:r>
            <a:r>
              <a:rPr lang="en-GB" sz="4000" dirty="0">
                <a:latin typeface="Arial" panose="020B0604020202020204" pitchFamily="34" charset="0"/>
                <a:cs typeface="Arial" panose="020B0604020202020204" pitchFamily="34" charset="0"/>
              </a:rPr>
              <a:t> (2025) ‘The International Day of Older Persons: Empowering Seniors to Experience a Meaningful Life’, 1 October. Available at: </a:t>
            </a:r>
            <a:r>
              <a:rPr lang="en-GB" sz="4000" u="sng" dirty="0">
                <a:latin typeface="Arial" panose="020B0604020202020204" pitchFamily="34" charset="0"/>
                <a:cs typeface="Arial" panose="020B0604020202020204" pitchFamily="34" charset="0"/>
                <a:hlinkClick r:id="rId5"/>
              </a:rPr>
              <a:t>https://int.mataheri.com/the-international-day-of-older-persons-empowering-seniors-to-experience-a-meaningful-life/</a:t>
            </a:r>
            <a:endParaRPr lang="en-GB" sz="4000" dirty="0">
              <a:latin typeface="Arial" panose="020B0604020202020204" pitchFamily="34" charset="0"/>
              <a:cs typeface="Arial" panose="020B0604020202020204" pitchFamily="34" charset="0"/>
            </a:endParaRPr>
          </a:p>
          <a:p>
            <a:pPr marL="0" indent="0">
              <a:buNone/>
            </a:pPr>
            <a:r>
              <a:rPr lang="en-GB" sz="4000" dirty="0">
                <a:latin typeface="Arial" panose="020B0604020202020204" pitchFamily="34" charset="0"/>
                <a:cs typeface="Arial" panose="020B0604020202020204" pitchFamily="34" charset="0"/>
              </a:rPr>
              <a:t>Jin, K. (2010) ‘Modern biological theories of aging’, </a:t>
            </a:r>
            <a:r>
              <a:rPr lang="en-GB" sz="4000" i="1" dirty="0">
                <a:latin typeface="Arial" panose="020B0604020202020204" pitchFamily="34" charset="0"/>
                <a:cs typeface="Arial" panose="020B0604020202020204" pitchFamily="34" charset="0"/>
              </a:rPr>
              <a:t>Aging and Disease</a:t>
            </a:r>
            <a:r>
              <a:rPr lang="en-GB" sz="4000" dirty="0">
                <a:latin typeface="Arial" panose="020B0604020202020204" pitchFamily="34" charset="0"/>
                <a:cs typeface="Arial" panose="020B0604020202020204" pitchFamily="34" charset="0"/>
              </a:rPr>
              <a:t>, 1(2), pp. 72–74. Available at: </a:t>
            </a:r>
            <a:r>
              <a:rPr lang="en-GB" sz="4000" u="sng" dirty="0">
                <a:latin typeface="Arial" panose="020B0604020202020204" pitchFamily="34" charset="0"/>
                <a:cs typeface="Arial" panose="020B0604020202020204" pitchFamily="34" charset="0"/>
                <a:hlinkClick r:id="rId6"/>
              </a:rPr>
              <a:t>https://www.ncbi.nlm.nih.gov/pmc/articles/PMC3047239/</a:t>
            </a:r>
            <a:r>
              <a:rPr lang="en-GB" sz="4000" dirty="0">
                <a:latin typeface="Arial" panose="020B0604020202020204" pitchFamily="34" charset="0"/>
                <a:cs typeface="Arial" panose="020B0604020202020204" pitchFamily="34" charset="0"/>
              </a:rPr>
              <a:t> </a:t>
            </a:r>
          </a:p>
          <a:p>
            <a:pPr marL="0" indent="0">
              <a:buNone/>
            </a:pPr>
            <a:r>
              <a:rPr lang="en-GB" sz="4000" dirty="0">
                <a:latin typeface="Arial" panose="020B0604020202020204" pitchFamily="34" charset="0"/>
                <a:cs typeface="Arial" panose="020B0604020202020204" pitchFamily="34" charset="0"/>
              </a:rPr>
              <a:t>Lewis, J. and West, A. (2014) </a:t>
            </a:r>
            <a:r>
              <a:rPr lang="en-GB" sz="4000" dirty="0" err="1">
                <a:latin typeface="Arial" panose="020B0604020202020204" pitchFamily="34" charset="0"/>
                <a:cs typeface="Arial" panose="020B0604020202020204" pitchFamily="34" charset="0"/>
              </a:rPr>
              <a:t>‘Re</a:t>
            </a:r>
            <a:r>
              <a:rPr lang="en-GB" sz="4000" dirty="0">
                <a:latin typeface="Arial" panose="020B0604020202020204" pitchFamily="34" charset="0"/>
                <a:cs typeface="Arial" panose="020B0604020202020204" pitchFamily="34" charset="0"/>
              </a:rPr>
              <a:t>-shaping social care services for older people in England: policy development and the problem of achieving “good care”’, </a:t>
            </a:r>
            <a:r>
              <a:rPr lang="en-GB" sz="4000" i="1" dirty="0">
                <a:latin typeface="Arial" panose="020B0604020202020204" pitchFamily="34" charset="0"/>
                <a:cs typeface="Arial" panose="020B0604020202020204" pitchFamily="34" charset="0"/>
              </a:rPr>
              <a:t>Journal of Social Policy</a:t>
            </a:r>
            <a:r>
              <a:rPr lang="en-GB" sz="4000" dirty="0">
                <a:latin typeface="Arial" panose="020B0604020202020204" pitchFamily="34" charset="0"/>
                <a:cs typeface="Arial" panose="020B0604020202020204" pitchFamily="34" charset="0"/>
              </a:rPr>
              <a:t>, 43(1), pp. 1–18. Available at: </a:t>
            </a:r>
            <a:r>
              <a:rPr lang="en-GB" sz="4000" u="sng" dirty="0">
                <a:latin typeface="Arial" panose="020B0604020202020204" pitchFamily="34" charset="0"/>
                <a:cs typeface="Arial" panose="020B0604020202020204" pitchFamily="34" charset="0"/>
                <a:hlinkClick r:id="rId7"/>
              </a:rPr>
              <a:t>https://doi.org/10.1017/S0047279413000561</a:t>
            </a:r>
            <a:r>
              <a:rPr lang="en-GB" sz="4000" dirty="0">
                <a:latin typeface="Arial" panose="020B0604020202020204" pitchFamily="34" charset="0"/>
                <a:cs typeface="Arial" panose="020B0604020202020204" pitchFamily="34" charset="0"/>
              </a:rPr>
              <a:t> </a:t>
            </a:r>
          </a:p>
          <a:p>
            <a:pPr marL="0" indent="0">
              <a:buNone/>
            </a:pPr>
            <a:r>
              <a:rPr lang="en-GB" sz="4000" dirty="0">
                <a:latin typeface="Arial" panose="020B0604020202020204" pitchFamily="34" charset="0"/>
                <a:cs typeface="Arial" panose="020B0604020202020204" pitchFamily="34" charset="0"/>
              </a:rPr>
              <a:t>Lloyd, L. and Stirling, C. (2018) ‘Older people, independence and the social care crisis’, </a:t>
            </a:r>
            <a:r>
              <a:rPr lang="en-GB" sz="4000" i="1" dirty="0">
                <a:latin typeface="Arial" panose="020B0604020202020204" pitchFamily="34" charset="0"/>
                <a:cs typeface="Arial" panose="020B0604020202020204" pitchFamily="34" charset="0"/>
              </a:rPr>
              <a:t>Critical Social Policy</a:t>
            </a:r>
            <a:r>
              <a:rPr lang="en-GB" sz="4000" dirty="0">
                <a:latin typeface="Arial" panose="020B0604020202020204" pitchFamily="34" charset="0"/>
                <a:cs typeface="Arial" panose="020B0604020202020204" pitchFamily="34" charset="0"/>
              </a:rPr>
              <a:t>, 38(3), pp. 439–459. </a:t>
            </a:r>
            <a:r>
              <a:rPr lang="en-GB" sz="4000" u="sng" dirty="0">
                <a:latin typeface="Arial" panose="020B0604020202020204" pitchFamily="34" charset="0"/>
                <a:cs typeface="Arial" panose="020B0604020202020204" pitchFamily="34" charset="0"/>
                <a:hlinkClick r:id="rId8"/>
              </a:rPr>
              <a:t>https://doi.org/10.1177/0261018317724521</a:t>
            </a:r>
            <a:endParaRPr lang="en-GB" sz="4000" dirty="0">
              <a:latin typeface="Arial" panose="020B0604020202020204" pitchFamily="34" charset="0"/>
              <a:cs typeface="Arial" panose="020B0604020202020204" pitchFamily="34" charset="0"/>
            </a:endParaRPr>
          </a:p>
          <a:p>
            <a:pPr marL="0" indent="0">
              <a:buNone/>
            </a:pPr>
            <a:r>
              <a:rPr lang="en-GB" sz="4000" dirty="0" err="1">
                <a:latin typeface="Arial" panose="020B0604020202020204" pitchFamily="34" charset="0"/>
                <a:cs typeface="Arial" panose="020B0604020202020204" pitchFamily="34" charset="0"/>
              </a:rPr>
              <a:t>MezzoLab</a:t>
            </a:r>
            <a:r>
              <a:rPr lang="en-GB" sz="4000" dirty="0">
                <a:latin typeface="Arial" panose="020B0604020202020204" pitchFamily="34" charset="0"/>
                <a:cs typeface="Arial" panose="020B0604020202020204" pitchFamily="34" charset="0"/>
              </a:rPr>
              <a:t> (2018) </a:t>
            </a:r>
            <a:r>
              <a:rPr lang="en-GB" sz="4000" i="1" dirty="0">
                <a:latin typeface="Arial" panose="020B0604020202020204" pitchFamily="34" charset="0"/>
                <a:cs typeface="Arial" panose="020B0604020202020204" pitchFamily="34" charset="0"/>
              </a:rPr>
              <a:t>Old folks’ home</a:t>
            </a:r>
            <a:r>
              <a:rPr lang="en-GB" sz="4000" dirty="0">
                <a:latin typeface="Arial" panose="020B0604020202020204" pitchFamily="34" charset="0"/>
                <a:cs typeface="Arial" panose="020B0604020202020204" pitchFamily="34" charset="0"/>
              </a:rPr>
              <a:t> [Illustration]. Available at: </a:t>
            </a:r>
            <a:r>
              <a:rPr lang="en-GB" sz="4000" u="sng" dirty="0">
                <a:latin typeface="Arial" panose="020B0604020202020204" pitchFamily="34" charset="0"/>
                <a:cs typeface="Arial" panose="020B0604020202020204" pitchFamily="34" charset="0"/>
                <a:hlinkClick r:id="rId9"/>
              </a:rPr>
              <a:t>https://dribbble.com/shots/4053544-Old-folks-home</a:t>
            </a:r>
            <a:r>
              <a:rPr lang="en-GB" sz="4000" dirty="0">
                <a:latin typeface="Arial" panose="020B0604020202020204" pitchFamily="34" charset="0"/>
                <a:cs typeface="Arial" panose="020B0604020202020204" pitchFamily="34" charset="0"/>
              </a:rPr>
              <a:t> </a:t>
            </a:r>
          </a:p>
          <a:p>
            <a:pPr marL="0" indent="0">
              <a:buNone/>
            </a:pPr>
            <a:r>
              <a:rPr lang="en-GB" sz="4000" dirty="0">
                <a:latin typeface="Arial" panose="020B0604020202020204" pitchFamily="34" charset="0"/>
                <a:cs typeface="Arial" panose="020B0604020202020204" pitchFamily="34" charset="0"/>
              </a:rPr>
              <a:t>MindMate (2025) </a:t>
            </a:r>
            <a:r>
              <a:rPr lang="en-GB" sz="4000" i="1" dirty="0">
                <a:latin typeface="Arial" panose="020B0604020202020204" pitchFamily="34" charset="0"/>
                <a:cs typeface="Arial" panose="020B0604020202020204" pitchFamily="34" charset="0"/>
              </a:rPr>
              <a:t>Dementia support app</a:t>
            </a:r>
            <a:r>
              <a:rPr lang="en-GB" sz="4000" dirty="0">
                <a:latin typeface="Arial" panose="020B0604020202020204" pitchFamily="34" charset="0"/>
                <a:cs typeface="Arial" panose="020B0604020202020204" pitchFamily="34" charset="0"/>
              </a:rPr>
              <a:t>. Available at: https://www.mindmate-app.com </a:t>
            </a:r>
          </a:p>
          <a:p>
            <a:pPr marL="0" indent="0">
              <a:buNone/>
            </a:pPr>
            <a:r>
              <a:rPr lang="en-GB" sz="4000" dirty="0">
                <a:latin typeface="Arial" panose="020B0604020202020204" pitchFamily="34" charset="0"/>
                <a:cs typeface="Arial" panose="020B0604020202020204" pitchFamily="34" charset="0"/>
              </a:rPr>
              <a:t>Moody, H.R. (2010) ‘Aging: Concepts and controversies’, 6th edition. Thousand Oaks, CA: SAGE Publications.</a:t>
            </a:r>
          </a:p>
          <a:p>
            <a:pPr marL="0" indent="0">
              <a:buNone/>
            </a:pPr>
            <a:r>
              <a:rPr lang="en-GB" sz="4000" dirty="0">
                <a:latin typeface="Arial" panose="020B0604020202020204" pitchFamily="34" charset="0"/>
                <a:cs typeface="Arial" panose="020B0604020202020204" pitchFamily="34" charset="0"/>
              </a:rPr>
              <a:t>National Institute for Health and Care Research (NIHR) (2021) </a:t>
            </a:r>
            <a:r>
              <a:rPr lang="en-GB" sz="4000" i="1" dirty="0">
                <a:latin typeface="Arial" panose="020B0604020202020204" pitchFamily="34" charset="0"/>
                <a:cs typeface="Arial" panose="020B0604020202020204" pitchFamily="34" charset="0"/>
              </a:rPr>
              <a:t>Help at home: Use of assistive technology for older people</a:t>
            </a:r>
            <a:r>
              <a:rPr lang="en-GB" sz="4000" dirty="0">
                <a:latin typeface="Arial" panose="020B0604020202020204" pitchFamily="34" charset="0"/>
                <a:cs typeface="Arial" panose="020B0604020202020204" pitchFamily="34" charset="0"/>
              </a:rPr>
              <a:t>. Available at: </a:t>
            </a:r>
            <a:r>
              <a:rPr lang="en-GB" sz="4000" u="sng" dirty="0">
                <a:latin typeface="Arial" panose="020B0604020202020204" pitchFamily="34" charset="0"/>
                <a:cs typeface="Arial" panose="020B0604020202020204" pitchFamily="34" charset="0"/>
                <a:hlinkClick r:id="rId10"/>
              </a:rPr>
              <a:t>https://evidence.nihr.ac.uk/themedreview/help-at-home-use-of-assistive-technology-for-older-people</a:t>
            </a:r>
            <a:r>
              <a:rPr lang="en-GB" sz="4000" dirty="0">
                <a:latin typeface="Arial" panose="020B0604020202020204" pitchFamily="34" charset="0"/>
                <a:cs typeface="Arial" panose="020B0604020202020204" pitchFamily="34" charset="0"/>
              </a:rPr>
              <a:t> </a:t>
            </a:r>
          </a:p>
          <a:p>
            <a:pPr marL="0" indent="0">
              <a:buNone/>
            </a:pPr>
            <a:r>
              <a:rPr lang="en-GB" sz="4000" dirty="0">
                <a:latin typeface="Arial" panose="020B0604020202020204" pitchFamily="34" charset="0"/>
                <a:cs typeface="Arial" panose="020B0604020202020204" pitchFamily="34" charset="0"/>
              </a:rPr>
              <a:t>NHS Digital (2021) </a:t>
            </a:r>
            <a:r>
              <a:rPr lang="en-GB" sz="4000" i="1" dirty="0">
                <a:latin typeface="Arial" panose="020B0604020202020204" pitchFamily="34" charset="0"/>
                <a:cs typeface="Arial" panose="020B0604020202020204" pitchFamily="34" charset="0"/>
              </a:rPr>
              <a:t>Health Survey for England 2021 – Part 2: Social Care of Older Adults</a:t>
            </a:r>
            <a:r>
              <a:rPr lang="en-GB" sz="4000" dirty="0">
                <a:latin typeface="Arial" panose="020B0604020202020204" pitchFamily="34" charset="0"/>
                <a:cs typeface="Arial" panose="020B0604020202020204" pitchFamily="34" charset="0"/>
              </a:rPr>
              <a:t>. NHS England. Available at: </a:t>
            </a:r>
            <a:r>
              <a:rPr lang="en-GB" sz="4000" u="sng" dirty="0">
                <a:latin typeface="Arial" panose="020B0604020202020204" pitchFamily="34" charset="0"/>
                <a:cs typeface="Arial" panose="020B0604020202020204" pitchFamily="34" charset="0"/>
                <a:hlinkClick r:id="rId11"/>
              </a:rPr>
              <a:t>https://digital.nhs.uk/data-and-information/publications/statistical/health-survey-for-england/2021-part-2/social-care</a:t>
            </a:r>
            <a:r>
              <a:rPr lang="en-GB" sz="4000" dirty="0">
                <a:latin typeface="Arial" panose="020B0604020202020204" pitchFamily="34" charset="0"/>
                <a:cs typeface="Arial" panose="020B0604020202020204" pitchFamily="34" charset="0"/>
              </a:rPr>
              <a:t> </a:t>
            </a:r>
          </a:p>
          <a:p>
            <a:pPr marL="0" indent="0">
              <a:buNone/>
            </a:pPr>
            <a:r>
              <a:rPr lang="en-GB" sz="4000" dirty="0">
                <a:latin typeface="Arial" panose="020B0604020202020204" pitchFamily="34" charset="0"/>
                <a:cs typeface="Arial" panose="020B0604020202020204" pitchFamily="34" charset="0"/>
              </a:rPr>
              <a:t>NHS Digital (2025) </a:t>
            </a:r>
            <a:r>
              <a:rPr lang="en-GB" sz="4000" i="1" dirty="0">
                <a:latin typeface="Arial" panose="020B0604020202020204" pitchFamily="34" charset="0"/>
                <a:cs typeface="Arial" panose="020B0604020202020204" pitchFamily="34" charset="0"/>
              </a:rPr>
              <a:t>Care coordination apps</a:t>
            </a:r>
            <a:r>
              <a:rPr lang="en-GB" sz="4000" dirty="0">
                <a:latin typeface="Arial" panose="020B0604020202020204" pitchFamily="34" charset="0"/>
                <a:cs typeface="Arial" panose="020B0604020202020204" pitchFamily="34" charset="0"/>
              </a:rPr>
              <a:t>. Available at: </a:t>
            </a:r>
            <a:r>
              <a:rPr lang="en-GB" sz="4000" u="sng" dirty="0">
                <a:latin typeface="Arial" panose="020B0604020202020204" pitchFamily="34" charset="0"/>
                <a:cs typeface="Arial" panose="020B0604020202020204" pitchFamily="34" charset="0"/>
                <a:hlinkClick r:id="rId12"/>
              </a:rPr>
              <a:t>https://www.nhs.uk/care-apps</a:t>
            </a:r>
            <a:r>
              <a:rPr lang="en-GB" sz="4000" dirty="0">
                <a:latin typeface="Arial" panose="020B0604020202020204" pitchFamily="34" charset="0"/>
                <a:cs typeface="Arial" panose="020B0604020202020204" pitchFamily="34" charset="0"/>
              </a:rPr>
              <a:t> </a:t>
            </a:r>
          </a:p>
          <a:p>
            <a:pPr marL="0" indent="0">
              <a:buNone/>
            </a:pPr>
            <a:r>
              <a:rPr lang="en-GB" sz="4000" dirty="0">
                <a:latin typeface="Arial" panose="020B0604020202020204" pitchFamily="34" charset="0"/>
                <a:cs typeface="Arial" panose="020B0604020202020204" pitchFamily="34" charset="0"/>
              </a:rPr>
              <a:t>NHS Digital (2025) </a:t>
            </a:r>
            <a:r>
              <a:rPr lang="en-GB" sz="4000" i="1" dirty="0">
                <a:latin typeface="Arial" panose="020B0604020202020204" pitchFamily="34" charset="0"/>
                <a:cs typeface="Arial" panose="020B0604020202020204" pitchFamily="34" charset="0"/>
              </a:rPr>
              <a:t>Telehealth services for elderly care</a:t>
            </a:r>
            <a:r>
              <a:rPr lang="en-GB" sz="4000" dirty="0">
                <a:latin typeface="Arial" panose="020B0604020202020204" pitchFamily="34" charset="0"/>
                <a:cs typeface="Arial" panose="020B0604020202020204" pitchFamily="34" charset="0"/>
              </a:rPr>
              <a:t>. Available at: </a:t>
            </a:r>
            <a:r>
              <a:rPr lang="en-GB" sz="4000" u="sng" dirty="0">
                <a:latin typeface="Arial" panose="020B0604020202020204" pitchFamily="34" charset="0"/>
                <a:cs typeface="Arial" panose="020B0604020202020204" pitchFamily="34" charset="0"/>
                <a:hlinkClick r:id="rId13"/>
              </a:rPr>
              <a:t>https://www.nhs.uk/telehealth</a:t>
            </a:r>
            <a:endParaRPr lang="en-GB" sz="4000" dirty="0">
              <a:latin typeface="Arial" panose="020B0604020202020204" pitchFamily="34" charset="0"/>
              <a:cs typeface="Arial" panose="020B0604020202020204" pitchFamily="34" charset="0"/>
            </a:endParaRPr>
          </a:p>
          <a:p>
            <a:pPr marL="0" indent="0">
              <a:buNone/>
            </a:pPr>
            <a:r>
              <a:rPr lang="en-GB" sz="4000" dirty="0">
                <a:latin typeface="Arial" panose="020B0604020202020204" pitchFamily="34" charset="0"/>
                <a:cs typeface="Arial" panose="020B0604020202020204" pitchFamily="34" charset="0"/>
              </a:rPr>
              <a:t>NHS England (2019) </a:t>
            </a:r>
            <a:r>
              <a:rPr lang="en-GB" sz="4000" i="1" dirty="0">
                <a:latin typeface="Arial" panose="020B0604020202020204" pitchFamily="34" charset="0"/>
                <a:cs typeface="Arial" panose="020B0604020202020204" pitchFamily="34" charset="0"/>
              </a:rPr>
              <a:t>The NHS Long Term Plan</a:t>
            </a:r>
            <a:r>
              <a:rPr lang="en-GB" sz="4000" dirty="0">
                <a:latin typeface="Arial" panose="020B0604020202020204" pitchFamily="34" charset="0"/>
                <a:cs typeface="Arial" panose="020B0604020202020204" pitchFamily="34" charset="0"/>
              </a:rPr>
              <a:t>. Available at: </a:t>
            </a:r>
            <a:r>
              <a:rPr lang="en-GB" sz="4000" u="sng" dirty="0">
                <a:latin typeface="Arial" panose="020B0604020202020204" pitchFamily="34" charset="0"/>
                <a:cs typeface="Arial" panose="020B0604020202020204" pitchFamily="34" charset="0"/>
                <a:hlinkClick r:id="rId14"/>
              </a:rPr>
              <a:t>https://www.longtermplan.nhs.uk/</a:t>
            </a:r>
            <a:r>
              <a:rPr lang="en-GB" sz="4000" dirty="0">
                <a:latin typeface="Arial" panose="020B0604020202020204" pitchFamily="34" charset="0"/>
                <a:cs typeface="Arial" panose="020B0604020202020204" pitchFamily="34" charset="0"/>
              </a:rPr>
              <a:t> </a:t>
            </a:r>
          </a:p>
          <a:p>
            <a:pPr marL="0" indent="0">
              <a:buNone/>
            </a:pPr>
            <a:r>
              <a:rPr lang="en-GB" sz="4000" dirty="0">
                <a:latin typeface="Arial" panose="020B0604020202020204" pitchFamily="34" charset="0"/>
                <a:cs typeface="Arial" panose="020B0604020202020204" pitchFamily="34" charset="0"/>
              </a:rPr>
              <a:t>Office for National Statistics (2024) </a:t>
            </a:r>
            <a:r>
              <a:rPr lang="en-GB" sz="4000" i="1" dirty="0">
                <a:latin typeface="Arial" panose="020B0604020202020204" pitchFamily="34" charset="0"/>
                <a:cs typeface="Arial" panose="020B0604020202020204" pitchFamily="34" charset="0"/>
              </a:rPr>
              <a:t>Population estimates by age</a:t>
            </a:r>
            <a:r>
              <a:rPr lang="en-GB" sz="4000" dirty="0">
                <a:latin typeface="Arial" panose="020B0604020202020204" pitchFamily="34" charset="0"/>
                <a:cs typeface="Arial" panose="020B0604020202020204" pitchFamily="34" charset="0"/>
              </a:rPr>
              <a:t>. Available at: </a:t>
            </a:r>
            <a:r>
              <a:rPr lang="en-GB" sz="4000" u="sng" dirty="0">
                <a:latin typeface="Arial" panose="020B0604020202020204" pitchFamily="34" charset="0"/>
                <a:cs typeface="Arial" panose="020B0604020202020204" pitchFamily="34" charset="0"/>
                <a:hlinkClick r:id="rId15"/>
              </a:rPr>
              <a:t>https://www.ons.gov.uk</a:t>
            </a:r>
            <a:r>
              <a:rPr lang="en-GB" sz="4000" dirty="0">
                <a:latin typeface="Arial" panose="020B0604020202020204" pitchFamily="34" charset="0"/>
                <a:cs typeface="Arial" panose="020B0604020202020204" pitchFamily="34" charset="0"/>
              </a:rPr>
              <a:t> </a:t>
            </a:r>
          </a:p>
          <a:p>
            <a:pPr marL="0" indent="0">
              <a:buNone/>
            </a:pPr>
            <a:endParaRPr lang="en-GB" dirty="0"/>
          </a:p>
        </p:txBody>
      </p:sp>
      <p:sp>
        <p:nvSpPr>
          <p:cNvPr id="4" name="TextBox 3">
            <a:extLst>
              <a:ext uri="{FF2B5EF4-FFF2-40B4-BE49-F238E27FC236}">
                <a16:creationId xmlns:a16="http://schemas.microsoft.com/office/drawing/2014/main" id="{5435E33D-C1FA-3C1A-7769-2F9710432818}"/>
              </a:ext>
            </a:extLst>
          </p:cNvPr>
          <p:cNvSpPr txBox="1"/>
          <p:nvPr/>
        </p:nvSpPr>
        <p:spPr>
          <a:xfrm>
            <a:off x="883920" y="436880"/>
            <a:ext cx="4003040" cy="369332"/>
          </a:xfrm>
          <a:prstGeom prst="rect">
            <a:avLst/>
          </a:prstGeom>
          <a:noFill/>
        </p:spPr>
        <p:txBody>
          <a:bodyPr wrap="square" rtlCol="0">
            <a:spAutoFit/>
          </a:bodyPr>
          <a:lstStyle/>
          <a:p>
            <a:r>
              <a:rPr lang="en-GB" dirty="0"/>
              <a:t>References</a:t>
            </a:r>
          </a:p>
        </p:txBody>
      </p:sp>
    </p:spTree>
    <p:extLst>
      <p:ext uri="{BB962C8B-B14F-4D97-AF65-F5344CB8AC3E}">
        <p14:creationId xmlns:p14="http://schemas.microsoft.com/office/powerpoint/2010/main" val="11160301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173EFB5-E30F-F8D6-25F9-C5E0390585A9}"/>
              </a:ext>
            </a:extLst>
          </p:cNvPr>
          <p:cNvSpPr txBox="1"/>
          <p:nvPr/>
        </p:nvSpPr>
        <p:spPr>
          <a:xfrm>
            <a:off x="193040" y="151179"/>
            <a:ext cx="11277600" cy="6001643"/>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Office for National Statistics / Government Actuary’s Department (2025) </a:t>
            </a:r>
            <a:r>
              <a:rPr lang="en-GB" sz="1200" i="1" dirty="0">
                <a:latin typeface="Arial" panose="020B0604020202020204" pitchFamily="34" charset="0"/>
                <a:cs typeface="Arial" panose="020B0604020202020204" pitchFamily="34" charset="0"/>
              </a:rPr>
              <a:t>2022-based Population Projections – Technical Bulletin</a:t>
            </a:r>
            <a:r>
              <a:rPr lang="en-GB" sz="1200" dirty="0">
                <a:latin typeface="Arial" panose="020B0604020202020204" pitchFamily="34" charset="0"/>
                <a:cs typeface="Arial" panose="020B0604020202020204" pitchFamily="34" charset="0"/>
              </a:rPr>
              <a:t>. GAD/ONS.  </a:t>
            </a:r>
          </a:p>
          <a:p>
            <a:r>
              <a:rPr lang="en-GB" sz="1200" dirty="0">
                <a:latin typeface="Arial" panose="020B0604020202020204" pitchFamily="34" charset="0"/>
                <a:cs typeface="Arial" panose="020B0604020202020204" pitchFamily="34" charset="0"/>
              </a:rPr>
              <a:t>Palacios, A., Harris, J. and Tyrrell, R. (2024) ‘The economic value of empowering older patients transitioning from hospital to home: Evidence from the “Your Care Needs You” intervention’, </a:t>
            </a:r>
            <a:r>
              <a:rPr lang="en-GB" sz="1200" i="1" dirty="0">
                <a:latin typeface="Arial" panose="020B0604020202020204" pitchFamily="34" charset="0"/>
                <a:cs typeface="Arial" panose="020B0604020202020204" pitchFamily="34" charset="0"/>
              </a:rPr>
              <a:t>Preprint</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arXiv</a:t>
            </a:r>
            <a:r>
              <a:rPr lang="en-GB" sz="1200" dirty="0">
                <a:latin typeface="Arial" panose="020B0604020202020204" pitchFamily="34" charset="0"/>
                <a:cs typeface="Arial" panose="020B0604020202020204" pitchFamily="34" charset="0"/>
              </a:rPr>
              <a:t>. Available at: </a:t>
            </a:r>
            <a:r>
              <a:rPr lang="en-GB" sz="1200" u="sng" dirty="0">
                <a:latin typeface="Arial" panose="020B0604020202020204" pitchFamily="34" charset="0"/>
                <a:cs typeface="Arial" panose="020B0604020202020204" pitchFamily="34" charset="0"/>
                <a:hlinkClick r:id="rId2"/>
              </a:rPr>
              <a:t>https://arxiv.org/abs/2411</a:t>
            </a:r>
            <a:r>
              <a:rPr lang="en-GB" sz="1200" dirty="0">
                <a:latin typeface="Arial" panose="020B0604020202020204" pitchFamily="34" charset="0"/>
                <a:cs typeface="Arial" panose="020B0604020202020204" pitchFamily="34" charset="0"/>
              </a:rPr>
              <a:t>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Parliamentary Office of Science and Technology (POST) (2023) </a:t>
            </a:r>
            <a:r>
              <a:rPr lang="en-GB" sz="1200" i="1" dirty="0">
                <a:latin typeface="Arial" panose="020B0604020202020204" pitchFamily="34" charset="0"/>
                <a:cs typeface="Arial" panose="020B0604020202020204" pitchFamily="34" charset="0"/>
              </a:rPr>
              <a:t>Innovation in Adult Social Care</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POSTnote</a:t>
            </a:r>
            <a:r>
              <a:rPr lang="en-GB" sz="1200" dirty="0">
                <a:latin typeface="Arial" panose="020B0604020202020204" pitchFamily="34" charset="0"/>
                <a:cs typeface="Arial" panose="020B0604020202020204" pitchFamily="34" charset="0"/>
              </a:rPr>
              <a:t> 0670). Available at: </a:t>
            </a:r>
            <a:r>
              <a:rPr lang="en-GB" sz="1200" u="sng" dirty="0">
                <a:latin typeface="Arial" panose="020B0604020202020204" pitchFamily="34" charset="0"/>
                <a:cs typeface="Arial" panose="020B0604020202020204" pitchFamily="34" charset="0"/>
                <a:hlinkClick r:id="rId3"/>
              </a:rPr>
              <a:t>https://post.parliament.uk/research-briefings/post-pn-0670/</a:t>
            </a:r>
            <a:r>
              <a:rPr lang="en-GB" sz="1200" dirty="0">
                <a:latin typeface="Arial" panose="020B0604020202020204" pitchFamily="34" charset="0"/>
                <a:cs typeface="Arial" panose="020B0604020202020204" pitchFamily="34" charset="0"/>
              </a:rPr>
              <a:t>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Prince, M., Comas-Herrera, A., Knapp, M., et al. (2019) ‘The global prevalence of dementia: a systematic review and meta-analysis’, </a:t>
            </a:r>
            <a:r>
              <a:rPr lang="en-GB" sz="1200" i="1" dirty="0">
                <a:latin typeface="Arial" panose="020B0604020202020204" pitchFamily="34" charset="0"/>
                <a:cs typeface="Arial" panose="020B0604020202020204" pitchFamily="34" charset="0"/>
              </a:rPr>
              <a:t>Alzheimer’s &amp; Dementia</a:t>
            </a:r>
            <a:r>
              <a:rPr lang="en-GB" sz="1200" dirty="0">
                <a:latin typeface="Arial" panose="020B0604020202020204" pitchFamily="34" charset="0"/>
                <a:cs typeface="Arial" panose="020B0604020202020204" pitchFamily="34" charset="0"/>
              </a:rPr>
              <a:t>, 15(5), pp. 535-548. </a:t>
            </a:r>
            <a:r>
              <a:rPr lang="en-GB" sz="1200" u="sng" dirty="0">
                <a:latin typeface="Arial" panose="020B0604020202020204" pitchFamily="34" charset="0"/>
                <a:cs typeface="Arial" panose="020B0604020202020204" pitchFamily="34" charset="0"/>
                <a:hlinkClick r:id="rId4"/>
              </a:rPr>
              <a:t>https://doi.org/10.1016/j.jalz.2018.12.001</a:t>
            </a:r>
            <a:r>
              <a:rPr lang="en-GB" sz="1200" dirty="0">
                <a:latin typeface="Arial" panose="020B0604020202020204" pitchFamily="34" charset="0"/>
                <a:cs typeface="Arial" panose="020B0604020202020204" pitchFamily="34" charset="0"/>
              </a:rPr>
              <a:t>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Robertson, J., Rolfe, S., Doherty, J. and Barnes, M. (2024) ‘What works in co-producing assistive technology solutions with older people: A scoping review of the evidence’, </a:t>
            </a:r>
            <a:r>
              <a:rPr lang="en-GB" sz="1200" i="1" dirty="0">
                <a:latin typeface="Arial" panose="020B0604020202020204" pitchFamily="34" charset="0"/>
                <a:cs typeface="Arial" panose="020B0604020202020204" pitchFamily="34" charset="0"/>
              </a:rPr>
              <a:t>Ageing and Society</a:t>
            </a:r>
            <a:r>
              <a:rPr lang="en-GB" sz="1200" dirty="0">
                <a:latin typeface="Arial" panose="020B0604020202020204" pitchFamily="34" charset="0"/>
                <a:cs typeface="Arial" panose="020B0604020202020204" pitchFamily="34" charset="0"/>
              </a:rPr>
              <a:t>, 44(12), pp. 2728–2754. doi:10.1017/S0144686X2300020X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Samuel, M. (2024) ‘60% of care services lack current ratings’, </a:t>
            </a:r>
            <a:r>
              <a:rPr lang="en-GB" sz="1200" i="1" dirty="0">
                <a:latin typeface="Arial" panose="020B0604020202020204" pitchFamily="34" charset="0"/>
                <a:cs typeface="Arial" panose="020B0604020202020204" pitchFamily="34" charset="0"/>
              </a:rPr>
              <a:t>Community Care</a:t>
            </a:r>
            <a:r>
              <a:rPr lang="en-GB" sz="1200" dirty="0">
                <a:latin typeface="Arial" panose="020B0604020202020204" pitchFamily="34" charset="0"/>
                <a:cs typeface="Arial" panose="020B0604020202020204" pitchFamily="34" charset="0"/>
              </a:rPr>
              <a:t>, 4 September. </a:t>
            </a:r>
          </a:p>
          <a:p>
            <a:endParaRPr lang="en-GB" sz="1200" dirty="0">
              <a:latin typeface="Arial" panose="020B0604020202020204" pitchFamily="34" charset="0"/>
              <a:cs typeface="Arial" panose="020B0604020202020204" pitchFamily="34" charset="0"/>
            </a:endParaRPr>
          </a:p>
          <a:p>
            <a:r>
              <a:rPr lang="en-GB" sz="1200" dirty="0" err="1">
                <a:latin typeface="Arial" panose="020B0604020202020204" pitchFamily="34" charset="0"/>
                <a:cs typeface="Arial" panose="020B0604020202020204" pitchFamily="34" charset="0"/>
              </a:rPr>
              <a:t>Settersten</a:t>
            </a:r>
            <a:r>
              <a:rPr lang="en-GB" sz="1200" dirty="0">
                <a:latin typeface="Arial" panose="020B0604020202020204" pitchFamily="34" charset="0"/>
                <a:cs typeface="Arial" panose="020B0604020202020204" pitchFamily="34" charset="0"/>
              </a:rPr>
              <a:t>, R.A. Jr. and Mayer, K.U. (2013) ‘The measurement of age, age structuring, and the life course’, </a:t>
            </a:r>
            <a:r>
              <a:rPr lang="en-GB" sz="1200" i="1" dirty="0">
                <a:latin typeface="Arial" panose="020B0604020202020204" pitchFamily="34" charset="0"/>
                <a:cs typeface="Arial" panose="020B0604020202020204" pitchFamily="34" charset="0"/>
              </a:rPr>
              <a:t>Annual Review of Sociology</a:t>
            </a:r>
            <a:r>
              <a:rPr lang="en-GB" sz="1200" dirty="0">
                <a:latin typeface="Arial" panose="020B0604020202020204" pitchFamily="34" charset="0"/>
                <a:cs typeface="Arial" panose="020B0604020202020204" pitchFamily="34" charset="0"/>
              </a:rPr>
              <a:t>, 39, pp. 173–191. Available at: </a:t>
            </a:r>
            <a:r>
              <a:rPr lang="en-GB" sz="1200" u="sng" dirty="0">
                <a:latin typeface="Arial" panose="020B0604020202020204" pitchFamily="34" charset="0"/>
                <a:cs typeface="Arial" panose="020B0604020202020204" pitchFamily="34" charset="0"/>
                <a:hlinkClick r:id="rId5"/>
              </a:rPr>
              <a:t>https://doi.org/10.1146/annurev-soc-071312-145544</a:t>
            </a:r>
            <a:r>
              <a:rPr lang="en-GB" sz="1200" dirty="0">
                <a:latin typeface="Arial" panose="020B0604020202020204" pitchFamily="34" charset="0"/>
                <a:cs typeface="Arial" panose="020B0604020202020204" pitchFamily="34" charset="0"/>
              </a:rPr>
              <a:t>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Shutterstock (2025) </a:t>
            </a:r>
            <a:r>
              <a:rPr lang="en-GB" sz="1200" i="1" dirty="0">
                <a:latin typeface="Arial" panose="020B0604020202020204" pitchFamily="34" charset="0"/>
                <a:cs typeface="Arial" panose="020B0604020202020204" pitchFamily="34" charset="0"/>
              </a:rPr>
              <a:t>Cartoon old people. Happy aged citizens, disabled senior on wheelchair and care seniors smiling elder age couple elderly citizen happy with a cane, disability family cartoon vector illustration</a:t>
            </a:r>
            <a:r>
              <a:rPr lang="en-GB" sz="1200" dirty="0">
                <a:latin typeface="Arial" panose="020B0604020202020204" pitchFamily="34" charset="0"/>
                <a:cs typeface="Arial" panose="020B0604020202020204" pitchFamily="34" charset="0"/>
              </a:rPr>
              <a:t>. Available at: </a:t>
            </a:r>
            <a:r>
              <a:rPr lang="en-GB" sz="1200" u="sng" dirty="0">
                <a:latin typeface="Arial" panose="020B0604020202020204" pitchFamily="34" charset="0"/>
                <a:cs typeface="Arial" panose="020B0604020202020204" pitchFamily="34" charset="0"/>
                <a:hlinkClick r:id="rId6"/>
              </a:rPr>
              <a:t>https://www.shutterstock.com/image-vector/cartoon-old-people-happy-aged-citizens-1139630471</a:t>
            </a:r>
            <a:r>
              <a:rPr lang="en-GB" sz="1200" dirty="0">
                <a:latin typeface="Arial" panose="020B0604020202020204" pitchFamily="34" charset="0"/>
                <a:cs typeface="Arial" panose="020B0604020202020204" pitchFamily="34" charset="0"/>
              </a:rPr>
              <a:t>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Shutterstock (2025) </a:t>
            </a:r>
            <a:r>
              <a:rPr lang="en-GB" sz="1200" i="1" dirty="0">
                <a:latin typeface="Arial" panose="020B0604020202020204" pitchFamily="34" charset="0"/>
                <a:cs typeface="Arial" panose="020B0604020202020204" pitchFamily="34" charset="0"/>
              </a:rPr>
              <a:t>Helping old people cartoon illustrations</a:t>
            </a:r>
            <a:r>
              <a:rPr lang="en-GB" sz="1200" dirty="0">
                <a:latin typeface="Arial" panose="020B0604020202020204" pitchFamily="34" charset="0"/>
                <a:cs typeface="Arial" panose="020B0604020202020204" pitchFamily="34" charset="0"/>
              </a:rPr>
              <a:t>. Available at: </a:t>
            </a:r>
            <a:r>
              <a:rPr lang="en-GB" sz="1200" u="sng" dirty="0">
                <a:latin typeface="Arial" panose="020B0604020202020204" pitchFamily="34" charset="0"/>
                <a:cs typeface="Arial" panose="020B0604020202020204" pitchFamily="34" charset="0"/>
                <a:hlinkClick r:id="rId7"/>
              </a:rPr>
              <a:t>https://www.shutterstock.com/search/helping-old-people-cartoon?image_type=illustration</a:t>
            </a:r>
            <a:r>
              <a:rPr lang="en-GB" sz="1200" dirty="0">
                <a:latin typeface="Arial" panose="020B0604020202020204" pitchFamily="34" charset="0"/>
                <a:cs typeface="Arial" panose="020B0604020202020204" pitchFamily="34" charset="0"/>
              </a:rPr>
              <a:t>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Skills for Care (2024) </a:t>
            </a:r>
            <a:r>
              <a:rPr lang="en-GB" sz="1200" i="1" dirty="0">
                <a:latin typeface="Arial" panose="020B0604020202020204" pitchFamily="34" charset="0"/>
                <a:cs typeface="Arial" panose="020B0604020202020204" pitchFamily="34" charset="0"/>
              </a:rPr>
              <a:t>Workforce challenges in social care</a:t>
            </a:r>
            <a:r>
              <a:rPr lang="en-GB" sz="1200" dirty="0">
                <a:latin typeface="Arial" panose="020B0604020202020204" pitchFamily="34" charset="0"/>
                <a:cs typeface="Arial" panose="020B0604020202020204" pitchFamily="34" charset="0"/>
              </a:rPr>
              <a:t>. Available at: </a:t>
            </a:r>
            <a:r>
              <a:rPr lang="en-GB" sz="1200" u="sng" dirty="0">
                <a:latin typeface="Arial" panose="020B0604020202020204" pitchFamily="34" charset="0"/>
                <a:cs typeface="Arial" panose="020B0604020202020204" pitchFamily="34" charset="0"/>
                <a:hlinkClick r:id="rId8"/>
              </a:rPr>
              <a:t>https://www.skillsforcare.org.uk</a:t>
            </a:r>
            <a:r>
              <a:rPr lang="en-GB" sz="1200" dirty="0">
                <a:latin typeface="Arial" panose="020B0604020202020204" pitchFamily="34" charset="0"/>
                <a:cs typeface="Arial" panose="020B0604020202020204" pitchFamily="34" charset="0"/>
              </a:rPr>
              <a:t>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Social Care Institute for Excellence (SCIE) (2020) </a:t>
            </a:r>
            <a:r>
              <a:rPr lang="en-GB" sz="1200" i="1" dirty="0">
                <a:latin typeface="Arial" panose="020B0604020202020204" pitchFamily="34" charset="0"/>
                <a:cs typeface="Arial" panose="020B0604020202020204" pitchFamily="34" charset="0"/>
              </a:rPr>
              <a:t>The role and value of day centres for older people</a:t>
            </a:r>
            <a:r>
              <a:rPr lang="en-GB" sz="1200" dirty="0">
                <a:latin typeface="Arial" panose="020B0604020202020204" pitchFamily="34" charset="0"/>
                <a:cs typeface="Arial" panose="020B0604020202020204" pitchFamily="34" charset="0"/>
              </a:rPr>
              <a:t>. Available at: </a:t>
            </a:r>
            <a:r>
              <a:rPr lang="en-GB" sz="1200" u="sng" dirty="0">
                <a:latin typeface="Arial" panose="020B0604020202020204" pitchFamily="34" charset="0"/>
                <a:cs typeface="Arial" panose="020B0604020202020204" pitchFamily="34" charset="0"/>
                <a:hlinkClick r:id="rId9"/>
              </a:rPr>
              <a:t>https://www.scie.org.uk</a:t>
            </a:r>
            <a:r>
              <a:rPr lang="en-GB" sz="1200" dirty="0">
                <a:latin typeface="Arial" panose="020B0604020202020204" pitchFamily="34" charset="0"/>
                <a:cs typeface="Arial" panose="020B0604020202020204" pitchFamily="34" charset="0"/>
              </a:rPr>
              <a:t> </a:t>
            </a:r>
          </a:p>
          <a:p>
            <a:r>
              <a:rPr lang="en-GB" sz="1200" dirty="0">
                <a:latin typeface="Arial" panose="020B0604020202020204" pitchFamily="34" charset="0"/>
                <a:cs typeface="Arial" panose="020B0604020202020204" pitchFamily="34" charset="0"/>
              </a:rPr>
              <a:t>The King’s Fund (2025) </a:t>
            </a:r>
            <a:r>
              <a:rPr lang="en-GB" sz="1200" i="1" dirty="0">
                <a:latin typeface="Arial" panose="020B0604020202020204" pitchFamily="34" charset="0"/>
                <a:cs typeface="Arial" panose="020B0604020202020204" pitchFamily="34" charset="0"/>
              </a:rPr>
              <a:t>Key facts and figures about adult social care</a:t>
            </a:r>
            <a:r>
              <a:rPr lang="en-GB" sz="1200" dirty="0">
                <a:latin typeface="Arial" panose="020B0604020202020204" pitchFamily="34" charset="0"/>
                <a:cs typeface="Arial" panose="020B0604020202020204" pitchFamily="34" charset="0"/>
              </a:rPr>
              <a:t>. Available at: </a:t>
            </a:r>
            <a:r>
              <a:rPr lang="en-GB" sz="1200" u="sng" dirty="0">
                <a:latin typeface="Arial" panose="020B0604020202020204" pitchFamily="34" charset="0"/>
                <a:cs typeface="Arial" panose="020B0604020202020204" pitchFamily="34" charset="0"/>
                <a:hlinkClick r:id="rId10"/>
              </a:rPr>
              <a:t>https://www.kingsfund.org.uk</a:t>
            </a:r>
            <a:r>
              <a:rPr lang="en-GB" sz="1200" dirty="0">
                <a:latin typeface="Arial" panose="020B0604020202020204" pitchFamily="34" charset="0"/>
                <a:cs typeface="Arial" panose="020B0604020202020204" pitchFamily="34" charset="0"/>
              </a:rPr>
              <a:t>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Wittenberg, R., Hu, B., and Hancock, R. (2019) </a:t>
            </a:r>
            <a:r>
              <a:rPr lang="en-GB" sz="1200" i="1" dirty="0">
                <a:latin typeface="Arial" panose="020B0604020202020204" pitchFamily="34" charset="0"/>
                <a:cs typeface="Arial" panose="020B0604020202020204" pitchFamily="34" charset="0"/>
              </a:rPr>
              <a:t>Projections of Demand for Older People’s Social Care and Disability Benefits in the UK, 2015 to 2035</a:t>
            </a:r>
            <a:r>
              <a:rPr lang="en-GB" sz="1200" dirty="0">
                <a:latin typeface="Arial" panose="020B0604020202020204" pitchFamily="34" charset="0"/>
                <a:cs typeface="Arial" panose="020B0604020202020204" pitchFamily="34" charset="0"/>
              </a:rPr>
              <a:t>. London: London School of Economics.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World Health Organisation (2022) </a:t>
            </a:r>
            <a:r>
              <a:rPr lang="en-GB" sz="1200" i="1" dirty="0">
                <a:latin typeface="Arial" panose="020B0604020202020204" pitchFamily="34" charset="0"/>
                <a:cs typeface="Arial" panose="020B0604020202020204" pitchFamily="34" charset="0"/>
              </a:rPr>
              <a:t>Ageing and health</a:t>
            </a:r>
            <a:r>
              <a:rPr lang="en-GB" sz="1200" dirty="0">
                <a:latin typeface="Arial" panose="020B0604020202020204" pitchFamily="34" charset="0"/>
                <a:cs typeface="Arial" panose="020B0604020202020204" pitchFamily="34" charset="0"/>
              </a:rPr>
              <a:t>. Available at: </a:t>
            </a:r>
            <a:r>
              <a:rPr lang="en-GB" sz="1200" u="sng" dirty="0">
                <a:latin typeface="Arial" panose="020B0604020202020204" pitchFamily="34" charset="0"/>
                <a:cs typeface="Arial" panose="020B0604020202020204" pitchFamily="34" charset="0"/>
                <a:hlinkClick r:id="rId11"/>
              </a:rPr>
              <a:t>https://www.who.int/news-room/fact-sheets/detail/ageing-and-health</a:t>
            </a:r>
            <a:r>
              <a:rPr lang="en-GB" sz="12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951803431"/>
      </p:ext>
    </p:extLst>
  </p:cSld>
  <p:clrMapOvr>
    <a:masterClrMapping/>
  </p:clrMapOvr>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206</TotalTime>
  <Words>5268</Words>
  <Application>Microsoft Office PowerPoint</Application>
  <PresentationFormat>Widescreen</PresentationFormat>
  <Paragraphs>245</Paragraphs>
  <Slides>16</Slides>
  <Notes>2</Notes>
  <HiddenSlides>0</HiddenSlides>
  <MMClips>12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Aptos</vt:lpstr>
      <vt:lpstr>Arial</vt:lpstr>
      <vt:lpstr>Grandview Display</vt:lpstr>
      <vt:lpstr>DashVTI</vt:lpstr>
      <vt:lpstr>Student Name: Waqaar Ajmal Student ID: 2221382 Module: Empowering the Older Person Module Code: BMHP6027 Component 1: Individual  Presentation (PowerPoint with Voice-Over) Lecturer: Zakkiyah Ahmed</vt:lpstr>
      <vt:lpstr>Introduction</vt:lpstr>
      <vt:lpstr>The Ageing Population</vt:lpstr>
      <vt:lpstr>Theoretical Frameworks</vt:lpstr>
      <vt:lpstr>Policy and legislation</vt:lpstr>
      <vt:lpstr>Evaluation of Current Care Provisions (Critical Analysis) </vt:lpstr>
      <vt:lpstr>Population Trends</vt:lpstr>
      <vt:lpstr>Technological Innovations in Elderly Care</vt:lpstr>
      <vt:lpstr>Critical Analysis of Technologies</vt:lpstr>
      <vt:lpstr>Case Studies</vt:lpstr>
      <vt:lpstr>Recommendations for Improvement </vt:lpstr>
      <vt:lpstr>Conclusion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Misbah Khan</dc:creator>
  <cp:lastModifiedBy>Misbah Khan</cp:lastModifiedBy>
  <cp:revision>2</cp:revision>
  <dcterms:created xsi:type="dcterms:W3CDTF">2025-10-20T12:51:32Z</dcterms:created>
  <dcterms:modified xsi:type="dcterms:W3CDTF">2025-10-25T21:24:47Z</dcterms:modified>
</cp:coreProperties>
</file>