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258" r:id="rId6"/>
    <p:sldId id="257" r:id="rId7"/>
    <p:sldId id="280" r:id="rId8"/>
    <p:sldId id="281" r:id="rId9"/>
    <p:sldId id="282" r:id="rId10"/>
    <p:sldId id="283" r:id="rId11"/>
    <p:sldId id="284" r:id="rId12"/>
    <p:sldId id="285" r:id="rId13"/>
    <p:sldId id="286" r:id="rId14"/>
    <p:sldId id="287" r:id="rId15"/>
    <p:sldId id="279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176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1B08C2-B8BA-44AA-86A6-2DA595EA55AC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69A1A2-6422-476D-A961-7129B50E9D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497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dirty="0">
                <a:solidFill>
                  <a:srgbClr val="2E2E2E"/>
                </a:solidFill>
                <a:effectLst/>
                <a:latin typeface="NexusSerif"/>
              </a:rPr>
              <a:t>They were also required to be as specific as possible and to list each usability problem separately.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69A1A2-6422-476D-A961-7129B50E9D7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5781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04/11/2025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ginradius.com/blog/async/w3c-validation/#:~:text=W3C%20validation%20is%20the%20process,to%20poor%20formatting%20and%20readability" TargetMode="External"/><Relationship Id="rId2" Type="http://schemas.openxmlformats.org/officeDocument/2006/relationships/hyperlink" Target="https://www-sciencedirect-com.ezproxy.uwtsd.ac.uk/science/article/pii/S016981410800053X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832375"/>
            <a:ext cx="7992888" cy="1470025"/>
          </a:xfrm>
        </p:spPr>
        <p:txBody>
          <a:bodyPr>
            <a:normAutofit/>
          </a:bodyPr>
          <a:lstStyle/>
          <a:p>
            <a:pPr algn="l"/>
            <a:r>
              <a:rPr lang="en-GB" b="1" i="0" u="none" strike="noStrike" dirty="0">
                <a:effectLst/>
                <a:latin typeface="Lato" panose="020F0502020204030203" pitchFamily="34" charset="0"/>
              </a:rPr>
              <a:t>BSc (Hons) Cloud Computing</a:t>
            </a:r>
            <a:endParaRPr lang="en-GB" b="0" i="0" dirty="0">
              <a:effectLst/>
              <a:latin typeface="Lato" panose="020F050202020403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F19CEE-DBDB-4661-BBB2-6DFE130B9BEC}"/>
              </a:ext>
            </a:extLst>
          </p:cNvPr>
          <p:cNvSpPr txBox="1"/>
          <p:nvPr/>
        </p:nvSpPr>
        <p:spPr>
          <a:xfrm>
            <a:off x="827584" y="2204864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 : ACCA4023 -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</a:rPr>
              <a:t>Introduction to Web and Database Concepts</a:t>
            </a:r>
            <a:endParaRPr lang="en-GB" sz="30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C3A6D-BCF4-470F-96E7-38CA4076E710}"/>
              </a:ext>
            </a:extLst>
          </p:cNvPr>
          <p:cNvSpPr txBox="1"/>
          <p:nvPr/>
        </p:nvSpPr>
        <p:spPr>
          <a:xfrm>
            <a:off x="107504" y="3447004"/>
            <a:ext cx="89289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09: </a:t>
            </a:r>
            <a:r>
              <a:rPr lang="en-US" sz="4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Times New Roman" panose="02020603050405020304" pitchFamily="18" charset="0"/>
              </a:rPr>
              <a:t>Web site Evaluation Techniques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532347"/>
            <a:ext cx="8291264" cy="2515418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333333"/>
                </a:solidFill>
                <a:effectLst/>
                <a:latin typeface="Bree Serif"/>
              </a:rPr>
              <a:t>Web evaluation: The Basics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333333"/>
                </a:solidFill>
                <a:latin typeface="Bree Serif"/>
              </a:rPr>
              <a:t>Web Validation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dirty="0">
              <a:solidFill>
                <a:srgbClr val="333333"/>
              </a:solidFill>
              <a:latin typeface="Bree Serif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sz="3200" b="0" dirty="0">
              <a:solidFill>
                <a:srgbClr val="000000"/>
              </a:solidFill>
              <a:effectLst/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000000"/>
              </a:solidFill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000000"/>
              </a:solidFill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rmorant Garamond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00B0F0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0" i="0" u="none" strike="noStrike" dirty="0">
              <a:solidFill>
                <a:srgbClr val="29A5D6"/>
              </a:solidFill>
              <a:effectLst/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Web evaluation: Heuristic evaluation vs. user testing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79512" y="1484784"/>
            <a:ext cx="866465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It is very important that </a:t>
            </a: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designers recognize the benefits and limitations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 of different usability inspection methods.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This is because the </a:t>
            </a: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quality of the usability evaluation 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is dependent on the method used.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Two of the most popular </a:t>
            </a: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usability evaluation techniques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 are </a:t>
            </a:r>
          </a:p>
          <a:p>
            <a:pPr marL="914400" lvl="1" indent="-457200" algn="just" fontAlgn="base">
              <a:buFont typeface="Wingdings" panose="05000000000000000000" pitchFamily="2" charset="2"/>
              <a:buChar char="v"/>
            </a:pP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user testing and </a:t>
            </a:r>
          </a:p>
          <a:p>
            <a:pPr marL="914400" lvl="1" indent="-457200" algn="just" fontAlgn="base">
              <a:buFont typeface="Wingdings" panose="05000000000000000000" pitchFamily="2" charset="2"/>
              <a:buChar char="v"/>
            </a:pP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heuristic analysis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Comparison of two methods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79512" y="1484784"/>
            <a:ext cx="866465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Both user testing and heuristic evaluation methods </a:t>
            </a: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provide valuable insight 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of usability problems in both ‘finished-</a:t>
            </a: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ready-to-launch-interface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’ as well as in ‘</a:t>
            </a: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iterative design-construction 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phase of an interface’.</a:t>
            </a:r>
          </a:p>
          <a:p>
            <a:pPr algn="just" fontAlgn="base"/>
            <a:endParaRPr lang="en-US" sz="2800" b="0" i="0" dirty="0">
              <a:solidFill>
                <a:srgbClr val="2E2E2E"/>
              </a:solidFill>
              <a:effectLst/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User testing relies mainly on the experience and comments of the users and is usually conducted in a scenario-based environment.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949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Comparison of two methods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91318" y="1229363"/>
            <a:ext cx="866465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As a result, user testing would </a:t>
            </a:r>
            <a:r>
              <a:rPr lang="en-US" sz="2800" b="1" i="1" dirty="0">
                <a:effectLst/>
                <a:latin typeface="NexusSerif"/>
              </a:rPr>
              <a:t>usually evaluate according to what already exists</a:t>
            </a:r>
            <a:r>
              <a:rPr lang="en-US" sz="2800" b="0" i="0" dirty="0">
                <a:effectLst/>
                <a:latin typeface="NexusSerif"/>
              </a:rPr>
              <a:t>, rather than to what is possible.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On the other hand, heuristic analysis relies mainly on the </a:t>
            </a:r>
            <a:r>
              <a:rPr lang="en-US" sz="2800" b="1" i="0" dirty="0">
                <a:effectLst/>
                <a:latin typeface="NexusSerif"/>
              </a:rPr>
              <a:t>expertise and knowledge of human </a:t>
            </a:r>
            <a:r>
              <a:rPr lang="en-US" sz="2800" b="0" i="0" dirty="0">
                <a:effectLst/>
                <a:latin typeface="NexusSerif"/>
              </a:rPr>
              <a:t>factors engineers that would evaluate the web site based on a set of heuristics.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Both of these methods have their </a:t>
            </a:r>
            <a:r>
              <a:rPr lang="en-US" sz="2800" b="1" i="0" dirty="0">
                <a:effectLst/>
                <a:latin typeface="NexusSerif"/>
              </a:rPr>
              <a:t>individual strengths and weaknesses</a:t>
            </a:r>
            <a:r>
              <a:rPr lang="en-US" sz="2800" b="0" i="0" dirty="0">
                <a:effectLst/>
                <a:latin typeface="NexusSerif"/>
              </a:rPr>
              <a:t>, and neither one guarantees an optimal result. 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7469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The interface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91318" y="1229363"/>
            <a:ext cx="866465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effectLst/>
                <a:latin typeface="NexusSerif"/>
              </a:rPr>
              <a:t>Typically web sites, in their </a:t>
            </a:r>
            <a:r>
              <a:rPr lang="en-US" sz="2400" b="0" i="1" dirty="0">
                <a:effectLst/>
                <a:latin typeface="NexusSerif"/>
              </a:rPr>
              <a:t>earlier stages of development</a:t>
            </a:r>
            <a:r>
              <a:rPr lang="en-US" sz="2400" b="0" i="0" dirty="0">
                <a:effectLst/>
                <a:latin typeface="NexusSerif"/>
              </a:rPr>
              <a:t>, are expected to have </a:t>
            </a:r>
            <a:r>
              <a:rPr lang="en-US" sz="2400" b="1" i="0" dirty="0">
                <a:effectLst/>
                <a:latin typeface="NexusSerif"/>
              </a:rPr>
              <a:t>larger number of usability problems</a:t>
            </a:r>
            <a:r>
              <a:rPr lang="en-US" sz="2400" b="0" i="0" dirty="0">
                <a:effectLst/>
                <a:latin typeface="NexusSerif"/>
              </a:rPr>
              <a:t> than those at later stages of development.</a:t>
            </a:r>
          </a:p>
          <a:p>
            <a:pPr algn="just" fontAlgn="base"/>
            <a:r>
              <a:rPr lang="en-US" sz="2400" b="0" i="0" dirty="0">
                <a:effectLst/>
                <a:latin typeface="NexusSerif"/>
              </a:rPr>
              <a:t>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effectLst/>
                <a:latin typeface="NexusSerif"/>
              </a:rPr>
              <a:t>A </a:t>
            </a:r>
            <a:r>
              <a:rPr lang="en-US" sz="2400" b="0" i="1" dirty="0">
                <a:effectLst/>
                <a:latin typeface="NexusSerif"/>
              </a:rPr>
              <a:t>screening procedure </a:t>
            </a:r>
            <a:r>
              <a:rPr lang="en-US" sz="2400" b="0" i="0" dirty="0">
                <a:effectLst/>
                <a:latin typeface="NexusSerif"/>
              </a:rPr>
              <a:t>was used to select the web sites, from a candidate list of potential sites.</a:t>
            </a:r>
            <a:endParaRPr lang="en-US" sz="24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0085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User testing procedure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91318" y="1229363"/>
            <a:ext cx="866465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2E2E2E"/>
                </a:solidFill>
                <a:latin typeface="NexusSerif"/>
              </a:rPr>
              <a:t>T</a:t>
            </a: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hree sessions: 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the </a:t>
            </a:r>
            <a:r>
              <a:rPr lang="en-US" sz="2800" b="0" i="0" dirty="0">
                <a:solidFill>
                  <a:srgbClr val="FF0000"/>
                </a:solidFill>
                <a:effectLst/>
                <a:latin typeface="NexusSerif"/>
              </a:rPr>
              <a:t>planning session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, the </a:t>
            </a:r>
            <a:r>
              <a:rPr lang="en-US" sz="2800" b="0" i="0" dirty="0">
                <a:solidFill>
                  <a:srgbClr val="0070C0"/>
                </a:solidFill>
                <a:effectLst/>
                <a:latin typeface="NexusSerif"/>
              </a:rPr>
              <a:t>testing session,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 and the </a:t>
            </a:r>
            <a:r>
              <a:rPr lang="en-US" sz="2800" b="0" i="0" dirty="0">
                <a:solidFill>
                  <a:srgbClr val="00B050"/>
                </a:solidFill>
                <a:effectLst/>
                <a:latin typeface="NexusSerif"/>
              </a:rPr>
              <a:t>reporting session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During the planning stage, the subjects explained the testing procedure using a set of </a:t>
            </a:r>
            <a:r>
              <a:rPr lang="en-US" sz="2800" b="1" i="0" dirty="0">
                <a:effectLst/>
                <a:latin typeface="NexusSerif"/>
              </a:rPr>
              <a:t>training scenarios</a:t>
            </a:r>
            <a:r>
              <a:rPr lang="en-US" sz="2800" b="0" i="0" dirty="0">
                <a:effectLst/>
                <a:latin typeface="NexusSerif"/>
              </a:rPr>
              <a:t>.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They were also explained about the </a:t>
            </a:r>
            <a:r>
              <a:rPr lang="en-US" sz="2800" b="1" i="0" dirty="0">
                <a:effectLst/>
                <a:latin typeface="NexusSerif"/>
              </a:rPr>
              <a:t>post-evaluation questionnaires</a:t>
            </a:r>
            <a:r>
              <a:rPr lang="en-US" sz="2800" b="0" i="0" dirty="0">
                <a:effectLst/>
                <a:latin typeface="NexusSerif"/>
              </a:rPr>
              <a:t>, which they were supposed to respond to, after the test.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16091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User testing procedure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91318" y="1229363"/>
            <a:ext cx="866465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effectLst/>
                <a:latin typeface="NexusSerif"/>
              </a:rPr>
              <a:t>The post-evaluation questionnaire dealt with </a:t>
            </a:r>
            <a:r>
              <a:rPr lang="en-US" sz="2400" b="1" i="0" dirty="0">
                <a:effectLst/>
                <a:latin typeface="NexusSerif"/>
              </a:rPr>
              <a:t>users’ general impression of the web site</a:t>
            </a:r>
            <a:r>
              <a:rPr lang="en-US" sz="2400" b="0" i="0" dirty="0">
                <a:effectLst/>
                <a:latin typeface="NexusSerif"/>
              </a:rPr>
              <a:t>, usage of terminology, information content, and information structure.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b="0" i="0" dirty="0">
              <a:effectLst/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effectLst/>
                <a:latin typeface="NexusSerif"/>
              </a:rPr>
              <a:t>During the testing, </a:t>
            </a:r>
            <a:r>
              <a:rPr lang="en-US" sz="2400" b="1" i="0" dirty="0">
                <a:effectLst/>
                <a:latin typeface="NexusSerif"/>
              </a:rPr>
              <a:t>problems and feedbacks </a:t>
            </a:r>
            <a:r>
              <a:rPr lang="en-US" sz="2400" b="0" i="0" dirty="0">
                <a:effectLst/>
                <a:latin typeface="NexusSerif"/>
              </a:rPr>
              <a:t>from users were recorded.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b="0" i="0" dirty="0">
              <a:effectLst/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effectLst/>
                <a:latin typeface="NexusSerif"/>
              </a:rPr>
              <a:t>In the post-testing session, users were given the opportunity </a:t>
            </a:r>
            <a:r>
              <a:rPr lang="en-US" sz="2400" b="1" i="0" dirty="0">
                <a:effectLst/>
                <a:latin typeface="NexusSerif"/>
              </a:rPr>
              <a:t>to provide feedback and opinion </a:t>
            </a:r>
            <a:r>
              <a:rPr lang="en-US" sz="2400" b="0" i="0" dirty="0">
                <a:effectLst/>
                <a:latin typeface="NexusSerif"/>
              </a:rPr>
              <a:t>regarding problems that they had faced during the test. </a:t>
            </a:r>
            <a:endParaRPr lang="en-US" sz="24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14843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858" y="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Heuristics analysis procedure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08720"/>
            <a:ext cx="866465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Each </a:t>
            </a:r>
            <a:r>
              <a:rPr lang="en-US" sz="2400" b="1" i="0" dirty="0">
                <a:solidFill>
                  <a:srgbClr val="2E2E2E"/>
                </a:solidFill>
                <a:effectLst/>
                <a:latin typeface="NexusSerif"/>
              </a:rPr>
              <a:t>evaluator</a:t>
            </a: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 worked through the interface at least twice.</a:t>
            </a:r>
          </a:p>
          <a:p>
            <a:pPr algn="just" fontAlgn="base"/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The first time to get a feel for the </a:t>
            </a:r>
            <a:r>
              <a:rPr lang="en-US" sz="2400" b="1" i="0" dirty="0">
                <a:solidFill>
                  <a:srgbClr val="2E2E2E"/>
                </a:solidFill>
                <a:effectLst/>
                <a:latin typeface="NexusSerif"/>
              </a:rPr>
              <a:t>flow</a:t>
            </a: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 of the interaction, and the second time to focus on the </a:t>
            </a:r>
            <a:r>
              <a:rPr lang="en-US" sz="2400" b="1" i="0" dirty="0">
                <a:solidFill>
                  <a:srgbClr val="2E2E2E"/>
                </a:solidFill>
                <a:effectLst/>
                <a:latin typeface="NexusSerif"/>
              </a:rPr>
              <a:t>specific interface elements </a:t>
            </a: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within the context of the larger whole.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b="0" i="0" dirty="0">
              <a:solidFill>
                <a:srgbClr val="2E2E2E"/>
              </a:solidFill>
              <a:effectLst/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After the completion of heuristic analysis a debriefing session was held where the findings of the study were reported and compiled.</a:t>
            </a:r>
            <a:endParaRPr lang="en-US" sz="24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86901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858" y="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US" b="1" i="0" dirty="0">
                <a:effectLst/>
                <a:latin typeface="NexusSerif"/>
              </a:rPr>
              <a:t>Analysis by severity of problems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08720"/>
            <a:ext cx="866465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1" i="0" dirty="0">
                <a:solidFill>
                  <a:srgbClr val="2E2E2E"/>
                </a:solidFill>
                <a:effectLst/>
                <a:latin typeface="NexusSerif"/>
              </a:rPr>
              <a:t>Severe problems—</a:t>
            </a: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includes catastrophic usability problems where </a:t>
            </a:r>
            <a:r>
              <a:rPr lang="en-US" sz="2400" b="1" i="0" dirty="0">
                <a:solidFill>
                  <a:srgbClr val="2E2E2E"/>
                </a:solidFill>
                <a:effectLst/>
                <a:latin typeface="NexusSerif"/>
              </a:rPr>
              <a:t>users are unable to do their work </a:t>
            </a: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and major problems where users have </a:t>
            </a:r>
            <a:r>
              <a:rPr lang="en-US" sz="2400" b="1" i="0" dirty="0">
                <a:solidFill>
                  <a:srgbClr val="2E2E2E"/>
                </a:solidFill>
                <a:effectLst/>
                <a:latin typeface="NexusSerif"/>
              </a:rPr>
              <a:t>difficulty</a:t>
            </a: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, but are able to find workarounds. Fixing them is mandatory.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b="0" i="0" dirty="0">
              <a:solidFill>
                <a:srgbClr val="2E2E2E"/>
              </a:solidFill>
              <a:effectLst/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1" i="0" dirty="0">
                <a:solidFill>
                  <a:srgbClr val="2E2E2E"/>
                </a:solidFill>
                <a:effectLst/>
                <a:latin typeface="NexusSerif"/>
              </a:rPr>
              <a:t>Medium problems—</a:t>
            </a: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includes medium usability problems where users stumble over the problem, but can quickly adapt to it. Fixing them should be given medium priority.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dirty="0">
              <a:solidFill>
                <a:srgbClr val="2E2E2E"/>
              </a:solidFill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1" i="0" dirty="0">
                <a:solidFill>
                  <a:srgbClr val="2E2E2E"/>
                </a:solidFill>
                <a:effectLst/>
                <a:latin typeface="NexusSerif"/>
              </a:rPr>
              <a:t>Mild problems—</a:t>
            </a: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includes minor usability problems where users can easily work around the problem. Fixing them should be given low priority.</a:t>
            </a:r>
            <a:endParaRPr lang="en-US" sz="24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74591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858" y="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US" b="1" i="0" dirty="0">
                <a:effectLst/>
                <a:latin typeface="NexusSerif"/>
              </a:rPr>
              <a:t>Website Validation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08720"/>
            <a:ext cx="866465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effectLst/>
                <a:latin typeface="Barlow"/>
              </a:rPr>
              <a:t>World Wide Web Consortium </a:t>
            </a:r>
            <a:r>
              <a:rPr lang="en-US" sz="2400" b="1" i="0" dirty="0">
                <a:effectLst/>
                <a:latin typeface="Barlow"/>
              </a:rPr>
              <a:t>(W3C) </a:t>
            </a:r>
            <a:r>
              <a:rPr lang="en-US" sz="2400" b="0" i="0" dirty="0">
                <a:effectLst/>
                <a:latin typeface="Barlow"/>
              </a:rPr>
              <a:t>allows internet users to check HTML and XHTML documents for well-formatted markup.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b="0" i="0" dirty="0">
              <a:effectLst/>
              <a:latin typeface="Barlow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effectLst/>
                <a:latin typeface="Barlow"/>
              </a:rPr>
              <a:t>Markup validation is an important step towards ensuring the technical quality of web pages.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dirty="0">
              <a:solidFill>
                <a:srgbClr val="2E2E2E"/>
              </a:solidFill>
              <a:latin typeface="Barlow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effectLst/>
                <a:latin typeface="Barlow"/>
              </a:rPr>
              <a:t>W3C validation is the process of checking a website's code to determine if it follows the formatting standards.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b="0" i="0" dirty="0">
              <a:effectLst/>
              <a:latin typeface="Barlow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effectLst/>
                <a:latin typeface="Barlow"/>
              </a:rPr>
              <a:t>If you fail to validate your website's pages based </a:t>
            </a:r>
            <a:r>
              <a:rPr lang="en-US" sz="2400" dirty="0">
                <a:latin typeface="Barlow"/>
              </a:rPr>
              <a:t>on W3C standards, </a:t>
            </a:r>
            <a:r>
              <a:rPr lang="en-US" sz="2400" b="0" i="0" dirty="0">
                <a:effectLst/>
                <a:latin typeface="Barlow"/>
              </a:rPr>
              <a:t>your website will most likely suffer from errors or poor traffic owing to poor formatting and readability.</a:t>
            </a:r>
            <a:endParaRPr lang="en-US" sz="2400" b="0" i="0" dirty="0">
              <a:solidFill>
                <a:srgbClr val="2E2E2E"/>
              </a:solidFill>
              <a:effectLst/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b="0" i="0" dirty="0">
              <a:solidFill>
                <a:srgbClr val="2E2E2E"/>
              </a:solidFill>
              <a:effectLst/>
              <a:latin typeface="NexusSerif"/>
            </a:endParaRPr>
          </a:p>
        </p:txBody>
      </p:sp>
    </p:spTree>
    <p:extLst>
      <p:ext uri="{BB962C8B-B14F-4D97-AF65-F5344CB8AC3E}">
        <p14:creationId xmlns:p14="http://schemas.microsoft.com/office/powerpoint/2010/main" val="17412818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1184000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Questions &amp; Answers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F50E9C-1D8F-4D68-A055-5A1B662DC428}"/>
              </a:ext>
            </a:extLst>
          </p:cNvPr>
          <p:cNvSpPr txBox="1"/>
          <p:nvPr/>
        </p:nvSpPr>
        <p:spPr>
          <a:xfrm>
            <a:off x="611560" y="2420888"/>
            <a:ext cx="792088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Reference 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hlinkClick r:id="rId2"/>
              </a:rPr>
              <a:t>https://www-sciencedirect-com.ezproxy.uwtsd.ac.uk/science/article/pii/S016981410800053X</a:t>
            </a: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hlinkClick r:id="rId3"/>
              </a:rPr>
              <a:t>https://www.loginradius.com/blog/async/w3c-validation/#:~:text=W3C%20validation%20is%20the%20process,to%20poor%20formatting%20and%20readability</a:t>
            </a:r>
            <a:r>
              <a:rPr lang="en-GB" sz="2400" dirty="0"/>
              <a:t>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6935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720</Words>
  <Application>Microsoft Office PowerPoint</Application>
  <PresentationFormat>On-screen Show (4:3)</PresentationFormat>
  <Paragraphs>68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4" baseType="lpstr">
      <vt:lpstr>Bree Serif</vt:lpstr>
      <vt:lpstr>Cormorant Garamond</vt:lpstr>
      <vt:lpstr>Myriad Pro</vt:lpstr>
      <vt:lpstr>NexusSerif</vt:lpstr>
      <vt:lpstr>Proxima Nova</vt:lpstr>
      <vt:lpstr>Arial</vt:lpstr>
      <vt:lpstr>Barlow</vt:lpstr>
      <vt:lpstr>Calibri</vt:lpstr>
      <vt:lpstr>Lato</vt:lpstr>
      <vt:lpstr>Open Sans</vt:lpstr>
      <vt:lpstr>Wingdings</vt:lpstr>
      <vt:lpstr>20140311PresentationUWTSDTemplate</vt:lpstr>
      <vt:lpstr>BSc (Hons) Cloud Computing</vt:lpstr>
      <vt:lpstr>Objectives</vt:lpstr>
      <vt:lpstr>Web evaluation: Heuristic evaluation vs. user testing</vt:lpstr>
      <vt:lpstr>Comparison of two methods</vt:lpstr>
      <vt:lpstr>Comparison of two methods</vt:lpstr>
      <vt:lpstr>The interface</vt:lpstr>
      <vt:lpstr>User testing procedure</vt:lpstr>
      <vt:lpstr>User testing procedure</vt:lpstr>
      <vt:lpstr>Heuristics analysis procedure</vt:lpstr>
      <vt:lpstr>Analysis by severity of problems</vt:lpstr>
      <vt:lpstr>Website Validation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(Hons) Cloud Computing</dc:title>
  <dc:creator>Suneth Fernando</dc:creator>
  <cp:lastModifiedBy>Sadhana Jha</cp:lastModifiedBy>
  <cp:revision>26</cp:revision>
  <dcterms:created xsi:type="dcterms:W3CDTF">2021-02-01T15:24:02Z</dcterms:created>
  <dcterms:modified xsi:type="dcterms:W3CDTF">2025-11-04T09:44:12Z</dcterms:modified>
</cp:coreProperties>
</file>