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69" r:id="rId5"/>
    <p:sldId id="270" r:id="rId6"/>
    <p:sldId id="271" r:id="rId7"/>
    <p:sldId id="272" r:id="rId8"/>
    <p:sldId id="273" r:id="rId9"/>
    <p:sldId id="274" r:id="rId10"/>
    <p:sldId id="275" r:id="rId11"/>
    <p:sldId id="276" r:id="rId12"/>
    <p:sldId id="277" r:id="rId13"/>
    <p:sldId id="278" r:id="rId14"/>
    <p:sldId id="279" r:id="rId15"/>
    <p:sldId id="282" r:id="rId16"/>
    <p:sldId id="283" r:id="rId17"/>
    <p:sldId id="284" r:id="rId18"/>
    <p:sldId id="280"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48" autoAdjust="0"/>
    <p:restoredTop sz="92950" autoAdjust="0"/>
  </p:normalViewPr>
  <p:slideViewPr>
    <p:cSldViewPr snapToGrid="0">
      <p:cViewPr varScale="1">
        <p:scale>
          <a:sx n="67" d="100"/>
          <a:sy n="67" d="100"/>
        </p:scale>
        <p:origin x="12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D360F-B3FD-4B89-A17D-CA13EEF8BD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C01B0F-0CAD-4222-8A01-EBA69069D2B6}">
      <dgm:prSet/>
      <dgm:spPr/>
      <dgm:t>
        <a:bodyPr/>
        <a:lstStyle/>
        <a:p>
          <a:r>
            <a:rPr lang="en-GB" dirty="0"/>
            <a:t>Children, young people, and families’ perception of well-being.</a:t>
          </a:r>
          <a:endParaRPr lang="en-US" dirty="0"/>
        </a:p>
      </dgm:t>
    </dgm:pt>
    <dgm:pt modelId="{F0FC3D8E-7A0D-4743-A227-99D2DEB22048}" type="parTrans" cxnId="{BFF51FF9-F334-4D4C-9FD4-30DCB5C7CC75}">
      <dgm:prSet/>
      <dgm:spPr/>
      <dgm:t>
        <a:bodyPr/>
        <a:lstStyle/>
        <a:p>
          <a:endParaRPr lang="en-US"/>
        </a:p>
      </dgm:t>
    </dgm:pt>
    <dgm:pt modelId="{E8D3DF62-0EF3-4A17-8AEE-7F20C3844011}" type="sibTrans" cxnId="{BFF51FF9-F334-4D4C-9FD4-30DCB5C7CC75}">
      <dgm:prSet/>
      <dgm:spPr/>
      <dgm:t>
        <a:bodyPr/>
        <a:lstStyle/>
        <a:p>
          <a:endParaRPr lang="en-US"/>
        </a:p>
      </dgm:t>
    </dgm:pt>
    <dgm:pt modelId="{565477E9-D5BE-4E6E-BDB0-CA9904C845FC}">
      <dgm:prSet/>
      <dgm:spPr/>
      <dgm:t>
        <a:bodyPr/>
        <a:lstStyle/>
        <a:p>
          <a:r>
            <a:rPr lang="en-GB" dirty="0"/>
            <a:t>As a group, you will analyse one of the key domains of children and young people’s wellbeing.</a:t>
          </a:r>
          <a:endParaRPr lang="en-US" dirty="0"/>
        </a:p>
      </dgm:t>
    </dgm:pt>
    <dgm:pt modelId="{176AD521-E701-4314-B97F-AF485DFC0B83}" type="parTrans" cxnId="{CA07DE74-0E2B-44BE-A3FA-EE932E6BC1BE}">
      <dgm:prSet/>
      <dgm:spPr/>
      <dgm:t>
        <a:bodyPr/>
        <a:lstStyle/>
        <a:p>
          <a:endParaRPr lang="en-US"/>
        </a:p>
      </dgm:t>
    </dgm:pt>
    <dgm:pt modelId="{B32DF198-A3E9-4DA8-9DC2-EAC32F6F2AB2}" type="sibTrans" cxnId="{CA07DE74-0E2B-44BE-A3FA-EE932E6BC1BE}">
      <dgm:prSet/>
      <dgm:spPr/>
      <dgm:t>
        <a:bodyPr/>
        <a:lstStyle/>
        <a:p>
          <a:endParaRPr lang="en-US"/>
        </a:p>
      </dgm:t>
    </dgm:pt>
    <dgm:pt modelId="{873E4BF6-D7A9-4840-A5EC-7B608FC71230}">
      <dgm:prSet/>
      <dgm:spPr/>
      <dgm:t>
        <a:bodyPr/>
        <a:lstStyle/>
        <a:p>
          <a:r>
            <a:rPr lang="en-GB"/>
            <a:t>Analysis of the rationale and given what you know of the case study what policies and professional interventions are in place, to try, measure as well as enhance the health and wellbeing of children, young people and families. </a:t>
          </a:r>
          <a:endParaRPr lang="en-US"/>
        </a:p>
      </dgm:t>
    </dgm:pt>
    <dgm:pt modelId="{F1CD8C4A-34B8-46A4-AAC7-5C1B0FB04494}" type="parTrans" cxnId="{767574AE-ABEA-4999-A131-DB31446A98BE}">
      <dgm:prSet/>
      <dgm:spPr/>
      <dgm:t>
        <a:bodyPr/>
        <a:lstStyle/>
        <a:p>
          <a:endParaRPr lang="en-US"/>
        </a:p>
      </dgm:t>
    </dgm:pt>
    <dgm:pt modelId="{B859E34D-91AB-40CE-A8DD-2BE00B2FA68C}" type="sibTrans" cxnId="{767574AE-ABEA-4999-A131-DB31446A98BE}">
      <dgm:prSet/>
      <dgm:spPr/>
      <dgm:t>
        <a:bodyPr/>
        <a:lstStyle/>
        <a:p>
          <a:endParaRPr lang="en-US"/>
        </a:p>
      </dgm:t>
    </dgm:pt>
    <dgm:pt modelId="{CFE25453-685E-424F-8D8C-2737CF762F5C}">
      <dgm:prSet/>
      <dgm:spPr/>
      <dgm:t>
        <a:bodyPr/>
        <a:lstStyle/>
        <a:p>
          <a:r>
            <a:rPr lang="en-GB"/>
            <a:t>Discuss and evaluate current policy and the professional interventions used by multi-disciplinary or interdisciplinary services to meet the diverse needs of the children, or young people and/or families’ wellbeing involved in the case study.</a:t>
          </a:r>
          <a:endParaRPr lang="en-US"/>
        </a:p>
      </dgm:t>
    </dgm:pt>
    <dgm:pt modelId="{2E87F647-B7B6-41DF-BD91-4911F63947CE}" type="parTrans" cxnId="{7E745091-A0F1-418B-B515-D4ACE8EBAD98}">
      <dgm:prSet/>
      <dgm:spPr/>
      <dgm:t>
        <a:bodyPr/>
        <a:lstStyle/>
        <a:p>
          <a:endParaRPr lang="en-US"/>
        </a:p>
      </dgm:t>
    </dgm:pt>
    <dgm:pt modelId="{83379717-4FD9-4717-AE42-F92E18A9B4CC}" type="sibTrans" cxnId="{7E745091-A0F1-418B-B515-D4ACE8EBAD98}">
      <dgm:prSet/>
      <dgm:spPr/>
      <dgm:t>
        <a:bodyPr/>
        <a:lstStyle/>
        <a:p>
          <a:endParaRPr lang="en-US"/>
        </a:p>
      </dgm:t>
    </dgm:pt>
    <dgm:pt modelId="{A7C47F2B-AC4B-4A15-A70A-7B65939A375B}" type="pres">
      <dgm:prSet presAssocID="{AC7D360F-B3FD-4B89-A17D-CA13EEF8BD35}" presName="linear" presStyleCnt="0">
        <dgm:presLayoutVars>
          <dgm:animLvl val="lvl"/>
          <dgm:resizeHandles val="exact"/>
        </dgm:presLayoutVars>
      </dgm:prSet>
      <dgm:spPr/>
    </dgm:pt>
    <dgm:pt modelId="{483F8C43-2827-4474-98B0-27980EDF79D9}" type="pres">
      <dgm:prSet presAssocID="{72C01B0F-0CAD-4222-8A01-EBA69069D2B6}" presName="parentText" presStyleLbl="node1" presStyleIdx="0" presStyleCnt="4" custLinFactNeighborX="0" custLinFactNeighborY="1491">
        <dgm:presLayoutVars>
          <dgm:chMax val="0"/>
          <dgm:bulletEnabled val="1"/>
        </dgm:presLayoutVars>
      </dgm:prSet>
      <dgm:spPr/>
    </dgm:pt>
    <dgm:pt modelId="{96932B0F-E005-4130-8392-4448C977BAD8}" type="pres">
      <dgm:prSet presAssocID="{E8D3DF62-0EF3-4A17-8AEE-7F20C3844011}" presName="spacer" presStyleCnt="0"/>
      <dgm:spPr/>
    </dgm:pt>
    <dgm:pt modelId="{D26CC38E-58E1-4667-8FF8-0260C05CCE00}" type="pres">
      <dgm:prSet presAssocID="{565477E9-D5BE-4E6E-BDB0-CA9904C845FC}" presName="parentText" presStyleLbl="node1" presStyleIdx="1" presStyleCnt="4">
        <dgm:presLayoutVars>
          <dgm:chMax val="0"/>
          <dgm:bulletEnabled val="1"/>
        </dgm:presLayoutVars>
      </dgm:prSet>
      <dgm:spPr/>
    </dgm:pt>
    <dgm:pt modelId="{DDE06486-048F-4181-ABB4-B98E0CF0D26C}" type="pres">
      <dgm:prSet presAssocID="{B32DF198-A3E9-4DA8-9DC2-EAC32F6F2AB2}" presName="spacer" presStyleCnt="0"/>
      <dgm:spPr/>
    </dgm:pt>
    <dgm:pt modelId="{52FE42DA-B4A1-4936-9AAE-758BDD343EC2}" type="pres">
      <dgm:prSet presAssocID="{873E4BF6-D7A9-4840-A5EC-7B608FC71230}" presName="parentText" presStyleLbl="node1" presStyleIdx="2" presStyleCnt="4">
        <dgm:presLayoutVars>
          <dgm:chMax val="0"/>
          <dgm:bulletEnabled val="1"/>
        </dgm:presLayoutVars>
      </dgm:prSet>
      <dgm:spPr/>
    </dgm:pt>
    <dgm:pt modelId="{0117417F-5750-4B3D-AD83-0F522FFA7A16}" type="pres">
      <dgm:prSet presAssocID="{B859E34D-91AB-40CE-A8DD-2BE00B2FA68C}" presName="spacer" presStyleCnt="0"/>
      <dgm:spPr/>
    </dgm:pt>
    <dgm:pt modelId="{74793470-027B-418D-A9DA-EFBA1897CBC0}" type="pres">
      <dgm:prSet presAssocID="{CFE25453-685E-424F-8D8C-2737CF762F5C}" presName="parentText" presStyleLbl="node1" presStyleIdx="3" presStyleCnt="4">
        <dgm:presLayoutVars>
          <dgm:chMax val="0"/>
          <dgm:bulletEnabled val="1"/>
        </dgm:presLayoutVars>
      </dgm:prSet>
      <dgm:spPr/>
    </dgm:pt>
  </dgm:ptLst>
  <dgm:cxnLst>
    <dgm:cxn modelId="{A3DF1930-E383-42F3-B4EC-3710FE86E1EC}" type="presOf" srcId="{72C01B0F-0CAD-4222-8A01-EBA69069D2B6}" destId="{483F8C43-2827-4474-98B0-27980EDF79D9}" srcOrd="0" destOrd="0" presId="urn:microsoft.com/office/officeart/2005/8/layout/vList2"/>
    <dgm:cxn modelId="{CA07DE74-0E2B-44BE-A3FA-EE932E6BC1BE}" srcId="{AC7D360F-B3FD-4B89-A17D-CA13EEF8BD35}" destId="{565477E9-D5BE-4E6E-BDB0-CA9904C845FC}" srcOrd="1" destOrd="0" parTransId="{176AD521-E701-4314-B97F-AF485DFC0B83}" sibTransId="{B32DF198-A3E9-4DA8-9DC2-EAC32F6F2AB2}"/>
    <dgm:cxn modelId="{7E745091-A0F1-418B-B515-D4ACE8EBAD98}" srcId="{AC7D360F-B3FD-4B89-A17D-CA13EEF8BD35}" destId="{CFE25453-685E-424F-8D8C-2737CF762F5C}" srcOrd="3" destOrd="0" parTransId="{2E87F647-B7B6-41DF-BD91-4911F63947CE}" sibTransId="{83379717-4FD9-4717-AE42-F92E18A9B4CC}"/>
    <dgm:cxn modelId="{767574AE-ABEA-4999-A131-DB31446A98BE}" srcId="{AC7D360F-B3FD-4B89-A17D-CA13EEF8BD35}" destId="{873E4BF6-D7A9-4840-A5EC-7B608FC71230}" srcOrd="2" destOrd="0" parTransId="{F1CD8C4A-34B8-46A4-AAC7-5C1B0FB04494}" sibTransId="{B859E34D-91AB-40CE-A8DD-2BE00B2FA68C}"/>
    <dgm:cxn modelId="{D29C97CA-4162-4A99-956C-254FD87BE3A6}" type="presOf" srcId="{AC7D360F-B3FD-4B89-A17D-CA13EEF8BD35}" destId="{A7C47F2B-AC4B-4A15-A70A-7B65939A375B}" srcOrd="0" destOrd="0" presId="urn:microsoft.com/office/officeart/2005/8/layout/vList2"/>
    <dgm:cxn modelId="{05937BF1-B33C-47EA-9455-0FEE6D866A1B}" type="presOf" srcId="{873E4BF6-D7A9-4840-A5EC-7B608FC71230}" destId="{52FE42DA-B4A1-4936-9AAE-758BDD343EC2}" srcOrd="0" destOrd="0" presId="urn:microsoft.com/office/officeart/2005/8/layout/vList2"/>
    <dgm:cxn modelId="{BFF51FF9-F334-4D4C-9FD4-30DCB5C7CC75}" srcId="{AC7D360F-B3FD-4B89-A17D-CA13EEF8BD35}" destId="{72C01B0F-0CAD-4222-8A01-EBA69069D2B6}" srcOrd="0" destOrd="0" parTransId="{F0FC3D8E-7A0D-4743-A227-99D2DEB22048}" sibTransId="{E8D3DF62-0EF3-4A17-8AEE-7F20C3844011}"/>
    <dgm:cxn modelId="{5160DEFE-8136-43F5-8229-C379C160B8DD}" type="presOf" srcId="{CFE25453-685E-424F-8D8C-2737CF762F5C}" destId="{74793470-027B-418D-A9DA-EFBA1897CBC0}" srcOrd="0" destOrd="0" presId="urn:microsoft.com/office/officeart/2005/8/layout/vList2"/>
    <dgm:cxn modelId="{E74971FF-E3F6-43FF-8B2A-D71D045C3243}" type="presOf" srcId="{565477E9-D5BE-4E6E-BDB0-CA9904C845FC}" destId="{D26CC38E-58E1-4667-8FF8-0260C05CCE00}" srcOrd="0" destOrd="0" presId="urn:microsoft.com/office/officeart/2005/8/layout/vList2"/>
    <dgm:cxn modelId="{77027C97-16E5-4F9D-B22F-6871425833B7}" type="presParOf" srcId="{A7C47F2B-AC4B-4A15-A70A-7B65939A375B}" destId="{483F8C43-2827-4474-98B0-27980EDF79D9}" srcOrd="0" destOrd="0" presId="urn:microsoft.com/office/officeart/2005/8/layout/vList2"/>
    <dgm:cxn modelId="{62222B3F-BFC3-46F3-878A-2C90E75666A3}" type="presParOf" srcId="{A7C47F2B-AC4B-4A15-A70A-7B65939A375B}" destId="{96932B0F-E005-4130-8392-4448C977BAD8}" srcOrd="1" destOrd="0" presId="urn:microsoft.com/office/officeart/2005/8/layout/vList2"/>
    <dgm:cxn modelId="{5131A712-A3AA-4EFF-804D-6FEB2707E8F2}" type="presParOf" srcId="{A7C47F2B-AC4B-4A15-A70A-7B65939A375B}" destId="{D26CC38E-58E1-4667-8FF8-0260C05CCE00}" srcOrd="2" destOrd="0" presId="urn:microsoft.com/office/officeart/2005/8/layout/vList2"/>
    <dgm:cxn modelId="{C96E05C0-76A3-4A2E-B60C-2C7547FFE563}" type="presParOf" srcId="{A7C47F2B-AC4B-4A15-A70A-7B65939A375B}" destId="{DDE06486-048F-4181-ABB4-B98E0CF0D26C}" srcOrd="3" destOrd="0" presId="urn:microsoft.com/office/officeart/2005/8/layout/vList2"/>
    <dgm:cxn modelId="{976F35F3-CB63-4921-861B-66A97674AF92}" type="presParOf" srcId="{A7C47F2B-AC4B-4A15-A70A-7B65939A375B}" destId="{52FE42DA-B4A1-4936-9AAE-758BDD343EC2}" srcOrd="4" destOrd="0" presId="urn:microsoft.com/office/officeart/2005/8/layout/vList2"/>
    <dgm:cxn modelId="{5A67B81E-FD90-49EF-B66B-65B01B569EC3}" type="presParOf" srcId="{A7C47F2B-AC4B-4A15-A70A-7B65939A375B}" destId="{0117417F-5750-4B3D-AD83-0F522FFA7A16}" srcOrd="5" destOrd="0" presId="urn:microsoft.com/office/officeart/2005/8/layout/vList2"/>
    <dgm:cxn modelId="{962F5245-92D6-499E-BFE2-93023FDE1FC2}" type="presParOf" srcId="{A7C47F2B-AC4B-4A15-A70A-7B65939A375B}" destId="{74793470-027B-418D-A9DA-EFBA1897CBC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917B-281B-41F8-B6EB-2522D87ADB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1C72078-D270-4E95-95E7-BEFC90DDD4AC}">
      <dgm:prSet/>
      <dgm:spPr/>
      <dgm:t>
        <a:bodyPr/>
        <a:lstStyle/>
        <a:p>
          <a:r>
            <a:rPr lang="en-US"/>
            <a:t>What well-being means?</a:t>
          </a:r>
        </a:p>
      </dgm:t>
    </dgm:pt>
    <dgm:pt modelId="{B6D3A97E-8894-4BCA-AC2E-6A72FD4BACFB}" type="parTrans" cxnId="{05AFD4D2-F161-4291-9665-45482EE6679D}">
      <dgm:prSet/>
      <dgm:spPr/>
      <dgm:t>
        <a:bodyPr/>
        <a:lstStyle/>
        <a:p>
          <a:endParaRPr lang="en-US"/>
        </a:p>
      </dgm:t>
    </dgm:pt>
    <dgm:pt modelId="{03A34639-381F-4B40-B509-431B23588199}" type="sibTrans" cxnId="{05AFD4D2-F161-4291-9665-45482EE6679D}">
      <dgm:prSet/>
      <dgm:spPr/>
      <dgm:t>
        <a:bodyPr/>
        <a:lstStyle/>
        <a:p>
          <a:endParaRPr lang="en-US"/>
        </a:p>
      </dgm:t>
    </dgm:pt>
    <dgm:pt modelId="{3C7CCCF3-54C9-499D-A063-615BF0FFA1D3}">
      <dgm:prSet/>
      <dgm:spPr/>
      <dgm:t>
        <a:bodyPr/>
        <a:lstStyle/>
        <a:p>
          <a:r>
            <a:rPr lang="en-US" dirty="0"/>
            <a:t>Well-being can be assessed in each domain of health.</a:t>
          </a:r>
        </a:p>
      </dgm:t>
    </dgm:pt>
    <dgm:pt modelId="{FA03D590-A2A9-4272-965C-B9E6852F0E54}" type="parTrans" cxnId="{79965F42-A52C-41AC-B47F-D97E447363A8}">
      <dgm:prSet/>
      <dgm:spPr/>
      <dgm:t>
        <a:bodyPr/>
        <a:lstStyle/>
        <a:p>
          <a:endParaRPr lang="en-US"/>
        </a:p>
      </dgm:t>
    </dgm:pt>
    <dgm:pt modelId="{1DB0ABC2-9C50-4842-9814-CD020F0602DB}" type="sibTrans" cxnId="{79965F42-A52C-41AC-B47F-D97E447363A8}">
      <dgm:prSet/>
      <dgm:spPr/>
      <dgm:t>
        <a:bodyPr/>
        <a:lstStyle/>
        <a:p>
          <a:endParaRPr lang="en-US"/>
        </a:p>
      </dgm:t>
    </dgm:pt>
    <dgm:pt modelId="{AB1857A7-28BD-4A51-A63C-C758809F0BCF}">
      <dgm:prSet/>
      <dgm:spPr/>
      <dgm:t>
        <a:bodyPr/>
        <a:lstStyle/>
        <a:p>
          <a:r>
            <a:rPr lang="en-US"/>
            <a:t>Subjective perception of children concerning well-being focus on adolescence and middle childhood.</a:t>
          </a:r>
        </a:p>
      </dgm:t>
    </dgm:pt>
    <dgm:pt modelId="{C6CE37FE-05A7-43E8-AB6E-F3CED7C5A65D}" type="parTrans" cxnId="{7FDBDA01-8446-4CFB-8C5E-079FCECA6728}">
      <dgm:prSet/>
      <dgm:spPr/>
      <dgm:t>
        <a:bodyPr/>
        <a:lstStyle/>
        <a:p>
          <a:endParaRPr lang="en-US"/>
        </a:p>
      </dgm:t>
    </dgm:pt>
    <dgm:pt modelId="{C19B2F8F-19FA-4AC5-AF64-4187DC6A2865}" type="sibTrans" cxnId="{7FDBDA01-8446-4CFB-8C5E-079FCECA6728}">
      <dgm:prSet/>
      <dgm:spPr/>
      <dgm:t>
        <a:bodyPr/>
        <a:lstStyle/>
        <a:p>
          <a:endParaRPr lang="en-US"/>
        </a:p>
      </dgm:t>
    </dgm:pt>
    <dgm:pt modelId="{5A2E9435-95C8-45DD-8962-67920D726041}">
      <dgm:prSet/>
      <dgm:spPr/>
      <dgm:t>
        <a:bodyPr/>
        <a:lstStyle/>
        <a:p>
          <a:r>
            <a:rPr lang="en-US"/>
            <a:t>15-year-old John's complex illness can be presumed to have taken a toll on his psychological wellbeing.</a:t>
          </a:r>
        </a:p>
      </dgm:t>
    </dgm:pt>
    <dgm:pt modelId="{B7D8196B-CCA5-4530-B16A-BEC54DC03D0D}" type="parTrans" cxnId="{52C6C8E1-67C7-444B-A522-E782C510A2B5}">
      <dgm:prSet/>
      <dgm:spPr/>
      <dgm:t>
        <a:bodyPr/>
        <a:lstStyle/>
        <a:p>
          <a:endParaRPr lang="en-US"/>
        </a:p>
      </dgm:t>
    </dgm:pt>
    <dgm:pt modelId="{CED3CDE0-0CA1-45FF-BE67-3743F9A032BE}" type="sibTrans" cxnId="{52C6C8E1-67C7-444B-A522-E782C510A2B5}">
      <dgm:prSet/>
      <dgm:spPr/>
      <dgm:t>
        <a:bodyPr/>
        <a:lstStyle/>
        <a:p>
          <a:endParaRPr lang="en-US"/>
        </a:p>
      </dgm:t>
    </dgm:pt>
    <dgm:pt modelId="{516B10B0-FBB0-49FF-B3E4-D430E4D86C82}">
      <dgm:prSet/>
      <dgm:spPr/>
      <dgm:t>
        <a:bodyPr/>
        <a:lstStyle/>
        <a:p>
          <a:r>
            <a:rPr lang="en-US"/>
            <a:t>His mother's psychological wellbeing has also posed a hindrance to his effective treatment.</a:t>
          </a:r>
        </a:p>
      </dgm:t>
    </dgm:pt>
    <dgm:pt modelId="{EEBD146F-EA18-46B5-A6DC-66D6E898208C}" type="parTrans" cxnId="{876A9749-7DCA-4908-8651-EE3618DAB0A3}">
      <dgm:prSet/>
      <dgm:spPr/>
      <dgm:t>
        <a:bodyPr/>
        <a:lstStyle/>
        <a:p>
          <a:endParaRPr lang="en-US"/>
        </a:p>
      </dgm:t>
    </dgm:pt>
    <dgm:pt modelId="{EEE71581-3D90-4D93-9E01-A9FC75DB04E8}" type="sibTrans" cxnId="{876A9749-7DCA-4908-8651-EE3618DAB0A3}">
      <dgm:prSet/>
      <dgm:spPr/>
      <dgm:t>
        <a:bodyPr/>
        <a:lstStyle/>
        <a:p>
          <a:endParaRPr lang="en-US"/>
        </a:p>
      </dgm:t>
    </dgm:pt>
    <dgm:pt modelId="{1F0C95EB-2C48-47D1-BC3F-6AD2A60501C2}" type="pres">
      <dgm:prSet presAssocID="{D009917B-281B-41F8-B6EB-2522D87ADBCE}" presName="linear" presStyleCnt="0">
        <dgm:presLayoutVars>
          <dgm:animLvl val="lvl"/>
          <dgm:resizeHandles val="exact"/>
        </dgm:presLayoutVars>
      </dgm:prSet>
      <dgm:spPr/>
    </dgm:pt>
    <dgm:pt modelId="{75E25324-BEE1-4877-A7DC-95C55BF79695}" type="pres">
      <dgm:prSet presAssocID="{01C72078-D270-4E95-95E7-BEFC90DDD4AC}" presName="parentText" presStyleLbl="node1" presStyleIdx="0" presStyleCnt="5">
        <dgm:presLayoutVars>
          <dgm:chMax val="0"/>
          <dgm:bulletEnabled val="1"/>
        </dgm:presLayoutVars>
      </dgm:prSet>
      <dgm:spPr/>
    </dgm:pt>
    <dgm:pt modelId="{085C79D4-C46E-42C7-B1CD-4A6D3592FB83}" type="pres">
      <dgm:prSet presAssocID="{03A34639-381F-4B40-B509-431B23588199}" presName="spacer" presStyleCnt="0"/>
      <dgm:spPr/>
    </dgm:pt>
    <dgm:pt modelId="{91EA06D6-F8CA-497C-890F-6A2DBCFFB3BE}" type="pres">
      <dgm:prSet presAssocID="{3C7CCCF3-54C9-499D-A063-615BF0FFA1D3}" presName="parentText" presStyleLbl="node1" presStyleIdx="1" presStyleCnt="5">
        <dgm:presLayoutVars>
          <dgm:chMax val="0"/>
          <dgm:bulletEnabled val="1"/>
        </dgm:presLayoutVars>
      </dgm:prSet>
      <dgm:spPr/>
    </dgm:pt>
    <dgm:pt modelId="{657CBE37-9B82-4ED3-A3A0-F216EB7D35CC}" type="pres">
      <dgm:prSet presAssocID="{1DB0ABC2-9C50-4842-9814-CD020F0602DB}" presName="spacer" presStyleCnt="0"/>
      <dgm:spPr/>
    </dgm:pt>
    <dgm:pt modelId="{00B1CF3F-8F33-4487-8589-7E0B4F6789EE}" type="pres">
      <dgm:prSet presAssocID="{AB1857A7-28BD-4A51-A63C-C758809F0BCF}" presName="parentText" presStyleLbl="node1" presStyleIdx="2" presStyleCnt="5">
        <dgm:presLayoutVars>
          <dgm:chMax val="0"/>
          <dgm:bulletEnabled val="1"/>
        </dgm:presLayoutVars>
      </dgm:prSet>
      <dgm:spPr/>
    </dgm:pt>
    <dgm:pt modelId="{19B2C753-A033-4748-A77B-C241C7614C83}" type="pres">
      <dgm:prSet presAssocID="{C19B2F8F-19FA-4AC5-AF64-4187DC6A2865}" presName="spacer" presStyleCnt="0"/>
      <dgm:spPr/>
    </dgm:pt>
    <dgm:pt modelId="{1FBFA796-0CAA-45A4-9BE3-85196E0BF90A}" type="pres">
      <dgm:prSet presAssocID="{5A2E9435-95C8-45DD-8962-67920D726041}" presName="parentText" presStyleLbl="node1" presStyleIdx="3" presStyleCnt="5">
        <dgm:presLayoutVars>
          <dgm:chMax val="0"/>
          <dgm:bulletEnabled val="1"/>
        </dgm:presLayoutVars>
      </dgm:prSet>
      <dgm:spPr/>
    </dgm:pt>
    <dgm:pt modelId="{EA3D45CC-89EC-45AB-96E9-FF6EBB5159AA}" type="pres">
      <dgm:prSet presAssocID="{CED3CDE0-0CA1-45FF-BE67-3743F9A032BE}" presName="spacer" presStyleCnt="0"/>
      <dgm:spPr/>
    </dgm:pt>
    <dgm:pt modelId="{CD9F36E1-A1DE-4F5C-AA09-052670E0BE4E}" type="pres">
      <dgm:prSet presAssocID="{516B10B0-FBB0-49FF-B3E4-D430E4D86C82}" presName="parentText" presStyleLbl="node1" presStyleIdx="4" presStyleCnt="5">
        <dgm:presLayoutVars>
          <dgm:chMax val="0"/>
          <dgm:bulletEnabled val="1"/>
        </dgm:presLayoutVars>
      </dgm:prSet>
      <dgm:spPr/>
    </dgm:pt>
  </dgm:ptLst>
  <dgm:cxnLst>
    <dgm:cxn modelId="{7FDBDA01-8446-4CFB-8C5E-079FCECA6728}" srcId="{D009917B-281B-41F8-B6EB-2522D87ADBCE}" destId="{AB1857A7-28BD-4A51-A63C-C758809F0BCF}" srcOrd="2" destOrd="0" parTransId="{C6CE37FE-05A7-43E8-AB6E-F3CED7C5A65D}" sibTransId="{C19B2F8F-19FA-4AC5-AF64-4187DC6A2865}"/>
    <dgm:cxn modelId="{655F3106-FE44-4737-8CA2-6B6913984172}" type="presOf" srcId="{516B10B0-FBB0-49FF-B3E4-D430E4D86C82}" destId="{CD9F36E1-A1DE-4F5C-AA09-052670E0BE4E}" srcOrd="0" destOrd="0" presId="urn:microsoft.com/office/officeart/2005/8/layout/vList2"/>
    <dgm:cxn modelId="{365E5B18-7BC6-45AE-BD2F-157CCE6ADBE3}" type="presOf" srcId="{AB1857A7-28BD-4A51-A63C-C758809F0BCF}" destId="{00B1CF3F-8F33-4487-8589-7E0B4F6789EE}" srcOrd="0" destOrd="0" presId="urn:microsoft.com/office/officeart/2005/8/layout/vList2"/>
    <dgm:cxn modelId="{B9E5B625-4DE1-4244-8002-141EE6AEBADF}" type="presOf" srcId="{3C7CCCF3-54C9-499D-A063-615BF0FFA1D3}" destId="{91EA06D6-F8CA-497C-890F-6A2DBCFFB3BE}" srcOrd="0" destOrd="0" presId="urn:microsoft.com/office/officeart/2005/8/layout/vList2"/>
    <dgm:cxn modelId="{79965F42-A52C-41AC-B47F-D97E447363A8}" srcId="{D009917B-281B-41F8-B6EB-2522D87ADBCE}" destId="{3C7CCCF3-54C9-499D-A063-615BF0FFA1D3}" srcOrd="1" destOrd="0" parTransId="{FA03D590-A2A9-4272-965C-B9E6852F0E54}" sibTransId="{1DB0ABC2-9C50-4842-9814-CD020F0602DB}"/>
    <dgm:cxn modelId="{1CB0A965-5ADE-4064-81FE-910D14B0CC94}" type="presOf" srcId="{D009917B-281B-41F8-B6EB-2522D87ADBCE}" destId="{1F0C95EB-2C48-47D1-BC3F-6AD2A60501C2}" srcOrd="0" destOrd="0" presId="urn:microsoft.com/office/officeart/2005/8/layout/vList2"/>
    <dgm:cxn modelId="{876A9749-7DCA-4908-8651-EE3618DAB0A3}" srcId="{D009917B-281B-41F8-B6EB-2522D87ADBCE}" destId="{516B10B0-FBB0-49FF-B3E4-D430E4D86C82}" srcOrd="4" destOrd="0" parTransId="{EEBD146F-EA18-46B5-A6DC-66D6E898208C}" sibTransId="{EEE71581-3D90-4D93-9E01-A9FC75DB04E8}"/>
    <dgm:cxn modelId="{115CA37C-E826-4B83-8784-07E630CE7012}" type="presOf" srcId="{5A2E9435-95C8-45DD-8962-67920D726041}" destId="{1FBFA796-0CAA-45A4-9BE3-85196E0BF90A}" srcOrd="0" destOrd="0" presId="urn:microsoft.com/office/officeart/2005/8/layout/vList2"/>
    <dgm:cxn modelId="{65940F9D-9C38-4BD9-A831-5E3FBC25B79A}" type="presOf" srcId="{01C72078-D270-4E95-95E7-BEFC90DDD4AC}" destId="{75E25324-BEE1-4877-A7DC-95C55BF79695}" srcOrd="0" destOrd="0" presId="urn:microsoft.com/office/officeart/2005/8/layout/vList2"/>
    <dgm:cxn modelId="{05AFD4D2-F161-4291-9665-45482EE6679D}" srcId="{D009917B-281B-41F8-B6EB-2522D87ADBCE}" destId="{01C72078-D270-4E95-95E7-BEFC90DDD4AC}" srcOrd="0" destOrd="0" parTransId="{B6D3A97E-8894-4BCA-AC2E-6A72FD4BACFB}" sibTransId="{03A34639-381F-4B40-B509-431B23588199}"/>
    <dgm:cxn modelId="{52C6C8E1-67C7-444B-A522-E782C510A2B5}" srcId="{D009917B-281B-41F8-B6EB-2522D87ADBCE}" destId="{5A2E9435-95C8-45DD-8962-67920D726041}" srcOrd="3" destOrd="0" parTransId="{B7D8196B-CCA5-4530-B16A-BEC54DC03D0D}" sibTransId="{CED3CDE0-0CA1-45FF-BE67-3743F9A032BE}"/>
    <dgm:cxn modelId="{49E1187B-274C-4ED8-BF44-CC836767CFE2}" type="presParOf" srcId="{1F0C95EB-2C48-47D1-BC3F-6AD2A60501C2}" destId="{75E25324-BEE1-4877-A7DC-95C55BF79695}" srcOrd="0" destOrd="0" presId="urn:microsoft.com/office/officeart/2005/8/layout/vList2"/>
    <dgm:cxn modelId="{EF3E5130-9C6E-4209-8A62-B8ADAF21615F}" type="presParOf" srcId="{1F0C95EB-2C48-47D1-BC3F-6AD2A60501C2}" destId="{085C79D4-C46E-42C7-B1CD-4A6D3592FB83}" srcOrd="1" destOrd="0" presId="urn:microsoft.com/office/officeart/2005/8/layout/vList2"/>
    <dgm:cxn modelId="{02B397C1-3140-4C8D-BADF-BCD8AD9C6E72}" type="presParOf" srcId="{1F0C95EB-2C48-47D1-BC3F-6AD2A60501C2}" destId="{91EA06D6-F8CA-497C-890F-6A2DBCFFB3BE}" srcOrd="2" destOrd="0" presId="urn:microsoft.com/office/officeart/2005/8/layout/vList2"/>
    <dgm:cxn modelId="{F8123026-DA6E-4A94-9A30-40257BED528E}" type="presParOf" srcId="{1F0C95EB-2C48-47D1-BC3F-6AD2A60501C2}" destId="{657CBE37-9B82-4ED3-A3A0-F216EB7D35CC}" srcOrd="3" destOrd="0" presId="urn:microsoft.com/office/officeart/2005/8/layout/vList2"/>
    <dgm:cxn modelId="{D923C48A-C0FC-4586-87D3-773EA9907AB8}" type="presParOf" srcId="{1F0C95EB-2C48-47D1-BC3F-6AD2A60501C2}" destId="{00B1CF3F-8F33-4487-8589-7E0B4F6789EE}" srcOrd="4" destOrd="0" presId="urn:microsoft.com/office/officeart/2005/8/layout/vList2"/>
    <dgm:cxn modelId="{6C15148B-E385-403A-9374-A16F19531D0B}" type="presParOf" srcId="{1F0C95EB-2C48-47D1-BC3F-6AD2A60501C2}" destId="{19B2C753-A033-4748-A77B-C241C7614C83}" srcOrd="5" destOrd="0" presId="urn:microsoft.com/office/officeart/2005/8/layout/vList2"/>
    <dgm:cxn modelId="{E11AC392-2CBA-48F9-8C20-061D3C4471AC}" type="presParOf" srcId="{1F0C95EB-2C48-47D1-BC3F-6AD2A60501C2}" destId="{1FBFA796-0CAA-45A4-9BE3-85196E0BF90A}" srcOrd="6" destOrd="0" presId="urn:microsoft.com/office/officeart/2005/8/layout/vList2"/>
    <dgm:cxn modelId="{0CEC4EE0-C0BF-40AD-BE55-637B2F4688E3}" type="presParOf" srcId="{1F0C95EB-2C48-47D1-BC3F-6AD2A60501C2}" destId="{EA3D45CC-89EC-45AB-96E9-FF6EBB5159AA}" srcOrd="7" destOrd="0" presId="urn:microsoft.com/office/officeart/2005/8/layout/vList2"/>
    <dgm:cxn modelId="{212D5A18-5FE8-4210-8B4D-F8DD8C492CB1}" type="presParOf" srcId="{1F0C95EB-2C48-47D1-BC3F-6AD2A60501C2}" destId="{CD9F36E1-A1DE-4F5C-AA09-052670E0BE4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F7EC18-907E-427B-BBCC-3476FB6C23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6424DA-A43B-42D9-8AAA-FF1354130744}">
      <dgm:prSet/>
      <dgm:spPr/>
      <dgm:t>
        <a:bodyPr/>
        <a:lstStyle/>
        <a:p>
          <a:r>
            <a:rPr lang="en-US" dirty="0"/>
            <a:t>The key domains of children and young people’s well-being? ? </a:t>
          </a:r>
        </a:p>
      </dgm:t>
    </dgm:pt>
    <dgm:pt modelId="{7B61465F-CAB3-41A0-8CD6-4B807D90BB0C}" type="parTrans" cxnId="{647BC63A-C953-4265-8A4D-81C334654E17}">
      <dgm:prSet/>
      <dgm:spPr/>
      <dgm:t>
        <a:bodyPr/>
        <a:lstStyle/>
        <a:p>
          <a:endParaRPr lang="en-US"/>
        </a:p>
      </dgm:t>
    </dgm:pt>
    <dgm:pt modelId="{4CB5544D-256C-42D9-8111-6CE0691BFFE5}" type="sibTrans" cxnId="{647BC63A-C953-4265-8A4D-81C334654E17}">
      <dgm:prSet/>
      <dgm:spPr/>
      <dgm:t>
        <a:bodyPr/>
        <a:lstStyle/>
        <a:p>
          <a:endParaRPr lang="en-US"/>
        </a:p>
      </dgm:t>
    </dgm:pt>
    <dgm:pt modelId="{3C1F5D40-D285-475A-8692-A75AE1BCB6FA}">
      <dgm:prSet/>
      <dgm:spPr/>
      <dgm:t>
        <a:bodyPr/>
        <a:lstStyle/>
        <a:p>
          <a:r>
            <a:rPr lang="en-US"/>
            <a:t>What is domains in this study case?</a:t>
          </a:r>
        </a:p>
      </dgm:t>
    </dgm:pt>
    <dgm:pt modelId="{9D7DA09D-8B70-4316-80E3-48D9B9C635E9}" type="parTrans" cxnId="{58284018-7352-4527-B874-3ADC88742E56}">
      <dgm:prSet/>
      <dgm:spPr/>
      <dgm:t>
        <a:bodyPr/>
        <a:lstStyle/>
        <a:p>
          <a:endParaRPr lang="en-US"/>
        </a:p>
      </dgm:t>
    </dgm:pt>
    <dgm:pt modelId="{03316987-F9FD-4432-8593-8FE41AF1DA7A}" type="sibTrans" cxnId="{58284018-7352-4527-B874-3ADC88742E56}">
      <dgm:prSet/>
      <dgm:spPr/>
      <dgm:t>
        <a:bodyPr/>
        <a:lstStyle/>
        <a:p>
          <a:endParaRPr lang="en-US"/>
        </a:p>
      </dgm:t>
    </dgm:pt>
    <dgm:pt modelId="{80679B85-C543-4D1D-9CD1-2D5AA20AC9DA}" type="pres">
      <dgm:prSet presAssocID="{CBF7EC18-907E-427B-BBCC-3476FB6C234D}" presName="root" presStyleCnt="0">
        <dgm:presLayoutVars>
          <dgm:dir/>
          <dgm:resizeHandles val="exact"/>
        </dgm:presLayoutVars>
      </dgm:prSet>
      <dgm:spPr/>
    </dgm:pt>
    <dgm:pt modelId="{3A66A946-EB9A-428E-9B49-F4392E4D22BA}" type="pres">
      <dgm:prSet presAssocID="{7C6424DA-A43B-42D9-8AAA-FF1354130744}" presName="compNode" presStyleCnt="0"/>
      <dgm:spPr/>
    </dgm:pt>
    <dgm:pt modelId="{C5BDAAB8-86D3-4C4D-A79C-5D99D00ED532}" type="pres">
      <dgm:prSet presAssocID="{7C6424DA-A43B-42D9-8AAA-FF1354130744}" presName="bgRect" presStyleLbl="bgShp" presStyleIdx="0" presStyleCnt="2"/>
      <dgm:spPr/>
    </dgm:pt>
    <dgm:pt modelId="{7DFC1835-7B38-4B7B-A7FC-510A781843C4}" type="pres">
      <dgm:prSet presAssocID="{7C6424DA-A43B-42D9-8AAA-FF13541307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A712DC1-DB8D-4F68-9FB1-00AED1AEA822}" type="pres">
      <dgm:prSet presAssocID="{7C6424DA-A43B-42D9-8AAA-FF1354130744}" presName="spaceRect" presStyleCnt="0"/>
      <dgm:spPr/>
    </dgm:pt>
    <dgm:pt modelId="{92402559-4B26-49A7-8147-3B53D5D552A3}" type="pres">
      <dgm:prSet presAssocID="{7C6424DA-A43B-42D9-8AAA-FF1354130744}" presName="parTx" presStyleLbl="revTx" presStyleIdx="0" presStyleCnt="2">
        <dgm:presLayoutVars>
          <dgm:chMax val="0"/>
          <dgm:chPref val="0"/>
        </dgm:presLayoutVars>
      </dgm:prSet>
      <dgm:spPr/>
    </dgm:pt>
    <dgm:pt modelId="{5B540385-166A-458D-81FC-2CE9527FD01A}" type="pres">
      <dgm:prSet presAssocID="{4CB5544D-256C-42D9-8111-6CE0691BFFE5}" presName="sibTrans" presStyleCnt="0"/>
      <dgm:spPr/>
    </dgm:pt>
    <dgm:pt modelId="{0331F76D-1FDE-4C41-83AF-C35B7284E36A}" type="pres">
      <dgm:prSet presAssocID="{3C1F5D40-D285-475A-8692-A75AE1BCB6FA}" presName="compNode" presStyleCnt="0"/>
      <dgm:spPr/>
    </dgm:pt>
    <dgm:pt modelId="{4BB97643-A7F3-4E30-A786-0C65B0FDB6FE}" type="pres">
      <dgm:prSet presAssocID="{3C1F5D40-D285-475A-8692-A75AE1BCB6FA}" presName="bgRect" presStyleLbl="bgShp" presStyleIdx="1" presStyleCnt="2"/>
      <dgm:spPr/>
    </dgm:pt>
    <dgm:pt modelId="{89D6DEF8-5E38-497B-A171-C2A4E72571FB}" type="pres">
      <dgm:prSet presAssocID="{3C1F5D40-D285-475A-8692-A75AE1BCB6F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070ABD0-9BED-4465-A63E-03E2E8B04078}" type="pres">
      <dgm:prSet presAssocID="{3C1F5D40-D285-475A-8692-A75AE1BCB6FA}" presName="spaceRect" presStyleCnt="0"/>
      <dgm:spPr/>
    </dgm:pt>
    <dgm:pt modelId="{7AD40891-DBA9-4DA9-BF40-37E3BDD40AD1}" type="pres">
      <dgm:prSet presAssocID="{3C1F5D40-D285-475A-8692-A75AE1BCB6FA}" presName="parTx" presStyleLbl="revTx" presStyleIdx="1" presStyleCnt="2">
        <dgm:presLayoutVars>
          <dgm:chMax val="0"/>
          <dgm:chPref val="0"/>
        </dgm:presLayoutVars>
      </dgm:prSet>
      <dgm:spPr/>
    </dgm:pt>
  </dgm:ptLst>
  <dgm:cxnLst>
    <dgm:cxn modelId="{58284018-7352-4527-B874-3ADC88742E56}" srcId="{CBF7EC18-907E-427B-BBCC-3476FB6C234D}" destId="{3C1F5D40-D285-475A-8692-A75AE1BCB6FA}" srcOrd="1" destOrd="0" parTransId="{9D7DA09D-8B70-4316-80E3-48D9B9C635E9}" sibTransId="{03316987-F9FD-4432-8593-8FE41AF1DA7A}"/>
    <dgm:cxn modelId="{89A0232F-BE45-416B-9D24-200428C4051F}" type="presOf" srcId="{3C1F5D40-D285-475A-8692-A75AE1BCB6FA}" destId="{7AD40891-DBA9-4DA9-BF40-37E3BDD40AD1}" srcOrd="0" destOrd="0" presId="urn:microsoft.com/office/officeart/2018/2/layout/IconVerticalSolidList"/>
    <dgm:cxn modelId="{647BC63A-C953-4265-8A4D-81C334654E17}" srcId="{CBF7EC18-907E-427B-BBCC-3476FB6C234D}" destId="{7C6424DA-A43B-42D9-8AAA-FF1354130744}" srcOrd="0" destOrd="0" parTransId="{7B61465F-CAB3-41A0-8CD6-4B807D90BB0C}" sibTransId="{4CB5544D-256C-42D9-8111-6CE0691BFFE5}"/>
    <dgm:cxn modelId="{CA63D0BE-C07B-4E02-9DB2-5FEDB4206336}" type="presOf" srcId="{7C6424DA-A43B-42D9-8AAA-FF1354130744}" destId="{92402559-4B26-49A7-8147-3B53D5D552A3}" srcOrd="0" destOrd="0" presId="urn:microsoft.com/office/officeart/2018/2/layout/IconVerticalSolidList"/>
    <dgm:cxn modelId="{D21CA4BF-4B96-424C-B6B1-D9054C09BDBC}" type="presOf" srcId="{CBF7EC18-907E-427B-BBCC-3476FB6C234D}" destId="{80679B85-C543-4D1D-9CD1-2D5AA20AC9DA}" srcOrd="0" destOrd="0" presId="urn:microsoft.com/office/officeart/2018/2/layout/IconVerticalSolidList"/>
    <dgm:cxn modelId="{CC433BB6-CF37-4EBC-A8BB-B1413DEEBBC9}" type="presParOf" srcId="{80679B85-C543-4D1D-9CD1-2D5AA20AC9DA}" destId="{3A66A946-EB9A-428E-9B49-F4392E4D22BA}" srcOrd="0" destOrd="0" presId="urn:microsoft.com/office/officeart/2018/2/layout/IconVerticalSolidList"/>
    <dgm:cxn modelId="{0A22A467-1E1B-4725-A80D-D8F27D60BD71}" type="presParOf" srcId="{3A66A946-EB9A-428E-9B49-F4392E4D22BA}" destId="{C5BDAAB8-86D3-4C4D-A79C-5D99D00ED532}" srcOrd="0" destOrd="0" presId="urn:microsoft.com/office/officeart/2018/2/layout/IconVerticalSolidList"/>
    <dgm:cxn modelId="{84E8B633-DA7C-4AA2-80DE-D0715C0C9DAB}" type="presParOf" srcId="{3A66A946-EB9A-428E-9B49-F4392E4D22BA}" destId="{7DFC1835-7B38-4B7B-A7FC-510A781843C4}" srcOrd="1" destOrd="0" presId="urn:microsoft.com/office/officeart/2018/2/layout/IconVerticalSolidList"/>
    <dgm:cxn modelId="{C85EAF02-8762-495B-A902-29D202812CDC}" type="presParOf" srcId="{3A66A946-EB9A-428E-9B49-F4392E4D22BA}" destId="{7A712DC1-DB8D-4F68-9FB1-00AED1AEA822}" srcOrd="2" destOrd="0" presId="urn:microsoft.com/office/officeart/2018/2/layout/IconVerticalSolidList"/>
    <dgm:cxn modelId="{ED845238-B176-4B59-B57D-D7551B0619BE}" type="presParOf" srcId="{3A66A946-EB9A-428E-9B49-F4392E4D22BA}" destId="{92402559-4B26-49A7-8147-3B53D5D552A3}" srcOrd="3" destOrd="0" presId="urn:microsoft.com/office/officeart/2018/2/layout/IconVerticalSolidList"/>
    <dgm:cxn modelId="{A94B0046-FDBB-4AEB-B88C-0D478178272A}" type="presParOf" srcId="{80679B85-C543-4D1D-9CD1-2D5AA20AC9DA}" destId="{5B540385-166A-458D-81FC-2CE9527FD01A}" srcOrd="1" destOrd="0" presId="urn:microsoft.com/office/officeart/2018/2/layout/IconVerticalSolidList"/>
    <dgm:cxn modelId="{80589E1F-AFB3-4E12-BC75-92D57F780401}" type="presParOf" srcId="{80679B85-C543-4D1D-9CD1-2D5AA20AC9DA}" destId="{0331F76D-1FDE-4C41-83AF-C35B7284E36A}" srcOrd="2" destOrd="0" presId="urn:microsoft.com/office/officeart/2018/2/layout/IconVerticalSolidList"/>
    <dgm:cxn modelId="{198D19A3-A130-4D95-A812-7FA57D7F36CE}" type="presParOf" srcId="{0331F76D-1FDE-4C41-83AF-C35B7284E36A}" destId="{4BB97643-A7F3-4E30-A786-0C65B0FDB6FE}" srcOrd="0" destOrd="0" presId="urn:microsoft.com/office/officeart/2018/2/layout/IconVerticalSolidList"/>
    <dgm:cxn modelId="{4E7695A3-EEB9-457A-841D-399A2ED221D1}" type="presParOf" srcId="{0331F76D-1FDE-4C41-83AF-C35B7284E36A}" destId="{89D6DEF8-5E38-497B-A171-C2A4E72571FB}" srcOrd="1" destOrd="0" presId="urn:microsoft.com/office/officeart/2018/2/layout/IconVerticalSolidList"/>
    <dgm:cxn modelId="{EFE3D275-B214-4974-A456-13924128644D}" type="presParOf" srcId="{0331F76D-1FDE-4C41-83AF-C35B7284E36A}" destId="{3070ABD0-9BED-4465-A63E-03E2E8B04078}" srcOrd="2" destOrd="0" presId="urn:microsoft.com/office/officeart/2018/2/layout/IconVerticalSolidList"/>
    <dgm:cxn modelId="{D3E4CEE8-6DF6-4962-BAD8-2A5317723F58}" type="presParOf" srcId="{0331F76D-1FDE-4C41-83AF-C35B7284E36A}" destId="{7AD40891-DBA9-4DA9-BF40-37E3BDD40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58EAEE-C569-4864-B1E4-92A1B50E55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D9B5892-91F9-4F44-B11E-D4F7607E0C58}">
      <dgm:prSet/>
      <dgm:spPr/>
      <dgm:t>
        <a:bodyPr/>
        <a:lstStyle/>
        <a:p>
          <a:r>
            <a:rPr lang="en-GB"/>
            <a:t>Welfare policies and professional interventions are important for reducing significant harm to children, young people and their families. </a:t>
          </a:r>
          <a:endParaRPr lang="en-US"/>
        </a:p>
      </dgm:t>
    </dgm:pt>
    <dgm:pt modelId="{1477EFBE-6C01-47C1-8627-A4660AB68ABD}" type="parTrans" cxnId="{861A9EA7-C238-434C-9880-5FF697F06BDC}">
      <dgm:prSet/>
      <dgm:spPr/>
      <dgm:t>
        <a:bodyPr/>
        <a:lstStyle/>
        <a:p>
          <a:endParaRPr lang="en-US"/>
        </a:p>
      </dgm:t>
    </dgm:pt>
    <dgm:pt modelId="{5958C15C-D410-42BC-9D28-774C34C222C1}" type="sibTrans" cxnId="{861A9EA7-C238-434C-9880-5FF697F06BDC}">
      <dgm:prSet/>
      <dgm:spPr/>
      <dgm:t>
        <a:bodyPr/>
        <a:lstStyle/>
        <a:p>
          <a:endParaRPr lang="en-US"/>
        </a:p>
      </dgm:t>
    </dgm:pt>
    <dgm:pt modelId="{39A62222-87E9-4DD0-A50D-80659A0D875B}" type="pres">
      <dgm:prSet presAssocID="{9958EAEE-C569-4864-B1E4-92A1B50E559C}" presName="linear" presStyleCnt="0">
        <dgm:presLayoutVars>
          <dgm:animLvl val="lvl"/>
          <dgm:resizeHandles val="exact"/>
        </dgm:presLayoutVars>
      </dgm:prSet>
      <dgm:spPr/>
    </dgm:pt>
    <dgm:pt modelId="{6B86ADC1-C366-49FE-9712-A6C992F91E1F}" type="pres">
      <dgm:prSet presAssocID="{DD9B5892-91F9-4F44-B11E-D4F7607E0C58}" presName="parentText" presStyleLbl="node1" presStyleIdx="0" presStyleCnt="1">
        <dgm:presLayoutVars>
          <dgm:chMax val="0"/>
          <dgm:bulletEnabled val="1"/>
        </dgm:presLayoutVars>
      </dgm:prSet>
      <dgm:spPr/>
    </dgm:pt>
  </dgm:ptLst>
  <dgm:cxnLst>
    <dgm:cxn modelId="{0138432B-C745-4AD9-A77C-36203E1F7FAD}" type="presOf" srcId="{9958EAEE-C569-4864-B1E4-92A1B50E559C}" destId="{39A62222-87E9-4DD0-A50D-80659A0D875B}" srcOrd="0" destOrd="0" presId="urn:microsoft.com/office/officeart/2005/8/layout/vList2"/>
    <dgm:cxn modelId="{9B50C93E-A5AB-4538-933F-F1E2A57E77CF}" type="presOf" srcId="{DD9B5892-91F9-4F44-B11E-D4F7607E0C58}" destId="{6B86ADC1-C366-49FE-9712-A6C992F91E1F}" srcOrd="0" destOrd="0" presId="urn:microsoft.com/office/officeart/2005/8/layout/vList2"/>
    <dgm:cxn modelId="{861A9EA7-C238-434C-9880-5FF697F06BDC}" srcId="{9958EAEE-C569-4864-B1E4-92A1B50E559C}" destId="{DD9B5892-91F9-4F44-B11E-D4F7607E0C58}" srcOrd="0" destOrd="0" parTransId="{1477EFBE-6C01-47C1-8627-A4660AB68ABD}" sibTransId="{5958C15C-D410-42BC-9D28-774C34C222C1}"/>
    <dgm:cxn modelId="{A7F53624-E7A4-4764-A3F7-CF84B36BA858}" type="presParOf" srcId="{39A62222-87E9-4DD0-A50D-80659A0D875B}" destId="{6B86ADC1-C366-49FE-9712-A6C992F91E1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836708-A40E-491C-8BE2-4ADA1535E62B}">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on the Rights of the Child (UNCRC): </a:t>
          </a:r>
          <a:r>
            <a:rPr lang="en-GB" b="1"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dirty="0">
            <a:latin typeface="Arial" panose="020B0604020202020204" pitchFamily="34" charset="0"/>
            <a:cs typeface="Arial" panose="020B0604020202020204" pitchFamily="34" charset="0"/>
          </a:endParaRPr>
        </a:p>
      </dgm:t>
    </dgm:pt>
    <dgm:pt modelId="{21E92A9E-0697-4552-AE0F-E8D148616A3A}" type="par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D72E4713-1FBA-4CC3-8207-AE334C002E48}" type="sib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B7213B7D-CB6A-4809-BD82-00FF45550903}">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b="1"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dirty="0">
            <a:latin typeface="Arial" panose="020B0604020202020204" pitchFamily="34" charset="0"/>
            <a:cs typeface="Arial" panose="020B0604020202020204" pitchFamily="34" charset="0"/>
          </a:endParaRPr>
        </a:p>
      </dgm:t>
    </dgm:pt>
    <dgm:pt modelId="{A2704FDE-5029-4C26-9D20-957443642F82}" type="par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BC9464AD-7D3A-45FC-80B9-16B537DDB2AE}" type="sib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25A474DF-1531-4AC0-994A-E1B22ADAFD52}">
      <dgm:prSet/>
      <dgm:spPr/>
      <dgm:t>
        <a:bodyPr/>
        <a:lstStyle/>
        <a:p>
          <a:r>
            <a:rPr lang="en-GB" b="1"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b="1"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dirty="0">
            <a:latin typeface="Arial" panose="020B0604020202020204" pitchFamily="34" charset="0"/>
            <a:cs typeface="Arial" panose="020B0604020202020204" pitchFamily="34" charset="0"/>
          </a:endParaRPr>
        </a:p>
      </dgm:t>
    </dgm:pt>
    <dgm:pt modelId="{68E5A22D-FE54-4FFE-8152-1DF57AF5AC0D}" type="par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14A23241-64D7-41E6-9CE5-CE12F7F27A7B}" type="sib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059CC8E4-E9FE-460B-8C33-D86897744154}" type="pres">
      <dgm:prSet presAssocID="{7C836708-A40E-491C-8BE2-4ADA1535E62B}" presName="parentText" presStyleLbl="node1" presStyleIdx="0" presStyleCnt="3">
        <dgm:presLayoutVars>
          <dgm:chMax val="0"/>
          <dgm:bulletEnabled val="1"/>
        </dgm:presLayoutVars>
      </dgm:prSet>
      <dgm:spPr/>
    </dgm:pt>
    <dgm:pt modelId="{EC15EC7C-AE32-4E99-B3DA-B424CB31857A}" type="pres">
      <dgm:prSet presAssocID="{D72E4713-1FBA-4CC3-8207-AE334C002E48}" presName="spacer" presStyleCnt="0"/>
      <dgm:spPr/>
    </dgm:pt>
    <dgm:pt modelId="{FFEBD096-6860-4059-97B5-ED774D1CF69C}" type="pres">
      <dgm:prSet presAssocID="{B7213B7D-CB6A-4809-BD82-00FF45550903}" presName="parentText" presStyleLbl="node1" presStyleIdx="1" presStyleCnt="3">
        <dgm:presLayoutVars>
          <dgm:chMax val="0"/>
          <dgm:bulletEnabled val="1"/>
        </dgm:presLayoutVars>
      </dgm:prSet>
      <dgm:spPr/>
    </dgm:pt>
    <dgm:pt modelId="{09C07439-26B6-4D7B-9199-C5E93AF381AE}" type="pres">
      <dgm:prSet presAssocID="{BC9464AD-7D3A-45FC-80B9-16B537DDB2AE}" presName="spacer" presStyleCnt="0"/>
      <dgm:spPr/>
    </dgm:pt>
    <dgm:pt modelId="{3C9C7758-CD16-4179-8FE2-D4BF76E27F94}" type="pres">
      <dgm:prSet presAssocID="{25A474DF-1531-4AC0-994A-E1B22ADAFD52}" presName="parentText" presStyleLbl="node1" presStyleIdx="2" presStyleCnt="3">
        <dgm:presLayoutVars>
          <dgm:chMax val="0"/>
          <dgm:bulletEnabled val="1"/>
        </dgm:presLayoutVars>
      </dgm:prSet>
      <dgm:spPr/>
    </dgm:pt>
  </dgm:ptLst>
  <dgm:cxnLst>
    <dgm:cxn modelId="{FE9B0F05-B6F6-4872-BAA4-83562288313B}" srcId="{C561CDAA-6C3E-45A1-BA1B-0C407A25799E}" destId="{25A474DF-1531-4AC0-994A-E1B22ADAFD52}" srcOrd="2" destOrd="0" parTransId="{68E5A22D-FE54-4FFE-8152-1DF57AF5AC0D}" sibTransId="{14A23241-64D7-41E6-9CE5-CE12F7F27A7B}"/>
    <dgm:cxn modelId="{04044321-61C0-4600-9869-1147A96C695D}" type="presOf" srcId="{25A474DF-1531-4AC0-994A-E1B22ADAFD52}" destId="{3C9C7758-CD16-4179-8FE2-D4BF76E27F94}" srcOrd="0" destOrd="0" presId="urn:microsoft.com/office/officeart/2005/8/layout/vList2"/>
    <dgm:cxn modelId="{C51D7C3D-4823-4C65-BAA2-8062C41F7C20}" type="presOf" srcId="{C561CDAA-6C3E-45A1-BA1B-0C407A25799E}" destId="{A367DDD4-B668-43D7-A374-067C045B2624}" srcOrd="0" destOrd="0" presId="urn:microsoft.com/office/officeart/2005/8/layout/vList2"/>
    <dgm:cxn modelId="{40762542-446D-47B3-B65E-65F042A74D0A}" type="presOf" srcId="{7C836708-A40E-491C-8BE2-4ADA1535E62B}" destId="{059CC8E4-E9FE-460B-8C33-D86897744154}" srcOrd="0" destOrd="0" presId="urn:microsoft.com/office/officeart/2005/8/layout/vList2"/>
    <dgm:cxn modelId="{39323843-07E4-4D63-9087-1028D8CD84BC}" srcId="{C561CDAA-6C3E-45A1-BA1B-0C407A25799E}" destId="{7C836708-A40E-491C-8BE2-4ADA1535E62B}" srcOrd="0" destOrd="0" parTransId="{21E92A9E-0697-4552-AE0F-E8D148616A3A}" sibTransId="{D72E4713-1FBA-4CC3-8207-AE334C002E48}"/>
    <dgm:cxn modelId="{A81B909F-F41E-4469-AADC-647EDE562D44}" type="presOf" srcId="{B7213B7D-CB6A-4809-BD82-00FF45550903}" destId="{FFEBD096-6860-4059-97B5-ED774D1CF69C}" srcOrd="0" destOrd="0" presId="urn:microsoft.com/office/officeart/2005/8/layout/vList2"/>
    <dgm:cxn modelId="{6B9753CE-25D0-4288-8609-C41B91CB8603}" srcId="{C561CDAA-6C3E-45A1-BA1B-0C407A25799E}" destId="{B7213B7D-CB6A-4809-BD82-00FF45550903}" srcOrd="1" destOrd="0" parTransId="{A2704FDE-5029-4C26-9D20-957443642F82}" sibTransId="{BC9464AD-7D3A-45FC-80B9-16B537DDB2AE}"/>
    <dgm:cxn modelId="{665637A5-49CD-4414-A3FF-4571D70E129F}" type="presParOf" srcId="{A367DDD4-B668-43D7-A374-067C045B2624}" destId="{059CC8E4-E9FE-460B-8C33-D86897744154}" srcOrd="0" destOrd="0" presId="urn:microsoft.com/office/officeart/2005/8/layout/vList2"/>
    <dgm:cxn modelId="{28137C60-0008-4553-B883-36B3C9AE9B65}" type="presParOf" srcId="{A367DDD4-B668-43D7-A374-067C045B2624}" destId="{EC15EC7C-AE32-4E99-B3DA-B424CB31857A}" srcOrd="1" destOrd="0" presId="urn:microsoft.com/office/officeart/2005/8/layout/vList2"/>
    <dgm:cxn modelId="{F23DAD35-AE1C-4CDD-BA4C-B7891D4AF3F0}" type="presParOf" srcId="{A367DDD4-B668-43D7-A374-067C045B2624}" destId="{FFEBD096-6860-4059-97B5-ED774D1CF69C}" srcOrd="2" destOrd="0" presId="urn:microsoft.com/office/officeart/2005/8/layout/vList2"/>
    <dgm:cxn modelId="{74114AD1-A2C2-4537-8C35-86B742CD5AFA}" type="presParOf" srcId="{A367DDD4-B668-43D7-A374-067C045B2624}" destId="{09C07439-26B6-4D7B-9199-C5E93AF381AE}" srcOrd="3" destOrd="0" presId="urn:microsoft.com/office/officeart/2005/8/layout/vList2"/>
    <dgm:cxn modelId="{8AD37AB7-074A-4CC8-886B-02650EAA2067}" type="presParOf" srcId="{A367DDD4-B668-43D7-A374-067C045B2624}" destId="{3C9C7758-CD16-4179-8FE2-D4BF76E27F9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B4744B-201E-4D29-8327-0F2ED49922F2}">
      <dgm:prSet/>
      <dgm:spPr/>
      <dgm:t>
        <a:bodyPr/>
        <a:lstStyle/>
        <a:p>
          <a:r>
            <a:rPr lang="en-GB" b="1" dirty="0">
              <a:solidFill>
                <a:srgbClr val="C00000"/>
              </a:solidFill>
              <a:latin typeface="Arial" panose="020B0604020202020204" pitchFamily="34" charset="0"/>
              <a:cs typeface="Arial" panose="020B0604020202020204" pitchFamily="34" charset="0"/>
            </a:rPr>
            <a:t>World Health Organisation (WHO)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dirty="0">
            <a:latin typeface="Arial" panose="020B0604020202020204" pitchFamily="34" charset="0"/>
            <a:cs typeface="Arial" panose="020B0604020202020204" pitchFamily="34" charset="0"/>
          </a:endParaRPr>
        </a:p>
      </dgm:t>
    </dgm:pt>
    <dgm:pt modelId="{2D67A3C2-48C8-4652-A774-B3960077362F}" type="par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06792336-39C7-4F86-BF4F-97FC5C442D92}" type="sib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96320422-0932-45DC-81EF-472291406D20}">
      <dgm:prSet/>
      <dgm:spPr/>
      <dgm:t>
        <a:bodyPr/>
        <a:lstStyle/>
        <a:p>
          <a:r>
            <a:rPr lang="en-GB" b="1" dirty="0">
              <a:solidFill>
                <a:srgbClr val="C00000"/>
              </a:solidFill>
              <a:latin typeface="Arial" panose="020B0604020202020204" pitchFamily="34" charset="0"/>
              <a:cs typeface="Arial" panose="020B0604020202020204" pitchFamily="34" charset="0"/>
            </a:rPr>
            <a:t>The Children’s Act (2004): </a:t>
          </a:r>
          <a:r>
            <a:rPr lang="en-GB" b="1"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dirty="0">
            <a:latin typeface="Arial" panose="020B0604020202020204" pitchFamily="34" charset="0"/>
            <a:cs typeface="Arial" panose="020B0604020202020204" pitchFamily="34" charset="0"/>
          </a:endParaRPr>
        </a:p>
      </dgm:t>
    </dgm:pt>
    <dgm:pt modelId="{009467D2-6813-46A5-8B6A-6289CDD43030}" type="par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F87807C8-2129-4178-890C-5036F4517547}" type="sib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E794D073-3450-4DC8-8193-A98ECD63375C}" type="pres">
      <dgm:prSet presAssocID="{46B4744B-201E-4D29-8327-0F2ED49922F2}" presName="parentText" presStyleLbl="node1" presStyleIdx="0" presStyleCnt="2">
        <dgm:presLayoutVars>
          <dgm:chMax val="0"/>
          <dgm:bulletEnabled val="1"/>
        </dgm:presLayoutVars>
      </dgm:prSet>
      <dgm:spPr/>
    </dgm:pt>
    <dgm:pt modelId="{CDE6A669-04F7-4DEF-B3A1-3E33DCA69A9E}" type="pres">
      <dgm:prSet presAssocID="{06792336-39C7-4F86-BF4F-97FC5C442D92}" presName="spacer" presStyleCnt="0"/>
      <dgm:spPr/>
    </dgm:pt>
    <dgm:pt modelId="{292FDF77-7B83-458C-AD45-301CBC42DACE}" type="pres">
      <dgm:prSet presAssocID="{96320422-0932-45DC-81EF-472291406D20}" presName="parentText" presStyleLbl="node1" presStyleIdx="1" presStyleCnt="2">
        <dgm:presLayoutVars>
          <dgm:chMax val="0"/>
          <dgm:bulletEnabled val="1"/>
        </dgm:presLayoutVars>
      </dgm:prSet>
      <dgm:spPr/>
    </dgm:pt>
  </dgm:ptLst>
  <dgm:cxnLst>
    <dgm:cxn modelId="{CF4C2834-FAE3-493D-8A30-FFAA4B065831}" srcId="{C561CDAA-6C3E-45A1-BA1B-0C407A25799E}" destId="{46B4744B-201E-4D29-8327-0F2ED49922F2}" srcOrd="0" destOrd="0" parTransId="{2D67A3C2-48C8-4652-A774-B3960077362F}" sibTransId="{06792336-39C7-4F86-BF4F-97FC5C442D92}"/>
    <dgm:cxn modelId="{C51D7C3D-4823-4C65-BAA2-8062C41F7C20}" type="presOf" srcId="{C561CDAA-6C3E-45A1-BA1B-0C407A25799E}" destId="{A367DDD4-B668-43D7-A374-067C045B2624}" srcOrd="0" destOrd="0" presId="urn:microsoft.com/office/officeart/2005/8/layout/vList2"/>
    <dgm:cxn modelId="{24FE4DC4-42FF-4565-BE06-ACCB333B1FD6}" srcId="{C561CDAA-6C3E-45A1-BA1B-0C407A25799E}" destId="{96320422-0932-45DC-81EF-472291406D20}" srcOrd="1" destOrd="0" parTransId="{009467D2-6813-46A5-8B6A-6289CDD43030}" sibTransId="{F87807C8-2129-4178-890C-5036F4517547}"/>
    <dgm:cxn modelId="{F0B678D4-D8CC-4A29-9ABC-56AAC4533B39}" type="presOf" srcId="{96320422-0932-45DC-81EF-472291406D20}" destId="{292FDF77-7B83-458C-AD45-301CBC42DACE}" srcOrd="0" destOrd="0" presId="urn:microsoft.com/office/officeart/2005/8/layout/vList2"/>
    <dgm:cxn modelId="{31D355DB-B213-4D48-B3AF-5F6B38CA0D2B}" type="presOf" srcId="{46B4744B-201E-4D29-8327-0F2ED49922F2}" destId="{E794D073-3450-4DC8-8193-A98ECD63375C}" srcOrd="0" destOrd="0" presId="urn:microsoft.com/office/officeart/2005/8/layout/vList2"/>
    <dgm:cxn modelId="{64957610-A5EA-4B0B-997B-B4F2FF030B96}" type="presParOf" srcId="{A367DDD4-B668-43D7-A374-067C045B2624}" destId="{E794D073-3450-4DC8-8193-A98ECD63375C}" srcOrd="0" destOrd="0" presId="urn:microsoft.com/office/officeart/2005/8/layout/vList2"/>
    <dgm:cxn modelId="{C4243CC3-6F1A-4607-B15A-3AABD65BA027}" type="presParOf" srcId="{A367DDD4-B668-43D7-A374-067C045B2624}" destId="{CDE6A669-04F7-4DEF-B3A1-3E33DCA69A9E}" srcOrd="1" destOrd="0" presId="urn:microsoft.com/office/officeart/2005/8/layout/vList2"/>
    <dgm:cxn modelId="{0E332720-B8E6-4B00-93EF-2B636D18C980}" type="presParOf" srcId="{A367DDD4-B668-43D7-A374-067C045B2624}" destId="{292FDF77-7B83-458C-AD45-301CBC42DA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F8C43-2827-4474-98B0-27980EDF79D9}">
      <dsp:nvSpPr>
        <dsp:cNvPr id="0" name=""/>
        <dsp:cNvSpPr/>
      </dsp:nvSpPr>
      <dsp:spPr>
        <a:xfrm>
          <a:off x="0" y="428230"/>
          <a:ext cx="7315199" cy="9496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Children, young people, and families’ perception of well-being.</a:t>
          </a:r>
          <a:endParaRPr lang="en-US" sz="1700" kern="1200" dirty="0"/>
        </a:p>
      </dsp:txBody>
      <dsp:txXfrm>
        <a:off x="46360" y="474590"/>
        <a:ext cx="7222479" cy="856959"/>
      </dsp:txXfrm>
    </dsp:sp>
    <dsp:sp modelId="{D26CC38E-58E1-4667-8FF8-0260C05CCE00}">
      <dsp:nvSpPr>
        <dsp:cNvPr id="0" name=""/>
        <dsp:cNvSpPr/>
      </dsp:nvSpPr>
      <dsp:spPr>
        <a:xfrm>
          <a:off x="0" y="1426140"/>
          <a:ext cx="7315199" cy="9496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As a group, you will analyse one of the key domains of children and young people’s wellbeing.</a:t>
          </a:r>
          <a:endParaRPr lang="en-US" sz="1700" kern="1200" dirty="0"/>
        </a:p>
      </dsp:txBody>
      <dsp:txXfrm>
        <a:off x="46360" y="1472500"/>
        <a:ext cx="7222479" cy="856959"/>
      </dsp:txXfrm>
    </dsp:sp>
    <dsp:sp modelId="{52FE42DA-B4A1-4936-9AAE-758BDD343EC2}">
      <dsp:nvSpPr>
        <dsp:cNvPr id="0" name=""/>
        <dsp:cNvSpPr/>
      </dsp:nvSpPr>
      <dsp:spPr>
        <a:xfrm>
          <a:off x="0" y="2424779"/>
          <a:ext cx="7315199" cy="9496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Analysis of the rationale and given what you know of the case study what policies and professional interventions are in place, to try, measure as well as enhance the health and wellbeing of children, young people and families. </a:t>
          </a:r>
          <a:endParaRPr lang="en-US" sz="1700" kern="1200"/>
        </a:p>
      </dsp:txBody>
      <dsp:txXfrm>
        <a:off x="46360" y="2471139"/>
        <a:ext cx="7222479" cy="856959"/>
      </dsp:txXfrm>
    </dsp:sp>
    <dsp:sp modelId="{74793470-027B-418D-A9DA-EFBA1897CBC0}">
      <dsp:nvSpPr>
        <dsp:cNvPr id="0" name=""/>
        <dsp:cNvSpPr/>
      </dsp:nvSpPr>
      <dsp:spPr>
        <a:xfrm>
          <a:off x="0" y="3423419"/>
          <a:ext cx="7315199" cy="9496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Discuss and evaluate current policy and the professional interventions used by multi-disciplinary or interdisciplinary services to meet the diverse needs of the children, or young people and/or families’ wellbeing involved in the case study.</a:t>
          </a:r>
          <a:endParaRPr lang="en-US" sz="1700" kern="1200"/>
        </a:p>
      </dsp:txBody>
      <dsp:txXfrm>
        <a:off x="46360" y="3469779"/>
        <a:ext cx="7222479" cy="856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25324-BEE1-4877-A7DC-95C55BF79695}">
      <dsp:nvSpPr>
        <dsp:cNvPr id="0" name=""/>
        <dsp:cNvSpPr/>
      </dsp:nvSpPr>
      <dsp:spPr>
        <a:xfrm>
          <a:off x="0" y="440740"/>
          <a:ext cx="626364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well-being means?</a:t>
          </a:r>
        </a:p>
      </dsp:txBody>
      <dsp:txXfrm>
        <a:off x="42663" y="483403"/>
        <a:ext cx="6178314" cy="788627"/>
      </dsp:txXfrm>
    </dsp:sp>
    <dsp:sp modelId="{91EA06D6-F8CA-497C-890F-6A2DBCFFB3BE}">
      <dsp:nvSpPr>
        <dsp:cNvPr id="0" name=""/>
        <dsp:cNvSpPr/>
      </dsp:nvSpPr>
      <dsp:spPr>
        <a:xfrm>
          <a:off x="0" y="1378053"/>
          <a:ext cx="6263640" cy="873953"/>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Well-being can be assessed in each domain of health.</a:t>
          </a:r>
        </a:p>
      </dsp:txBody>
      <dsp:txXfrm>
        <a:off x="42663" y="1420716"/>
        <a:ext cx="6178314" cy="788627"/>
      </dsp:txXfrm>
    </dsp:sp>
    <dsp:sp modelId="{00B1CF3F-8F33-4487-8589-7E0B4F6789EE}">
      <dsp:nvSpPr>
        <dsp:cNvPr id="0" name=""/>
        <dsp:cNvSpPr/>
      </dsp:nvSpPr>
      <dsp:spPr>
        <a:xfrm>
          <a:off x="0" y="2315367"/>
          <a:ext cx="6263640" cy="8739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Subjective perception of children concerning well-being focus on adolescence and middle childhood.</a:t>
          </a:r>
        </a:p>
      </dsp:txBody>
      <dsp:txXfrm>
        <a:off x="42663" y="2358030"/>
        <a:ext cx="6178314" cy="788627"/>
      </dsp:txXfrm>
    </dsp:sp>
    <dsp:sp modelId="{1FBFA796-0CAA-45A4-9BE3-85196E0BF90A}">
      <dsp:nvSpPr>
        <dsp:cNvPr id="0" name=""/>
        <dsp:cNvSpPr/>
      </dsp:nvSpPr>
      <dsp:spPr>
        <a:xfrm>
          <a:off x="0" y="3252680"/>
          <a:ext cx="6263640" cy="873953"/>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15-year-old John's complex illness can be presumed to have taken a toll on his psychological wellbeing.</a:t>
          </a:r>
        </a:p>
      </dsp:txBody>
      <dsp:txXfrm>
        <a:off x="42663" y="3295343"/>
        <a:ext cx="6178314" cy="788627"/>
      </dsp:txXfrm>
    </dsp:sp>
    <dsp:sp modelId="{CD9F36E1-A1DE-4F5C-AA09-052670E0BE4E}">
      <dsp:nvSpPr>
        <dsp:cNvPr id="0" name=""/>
        <dsp:cNvSpPr/>
      </dsp:nvSpPr>
      <dsp:spPr>
        <a:xfrm>
          <a:off x="0" y="4189994"/>
          <a:ext cx="6263640" cy="8739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His mother's psychological wellbeing has also posed a hindrance to his effective treatment.</a:t>
          </a:r>
        </a:p>
      </dsp:txBody>
      <dsp:txXfrm>
        <a:off x="42663" y="4232657"/>
        <a:ext cx="6178314"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DAAB8-86D3-4C4D-A79C-5D99D00ED532}">
      <dsp:nvSpPr>
        <dsp:cNvPr id="0" name=""/>
        <dsp:cNvSpPr/>
      </dsp:nvSpPr>
      <dsp:spPr>
        <a:xfrm>
          <a:off x="0" y="894511"/>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C1835-7B38-4B7B-A7FC-510A781843C4}">
      <dsp:nvSpPr>
        <dsp:cNvPr id="0" name=""/>
        <dsp:cNvSpPr/>
      </dsp:nvSpPr>
      <dsp:spPr>
        <a:xfrm>
          <a:off x="499550" y="1266078"/>
          <a:ext cx="908273" cy="9082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02559-4B26-49A7-8147-3B53D5D552A3}">
      <dsp:nvSpPr>
        <dsp:cNvPr id="0" name=""/>
        <dsp:cNvSpPr/>
      </dsp:nvSpPr>
      <dsp:spPr>
        <a:xfrm>
          <a:off x="1907374" y="894511"/>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dirty="0"/>
            <a:t>The key domains of children and young people’s well-being? ? </a:t>
          </a:r>
        </a:p>
      </dsp:txBody>
      <dsp:txXfrm>
        <a:off x="1907374" y="894511"/>
        <a:ext cx="4356265" cy="1651406"/>
      </dsp:txXfrm>
    </dsp:sp>
    <dsp:sp modelId="{4BB97643-A7F3-4E30-A786-0C65B0FDB6FE}">
      <dsp:nvSpPr>
        <dsp:cNvPr id="0" name=""/>
        <dsp:cNvSpPr/>
      </dsp:nvSpPr>
      <dsp:spPr>
        <a:xfrm>
          <a:off x="0" y="2958769"/>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6DEF8-5E38-497B-A171-C2A4E72571FB}">
      <dsp:nvSpPr>
        <dsp:cNvPr id="0" name=""/>
        <dsp:cNvSpPr/>
      </dsp:nvSpPr>
      <dsp:spPr>
        <a:xfrm>
          <a:off x="499550" y="3330336"/>
          <a:ext cx="908273" cy="9082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40891-DBA9-4DA9-BF40-37E3BDD40AD1}">
      <dsp:nvSpPr>
        <dsp:cNvPr id="0" name=""/>
        <dsp:cNvSpPr/>
      </dsp:nvSpPr>
      <dsp:spPr>
        <a:xfrm>
          <a:off x="1907374" y="2958769"/>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a:t>What is domains in this study case?</a:t>
          </a:r>
        </a:p>
      </dsp:txBody>
      <dsp:txXfrm>
        <a:off x="1907374" y="2958769"/>
        <a:ext cx="4356265" cy="1651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6ADC1-C366-49FE-9712-A6C992F91E1F}">
      <dsp:nvSpPr>
        <dsp:cNvPr id="0" name=""/>
        <dsp:cNvSpPr/>
      </dsp:nvSpPr>
      <dsp:spPr>
        <a:xfrm>
          <a:off x="0" y="119843"/>
          <a:ext cx="6263640" cy="526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Welfare policies and professional interventions are important for reducing significant harm to children, young people and their families. </a:t>
          </a:r>
          <a:endParaRPr lang="en-US" sz="4500" kern="1200"/>
        </a:p>
      </dsp:txBody>
      <dsp:txXfrm>
        <a:off x="257016" y="376859"/>
        <a:ext cx="5749608" cy="47509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CC8E4-E9FE-460B-8C33-D86897744154}">
      <dsp:nvSpPr>
        <dsp:cNvPr id="0" name=""/>
        <dsp:cNvSpPr/>
      </dsp:nvSpPr>
      <dsp:spPr>
        <a:xfrm>
          <a:off x="0" y="585561"/>
          <a:ext cx="8088086" cy="1822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on the Rights of the Child (UNCRC): </a:t>
          </a:r>
          <a:r>
            <a:rPr lang="en-GB" sz="1900" b="1" kern="1200"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sz="1900" kern="1200" dirty="0">
            <a:latin typeface="Arial" panose="020B0604020202020204" pitchFamily="34" charset="0"/>
            <a:cs typeface="Arial" panose="020B0604020202020204" pitchFamily="34" charset="0"/>
          </a:endParaRPr>
        </a:p>
      </dsp:txBody>
      <dsp:txXfrm>
        <a:off x="88985" y="674546"/>
        <a:ext cx="7910116" cy="1644890"/>
      </dsp:txXfrm>
    </dsp:sp>
    <dsp:sp modelId="{FFEBD096-6860-4059-97B5-ED774D1CF69C}">
      <dsp:nvSpPr>
        <dsp:cNvPr id="0" name=""/>
        <dsp:cNvSpPr/>
      </dsp:nvSpPr>
      <dsp:spPr>
        <a:xfrm>
          <a:off x="0" y="2463141"/>
          <a:ext cx="8088086" cy="18228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sz="1900" b="1" kern="1200"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sz="1900" kern="1200" dirty="0">
            <a:latin typeface="Arial" panose="020B0604020202020204" pitchFamily="34" charset="0"/>
            <a:cs typeface="Arial" panose="020B0604020202020204" pitchFamily="34" charset="0"/>
          </a:endParaRPr>
        </a:p>
      </dsp:txBody>
      <dsp:txXfrm>
        <a:off x="88985" y="2552126"/>
        <a:ext cx="7910116" cy="1644890"/>
      </dsp:txXfrm>
    </dsp:sp>
    <dsp:sp modelId="{3C9C7758-CD16-4179-8FE2-D4BF76E27F94}">
      <dsp:nvSpPr>
        <dsp:cNvPr id="0" name=""/>
        <dsp:cNvSpPr/>
      </dsp:nvSpPr>
      <dsp:spPr>
        <a:xfrm>
          <a:off x="0" y="4340721"/>
          <a:ext cx="8088086" cy="18228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sz="1900" b="1" kern="1200"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sz="1900" kern="1200" dirty="0">
            <a:latin typeface="Arial" panose="020B0604020202020204" pitchFamily="34" charset="0"/>
            <a:cs typeface="Arial" panose="020B0604020202020204" pitchFamily="34" charset="0"/>
          </a:endParaRPr>
        </a:p>
      </dsp:txBody>
      <dsp:txXfrm>
        <a:off x="88985" y="4429706"/>
        <a:ext cx="7910116" cy="1644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D073-3450-4DC8-8193-A98ECD63375C}">
      <dsp:nvSpPr>
        <dsp:cNvPr id="0" name=""/>
        <dsp:cNvSpPr/>
      </dsp:nvSpPr>
      <dsp:spPr>
        <a:xfrm>
          <a:off x="0" y="15119"/>
          <a:ext cx="7892143" cy="3144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World Health Organisation (WHO)</a:t>
          </a:r>
          <a:r>
            <a:rPr lang="en-GB" sz="2800" b="1" kern="12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 </a:t>
          </a:r>
          <a:r>
            <a:rPr lang="en-GB" sz="2800" b="1" kern="1200"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sz="2800" kern="1200" dirty="0">
            <a:latin typeface="Arial" panose="020B0604020202020204" pitchFamily="34" charset="0"/>
            <a:cs typeface="Arial" panose="020B0604020202020204" pitchFamily="34" charset="0"/>
          </a:endParaRPr>
        </a:p>
      </dsp:txBody>
      <dsp:txXfrm>
        <a:off x="153524" y="168643"/>
        <a:ext cx="7585095" cy="2837912"/>
      </dsp:txXfrm>
    </dsp:sp>
    <dsp:sp modelId="{292FDF77-7B83-458C-AD45-301CBC42DACE}">
      <dsp:nvSpPr>
        <dsp:cNvPr id="0" name=""/>
        <dsp:cNvSpPr/>
      </dsp:nvSpPr>
      <dsp:spPr>
        <a:xfrm>
          <a:off x="0" y="3240719"/>
          <a:ext cx="7892143" cy="3144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The Children’s Act (2004): </a:t>
          </a:r>
          <a:r>
            <a:rPr lang="en-GB" sz="2800" b="1" kern="1200"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sz="2800" kern="1200" dirty="0">
            <a:latin typeface="Arial" panose="020B0604020202020204" pitchFamily="34" charset="0"/>
            <a:cs typeface="Arial" panose="020B0604020202020204" pitchFamily="34" charset="0"/>
          </a:endParaRPr>
        </a:p>
      </dsp:txBody>
      <dsp:txXfrm>
        <a:off x="153524" y="3394243"/>
        <a:ext cx="7585095" cy="28379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6343DF-A1D5-4506-BDD8-BEFEFCDC0A67}" type="datetimeFigureOut">
              <a:rPr lang="en-GB" smtClean="0"/>
              <a:t>04/03/2022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1B4030-A8A0-4DEE-9B95-1DAB415A7269}" type="slidenum">
              <a:rPr lang="en-GB" smtClean="0"/>
              <a:t>‹#›</a:t>
            </a:fld>
            <a:endParaRPr lang="en-GB"/>
          </a:p>
        </p:txBody>
      </p:sp>
    </p:spTree>
    <p:extLst>
      <p:ext uri="{BB962C8B-B14F-4D97-AF65-F5344CB8AC3E}">
        <p14:creationId xmlns:p14="http://schemas.microsoft.com/office/powerpoint/2010/main" val="346953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8C78-AB06-4890-BBC3-1F72F85535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E9C6BE-307D-4903-8100-734315039C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1B163-36D4-4DCB-A0B9-EF4938822380}"/>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449931F9-F7A0-40E2-A72A-0CB193E5F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B9D6E-1DF6-4614-B64D-FBE30FF5D942}"/>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1407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7629-CA54-4658-83B7-93D062190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166F05-BF7B-46EC-BF4A-077E8D681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B8A4D-58B3-4C7C-9F45-0EF8B88B9AFB}"/>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0FDE9EA8-7DCE-4BA7-A32D-732AAACBE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E1A7D-DEB8-411B-8F1E-21A021BCA47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121802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F1E77-022E-4A47-849F-9393885FC7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D74D03-4177-41F0-8A35-3F2CE89956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D98DE2-369F-4325-92EB-D6B0E9134CC6}"/>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B2BBE850-809E-48C1-8FCB-6EA8C08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7EAAB-3817-467C-A7D7-23DB28F51BDE}"/>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831974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FE2F1-E55E-4F22-AABF-89B3B135B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1C4113-CE52-4DD7-A9DC-8A394B7900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2B691A-1508-4FD5-839E-F24656DC6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B9CF76-F1B8-465B-8DE6-AA12E695D132}"/>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6" name="Footer Placeholder 5">
            <a:extLst>
              <a:ext uri="{FF2B5EF4-FFF2-40B4-BE49-F238E27FC236}">
                <a16:creationId xmlns:a16="http://schemas.microsoft.com/office/drawing/2014/main" id="{2E181DB2-3465-4E9D-9034-2191C31CA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77A10-A0C3-4CEF-99E5-B0F38451B0A6}"/>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20354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7466E-40C0-4286-A9C3-9393BADC33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2179C-06AF-4191-82EF-99D13F0B3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580FB0-D41D-4F9A-BC6D-EF1B5383D4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9014FA-D147-493A-8D52-AE5D840F05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147A70-DEED-414F-BD38-2918EE9426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65F054-FD7C-4CE4-B8A9-13D761670DD1}"/>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8" name="Footer Placeholder 7">
            <a:extLst>
              <a:ext uri="{FF2B5EF4-FFF2-40B4-BE49-F238E27FC236}">
                <a16:creationId xmlns:a16="http://schemas.microsoft.com/office/drawing/2014/main" id="{746ED856-FCB6-4EFA-B9A1-95711F41B3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CA758-AE07-4572-8EAC-703DBE147369}"/>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575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5B56-D72A-45ED-85BF-06EB718F78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98B860-DD10-42FC-914D-BDE929CF0E58}"/>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4" name="Footer Placeholder 3">
            <a:extLst>
              <a:ext uri="{FF2B5EF4-FFF2-40B4-BE49-F238E27FC236}">
                <a16:creationId xmlns:a16="http://schemas.microsoft.com/office/drawing/2014/main" id="{B545D229-B314-4890-8BC8-DDC6ED2270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0A9446-326D-4CEC-8A1D-13CEF2F44BA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196897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BDD21-4BD8-4EA3-8078-C44F5FBEB719}"/>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3" name="Footer Placeholder 2">
            <a:extLst>
              <a:ext uri="{FF2B5EF4-FFF2-40B4-BE49-F238E27FC236}">
                <a16:creationId xmlns:a16="http://schemas.microsoft.com/office/drawing/2014/main" id="{8756C6E8-2C4B-4ACC-9244-2AFF3FA3BD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915CBE-CAED-4717-AFBB-A74E13AC810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179054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D2D2-D411-411A-B027-ADC7B62AA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C0C24-0C17-489D-AB52-B5CCB87C7D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37B72B-BF4A-4AE0-926E-CD7B7C5E88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AF0F2-983E-4350-B320-198ECE65A55B}"/>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6" name="Footer Placeholder 5">
            <a:extLst>
              <a:ext uri="{FF2B5EF4-FFF2-40B4-BE49-F238E27FC236}">
                <a16:creationId xmlns:a16="http://schemas.microsoft.com/office/drawing/2014/main" id="{22453658-1566-4D84-8DAB-92D65FD48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D017B4-211B-4AC5-8A36-5D962901EF53}"/>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9564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70C8-EB8E-4069-B2E9-0E3DD2F6D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B9E6B4-9D91-48EC-A327-D25F1A44DF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A2911E-A3C4-49EA-9017-024F2A7271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91C719-373A-432F-A875-4A0E8A10C778}"/>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6" name="Footer Placeholder 5">
            <a:extLst>
              <a:ext uri="{FF2B5EF4-FFF2-40B4-BE49-F238E27FC236}">
                <a16:creationId xmlns:a16="http://schemas.microsoft.com/office/drawing/2014/main" id="{E63E2CC9-6AB3-452A-A787-7816C9837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D23A4-5746-4BA9-A8DF-5F68E0F3486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9836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DE8DE-EE33-4333-9DE3-94155B59D7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6930B-56AD-4EBB-B6AD-F774E8E0BF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3C146-069B-4B57-8F35-094F39303BE8}"/>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DDA914D3-9420-46BD-BACA-1A80ADF94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6C5EB-CB23-476E-81EE-70B84016947B}"/>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70823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2C5AC-B35D-4ABD-9AB5-054D388A72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B71ACC-B3FC-43F0-BDAA-5D99E6236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6EB46-651D-4C9E-977F-2AAD7F9D9E4C}"/>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66FD29E5-AE60-4D47-BA40-9B6E0EEE2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A4E55-475D-49EE-A306-0DA682BFA4DC}"/>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39634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F6DAF4-2AB3-4C8D-90F5-BCFFFC9184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9D562-5BFB-4F03-9B86-5610F3AD8C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B3BBE6-C07C-4FA6-B755-573638706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799D0164-89F5-4059-9010-C2408703D6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73E399-7F53-418D-8E0F-FEA79824D2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7099E-0B75-49CE-825A-2BE14BD1A674}" type="slidenum">
              <a:rPr lang="en-GB" smtClean="0"/>
              <a:t>‹#›</a:t>
            </a:fld>
            <a:endParaRPr lang="en-GB"/>
          </a:p>
        </p:txBody>
      </p:sp>
    </p:spTree>
    <p:extLst>
      <p:ext uri="{BB962C8B-B14F-4D97-AF65-F5344CB8AC3E}">
        <p14:creationId xmlns:p14="http://schemas.microsoft.com/office/powerpoint/2010/main" val="501822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hyperlink" Target="http://l21c.trubox.ca/2016/753"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mental_health/maternal-child/PST/en/" TargetMode="External"/><Relationship Id="rId2" Type="http://schemas.openxmlformats.org/officeDocument/2006/relationships/hyperlink" Target="https://assets.publishing.service.gov.uk/government/uploads/system/uploads/attachment_data/file/183197/Child-Wellbeing-Brie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descr="A group of people sitting around a table with a map on it&#10;&#10;Description automatically generated with low confidence">
            <a:extLst>
              <a:ext uri="{FF2B5EF4-FFF2-40B4-BE49-F238E27FC236}">
                <a16:creationId xmlns:a16="http://schemas.microsoft.com/office/drawing/2014/main" id="{1F4475E7-5B00-4821-9DE9-07E4156803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10F778-3DE5-4BD0-BDA3-C323B8301B6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effectLst/>
                <a:latin typeface="Arial" panose="020B0604020202020204" pitchFamily="34" charset="0"/>
                <a:ea typeface="Times New Roman" panose="02020603050405020304" pitchFamily="18" charset="0"/>
              </a:rPr>
              <a:t>Module: Children, Young People and Families</a:t>
            </a: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FFB4ECBC-F50E-468A-BF88-DC74B54B4F9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b="1" dirty="0">
                <a:effectLst/>
                <a:latin typeface="Arial" panose="020B0604020202020204" pitchFamily="34" charset="0"/>
                <a:ea typeface="Times New Roman" panose="02020603050405020304" pitchFamily="18" charset="0"/>
              </a:rPr>
              <a:t>Assignment Title: Task 1 – Group Presentation#</a:t>
            </a:r>
          </a:p>
          <a:p>
            <a:r>
              <a:rPr lang="en-GB" sz="2200" b="1" dirty="0">
                <a:effectLst/>
                <a:latin typeface="Arial" panose="020B0604020202020204" pitchFamily="34" charset="0"/>
                <a:ea typeface="Times New Roman" panose="02020603050405020304" pitchFamily="18" charset="0"/>
              </a:rPr>
              <a:t>Module code: BMHP5004_BIRM</a:t>
            </a:r>
          </a:p>
          <a:p>
            <a:r>
              <a:rPr lang="en-GB" sz="2200" b="1" dirty="0">
                <a:effectLst/>
                <a:latin typeface="Arial" panose="020B0604020202020204" pitchFamily="34" charset="0"/>
                <a:ea typeface="Times New Roman" panose="02020603050405020304" pitchFamily="18" charset="0"/>
              </a:rPr>
              <a:t>Lecturer: Dr Muhammad Hossain</a:t>
            </a:r>
            <a:endParaRPr lang="en-GB" sz="2200" dirty="0"/>
          </a:p>
        </p:txBody>
      </p:sp>
    </p:spTree>
    <p:extLst>
      <p:ext uri="{BB962C8B-B14F-4D97-AF65-F5344CB8AC3E}">
        <p14:creationId xmlns:p14="http://schemas.microsoft.com/office/powerpoint/2010/main" val="19076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040E13A2-8942-46BF-9FEF-7E257689309C}"/>
              </a:ext>
            </a:extLst>
          </p:cNvPr>
          <p:cNvGraphicFramePr>
            <a:graphicFrameLocks noGrp="1"/>
          </p:cNvGraphicFramePr>
          <p:nvPr>
            <p:extLst>
              <p:ext uri="{D42A27DB-BD31-4B8C-83A1-F6EECF244321}">
                <p14:modId xmlns:p14="http://schemas.microsoft.com/office/powerpoint/2010/main" val="2803640669"/>
              </p:ext>
            </p:extLst>
          </p:nvPr>
        </p:nvGraphicFramePr>
        <p:xfrm>
          <a:off x="2032000" y="719665"/>
          <a:ext cx="8128000" cy="498122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407192310"/>
                    </a:ext>
                  </a:extLst>
                </a:gridCol>
                <a:gridCol w="4064000">
                  <a:extLst>
                    <a:ext uri="{9D8B030D-6E8A-4147-A177-3AD203B41FA5}">
                      <a16:colId xmlns:a16="http://schemas.microsoft.com/office/drawing/2014/main" val="1175215254"/>
                    </a:ext>
                  </a:extLst>
                </a:gridCol>
              </a:tblGrid>
              <a:tr h="830204">
                <a:tc>
                  <a:txBody>
                    <a:bodyPr/>
                    <a:lstStyle/>
                    <a:p>
                      <a:r>
                        <a:rPr lang="en-US" dirty="0"/>
                        <a:t>Student Name </a:t>
                      </a:r>
                      <a:endParaRPr lang="en-GB" dirty="0"/>
                    </a:p>
                  </a:txBody>
                  <a:tcPr/>
                </a:tc>
                <a:tc>
                  <a:txBody>
                    <a:bodyPr/>
                    <a:lstStyle/>
                    <a:p>
                      <a:r>
                        <a:rPr lang="en-US" dirty="0"/>
                        <a:t>Student ID</a:t>
                      </a:r>
                      <a:endParaRPr lang="en-GB" dirty="0"/>
                    </a:p>
                  </a:txBody>
                  <a:tcPr/>
                </a:tc>
                <a:extLst>
                  <a:ext uri="{0D108BD9-81ED-4DB2-BD59-A6C34878D82A}">
                    <a16:rowId xmlns:a16="http://schemas.microsoft.com/office/drawing/2014/main" val="3370862832"/>
                  </a:ext>
                </a:extLst>
              </a:tr>
              <a:tr h="830204">
                <a:tc>
                  <a:txBody>
                    <a:bodyPr/>
                    <a:lstStyle/>
                    <a:p>
                      <a:r>
                        <a:rPr lang="en-US" dirty="0"/>
                        <a:t>Shirly Obeng Asare</a:t>
                      </a:r>
                      <a:endParaRPr lang="en-GB" dirty="0"/>
                    </a:p>
                  </a:txBody>
                  <a:tcPr/>
                </a:tc>
                <a:tc>
                  <a:txBody>
                    <a:bodyPr/>
                    <a:lstStyle/>
                    <a:p>
                      <a:r>
                        <a:rPr lang="en-GB" sz="1800" dirty="0">
                          <a:solidFill>
                            <a:schemeClr val="tx1"/>
                          </a:solidFill>
                          <a:latin typeface="Arial" panose="020B0604020202020204" pitchFamily="34" charset="0"/>
                          <a:cs typeface="Arial" panose="020B0604020202020204" pitchFamily="34" charset="0"/>
                        </a:rPr>
                        <a:t>2021949</a:t>
                      </a:r>
                      <a:endParaRPr lang="en-GB" dirty="0"/>
                    </a:p>
                  </a:txBody>
                  <a:tcPr/>
                </a:tc>
                <a:extLst>
                  <a:ext uri="{0D108BD9-81ED-4DB2-BD59-A6C34878D82A}">
                    <a16:rowId xmlns:a16="http://schemas.microsoft.com/office/drawing/2014/main" val="2533601689"/>
                  </a:ext>
                </a:extLst>
              </a:tr>
              <a:tr h="830204">
                <a:tc>
                  <a:txBody>
                    <a:bodyPr/>
                    <a:lstStyle/>
                    <a:p>
                      <a:r>
                        <a:rPr lang="en-US" dirty="0"/>
                        <a:t>Annelis Daniela  Raportoru</a:t>
                      </a:r>
                      <a:endParaRPr lang="en-GB" dirty="0"/>
                    </a:p>
                  </a:txBody>
                  <a:tcPr/>
                </a:tc>
                <a:tc>
                  <a:txBody>
                    <a:bodyPr/>
                    <a:lstStyle/>
                    <a:p>
                      <a:r>
                        <a:rPr lang="en-US" dirty="0"/>
                        <a:t>1912628</a:t>
                      </a:r>
                      <a:endParaRPr lang="en-GB" dirty="0"/>
                    </a:p>
                  </a:txBody>
                  <a:tcPr/>
                </a:tc>
                <a:extLst>
                  <a:ext uri="{0D108BD9-81ED-4DB2-BD59-A6C34878D82A}">
                    <a16:rowId xmlns:a16="http://schemas.microsoft.com/office/drawing/2014/main" val="1172711665"/>
                  </a:ext>
                </a:extLst>
              </a:tr>
              <a:tr h="830204">
                <a:tc>
                  <a:txBody>
                    <a:bodyPr/>
                    <a:lstStyle/>
                    <a:p>
                      <a:r>
                        <a:rPr lang="en-US" dirty="0"/>
                        <a:t>Shahreen Ara</a:t>
                      </a:r>
                      <a:endParaRPr lang="en-GB" dirty="0"/>
                    </a:p>
                  </a:txBody>
                  <a:tcPr/>
                </a:tc>
                <a:tc>
                  <a:txBody>
                    <a:bodyPr/>
                    <a:lstStyle/>
                    <a:p>
                      <a:r>
                        <a:rPr lang="en-US" dirty="0"/>
                        <a:t>1914266</a:t>
                      </a:r>
                      <a:endParaRPr lang="en-GB" dirty="0"/>
                    </a:p>
                  </a:txBody>
                  <a:tcPr/>
                </a:tc>
                <a:extLst>
                  <a:ext uri="{0D108BD9-81ED-4DB2-BD59-A6C34878D82A}">
                    <a16:rowId xmlns:a16="http://schemas.microsoft.com/office/drawing/2014/main" val="3974382490"/>
                  </a:ext>
                </a:extLst>
              </a:tr>
              <a:tr h="830204">
                <a:tc>
                  <a:txBody>
                    <a:bodyPr/>
                    <a:lstStyle/>
                    <a:p>
                      <a:r>
                        <a:rPr lang="en-US" dirty="0"/>
                        <a:t>Susan Ajmad</a:t>
                      </a:r>
                      <a:endParaRPr lang="en-GB" dirty="0"/>
                    </a:p>
                  </a:txBody>
                  <a:tcPr/>
                </a:tc>
                <a:tc>
                  <a:txBody>
                    <a:bodyPr/>
                    <a:lstStyle/>
                    <a:p>
                      <a:r>
                        <a:rPr lang="en-US" dirty="0"/>
                        <a:t>2017032</a:t>
                      </a:r>
                      <a:endParaRPr lang="en-GB" dirty="0"/>
                    </a:p>
                  </a:txBody>
                  <a:tcPr/>
                </a:tc>
                <a:extLst>
                  <a:ext uri="{0D108BD9-81ED-4DB2-BD59-A6C34878D82A}">
                    <a16:rowId xmlns:a16="http://schemas.microsoft.com/office/drawing/2014/main" val="16841376"/>
                  </a:ext>
                </a:extLst>
              </a:tr>
              <a:tr h="830204">
                <a:tc>
                  <a:txBody>
                    <a:bodyPr/>
                    <a:lstStyle/>
                    <a:p>
                      <a:r>
                        <a:rPr lang="en-US" dirty="0" err="1"/>
                        <a:t>Ugomma</a:t>
                      </a:r>
                      <a:r>
                        <a:rPr lang="en-US" dirty="0"/>
                        <a:t>  </a:t>
                      </a:r>
                      <a:r>
                        <a:rPr lang="en-US" dirty="0" err="1"/>
                        <a:t>Chizobam</a:t>
                      </a:r>
                      <a:r>
                        <a:rPr lang="en-US" dirty="0"/>
                        <a:t>  </a:t>
                      </a:r>
                      <a:r>
                        <a:rPr lang="en-US" dirty="0" err="1"/>
                        <a:t>Nwanwigwe</a:t>
                      </a:r>
                      <a:endParaRPr lang="en-GB" dirty="0"/>
                    </a:p>
                  </a:txBody>
                  <a:tcPr/>
                </a:tc>
                <a:tc>
                  <a:txBody>
                    <a:bodyPr/>
                    <a:lstStyle/>
                    <a:p>
                      <a:r>
                        <a:rPr lang="en-US" dirty="0"/>
                        <a:t>2019967</a:t>
                      </a:r>
                      <a:endParaRPr lang="en-GB" dirty="0"/>
                    </a:p>
                  </a:txBody>
                  <a:tcPr/>
                </a:tc>
                <a:extLst>
                  <a:ext uri="{0D108BD9-81ED-4DB2-BD59-A6C34878D82A}">
                    <a16:rowId xmlns:a16="http://schemas.microsoft.com/office/drawing/2014/main" val="4061977351"/>
                  </a:ext>
                </a:extLst>
              </a:tr>
            </a:tbl>
          </a:graphicData>
        </a:graphic>
      </p:graphicFrame>
    </p:spTree>
    <p:extLst>
      <p:ext uri="{BB962C8B-B14F-4D97-AF65-F5344CB8AC3E}">
        <p14:creationId xmlns:p14="http://schemas.microsoft.com/office/powerpoint/2010/main" val="161002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98847-87D5-408C-852D-B92B4D3CF4B2}"/>
              </a:ext>
            </a:extLst>
          </p:cNvPr>
          <p:cNvSpPr>
            <a:spLocks noGrp="1"/>
          </p:cNvSpPr>
          <p:nvPr>
            <p:ph type="title"/>
          </p:nvPr>
        </p:nvSpPr>
        <p:spPr>
          <a:xfrm>
            <a:off x="4965430" y="629266"/>
            <a:ext cx="6586491" cy="1676603"/>
          </a:xfrm>
        </p:spPr>
        <p:txBody>
          <a:bodyPr>
            <a:normAutofit/>
          </a:bodyPr>
          <a:lstStyle/>
          <a:p>
            <a:r>
              <a:rPr lang="en-US" sz="5400"/>
              <a:t>Task Description </a:t>
            </a:r>
            <a:endParaRPr lang="en-GB" sz="5400" dirty="0"/>
          </a:p>
        </p:txBody>
      </p:sp>
      <p:pic>
        <p:nvPicPr>
          <p:cNvPr id="6" name="Picture 5">
            <a:extLst>
              <a:ext uri="{FF2B5EF4-FFF2-40B4-BE49-F238E27FC236}">
                <a16:creationId xmlns:a16="http://schemas.microsoft.com/office/drawing/2014/main" id="{5E36CDE4-6A50-4F86-9065-BA7F0A60800C}"/>
              </a:ext>
            </a:extLst>
          </p:cNvPr>
          <p:cNvPicPr>
            <a:picLocks noChangeAspect="1"/>
          </p:cNvPicPr>
          <p:nvPr/>
        </p:nvPicPr>
        <p:blipFill rotWithShape="1">
          <a:blip r:embed="rId2"/>
          <a:srcRect l="23794" r="31086" b="-1"/>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335C8B23-A56F-4D26-8765-CED33ADFBF16}"/>
              </a:ext>
            </a:extLst>
          </p:cNvPr>
          <p:cNvGraphicFramePr>
            <a:graphicFrameLocks noGrp="1"/>
          </p:cNvGraphicFramePr>
          <p:nvPr>
            <p:ph idx="1"/>
          </p:nvPr>
        </p:nvGraphicFramePr>
        <p:xfrm>
          <a:off x="4724400" y="1839686"/>
          <a:ext cx="7315199"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CD4E2214-301D-43E0-A3A2-D9EEC45EA667}"/>
              </a:ext>
            </a:extLst>
          </p:cNvPr>
          <p:cNvSpPr txBox="1"/>
          <p:nvPr/>
        </p:nvSpPr>
        <p:spPr>
          <a:xfrm>
            <a:off x="623456" y="430745"/>
            <a:ext cx="3657600"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94150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D29CD2-F2F6-4EF0-BF38-969DA335F6D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a:t>
            </a:r>
            <a:endParaRPr lang="en-GB" sz="4000">
              <a:solidFill>
                <a:srgbClr val="FFFFFF"/>
              </a:solidFill>
            </a:endParaRPr>
          </a:p>
        </p:txBody>
      </p:sp>
      <p:sp>
        <p:nvSpPr>
          <p:cNvPr id="3" name="Content Placeholder 2">
            <a:extLst>
              <a:ext uri="{FF2B5EF4-FFF2-40B4-BE49-F238E27FC236}">
                <a16:creationId xmlns:a16="http://schemas.microsoft.com/office/drawing/2014/main" id="{E45820D4-447E-4867-96B6-78A33381CD6D}"/>
              </a:ext>
            </a:extLst>
          </p:cNvPr>
          <p:cNvSpPr>
            <a:spLocks noGrp="1"/>
          </p:cNvSpPr>
          <p:nvPr>
            <p:ph idx="1"/>
          </p:nvPr>
        </p:nvSpPr>
        <p:spPr>
          <a:xfrm>
            <a:off x="4810259" y="649480"/>
            <a:ext cx="6555347" cy="5546047"/>
          </a:xfrm>
        </p:spPr>
        <p:txBody>
          <a:bodyPr anchor="ctr">
            <a:normAutofit/>
          </a:bodyPr>
          <a:lstStyle/>
          <a:p>
            <a:r>
              <a:rPr lang="en-GB" sz="2000"/>
              <a:t>In this presentation, we are going to talk about John who was 15 years. He had many health challenges which include a very severe cerebral palsy and epilepsy. He later passed away and a Sudden Death in Childhood (SUDIC) was held. In the previous years there had been concerns about John with his health care professionals for not carrying out their work effectively and John has been on a child in need plan upon his death. John’s mother suffered from metal illness which makes her to be hostile to John’s health care staff and always resist to change in his medical care where needed</a:t>
            </a:r>
          </a:p>
          <a:p>
            <a:endParaRPr lang="en-GB" sz="2000"/>
          </a:p>
        </p:txBody>
      </p:sp>
      <p:sp>
        <p:nvSpPr>
          <p:cNvPr id="11" name="TextBox 10">
            <a:extLst>
              <a:ext uri="{FF2B5EF4-FFF2-40B4-BE49-F238E27FC236}">
                <a16:creationId xmlns:a16="http://schemas.microsoft.com/office/drawing/2014/main" id="{B09D2AA9-AA46-4C69-BDD0-474F06E42852}"/>
              </a:ext>
            </a:extLst>
          </p:cNvPr>
          <p:cNvSpPr txBox="1"/>
          <p:nvPr/>
        </p:nvSpPr>
        <p:spPr>
          <a:xfrm>
            <a:off x="346364" y="430745"/>
            <a:ext cx="3640549"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129831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57B869-36E4-4670-A571-53BFF37E6337}"/>
              </a:ext>
            </a:extLst>
          </p:cNvPr>
          <p:cNvSpPr>
            <a:spLocks noGrp="1"/>
          </p:cNvSpPr>
          <p:nvPr>
            <p:ph type="title"/>
          </p:nvPr>
        </p:nvSpPr>
        <p:spPr>
          <a:xfrm>
            <a:off x="524741" y="620392"/>
            <a:ext cx="3808268" cy="5504688"/>
          </a:xfrm>
        </p:spPr>
        <p:txBody>
          <a:bodyPr>
            <a:normAutofit/>
          </a:bodyPr>
          <a:lstStyle/>
          <a:p>
            <a:r>
              <a:rPr lang="en-GB" sz="5100">
                <a:solidFill>
                  <a:schemeClr val="bg1"/>
                </a:solidFill>
              </a:rPr>
              <a:t>Children, young people, and families’ perception of well-being.</a:t>
            </a:r>
            <a:br>
              <a:rPr lang="en-US" sz="5100">
                <a:solidFill>
                  <a:schemeClr val="bg1"/>
                </a:solidFill>
              </a:rPr>
            </a:br>
            <a:endParaRPr lang="en-GB" sz="5100">
              <a:solidFill>
                <a:schemeClr val="bg1"/>
              </a:solidFill>
            </a:endParaRPr>
          </a:p>
        </p:txBody>
      </p:sp>
      <p:graphicFrame>
        <p:nvGraphicFramePr>
          <p:cNvPr id="5" name="Content Placeholder 2">
            <a:extLst>
              <a:ext uri="{FF2B5EF4-FFF2-40B4-BE49-F238E27FC236}">
                <a16:creationId xmlns:a16="http://schemas.microsoft.com/office/drawing/2014/main" id="{E0CB19C4-E509-4DBB-A02B-97BB1EEC2855}"/>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133CD79-4F7A-4957-9E7D-96179465B512}"/>
              </a:ext>
            </a:extLst>
          </p:cNvPr>
          <p:cNvSpPr txBox="1"/>
          <p:nvPr/>
        </p:nvSpPr>
        <p:spPr>
          <a:xfrm>
            <a:off x="600074" y="408620"/>
            <a:ext cx="3667125" cy="369332"/>
          </a:xfrm>
          <a:prstGeom prst="rect">
            <a:avLst/>
          </a:prstGeom>
          <a:solidFill>
            <a:schemeClr val="bg1"/>
          </a:solidFill>
        </p:spPr>
        <p:txBody>
          <a:bodyPr wrap="square">
            <a:spAutoFit/>
          </a:bodyPr>
          <a:lstStyle/>
          <a:p>
            <a:r>
              <a:rPr lang="en-US"/>
              <a:t>Annelis Daniela  Raportoru</a:t>
            </a:r>
            <a:endParaRPr lang="en-GB" dirty="0"/>
          </a:p>
        </p:txBody>
      </p:sp>
    </p:spTree>
    <p:extLst>
      <p:ext uri="{BB962C8B-B14F-4D97-AF65-F5344CB8AC3E}">
        <p14:creationId xmlns:p14="http://schemas.microsoft.com/office/powerpoint/2010/main" val="3174672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03C1D1-A155-442E-A062-486956CA20F4}"/>
              </a:ext>
            </a:extLst>
          </p:cNvPr>
          <p:cNvSpPr>
            <a:spLocks noGrp="1"/>
          </p:cNvSpPr>
          <p:nvPr>
            <p:ph type="title"/>
          </p:nvPr>
        </p:nvSpPr>
        <p:spPr>
          <a:xfrm>
            <a:off x="524741" y="620392"/>
            <a:ext cx="3808268" cy="5504688"/>
          </a:xfrm>
        </p:spPr>
        <p:txBody>
          <a:bodyPr>
            <a:normAutofit/>
          </a:bodyPr>
          <a:lstStyle/>
          <a:p>
            <a:r>
              <a:rPr lang="en-GB" sz="4200">
                <a:solidFill>
                  <a:schemeClr val="bg1"/>
                </a:solidFill>
              </a:rPr>
              <a:t>As a group, you will analyse one of the key domains of children and young people’s wellbeing.</a:t>
            </a:r>
            <a:br>
              <a:rPr lang="en-US" sz="4200">
                <a:solidFill>
                  <a:schemeClr val="bg1"/>
                </a:solidFill>
              </a:rPr>
            </a:br>
            <a:endParaRPr lang="en-GB" sz="4200">
              <a:solidFill>
                <a:schemeClr val="bg1"/>
              </a:solidFill>
            </a:endParaRPr>
          </a:p>
        </p:txBody>
      </p:sp>
      <p:graphicFrame>
        <p:nvGraphicFramePr>
          <p:cNvPr id="5" name="Content Placeholder 2">
            <a:extLst>
              <a:ext uri="{FF2B5EF4-FFF2-40B4-BE49-F238E27FC236}">
                <a16:creationId xmlns:a16="http://schemas.microsoft.com/office/drawing/2014/main" id="{BD6CCC11-ED41-4566-9B3A-9ACAD20BA4AA}"/>
              </a:ext>
            </a:extLst>
          </p:cNvPr>
          <p:cNvGraphicFramePr>
            <a:graphicFrameLocks noGrp="1"/>
          </p:cNvGraphicFramePr>
          <p:nvPr>
            <p:ph idx="1"/>
            <p:extLst>
              <p:ext uri="{D42A27DB-BD31-4B8C-83A1-F6EECF244321}">
                <p14:modId xmlns:p14="http://schemas.microsoft.com/office/powerpoint/2010/main" val="30899432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B872174-6CD2-4D0F-A243-74E304D5B1D8}"/>
              </a:ext>
            </a:extLst>
          </p:cNvPr>
          <p:cNvSpPr txBox="1"/>
          <p:nvPr/>
        </p:nvSpPr>
        <p:spPr>
          <a:xfrm>
            <a:off x="600074" y="421872"/>
            <a:ext cx="3667125" cy="369332"/>
          </a:xfrm>
          <a:prstGeom prst="rect">
            <a:avLst/>
          </a:prstGeom>
          <a:solidFill>
            <a:schemeClr val="bg1"/>
          </a:solidFill>
        </p:spPr>
        <p:txBody>
          <a:bodyPr wrap="square">
            <a:spAutoFit/>
          </a:bodyPr>
          <a:lstStyle/>
          <a:p>
            <a:r>
              <a:rPr lang="en-US"/>
              <a:t>Susan Ajmad</a:t>
            </a:r>
            <a:endParaRPr lang="en-GB" dirty="0"/>
          </a:p>
        </p:txBody>
      </p:sp>
    </p:spTree>
    <p:extLst>
      <p:ext uri="{BB962C8B-B14F-4D97-AF65-F5344CB8AC3E}">
        <p14:creationId xmlns:p14="http://schemas.microsoft.com/office/powerpoint/2010/main" val="17947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B5126-EC06-41E0-A611-F9AA08847BBC}"/>
              </a:ext>
            </a:extLst>
          </p:cNvPr>
          <p:cNvSpPr>
            <a:spLocks noGrp="1"/>
          </p:cNvSpPr>
          <p:nvPr>
            <p:ph type="title"/>
          </p:nvPr>
        </p:nvSpPr>
        <p:spPr>
          <a:xfrm>
            <a:off x="524741" y="620392"/>
            <a:ext cx="3808268" cy="5504688"/>
          </a:xfrm>
        </p:spPr>
        <p:txBody>
          <a:bodyPr>
            <a:normAutofit/>
          </a:bodyPr>
          <a:lstStyle/>
          <a:p>
            <a:r>
              <a:rPr lang="en-GB" sz="4700">
                <a:solidFill>
                  <a:schemeClr val="bg1"/>
                </a:solidFill>
                <a:latin typeface="Arial" panose="020B0604020202020204" pitchFamily="34" charset="0"/>
                <a:cs typeface="Arial" panose="020B0604020202020204" pitchFamily="34" charset="0"/>
              </a:rPr>
              <a:t> </a:t>
            </a:r>
            <a:br>
              <a:rPr lang="en-GB" sz="4700">
                <a:solidFill>
                  <a:schemeClr val="bg1"/>
                </a:solidFill>
                <a:latin typeface="Arial" panose="020B0604020202020204" pitchFamily="34" charset="0"/>
                <a:cs typeface="Arial" panose="020B0604020202020204" pitchFamily="34" charset="0"/>
              </a:rPr>
            </a:br>
            <a:r>
              <a:rPr lang="en-GB" sz="4700">
                <a:solidFill>
                  <a:schemeClr val="bg1"/>
                </a:solidFill>
                <a:latin typeface="Arial" panose="020B0604020202020204" pitchFamily="34" charset="0"/>
                <a:cs typeface="Arial" panose="020B0604020202020204" pitchFamily="34" charset="0"/>
              </a:rPr>
              <a:t>Rationale, Current Policies and Professional Interventions</a:t>
            </a: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290ED0DC-9FAE-4316-9C64-965E8C64270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AB40768-CD9D-439C-9AFE-52B8AA853A51}"/>
              </a:ext>
            </a:extLst>
          </p:cNvPr>
          <p:cNvSpPr txBox="1"/>
          <p:nvPr/>
        </p:nvSpPr>
        <p:spPr>
          <a:xfrm>
            <a:off x="600074" y="421872"/>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3199229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0EA8DE2A-4460-45D8-81BC-BB7D044D40A4}"/>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b="1">
                <a:solidFill>
                  <a:srgbClr val="FFFFFF"/>
                </a:solidFill>
              </a:rPr>
              <a:t>Rationale, Current Policies and Professional Interventions</a:t>
            </a:r>
            <a:endParaRPr lang="en-US" sz="4000">
              <a:solidFill>
                <a:srgbClr val="FFFFFF"/>
              </a:solidFill>
            </a:endParaRPr>
          </a:p>
        </p:txBody>
      </p:sp>
      <p:sp>
        <p:nvSpPr>
          <p:cNvPr id="4" name="Content Placeholder 3">
            <a:extLst>
              <a:ext uri="{FF2B5EF4-FFF2-40B4-BE49-F238E27FC236}">
                <a16:creationId xmlns:a16="http://schemas.microsoft.com/office/drawing/2014/main" id="{E8B90D7E-F02B-4FC1-82B8-078D6583A37F}"/>
              </a:ext>
            </a:extLst>
          </p:cNvPr>
          <p:cNvSpPr>
            <a:spLocks noGrp="1"/>
          </p:cNvSpPr>
          <p:nvPr>
            <p:ph sz="half" idx="2"/>
          </p:nvPr>
        </p:nvSpPr>
        <p:spPr>
          <a:xfrm>
            <a:off x="1222645" y="2354090"/>
            <a:ext cx="6212297" cy="3981396"/>
          </a:xfrm>
        </p:spPr>
        <p:txBody>
          <a:bodyPr vert="horz" lIns="91440" tIns="45720" rIns="91440" bIns="45720" rtlCol="0">
            <a:normAutofit/>
          </a:bodyPr>
          <a:lstStyle/>
          <a:p>
            <a:pPr marL="0" indent="0">
              <a:buNone/>
            </a:pPr>
            <a:r>
              <a:rPr lang="en-US" b="1" dirty="0"/>
              <a:t>Rationale: </a:t>
            </a:r>
          </a:p>
          <a:p>
            <a:r>
              <a:rPr lang="en-US" dirty="0"/>
              <a:t>Welfare policies and professional interventions are important for reducing significant harm to children, young people and their families. </a:t>
            </a:r>
          </a:p>
          <a:p>
            <a:endParaRPr lang="en-US" dirty="0"/>
          </a:p>
          <a:p>
            <a:r>
              <a:rPr lang="en-US" dirty="0"/>
              <a:t>This ensures that the rights of John are protected to help with the development and growth in a peaceful manner. </a:t>
            </a:r>
          </a:p>
          <a:p>
            <a:endParaRPr lang="en-US" dirty="0"/>
          </a:p>
        </p:txBody>
      </p:sp>
      <p:pic>
        <p:nvPicPr>
          <p:cNvPr id="7" name="Content Placeholder 6">
            <a:extLst>
              <a:ext uri="{FF2B5EF4-FFF2-40B4-BE49-F238E27FC236}">
                <a16:creationId xmlns:a16="http://schemas.microsoft.com/office/drawing/2014/main" id="{823E78D0-0317-48C9-8BBF-599DBFA1099C}"/>
              </a:ext>
            </a:extLst>
          </p:cNvPr>
          <p:cNvPicPr>
            <a:picLocks noGrp="1" noChangeAspect="1"/>
          </p:cNvPicPr>
          <p:nvPr>
            <p:ph sz="quarter" idx="4"/>
          </p:nvPr>
        </p:nvPicPr>
        <p:blipFill rotWithShape="1">
          <a:blip r:embed="rId2"/>
          <a:srcRect t="2689"/>
          <a:stretch/>
        </p:blipFill>
        <p:spPr>
          <a:xfrm>
            <a:off x="7282542" y="2492376"/>
            <a:ext cx="3618753" cy="3563372"/>
          </a:xfrm>
          <a:prstGeom prst="rect">
            <a:avLst/>
          </a:prstGeom>
        </p:spPr>
      </p:pic>
      <p:sp>
        <p:nvSpPr>
          <p:cNvPr id="13" name="TextBox 12">
            <a:extLst>
              <a:ext uri="{FF2B5EF4-FFF2-40B4-BE49-F238E27FC236}">
                <a16:creationId xmlns:a16="http://schemas.microsoft.com/office/drawing/2014/main" id="{E42A0D1C-F2B9-42C7-9E98-9F2F7532EF7A}"/>
              </a:ext>
            </a:extLst>
          </p:cNvPr>
          <p:cNvSpPr txBox="1"/>
          <p:nvPr/>
        </p:nvSpPr>
        <p:spPr>
          <a:xfrm>
            <a:off x="644056" y="173137"/>
            <a:ext cx="3637000"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88741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1317673-EC31-48AF-8DD9-42AC3EA28587}"/>
              </a:ext>
            </a:extLst>
          </p:cNvPr>
          <p:cNvPicPr>
            <a:picLocks noGrp="1" noChangeAspect="1"/>
          </p:cNvPicPr>
          <p:nvPr>
            <p:ph sz="half" idx="2"/>
          </p:nvPr>
        </p:nvPicPr>
        <p:blipFill rotWithShape="1">
          <a:blip r:embed="rId2"/>
          <a:srcRect r="1111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74211E-BA81-456E-9DB0-374E5A89FBFF}"/>
              </a:ext>
            </a:extLst>
          </p:cNvPr>
          <p:cNvSpPr>
            <a:spLocks noGrp="1"/>
          </p:cNvSpPr>
          <p:nvPr>
            <p:ph type="title"/>
          </p:nvPr>
        </p:nvSpPr>
        <p:spPr>
          <a:xfrm>
            <a:off x="594108" y="290739"/>
            <a:ext cx="10106549" cy="765175"/>
          </a:xfrm>
        </p:spPr>
        <p:txBody>
          <a:bodyPr vert="horz" lIns="91440" tIns="45720" rIns="91440" bIns="45720" rtlCol="0" anchor="ctr">
            <a:normAutofit/>
          </a:bodyPr>
          <a:lstStyle/>
          <a:p>
            <a:r>
              <a:rPr lang="en-US" sz="4000" b="1" dirty="0">
                <a:effectLst>
                  <a:outerShdw blurRad="38100" dist="38100" dir="2700000" algn="tl">
                    <a:srgbClr val="000000">
                      <a:alpha val="43137"/>
                    </a:srgbClr>
                  </a:outerShdw>
                </a:effectLst>
              </a:rPr>
              <a:t>Professional Interventions</a:t>
            </a:r>
            <a:endParaRPr lang="en-US" sz="4000" dirty="0"/>
          </a:p>
        </p:txBody>
      </p:sp>
      <p:sp>
        <p:nvSpPr>
          <p:cNvPr id="17" name="Content Placeholder 2">
            <a:extLst>
              <a:ext uri="{FF2B5EF4-FFF2-40B4-BE49-F238E27FC236}">
                <a16:creationId xmlns:a16="http://schemas.microsoft.com/office/drawing/2014/main" id="{192E7731-08B4-4643-BC31-571D254E88E7}"/>
              </a:ext>
            </a:extLst>
          </p:cNvPr>
          <p:cNvSpPr>
            <a:spLocks noGrp="1"/>
          </p:cNvSpPr>
          <p:nvPr>
            <p:ph sz="half" idx="1"/>
          </p:nvPr>
        </p:nvSpPr>
        <p:spPr>
          <a:xfrm>
            <a:off x="262953" y="1055914"/>
            <a:ext cx="11798418" cy="5754076"/>
          </a:xfrm>
          <a:solidFill>
            <a:schemeClr val="accent6">
              <a:lumMod val="60000"/>
              <a:lumOff val="40000"/>
            </a:schemeClr>
          </a:solidFill>
        </p:spPr>
        <p:txBody>
          <a:bodyPr vert="horz" lIns="91440" tIns="45720" rIns="91440" bIns="45720" rtlCol="0">
            <a:normAutofit lnSpcReduction="10000"/>
          </a:bodyPr>
          <a:lstStyle/>
          <a:p>
            <a:pPr marL="273050"/>
            <a:r>
              <a:rPr lang="en-US" sz="2400" b="1" dirty="0">
                <a:solidFill>
                  <a:srgbClr val="C00000"/>
                </a:solidFill>
                <a:latin typeface="Arial" panose="020B0604020202020204" pitchFamily="34" charset="0"/>
                <a:cs typeface="Arial" panose="020B0604020202020204" pitchFamily="34" charset="0"/>
              </a:rPr>
              <a:t>EARLY CHILDHOOD DEVELOPMENT (ECD) interventions</a:t>
            </a:r>
            <a:r>
              <a:rPr lang="en-US" sz="2400" b="1" dirty="0">
                <a:solidFill>
                  <a:schemeClr val="bg2">
                    <a:lumMod val="10000"/>
                  </a:schemeClr>
                </a:solidFill>
                <a:latin typeface="Arial" panose="020B0604020202020204" pitchFamily="34" charset="0"/>
                <a:cs typeface="Arial" panose="020B0604020202020204" pitchFamily="34" charset="0"/>
              </a:rPr>
              <a:t>: ECD interventions are required to enhance the development of disabled children (e.g., John with Cerebral Palsy) by combining “family support, health, nutrition and educational services and providing direct learning experiences to young children and families” (Powell, 2019)</a:t>
            </a:r>
          </a:p>
          <a:p>
            <a:pPr marL="273050"/>
            <a:endParaRPr lang="en-US" sz="2400" b="1"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Learning through Everyday Activities with Parents (LEAP-CP): </a:t>
            </a:r>
            <a:r>
              <a:rPr lang="en-US" sz="2400" b="1" dirty="0">
                <a:solidFill>
                  <a:schemeClr val="bg2">
                    <a:lumMod val="10000"/>
                  </a:schemeClr>
                </a:solidFill>
                <a:latin typeface="Arial" panose="020B0604020202020204" pitchFamily="34" charset="0"/>
                <a:cs typeface="Arial" panose="020B0604020202020204" pitchFamily="34" charset="0"/>
              </a:rPr>
              <a:t>This intervention is focused on family through a peer to peer with the aim of improving the movement of children with disability, especially</a:t>
            </a:r>
            <a:r>
              <a:rPr lang="en-US" sz="2400" dirty="0">
                <a:solidFill>
                  <a:schemeClr val="bg2">
                    <a:lumMod val="10000"/>
                  </a:schemeClr>
                </a:solidFill>
                <a:latin typeface="Arial" panose="020B0604020202020204" pitchFamily="34" charset="0"/>
                <a:cs typeface="Arial" panose="020B0604020202020204" pitchFamily="34" charset="0"/>
              </a:rPr>
              <a:t> </a:t>
            </a:r>
            <a:r>
              <a:rPr lang="en-US" sz="2400" b="1" dirty="0">
                <a:solidFill>
                  <a:schemeClr val="bg2">
                    <a:lumMod val="10000"/>
                  </a:schemeClr>
                </a:solidFill>
                <a:latin typeface="Arial" panose="020B0604020202020204" pitchFamily="34" charset="0"/>
                <a:cs typeface="Arial" panose="020B0604020202020204" pitchFamily="34" charset="0"/>
              </a:rPr>
              <a:t>those with cerebral palsy (Benfer et al, 2018).</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Disabled Children's Outreach Service (DCOS): </a:t>
            </a:r>
            <a:r>
              <a:rPr lang="en-US" sz="2400" b="1" dirty="0">
                <a:solidFill>
                  <a:schemeClr val="bg2">
                    <a:lumMod val="10000"/>
                  </a:schemeClr>
                </a:solidFill>
                <a:latin typeface="Arial" panose="020B0604020202020204" pitchFamily="34" charset="0"/>
                <a:cs typeface="Arial" panose="020B0604020202020204" pitchFamily="34" charset="0"/>
              </a:rPr>
              <a:t>This intervention is a special case  in Tower Hamlets in East London is helping Children and young people with physical and learning disability (e.g. Cerebral Palsy) succeed.  This involves parenting / supporting skills to address the </a:t>
            </a:r>
            <a:r>
              <a:rPr lang="en-US" sz="2400" b="1" dirty="0" err="1">
                <a:solidFill>
                  <a:schemeClr val="bg2">
                    <a:lumMod val="10000"/>
                  </a:schemeClr>
                </a:solidFill>
                <a:latin typeface="Arial" panose="020B0604020202020204" pitchFamily="34" charset="0"/>
                <a:cs typeface="Arial" panose="020B0604020202020204" pitchFamily="34" charset="0"/>
              </a:rPr>
              <a:t>behavioural</a:t>
            </a:r>
            <a:r>
              <a:rPr lang="en-US" sz="2400" b="1" dirty="0">
                <a:solidFill>
                  <a:schemeClr val="bg2">
                    <a:lumMod val="10000"/>
                  </a:schemeClr>
                </a:solidFill>
                <a:latin typeface="Arial" panose="020B0604020202020204" pitchFamily="34" charset="0"/>
                <a:cs typeface="Arial" panose="020B0604020202020204" pitchFamily="34" charset="0"/>
              </a:rPr>
              <a:t> and emotional challenges. </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EFE6A9-0CF4-4243-956F-86E0AC18C562}"/>
              </a:ext>
            </a:extLst>
          </p:cNvPr>
          <p:cNvSpPr txBox="1"/>
          <p:nvPr/>
        </p:nvSpPr>
        <p:spPr>
          <a:xfrm>
            <a:off x="8344663" y="158630"/>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2404887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extLst>
              <p:ext uri="{D42A27DB-BD31-4B8C-83A1-F6EECF244321}">
                <p14:modId xmlns:p14="http://schemas.microsoft.com/office/powerpoint/2010/main" val="669678710"/>
              </p:ext>
            </p:extLst>
          </p:nvPr>
        </p:nvGraphicFramePr>
        <p:xfrm>
          <a:off x="3940629" y="0"/>
          <a:ext cx="8088086" cy="6749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6778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b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cont’d</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nvPr>
        </p:nvGraphicFramePr>
        <p:xfrm>
          <a:off x="3940628" y="228600"/>
          <a:ext cx="789214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940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5AC80-DEB1-9449-9794-ACC19716EE72}"/>
              </a:ext>
            </a:extLst>
          </p:cNvPr>
          <p:cNvSpPr txBox="1"/>
          <p:nvPr/>
        </p:nvSpPr>
        <p:spPr>
          <a:xfrm>
            <a:off x="1525611" y="1140584"/>
            <a:ext cx="9476509" cy="923330"/>
          </a:xfrm>
          <a:prstGeom prst="rect">
            <a:avLst/>
          </a:prstGeom>
          <a:noFill/>
        </p:spPr>
        <p:txBody>
          <a:bodyPr wrap="square" rtlCol="0">
            <a:spAutoFit/>
          </a:bodyPr>
          <a:lstStyle/>
          <a:p>
            <a:pPr algn="ctr"/>
            <a:r>
              <a:rPr lang="en-GB" b="1" dirty="0">
                <a:solidFill>
                  <a:schemeClr val="accent1"/>
                </a:solidFill>
              </a:rPr>
              <a:t>Discuss and evaluate current policy and the professional interventions used by multi-disciplinary or interdisciplinary services to meet the diverse needs of the children, or young people and/ or families well being involved in the case study</a:t>
            </a:r>
            <a:endParaRPr lang="en-GB" dirty="0">
              <a:solidFill>
                <a:schemeClr val="accent1"/>
              </a:solidFill>
            </a:endParaRPr>
          </a:p>
        </p:txBody>
      </p:sp>
      <p:sp>
        <p:nvSpPr>
          <p:cNvPr id="7" name="Rectangle 6">
            <a:extLst>
              <a:ext uri="{FF2B5EF4-FFF2-40B4-BE49-F238E27FC236}">
                <a16:creationId xmlns:a16="http://schemas.microsoft.com/office/drawing/2014/main" id="{6D7CC8C3-F388-CA43-A3BC-B6DD29AA6B4E}"/>
              </a:ext>
            </a:extLst>
          </p:cNvPr>
          <p:cNvSpPr/>
          <p:nvPr/>
        </p:nvSpPr>
        <p:spPr>
          <a:xfrm>
            <a:off x="2030818" y="2583587"/>
            <a:ext cx="7974419" cy="2849651"/>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ultural Competency: A Vital Skill for a 21st Century ...">
            <a:extLst>
              <a:ext uri="{FF2B5EF4-FFF2-40B4-BE49-F238E27FC236}">
                <a16:creationId xmlns:a16="http://schemas.microsoft.com/office/drawing/2014/main" id="{15962C3B-14EC-C547-B9BD-5CE8B8C81223}"/>
              </a:ext>
            </a:extLst>
          </p:cNvPr>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3591" y="2860158"/>
            <a:ext cx="7113181" cy="2307265"/>
          </a:xfrm>
          <a:prstGeom prst="rect">
            <a:avLst/>
          </a:prstGeom>
        </p:spPr>
      </p:pic>
      <p:sp>
        <p:nvSpPr>
          <p:cNvPr id="8" name="TextBox 7">
            <a:extLst>
              <a:ext uri="{FF2B5EF4-FFF2-40B4-BE49-F238E27FC236}">
                <a16:creationId xmlns:a16="http://schemas.microsoft.com/office/drawing/2014/main" id="{D6D86B88-28F6-B54C-B6B1-E07ECAE9869F}"/>
              </a:ext>
            </a:extLst>
          </p:cNvPr>
          <p:cNvSpPr txBox="1"/>
          <p:nvPr/>
        </p:nvSpPr>
        <p:spPr>
          <a:xfrm>
            <a:off x="9292856" y="6092456"/>
            <a:ext cx="1709264" cy="276999"/>
          </a:xfrm>
          <a:prstGeom prst="rect">
            <a:avLst/>
          </a:prstGeom>
          <a:noFill/>
        </p:spPr>
        <p:txBody>
          <a:bodyPr wrap="square" rtlCol="0">
            <a:spAutoFit/>
          </a:bodyPr>
          <a:lstStyle/>
          <a:p>
            <a:r>
              <a:rPr lang="en-US" sz="1200" dirty="0"/>
              <a:t>Shahreen Ara </a:t>
            </a:r>
          </a:p>
        </p:txBody>
      </p:sp>
    </p:spTree>
    <p:extLst>
      <p:ext uri="{BB962C8B-B14F-4D97-AF65-F5344CB8AC3E}">
        <p14:creationId xmlns:p14="http://schemas.microsoft.com/office/powerpoint/2010/main" val="2783871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670CD5-435E-D642-B741-BE7067CADCAB}"/>
              </a:ext>
            </a:extLst>
          </p:cNvPr>
          <p:cNvSpPr/>
          <p:nvPr/>
        </p:nvSpPr>
        <p:spPr>
          <a:xfrm>
            <a:off x="1241628" y="2474099"/>
            <a:ext cx="9401559" cy="158945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1400" dirty="0">
                <a:solidFill>
                  <a:schemeClr val="bg1"/>
                </a:solidFill>
              </a:rPr>
              <a:t>The Equality act 2010 – every child and adult must be treated equally and fairly and not be discriminated against gender, disability, age, ethnicity, race, religion, skin colour and marital status.</a:t>
            </a:r>
          </a:p>
          <a:p>
            <a:pPr algn="ctr"/>
            <a:endParaRPr lang="en-GB" sz="1400" dirty="0">
              <a:solidFill>
                <a:schemeClr val="bg1"/>
              </a:solidFill>
            </a:endParaRPr>
          </a:p>
          <a:p>
            <a:pPr algn="ctr"/>
            <a:r>
              <a:rPr lang="en-GB" sz="1400" dirty="0">
                <a:solidFill>
                  <a:schemeClr val="bg1"/>
                </a:solidFill>
              </a:rPr>
              <a:t>In this case, johns mother felt as though her concerns about her son were not always listened to by the healthcare professionals and misunderstood her passion and hostility.</a:t>
            </a:r>
          </a:p>
        </p:txBody>
      </p:sp>
      <p:sp>
        <p:nvSpPr>
          <p:cNvPr id="13" name="Rectangle 12">
            <a:extLst>
              <a:ext uri="{FF2B5EF4-FFF2-40B4-BE49-F238E27FC236}">
                <a16:creationId xmlns:a16="http://schemas.microsoft.com/office/drawing/2014/main" id="{B7959FA2-BB94-D843-B021-E158D8FA75D5}"/>
              </a:ext>
            </a:extLst>
          </p:cNvPr>
          <p:cNvSpPr/>
          <p:nvPr/>
        </p:nvSpPr>
        <p:spPr>
          <a:xfrm>
            <a:off x="1241629" y="4575413"/>
            <a:ext cx="9401560" cy="167232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1400" dirty="0">
                <a:solidFill>
                  <a:schemeClr val="accent1"/>
                </a:solidFill>
              </a:rPr>
              <a:t>The children and family act 2014 – aimed to protect venerable children or those at risk</a:t>
            </a:r>
          </a:p>
          <a:p>
            <a:pPr algn="ctr"/>
            <a:r>
              <a:rPr lang="en-GB" sz="1400" dirty="0"/>
              <a:t>Parents have a right to mediation if they don’t agree with a plan and must be kept informed of any changes by the healthcare  professionals </a:t>
            </a:r>
          </a:p>
        </p:txBody>
      </p:sp>
      <p:sp>
        <p:nvSpPr>
          <p:cNvPr id="18" name="TextBox 17">
            <a:extLst>
              <a:ext uri="{FF2B5EF4-FFF2-40B4-BE49-F238E27FC236}">
                <a16:creationId xmlns:a16="http://schemas.microsoft.com/office/drawing/2014/main" id="{B5B3BEC8-B8BE-D14F-9B38-7D23CCC328DC}"/>
              </a:ext>
            </a:extLst>
          </p:cNvPr>
          <p:cNvSpPr txBox="1"/>
          <p:nvPr/>
        </p:nvSpPr>
        <p:spPr>
          <a:xfrm>
            <a:off x="9781953" y="5986130"/>
            <a:ext cx="1552354" cy="261610"/>
          </a:xfrm>
          <a:prstGeom prst="rect">
            <a:avLst/>
          </a:prstGeom>
          <a:noFill/>
        </p:spPr>
        <p:txBody>
          <a:bodyPr wrap="square" rtlCol="0">
            <a:spAutoFit/>
          </a:bodyPr>
          <a:lstStyle/>
          <a:p>
            <a:r>
              <a:rPr lang="en-US" sz="1100" dirty="0"/>
              <a:t>Shahreen Ara</a:t>
            </a:r>
          </a:p>
        </p:txBody>
      </p:sp>
      <p:sp>
        <p:nvSpPr>
          <p:cNvPr id="8" name="Rectangle 7">
            <a:extLst>
              <a:ext uri="{FF2B5EF4-FFF2-40B4-BE49-F238E27FC236}">
                <a16:creationId xmlns:a16="http://schemas.microsoft.com/office/drawing/2014/main" id="{DB7DD351-2CE4-FC47-B61F-E4E6A4D7F50C}"/>
              </a:ext>
            </a:extLst>
          </p:cNvPr>
          <p:cNvSpPr/>
          <p:nvPr/>
        </p:nvSpPr>
        <p:spPr>
          <a:xfrm>
            <a:off x="1241628" y="468644"/>
            <a:ext cx="9401560" cy="167232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accent1"/>
              </a:solidFill>
            </a:endParaRPr>
          </a:p>
          <a:p>
            <a:pPr algn="ctr"/>
            <a:endParaRPr lang="en-GB" sz="1400" dirty="0">
              <a:solidFill>
                <a:schemeClr val="accent1"/>
              </a:solidFill>
            </a:endParaRPr>
          </a:p>
          <a:p>
            <a:pPr algn="ctr"/>
            <a:r>
              <a:rPr lang="en-GB" sz="1400" dirty="0">
                <a:solidFill>
                  <a:schemeClr val="accent1"/>
                </a:solidFill>
              </a:rPr>
              <a:t>The Children’s act 2004 – is a development from the 1989 act. It reinforced that all people and organisations working with children have a responsibility to help safeguard children and promote their welfare.</a:t>
            </a:r>
          </a:p>
          <a:p>
            <a:pPr algn="ctr"/>
            <a:r>
              <a:rPr lang="en-GB" sz="1400" dirty="0"/>
              <a:t>in this case, johns welfare should have come first. As he was a very venerable child who suffered from cerebral palsy and epilepsy. Decisions should have been made and agreed upon between the healthcare professionals and his mother purely out of the best interest for john. This could have been the difference between life and death literally.</a:t>
            </a:r>
          </a:p>
          <a:p>
            <a:r>
              <a:rPr lang="en-GB" sz="1400" dirty="0"/>
              <a:t> </a:t>
            </a:r>
          </a:p>
          <a:p>
            <a:pPr algn="ctr"/>
            <a:endParaRPr lang="en-GB" sz="1400" dirty="0"/>
          </a:p>
        </p:txBody>
      </p:sp>
    </p:spTree>
    <p:extLst>
      <p:ext uri="{BB962C8B-B14F-4D97-AF65-F5344CB8AC3E}">
        <p14:creationId xmlns:p14="http://schemas.microsoft.com/office/powerpoint/2010/main" val="1132872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7">
            <a:extLst>
              <a:ext uri="{FF2B5EF4-FFF2-40B4-BE49-F238E27FC236}">
                <a16:creationId xmlns:a16="http://schemas.microsoft.com/office/drawing/2014/main" id="{15730D86-2B41-6948-9CDC-E33C76381C27}"/>
              </a:ext>
            </a:extLst>
          </p:cNvPr>
          <p:cNvSpPr txBox="1">
            <a:spLocks noGrp="1"/>
          </p:cNvSpPr>
          <p:nvPr>
            <p:ph idx="1"/>
          </p:nvPr>
        </p:nvSpPr>
        <p:spPr>
          <a:xfrm>
            <a:off x="983673" y="1212591"/>
            <a:ext cx="10389692" cy="3941300"/>
          </a:xfrm>
          <a:prstGeom prst="rect">
            <a:avLst/>
          </a:prstGeom>
          <a:solidFill>
            <a:schemeClr val="accent6"/>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spcAft>
                <a:spcPts val="0"/>
              </a:spcAft>
              <a:buNone/>
            </a:pP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Multi- disciplinary services gives a patient access to an entire team of experts. That way there can be no miscommunication between one another.</a:t>
            </a:r>
          </a:p>
          <a:p>
            <a:pPr marL="0" indent="0" algn="ctr">
              <a:spcAft>
                <a:spcPts val="0"/>
              </a:spcAft>
              <a:buNone/>
            </a:pP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Interdisciplinary services can improve patient outcome, healthcare processes and levels of satisfaction</a:t>
            </a:r>
          </a:p>
          <a:p>
            <a:pPr marL="0" indent="0">
              <a:spcAft>
                <a:spcPts val="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0"/>
              </a:spcAft>
              <a:buNone/>
            </a:pPr>
            <a:r>
              <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A19D059B-02E2-7F4D-A837-B9C77430E54B}"/>
              </a:ext>
            </a:extLst>
          </p:cNvPr>
          <p:cNvSpPr txBox="1"/>
          <p:nvPr/>
        </p:nvSpPr>
        <p:spPr>
          <a:xfrm>
            <a:off x="9845749" y="5996763"/>
            <a:ext cx="1527616" cy="261610"/>
          </a:xfrm>
          <a:prstGeom prst="rect">
            <a:avLst/>
          </a:prstGeom>
          <a:noFill/>
        </p:spPr>
        <p:txBody>
          <a:bodyPr wrap="square" rtlCol="0">
            <a:spAutoFit/>
          </a:bodyPr>
          <a:lstStyle/>
          <a:p>
            <a:r>
              <a:rPr lang="en-US" sz="1100" dirty="0"/>
              <a:t>Shahreen Ara</a:t>
            </a:r>
          </a:p>
        </p:txBody>
      </p:sp>
    </p:spTree>
    <p:extLst>
      <p:ext uri="{BB962C8B-B14F-4D97-AF65-F5344CB8AC3E}">
        <p14:creationId xmlns:p14="http://schemas.microsoft.com/office/powerpoint/2010/main" val="3747069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34A366-D2E6-4FEB-AD27-1816091DFAC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502520ED-FD3C-4A5E-B4C1-26CEC5BA3368}"/>
              </a:ext>
            </a:extLst>
          </p:cNvPr>
          <p:cNvSpPr>
            <a:spLocks noGrp="1"/>
          </p:cNvSpPr>
          <p:nvPr>
            <p:ph idx="1"/>
          </p:nvPr>
        </p:nvSpPr>
        <p:spPr>
          <a:xfrm>
            <a:off x="4810259" y="649480"/>
            <a:ext cx="6555347" cy="5546047"/>
          </a:xfrm>
        </p:spPr>
        <p:txBody>
          <a:bodyPr anchor="ctr">
            <a:normAutofit lnSpcReduction="10000"/>
          </a:bodyPr>
          <a:lstStyle/>
          <a:p>
            <a:endParaRPr lang="en-GB" dirty="0"/>
          </a:p>
          <a:p>
            <a:r>
              <a:rPr lang="en-GB" dirty="0"/>
              <a:t>In conclusion, John’s health and wellbeing was affected by his environment, his mother’s metal illness affected his psychological wellbeing and his health care staff was unprofessional on how he was cared for and by not looking deep into the complains of his mother rather than misjudging his mother’s actions towards his health care staff. John’s health care professionals were supposed to know why his father was not deeply involved in his health care and they should have involved him where necessary</a:t>
            </a:r>
          </a:p>
          <a:p>
            <a:endParaRPr lang="en-GB" dirty="0"/>
          </a:p>
        </p:txBody>
      </p:sp>
      <p:sp>
        <p:nvSpPr>
          <p:cNvPr id="13" name="TextBox 12">
            <a:extLst>
              <a:ext uri="{FF2B5EF4-FFF2-40B4-BE49-F238E27FC236}">
                <a16:creationId xmlns:a16="http://schemas.microsoft.com/office/drawing/2014/main" id="{BB050DCC-C99B-45B6-B149-958F55F6F0B5}"/>
              </a:ext>
            </a:extLst>
          </p:cNvPr>
          <p:cNvSpPr txBox="1"/>
          <p:nvPr/>
        </p:nvSpPr>
        <p:spPr>
          <a:xfrm>
            <a:off x="10035668" y="5767757"/>
            <a:ext cx="1741611" cy="369332"/>
          </a:xfrm>
          <a:prstGeom prst="rect">
            <a:avLst/>
          </a:prstGeom>
          <a:noFill/>
        </p:spPr>
        <p:txBody>
          <a:bodyPr wrap="square">
            <a:spAutoFit/>
          </a:bodyPr>
          <a:lstStyle/>
          <a:p>
            <a:r>
              <a:rPr lang="en-US" dirty="0" err="1"/>
              <a:t>Ugomma</a:t>
            </a:r>
            <a:endParaRPr lang="en-GB" dirty="0"/>
          </a:p>
        </p:txBody>
      </p:sp>
    </p:spTree>
    <p:extLst>
      <p:ext uri="{BB962C8B-B14F-4D97-AF65-F5344CB8AC3E}">
        <p14:creationId xmlns:p14="http://schemas.microsoft.com/office/powerpoint/2010/main" val="86468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6FA75-6A19-4DF5-B6A5-380BB000084F}"/>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a:t>
            </a:r>
            <a:endParaRPr lang="en-GB">
              <a:solidFill>
                <a:srgbClr val="FFFFFF"/>
              </a:solidFill>
            </a:endParaRP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D289F276-31DE-4432-8292-ACCBE1436FF7}"/>
              </a:ext>
            </a:extLst>
          </p:cNvPr>
          <p:cNvSpPr>
            <a:spLocks noGrp="1"/>
          </p:cNvSpPr>
          <p:nvPr>
            <p:ph idx="1"/>
          </p:nvPr>
        </p:nvSpPr>
        <p:spPr>
          <a:xfrm>
            <a:off x="4447308" y="591344"/>
            <a:ext cx="6906491" cy="5585619"/>
          </a:xfrm>
        </p:spPr>
        <p:txBody>
          <a:bodyPr anchor="ctr">
            <a:normAutofit/>
          </a:bodyPr>
          <a:lstStyle/>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lt"/>
                <a:cs typeface="Calibri" panose="020F0502020204030204"/>
              </a:rPr>
              <a:t>Andresen, S., Bradshaw, J. and Kosher, H.,(2019). Young children’s perceptions of their lives and well-being. </a:t>
            </a:r>
            <a:r>
              <a:rPr kumimoji="0" lang="en-GB" sz="900" b="0" i="1" u="none" strike="noStrike" kern="1200" cap="none" spc="0" normalizeH="0" baseline="0" noProof="0">
                <a:ln>
                  <a:noFill/>
                </a:ln>
                <a:effectLst/>
                <a:uLnTx/>
                <a:uFillTx/>
                <a:ea typeface="+mn-lt"/>
                <a:cs typeface="Calibri" panose="020F0502020204030204"/>
              </a:rPr>
              <a:t>Child Indicators Research</a:t>
            </a:r>
            <a:r>
              <a:rPr kumimoji="0" lang="en-GB" sz="900" b="0" i="0" u="none" strike="noStrike" kern="1200" cap="none" spc="0" normalizeH="0" baseline="0" noProof="0">
                <a:ln>
                  <a:noFill/>
                </a:ln>
                <a:effectLst/>
                <a:uLnTx/>
                <a:uFillTx/>
                <a:ea typeface="+mn-lt"/>
                <a:cs typeface="Calibri" panose="020F0502020204030204"/>
              </a:rPr>
              <a:t>, </a:t>
            </a:r>
            <a:r>
              <a:rPr kumimoji="0" lang="en-GB" sz="900" b="0" i="1" u="none" strike="noStrike" kern="1200" cap="none" spc="0" normalizeH="0" baseline="0" noProof="0">
                <a:ln>
                  <a:noFill/>
                </a:ln>
                <a:effectLst/>
                <a:uLnTx/>
                <a:uFillTx/>
                <a:ea typeface="+mn-lt"/>
                <a:cs typeface="Calibri" panose="020F0502020204030204"/>
              </a:rPr>
              <a:t>12</a:t>
            </a:r>
            <a:r>
              <a:rPr kumimoji="0" lang="en-GB" sz="900" b="0" i="0" u="none" strike="noStrike" kern="1200" cap="none" spc="0" normalizeH="0" baseline="0" noProof="0">
                <a:ln>
                  <a:noFill/>
                </a:ln>
                <a:effectLst/>
                <a:uLnTx/>
                <a:uFillTx/>
                <a:ea typeface="+mn-lt"/>
                <a:cs typeface="Calibri" panose="020F0502020204030204"/>
              </a:rPr>
              <a:t>(1), pp.1-7.</a:t>
            </a:r>
          </a:p>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Benfer, K.A., </a:t>
            </a:r>
            <a:r>
              <a:rPr lang="en-GB" sz="900">
                <a:cs typeface="Arial" panose="020B0604020202020204" pitchFamily="34" charset="0"/>
              </a:rPr>
              <a:t>el al</a:t>
            </a:r>
            <a:r>
              <a:rPr kumimoji="0" lang="en-GB" sz="900" b="0" i="0" u="none" strike="noStrike" kern="1200" cap="none" spc="0" normalizeH="0" baseline="0" noProof="0">
                <a:ln>
                  <a:noFill/>
                </a:ln>
                <a:effectLst/>
                <a:uLnTx/>
                <a:uFillTx/>
                <a:ea typeface="+mn-ea"/>
                <a:cs typeface="Arial" panose="020B0604020202020204" pitchFamily="34" charset="0"/>
              </a:rPr>
              <a:t> 2018. Community-based parent-delivered early detection and intervention programme for infants at high risk of cerebral palsy in a low-resource country (Learning through Everyday Activities with Parents (LEAP-CP): protocol for a randomised controlled trial. </a:t>
            </a:r>
            <a:r>
              <a:rPr kumimoji="0" lang="en-GB" sz="900" b="0" i="1" u="none" strike="noStrike" kern="1200" cap="none" spc="0" normalizeH="0" baseline="0" noProof="0">
                <a:ln>
                  <a:noFill/>
                </a:ln>
                <a:effectLst/>
                <a:uLnTx/>
                <a:uFillTx/>
                <a:ea typeface="+mn-ea"/>
                <a:cs typeface="Arial" panose="020B0604020202020204" pitchFamily="34" charset="0"/>
              </a:rPr>
              <a:t>BMJ open</a:t>
            </a:r>
            <a:r>
              <a:rPr kumimoji="0" lang="en-GB" sz="900" b="0" i="0" u="none" strike="noStrike" kern="1200" cap="none" spc="0" normalizeH="0" baseline="0" noProof="0">
                <a:ln>
                  <a:noFill/>
                </a:ln>
                <a:effectLst/>
                <a:uLnTx/>
                <a:uFillTx/>
                <a:ea typeface="+mn-ea"/>
                <a:cs typeface="Arial" panose="020B0604020202020204" pitchFamily="34" charset="0"/>
              </a:rPr>
              <a:t>, </a:t>
            </a:r>
            <a:r>
              <a:rPr kumimoji="0" lang="en-GB" sz="900" b="0" i="1" u="none" strike="noStrike" kern="1200" cap="none" spc="0" normalizeH="0" baseline="0" noProof="0">
                <a:ln>
                  <a:noFill/>
                </a:ln>
                <a:effectLst/>
                <a:uLnTx/>
                <a:uFillTx/>
                <a:ea typeface="+mn-ea"/>
                <a:cs typeface="Arial" panose="020B0604020202020204" pitchFamily="34" charset="0"/>
              </a:rPr>
              <a:t>8</a:t>
            </a:r>
            <a:r>
              <a:rPr kumimoji="0" lang="en-GB" sz="900" b="0" i="0" u="none" strike="noStrike" kern="1200" cap="none" spc="0" normalizeH="0" baseline="0" noProof="0">
                <a:ln>
                  <a:noFill/>
                </a:ln>
                <a:effectLst/>
                <a:uLnTx/>
                <a:uFillTx/>
                <a:ea typeface="+mn-ea"/>
                <a:cs typeface="Arial" panose="020B0604020202020204" pitchFamily="34" charset="0"/>
              </a:rPr>
              <a:t>(6), p.e021186.</a:t>
            </a:r>
          </a:p>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lt"/>
                <a:cs typeface="Calibri" panose="020F0502020204030204"/>
              </a:rPr>
              <a:t>Center on the Developing Child, (2022). </a:t>
            </a:r>
            <a:r>
              <a:rPr kumimoji="0" lang="en-GB" sz="900" b="0" i="1" u="none" strike="noStrike" kern="1200" cap="none" spc="0" normalizeH="0" baseline="0" noProof="0">
                <a:ln>
                  <a:noFill/>
                </a:ln>
                <a:effectLst/>
                <a:uLnTx/>
                <a:uFillTx/>
                <a:ea typeface="+mn-lt"/>
                <a:cs typeface="Calibri" panose="020F0502020204030204"/>
              </a:rPr>
              <a:t>Early Childhood Mental Health</a:t>
            </a:r>
            <a:r>
              <a:rPr kumimoji="0" lang="en-GB" sz="900" b="0" i="0" u="none" strike="noStrike" kern="1200" cap="none" spc="0" normalizeH="0" baseline="0" noProof="0">
                <a:ln>
                  <a:noFill/>
                </a:ln>
                <a:effectLst/>
                <a:uLnTx/>
                <a:uFillTx/>
                <a:ea typeface="+mn-lt"/>
                <a:cs typeface="Calibri" panose="020F0502020204030204"/>
              </a:rPr>
              <a:t>, </a:t>
            </a:r>
            <a:r>
              <a:rPr kumimoji="0" lang="en-GB" sz="900" b="0" i="1" u="none" strike="noStrike" kern="1200" cap="none" spc="0" normalizeH="0" baseline="0" noProof="0">
                <a:ln>
                  <a:noFill/>
                </a:ln>
                <a:effectLst/>
                <a:uLnTx/>
                <a:uFillTx/>
                <a:ea typeface="+mn-lt"/>
                <a:cs typeface="Calibri" panose="020F0502020204030204"/>
              </a:rPr>
              <a:t>Center on the Developing Child at Harvard University</a:t>
            </a:r>
            <a:r>
              <a:rPr kumimoji="0" lang="en-GB" sz="900" b="0" i="0" u="none" strike="noStrike" kern="1200" cap="none" spc="0" normalizeH="0" baseline="0" noProof="0">
                <a:ln>
                  <a:noFill/>
                </a:ln>
                <a:effectLst/>
                <a:uLnTx/>
                <a:uFillTx/>
                <a:ea typeface="+mn-lt"/>
                <a:cs typeface="Calibri" panose="020F0502020204030204"/>
              </a:rPr>
              <a:t>. [online] Available at: &lt;https://developingchild.harvard.edu/science/deep-dives/mental-health/&gt; [Accessed 22 February 2022].</a:t>
            </a:r>
          </a:p>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Engle, P.L., </a:t>
            </a:r>
            <a:r>
              <a:rPr lang="en-GB" sz="900">
                <a:cs typeface="Arial" panose="020B0604020202020204" pitchFamily="34" charset="0"/>
              </a:rPr>
              <a:t>el al</a:t>
            </a:r>
            <a:r>
              <a:rPr kumimoji="0" lang="en-GB" sz="900" b="0" i="0" u="none" strike="noStrike" kern="1200" cap="none" spc="0" normalizeH="0" baseline="0" noProof="0">
                <a:ln>
                  <a:noFill/>
                </a:ln>
                <a:effectLst/>
                <a:uLnTx/>
                <a:uFillTx/>
                <a:ea typeface="+mn-ea"/>
                <a:cs typeface="Arial" panose="020B0604020202020204" pitchFamily="34" charset="0"/>
              </a:rPr>
              <a:t> (2007). Strategies to avoid the loss of developmental potential in more than 200 million children in the developing world. </a:t>
            </a:r>
            <a:r>
              <a:rPr kumimoji="0" lang="en-GB" sz="900" b="0" i="1" u="none" strike="noStrike" kern="1200" cap="none" spc="0" normalizeH="0" baseline="0" noProof="0">
                <a:ln>
                  <a:noFill/>
                </a:ln>
                <a:effectLst/>
                <a:uLnTx/>
                <a:uFillTx/>
                <a:ea typeface="+mn-ea"/>
                <a:cs typeface="Arial" panose="020B0604020202020204" pitchFamily="34" charset="0"/>
              </a:rPr>
              <a:t>The lancet</a:t>
            </a:r>
            <a:r>
              <a:rPr kumimoji="0" lang="en-GB" sz="900" b="0" i="0" u="none" strike="noStrike" kern="1200" cap="none" spc="0" normalizeH="0" baseline="0" noProof="0">
                <a:ln>
                  <a:noFill/>
                </a:ln>
                <a:effectLst/>
                <a:uLnTx/>
                <a:uFillTx/>
                <a:ea typeface="+mn-ea"/>
                <a:cs typeface="Arial" panose="020B0604020202020204" pitchFamily="34" charset="0"/>
              </a:rPr>
              <a:t>, </a:t>
            </a:r>
            <a:r>
              <a:rPr kumimoji="0" lang="en-GB" sz="900" b="0" i="1" u="none" strike="noStrike" kern="1200" cap="none" spc="0" normalizeH="0" baseline="0" noProof="0">
                <a:ln>
                  <a:noFill/>
                </a:ln>
                <a:effectLst/>
                <a:uLnTx/>
                <a:uFillTx/>
                <a:ea typeface="+mn-ea"/>
                <a:cs typeface="Arial" panose="020B0604020202020204" pitchFamily="34" charset="0"/>
              </a:rPr>
              <a:t>369</a:t>
            </a:r>
            <a:r>
              <a:rPr kumimoji="0" lang="en-GB" sz="900" b="0" i="0" u="none" strike="noStrike" kern="1200" cap="none" spc="0" normalizeH="0" baseline="0" noProof="0">
                <a:ln>
                  <a:noFill/>
                </a:ln>
                <a:effectLst/>
                <a:uLnTx/>
                <a:uFillTx/>
                <a:ea typeface="+mn-ea"/>
                <a:cs typeface="Arial" panose="020B0604020202020204" pitchFamily="34" charset="0"/>
              </a:rPr>
              <a:t>(9557), pp.229-242.</a:t>
            </a:r>
          </a:p>
          <a:p>
            <a:pPr marL="0" marR="0" lvl="0" indent="0" defTabSz="914400" rtl="0" eaLnBrk="1" fontAlgn="base" latinLnBrk="0" hangingPunct="1">
              <a:spcBef>
                <a:spcPts val="0"/>
              </a:spcBef>
              <a:spcAft>
                <a:spcPts val="0"/>
              </a:spcAft>
              <a:buClrTx/>
              <a:buSzTx/>
              <a:buFontTx/>
              <a:buNone/>
              <a:tabLst/>
              <a:defRPr/>
            </a:pPr>
            <a:endParaRPr lang="en-GB" sz="900">
              <a:cs typeface="Arial" panose="020B0604020202020204" pitchFamily="34" charset="0"/>
            </a:endParaRPr>
          </a:p>
          <a:p>
            <a:pPr marL="171450" marR="0" lvl="0" indent="-171450" defTabSz="914400" rtl="0" eaLnBrk="1" fontAlgn="base" latinLnBrk="0" hangingPunct="1">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Nampijja, M., el al (2019). Randomised controlled pilot feasibility trial of an early intervention programme for young infants with neurodevelopmental impairment in Uganda: a study protocol. </a:t>
            </a:r>
            <a:r>
              <a:rPr kumimoji="0" lang="en-GB" sz="900" b="0" i="1" u="none" strike="noStrike" kern="1200" cap="none" spc="0" normalizeH="0" baseline="0" noProof="0">
                <a:ln>
                  <a:noFill/>
                </a:ln>
                <a:effectLst/>
                <a:uLnTx/>
                <a:uFillTx/>
                <a:ea typeface="+mn-ea"/>
                <a:cs typeface="Arial" panose="020B0604020202020204" pitchFamily="34" charset="0"/>
              </a:rPr>
              <a:t>BMJ open</a:t>
            </a:r>
            <a:r>
              <a:rPr kumimoji="0" lang="en-GB" sz="900" b="0" i="0" u="none" strike="noStrike" kern="1200" cap="none" spc="0" normalizeH="0" baseline="0" noProof="0">
                <a:ln>
                  <a:noFill/>
                </a:ln>
                <a:effectLst/>
                <a:uLnTx/>
                <a:uFillTx/>
                <a:ea typeface="+mn-ea"/>
                <a:cs typeface="Arial" panose="020B0604020202020204" pitchFamily="34" charset="0"/>
              </a:rPr>
              <a:t>, </a:t>
            </a:r>
            <a:r>
              <a:rPr kumimoji="0" lang="en-GB" sz="900" b="0" i="1" u="none" strike="noStrike" kern="1200" cap="none" spc="0" normalizeH="0" baseline="0" noProof="0">
                <a:ln>
                  <a:noFill/>
                </a:ln>
                <a:effectLst/>
                <a:uLnTx/>
                <a:uFillTx/>
                <a:ea typeface="+mn-ea"/>
                <a:cs typeface="Arial" panose="020B0604020202020204" pitchFamily="34" charset="0"/>
              </a:rPr>
              <a:t>9</a:t>
            </a:r>
            <a:r>
              <a:rPr kumimoji="0" lang="en-GB" sz="900" b="0" i="0" u="none" strike="noStrike" kern="1200" cap="none" spc="0" normalizeH="0" baseline="0" noProof="0">
                <a:ln>
                  <a:noFill/>
                </a:ln>
                <a:effectLst/>
                <a:uLnTx/>
                <a:uFillTx/>
                <a:ea typeface="+mn-ea"/>
                <a:cs typeface="Arial" panose="020B0604020202020204" pitchFamily="34" charset="0"/>
              </a:rPr>
              <a:t>(10), p.e032705.</a:t>
            </a:r>
          </a:p>
          <a:p>
            <a:endParaRPr lang="en-GB" sz="900"/>
          </a:p>
          <a:p>
            <a:pPr marL="171450" marR="0" lvl="0" indent="-171450" defTabSz="914400" rtl="0" eaLnBrk="1" fontAlgn="base" latinLnBrk="0" hangingPunct="1">
              <a:spcBef>
                <a:spcPts val="0"/>
              </a:spcBef>
              <a:spcAft>
                <a:spcPts val="0"/>
              </a:spcAft>
              <a:buClrTx/>
              <a:buSzTx/>
              <a:buFont typeface="Arial" panose="020B0604020202020204" pitchFamily="34" charset="0"/>
              <a:buChar char="•"/>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indent="-171450" fontAlgn="base">
              <a:buFont typeface="Arial" panose="020B0604020202020204" pitchFamily="34" charset="0"/>
              <a:buChar char="•"/>
              <a:defRPr/>
            </a:pPr>
            <a:r>
              <a:rPr lang="en-GB" sz="900">
                <a:latin typeface="Calibri" panose="020F0502020204030204" pitchFamily="34" charset="0"/>
                <a:ea typeface="Times New Roman" panose="02020603050405020304" pitchFamily="18" charset="0"/>
              </a:rPr>
              <a:t>Partnerships with professionals emphasises the need for early childhood professionals from a range of backgrounds to work together (collaborate) to achieve the best outcomes for children and families (Lumsden, 2005; Bruder, 2010) </a:t>
            </a:r>
            <a:endParaRPr lang="en-GB" sz="900">
              <a:latin typeface="Times New Roman" panose="02020603050405020304" pitchFamily="18" charset="0"/>
              <a:ea typeface="Times New Roman" panose="02020603050405020304" pitchFamily="18" charset="0"/>
            </a:endParaRPr>
          </a:p>
          <a:p>
            <a:pPr marL="171450" marR="0" lvl="0" indent="-171450" defTabSz="914400" rtl="0" eaLnBrk="1" fontAlgn="base" latinLnBrk="0" hangingPunct="1">
              <a:spcBef>
                <a:spcPts val="0"/>
              </a:spcBef>
              <a:spcAft>
                <a:spcPts val="0"/>
              </a:spcAft>
              <a:buClrTx/>
              <a:buSzTx/>
              <a:buFont typeface="Arial" panose="020B0604020202020204" pitchFamily="34" charset="0"/>
              <a:buChar char="•"/>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tab pos="1524000" algn="l"/>
              </a:tabLst>
              <a:defRPr/>
            </a:pPr>
            <a:r>
              <a:rPr kumimoji="0" lang="en-GB" sz="900" b="0" i="0" u="none" strike="noStrike" kern="1200" cap="none" spc="0" normalizeH="0" baseline="0" noProof="0">
                <a:ln>
                  <a:noFill/>
                </a:ln>
                <a:effectLst/>
                <a:uLnTx/>
                <a:uFillTx/>
                <a:ea typeface="Times New Roman" panose="02020603050405020304" pitchFamily="18" charset="0"/>
                <a:cs typeface="+mn-cs"/>
              </a:rPr>
              <a:t>Statham, J and Chase, E  (2010) Childhood Wellbeing: A brief overview.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tab pos="1524000" algn="l"/>
              </a:tabLst>
              <a:defRPr/>
            </a:pPr>
            <a:r>
              <a:rPr kumimoji="0" lang="en-GB" sz="900" b="0" i="0" u="none" strike="noStrike" kern="1200" cap="none" spc="0" normalizeH="0" baseline="0" noProof="0">
                <a:ln>
                  <a:noFill/>
                </a:ln>
                <a:effectLst/>
                <a:uLnTx/>
                <a:uFillTx/>
                <a:ea typeface="Times New Roman" panose="02020603050405020304" pitchFamily="18" charset="0"/>
                <a:cs typeface="+mn-cs"/>
              </a:rPr>
              <a:t>Available at: </a:t>
            </a:r>
            <a:r>
              <a:rPr kumimoji="0" lang="en-GB" sz="900" b="0" i="0" u="sng" strike="noStrike" kern="1200" cap="none" spc="0" normalizeH="0" baseline="0" noProof="0">
                <a:ln>
                  <a:noFill/>
                </a:ln>
                <a:effectLst/>
                <a:uLnTx/>
                <a:uFillTx/>
                <a:ea typeface="Times New Roman" panose="02020603050405020304" pitchFamily="18" charset="0"/>
                <a:cs typeface="+mn-cs"/>
                <a:hlinkClick r:id="rId2"/>
              </a:rPr>
              <a:t>Child-Wellbeing-Brief.pdf (publishing.service.gov.uk)</a:t>
            </a:r>
            <a:r>
              <a:rPr lang="en-GB" sz="900">
                <a:ea typeface="Times New Roman" panose="02020603050405020304" pitchFamily="18" charset="0"/>
              </a:rPr>
              <a:t> </a:t>
            </a:r>
            <a:r>
              <a:rPr kumimoji="0" lang="en-GB" sz="900" b="0" i="0" u="none" strike="noStrike" kern="1200" cap="none" spc="0" normalizeH="0" baseline="0" noProof="0">
                <a:ln>
                  <a:noFill/>
                </a:ln>
                <a:effectLst/>
                <a:uLnTx/>
                <a:uFillTx/>
                <a:ea typeface="Times New Roman" panose="02020603050405020304" pitchFamily="18" charset="0"/>
                <a:cs typeface="+mn-cs"/>
              </a:rPr>
              <a:t>Accessed 01 March 2022)</a:t>
            </a:r>
          </a:p>
          <a:p>
            <a:pPr marL="0" marR="0" lvl="0" indent="0" defTabSz="914400" rtl="0" eaLnBrk="1" fontAlgn="auto" latinLnBrk="0" hangingPunct="1">
              <a:spcBef>
                <a:spcPts val="0"/>
              </a:spcBef>
              <a:spcAft>
                <a:spcPts val="0"/>
              </a:spcAft>
              <a:buClrTx/>
              <a:buSzTx/>
              <a:buFontTx/>
              <a:buNone/>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900" b="0" i="1" u="none" strike="noStrike" kern="1200" cap="none" spc="0" normalizeH="0" baseline="0" noProof="0">
                <a:ln>
                  <a:noFill/>
                </a:ln>
                <a:effectLst/>
                <a:uLnTx/>
                <a:uFillTx/>
                <a:ea typeface="+mn-ea"/>
                <a:cs typeface="Arial" panose="020B0604020202020204" pitchFamily="34" charset="0"/>
              </a:rPr>
              <a:t>The WHO Caregiver Skills Training programme. (2022). </a:t>
            </a:r>
            <a:r>
              <a:rPr kumimoji="0" lang="en-GB" sz="900" b="0" i="0" u="none" strike="noStrike" kern="1200" cap="none" spc="0" normalizeH="0" baseline="0" noProof="0">
                <a:ln>
                  <a:noFill/>
                </a:ln>
                <a:effectLst/>
                <a:uLnTx/>
                <a:uFillTx/>
                <a:ea typeface="+mn-ea"/>
                <a:cs typeface="Arial" panose="020B0604020202020204" pitchFamily="34" charset="0"/>
              </a:rPr>
              <a:t>Available at: </a:t>
            </a:r>
            <a:r>
              <a:rPr kumimoji="0" lang="en-GB" sz="900" b="0" i="0" u="none" strike="noStrike" kern="1200" cap="none" spc="0" normalizeH="0" baseline="0" noProof="0">
                <a:ln>
                  <a:noFill/>
                </a:ln>
                <a:effectLst/>
                <a:uLnTx/>
                <a:uFillTx/>
                <a:ea typeface="+mn-ea"/>
                <a:cs typeface="Arial" panose="020B0604020202020204" pitchFamily="34" charset="0"/>
                <a:hlinkClick r:id="rId3"/>
              </a:rPr>
              <a:t>https://www.who.int/mental_health/maternal-child/PST/en/</a:t>
            </a:r>
            <a:endParaRPr kumimoji="0" lang="en-GB" sz="900" b="0" i="0" u="none" strike="noStrike" kern="1200" cap="none" spc="0" normalizeH="0" baseline="0" noProof="0">
              <a:ln>
                <a:noFill/>
              </a:ln>
              <a:effectLst/>
              <a:uLnTx/>
              <a:uFillTx/>
              <a:ea typeface="+mn-ea"/>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endParaRPr kumimoji="0" lang="en-GB" sz="900" b="0" i="0" u="none" strike="noStrike" kern="1200" cap="none" spc="0" normalizeH="0" baseline="0" noProof="0">
              <a:ln>
                <a:noFill/>
              </a:ln>
              <a:effectLst/>
              <a:uLnTx/>
              <a:uFillTx/>
              <a:ea typeface="+mn-lt"/>
              <a:cs typeface="Calibri" panose="020F0502020204030204"/>
            </a:endParaRPr>
          </a:p>
          <a:p>
            <a:pPr marL="0" marR="0" lvl="0" indent="0" defTabSz="914400" rtl="0" eaLnBrk="1" fontAlgn="auto" latinLnBrk="0" hangingPunct="1">
              <a:spcBef>
                <a:spcPts val="0"/>
              </a:spcBef>
              <a:spcAft>
                <a:spcPts val="0"/>
              </a:spcAft>
              <a:buClrTx/>
              <a:buSzTx/>
              <a:buFontTx/>
              <a:buNone/>
              <a:tabLst/>
              <a:defRPr/>
            </a:pPr>
            <a:r>
              <a:rPr kumimoji="0" lang="en-GB" sz="900" b="0" i="0" u="none" strike="noStrike" kern="1200" cap="none" spc="0" normalizeH="0" baseline="0" noProof="0">
                <a:ln>
                  <a:noFill/>
                </a:ln>
                <a:effectLst/>
                <a:uLnTx/>
                <a:uFillTx/>
                <a:ea typeface="+mn-lt"/>
                <a:cs typeface="Calibri" panose="020F0502020204030204"/>
              </a:rPr>
              <a:t>(Accessed 27 February 2022).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UN Committee on the Rights of Persons with Disabilities (CRPD).(2010). </a:t>
            </a:r>
            <a:r>
              <a:rPr kumimoji="0" lang="en-GB" sz="900" b="0" i="1" u="none" strike="noStrike" kern="1200" cap="none" spc="0" normalizeH="0" baseline="0" noProof="0">
                <a:ln>
                  <a:noFill/>
                </a:ln>
                <a:effectLst/>
                <a:uLnTx/>
                <a:uFillTx/>
                <a:ea typeface="+mn-ea"/>
                <a:cs typeface="Arial" panose="020B0604020202020204" pitchFamily="34" charset="0"/>
              </a:rPr>
              <a:t>Report of the Committee on the Rights of Persons with Disabilities: First session (23-27 February 2009), Second session (19-23 October 2009), Third session (22-26 February 2010), Fourth session (4-8 October 2010)</a:t>
            </a:r>
            <a:r>
              <a:rPr kumimoji="0" lang="en-GB" sz="900" b="0" i="0" u="none" strike="noStrike" kern="1200" cap="none" spc="0" normalizeH="0" baseline="0" noProof="0">
                <a:ln>
                  <a:noFill/>
                </a:ln>
                <a:effectLst/>
                <a:uLnTx/>
                <a:uFillTx/>
                <a:ea typeface="+mn-ea"/>
                <a:cs typeface="Arial" panose="020B0604020202020204" pitchFamily="34" charset="0"/>
              </a:rPr>
              <a:t>, 2011, A/66/55, available at: https://www.refworld.org/docid/4eef033a2.html [accessed 21 February 2022]</a:t>
            </a:r>
          </a:p>
          <a:p>
            <a:pPr marL="0" marR="0" lvl="0" indent="0" defTabSz="914400" rtl="0" eaLnBrk="1" fontAlgn="auto" latinLnBrk="0" hangingPunct="1">
              <a:spcBef>
                <a:spcPts val="0"/>
              </a:spcBef>
              <a:spcAft>
                <a:spcPts val="0"/>
              </a:spcAft>
              <a:buClrTx/>
              <a:buSzTx/>
              <a:buFontTx/>
              <a:buNone/>
              <a:tabLst/>
              <a:defRPr/>
            </a:pPr>
            <a:r>
              <a:rPr kumimoji="0" lang="en-GB" sz="900" b="0" i="0" u="none" strike="noStrike" kern="1200" cap="none" spc="0" normalizeH="0" baseline="0" noProof="0">
                <a:ln>
                  <a:noFill/>
                </a:ln>
                <a:effectLst/>
                <a:uLnTx/>
                <a:uFillTx/>
                <a:ea typeface="+mn-ea"/>
                <a:cs typeface="Arial" panose="020B0604020202020204" pitchFamily="34" charset="0"/>
              </a:rPr>
              <a:t>Powell, T. (2019). Early intervention. Briefing paper 7647.</a:t>
            </a:r>
          </a:p>
          <a:p>
            <a:pPr marL="0" marR="0" lvl="0" indent="0" defTabSz="914400" rtl="0" eaLnBrk="1" fontAlgn="auto" latinLnBrk="0" hangingPunct="1">
              <a:spcBef>
                <a:spcPts val="0"/>
              </a:spcBef>
              <a:spcAft>
                <a:spcPts val="0"/>
              </a:spcAft>
              <a:buClrTx/>
              <a:buSzTx/>
              <a:buFontTx/>
              <a:buNone/>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indent="-171450">
              <a:buFont typeface="Arial" panose="020B0604020202020204" pitchFamily="34" charset="0"/>
              <a:buChar char="•"/>
            </a:pPr>
            <a:r>
              <a:rPr lang="en-GB" sz="900">
                <a:latin typeface="Calibri" panose="020F0502020204030204" pitchFamily="34" charset="0"/>
                <a:ea typeface="Times New Roman" panose="02020603050405020304" pitchFamily="18" charset="0"/>
              </a:rPr>
              <a:t>UNICEF (2019) What is the UNCRC? Available at: </a:t>
            </a:r>
            <a:r>
              <a:rPr lang="en-GB" sz="900" u="sng">
                <a:latin typeface="Calibri" panose="020F0502020204030204" pitchFamily="34" charset="0"/>
                <a:ea typeface="Times New Roman" panose="02020603050405020304" pitchFamily="18" charset="0"/>
              </a:rPr>
              <a:t>https://gov.wales/topics/people-and-communnities/people/children-and-young-people/rights/commisioner/?lang=en</a:t>
            </a:r>
            <a:r>
              <a:rPr lang="en-GB" sz="900">
                <a:latin typeface="Calibri" panose="020F0502020204030204" pitchFamily="34" charset="0"/>
                <a:ea typeface="Times New Roman" panose="02020603050405020304" pitchFamily="18" charset="0"/>
              </a:rPr>
              <a:t> (accessed 17/02/2022)</a:t>
            </a:r>
          </a:p>
          <a:p>
            <a:pPr marL="171450" indent="-171450">
              <a:buFont typeface="Arial" panose="020B0604020202020204" pitchFamily="34" charset="0"/>
              <a:buChar char="•"/>
            </a:pPr>
            <a:endParaRPr lang="en-GB" sz="900">
              <a:latin typeface="Calibri" panose="020F0502020204030204" pitchFamily="34" charset="0"/>
              <a:ea typeface="Times New Roman" panose="02020603050405020304" pitchFamily="18" charset="0"/>
            </a:endParaRPr>
          </a:p>
          <a:p>
            <a:pPr marL="171450" indent="-171450">
              <a:buFont typeface="Arial" panose="020B0604020202020204" pitchFamily="34" charset="0"/>
              <a:buChar char="•"/>
            </a:pPr>
            <a:r>
              <a:rPr lang="en-GB" sz="900">
                <a:latin typeface="Calibri" panose="020F0502020204030204" pitchFamily="34" charset="0"/>
                <a:ea typeface="Times New Roman" panose="02020603050405020304" pitchFamily="18" charset="0"/>
              </a:rPr>
              <a:t>Williams, J.(2013) The United Nations Convention on the Rights of the Child in Wales. Cardiff: University of Wales Press</a:t>
            </a:r>
            <a:endParaRPr lang="en-GB" sz="900">
              <a:latin typeface="Times New Roman" panose="02020603050405020304" pitchFamily="18" charset="0"/>
              <a:ea typeface="Times New Roman" panose="02020603050405020304" pitchFamily="18" charset="0"/>
            </a:endParaRPr>
          </a:p>
          <a:p>
            <a:endParaRPr lang="en-GB" sz="900"/>
          </a:p>
        </p:txBody>
      </p:sp>
    </p:spTree>
    <p:extLst>
      <p:ext uri="{BB962C8B-B14F-4D97-AF65-F5344CB8AC3E}">
        <p14:creationId xmlns:p14="http://schemas.microsoft.com/office/powerpoint/2010/main" val="1442770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0" ma:contentTypeDescription="Create a new document." ma:contentTypeScope="" ma:versionID="47599268ae4739e94041d80160885530">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7f08cca9eecb6eb0b16a5032b11f3f64"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4775EC-8C46-4616-9E65-819AEB1BBB67}">
  <ds:schemaRefs>
    <ds:schemaRef ds:uri="http://purl.org/dc/terms/"/>
    <ds:schemaRef ds:uri="http://schemas.microsoft.com/office/2006/documentManagement/types"/>
    <ds:schemaRef ds:uri="d6f7a6e2-a2bb-432a-b406-760b1b1769a2"/>
    <ds:schemaRef ds:uri="dd7bbc2b-1d05-4a2b-aef3-b6f0207d1649"/>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6E2A59AD-C9DE-4092-9C53-4F9E415D0014}">
  <ds:schemaRefs>
    <ds:schemaRef ds:uri="http://schemas.microsoft.com/sharepoint/v3/contenttype/forms"/>
  </ds:schemaRefs>
</ds:datastoreItem>
</file>

<file path=customXml/itemProps3.xml><?xml version="1.0" encoding="utf-8"?>
<ds:datastoreItem xmlns:ds="http://schemas.openxmlformats.org/officeDocument/2006/customXml" ds:itemID="{6CD2C5AF-1FBB-40F3-928C-6B16DD50D9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298</TotalTime>
  <Words>1784</Words>
  <Application>Microsoft Office PowerPoint</Application>
  <PresentationFormat>Widescreen</PresentationFormat>
  <Paragraphs>106</Paragraphs>
  <Slides>16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Module: Children, Young People and Families </vt:lpstr>
      <vt:lpstr>PowerPoint Presentation</vt:lpstr>
      <vt:lpstr>Task Description </vt:lpstr>
      <vt:lpstr>Introduction</vt:lpstr>
      <vt:lpstr>Children, young people, and families’ perception of well-being. </vt:lpstr>
      <vt:lpstr>As a group, you will analyse one of the key domains of children and young people’s wellbeing. </vt:lpstr>
      <vt:lpstr>  Rationale, Current Policies and Professional Interventions</vt:lpstr>
      <vt:lpstr>Rationale, Current Policies and Professional Interventions</vt:lpstr>
      <vt:lpstr>Professional Interventions</vt:lpstr>
      <vt:lpstr>Current Policies</vt:lpstr>
      <vt:lpstr>Current Policies - cont’d</vt:lpstr>
      <vt:lpstr>PowerPoint Presentation</vt:lpstr>
      <vt:lpstr>PowerPoint Presentation</vt:lpstr>
      <vt:lpstr>PowerPoint Presentation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Children, Young People and Families</dc:title>
  <dc:creator>Susan Ajmad (2017032)</dc:creator>
  <cp:lastModifiedBy>Susan Ajmad (2017032)</cp:lastModifiedBy>
  <cp:revision>22</cp:revision>
  <dcterms:created xsi:type="dcterms:W3CDTF">2022-02-24T21:57:44Z</dcterms:created>
  <dcterms:modified xsi:type="dcterms:W3CDTF">2022-03-04T11:46:55Z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