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303" r:id="rId3"/>
    <p:sldId id="299" r:id="rId4"/>
    <p:sldId id="278" r:id="rId5"/>
    <p:sldId id="273" r:id="rId6"/>
    <p:sldId id="279" r:id="rId7"/>
    <p:sldId id="280" r:id="rId8"/>
    <p:sldId id="275" r:id="rId9"/>
    <p:sldId id="293" r:id="rId10"/>
    <p:sldId id="295" r:id="rId11"/>
    <p:sldId id="294" r:id="rId12"/>
    <p:sldId id="285" r:id="rId13"/>
    <p:sldId id="286" r:id="rId14"/>
    <p:sldId id="296" r:id="rId15"/>
    <p:sldId id="292" r:id="rId16"/>
    <p:sldId id="301" r:id="rId17"/>
    <p:sldId id="30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  <a:srgbClr val="FFCC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9" autoAdjust="0"/>
    <p:restoredTop sz="94660"/>
  </p:normalViewPr>
  <p:slideViewPr>
    <p:cSldViewPr>
      <p:cViewPr varScale="1">
        <p:scale>
          <a:sx n="108" d="100"/>
          <a:sy n="108" d="100"/>
        </p:scale>
        <p:origin x="174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-31531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>
            <a:normAutofit/>
          </a:bodyPr>
          <a:lstStyle>
            <a:lvl1pPr marL="0" indent="0" algn="l">
              <a:buNone/>
              <a:defRPr sz="36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677AE4A5-747C-4DF3-BFBB-C8CC903D704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9310D-3F1C-FBDE-C194-AA7B8A248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45FA59-8BA2-3B5E-3FCE-B41B7D5DF46E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Online Image Placeholder 3">
            <a:extLst>
              <a:ext uri="{FF2B5EF4-FFF2-40B4-BE49-F238E27FC236}">
                <a16:creationId xmlns:a16="http://schemas.microsoft.com/office/drawing/2014/main" id="{92FF034E-7D29-AC08-1297-D960CA1A6752}"/>
              </a:ext>
            </a:extLst>
          </p:cNvPr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4DA369-0225-5119-F85F-EC40C2C862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592303-83D1-F378-3CE8-603B9CFCB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774A37-5F24-9B84-8C77-A782B40C6D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D51D7EB-3961-4060-8D04-37705738A93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3383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77AE4A5-747C-4DF3-BFBB-C8CC903D704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0C868537-39C0-EB1A-7609-7E001567CA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9991"/>
            <a:ext cx="8431504" cy="6313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ubtitle 3">
            <a:extLst>
              <a:ext uri="{FF2B5EF4-FFF2-40B4-BE49-F238E27FC236}">
                <a16:creationId xmlns:a16="http://schemas.microsoft.com/office/drawing/2014/main" id="{7A314748-DEA8-433A-9F8B-2D802D861C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5536" y="5013176"/>
            <a:ext cx="8077200" cy="1499616"/>
          </a:xfrm>
        </p:spPr>
        <p:txBody>
          <a:bodyPr>
            <a:normAutofit/>
          </a:bodyPr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Exploring Identity: An Archaeological Perspective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DB514558-074A-4445-B0E7-C92F5239E8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104" y="156826"/>
            <a:ext cx="3456384" cy="864096"/>
          </a:xfrm>
          <a:noFill/>
        </p:spPr>
        <p:txBody>
          <a:bodyPr>
            <a:normAutofit/>
          </a:bodyPr>
          <a:lstStyle/>
          <a:p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HPCS5016</a:t>
            </a:r>
          </a:p>
        </p:txBody>
      </p:sp>
    </p:spTree>
    <p:extLst>
      <p:ext uri="{BB962C8B-B14F-4D97-AF65-F5344CB8AC3E}">
        <p14:creationId xmlns:p14="http://schemas.microsoft.com/office/powerpoint/2010/main" val="24619635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8F01D-DF45-D839-8675-237949963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Readings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25D4B-B426-4A50-376C-E3FB10D951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772816"/>
            <a:ext cx="8640960" cy="4824535"/>
          </a:xfrm>
        </p:spPr>
        <p:txBody>
          <a:bodyPr>
            <a:noAutofit/>
          </a:bodyPr>
          <a:lstStyle/>
          <a:p>
            <a:r>
              <a:rPr lang="en-GB" sz="2400" dirty="0"/>
              <a:t>Diaz-Andreu Garcia, M. (ed.) </a:t>
            </a:r>
            <a:r>
              <a:rPr lang="en-GB" sz="2400" i="1" dirty="0"/>
              <a:t>The Archaeology of Identity. Approaches to Gender, Age, Status, Ethnicity and Religion</a:t>
            </a:r>
            <a:r>
              <a:rPr lang="en-GB" sz="2400" dirty="0"/>
              <a:t>. London, New York: Routledge</a:t>
            </a:r>
          </a:p>
          <a:p>
            <a:r>
              <a:rPr lang="en-GB" sz="2400" dirty="0"/>
              <a:t>Domingo Sanz, I. and Fiore, D. 2014. Style: Its role in the archaeology of art. In C. Smith (ed.) </a:t>
            </a:r>
            <a:r>
              <a:rPr lang="en-GB" sz="2400" i="1" dirty="0" err="1"/>
              <a:t>Encyclopedia</a:t>
            </a:r>
            <a:r>
              <a:rPr lang="en-GB" sz="2400" i="1" dirty="0"/>
              <a:t> of Global Archaeology.</a:t>
            </a:r>
            <a:r>
              <a:rPr lang="en-GB" sz="2400" dirty="0"/>
              <a:t> Springer, 7104-11</a:t>
            </a:r>
          </a:p>
          <a:p>
            <a:r>
              <a:rPr lang="en-GB" sz="2400" dirty="0"/>
              <a:t>Jones, S. 1997. </a:t>
            </a:r>
            <a:r>
              <a:rPr lang="en-GB" sz="2400" i="1" dirty="0"/>
              <a:t>The Archaeology of Ethnicity</a:t>
            </a:r>
            <a:r>
              <a:rPr lang="en-GB" sz="2400" dirty="0"/>
              <a:t>. London: Routledge</a:t>
            </a:r>
          </a:p>
          <a:p>
            <a:r>
              <a:rPr lang="en-GB" sz="2400" dirty="0" err="1"/>
              <a:t>Wiessner</a:t>
            </a:r>
            <a:r>
              <a:rPr lang="en-GB" sz="2400" dirty="0"/>
              <a:t>, P. 1982. Style and social information in Kalahari San Projectile Points. </a:t>
            </a:r>
            <a:r>
              <a:rPr lang="en-GB" sz="2400" i="1" dirty="0"/>
              <a:t>American Antiquity</a:t>
            </a:r>
            <a:r>
              <a:rPr lang="en-GB" sz="2400" dirty="0"/>
              <a:t> 48: 253-76</a:t>
            </a:r>
          </a:p>
          <a:p>
            <a:r>
              <a:rPr lang="en-GB" sz="2400" dirty="0" err="1"/>
              <a:t>Wiessner</a:t>
            </a:r>
            <a:r>
              <a:rPr lang="en-GB" sz="2400" dirty="0"/>
              <a:t>, P. 1984. Reconsidering the </a:t>
            </a:r>
            <a:r>
              <a:rPr lang="en-GB" sz="2400" dirty="0" err="1"/>
              <a:t>behavioral</a:t>
            </a:r>
            <a:r>
              <a:rPr lang="en-GB" sz="2400" dirty="0"/>
              <a:t> basis for style: A case study among the Kalahari San. </a:t>
            </a:r>
            <a:r>
              <a:rPr lang="en-GB" sz="2400" i="1" dirty="0"/>
              <a:t>Journal of Anthropological Archaeology</a:t>
            </a:r>
            <a:r>
              <a:rPr lang="en-GB" sz="2400" dirty="0"/>
              <a:t> 3: 190-234</a:t>
            </a:r>
          </a:p>
          <a:p>
            <a:endParaRPr lang="en-GB" altLang="en-US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78637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5330A-D763-08B7-58AC-993793BC7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Identity?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08E82-31C4-24A8-EB87-99681FF23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22161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How people define themselves:</a:t>
            </a:r>
          </a:p>
          <a:p>
            <a:r>
              <a:rPr lang="en-GB" sz="2800" dirty="0"/>
              <a:t>As members of a social group (culture, ethnicity)</a:t>
            </a:r>
          </a:p>
          <a:p>
            <a:pPr lvl="1"/>
            <a:r>
              <a:rPr lang="en-GB" sz="2400" dirty="0"/>
              <a:t>E.g. the Celts</a:t>
            </a:r>
          </a:p>
          <a:p>
            <a:r>
              <a:rPr lang="en-GB" sz="2800" dirty="0"/>
              <a:t>As individuals:</a:t>
            </a:r>
          </a:p>
          <a:p>
            <a:pPr lvl="1"/>
            <a:r>
              <a:rPr lang="en-GB" sz="2400" dirty="0"/>
              <a:t>Status</a:t>
            </a:r>
          </a:p>
          <a:p>
            <a:pPr lvl="1"/>
            <a:r>
              <a:rPr lang="en-GB" sz="2400" dirty="0"/>
              <a:t>Gender</a:t>
            </a:r>
          </a:p>
          <a:p>
            <a:pPr lvl="1"/>
            <a:r>
              <a:rPr lang="en-GB" sz="2400" dirty="0"/>
              <a:t>Age</a:t>
            </a:r>
          </a:p>
          <a:p>
            <a:pPr lvl="1"/>
            <a:r>
              <a:rPr lang="en-GB" sz="2400" dirty="0"/>
              <a:t>Social roles</a:t>
            </a:r>
          </a:p>
          <a:p>
            <a:r>
              <a:rPr lang="en-GB" sz="2800" dirty="0"/>
              <a:t>How is identity expressed?</a:t>
            </a:r>
          </a:p>
          <a:p>
            <a:pPr lvl="1"/>
            <a:r>
              <a:rPr lang="en-GB" sz="2400" dirty="0"/>
              <a:t>Actively created: using material culture &amp; social practices</a:t>
            </a:r>
          </a:p>
          <a:p>
            <a:pPr lvl="1"/>
            <a:r>
              <a:rPr lang="en-GB" sz="2400" dirty="0"/>
              <a:t>Lived experiences</a:t>
            </a:r>
          </a:p>
        </p:txBody>
      </p:sp>
    </p:spTree>
    <p:extLst>
      <p:ext uri="{BB962C8B-B14F-4D97-AF65-F5344CB8AC3E}">
        <p14:creationId xmlns:p14="http://schemas.microsoft.com/office/powerpoint/2010/main" val="1863492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70B48-FC69-0C02-F121-164A139F50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Archaeology and Identity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559E0F-EC8E-2AAF-4E60-684F2F61237F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251520" y="1816832"/>
            <a:ext cx="4680520" cy="4738538"/>
          </a:xfrm>
        </p:spPr>
        <p:txBody>
          <a:bodyPr>
            <a:normAutofit/>
          </a:bodyPr>
          <a:lstStyle/>
          <a:p>
            <a:r>
              <a:rPr lang="en-GB" sz="2400" dirty="0"/>
              <a:t>Approaches to people’s identity has changed over past century</a:t>
            </a:r>
          </a:p>
          <a:p>
            <a:pPr lvl="1"/>
            <a:r>
              <a:rPr lang="en-GB" sz="2000" dirty="0"/>
              <a:t>Intrinsically linked to tangible archaeological remains</a:t>
            </a:r>
          </a:p>
          <a:p>
            <a:pPr lvl="1"/>
            <a:r>
              <a:rPr lang="en-GB" sz="2000" dirty="0"/>
              <a:t>Material culture &amp; social practices</a:t>
            </a:r>
          </a:p>
          <a:p>
            <a:r>
              <a:rPr lang="en-GB" sz="2400" dirty="0"/>
              <a:t>Childe (20</a:t>
            </a:r>
            <a:r>
              <a:rPr lang="en-GB" sz="2400" baseline="30000" dirty="0"/>
              <a:t>th</a:t>
            </a:r>
            <a:r>
              <a:rPr lang="en-GB" sz="2400" dirty="0"/>
              <a:t> century): culture areas</a:t>
            </a:r>
          </a:p>
          <a:p>
            <a:r>
              <a:rPr lang="en-GB" sz="2400" dirty="0"/>
              <a:t>Ethnicity: focusing on population groups &amp; global perspective:</a:t>
            </a:r>
          </a:p>
          <a:p>
            <a:r>
              <a:rPr lang="en-GB" sz="2400" dirty="0"/>
              <a:t>Post-processual archaeology focuses on identity (e.g. gender)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68729E-48D2-33D0-CEDC-A493B22A5324}"/>
              </a:ext>
            </a:extLst>
          </p:cNvPr>
          <p:cNvSpPr txBox="1"/>
          <p:nvPr/>
        </p:nvSpPr>
        <p:spPr>
          <a:xfrm>
            <a:off x="4932040" y="5802997"/>
            <a:ext cx="3894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0" dirty="0">
                <a:effectLst/>
                <a:latin typeface="Corbel" panose="020B0503020204020204" pitchFamily="34" charset="0"/>
              </a:rPr>
              <a:t>Sphinxes depicted on a gold applique from a drinking horn, </a:t>
            </a:r>
            <a:r>
              <a:rPr lang="en-GB" i="0" dirty="0" err="1">
                <a:effectLst/>
                <a:latin typeface="Corbel" panose="020B0503020204020204" pitchFamily="34" charset="0"/>
              </a:rPr>
              <a:t>Weiskirchen</a:t>
            </a:r>
            <a:endParaRPr lang="en-GB" dirty="0">
              <a:latin typeface="Corbel" panose="020B0503020204020204" pitchFamily="34" charset="0"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8B3834C1-879D-FB15-3301-029273C1641D}"/>
              </a:ext>
            </a:extLst>
          </p:cNvPr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492896"/>
            <a:ext cx="4038600" cy="3024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966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>
            <a:extLst>
              <a:ext uri="{FF2B5EF4-FFF2-40B4-BE49-F238E27FC236}">
                <a16:creationId xmlns:a16="http://schemas.microsoft.com/office/drawing/2014/main" id="{F45816B7-5A59-A2ED-2159-AE722D41EC1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5400" dirty="0"/>
              <a:t>Culture History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3A9D883-D632-7899-4397-45CE07F554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676543"/>
            <a:ext cx="4536504" cy="4896544"/>
          </a:xfrm>
        </p:spPr>
        <p:txBody>
          <a:bodyPr>
            <a:normAutofit lnSpcReduction="10000"/>
          </a:bodyPr>
          <a:lstStyle/>
          <a:p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Approach developed by Childe in early 20</a:t>
            </a:r>
            <a:r>
              <a:rPr lang="en-GB" altLang="en-US" sz="2400" baseline="30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th</a:t>
            </a:r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century</a:t>
            </a:r>
          </a:p>
          <a:p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Archaeological assemblages:</a:t>
            </a:r>
          </a:p>
          <a:p>
            <a:pPr lvl="1"/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Repeated groups of material culture, house types, burial practices etc.</a:t>
            </a:r>
          </a:p>
          <a:p>
            <a:pPr lvl="1"/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Childe identified these with ancient cultures (past peoples)</a:t>
            </a:r>
          </a:p>
          <a:p>
            <a:pPr lvl="1"/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E.g. Hallstatt and La Tène</a:t>
            </a:r>
          </a:p>
          <a:p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Assemblages found repeatedly within discrete geographical areas:</a:t>
            </a:r>
          </a:p>
          <a:p>
            <a:pPr lvl="1"/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Culture areas</a:t>
            </a:r>
          </a:p>
          <a:p>
            <a:pPr lvl="1"/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E.g. Homeland/spread of the Celts</a:t>
            </a:r>
          </a:p>
          <a:p>
            <a:pPr lvl="1"/>
            <a:endParaRPr lang="en-GB" altLang="en-US" sz="20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5122" name="Picture 2" descr="Equipment, jewelery and weapons from the La Tene culture, was a European  Iron Age culture, Germany. The La Tene culture was a European Iron Age  culture named after the archaeological site of">
            <a:extLst>
              <a:ext uri="{FF2B5EF4-FFF2-40B4-BE49-F238E27FC236}">
                <a16:creationId xmlns:a16="http://schemas.microsoft.com/office/drawing/2014/main" id="{B5A5227B-DE03-3EC1-85F1-C45C01F890F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384427" y="1196752"/>
            <a:ext cx="3320746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2CB8377-67D2-E16C-2121-BAD02A021FCF}"/>
              </a:ext>
            </a:extLst>
          </p:cNvPr>
          <p:cNvSpPr txBox="1"/>
          <p:nvPr/>
        </p:nvSpPr>
        <p:spPr>
          <a:xfrm>
            <a:off x="5940152" y="6213086"/>
            <a:ext cx="24721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La Tène material culture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FB7DC-7C67-E085-B32C-9BFF8D8E1C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Ethnicity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B0DC7-4239-F309-0A63-2A9331640A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83267"/>
            <a:ext cx="4402832" cy="4623816"/>
          </a:xfrm>
        </p:spPr>
        <p:txBody>
          <a:bodyPr>
            <a:normAutofit lnSpcReduction="10000"/>
          </a:bodyPr>
          <a:lstStyle/>
          <a:p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 sense of common descent</a:t>
            </a:r>
          </a:p>
          <a:p>
            <a:pPr lvl="1"/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Encompasses social customs, language, religion</a:t>
            </a:r>
          </a:p>
          <a:p>
            <a:pPr lvl="1"/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Shared sense of belonging, heritage values...</a:t>
            </a:r>
          </a:p>
          <a:p>
            <a:r>
              <a:rPr lang="en-GB" altLang="en-US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An ethnic group comprises those who conceive of themselves as being alike by common ancestry (real/fictitious) &amp; are so regarded by others:</a:t>
            </a:r>
          </a:p>
          <a:p>
            <a:pPr lvl="1"/>
            <a:r>
              <a:rPr lang="en-GB" altLang="en-US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Ethnicity is created/articulated by a combination of self-ascription &amp; ascription by others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6B92C10-C4E7-C08E-ABF9-84CE6C208F6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636912"/>
            <a:ext cx="3657917" cy="2432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7603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DB9A2-03AE-6D51-53B0-1FC9BD15C7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Ethnicity and Material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924AF4-43B3-1B29-C8F6-FFA139030E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464496" cy="4623816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2400" dirty="0"/>
              <a:t>Correlation of ethnicity (identity) with material culture is problematic. </a:t>
            </a:r>
          </a:p>
          <a:p>
            <a:r>
              <a:rPr lang="en-GB" altLang="en-US" sz="2400" dirty="0"/>
              <a:t>Ethnicity might expressed by a variety of (in)tangible cultural characteristics:</a:t>
            </a:r>
          </a:p>
          <a:p>
            <a:pPr lvl="1"/>
            <a:r>
              <a:rPr lang="en-GB" altLang="en-US" sz="2000" dirty="0"/>
              <a:t>Language, script, ritual behaviour, dress, tattoos &amp; body modification, diet as well as material culture</a:t>
            </a:r>
          </a:p>
          <a:p>
            <a:r>
              <a:rPr lang="en-GB" altLang="en-US" sz="2400" dirty="0"/>
              <a:t>No simple one-to-one relationship between ethnic groups &amp; cultural similarities:</a:t>
            </a:r>
          </a:p>
          <a:p>
            <a:pPr lvl="1"/>
            <a:r>
              <a:rPr lang="en-GB" altLang="en-US" sz="2000" dirty="0"/>
              <a:t>Blurring by processes of acculturation &amp; assimilation, </a:t>
            </a:r>
          </a:p>
          <a:p>
            <a:pPr lvl="1"/>
            <a:r>
              <a:rPr lang="en-GB" altLang="en-US" sz="2000" dirty="0"/>
              <a:t>Affected by status &amp; gender</a:t>
            </a:r>
          </a:p>
        </p:txBody>
      </p:sp>
      <p:pic>
        <p:nvPicPr>
          <p:cNvPr id="7170" name="Picture 2" descr="La Têne Ceramic – Balkan Celts">
            <a:extLst>
              <a:ext uri="{FF2B5EF4-FFF2-40B4-BE49-F238E27FC236}">
                <a16:creationId xmlns:a16="http://schemas.microsoft.com/office/drawing/2014/main" id="{BDE32170-FA45-B84F-DE9A-AD77B93A665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3880" y="2875380"/>
            <a:ext cx="4038600" cy="242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1F87FB3-501B-F93D-E8AB-4405BDBF5184}"/>
              </a:ext>
            </a:extLst>
          </p:cNvPr>
          <p:cNvSpPr txBox="1"/>
          <p:nvPr/>
        </p:nvSpPr>
        <p:spPr>
          <a:xfrm>
            <a:off x="6732240" y="5517232"/>
            <a:ext cx="1670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La Tène pottery</a:t>
            </a:r>
          </a:p>
        </p:txBody>
      </p:sp>
    </p:spTree>
    <p:extLst>
      <p:ext uri="{BB962C8B-B14F-4D97-AF65-F5344CB8AC3E}">
        <p14:creationId xmlns:p14="http://schemas.microsoft.com/office/powerpoint/2010/main" val="1330404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>
            <a:extLst>
              <a:ext uri="{FF2B5EF4-FFF2-40B4-BE49-F238E27FC236}">
                <a16:creationId xmlns:a16="http://schemas.microsoft.com/office/drawing/2014/main" id="{80B70687-272C-B82E-4E92-AB227182B04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5400" dirty="0"/>
              <a:t>Identity</a:t>
            </a:r>
          </a:p>
        </p:txBody>
      </p:sp>
      <p:sp>
        <p:nvSpPr>
          <p:cNvPr id="76803" name="Rectangle 3">
            <a:extLst>
              <a:ext uri="{FF2B5EF4-FFF2-40B4-BE49-F238E27FC236}">
                <a16:creationId xmlns:a16="http://schemas.microsoft.com/office/drawing/2014/main" id="{8C09E30F-BD71-1262-DE10-E7B8384671D1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323528" y="1700808"/>
            <a:ext cx="5040560" cy="4896544"/>
          </a:xfrm>
        </p:spPr>
        <p:txBody>
          <a:bodyPr>
            <a:normAutofit fontScale="85000" lnSpcReduction="10000"/>
          </a:bodyPr>
          <a:lstStyle/>
          <a:p>
            <a:r>
              <a:rPr lang="en-GB" altLang="en-US" dirty="0"/>
              <a:t>What choices do social actors make, how do they perceive of &amp; represent themselves?</a:t>
            </a:r>
          </a:p>
          <a:p>
            <a:r>
              <a:rPr lang="en-GB" altLang="en-US" dirty="0"/>
              <a:t>Self ascription of social identities &amp; also other identities in which there might be no choice…</a:t>
            </a:r>
          </a:p>
          <a:p>
            <a:r>
              <a:rPr lang="en-US" dirty="0"/>
              <a:t>Role played by material culture in identity creation:</a:t>
            </a:r>
          </a:p>
          <a:p>
            <a:pPr lvl="1"/>
            <a:r>
              <a:rPr lang="en-GB" dirty="0"/>
              <a:t>The notion that material culture </a:t>
            </a:r>
            <a:r>
              <a:rPr lang="en-GB" dirty="0">
                <a:solidFill>
                  <a:schemeClr val="accent1"/>
                </a:solidFill>
              </a:rPr>
              <a:t>encodes &amp; communicates meaning</a:t>
            </a:r>
          </a:p>
          <a:p>
            <a:pPr lvl="1"/>
            <a:r>
              <a:rPr lang="en-US" dirty="0"/>
              <a:t>Personal adornment, clothing, tools, figurines, buildings &amp; structures</a:t>
            </a:r>
          </a:p>
          <a:p>
            <a:r>
              <a:rPr lang="en-US" dirty="0"/>
              <a:t>Style: how material culture expresses identities?</a:t>
            </a:r>
          </a:p>
        </p:txBody>
      </p:sp>
      <p:pic>
        <p:nvPicPr>
          <p:cNvPr id="2050" name="Picture 2" descr="shield | British Museum">
            <a:extLst>
              <a:ext uri="{FF2B5EF4-FFF2-40B4-BE49-F238E27FC236}">
                <a16:creationId xmlns:a16="http://schemas.microsoft.com/office/drawing/2014/main" id="{DE40EB09-2F2A-BBD4-3932-8D332879A33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876866" y="1637306"/>
            <a:ext cx="2511558" cy="4455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410947C-6565-07D6-F226-AD8EB1054FE2}"/>
              </a:ext>
            </a:extLst>
          </p:cNvPr>
          <p:cNvSpPr txBox="1"/>
          <p:nvPr/>
        </p:nvSpPr>
        <p:spPr>
          <a:xfrm>
            <a:off x="5940152" y="6156012"/>
            <a:ext cx="17171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Battersea shield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68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3" grpId="0" uiExpand="1" build="p"/>
      <p:bldP spid="76803" grpId="1" uiExpand="1" build="p"/>
      <p:bldP spid="76803" grpId="2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2B7A8-8B7E-43D2-B3C8-0B00B61E56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7C1AF-9A7E-4825-AE2F-404F8B4F72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5368" y="1844824"/>
            <a:ext cx="4402832" cy="4623816"/>
          </a:xfrm>
        </p:spPr>
        <p:txBody>
          <a:bodyPr>
            <a:normAutofit fontScale="92500"/>
          </a:bodyPr>
          <a:lstStyle/>
          <a:p>
            <a:r>
              <a:rPr lang="en-GB" dirty="0"/>
              <a:t>Refers to formal variation in material culture</a:t>
            </a:r>
          </a:p>
          <a:p>
            <a:r>
              <a:rPr lang="en-GB" dirty="0"/>
              <a:t>Repeated </a:t>
            </a:r>
            <a:r>
              <a:rPr lang="en-GB" dirty="0" err="1"/>
              <a:t>patternings</a:t>
            </a:r>
            <a:r>
              <a:rPr lang="en-GB" dirty="0"/>
              <a:t> in design:</a:t>
            </a:r>
          </a:p>
          <a:p>
            <a:pPr lvl="1"/>
            <a:r>
              <a:rPr lang="en-GB" dirty="0"/>
              <a:t>Motifs &amp; repeated symbols</a:t>
            </a:r>
          </a:p>
          <a:p>
            <a:pPr lvl="1"/>
            <a:r>
              <a:rPr lang="en-GB" dirty="0"/>
              <a:t>Organisation of composition</a:t>
            </a:r>
          </a:p>
          <a:p>
            <a:pPr lvl="1"/>
            <a:r>
              <a:rPr lang="en-GB" dirty="0"/>
              <a:t>Colour schemes etc.</a:t>
            </a:r>
          </a:p>
          <a:p>
            <a:r>
              <a:rPr lang="en-GB" altLang="en-US" dirty="0"/>
              <a:t>A means for exchanging social information </a:t>
            </a:r>
            <a:r>
              <a:rPr lang="en-GB" altLang="en-US" dirty="0">
                <a:solidFill>
                  <a:schemeClr val="accent1"/>
                </a:solidFill>
              </a:rPr>
              <a:t>(about identity) </a:t>
            </a:r>
            <a:r>
              <a:rPr lang="en-GB" altLang="en-US" dirty="0"/>
              <a:t>through formal variation in material culture</a:t>
            </a:r>
          </a:p>
        </p:txBody>
      </p:sp>
      <p:pic>
        <p:nvPicPr>
          <p:cNvPr id="9218" name="Picture 2" descr="La Tene Ireland – Balkan Celts">
            <a:extLst>
              <a:ext uri="{FF2B5EF4-FFF2-40B4-BE49-F238E27FC236}">
                <a16:creationId xmlns:a16="http://schemas.microsoft.com/office/drawing/2014/main" id="{6928281D-4E11-87F8-113E-9E5706381F0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844824"/>
            <a:ext cx="4038600" cy="4113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12F8E83-184B-4356-C3DC-A6A040A33F11}"/>
              </a:ext>
            </a:extLst>
          </p:cNvPr>
          <p:cNvSpPr txBox="1"/>
          <p:nvPr/>
        </p:nvSpPr>
        <p:spPr>
          <a:xfrm>
            <a:off x="6660232" y="5877272"/>
            <a:ext cx="15231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La Tène shield</a:t>
            </a:r>
          </a:p>
        </p:txBody>
      </p:sp>
    </p:spTree>
    <p:extLst>
      <p:ext uri="{BB962C8B-B14F-4D97-AF65-F5344CB8AC3E}">
        <p14:creationId xmlns:p14="http://schemas.microsoft.com/office/powerpoint/2010/main" val="375501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B4F1A-D444-442F-A284-E7883DD9D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Stylistic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B8F82-738E-4A63-97B2-D234AB588F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5340" y="1749901"/>
            <a:ext cx="5176740" cy="4631427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/>
              <a:t>Style communicates self concepts to obtain social recognition</a:t>
            </a:r>
          </a:p>
          <a:p>
            <a:pPr lvl="1"/>
            <a:r>
              <a:rPr lang="en-GB" sz="2400" dirty="0"/>
              <a:t>Advertises group membership &amp; shared ideas, values, practices</a:t>
            </a:r>
          </a:p>
          <a:p>
            <a:pPr lvl="1"/>
            <a:r>
              <a:rPr lang="en-GB" sz="2400" dirty="0"/>
              <a:t>Communicates individual expressions of self</a:t>
            </a:r>
          </a:p>
          <a:p>
            <a:r>
              <a:rPr lang="en-GB" sz="2800" dirty="0"/>
              <a:t>Can project several aspects of identity at one time</a:t>
            </a:r>
          </a:p>
          <a:p>
            <a:r>
              <a:rPr lang="en-GB" sz="2800" dirty="0"/>
              <a:t>Identity display is frequently extravagant &amp; focus of expenditure:</a:t>
            </a:r>
          </a:p>
          <a:p>
            <a:pPr lvl="1"/>
            <a:r>
              <a:rPr lang="en-GB" sz="2400" dirty="0"/>
              <a:t>Index of social, economic &amp; cultural capital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8E90A3-9AC1-405E-BE84-7E5946D48384}"/>
              </a:ext>
            </a:extLst>
          </p:cNvPr>
          <p:cNvSpPr txBox="1"/>
          <p:nvPr/>
        </p:nvSpPr>
        <p:spPr>
          <a:xfrm>
            <a:off x="7308304" y="5445224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Vix</a:t>
            </a:r>
            <a:r>
              <a:rPr lang="en-GB" dirty="0"/>
              <a:t> burial</a:t>
            </a:r>
          </a:p>
        </p:txBody>
      </p:sp>
      <p:pic>
        <p:nvPicPr>
          <p:cNvPr id="10242" name="Picture 2" descr="Woman of Vix - Celts in europe">
            <a:extLst>
              <a:ext uri="{FF2B5EF4-FFF2-40B4-BE49-F238E27FC236}">
                <a16:creationId xmlns:a16="http://schemas.microsoft.com/office/drawing/2014/main" id="{0862597C-EED3-79CF-236E-60CB7C9F454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204864"/>
            <a:ext cx="3467225" cy="3083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6876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5400" dirty="0"/>
              <a:t>Style</a:t>
            </a:r>
            <a:endParaRPr lang="en-GB" altLang="en-US" sz="4000" dirty="0"/>
          </a:p>
        </p:txBody>
      </p:sp>
      <p:sp>
        <p:nvSpPr>
          <p:cNvPr id="9523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95536" y="1773936"/>
            <a:ext cx="4464496" cy="4751408"/>
          </a:xfrm>
        </p:spPr>
        <p:txBody>
          <a:bodyPr>
            <a:normAutofit lnSpcReduction="10000"/>
          </a:bodyPr>
          <a:lstStyle/>
          <a:p>
            <a:r>
              <a:rPr lang="en-GB" altLang="en-US" dirty="0"/>
              <a:t>An active tool used in social strategies:</a:t>
            </a:r>
          </a:p>
          <a:p>
            <a:pPr lvl="1"/>
            <a:r>
              <a:rPr lang="en-GB" altLang="en-US" dirty="0"/>
              <a:t>Mediates social relations</a:t>
            </a:r>
          </a:p>
          <a:p>
            <a:pPr lvl="1"/>
            <a:r>
              <a:rPr lang="en-GB" altLang="en-US" dirty="0"/>
              <a:t>(a way in which material culture has agency)</a:t>
            </a:r>
          </a:p>
          <a:p>
            <a:r>
              <a:rPr lang="en-GB" altLang="en-US" sz="2800" dirty="0" err="1"/>
              <a:t>Wiessner</a:t>
            </a:r>
            <a:r>
              <a:rPr lang="en-GB" altLang="en-US" sz="2800" dirty="0"/>
              <a:t> (1983) identifies three main forms of style:</a:t>
            </a:r>
          </a:p>
          <a:p>
            <a:pPr lvl="1"/>
            <a:r>
              <a:rPr lang="en-GB" altLang="en-US" sz="2400" dirty="0" err="1">
                <a:solidFill>
                  <a:schemeClr val="accent1"/>
                </a:solidFill>
              </a:rPr>
              <a:t>Emblemic</a:t>
            </a:r>
            <a:r>
              <a:rPr lang="en-GB" altLang="en-US" sz="2400" dirty="0">
                <a:solidFill>
                  <a:schemeClr val="accent1"/>
                </a:solidFill>
              </a:rPr>
              <a:t> style</a:t>
            </a:r>
          </a:p>
          <a:p>
            <a:pPr lvl="1"/>
            <a:r>
              <a:rPr lang="en-GB" altLang="en-US" sz="2400" dirty="0">
                <a:solidFill>
                  <a:schemeClr val="accent1"/>
                </a:solidFill>
              </a:rPr>
              <a:t>Assertive style</a:t>
            </a:r>
          </a:p>
          <a:p>
            <a:pPr lvl="1"/>
            <a:r>
              <a:rPr lang="en-GB" altLang="en-US" sz="2400" dirty="0" err="1"/>
              <a:t>Isochrestic</a:t>
            </a:r>
            <a:r>
              <a:rPr lang="en-GB" altLang="en-US" sz="2400" dirty="0"/>
              <a:t> variation (random variation)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724128" y="5805264"/>
            <a:ext cx="24482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Bronze krater, </a:t>
            </a:r>
            <a:r>
              <a:rPr lang="en-GB" dirty="0" err="1"/>
              <a:t>Vix</a:t>
            </a:r>
            <a:r>
              <a:rPr lang="en-GB" dirty="0"/>
              <a:t> burial</a:t>
            </a:r>
          </a:p>
        </p:txBody>
      </p:sp>
      <p:pic>
        <p:nvPicPr>
          <p:cNvPr id="11266" name="Picture 2" descr="Vix Grave - Wikipedia">
            <a:extLst>
              <a:ext uri="{FF2B5EF4-FFF2-40B4-BE49-F238E27FC236}">
                <a16:creationId xmlns:a16="http://schemas.microsoft.com/office/drawing/2014/main" id="{F05BC8D8-A143-23B0-74C7-602125C248D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038366" y="1950483"/>
            <a:ext cx="3819821" cy="3466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9486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5" grpId="0" uiExpand="1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5400" dirty="0" err="1"/>
              <a:t>Emblemic</a:t>
            </a:r>
            <a:r>
              <a:rPr lang="en-GB" altLang="en-US" sz="5400" dirty="0"/>
              <a:t> Style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2816"/>
            <a:ext cx="4464496" cy="478876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Formal variation with a distinct referent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/>
              <a:t> “…transmits a clear message to a defined target population about a conscious [group] affiliation and identity” (</a:t>
            </a:r>
            <a:r>
              <a:rPr lang="en-GB" altLang="en-US" sz="2000" dirty="0" err="1"/>
              <a:t>Wiessner</a:t>
            </a:r>
            <a:r>
              <a:rPr lang="en-GB" altLang="en-US" sz="2000" dirty="0"/>
              <a:t> 1983: 258)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Conveys information about the existence of social groups &amp; their boundaries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It should be uniform &amp; clear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Important means of conveying identity as membership of a cultural/social group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04048" y="2204864"/>
            <a:ext cx="3750568" cy="3822576"/>
          </a:xfrm>
        </p:spPr>
      </p:pic>
    </p:spTree>
    <p:extLst>
      <p:ext uri="{BB962C8B-B14F-4D97-AF65-F5344CB8AC3E}">
        <p14:creationId xmlns:p14="http://schemas.microsoft.com/office/powerpoint/2010/main" val="1230204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6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6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62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62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59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Assertive Style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13625" y="1797060"/>
            <a:ext cx="4186808" cy="46238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Formal variation in material culture which is </a:t>
            </a:r>
            <a:r>
              <a:rPr lang="en-GB" altLang="en-US" sz="2400" dirty="0">
                <a:solidFill>
                  <a:schemeClr val="accent1"/>
                </a:solidFill>
              </a:rPr>
              <a:t>personally</a:t>
            </a:r>
            <a:r>
              <a:rPr lang="en-GB" altLang="en-US" sz="2400" dirty="0"/>
              <a:t> based 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Carries personal information which supports &amp; proclaims individual identity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May be used consciously or unconsciously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Information encoded is complex &amp; depends upon choice of the social agent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CE0E74-0406-429E-A9D1-6641A3823348}"/>
              </a:ext>
            </a:extLst>
          </p:cNvPr>
          <p:cNvSpPr txBox="1"/>
          <p:nvPr/>
        </p:nvSpPr>
        <p:spPr>
          <a:xfrm>
            <a:off x="5584478" y="6051544"/>
            <a:ext cx="1949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Detail of </a:t>
            </a:r>
            <a:r>
              <a:rPr lang="en-GB" dirty="0" err="1"/>
              <a:t>Vix</a:t>
            </a:r>
            <a:r>
              <a:rPr lang="en-GB" dirty="0"/>
              <a:t> krater</a:t>
            </a:r>
          </a:p>
        </p:txBody>
      </p:sp>
      <p:pic>
        <p:nvPicPr>
          <p:cNvPr id="12290" name="Picture 2" descr="akg-images - Lady of Vix">
            <a:extLst>
              <a:ext uri="{FF2B5EF4-FFF2-40B4-BE49-F238E27FC236}">
                <a16:creationId xmlns:a16="http://schemas.microsoft.com/office/drawing/2014/main" id="{35ABE827-9F20-2361-F817-8D6D5C3C8D0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966702"/>
            <a:ext cx="3096344" cy="3982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0954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7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82756-3ACA-43E8-9934-03955AA4D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Assertive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3E636-C42A-43CF-83BB-338127E2BD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5192" y="2187322"/>
            <a:ext cx="4186808" cy="3023216"/>
          </a:xfrm>
        </p:spPr>
        <p:txBody>
          <a:bodyPr>
            <a:normAutofit lnSpcReduction="10000"/>
          </a:bodyPr>
          <a:lstStyle/>
          <a:p>
            <a:r>
              <a:rPr lang="en-GB" altLang="en-US" sz="2400" dirty="0"/>
              <a:t>Closely related to social interaction:</a:t>
            </a:r>
          </a:p>
          <a:p>
            <a:pPr lvl="1"/>
            <a:r>
              <a:rPr lang="en-GB" sz="2000" dirty="0"/>
              <a:t>Mediates social relations</a:t>
            </a:r>
          </a:p>
          <a:p>
            <a:r>
              <a:rPr lang="en-GB" sz="2400" dirty="0"/>
              <a:t>Can be used consciously or subconsciously</a:t>
            </a:r>
          </a:p>
          <a:p>
            <a:r>
              <a:rPr lang="en-GB" sz="2400" dirty="0"/>
              <a:t>Individual choice which supports but is not symbolic of individual identity</a:t>
            </a:r>
          </a:p>
        </p:txBody>
      </p:sp>
      <p:pic>
        <p:nvPicPr>
          <p:cNvPr id="4" name="Picture 2" descr="The Princess of Vix: Trade, Culture and Women in Celtic Society | History  and Archaeology Online">
            <a:extLst>
              <a:ext uri="{FF2B5EF4-FFF2-40B4-BE49-F238E27FC236}">
                <a16:creationId xmlns:a16="http://schemas.microsoft.com/office/drawing/2014/main" id="{78D6803F-A59B-6E4A-78C6-9A38DD246EA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292080" y="2177939"/>
            <a:ext cx="331318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7C82D2B-ECAC-FB95-BF23-E4F9FA420100}"/>
              </a:ext>
            </a:extLst>
          </p:cNvPr>
          <p:cNvSpPr txBox="1"/>
          <p:nvPr/>
        </p:nvSpPr>
        <p:spPr>
          <a:xfrm>
            <a:off x="6228184" y="5229200"/>
            <a:ext cx="20265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Vix</a:t>
            </a:r>
            <a:r>
              <a:rPr lang="en-GB" dirty="0"/>
              <a:t> burial, gold torc</a:t>
            </a:r>
          </a:p>
        </p:txBody>
      </p:sp>
    </p:spTree>
    <p:extLst>
      <p:ext uri="{BB962C8B-B14F-4D97-AF65-F5344CB8AC3E}">
        <p14:creationId xmlns:p14="http://schemas.microsoft.com/office/powerpoint/2010/main" val="2974071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DE063-5B8D-4B2B-AA39-F018182B21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Emblemic</a:t>
            </a:r>
            <a:r>
              <a:rPr lang="en-GB" dirty="0"/>
              <a:t> or Assertive </a:t>
            </a:r>
            <a:r>
              <a:rPr lang="en-GB" dirty="0" err="1"/>
              <a:t>Syle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890B50-EFE5-4CE8-9048-03E979BA15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75140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How do we distinguish between these?</a:t>
            </a:r>
          </a:p>
          <a:p>
            <a:r>
              <a:rPr lang="en-GB" altLang="en-US" sz="2800" dirty="0"/>
              <a:t>This depends upon context &amp; social conditions</a:t>
            </a:r>
          </a:p>
          <a:p>
            <a:pPr lvl="1"/>
            <a:r>
              <a:rPr lang="en-GB" altLang="en-US" sz="2600" dirty="0"/>
              <a:t>Whether distinctive social units are recognised in society</a:t>
            </a:r>
          </a:p>
          <a:p>
            <a:pPr lvl="1"/>
            <a:r>
              <a:rPr lang="en-GB" altLang="en-US" sz="2600" dirty="0"/>
              <a:t>Whether it is advantageous or necessary to send a clear stylistic message to a defined target population</a:t>
            </a: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A42E90F-129D-4799-87FD-4BB223689DF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4905" y="2060848"/>
            <a:ext cx="3682752" cy="3883795"/>
          </a:xfrm>
        </p:spPr>
      </p:pic>
    </p:spTree>
    <p:extLst>
      <p:ext uri="{BB962C8B-B14F-4D97-AF65-F5344CB8AC3E}">
        <p14:creationId xmlns:p14="http://schemas.microsoft.com/office/powerpoint/2010/main" val="61581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DD466-DADF-4985-A07B-42A047366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152400"/>
            <a:ext cx="8568952" cy="1251062"/>
          </a:xfrm>
        </p:spPr>
        <p:txBody>
          <a:bodyPr>
            <a:noAutofit/>
          </a:bodyPr>
          <a:lstStyle/>
          <a:p>
            <a:r>
              <a:rPr lang="en-GB" sz="4000" dirty="0"/>
              <a:t>Style and Identity?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8B95586-A176-45E1-AC18-4EFE17462E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07392"/>
          </a:xfrm>
        </p:spPr>
        <p:txBody>
          <a:bodyPr>
            <a:normAutofit fontScale="92500"/>
          </a:bodyPr>
          <a:lstStyle/>
          <a:p>
            <a:r>
              <a:rPr lang="en-GB" sz="2800" dirty="0"/>
              <a:t>How useful is this approach for interpreting material culture?</a:t>
            </a:r>
          </a:p>
          <a:p>
            <a:pPr lvl="1"/>
            <a:r>
              <a:rPr lang="en-GB" sz="2400" dirty="0"/>
              <a:t>Material world imbed with meaning through human action/intent</a:t>
            </a:r>
          </a:p>
          <a:p>
            <a:r>
              <a:rPr lang="en-GB" sz="2800" dirty="0"/>
              <a:t>Think of examples of symbolic communication through style (assertive and/or </a:t>
            </a:r>
            <a:r>
              <a:rPr lang="en-GB" sz="2800" dirty="0" err="1"/>
              <a:t>emblemic</a:t>
            </a:r>
            <a:r>
              <a:rPr lang="en-GB" sz="2800" dirty="0"/>
              <a:t>) in Celtic context</a:t>
            </a:r>
          </a:p>
        </p:txBody>
      </p:sp>
      <p:pic>
        <p:nvPicPr>
          <p:cNvPr id="1026" name="Picture 2" descr="La Tène Fibula - NumisWiki, The Collaborative Numismatics Project">
            <a:extLst>
              <a:ext uri="{FF2B5EF4-FFF2-40B4-BE49-F238E27FC236}">
                <a16:creationId xmlns:a16="http://schemas.microsoft.com/office/drawing/2014/main" id="{EC066F4A-84DE-3037-7AA8-0D080328F73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010948" y="2492897"/>
            <a:ext cx="3809524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0568307-482B-E37C-5A2D-21128A764AE9}"/>
              </a:ext>
            </a:extLst>
          </p:cNvPr>
          <p:cNvSpPr txBox="1"/>
          <p:nvPr/>
        </p:nvSpPr>
        <p:spPr>
          <a:xfrm>
            <a:off x="5294475" y="4869160"/>
            <a:ext cx="3421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La Tène fibula from Merthyr </a:t>
            </a:r>
            <a:r>
              <a:rPr lang="en-GB" dirty="0" err="1"/>
              <a:t>Mawr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3336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3EA13-1C8D-4BE0-82DE-81C57582C4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38C34-B2E9-4C61-ADCF-9054A673A5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22161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Identification of material culture with cultural groups embedded in archaeological interpretation:</a:t>
            </a:r>
          </a:p>
          <a:p>
            <a:pPr lvl="1"/>
            <a:r>
              <a:rPr lang="en-GB" sz="2000" dirty="0"/>
              <a:t>Culture history</a:t>
            </a:r>
          </a:p>
          <a:p>
            <a:pPr lvl="1"/>
            <a:r>
              <a:rPr lang="en-GB" sz="2000" dirty="0"/>
              <a:t>Ethnicity</a:t>
            </a:r>
          </a:p>
          <a:p>
            <a:pPr lvl="1"/>
            <a:r>
              <a:rPr lang="en-GB" sz="2000" dirty="0"/>
              <a:t>Identity</a:t>
            </a:r>
          </a:p>
          <a:p>
            <a:r>
              <a:rPr lang="en-GB" sz="2400" dirty="0"/>
              <a:t>Increasingly analysis recognises fluidity of meaning encoded in material culture &amp; how people manipulate this to express personal&amp; group membership</a:t>
            </a:r>
          </a:p>
          <a:p>
            <a:r>
              <a:rPr lang="en-GB" sz="2400" dirty="0"/>
              <a:t>Style refers to formal variation in material culture</a:t>
            </a:r>
          </a:p>
          <a:p>
            <a:pPr lvl="1"/>
            <a:r>
              <a:rPr lang="en-GB" sz="2000" dirty="0"/>
              <a:t>It is assumed that this is communicative</a:t>
            </a:r>
          </a:p>
          <a:p>
            <a:pPr lvl="1"/>
            <a:r>
              <a:rPr lang="en-GB" sz="2000" dirty="0" err="1"/>
              <a:t>Emblemic</a:t>
            </a:r>
            <a:r>
              <a:rPr lang="en-GB" sz="2000" dirty="0"/>
              <a:t> &amp; assertive style</a:t>
            </a:r>
          </a:p>
          <a:p>
            <a:r>
              <a:rPr lang="en-GB" sz="2400" dirty="0"/>
              <a:t>Think about applications for Celts (specifically La Tène archaeology)</a:t>
            </a:r>
          </a:p>
        </p:txBody>
      </p:sp>
    </p:spTree>
    <p:extLst>
      <p:ext uri="{BB962C8B-B14F-4D97-AF65-F5344CB8AC3E}">
        <p14:creationId xmlns:p14="http://schemas.microsoft.com/office/powerpoint/2010/main" val="1893672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cture style" id="{633661EC-246C-469B-BA07-08323448BCC4}" vid="{7A249CB0-3D19-4A1D-BFB0-555BAB52FE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1938</TotalTime>
  <Words>980</Words>
  <Application>Microsoft Office PowerPoint</Application>
  <PresentationFormat>On-screen Show (4:3)</PresentationFormat>
  <Paragraphs>123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Corbel</vt:lpstr>
      <vt:lpstr>Wingdings</vt:lpstr>
      <vt:lpstr>Wingdings 2</vt:lpstr>
      <vt:lpstr>Wingdings 3</vt:lpstr>
      <vt:lpstr>Module</vt:lpstr>
      <vt:lpstr>HPCS5016</vt:lpstr>
      <vt:lpstr>Useful Readings</vt:lpstr>
      <vt:lpstr>What is Identity?</vt:lpstr>
      <vt:lpstr>Archaeology and Identity</vt:lpstr>
      <vt:lpstr>Culture History</vt:lpstr>
      <vt:lpstr>Ethnicity</vt:lpstr>
      <vt:lpstr>Ethnicity and Material Culture</vt:lpstr>
      <vt:lpstr>Identity</vt:lpstr>
      <vt:lpstr>Style</vt:lpstr>
      <vt:lpstr>Stylistic Behaviour</vt:lpstr>
      <vt:lpstr>Style</vt:lpstr>
      <vt:lpstr>Emblemic Style</vt:lpstr>
      <vt:lpstr>Assertive Style</vt:lpstr>
      <vt:lpstr>Assertive Style</vt:lpstr>
      <vt:lpstr>Emblemic or Assertive Syle?</vt:lpstr>
      <vt:lpstr>Style and Identity?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Louise Steel</dc:creator>
  <cp:lastModifiedBy>Louise Steel</cp:lastModifiedBy>
  <cp:revision>204</cp:revision>
  <dcterms:created xsi:type="dcterms:W3CDTF">2011-11-16T11:40:50Z</dcterms:created>
  <dcterms:modified xsi:type="dcterms:W3CDTF">2023-02-28T11:49:45Z</dcterms:modified>
</cp:coreProperties>
</file>