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34"/>
    <p:restoredTop sz="94610"/>
  </p:normalViewPr>
  <p:slideViewPr>
    <p:cSldViewPr snapToGrid="0" snapToObjects="1">
      <p:cViewPr varScale="1">
        <p:scale>
          <a:sx n="122" d="100"/>
          <a:sy n="122" d="100"/>
        </p:scale>
        <p:origin x="392"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Data Exposure Risk Score</c:v>
                </c:pt>
              </c:strCache>
            </c:strRef>
          </c:tx>
          <c:spPr>
            <a:solidFill>
              <a:srgbClr val="B23A2F"/>
            </a:solidFill>
            <a:effectLst/>
          </c:spPr>
          <c:invertIfNegative val="0"/>
          <c:dLbls>
            <c:numFmt formatCode="#,##0" sourceLinked="0"/>
            <c:spPr>
              <a:noFill/>
              <a:ln>
                <a:noFill/>
              </a:ln>
              <a:effectLst/>
            </c:spPr>
            <c:txPr>
              <a:bodyPr/>
              <a:lstStyle/>
              <a:p>
                <a:pPr>
                  <a:defRPr sz="1100" b="0" i="0" u="none" strike="noStrike">
                    <a:solidFill>
                      <a:srgbClr val="13293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Baseline</c:v>
                </c:pt>
                <c:pt idx="1">
                  <c:v>Priority 1</c:v>
                </c:pt>
                <c:pt idx="2">
                  <c:v>Priority 2</c:v>
                </c:pt>
                <c:pt idx="3">
                  <c:v>Priority 3</c:v>
                </c:pt>
                <c:pt idx="4">
                  <c:v>Priority 4</c:v>
                </c:pt>
              </c:strCache>
            </c:strRef>
          </c:cat>
          <c:val>
            <c:numRef>
              <c:f>Sheet1!$B$2:$B$6</c:f>
              <c:numCache>
                <c:formatCode>General</c:formatCode>
                <c:ptCount val="5"/>
                <c:pt idx="0">
                  <c:v>22</c:v>
                </c:pt>
                <c:pt idx="1">
                  <c:v>16</c:v>
                </c:pt>
                <c:pt idx="2">
                  <c:v>8</c:v>
                </c:pt>
                <c:pt idx="3">
                  <c:v>2</c:v>
                </c:pt>
                <c:pt idx="4">
                  <c:v>0</c:v>
                </c:pt>
              </c:numCache>
            </c:numRef>
          </c:val>
          <c:extLst>
            <c:ext xmlns:c16="http://schemas.microsoft.com/office/drawing/2014/chart" uri="{C3380CC4-5D6E-409C-BE32-E72D297353CC}">
              <c16:uniqueId val="{00000000-6D9D-2B49-8C8A-EBADEAFCAAB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3293D"/>
                </a:solidFill>
                <a:latin typeface="Arial"/>
              </a:defRPr>
            </a:pPr>
            <a:endParaRPr lang="en-US"/>
          </a:p>
        </c:txPr>
        <c:crossAx val="2094734552"/>
        <c:crosses val="autoZero"/>
        <c:auto val="1"/>
        <c:lblAlgn val="ctr"/>
        <c:lblOffset val="100"/>
        <c:noMultiLvlLbl val="1"/>
      </c:catAx>
      <c:valAx>
        <c:axId val="2094734552"/>
        <c:scaling>
          <c:orientation val="minMax"/>
          <c:min val="0"/>
        </c:scaling>
        <c:delete val="0"/>
        <c:axPos val="l"/>
        <c:majorGridlines>
          <c:spPr>
            <a:ln w="9525" cap="flat">
              <a:solidFill>
                <a:srgbClr val="D6E4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13293D"/>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643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Thank you for the opportunity to present my dissertation, 'Data Protection in Hybrid Cloud: A Case Study of Amazon AWS.' My name is Jay Patel, student number 2433122, and this work was completed as part of the MSc Cybersecurity and Digital Forensics programme, module ACFB7003, at the University of Wales Trinity Saint David. Over the next fifteen minutes I will walk through why I chose this research question, what the project set out to achieve, the two purpose-built tools at the centre of the experiment, why I evaluated and then deliberately did not adopt Pacu, what the measurements show, and where the work goes next -- including a roadmap for extending this framework beyond AWS to GCP and Azure. Let's begin with the problem this dissertation addresses.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shape of the talk. I'll start with the problem and the gap in the evidence base, then explain why I chose this specific research question. From there I'll cover the aim and objectives, walk through the two Python artefacts I built -- a vulnerable baseline and a standards-mapped scanner -- and explain why I evaluated Pacu and chose not to adopt it. Then I'll present the measured results, before closing with future work: how the script itself can be improved and tuned to different organisations, and a roadmap for extending the framework to GCP and Azure alongside AWS.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starting point is simple: hybrid cloud is no longer experimental, it is the default. Fortinet's 2026 report puts eighty-eight percent of organisations in a hybrid or multi-cloud posture. IBM's Cost of a Data Breach report shows breaches spanning multiple environments are the most expensive and the slowest to resolve, and CrowdStrike recorded a thirty-seven percent rise in cloud intrusions in a single year. Gartner's warning is the sharpest: through 2026, ninety-nine percent of cloud security failures will be the customer's fault, not the provider's. Standards bodies have responded -- NIST, the CSA, CISA -- but there is a gap between guidance existing and organisations having tested, evidence-based proof that specific controls actually close specific gaps. That gap is where this dissertation sits.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this question specifically? Chapter 2's literature review identified a genuine, citable gap: most work is either theoretical -- proposing controls nobody tests -- or commercial and non-reproducible. Ali et al. also note that most empirical studies look at single-cloud deployments, when hybrid is now the norm. I chose these four research questions because each one is answerable with a controlled experiment rather than a survey or a literature synthesis: RQ1 catalogues the risks from current reporting, RQ2 asks whether specific mechanisms measurably reduce exposure, RQ3 asks about monitoring and configuration tooling, and RQ4 asks for a practical framework an organisation without a dedicated security function could actually use. Together they let the project produce falsifiable, reproducible evidence rather than another untested proposal.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was to investigate how effective specific security controls actually are in a hybrid AWS environment, and to turn that into a framework other organisations could reuse. In practice that meant four things: build a controlled, deliberately broken baseline; apply real, documented controls; measure what actually changes rather than assume it; and package the result as something usable. That aim breaks into four objectives -- building a threat inventory from the literature, applying and measuring specific controls against numeric targets, quantifying five categories of misconfiguration with a purpose-built risk score, and finally synthesising everything into a framework benchmarked against NIST SP 800-53 and the CSA Cloud Controls Matrix.</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Chapter 3 sets out a Design Science Research strategy: positivist, quantitative, a controlled pre- and post-implementation experiment. Chapter 4 turns that into two concrete artefacts. The first, setup_vulnerable_demo.py, builds an SME-representative vulnerable baseline in a single run -- a public unencrypted S3 bucket, an EC2 security group open on SSH and RDP, an over-privileged IAM user with a live key and no MFA, and it checks that CloudTrail isn't logging. Ten distinct conditions across five categories, fully reversible with one cleanup command. The second, scan_and_fix.py, is the measurement instrument: it audits the account read-only, so it can never contaminate its own pre-measurement, maps every finding to a NIST control and a CSA category, computes a weighted Data Exposure Risk Score, and exports both a human-readable report and machine-readable JSON for analysis.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direct about why this wasn't just 'let's script something' -- it followed from requirements Chapter 4 sets out explicitly. First, standards traceability: I needed every finding to trace to a named NIST control and CSA category, and I needed that mapping to survive a standard being revised, so everything lives in one dictionary the scan functions look up rather than string literals scattered across functions. Second, the scanner had to be strictly read-only, because a tool that fixes what it finds cannot also serve as an independent pre-measurement -- that's requirement F2. Third, this ran on my own personal AWS Free Tier account, so the setup and scanner both had to be idempotent, single-region, and fully reversible with one cleanup command -- leaving a live IAM access key lying around after the experiment was not a risk worth carrying. And fourth, the output had to be usable by someone without a security background, which is why generate_report.py translates findings into business impact and priority bands rather than a console log.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decision I want to own rather than gloss over. Pacu assumes the operator already holds a working credential and asks how far it can be pushed -- that's exactly what a red team needs from a compromised key, but it's not what Chapter 3 needed to measure. Three problems specifically: a Pacu run only tells you whether one credential can walk one escalation path, not how exposed the account is across all twelve catalogued conditions; its output is a console pass-fail with no severity weighting or standards mapping, which doesn't meet Objective 4's requirement for something a non-specialist can act on; and critically, several Pacu modules attempt real escalation -- creating keys, attaching policies -- which on a personal Free Tier account with no incident-response process behind it risked tripping fraud safeguards for no more insight than the scanner already provides. So I evaluated it formally, documented the comparison you see here, and substituted the internal scanner plus its management-report generator instead. I want to be equally honest about the cost: Objective 2 specifies a fifty percent reduction in Pacu attack success rate, and that figure is not produced by this substitution -- it's a limitation I state plainly rather than hide.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did the instrument actually measure? A single clean construction of the environment produces nine findings and a Data Exposure Risk Score of twenty-two, a Configuration Compliance Rate of ten percent against a ten-check inventory, and zero monitoring coverage because no CloudTrail is active. Three of three synthetic sensitive files were confirmed readable with no credentials at all. Weighted by severity rather than raw count, identity and network findings account for more of the risk score than storage does, even though storage produces the most individual findings -- which lines up with where the 2025-26 literature says breach severity is actually decided. And I didn't just trust the live run: I independently replayed the scanner's detection logic against a mocked, synthetic account state, and the traced score agreed with the measured score exactly.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configuration scanner infers exposure — it reads a setting and concludes a bucket ought to be public. That inference could be wrong, so I tested it directly: plain HTTPS GET requests to each object's public URL, using the standard library, with no AWS SDK and no credentials attached -- exactly what an anonymous internet user would send. All three files returned HTTP 200 with full contents. That converts one class of finding from inference into observation, which matters because the other seven findings in this baseline are evidence of reachability or blast radius, not confirmed compromise -- and I'm careful not to blur that distinction. On the right, because every catalogue entry carries its own fix, I can derive -- not guess -- what each remediation stage should achieve: the risk score should fall from twenty-two to sixteen after the storage fixes, to eight after encryption and network fixes, to two after identity remediation, and to zero once versioning and logging are enabled. That projection is what the outstanding post-remediation re-scan, described in Chapter 7, will confirm.</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contributions stand behind this dissertation: a reproducible baseline that can genuinely be rebuilt from a single command, a standards-mapped instrument where the NIST and CSA mapping is written in exactly one place so it cannot drift, a demonstrated way of converting inferred exposure into observed exposure without blurring the two, and a translation layer that renders technical findings as business consequence for readers without a security background. But I want to be equally clear about the limitations. The post-remediation re-scan hasn't been captured yet, so four of five metrics are derived rather than fully observed. Attack Success Rate specifically was not measured, as a direct consequence of the Pacu decision. The check inventory is narrow against a production-grade tool, the severity weights were chosen for interpretability rather than derived from breach-cost data, and the environment itself is small, simulated, and free of the human and organisational factors that decide real-world outcomes.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direct improvement is extending the check inventory itself: key management, network segmentation, data classification and patch state are the obvious next additions, and because every fact lives in one catalogue, that extension doesn't require restructuring the scan functions. The clearest practical value, though, is moving from point-in-time to continuous assessment -- the scanner already exits with a non-zero status the moment it confirms a live leak, which is exactly what a CI/CD pipeline gate needs, and coupling that to Infrastructure-as-Code would let organisations catch drift at the point resources are defined rather than afterwards. Identity is a separate priority: MFA enrolment is the one control that can't be fully automated today, so generating least-privilege policies from observed access patterns, instead of hand-writing them, would remove the point where this framework currently depends on expertise the target organisations don't have. And because the catalogue is a single structure, severity weights and priority bands can be tuned per sector -- a hospital and a small retailer don't need to treat the same finding as equally urgent, and this design lets that happen without touching the underlying detection logic.</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dissertation is titled a hybrid-cloud study, but Chapter 4 through 6 are AWS-only, and Chapter 7 names that directly as the next step: cross-provider validation. The five misconfiguration categories -- public storage, open network access, over-privileged identity, weak MFA, disabled logging -- all exist in equivalent form on GCP and Azure, but the defaults differ, and Google's own threat reporting shows that provider-side secure-by-default changes materially alter which paths stay open. So the roadmap has four phases. Phase one, AWS, is complete. Phase two extends the same catalogue schema to GCP: Cloud Storage buckets, VPC firewall rules, IAM bindings without MFA, and disabled Cloud Audit Logs, using new issue keys but the same NIST and CSA mapping structure so nothing has to be redesigned. Phase three does the same for Azure -- Blob Storage, network security groups, Entra ID roles, Azure Monitor -- and introduces a single unified Data Exposure Risk Score across all three providers, so an organisation running genuine multi-cloud gets one comparable number instead of three separate reports. Phase four is a longitudinal pilot with a consenting small organisation, wired into their CI/CD pipeline, to see how conditions persist and recur over months rather than in a single snapshot. The related structural change is small but important: the catalogue gains a provider field alongside severity and the existing standards mappings, so the same report format works whether the finding came from AWS, GCP or Azure.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Bringing it back to the four research questions. RQ1 is fully met: ten threats were catalogued from current literature and five were reproduced within Free Tier limits. RQ2 is only partially met -- the baseline is measured and the projected reduction is derived, but the post-remediation re-scan and the Pacu-based adversarial test specified in the original objective are both outstanding, for reasons I've explained. RQ3 is answered qualitatively: the clearest finding is that the value of monitoring and configuration tooling is continuity of coverage, not sophistication -- enabling CloudTrail moves monitoring from zero to full in one step. RQ4 is met in structure: the project delivers twelve conditions, four priority bands, and a scoring model small enough for an organisation with no dedicated security function, even though its empirical validation is bounded by the same gap as RQ2. The honest bottom line is that this dissertation delivers a validated instrument and a credible baseline, not a finished before-and-after comparison -- and that is exactly the foundation the remaining work and the multi-cloud roadmap are built to complete.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To summarise in one sentence: this dissertation builds a reproducible, standards-mapped way to measure hybrid cloud exposure, makes an evaluated and honestly-reported decision not to use Pacu, and sets out a concrete, phased roadmap for extending the same instrument from AWS to GCP and Azure so it serves the small organisations that need it most.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261024"/>
            <a:ext cx="12191695" cy="6858000"/>
          </a:xfrm>
          <a:prstGeom prst="rect">
            <a:avLst/>
          </a:prstGeom>
          <a:solidFill>
            <a:srgbClr val="0B2545"/>
          </a:solidFill>
          <a:ln/>
        </p:spPr>
        <p:txBody>
          <a:bodyPr/>
          <a:lstStyle/>
          <a:p>
            <a:endParaRPr lang="en-US"/>
          </a:p>
        </p:txBody>
      </p:sp>
      <p:sp>
        <p:nvSpPr>
          <p:cNvPr id="3" name="Shape 1"/>
          <p:cNvSpPr/>
          <p:nvPr/>
        </p:nvSpPr>
        <p:spPr>
          <a:xfrm>
            <a:off x="0" y="4526280"/>
            <a:ext cx="12191695" cy="2331720"/>
          </a:xfrm>
          <a:prstGeom prst="rect">
            <a:avLst/>
          </a:prstGeom>
          <a:solidFill>
            <a:srgbClr val="13315C"/>
          </a:solidFill>
          <a:ln/>
        </p:spPr>
        <p:txBody>
          <a:bodyPr/>
          <a:lstStyle/>
          <a:p>
            <a:endParaRPr lang="en-US"/>
          </a:p>
        </p:txBody>
      </p:sp>
      <p:sp>
        <p:nvSpPr>
          <p:cNvPr id="8" name="Text 6"/>
          <p:cNvSpPr/>
          <p:nvPr/>
        </p:nvSpPr>
        <p:spPr>
          <a:xfrm>
            <a:off x="0" y="1627632"/>
            <a:ext cx="12191695" cy="292608"/>
          </a:xfrm>
          <a:prstGeom prst="rect">
            <a:avLst/>
          </a:prstGeom>
          <a:noFill/>
          <a:ln/>
        </p:spPr>
        <p:txBody>
          <a:bodyPr wrap="square" rtlCol="0" anchor="ctr"/>
          <a:lstStyle/>
          <a:p>
            <a:pPr marL="0" indent="0" algn="ctr">
              <a:buNone/>
            </a:pPr>
            <a:r>
              <a:rPr lang="en-US" sz="1300" b="1" kern="0" spc="200" dirty="0">
                <a:solidFill>
                  <a:srgbClr val="D6E4F0"/>
                </a:solidFill>
                <a:latin typeface="Calibri" pitchFamily="34" charset="0"/>
                <a:ea typeface="Calibri" pitchFamily="34" charset="-122"/>
                <a:cs typeface="Calibri" pitchFamily="34" charset="-120"/>
              </a:rPr>
              <a:t>UNIVERSITY OF WALES TRINITY SAINT DAVID</a:t>
            </a:r>
            <a:endParaRPr lang="en-US" sz="1300" dirty="0"/>
          </a:p>
        </p:txBody>
      </p:sp>
      <p:sp>
        <p:nvSpPr>
          <p:cNvPr id="9" name="Text 7"/>
          <p:cNvSpPr/>
          <p:nvPr/>
        </p:nvSpPr>
        <p:spPr>
          <a:xfrm>
            <a:off x="0" y="1920240"/>
            <a:ext cx="12191695" cy="274320"/>
          </a:xfrm>
          <a:prstGeom prst="rect">
            <a:avLst/>
          </a:prstGeom>
          <a:noFill/>
          <a:ln/>
        </p:spPr>
        <p:txBody>
          <a:bodyPr wrap="square" rtlCol="0" anchor="ctr"/>
          <a:lstStyle/>
          <a:p>
            <a:pPr marL="0" indent="0" algn="ctr">
              <a:buNone/>
            </a:pPr>
            <a:r>
              <a:rPr lang="en-US" sz="1200" dirty="0">
                <a:solidFill>
                  <a:srgbClr val="E8A33D"/>
                </a:solidFill>
                <a:latin typeface="Calibri" pitchFamily="34" charset="0"/>
                <a:ea typeface="Calibri" pitchFamily="34" charset="-122"/>
                <a:cs typeface="Calibri" pitchFamily="34" charset="-120"/>
              </a:rPr>
              <a:t>MSc Cybersecurity and Digital Forensics  |  Module ACFB7003</a:t>
            </a:r>
            <a:endParaRPr lang="en-US" sz="1200" dirty="0"/>
          </a:p>
        </p:txBody>
      </p:sp>
      <p:sp>
        <p:nvSpPr>
          <p:cNvPr id="10" name="Text 8"/>
          <p:cNvSpPr/>
          <p:nvPr/>
        </p:nvSpPr>
        <p:spPr>
          <a:xfrm>
            <a:off x="731520" y="2514600"/>
            <a:ext cx="10728655" cy="914400"/>
          </a:xfrm>
          <a:prstGeom prst="rect">
            <a:avLst/>
          </a:prstGeom>
          <a:noFill/>
          <a:ln/>
        </p:spPr>
        <p:txBody>
          <a:bodyPr wrap="square"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Data Protection in Hybrid Cloud</a:t>
            </a:r>
            <a:endParaRPr lang="en-US" sz="4000" dirty="0"/>
          </a:p>
        </p:txBody>
      </p:sp>
      <p:sp>
        <p:nvSpPr>
          <p:cNvPr id="11" name="Text 9"/>
          <p:cNvSpPr/>
          <p:nvPr/>
        </p:nvSpPr>
        <p:spPr>
          <a:xfrm>
            <a:off x="731520" y="3364992"/>
            <a:ext cx="10728655" cy="502920"/>
          </a:xfrm>
          <a:prstGeom prst="rect">
            <a:avLst/>
          </a:prstGeom>
          <a:noFill/>
          <a:ln/>
        </p:spPr>
        <p:txBody>
          <a:bodyPr wrap="square" rtlCol="0" anchor="ctr"/>
          <a:lstStyle/>
          <a:p>
            <a:pPr marL="0" indent="0" algn="ctr">
              <a:buNone/>
            </a:pPr>
            <a:r>
              <a:rPr lang="en-US" sz="1900" i="1" dirty="0">
                <a:solidFill>
                  <a:srgbClr val="D6E4F0"/>
                </a:solidFill>
                <a:latin typeface="Calibri" pitchFamily="34" charset="0"/>
                <a:ea typeface="Calibri" pitchFamily="34" charset="-122"/>
                <a:cs typeface="Calibri" pitchFamily="34" charset="-120"/>
              </a:rPr>
              <a:t>A Case Study of Amazon AWS</a:t>
            </a:r>
            <a:endParaRPr lang="en-US" sz="1900" dirty="0"/>
          </a:p>
        </p:txBody>
      </p:sp>
      <p:sp>
        <p:nvSpPr>
          <p:cNvPr id="12" name="Shape 10"/>
          <p:cNvSpPr/>
          <p:nvPr/>
        </p:nvSpPr>
        <p:spPr>
          <a:xfrm>
            <a:off x="5090008" y="4041648"/>
            <a:ext cx="2011680" cy="0"/>
          </a:xfrm>
          <a:prstGeom prst="line">
            <a:avLst/>
          </a:prstGeom>
          <a:noFill/>
          <a:ln w="19050">
            <a:solidFill>
              <a:srgbClr val="E8A33D"/>
            </a:solidFill>
            <a:prstDash val="solid"/>
          </a:ln>
        </p:spPr>
        <p:txBody>
          <a:bodyPr/>
          <a:lstStyle/>
          <a:p>
            <a:endParaRPr lang="en-US"/>
          </a:p>
        </p:txBody>
      </p:sp>
      <p:sp>
        <p:nvSpPr>
          <p:cNvPr id="13" name="Text 11"/>
          <p:cNvSpPr/>
          <p:nvPr/>
        </p:nvSpPr>
        <p:spPr>
          <a:xfrm>
            <a:off x="731520" y="4700017"/>
            <a:ext cx="10728655" cy="822960"/>
          </a:xfrm>
          <a:prstGeom prst="rect">
            <a:avLst/>
          </a:prstGeom>
          <a:noFill/>
          <a:ln/>
        </p:spPr>
        <p:txBody>
          <a:bodyPr wrap="square" rtlCol="0" anchor="ctr"/>
          <a:lstStyle/>
          <a:p>
            <a:pPr marL="0" indent="0" algn="ctr">
              <a:lnSpc>
                <a:spcPct val="125000"/>
              </a:lnSpc>
              <a:buNone/>
            </a:pPr>
            <a:r>
              <a:rPr lang="en-US" sz="1400" b="1" dirty="0">
                <a:solidFill>
                  <a:srgbClr val="FFFFFF"/>
                </a:solidFill>
                <a:latin typeface="Calibri" pitchFamily="34" charset="0"/>
                <a:ea typeface="Calibri" pitchFamily="34" charset="-122"/>
                <a:cs typeface="Calibri" pitchFamily="34" charset="-120"/>
              </a:rPr>
              <a:t>Jay Rajendrakumar Patel</a:t>
            </a:r>
            <a:endParaRPr lang="en-US" sz="1400" dirty="0"/>
          </a:p>
          <a:p>
            <a:pPr marL="0" indent="0" algn="ctr">
              <a:lnSpc>
                <a:spcPct val="125000"/>
              </a:lnSpc>
              <a:buNone/>
            </a:pPr>
            <a:r>
              <a:rPr lang="en-US" sz="1400" b="1" dirty="0">
                <a:solidFill>
                  <a:srgbClr val="D6E4F0"/>
                </a:solidFill>
                <a:latin typeface="Calibri" pitchFamily="34" charset="0"/>
                <a:ea typeface="Calibri" pitchFamily="34" charset="-122"/>
                <a:cs typeface="Calibri" pitchFamily="34" charset="-120"/>
              </a:rPr>
              <a:t>Student Number: </a:t>
            </a:r>
            <a:r>
              <a:rPr lang="en-US" sz="1400" b="1" dirty="0">
                <a:solidFill>
                  <a:schemeClr val="bg1"/>
                </a:solidFill>
                <a:latin typeface="Calibri" pitchFamily="34" charset="0"/>
                <a:ea typeface="Calibri" pitchFamily="34" charset="-122"/>
                <a:cs typeface="Calibri" pitchFamily="34" charset="-120"/>
              </a:rPr>
              <a:t>2433122</a:t>
            </a:r>
          </a:p>
          <a:p>
            <a:pPr marL="0" indent="0" algn="ctr">
              <a:lnSpc>
                <a:spcPct val="125000"/>
              </a:lnSpc>
              <a:buNone/>
            </a:pPr>
            <a:r>
              <a:rPr lang="en-US" sz="1400" b="1" dirty="0">
                <a:solidFill>
                  <a:schemeClr val="bg1"/>
                </a:solidFill>
              </a:rPr>
              <a:t>Supervisor: Dr Alireza Esfahani</a:t>
            </a:r>
          </a:p>
          <a:p>
            <a:pPr marL="0" indent="0" algn="ctr">
              <a:lnSpc>
                <a:spcPct val="125000"/>
              </a:lnSpc>
              <a:buNone/>
            </a:pPr>
            <a:r>
              <a:rPr lang="en-US" sz="1400" dirty="0">
                <a:solidFill>
                  <a:srgbClr val="D6E4F0"/>
                </a:solidFill>
                <a:latin typeface="Calibri" pitchFamily="34" charset="0"/>
                <a:ea typeface="Calibri" pitchFamily="34" charset="-122"/>
                <a:cs typeface="Calibri" pitchFamily="34" charset="-120"/>
              </a:rPr>
              <a:t>Supervised Dissertation Defence  •  August 2026</a:t>
            </a:r>
            <a:endParaRPr lang="en-US" sz="1400" dirty="0"/>
          </a:p>
        </p:txBody>
      </p:sp>
      <p:pic>
        <p:nvPicPr>
          <p:cNvPr id="17" name="Picture 16">
            <a:extLst>
              <a:ext uri="{FF2B5EF4-FFF2-40B4-BE49-F238E27FC236}">
                <a16:creationId xmlns:a16="http://schemas.microsoft.com/office/drawing/2014/main" id="{8F168B14-6AC2-ACAB-87B4-A1754F10D4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8716" y="261024"/>
            <a:ext cx="2914650" cy="971550"/>
          </a:xfrm>
          <a:prstGeom prst="rect">
            <a:avLst/>
          </a:prstGeom>
          <a:solidFill>
            <a:srgbClr val="FFFFFF"/>
          </a:solid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02</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ROADMAP</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What I'll Cover in 15 Minutes</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02</a:t>
            </a:r>
            <a:endParaRPr lang="en-US" sz="900" dirty="0"/>
          </a:p>
        </p:txBody>
      </p:sp>
      <p:sp>
        <p:nvSpPr>
          <p:cNvPr id="8" name="Shape 6"/>
          <p:cNvSpPr/>
          <p:nvPr/>
        </p:nvSpPr>
        <p:spPr>
          <a:xfrm>
            <a:off x="685800" y="1655064"/>
            <a:ext cx="384048" cy="384048"/>
          </a:xfrm>
          <a:prstGeom prst="ellipse">
            <a:avLst/>
          </a:prstGeom>
          <a:solidFill>
            <a:srgbClr val="1C7293"/>
          </a:solidFill>
          <a:ln/>
        </p:spPr>
        <p:txBody>
          <a:bodyPr/>
          <a:lstStyle/>
          <a:p>
            <a:endParaRPr lang="en-US"/>
          </a:p>
        </p:txBody>
      </p:sp>
      <p:sp>
        <p:nvSpPr>
          <p:cNvPr id="9" name="Text 7"/>
          <p:cNvSpPr/>
          <p:nvPr/>
        </p:nvSpPr>
        <p:spPr>
          <a:xfrm>
            <a:off x="685800" y="1655064"/>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01</a:t>
            </a:r>
            <a:endParaRPr lang="en-US" sz="1200" dirty="0"/>
          </a:p>
        </p:txBody>
      </p:sp>
      <p:sp>
        <p:nvSpPr>
          <p:cNvPr id="10" name="Text 8"/>
          <p:cNvSpPr/>
          <p:nvPr/>
        </p:nvSpPr>
        <p:spPr>
          <a:xfrm>
            <a:off x="1197864" y="1563624"/>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The Problem
</a:t>
            </a:r>
            <a:r>
              <a:rPr lang="en-US" sz="1100" dirty="0">
                <a:solidFill>
                  <a:srgbClr val="5C7A99"/>
                </a:solidFill>
                <a:latin typeface="Calibri" pitchFamily="34" charset="0"/>
                <a:ea typeface="Calibri" pitchFamily="34" charset="-122"/>
                <a:cs typeface="Calibri" pitchFamily="34" charset="-120"/>
              </a:rPr>
              <a:t>Why hybrid cloud security is measured too little</a:t>
            </a:r>
            <a:endParaRPr lang="en-US" sz="1350" dirty="0"/>
          </a:p>
        </p:txBody>
      </p:sp>
      <p:sp>
        <p:nvSpPr>
          <p:cNvPr id="11" name="Shape 9"/>
          <p:cNvSpPr/>
          <p:nvPr/>
        </p:nvSpPr>
        <p:spPr>
          <a:xfrm>
            <a:off x="685800" y="2313432"/>
            <a:ext cx="384048" cy="384048"/>
          </a:xfrm>
          <a:prstGeom prst="ellipse">
            <a:avLst/>
          </a:prstGeom>
          <a:solidFill>
            <a:srgbClr val="1C7293"/>
          </a:solidFill>
          <a:ln/>
        </p:spPr>
        <p:txBody>
          <a:bodyPr/>
          <a:lstStyle/>
          <a:p>
            <a:endParaRPr lang="en-US"/>
          </a:p>
        </p:txBody>
      </p:sp>
      <p:sp>
        <p:nvSpPr>
          <p:cNvPr id="12" name="Text 10"/>
          <p:cNvSpPr/>
          <p:nvPr/>
        </p:nvSpPr>
        <p:spPr>
          <a:xfrm>
            <a:off x="685800" y="2313432"/>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02</a:t>
            </a:r>
            <a:endParaRPr lang="en-US" sz="1200" dirty="0"/>
          </a:p>
        </p:txBody>
      </p:sp>
      <p:sp>
        <p:nvSpPr>
          <p:cNvPr id="13" name="Text 11"/>
          <p:cNvSpPr/>
          <p:nvPr/>
        </p:nvSpPr>
        <p:spPr>
          <a:xfrm>
            <a:off x="1197864" y="2221992"/>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The Research Question
</a:t>
            </a:r>
            <a:r>
              <a:rPr lang="en-US" sz="1100" dirty="0">
                <a:solidFill>
                  <a:srgbClr val="5C7A99"/>
                </a:solidFill>
                <a:latin typeface="Calibri" pitchFamily="34" charset="0"/>
                <a:ea typeface="Calibri" pitchFamily="34" charset="-122"/>
                <a:cs typeface="Calibri" pitchFamily="34" charset="-120"/>
              </a:rPr>
              <a:t>Why this question, and why it was worth asking</a:t>
            </a:r>
            <a:endParaRPr lang="en-US" sz="1350" dirty="0"/>
          </a:p>
        </p:txBody>
      </p:sp>
      <p:sp>
        <p:nvSpPr>
          <p:cNvPr id="14" name="Shape 12"/>
          <p:cNvSpPr/>
          <p:nvPr/>
        </p:nvSpPr>
        <p:spPr>
          <a:xfrm>
            <a:off x="685800" y="2971800"/>
            <a:ext cx="384048" cy="384048"/>
          </a:xfrm>
          <a:prstGeom prst="ellipse">
            <a:avLst/>
          </a:prstGeom>
          <a:solidFill>
            <a:srgbClr val="1C7293"/>
          </a:solidFill>
          <a:ln/>
        </p:spPr>
        <p:txBody>
          <a:bodyPr/>
          <a:lstStyle/>
          <a:p>
            <a:endParaRPr lang="en-US"/>
          </a:p>
        </p:txBody>
      </p:sp>
      <p:sp>
        <p:nvSpPr>
          <p:cNvPr id="15" name="Text 13"/>
          <p:cNvSpPr/>
          <p:nvPr/>
        </p:nvSpPr>
        <p:spPr>
          <a:xfrm>
            <a:off x="685800" y="2971800"/>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03</a:t>
            </a:r>
            <a:endParaRPr lang="en-US" sz="1200" dirty="0"/>
          </a:p>
        </p:txBody>
      </p:sp>
      <p:sp>
        <p:nvSpPr>
          <p:cNvPr id="16" name="Text 14"/>
          <p:cNvSpPr/>
          <p:nvPr/>
        </p:nvSpPr>
        <p:spPr>
          <a:xfrm>
            <a:off x="1197864" y="2880360"/>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Aim &amp; Purpose
</a:t>
            </a:r>
            <a:r>
              <a:rPr lang="en-US" sz="1100" dirty="0">
                <a:solidFill>
                  <a:srgbClr val="5C7A99"/>
                </a:solidFill>
                <a:latin typeface="Calibri" pitchFamily="34" charset="0"/>
                <a:ea typeface="Calibri" pitchFamily="34" charset="-122"/>
                <a:cs typeface="Calibri" pitchFamily="34" charset="-120"/>
              </a:rPr>
              <a:t>What the study set out to build and prove</a:t>
            </a:r>
            <a:endParaRPr lang="en-US" sz="1350" dirty="0"/>
          </a:p>
        </p:txBody>
      </p:sp>
      <p:sp>
        <p:nvSpPr>
          <p:cNvPr id="17" name="Shape 15"/>
          <p:cNvSpPr/>
          <p:nvPr/>
        </p:nvSpPr>
        <p:spPr>
          <a:xfrm>
            <a:off x="685800" y="3630168"/>
            <a:ext cx="384048" cy="384048"/>
          </a:xfrm>
          <a:prstGeom prst="ellipse">
            <a:avLst/>
          </a:prstGeom>
          <a:solidFill>
            <a:srgbClr val="1C7293"/>
          </a:solidFill>
          <a:ln/>
        </p:spPr>
        <p:txBody>
          <a:bodyPr/>
          <a:lstStyle/>
          <a:p>
            <a:endParaRPr lang="en-US"/>
          </a:p>
        </p:txBody>
      </p:sp>
      <p:sp>
        <p:nvSpPr>
          <p:cNvPr id="18" name="Text 16"/>
          <p:cNvSpPr/>
          <p:nvPr/>
        </p:nvSpPr>
        <p:spPr>
          <a:xfrm>
            <a:off x="685800" y="3630168"/>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04</a:t>
            </a:r>
            <a:endParaRPr lang="en-US" sz="1200" dirty="0"/>
          </a:p>
        </p:txBody>
      </p:sp>
      <p:sp>
        <p:nvSpPr>
          <p:cNvPr id="19" name="Text 17"/>
          <p:cNvSpPr/>
          <p:nvPr/>
        </p:nvSpPr>
        <p:spPr>
          <a:xfrm>
            <a:off x="1197864" y="3538728"/>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Two Custom Artefacts
</a:t>
            </a:r>
            <a:r>
              <a:rPr lang="en-US" sz="1100" dirty="0">
                <a:solidFill>
                  <a:srgbClr val="5C7A99"/>
                </a:solidFill>
                <a:latin typeface="Calibri" pitchFamily="34" charset="0"/>
                <a:ea typeface="Calibri" pitchFamily="34" charset="-122"/>
                <a:cs typeface="Calibri" pitchFamily="34" charset="-120"/>
              </a:rPr>
              <a:t>The baseline builder and the standards-mapped scanner</a:t>
            </a:r>
            <a:endParaRPr lang="en-US" sz="1350" dirty="0"/>
          </a:p>
        </p:txBody>
      </p:sp>
      <p:sp>
        <p:nvSpPr>
          <p:cNvPr id="20" name="Shape 18"/>
          <p:cNvSpPr/>
          <p:nvPr/>
        </p:nvSpPr>
        <p:spPr>
          <a:xfrm>
            <a:off x="6035040" y="1655064"/>
            <a:ext cx="384048" cy="384048"/>
          </a:xfrm>
          <a:prstGeom prst="ellipse">
            <a:avLst/>
          </a:prstGeom>
          <a:solidFill>
            <a:srgbClr val="0B2545"/>
          </a:solidFill>
          <a:ln/>
        </p:spPr>
        <p:txBody>
          <a:bodyPr/>
          <a:lstStyle/>
          <a:p>
            <a:endParaRPr lang="en-US"/>
          </a:p>
        </p:txBody>
      </p:sp>
      <p:sp>
        <p:nvSpPr>
          <p:cNvPr id="21" name="Text 19"/>
          <p:cNvSpPr/>
          <p:nvPr/>
        </p:nvSpPr>
        <p:spPr>
          <a:xfrm>
            <a:off x="6035040" y="1655064"/>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05</a:t>
            </a:r>
            <a:endParaRPr lang="en-US" sz="1200" dirty="0"/>
          </a:p>
        </p:txBody>
      </p:sp>
      <p:sp>
        <p:nvSpPr>
          <p:cNvPr id="22" name="Text 20"/>
          <p:cNvSpPr/>
          <p:nvPr/>
        </p:nvSpPr>
        <p:spPr>
          <a:xfrm>
            <a:off x="6547104" y="1563624"/>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Why Not Pacu
</a:t>
            </a:r>
            <a:r>
              <a:rPr lang="en-US" sz="1100" dirty="0">
                <a:solidFill>
                  <a:srgbClr val="5C7A99"/>
                </a:solidFill>
                <a:latin typeface="Calibri" pitchFamily="34" charset="0"/>
                <a:ea typeface="Calibri" pitchFamily="34" charset="-122"/>
                <a:cs typeface="Calibri" pitchFamily="34" charset="-120"/>
              </a:rPr>
              <a:t>An evaluated, deliberate design decision</a:t>
            </a:r>
            <a:endParaRPr lang="en-US" sz="1350" dirty="0"/>
          </a:p>
        </p:txBody>
      </p:sp>
      <p:sp>
        <p:nvSpPr>
          <p:cNvPr id="23" name="Shape 21"/>
          <p:cNvSpPr/>
          <p:nvPr/>
        </p:nvSpPr>
        <p:spPr>
          <a:xfrm>
            <a:off x="6035040" y="2313432"/>
            <a:ext cx="384048" cy="384048"/>
          </a:xfrm>
          <a:prstGeom prst="ellipse">
            <a:avLst/>
          </a:prstGeom>
          <a:solidFill>
            <a:srgbClr val="0B2545"/>
          </a:solidFill>
          <a:ln/>
        </p:spPr>
        <p:txBody>
          <a:bodyPr/>
          <a:lstStyle/>
          <a:p>
            <a:endParaRPr lang="en-US"/>
          </a:p>
        </p:txBody>
      </p:sp>
      <p:sp>
        <p:nvSpPr>
          <p:cNvPr id="24" name="Text 22"/>
          <p:cNvSpPr/>
          <p:nvPr/>
        </p:nvSpPr>
        <p:spPr>
          <a:xfrm>
            <a:off x="6035040" y="2313432"/>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06</a:t>
            </a:r>
            <a:endParaRPr lang="en-US" sz="1200" dirty="0"/>
          </a:p>
        </p:txBody>
      </p:sp>
      <p:sp>
        <p:nvSpPr>
          <p:cNvPr id="25" name="Text 23"/>
          <p:cNvSpPr/>
          <p:nvPr/>
        </p:nvSpPr>
        <p:spPr>
          <a:xfrm>
            <a:off x="6547104" y="2221992"/>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Results
</a:t>
            </a:r>
            <a:r>
              <a:rPr lang="en-US" sz="1100" dirty="0">
                <a:solidFill>
                  <a:srgbClr val="5C7A99"/>
                </a:solidFill>
                <a:latin typeface="Calibri" pitchFamily="34" charset="0"/>
                <a:ea typeface="Calibri" pitchFamily="34" charset="-122"/>
                <a:cs typeface="Calibri" pitchFamily="34" charset="-120"/>
              </a:rPr>
              <a:t>From configuration reading to observed exposure</a:t>
            </a:r>
            <a:endParaRPr lang="en-US" sz="1350" dirty="0"/>
          </a:p>
        </p:txBody>
      </p:sp>
      <p:sp>
        <p:nvSpPr>
          <p:cNvPr id="26" name="Shape 24"/>
          <p:cNvSpPr/>
          <p:nvPr/>
        </p:nvSpPr>
        <p:spPr>
          <a:xfrm>
            <a:off x="6035040" y="2971800"/>
            <a:ext cx="384048" cy="384048"/>
          </a:xfrm>
          <a:prstGeom prst="ellipse">
            <a:avLst/>
          </a:prstGeom>
          <a:solidFill>
            <a:srgbClr val="0B2545"/>
          </a:solidFill>
          <a:ln/>
        </p:spPr>
        <p:txBody>
          <a:bodyPr/>
          <a:lstStyle/>
          <a:p>
            <a:endParaRPr lang="en-US"/>
          </a:p>
        </p:txBody>
      </p:sp>
      <p:sp>
        <p:nvSpPr>
          <p:cNvPr id="27" name="Text 25"/>
          <p:cNvSpPr/>
          <p:nvPr/>
        </p:nvSpPr>
        <p:spPr>
          <a:xfrm>
            <a:off x="6035040" y="2971800"/>
            <a:ext cx="384048" cy="38404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07</a:t>
            </a:r>
            <a:endParaRPr lang="en-US" sz="1200" dirty="0"/>
          </a:p>
        </p:txBody>
      </p:sp>
      <p:sp>
        <p:nvSpPr>
          <p:cNvPr id="28" name="Text 26"/>
          <p:cNvSpPr/>
          <p:nvPr/>
        </p:nvSpPr>
        <p:spPr>
          <a:xfrm>
            <a:off x="6547104" y="2880360"/>
            <a:ext cx="4526280" cy="566928"/>
          </a:xfrm>
          <a:prstGeom prst="rect">
            <a:avLst/>
          </a:prstGeom>
          <a:noFill/>
          <a:ln/>
        </p:spPr>
        <p:txBody>
          <a:bodyPr wrap="square" rtlCol="0" anchor="t"/>
          <a:lstStyle/>
          <a:p>
            <a:pPr marL="0" indent="0">
              <a:buNone/>
            </a:pPr>
            <a:r>
              <a:rPr lang="en-US" sz="1350" b="1" dirty="0">
                <a:solidFill>
                  <a:srgbClr val="0B2545"/>
                </a:solidFill>
                <a:latin typeface="Calibri" pitchFamily="34" charset="0"/>
                <a:ea typeface="Calibri" pitchFamily="34" charset="-122"/>
                <a:cs typeface="Calibri" pitchFamily="34" charset="-120"/>
              </a:rPr>
              <a:t>Future Work
</a:t>
            </a:r>
            <a:r>
              <a:rPr lang="en-US" sz="1100" dirty="0">
                <a:solidFill>
                  <a:srgbClr val="5C7A99"/>
                </a:solidFill>
                <a:latin typeface="Calibri" pitchFamily="34" charset="0"/>
                <a:ea typeface="Calibri" pitchFamily="34" charset="-122"/>
                <a:cs typeface="Calibri" pitchFamily="34" charset="-120"/>
              </a:rPr>
              <a:t>Script capability, org-specific tuning, and a GCP/AWS roadmap</a:t>
            </a: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03</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CONTEXT</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Hybrid Cloud Is the Default — Security Maturity Isn't</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03</a:t>
            </a:r>
            <a:endParaRPr lang="en-US" sz="900" dirty="0"/>
          </a:p>
        </p:txBody>
      </p:sp>
      <p:sp>
        <p:nvSpPr>
          <p:cNvPr id="8" name="Shape 6"/>
          <p:cNvSpPr/>
          <p:nvPr/>
        </p:nvSpPr>
        <p:spPr>
          <a:xfrm>
            <a:off x="685800" y="1691640"/>
            <a:ext cx="2514600" cy="1554480"/>
          </a:xfrm>
          <a:prstGeom prst="roundRect">
            <a:avLst>
              <a:gd name="adj" fmla="val 5294"/>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9" name="Text 7"/>
          <p:cNvSpPr/>
          <p:nvPr/>
        </p:nvSpPr>
        <p:spPr>
          <a:xfrm>
            <a:off x="685800" y="1783080"/>
            <a:ext cx="2514600" cy="854964"/>
          </a:xfrm>
          <a:prstGeom prst="rect">
            <a:avLst/>
          </a:prstGeom>
          <a:noFill/>
          <a:ln/>
        </p:spPr>
        <p:txBody>
          <a:bodyPr wrap="square" rtlCol="0" anchor="ctr"/>
          <a:lstStyle/>
          <a:p>
            <a:pPr marL="0" indent="0" algn="ctr">
              <a:buNone/>
            </a:pPr>
            <a:r>
              <a:rPr lang="en-US" sz="3000" b="1" dirty="0">
                <a:solidFill>
                  <a:srgbClr val="1C7293"/>
                </a:solidFill>
                <a:latin typeface="Cambria" pitchFamily="34" charset="0"/>
                <a:ea typeface="Cambria" pitchFamily="34" charset="-122"/>
                <a:cs typeface="Cambria" pitchFamily="34" charset="-120"/>
              </a:rPr>
              <a:t>88%</a:t>
            </a:r>
            <a:endParaRPr lang="en-US" sz="3000" dirty="0"/>
          </a:p>
        </p:txBody>
      </p:sp>
      <p:sp>
        <p:nvSpPr>
          <p:cNvPr id="10" name="Text 8"/>
          <p:cNvSpPr/>
          <p:nvPr/>
        </p:nvSpPr>
        <p:spPr>
          <a:xfrm>
            <a:off x="795528" y="2655418"/>
            <a:ext cx="2295144" cy="528523"/>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of organisations now run hybrid or</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multi-cloud environments (Fortinet, 2026)</a:t>
            </a:r>
            <a:endParaRPr lang="en-US" sz="1050" dirty="0"/>
          </a:p>
        </p:txBody>
      </p:sp>
      <p:sp>
        <p:nvSpPr>
          <p:cNvPr id="11" name="Shape 9"/>
          <p:cNvSpPr/>
          <p:nvPr/>
        </p:nvSpPr>
        <p:spPr>
          <a:xfrm>
            <a:off x="3401568" y="1691640"/>
            <a:ext cx="2514600" cy="1554480"/>
          </a:xfrm>
          <a:prstGeom prst="roundRect">
            <a:avLst>
              <a:gd name="adj" fmla="val 5294"/>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2" name="Text 10"/>
          <p:cNvSpPr/>
          <p:nvPr/>
        </p:nvSpPr>
        <p:spPr>
          <a:xfrm>
            <a:off x="3401568" y="1783080"/>
            <a:ext cx="2514600" cy="854964"/>
          </a:xfrm>
          <a:prstGeom prst="rect">
            <a:avLst/>
          </a:prstGeom>
          <a:noFill/>
          <a:ln/>
        </p:spPr>
        <p:txBody>
          <a:bodyPr wrap="square" rtlCol="0" anchor="ctr"/>
          <a:lstStyle/>
          <a:p>
            <a:pPr marL="0" indent="0" algn="ctr">
              <a:buNone/>
            </a:pPr>
            <a:r>
              <a:rPr lang="en-US" sz="3000" b="1" dirty="0">
                <a:solidFill>
                  <a:srgbClr val="B23A2F"/>
                </a:solidFill>
                <a:latin typeface="Cambria" pitchFamily="34" charset="0"/>
                <a:ea typeface="Cambria" pitchFamily="34" charset="-122"/>
                <a:cs typeface="Cambria" pitchFamily="34" charset="-120"/>
              </a:rPr>
              <a:t>$4.44M</a:t>
            </a:r>
            <a:endParaRPr lang="en-US" sz="3000" dirty="0"/>
          </a:p>
        </p:txBody>
      </p:sp>
      <p:sp>
        <p:nvSpPr>
          <p:cNvPr id="13" name="Text 11"/>
          <p:cNvSpPr/>
          <p:nvPr/>
        </p:nvSpPr>
        <p:spPr>
          <a:xfrm>
            <a:off x="3511296" y="2655418"/>
            <a:ext cx="2295144" cy="528523"/>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average global cost of a data breach;</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$5.05M when it spans environments (IBM, 2025)</a:t>
            </a:r>
            <a:endParaRPr lang="en-US" sz="1050" dirty="0"/>
          </a:p>
        </p:txBody>
      </p:sp>
      <p:sp>
        <p:nvSpPr>
          <p:cNvPr id="14" name="Shape 12"/>
          <p:cNvSpPr/>
          <p:nvPr/>
        </p:nvSpPr>
        <p:spPr>
          <a:xfrm>
            <a:off x="6117336" y="1691640"/>
            <a:ext cx="2514600" cy="1554480"/>
          </a:xfrm>
          <a:prstGeom prst="roundRect">
            <a:avLst>
              <a:gd name="adj" fmla="val 5294"/>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5" name="Text 13"/>
          <p:cNvSpPr/>
          <p:nvPr/>
        </p:nvSpPr>
        <p:spPr>
          <a:xfrm>
            <a:off x="6117336" y="1783080"/>
            <a:ext cx="2514600" cy="854964"/>
          </a:xfrm>
          <a:prstGeom prst="rect">
            <a:avLst/>
          </a:prstGeom>
          <a:noFill/>
          <a:ln/>
        </p:spPr>
        <p:txBody>
          <a:bodyPr wrap="square" rtlCol="0" anchor="ctr"/>
          <a:lstStyle/>
          <a:p>
            <a:pPr marL="0" indent="0" algn="ctr">
              <a:buNone/>
            </a:pPr>
            <a:r>
              <a:rPr lang="en-US" sz="3000" b="1" dirty="0">
                <a:solidFill>
                  <a:srgbClr val="D89A2A"/>
                </a:solidFill>
                <a:latin typeface="Cambria" pitchFamily="34" charset="0"/>
                <a:ea typeface="Cambria" pitchFamily="34" charset="-122"/>
                <a:cs typeface="Cambria" pitchFamily="34" charset="-120"/>
              </a:rPr>
              <a:t>37%</a:t>
            </a:r>
            <a:endParaRPr lang="en-US" sz="3000" dirty="0"/>
          </a:p>
        </p:txBody>
      </p:sp>
      <p:sp>
        <p:nvSpPr>
          <p:cNvPr id="16" name="Text 14"/>
          <p:cNvSpPr/>
          <p:nvPr/>
        </p:nvSpPr>
        <p:spPr>
          <a:xfrm>
            <a:off x="6227064" y="2655418"/>
            <a:ext cx="2295144" cy="528523"/>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year-on-year rise in cloud intrusions</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during 2025 (CrowdStrike, 2026)</a:t>
            </a:r>
            <a:endParaRPr lang="en-US" sz="1050" dirty="0"/>
          </a:p>
        </p:txBody>
      </p:sp>
      <p:sp>
        <p:nvSpPr>
          <p:cNvPr id="17" name="Shape 15"/>
          <p:cNvSpPr/>
          <p:nvPr/>
        </p:nvSpPr>
        <p:spPr>
          <a:xfrm>
            <a:off x="8833104" y="1691640"/>
            <a:ext cx="2514600" cy="1554480"/>
          </a:xfrm>
          <a:prstGeom prst="roundRect">
            <a:avLst>
              <a:gd name="adj" fmla="val 5294"/>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8" name="Text 16"/>
          <p:cNvSpPr/>
          <p:nvPr/>
        </p:nvSpPr>
        <p:spPr>
          <a:xfrm>
            <a:off x="8833104" y="1783080"/>
            <a:ext cx="2514600" cy="854964"/>
          </a:xfrm>
          <a:prstGeom prst="rect">
            <a:avLst/>
          </a:prstGeom>
          <a:noFill/>
          <a:ln/>
        </p:spPr>
        <p:txBody>
          <a:bodyPr wrap="square" rtlCol="0" anchor="ctr"/>
          <a:lstStyle/>
          <a:p>
            <a:pPr marL="0" indent="0" algn="ctr">
              <a:buNone/>
            </a:pPr>
            <a:r>
              <a:rPr lang="en-US" sz="3000" b="1" dirty="0">
                <a:solidFill>
                  <a:srgbClr val="0B2545"/>
                </a:solidFill>
                <a:latin typeface="Cambria" pitchFamily="34" charset="0"/>
                <a:ea typeface="Cambria" pitchFamily="34" charset="-122"/>
                <a:cs typeface="Cambria" pitchFamily="34" charset="-120"/>
              </a:rPr>
              <a:t>99%</a:t>
            </a:r>
            <a:endParaRPr lang="en-US" sz="3000" dirty="0"/>
          </a:p>
        </p:txBody>
      </p:sp>
      <p:sp>
        <p:nvSpPr>
          <p:cNvPr id="19" name="Text 17"/>
          <p:cNvSpPr/>
          <p:nvPr/>
        </p:nvSpPr>
        <p:spPr>
          <a:xfrm>
            <a:off x="8942832" y="2655418"/>
            <a:ext cx="2295144" cy="528523"/>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of cloud security failures projected to be</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the customer's fault, not the provider's (Gartner)</a:t>
            </a:r>
            <a:endParaRPr lang="en-US" sz="1050" dirty="0"/>
          </a:p>
        </p:txBody>
      </p:sp>
      <p:sp>
        <p:nvSpPr>
          <p:cNvPr id="20" name="Text 18"/>
          <p:cNvSpPr/>
          <p:nvPr/>
        </p:nvSpPr>
        <p:spPr>
          <a:xfrm>
            <a:off x="685800" y="3520440"/>
            <a:ext cx="10789920" cy="914400"/>
          </a:xfrm>
          <a:prstGeom prst="rect">
            <a:avLst/>
          </a:prstGeom>
          <a:noFill/>
          <a:ln/>
        </p:spPr>
        <p:txBody>
          <a:bodyPr wrap="square" rtlCol="0" anchor="ctr"/>
          <a:lstStyle/>
          <a:p>
            <a:pPr marL="0" indent="0">
              <a:lnSpc>
                <a:spcPct val="125000"/>
              </a:lnSpc>
              <a:buNone/>
            </a:pPr>
            <a:r>
              <a:rPr lang="en-US" sz="1400" dirty="0">
                <a:solidFill>
                  <a:srgbClr val="13293D"/>
                </a:solidFill>
                <a:latin typeface="Calibri" pitchFamily="34" charset="0"/>
                <a:ea typeface="Calibri" pitchFamily="34" charset="-122"/>
                <a:cs typeface="Calibri" pitchFamily="34" charset="-120"/>
              </a:rPr>
              <a:t>A hybrid deployment links private infrastructure to public platforms — usually AWS, Azure or GCP — through encrypted tunnels or federated identity. That gives two environments with different configuration languages, access models and logging formats — and a security problem that is far less visible than the operational benefit it buys.</a:t>
            </a:r>
            <a:endParaRPr lang="en-US" sz="1400" dirty="0"/>
          </a:p>
        </p:txBody>
      </p:sp>
      <p:sp>
        <p:nvSpPr>
          <p:cNvPr id="21" name="Shape 19"/>
          <p:cNvSpPr/>
          <p:nvPr/>
        </p:nvSpPr>
        <p:spPr>
          <a:xfrm>
            <a:off x="685800" y="4617720"/>
            <a:ext cx="10789920" cy="1234440"/>
          </a:xfrm>
          <a:prstGeom prst="roundRect">
            <a:avLst>
              <a:gd name="adj" fmla="val 5926"/>
            </a:avLst>
          </a:prstGeom>
          <a:solidFill>
            <a:srgbClr val="0B2545"/>
          </a:solidFill>
          <a:ln/>
        </p:spPr>
        <p:txBody>
          <a:bodyPr/>
          <a:lstStyle/>
          <a:p>
            <a:endParaRPr lang="en-US"/>
          </a:p>
        </p:txBody>
      </p:sp>
      <p:sp>
        <p:nvSpPr>
          <p:cNvPr id="22" name="Text 20"/>
          <p:cNvSpPr/>
          <p:nvPr/>
        </p:nvSpPr>
        <p:spPr>
          <a:xfrm>
            <a:off x="960120" y="4800600"/>
            <a:ext cx="10241280" cy="868680"/>
          </a:xfrm>
          <a:prstGeom prst="rect">
            <a:avLst/>
          </a:prstGeom>
          <a:noFill/>
          <a:ln/>
        </p:spPr>
        <p:txBody>
          <a:bodyPr wrap="square" rtlCol="0" anchor="ctr"/>
          <a:lstStyle/>
          <a:p>
            <a:pPr marL="0" indent="0">
              <a:lnSpc>
                <a:spcPct val="130000"/>
              </a:lnSpc>
              <a:buNone/>
            </a:pPr>
            <a:r>
              <a:rPr lang="en-US" sz="1500" dirty="0">
                <a:solidFill>
                  <a:srgbClr val="FFFFFF"/>
                </a:solidFill>
                <a:latin typeface="Calibri" pitchFamily="34" charset="0"/>
                <a:ea typeface="Calibri" pitchFamily="34" charset="-122"/>
                <a:cs typeface="Calibri" pitchFamily="34" charset="-120"/>
              </a:rPr>
              <a:t>Standards exist — NIST SP 1800-35 (Zero Trust), the CSA Cloud Controls Matrix, CISA BOD 25-01 — </a:t>
            </a:r>
            <a:r>
              <a:rPr lang="en-US" sz="1500" b="1" dirty="0">
                <a:solidFill>
                  <a:srgbClr val="E8A33D"/>
                </a:solidFill>
                <a:latin typeface="Calibri" pitchFamily="34" charset="0"/>
                <a:ea typeface="Calibri" pitchFamily="34" charset="-122"/>
                <a:cs typeface="Calibri" pitchFamily="34" charset="-120"/>
              </a:rPr>
              <a:t>but the gap is between having guidance and proving it works.</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04</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RESEARCH QUESTION</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Why This Question, and Why It Was Worth Asking</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04</a:t>
            </a:r>
            <a:endParaRPr lang="en-US" sz="900" dirty="0"/>
          </a:p>
        </p:txBody>
      </p:sp>
      <p:sp>
        <p:nvSpPr>
          <p:cNvPr id="8" name="Text 6"/>
          <p:cNvSpPr/>
          <p:nvPr/>
        </p:nvSpPr>
        <p:spPr>
          <a:xfrm>
            <a:off x="685800" y="1554480"/>
            <a:ext cx="10789920" cy="320040"/>
          </a:xfrm>
          <a:prstGeom prst="rect">
            <a:avLst/>
          </a:prstGeom>
          <a:noFill/>
          <a:ln/>
        </p:spPr>
        <p:txBody>
          <a:bodyPr wrap="square" rtlCol="0" anchor="ctr"/>
          <a:lstStyle/>
          <a:p>
            <a:pPr marL="0" indent="0">
              <a:buNone/>
            </a:pPr>
            <a:r>
              <a:rPr lang="en-US" sz="1400" b="1" dirty="0">
                <a:solidFill>
                  <a:srgbClr val="13293D"/>
                </a:solidFill>
                <a:latin typeface="Calibri" pitchFamily="34" charset="0"/>
                <a:ea typeface="Calibri" pitchFamily="34" charset="-122"/>
                <a:cs typeface="Calibri" pitchFamily="34" charset="-120"/>
              </a:rPr>
              <a:t>Most published work falls into one of two camps:</a:t>
            </a:r>
            <a:endParaRPr lang="en-US" sz="1400" dirty="0"/>
          </a:p>
        </p:txBody>
      </p:sp>
      <p:sp>
        <p:nvSpPr>
          <p:cNvPr id="9" name="Shape 7"/>
          <p:cNvSpPr/>
          <p:nvPr/>
        </p:nvSpPr>
        <p:spPr>
          <a:xfrm>
            <a:off x="685800" y="1965960"/>
            <a:ext cx="5257800" cy="960120"/>
          </a:xfrm>
          <a:prstGeom prst="roundRect">
            <a:avLst>
              <a:gd name="adj" fmla="val 7619"/>
            </a:avLst>
          </a:prstGeom>
          <a:solidFill>
            <a:srgbClr val="FFFFFF"/>
          </a:solidFill>
          <a:ln w="12700">
            <a:solidFill>
              <a:srgbClr val="D6E4F0"/>
            </a:solidFill>
            <a:prstDash val="solid"/>
          </a:ln>
        </p:spPr>
        <p:txBody>
          <a:bodyPr/>
          <a:lstStyle/>
          <a:p>
            <a:endParaRPr lang="en-US"/>
          </a:p>
        </p:txBody>
      </p:sp>
      <p:sp>
        <p:nvSpPr>
          <p:cNvPr id="10" name="Text 8"/>
          <p:cNvSpPr/>
          <p:nvPr/>
        </p:nvSpPr>
        <p:spPr>
          <a:xfrm>
            <a:off x="914400" y="1965960"/>
            <a:ext cx="4800600" cy="960120"/>
          </a:xfrm>
          <a:prstGeom prst="rect">
            <a:avLst/>
          </a:prstGeom>
          <a:noFill/>
          <a:ln/>
        </p:spPr>
        <p:txBody>
          <a:bodyPr wrap="square" rtlCol="0" anchor="ctr"/>
          <a:lstStyle/>
          <a:p>
            <a:pPr marL="0" indent="0">
              <a:lnSpc>
                <a:spcPct val="120000"/>
              </a:lnSpc>
              <a:buNone/>
            </a:pPr>
            <a:r>
              <a:rPr lang="en-US" sz="1250" b="1" dirty="0">
                <a:solidFill>
                  <a:srgbClr val="B23A2F"/>
                </a:solidFill>
                <a:latin typeface="Calibri" pitchFamily="34" charset="0"/>
                <a:ea typeface="Calibri" pitchFamily="34" charset="-122"/>
                <a:cs typeface="Calibri" pitchFamily="34" charset="-120"/>
              </a:rPr>
              <a:t>Theoretical  —  </a:t>
            </a:r>
            <a:r>
              <a:rPr lang="en-US" sz="1250" dirty="0">
                <a:solidFill>
                  <a:srgbClr val="13293D"/>
                </a:solidFill>
                <a:latin typeface="Calibri" pitchFamily="34" charset="0"/>
                <a:ea typeface="Calibri" pitchFamily="34" charset="-122"/>
                <a:cs typeface="Calibri" pitchFamily="34" charset="-120"/>
              </a:rPr>
              <a:t>Proposes frameworks and control lists that are never actually tested against a live environment.</a:t>
            </a:r>
            <a:endParaRPr lang="en-US" sz="1250" dirty="0"/>
          </a:p>
        </p:txBody>
      </p:sp>
      <p:sp>
        <p:nvSpPr>
          <p:cNvPr id="11" name="Shape 9"/>
          <p:cNvSpPr/>
          <p:nvPr/>
        </p:nvSpPr>
        <p:spPr>
          <a:xfrm>
            <a:off x="6217920" y="1965960"/>
            <a:ext cx="5257800" cy="960120"/>
          </a:xfrm>
          <a:prstGeom prst="roundRect">
            <a:avLst>
              <a:gd name="adj" fmla="val 7619"/>
            </a:avLst>
          </a:prstGeom>
          <a:solidFill>
            <a:srgbClr val="FFFFFF"/>
          </a:solidFill>
          <a:ln w="12700">
            <a:solidFill>
              <a:srgbClr val="D6E4F0"/>
            </a:solidFill>
            <a:prstDash val="solid"/>
          </a:ln>
        </p:spPr>
        <p:txBody>
          <a:bodyPr/>
          <a:lstStyle/>
          <a:p>
            <a:endParaRPr lang="en-US"/>
          </a:p>
        </p:txBody>
      </p:sp>
      <p:sp>
        <p:nvSpPr>
          <p:cNvPr id="12" name="Text 10"/>
          <p:cNvSpPr/>
          <p:nvPr/>
        </p:nvSpPr>
        <p:spPr>
          <a:xfrm>
            <a:off x="6446520" y="1965960"/>
            <a:ext cx="4800600" cy="960120"/>
          </a:xfrm>
          <a:prstGeom prst="rect">
            <a:avLst/>
          </a:prstGeom>
          <a:noFill/>
          <a:ln/>
        </p:spPr>
        <p:txBody>
          <a:bodyPr wrap="square" rtlCol="0" anchor="ctr"/>
          <a:lstStyle/>
          <a:p>
            <a:pPr marL="0" indent="0">
              <a:lnSpc>
                <a:spcPct val="120000"/>
              </a:lnSpc>
              <a:buNone/>
            </a:pPr>
            <a:r>
              <a:rPr lang="en-US" sz="1250" b="1" dirty="0">
                <a:solidFill>
                  <a:srgbClr val="B23A2F"/>
                </a:solidFill>
                <a:latin typeface="Calibri" pitchFamily="34" charset="0"/>
                <a:ea typeface="Calibri" pitchFamily="34" charset="-122"/>
                <a:cs typeface="Calibri" pitchFamily="34" charset="-120"/>
              </a:rPr>
              <a:t>Commercial  —  </a:t>
            </a:r>
            <a:r>
              <a:rPr lang="en-US" sz="1250" dirty="0">
                <a:solidFill>
                  <a:srgbClr val="13293D"/>
                </a:solidFill>
                <a:latin typeface="Calibri" pitchFamily="34" charset="0"/>
                <a:ea typeface="Calibri" pitchFamily="34" charset="-122"/>
                <a:cs typeface="Calibri" pitchFamily="34" charset="-120"/>
              </a:rPr>
              <a:t>Reports results from proprietary environments that cannot be independently reproduced or checked.</a:t>
            </a:r>
            <a:endParaRPr lang="en-US" sz="1250" dirty="0"/>
          </a:p>
        </p:txBody>
      </p:sp>
      <p:sp>
        <p:nvSpPr>
          <p:cNvPr id="13" name="Text 11"/>
          <p:cNvSpPr/>
          <p:nvPr/>
        </p:nvSpPr>
        <p:spPr>
          <a:xfrm>
            <a:off x="685800" y="3063240"/>
            <a:ext cx="10789920" cy="502920"/>
          </a:xfrm>
          <a:prstGeom prst="rect">
            <a:avLst/>
          </a:prstGeom>
          <a:noFill/>
          <a:ln/>
        </p:spPr>
        <p:txBody>
          <a:bodyPr wrap="square" rtlCol="0" anchor="ctr"/>
          <a:lstStyle/>
          <a:p>
            <a:pPr marL="0" indent="0">
              <a:lnSpc>
                <a:spcPct val="120000"/>
              </a:lnSpc>
              <a:buNone/>
            </a:pPr>
            <a:r>
              <a:rPr lang="en-US" sz="1300" i="1" dirty="0">
                <a:solidFill>
                  <a:srgbClr val="13293D"/>
                </a:solidFill>
                <a:latin typeface="Calibri" pitchFamily="34" charset="0"/>
                <a:ea typeface="Calibri" pitchFamily="34" charset="-122"/>
                <a:cs typeface="Calibri" pitchFamily="34" charset="-120"/>
              </a:rPr>
              <a:t>This project sits in neither camp — it builds a controlled hybrid environment, breaks it deliberately, fixes it with documented controls, and measures what changed. That is why these four questions were selected:</a:t>
            </a:r>
            <a:endParaRPr lang="en-US" sz="1300" dirty="0"/>
          </a:p>
        </p:txBody>
      </p:sp>
      <p:sp>
        <p:nvSpPr>
          <p:cNvPr id="14" name="Shape 12"/>
          <p:cNvSpPr/>
          <p:nvPr/>
        </p:nvSpPr>
        <p:spPr>
          <a:xfrm>
            <a:off x="685800" y="3639312"/>
            <a:ext cx="5257800" cy="658368"/>
          </a:xfrm>
          <a:prstGeom prst="roundRect">
            <a:avLst>
              <a:gd name="adj" fmla="val 9722"/>
            </a:avLst>
          </a:prstGeom>
          <a:solidFill>
            <a:srgbClr val="13315C"/>
          </a:solidFill>
          <a:ln/>
        </p:spPr>
        <p:txBody>
          <a:bodyPr/>
          <a:lstStyle/>
          <a:p>
            <a:endParaRPr lang="en-US"/>
          </a:p>
        </p:txBody>
      </p:sp>
      <p:sp>
        <p:nvSpPr>
          <p:cNvPr id="15" name="Text 13"/>
          <p:cNvSpPr/>
          <p:nvPr/>
        </p:nvSpPr>
        <p:spPr>
          <a:xfrm>
            <a:off x="822960" y="3639312"/>
            <a:ext cx="822960" cy="658368"/>
          </a:xfrm>
          <a:prstGeom prst="rect">
            <a:avLst/>
          </a:prstGeom>
          <a:noFill/>
          <a:ln/>
        </p:spPr>
        <p:txBody>
          <a:bodyPr wrap="square" rtlCol="0" anchor="ctr"/>
          <a:lstStyle/>
          <a:p>
            <a:pPr marL="0" indent="0">
              <a:buNone/>
            </a:pPr>
            <a:r>
              <a:rPr lang="en-US" sz="1600" b="1" dirty="0">
                <a:solidFill>
                  <a:srgbClr val="E8A33D"/>
                </a:solidFill>
                <a:latin typeface="Cambria" pitchFamily="34" charset="0"/>
                <a:ea typeface="Cambria" pitchFamily="34" charset="-122"/>
                <a:cs typeface="Cambria" pitchFamily="34" charset="-120"/>
              </a:rPr>
              <a:t>RQ1</a:t>
            </a:r>
            <a:endParaRPr lang="en-US" sz="1600" dirty="0"/>
          </a:p>
        </p:txBody>
      </p:sp>
      <p:sp>
        <p:nvSpPr>
          <p:cNvPr id="16" name="Text 14"/>
          <p:cNvSpPr/>
          <p:nvPr/>
        </p:nvSpPr>
        <p:spPr>
          <a:xfrm>
            <a:off x="1600200" y="3694176"/>
            <a:ext cx="4206240" cy="548640"/>
          </a:xfrm>
          <a:prstGeom prst="rect">
            <a:avLst/>
          </a:prstGeom>
          <a:noFill/>
          <a:ln/>
        </p:spPr>
        <p:txBody>
          <a:bodyPr wrap="square" rtlCol="0" anchor="ctr"/>
          <a:lstStyle/>
          <a:p>
            <a:pPr marL="0" indent="0">
              <a:lnSpc>
                <a:spcPct val="105000"/>
              </a:lnSpc>
              <a:buNone/>
            </a:pPr>
            <a:r>
              <a:rPr lang="en-US" sz="1080" dirty="0">
                <a:solidFill>
                  <a:srgbClr val="FFFFFF"/>
                </a:solidFill>
                <a:latin typeface="Calibri" pitchFamily="34" charset="0"/>
                <a:ea typeface="Calibri" pitchFamily="34" charset="-122"/>
                <a:cs typeface="Calibri" pitchFamily="34" charset="-120"/>
              </a:rPr>
              <a:t>What are the primary security risks to data protection in hybrid cloud, per 2025-26 industry reporting?</a:t>
            </a:r>
            <a:endParaRPr lang="en-US" sz="1080" dirty="0"/>
          </a:p>
        </p:txBody>
      </p:sp>
      <p:sp>
        <p:nvSpPr>
          <p:cNvPr id="17" name="Shape 15"/>
          <p:cNvSpPr/>
          <p:nvPr/>
        </p:nvSpPr>
        <p:spPr>
          <a:xfrm>
            <a:off x="6217920" y="3639312"/>
            <a:ext cx="5257800" cy="658368"/>
          </a:xfrm>
          <a:prstGeom prst="roundRect">
            <a:avLst>
              <a:gd name="adj" fmla="val 9722"/>
            </a:avLst>
          </a:prstGeom>
          <a:solidFill>
            <a:srgbClr val="13315C"/>
          </a:solidFill>
          <a:ln/>
        </p:spPr>
        <p:txBody>
          <a:bodyPr/>
          <a:lstStyle/>
          <a:p>
            <a:endParaRPr lang="en-US"/>
          </a:p>
        </p:txBody>
      </p:sp>
      <p:sp>
        <p:nvSpPr>
          <p:cNvPr id="18" name="Text 16"/>
          <p:cNvSpPr/>
          <p:nvPr/>
        </p:nvSpPr>
        <p:spPr>
          <a:xfrm>
            <a:off x="6355080" y="3639312"/>
            <a:ext cx="822960" cy="658368"/>
          </a:xfrm>
          <a:prstGeom prst="rect">
            <a:avLst/>
          </a:prstGeom>
          <a:noFill/>
          <a:ln/>
        </p:spPr>
        <p:txBody>
          <a:bodyPr wrap="square" rtlCol="0" anchor="ctr"/>
          <a:lstStyle/>
          <a:p>
            <a:pPr marL="0" indent="0">
              <a:buNone/>
            </a:pPr>
            <a:r>
              <a:rPr lang="en-US" sz="1600" b="1" dirty="0">
                <a:solidFill>
                  <a:srgbClr val="E8A33D"/>
                </a:solidFill>
                <a:latin typeface="Cambria" pitchFamily="34" charset="0"/>
                <a:ea typeface="Cambria" pitchFamily="34" charset="-122"/>
                <a:cs typeface="Cambria" pitchFamily="34" charset="-120"/>
              </a:rPr>
              <a:t>RQ2</a:t>
            </a:r>
            <a:endParaRPr lang="en-US" sz="1600" dirty="0"/>
          </a:p>
        </p:txBody>
      </p:sp>
      <p:sp>
        <p:nvSpPr>
          <p:cNvPr id="19" name="Text 17"/>
          <p:cNvSpPr/>
          <p:nvPr/>
        </p:nvSpPr>
        <p:spPr>
          <a:xfrm>
            <a:off x="7132320" y="3694176"/>
            <a:ext cx="4206240" cy="548640"/>
          </a:xfrm>
          <a:prstGeom prst="rect">
            <a:avLst/>
          </a:prstGeom>
          <a:noFill/>
          <a:ln/>
        </p:spPr>
        <p:txBody>
          <a:bodyPr wrap="square" rtlCol="0" anchor="ctr"/>
          <a:lstStyle/>
          <a:p>
            <a:pPr marL="0" indent="0">
              <a:lnSpc>
                <a:spcPct val="105000"/>
              </a:lnSpc>
              <a:buNone/>
            </a:pPr>
            <a:r>
              <a:rPr lang="en-US" sz="1080" dirty="0">
                <a:solidFill>
                  <a:srgbClr val="FFFFFF"/>
                </a:solidFill>
                <a:latin typeface="Calibri" pitchFamily="34" charset="0"/>
                <a:ea typeface="Calibri" pitchFamily="34" charset="-122"/>
                <a:cs typeface="Calibri" pitchFamily="34" charset="-120"/>
              </a:rPr>
              <a:t>How effective are mechanisms like MFA, encryption and least-privilege access at reducing measurable exposure?</a:t>
            </a:r>
            <a:endParaRPr lang="en-US" sz="1080" dirty="0"/>
          </a:p>
        </p:txBody>
      </p:sp>
      <p:sp>
        <p:nvSpPr>
          <p:cNvPr id="20" name="Shape 18"/>
          <p:cNvSpPr/>
          <p:nvPr/>
        </p:nvSpPr>
        <p:spPr>
          <a:xfrm>
            <a:off x="685800" y="4425696"/>
            <a:ext cx="5257800" cy="658368"/>
          </a:xfrm>
          <a:prstGeom prst="roundRect">
            <a:avLst>
              <a:gd name="adj" fmla="val 9722"/>
            </a:avLst>
          </a:prstGeom>
          <a:solidFill>
            <a:srgbClr val="13315C"/>
          </a:solidFill>
          <a:ln/>
        </p:spPr>
        <p:txBody>
          <a:bodyPr/>
          <a:lstStyle/>
          <a:p>
            <a:endParaRPr lang="en-US"/>
          </a:p>
        </p:txBody>
      </p:sp>
      <p:sp>
        <p:nvSpPr>
          <p:cNvPr id="21" name="Text 19"/>
          <p:cNvSpPr/>
          <p:nvPr/>
        </p:nvSpPr>
        <p:spPr>
          <a:xfrm>
            <a:off x="822960" y="4425696"/>
            <a:ext cx="822960" cy="658368"/>
          </a:xfrm>
          <a:prstGeom prst="rect">
            <a:avLst/>
          </a:prstGeom>
          <a:noFill/>
          <a:ln/>
        </p:spPr>
        <p:txBody>
          <a:bodyPr wrap="square" rtlCol="0" anchor="ctr"/>
          <a:lstStyle/>
          <a:p>
            <a:pPr marL="0" indent="0">
              <a:buNone/>
            </a:pPr>
            <a:r>
              <a:rPr lang="en-US" sz="1600" b="1" dirty="0">
                <a:solidFill>
                  <a:srgbClr val="E8A33D"/>
                </a:solidFill>
                <a:latin typeface="Cambria" pitchFamily="34" charset="0"/>
                <a:ea typeface="Cambria" pitchFamily="34" charset="-122"/>
                <a:cs typeface="Cambria" pitchFamily="34" charset="-120"/>
              </a:rPr>
              <a:t>RQ3</a:t>
            </a:r>
            <a:endParaRPr lang="en-US" sz="1600" dirty="0"/>
          </a:p>
        </p:txBody>
      </p:sp>
      <p:sp>
        <p:nvSpPr>
          <p:cNvPr id="22" name="Text 20"/>
          <p:cNvSpPr/>
          <p:nvPr/>
        </p:nvSpPr>
        <p:spPr>
          <a:xfrm>
            <a:off x="1600200" y="4480560"/>
            <a:ext cx="4206240" cy="548640"/>
          </a:xfrm>
          <a:prstGeom prst="rect">
            <a:avLst/>
          </a:prstGeom>
          <a:noFill/>
          <a:ln/>
        </p:spPr>
        <p:txBody>
          <a:bodyPr wrap="square" rtlCol="0" anchor="ctr"/>
          <a:lstStyle/>
          <a:p>
            <a:pPr marL="0" indent="0">
              <a:lnSpc>
                <a:spcPct val="105000"/>
              </a:lnSpc>
              <a:buNone/>
            </a:pPr>
            <a:r>
              <a:rPr lang="en-US" sz="1080" dirty="0">
                <a:solidFill>
                  <a:srgbClr val="FFFFFF"/>
                </a:solidFill>
                <a:latin typeface="Calibri" pitchFamily="34" charset="0"/>
                <a:ea typeface="Calibri" pitchFamily="34" charset="-122"/>
                <a:cs typeface="Calibri" pitchFamily="34" charset="-120"/>
              </a:rPr>
              <a:t>How far do configuration management and monitoring tools improve hybrid cloud security posture?</a:t>
            </a:r>
            <a:endParaRPr lang="en-US" sz="1080" dirty="0"/>
          </a:p>
        </p:txBody>
      </p:sp>
      <p:sp>
        <p:nvSpPr>
          <p:cNvPr id="23" name="Shape 21"/>
          <p:cNvSpPr/>
          <p:nvPr/>
        </p:nvSpPr>
        <p:spPr>
          <a:xfrm>
            <a:off x="6217920" y="4425696"/>
            <a:ext cx="5257800" cy="658368"/>
          </a:xfrm>
          <a:prstGeom prst="roundRect">
            <a:avLst>
              <a:gd name="adj" fmla="val 9722"/>
            </a:avLst>
          </a:prstGeom>
          <a:solidFill>
            <a:srgbClr val="13315C"/>
          </a:solidFill>
          <a:ln/>
        </p:spPr>
        <p:txBody>
          <a:bodyPr/>
          <a:lstStyle/>
          <a:p>
            <a:endParaRPr lang="en-US"/>
          </a:p>
        </p:txBody>
      </p:sp>
      <p:sp>
        <p:nvSpPr>
          <p:cNvPr id="24" name="Text 22"/>
          <p:cNvSpPr/>
          <p:nvPr/>
        </p:nvSpPr>
        <p:spPr>
          <a:xfrm>
            <a:off x="6355080" y="4425696"/>
            <a:ext cx="822960" cy="658368"/>
          </a:xfrm>
          <a:prstGeom prst="rect">
            <a:avLst/>
          </a:prstGeom>
          <a:noFill/>
          <a:ln/>
        </p:spPr>
        <p:txBody>
          <a:bodyPr wrap="square" rtlCol="0" anchor="ctr"/>
          <a:lstStyle/>
          <a:p>
            <a:pPr marL="0" indent="0">
              <a:buNone/>
            </a:pPr>
            <a:r>
              <a:rPr lang="en-US" sz="1600" b="1" dirty="0">
                <a:solidFill>
                  <a:srgbClr val="E8A33D"/>
                </a:solidFill>
                <a:latin typeface="Cambria" pitchFamily="34" charset="0"/>
                <a:ea typeface="Cambria" pitchFamily="34" charset="-122"/>
                <a:cs typeface="Cambria" pitchFamily="34" charset="-120"/>
              </a:rPr>
              <a:t>RQ4</a:t>
            </a:r>
            <a:endParaRPr lang="en-US" sz="1600" dirty="0"/>
          </a:p>
        </p:txBody>
      </p:sp>
      <p:sp>
        <p:nvSpPr>
          <p:cNvPr id="25" name="Text 23"/>
          <p:cNvSpPr/>
          <p:nvPr/>
        </p:nvSpPr>
        <p:spPr>
          <a:xfrm>
            <a:off x="7132320" y="4480560"/>
            <a:ext cx="4206240" cy="548640"/>
          </a:xfrm>
          <a:prstGeom prst="rect">
            <a:avLst/>
          </a:prstGeom>
          <a:noFill/>
          <a:ln/>
        </p:spPr>
        <p:txBody>
          <a:bodyPr wrap="square" rtlCol="0" anchor="ctr"/>
          <a:lstStyle/>
          <a:p>
            <a:pPr marL="0" indent="0">
              <a:lnSpc>
                <a:spcPct val="105000"/>
              </a:lnSpc>
              <a:buNone/>
            </a:pPr>
            <a:r>
              <a:rPr lang="en-US" sz="1080" dirty="0">
                <a:solidFill>
                  <a:srgbClr val="FFFFFF"/>
                </a:solidFill>
                <a:latin typeface="Calibri" pitchFamily="34" charset="0"/>
                <a:ea typeface="Calibri" pitchFamily="34" charset="-122"/>
                <a:cs typeface="Calibri" pitchFamily="34" charset="-120"/>
              </a:rPr>
              <a:t>What practical, evidence-based framework can organisations actually implement?</a:t>
            </a:r>
            <a:endParaRPr lang="en-US" sz="108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05</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AIM &amp; PURPOSE</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What the Study Set Out to Do</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05</a:t>
            </a:r>
            <a:endParaRPr lang="en-US" sz="900" dirty="0"/>
          </a:p>
        </p:txBody>
      </p:sp>
      <p:sp>
        <p:nvSpPr>
          <p:cNvPr id="8" name="Shape 6"/>
          <p:cNvSpPr/>
          <p:nvPr/>
        </p:nvSpPr>
        <p:spPr>
          <a:xfrm>
            <a:off x="685800" y="1600200"/>
            <a:ext cx="10789920" cy="1051560"/>
          </a:xfrm>
          <a:prstGeom prst="roundRect">
            <a:avLst>
              <a:gd name="adj" fmla="val 7826"/>
            </a:avLst>
          </a:prstGeom>
          <a:solidFill>
            <a:srgbClr val="0B2545"/>
          </a:solidFill>
          <a:ln/>
        </p:spPr>
        <p:txBody>
          <a:bodyPr/>
          <a:lstStyle/>
          <a:p>
            <a:endParaRPr lang="en-US"/>
          </a:p>
        </p:txBody>
      </p:sp>
      <p:sp>
        <p:nvSpPr>
          <p:cNvPr id="9" name="Text 7"/>
          <p:cNvSpPr/>
          <p:nvPr/>
        </p:nvSpPr>
        <p:spPr>
          <a:xfrm>
            <a:off x="960120" y="1600200"/>
            <a:ext cx="10241280" cy="1051560"/>
          </a:xfrm>
          <a:prstGeom prst="rect">
            <a:avLst/>
          </a:prstGeom>
          <a:noFill/>
          <a:ln/>
        </p:spPr>
        <p:txBody>
          <a:bodyPr wrap="square" rtlCol="0" anchor="ctr"/>
          <a:lstStyle/>
          <a:p>
            <a:pPr marL="0" indent="0">
              <a:lnSpc>
                <a:spcPct val="125000"/>
              </a:lnSpc>
              <a:buNone/>
            </a:pPr>
            <a:r>
              <a:rPr lang="en-US" sz="1300" b="1" dirty="0">
                <a:solidFill>
                  <a:srgbClr val="E8A33D"/>
                </a:solidFill>
                <a:latin typeface="Calibri" pitchFamily="34" charset="0"/>
                <a:ea typeface="Calibri" pitchFamily="34" charset="-122"/>
                <a:cs typeface="Calibri" pitchFamily="34" charset="-120"/>
              </a:rPr>
              <a:t>AIM  </a:t>
            </a:r>
            <a:r>
              <a:rPr lang="en-US" sz="1350" dirty="0">
                <a:solidFill>
                  <a:srgbClr val="FFFFFF"/>
                </a:solidFill>
                <a:latin typeface="Calibri" pitchFamily="34" charset="0"/>
                <a:ea typeface="Calibri" pitchFamily="34" charset="-122"/>
                <a:cs typeface="Calibri" pitchFamily="34" charset="-120"/>
              </a:rPr>
              <a:t>To investigate the effectiveness of security controls and configuration practices in protecting data within a hybrid cloud environment using AWS, and to develop a structured, evidence-based security configuration framework applicable to similar deployments.</a:t>
            </a:r>
            <a:endParaRPr lang="en-US" sz="1300" dirty="0"/>
          </a:p>
        </p:txBody>
      </p:sp>
      <p:sp>
        <p:nvSpPr>
          <p:cNvPr id="10" name="Text 8"/>
          <p:cNvSpPr/>
          <p:nvPr/>
        </p:nvSpPr>
        <p:spPr>
          <a:xfrm>
            <a:off x="685800" y="2852928"/>
            <a:ext cx="5486400" cy="292608"/>
          </a:xfrm>
          <a:prstGeom prst="rect">
            <a:avLst/>
          </a:prstGeom>
          <a:noFill/>
          <a:ln/>
        </p:spPr>
        <p:txBody>
          <a:bodyPr wrap="square" rtlCol="0" anchor="ctr"/>
          <a:lstStyle/>
          <a:p>
            <a:pPr marL="0" indent="0">
              <a:buNone/>
            </a:pPr>
            <a:r>
              <a:rPr lang="en-US" sz="1300" b="1" dirty="0">
                <a:solidFill>
                  <a:srgbClr val="0B2545"/>
                </a:solidFill>
                <a:latin typeface="Calibri" pitchFamily="34" charset="0"/>
                <a:ea typeface="Calibri" pitchFamily="34" charset="-122"/>
                <a:cs typeface="Calibri" pitchFamily="34" charset="-120"/>
              </a:rPr>
              <a:t>The purpose, in practice:</a:t>
            </a:r>
            <a:endParaRPr lang="en-US" sz="1300" dirty="0"/>
          </a:p>
        </p:txBody>
      </p:sp>
      <p:sp>
        <p:nvSpPr>
          <p:cNvPr id="11" name="Text 9"/>
          <p:cNvSpPr/>
          <p:nvPr/>
        </p:nvSpPr>
        <p:spPr>
          <a:xfrm>
            <a:off x="822960" y="3200400"/>
            <a:ext cx="5120640" cy="1828800"/>
          </a:xfrm>
          <a:prstGeom prst="rect">
            <a:avLst/>
          </a:prstGeom>
          <a:noFill/>
          <a:ln/>
        </p:spPr>
        <p:txBody>
          <a:bodyPr wrap="square" rtlCol="0" anchor="ctr"/>
          <a:lstStyle/>
          <a:p>
            <a:pPr marL="342900" indent="-342900">
              <a:lnSpc>
                <a:spcPct val="135000"/>
              </a:lnSpc>
              <a:spcAft>
                <a:spcPts val="800"/>
              </a:spcAft>
              <a:buSzPct val="100000"/>
              <a:buChar char="•"/>
            </a:pPr>
            <a:r>
              <a:rPr lang="en-US" sz="1300" dirty="0">
                <a:solidFill>
                  <a:srgbClr val="13293D"/>
                </a:solidFill>
                <a:latin typeface="Calibri" pitchFamily="34" charset="0"/>
                <a:ea typeface="Calibri" pitchFamily="34" charset="-122"/>
                <a:cs typeface="Calibri" pitchFamily="34" charset="-120"/>
              </a:rPr>
              <a:t>Build a controlled, deliberately misconfigured AWS baseline</a:t>
            </a:r>
            <a:endParaRPr lang="en-US" sz="1300" dirty="0"/>
          </a:p>
          <a:p>
            <a:pPr marL="342900" indent="-342900">
              <a:lnSpc>
                <a:spcPct val="135000"/>
              </a:lnSpc>
              <a:spcAft>
                <a:spcPts val="800"/>
              </a:spcAft>
              <a:buSzPct val="100000"/>
              <a:buChar char="•"/>
            </a:pPr>
            <a:r>
              <a:rPr lang="en-US" sz="1300" dirty="0">
                <a:solidFill>
                  <a:srgbClr val="13293D"/>
                </a:solidFill>
                <a:latin typeface="Calibri" pitchFamily="34" charset="0"/>
                <a:ea typeface="Calibri" pitchFamily="34" charset="-122"/>
                <a:cs typeface="Calibri" pitchFamily="34" charset="-120"/>
              </a:rPr>
              <a:t>Apply documented controls (MFA, least-privilege IAM, encryption)</a:t>
            </a:r>
            <a:endParaRPr lang="en-US" sz="1300" dirty="0"/>
          </a:p>
          <a:p>
            <a:pPr marL="342900" indent="-342900">
              <a:lnSpc>
                <a:spcPct val="135000"/>
              </a:lnSpc>
              <a:spcAft>
                <a:spcPts val="800"/>
              </a:spcAft>
              <a:buSzPct val="100000"/>
              <a:buChar char="•"/>
            </a:pPr>
            <a:r>
              <a:rPr lang="en-US" sz="1300" dirty="0">
                <a:solidFill>
                  <a:srgbClr val="13293D"/>
                </a:solidFill>
                <a:latin typeface="Calibri" pitchFamily="34" charset="0"/>
                <a:ea typeface="Calibri" pitchFamily="34" charset="-122"/>
                <a:cs typeface="Calibri" pitchFamily="34" charset="-120"/>
              </a:rPr>
              <a:t>Measure what actually changes — not what should change</a:t>
            </a:r>
            <a:endParaRPr lang="en-US" sz="1300" dirty="0"/>
          </a:p>
          <a:p>
            <a:pPr marL="342900" indent="-342900">
              <a:lnSpc>
                <a:spcPct val="135000"/>
              </a:lnSpc>
              <a:spcAft>
                <a:spcPts val="800"/>
              </a:spcAft>
              <a:buSzPct val="100000"/>
              <a:buChar char="•"/>
            </a:pPr>
            <a:r>
              <a:rPr lang="en-US" sz="1300" dirty="0">
                <a:solidFill>
                  <a:srgbClr val="13293D"/>
                </a:solidFill>
                <a:latin typeface="Calibri" pitchFamily="34" charset="0"/>
                <a:ea typeface="Calibri" pitchFamily="34" charset="-122"/>
                <a:cs typeface="Calibri" pitchFamily="34" charset="-120"/>
              </a:rPr>
              <a:t>Turn the result into a framework smaller organisations can use</a:t>
            </a:r>
            <a:endParaRPr lang="en-US" sz="1300" dirty="0"/>
          </a:p>
        </p:txBody>
      </p:sp>
      <p:sp>
        <p:nvSpPr>
          <p:cNvPr id="12" name="Text 10"/>
          <p:cNvSpPr/>
          <p:nvPr/>
        </p:nvSpPr>
        <p:spPr>
          <a:xfrm>
            <a:off x="6263640" y="2852928"/>
            <a:ext cx="5486400" cy="292608"/>
          </a:xfrm>
          <a:prstGeom prst="rect">
            <a:avLst/>
          </a:prstGeom>
          <a:noFill/>
          <a:ln/>
        </p:spPr>
        <p:txBody>
          <a:bodyPr wrap="square" rtlCol="0" anchor="ctr"/>
          <a:lstStyle/>
          <a:p>
            <a:pPr marL="0" indent="0">
              <a:buNone/>
            </a:pPr>
            <a:r>
              <a:rPr lang="en-US" sz="1300" b="1" dirty="0">
                <a:solidFill>
                  <a:srgbClr val="0B2545"/>
                </a:solidFill>
                <a:latin typeface="Calibri" pitchFamily="34" charset="0"/>
                <a:ea typeface="Calibri" pitchFamily="34" charset="-122"/>
                <a:cs typeface="Calibri" pitchFamily="34" charset="-120"/>
              </a:rPr>
              <a:t>Four objectives:</a:t>
            </a:r>
            <a:endParaRPr lang="en-US" sz="1300" dirty="0"/>
          </a:p>
        </p:txBody>
      </p:sp>
      <p:sp>
        <p:nvSpPr>
          <p:cNvPr id="13" name="Text 11"/>
          <p:cNvSpPr/>
          <p:nvPr/>
        </p:nvSpPr>
        <p:spPr>
          <a:xfrm>
            <a:off x="6263640" y="3200400"/>
            <a:ext cx="5212080" cy="457200"/>
          </a:xfrm>
          <a:prstGeom prst="rect">
            <a:avLst/>
          </a:prstGeom>
          <a:noFill/>
          <a:ln/>
        </p:spPr>
        <p:txBody>
          <a:bodyPr wrap="square" rtlCol="0" anchor="ctr"/>
          <a:lstStyle/>
          <a:p>
            <a:pPr marL="0" indent="0">
              <a:lnSpc>
                <a:spcPct val="115000"/>
              </a:lnSpc>
              <a:buNone/>
            </a:pPr>
            <a:r>
              <a:rPr lang="en-US" sz="1130" b="1" dirty="0">
                <a:solidFill>
                  <a:srgbClr val="1C7293"/>
                </a:solidFill>
                <a:latin typeface="Calibri" pitchFamily="34" charset="0"/>
                <a:ea typeface="Calibri" pitchFamily="34" charset="-122"/>
                <a:cs typeface="Calibri" pitchFamily="34" charset="-120"/>
              </a:rPr>
              <a:t>Obj. 1  </a:t>
            </a:r>
            <a:r>
              <a:rPr lang="en-US" sz="1130" dirty="0">
                <a:solidFill>
                  <a:srgbClr val="13293D"/>
                </a:solidFill>
                <a:latin typeface="Calibri" pitchFamily="34" charset="0"/>
                <a:ea typeface="Calibri" pitchFamily="34" charset="-122"/>
                <a:cs typeface="Calibri" pitchFamily="34" charset="-120"/>
              </a:rPr>
              <a:t>Catalogue ≥10 threats across storage, identity, compute, network, logging</a:t>
            </a:r>
            <a:endParaRPr lang="en-US" sz="1130" dirty="0"/>
          </a:p>
        </p:txBody>
      </p:sp>
      <p:sp>
        <p:nvSpPr>
          <p:cNvPr id="14" name="Text 12"/>
          <p:cNvSpPr/>
          <p:nvPr/>
        </p:nvSpPr>
        <p:spPr>
          <a:xfrm>
            <a:off x="6263640" y="3685032"/>
            <a:ext cx="5212080" cy="457200"/>
          </a:xfrm>
          <a:prstGeom prst="rect">
            <a:avLst/>
          </a:prstGeom>
          <a:noFill/>
          <a:ln/>
        </p:spPr>
        <p:txBody>
          <a:bodyPr wrap="square" rtlCol="0" anchor="ctr"/>
          <a:lstStyle/>
          <a:p>
            <a:pPr marL="0" indent="0">
              <a:lnSpc>
                <a:spcPct val="115000"/>
              </a:lnSpc>
              <a:buNone/>
            </a:pPr>
            <a:r>
              <a:rPr lang="en-US" sz="1130" b="1" dirty="0">
                <a:solidFill>
                  <a:srgbClr val="1C7293"/>
                </a:solidFill>
                <a:latin typeface="Calibri" pitchFamily="34" charset="0"/>
                <a:ea typeface="Calibri" pitchFamily="34" charset="-122"/>
                <a:cs typeface="Calibri" pitchFamily="34" charset="-120"/>
              </a:rPr>
              <a:t>Obj. 2  </a:t>
            </a:r>
            <a:r>
              <a:rPr lang="en-US" sz="1130" dirty="0">
                <a:solidFill>
                  <a:srgbClr val="13293D"/>
                </a:solidFill>
                <a:latin typeface="Calibri" pitchFamily="34" charset="0"/>
                <a:ea typeface="Calibri" pitchFamily="34" charset="-122"/>
                <a:cs typeface="Calibri" pitchFamily="34" charset="-120"/>
              </a:rPr>
              <a:t>Apply MFA, least-privilege IAM &amp; SSE-KMS; target +20pt compliance</a:t>
            </a:r>
            <a:endParaRPr lang="en-US" sz="1130" dirty="0"/>
          </a:p>
        </p:txBody>
      </p:sp>
      <p:sp>
        <p:nvSpPr>
          <p:cNvPr id="15" name="Text 13"/>
          <p:cNvSpPr/>
          <p:nvPr/>
        </p:nvSpPr>
        <p:spPr>
          <a:xfrm>
            <a:off x="6263640" y="4169664"/>
            <a:ext cx="5212080" cy="457200"/>
          </a:xfrm>
          <a:prstGeom prst="rect">
            <a:avLst/>
          </a:prstGeom>
          <a:noFill/>
          <a:ln/>
        </p:spPr>
        <p:txBody>
          <a:bodyPr wrap="square" rtlCol="0" anchor="ctr"/>
          <a:lstStyle/>
          <a:p>
            <a:pPr marL="0" indent="0">
              <a:lnSpc>
                <a:spcPct val="115000"/>
              </a:lnSpc>
              <a:buNone/>
            </a:pPr>
            <a:r>
              <a:rPr lang="en-US" sz="1130" b="1" dirty="0">
                <a:solidFill>
                  <a:srgbClr val="1C7293"/>
                </a:solidFill>
                <a:latin typeface="Calibri" pitchFamily="34" charset="0"/>
                <a:ea typeface="Calibri" pitchFamily="34" charset="-122"/>
                <a:cs typeface="Calibri" pitchFamily="34" charset="-120"/>
              </a:rPr>
              <a:t>Obj. 3  </a:t>
            </a:r>
            <a:r>
              <a:rPr lang="en-US" sz="1130" dirty="0">
                <a:solidFill>
                  <a:srgbClr val="13293D"/>
                </a:solidFill>
                <a:latin typeface="Calibri" pitchFamily="34" charset="0"/>
                <a:ea typeface="Calibri" pitchFamily="34" charset="-122"/>
                <a:cs typeface="Calibri" pitchFamily="34" charset="-120"/>
              </a:rPr>
              <a:t>Introduce 5 misconfiguration categories; quantify with a Data Exposure Risk Score</a:t>
            </a:r>
            <a:endParaRPr lang="en-US" sz="1130" dirty="0"/>
          </a:p>
        </p:txBody>
      </p:sp>
      <p:sp>
        <p:nvSpPr>
          <p:cNvPr id="16" name="Text 14"/>
          <p:cNvSpPr/>
          <p:nvPr/>
        </p:nvSpPr>
        <p:spPr>
          <a:xfrm>
            <a:off x="6263640" y="4654296"/>
            <a:ext cx="5212080" cy="457200"/>
          </a:xfrm>
          <a:prstGeom prst="rect">
            <a:avLst/>
          </a:prstGeom>
          <a:noFill/>
          <a:ln/>
        </p:spPr>
        <p:txBody>
          <a:bodyPr wrap="square" rtlCol="0" anchor="ctr"/>
          <a:lstStyle/>
          <a:p>
            <a:pPr marL="0" indent="0">
              <a:lnSpc>
                <a:spcPct val="115000"/>
              </a:lnSpc>
              <a:buNone/>
            </a:pPr>
            <a:r>
              <a:rPr lang="en-US" sz="1130" b="1" dirty="0">
                <a:solidFill>
                  <a:srgbClr val="1C7293"/>
                </a:solidFill>
                <a:latin typeface="Calibri" pitchFamily="34" charset="0"/>
                <a:ea typeface="Calibri" pitchFamily="34" charset="-122"/>
                <a:cs typeface="Calibri" pitchFamily="34" charset="-120"/>
              </a:rPr>
              <a:t>Obj. 4  </a:t>
            </a:r>
            <a:r>
              <a:rPr lang="en-US" sz="1130" dirty="0">
                <a:solidFill>
                  <a:srgbClr val="13293D"/>
                </a:solidFill>
                <a:latin typeface="Calibri" pitchFamily="34" charset="0"/>
                <a:ea typeface="Calibri" pitchFamily="34" charset="-122"/>
                <a:cs typeface="Calibri" pitchFamily="34" charset="-120"/>
              </a:rPr>
              <a:t>Synthesise into a framework benchmarked against NIST 800-53 &amp; CSA CCM</a:t>
            </a:r>
            <a:endParaRPr lang="en-US" sz="113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06</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METHODOLOGY</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Two Custom-Built Artefacts, One Experiment</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06</a:t>
            </a:r>
            <a:endParaRPr lang="en-US" sz="900" dirty="0"/>
          </a:p>
        </p:txBody>
      </p:sp>
      <p:sp>
        <p:nvSpPr>
          <p:cNvPr id="8" name="Text 6"/>
          <p:cNvSpPr/>
          <p:nvPr/>
        </p:nvSpPr>
        <p:spPr>
          <a:xfrm>
            <a:off x="685800" y="1572768"/>
            <a:ext cx="10789920" cy="502920"/>
          </a:xfrm>
          <a:prstGeom prst="rect">
            <a:avLst/>
          </a:prstGeom>
          <a:noFill/>
          <a:ln/>
        </p:spPr>
        <p:txBody>
          <a:bodyPr wrap="square" rtlCol="0" anchor="ctr"/>
          <a:lstStyle/>
          <a:p>
            <a:pPr marL="0" indent="0">
              <a:lnSpc>
                <a:spcPct val="120000"/>
              </a:lnSpc>
              <a:buNone/>
            </a:pPr>
            <a:r>
              <a:rPr lang="en-US" sz="1300" i="1" dirty="0">
                <a:solidFill>
                  <a:srgbClr val="13293D"/>
                </a:solidFill>
                <a:latin typeface="Calibri" pitchFamily="34" charset="0"/>
                <a:ea typeface="Calibri" pitchFamily="34" charset="-122"/>
                <a:cs typeface="Calibri" pitchFamily="34" charset="-120"/>
              </a:rPr>
              <a:t>A Design Science Research strategy, positivist and quantitative: a controlled, three-stage pre- and post-implementation experiment. Two Python artefacts make it concrete.</a:t>
            </a:r>
            <a:endParaRPr lang="en-US" sz="1300" dirty="0"/>
          </a:p>
        </p:txBody>
      </p:sp>
      <p:sp>
        <p:nvSpPr>
          <p:cNvPr id="9" name="Shape 7"/>
          <p:cNvSpPr/>
          <p:nvPr/>
        </p:nvSpPr>
        <p:spPr>
          <a:xfrm>
            <a:off x="685800" y="2240280"/>
            <a:ext cx="5257800" cy="3246120"/>
          </a:xfrm>
          <a:prstGeom prst="roundRect">
            <a:avLst>
              <a:gd name="adj" fmla="val 2817"/>
            </a:avLst>
          </a:prstGeom>
          <a:solidFill>
            <a:srgbClr val="1C7293"/>
          </a:solidFill>
          <a:ln/>
        </p:spPr>
        <p:txBody>
          <a:bodyPr/>
          <a:lstStyle/>
          <a:p>
            <a:endParaRPr lang="en-US"/>
          </a:p>
        </p:txBody>
      </p:sp>
      <p:sp>
        <p:nvSpPr>
          <p:cNvPr id="10" name="Text 8"/>
          <p:cNvSpPr/>
          <p:nvPr/>
        </p:nvSpPr>
        <p:spPr>
          <a:xfrm>
            <a:off x="960120" y="2441448"/>
            <a:ext cx="4709160" cy="411480"/>
          </a:xfrm>
          <a:prstGeom prst="rect">
            <a:avLst/>
          </a:prstGeom>
          <a:noFill/>
          <a:ln/>
        </p:spPr>
        <p:txBody>
          <a:bodyPr wrap="square" rtlCol="0" anchor="ctr"/>
          <a:lstStyle/>
          <a:p>
            <a:pPr marL="0" indent="0">
              <a:buNone/>
            </a:pPr>
            <a:r>
              <a:rPr lang="en-US" sz="1550" b="1" dirty="0">
                <a:solidFill>
                  <a:srgbClr val="FFFFFF"/>
                </a:solidFill>
                <a:latin typeface="Courier New" pitchFamily="34" charset="0"/>
                <a:ea typeface="Courier New" pitchFamily="34" charset="-122"/>
                <a:cs typeface="Courier New" pitchFamily="34" charset="-120"/>
              </a:rPr>
              <a:t>setup_vulnerable_demo.py</a:t>
            </a:r>
            <a:endParaRPr lang="en-US" sz="1550" dirty="0"/>
          </a:p>
        </p:txBody>
      </p:sp>
      <p:sp>
        <p:nvSpPr>
          <p:cNvPr id="11" name="Text 9"/>
          <p:cNvSpPr/>
          <p:nvPr/>
        </p:nvSpPr>
        <p:spPr>
          <a:xfrm>
            <a:off x="960120" y="2862072"/>
            <a:ext cx="4709160" cy="365760"/>
          </a:xfrm>
          <a:prstGeom prst="rect">
            <a:avLst/>
          </a:prstGeom>
          <a:noFill/>
          <a:ln/>
        </p:spPr>
        <p:txBody>
          <a:bodyPr wrap="square" rtlCol="0" anchor="ctr"/>
          <a:lstStyle/>
          <a:p>
            <a:pPr marL="0" indent="0">
              <a:buNone/>
            </a:pPr>
            <a:r>
              <a:rPr lang="en-US" sz="1150" i="1" dirty="0">
                <a:solidFill>
                  <a:srgbClr val="E8A33D"/>
                </a:solidFill>
                <a:latin typeface="Calibri" pitchFamily="34" charset="0"/>
                <a:ea typeface="Calibri" pitchFamily="34" charset="-122"/>
                <a:cs typeface="Calibri" pitchFamily="34" charset="-120"/>
              </a:rPr>
              <a:t>Builds the SME-representative vulnerable baseline</a:t>
            </a:r>
            <a:endParaRPr lang="en-US" sz="1150" dirty="0"/>
          </a:p>
        </p:txBody>
      </p:sp>
      <p:sp>
        <p:nvSpPr>
          <p:cNvPr id="12" name="Text 10"/>
          <p:cNvSpPr/>
          <p:nvPr/>
        </p:nvSpPr>
        <p:spPr>
          <a:xfrm>
            <a:off x="960120" y="3337560"/>
            <a:ext cx="4709160" cy="1965960"/>
          </a:xfrm>
          <a:prstGeom prst="rect">
            <a:avLst/>
          </a:prstGeom>
          <a:noFill/>
          <a:ln/>
        </p:spPr>
        <p:txBody>
          <a:bodyPr wrap="square" rtlCol="0" anchor="t"/>
          <a:lstStyle/>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Public, unencrypted S3 bucket (2 conditions)</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EC2 security group open on SSH &amp; RDP</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Over-privileged IAM user, live key, no MFA</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Verifies CloudTrail is not actively logging</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10 conditions across 5 categories — one command</a:t>
            </a:r>
            <a:endParaRPr lang="en-US" sz="1200" dirty="0"/>
          </a:p>
        </p:txBody>
      </p:sp>
      <p:sp>
        <p:nvSpPr>
          <p:cNvPr id="13" name="Shape 11"/>
          <p:cNvSpPr/>
          <p:nvPr/>
        </p:nvSpPr>
        <p:spPr>
          <a:xfrm>
            <a:off x="6217920" y="2240280"/>
            <a:ext cx="5257800" cy="3246120"/>
          </a:xfrm>
          <a:prstGeom prst="roundRect">
            <a:avLst>
              <a:gd name="adj" fmla="val 2817"/>
            </a:avLst>
          </a:prstGeom>
          <a:solidFill>
            <a:srgbClr val="0B2545"/>
          </a:solidFill>
          <a:ln/>
        </p:spPr>
        <p:txBody>
          <a:bodyPr/>
          <a:lstStyle/>
          <a:p>
            <a:endParaRPr lang="en-US"/>
          </a:p>
        </p:txBody>
      </p:sp>
      <p:sp>
        <p:nvSpPr>
          <p:cNvPr id="14" name="Text 12"/>
          <p:cNvSpPr/>
          <p:nvPr/>
        </p:nvSpPr>
        <p:spPr>
          <a:xfrm>
            <a:off x="6492240" y="2441448"/>
            <a:ext cx="4709160" cy="411480"/>
          </a:xfrm>
          <a:prstGeom prst="rect">
            <a:avLst/>
          </a:prstGeom>
          <a:noFill/>
          <a:ln/>
        </p:spPr>
        <p:txBody>
          <a:bodyPr wrap="square" rtlCol="0" anchor="ctr"/>
          <a:lstStyle/>
          <a:p>
            <a:pPr marL="0" indent="0">
              <a:buNone/>
            </a:pPr>
            <a:r>
              <a:rPr lang="en-US" sz="1550" b="1" dirty="0">
                <a:solidFill>
                  <a:srgbClr val="FFFFFF"/>
                </a:solidFill>
                <a:latin typeface="Courier New" pitchFamily="34" charset="0"/>
                <a:ea typeface="Courier New" pitchFamily="34" charset="-122"/>
                <a:cs typeface="Courier New" pitchFamily="34" charset="-120"/>
              </a:rPr>
              <a:t>scan_and_fix.py</a:t>
            </a:r>
            <a:endParaRPr lang="en-US" sz="1550" dirty="0"/>
          </a:p>
        </p:txBody>
      </p:sp>
      <p:sp>
        <p:nvSpPr>
          <p:cNvPr id="15" name="Text 13"/>
          <p:cNvSpPr/>
          <p:nvPr/>
        </p:nvSpPr>
        <p:spPr>
          <a:xfrm>
            <a:off x="6492240" y="2862072"/>
            <a:ext cx="4709160" cy="365760"/>
          </a:xfrm>
          <a:prstGeom prst="rect">
            <a:avLst/>
          </a:prstGeom>
          <a:noFill/>
          <a:ln/>
        </p:spPr>
        <p:txBody>
          <a:bodyPr wrap="square" rtlCol="0" anchor="ctr"/>
          <a:lstStyle/>
          <a:p>
            <a:pPr marL="0" indent="0">
              <a:buNone/>
            </a:pPr>
            <a:r>
              <a:rPr lang="en-US" sz="1150" i="1" dirty="0">
                <a:solidFill>
                  <a:srgbClr val="E8A33D"/>
                </a:solidFill>
                <a:latin typeface="Calibri" pitchFamily="34" charset="0"/>
                <a:ea typeface="Calibri" pitchFamily="34" charset="-122"/>
                <a:cs typeface="Calibri" pitchFamily="34" charset="-120"/>
              </a:rPr>
              <a:t>Audits the account — read-only, never mutates</a:t>
            </a:r>
            <a:endParaRPr lang="en-US" sz="1150" dirty="0"/>
          </a:p>
        </p:txBody>
      </p:sp>
      <p:sp>
        <p:nvSpPr>
          <p:cNvPr id="16" name="Text 14"/>
          <p:cNvSpPr/>
          <p:nvPr/>
        </p:nvSpPr>
        <p:spPr>
          <a:xfrm>
            <a:off x="6492240" y="3337560"/>
            <a:ext cx="4709160" cy="1965960"/>
          </a:xfrm>
          <a:prstGeom prst="rect">
            <a:avLst/>
          </a:prstGeom>
          <a:noFill/>
          <a:ln/>
        </p:spPr>
        <p:txBody>
          <a:bodyPr wrap="square" rtlCol="0" anchor="t"/>
          <a:lstStyle/>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Scans S3, EC2, IAM &amp; CloudTrail</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Maps every finding to NIST SP 800-53 Rev.5</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Maps every finding to a CSA Top Threats 2025 category</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Computes the Data Exposure Risk Score (DERS)</a:t>
            </a:r>
            <a:endParaRPr lang="en-US" sz="1200" dirty="0"/>
          </a:p>
          <a:p>
            <a:pPr marL="342900" indent="-342900">
              <a:lnSpc>
                <a:spcPct val="140000"/>
              </a:lnSpc>
              <a:spcAft>
                <a:spcPts val="700"/>
              </a:spcAft>
              <a:buSzPct val="100000"/>
              <a:buChar char="•"/>
            </a:pPr>
            <a:r>
              <a:rPr lang="en-US" sz="1200" dirty="0">
                <a:solidFill>
                  <a:srgbClr val="D6E4F0"/>
                </a:solidFill>
                <a:latin typeface="Calibri" pitchFamily="34" charset="0"/>
                <a:ea typeface="Calibri" pitchFamily="34" charset="-122"/>
                <a:cs typeface="Calibri" pitchFamily="34" charset="-120"/>
              </a:rPr>
              <a:t>Exports a human report and a machine-readable JSON</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07</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DESIGN RATIONALE</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Why a Custom Script, Not an Off-the-Shelf Tool</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07</a:t>
            </a:r>
            <a:endParaRPr lang="en-US" sz="900" dirty="0"/>
          </a:p>
        </p:txBody>
      </p:sp>
      <p:sp>
        <p:nvSpPr>
          <p:cNvPr id="8" name="Text 6"/>
          <p:cNvSpPr/>
          <p:nvPr/>
        </p:nvSpPr>
        <p:spPr>
          <a:xfrm>
            <a:off x="685800" y="1572768"/>
            <a:ext cx="10789920" cy="566928"/>
          </a:xfrm>
          <a:prstGeom prst="rect">
            <a:avLst/>
          </a:prstGeom>
          <a:noFill/>
          <a:ln/>
        </p:spPr>
        <p:txBody>
          <a:bodyPr wrap="square" rtlCol="0" anchor="ctr"/>
          <a:lstStyle/>
          <a:p>
            <a:pPr marL="0" indent="0">
              <a:lnSpc>
                <a:spcPct val="125000"/>
              </a:lnSpc>
              <a:buNone/>
            </a:pPr>
            <a:r>
              <a:rPr lang="en-US" sz="1350" dirty="0">
                <a:solidFill>
                  <a:srgbClr val="13293D"/>
                </a:solidFill>
                <a:latin typeface="Calibri" pitchFamily="34" charset="0"/>
                <a:ea typeface="Calibri" pitchFamily="34" charset="-122"/>
                <a:cs typeface="Calibri" pitchFamily="34" charset="-120"/>
              </a:rPr>
              <a:t>The scanner's central design decision: no finding is ever described inside the scan code. Every issue type, severity, NIST control, CSA category and fix command lives in one Python dictionary — the CATALOGUE.</a:t>
            </a:r>
            <a:endParaRPr lang="en-US" sz="135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685800" y="2286000"/>
          <a:ext cx="10789920" cy="3977640"/>
        </p:xfrm>
        <a:graphic>
          <a:graphicData uri="http://schemas.openxmlformats.org/drawingml/2006/table">
            <a:tbl>
              <a:tblPr/>
              <a:tblGrid>
                <a:gridCol w="2788920">
                  <a:extLst>
                    <a:ext uri="{9D8B030D-6E8A-4147-A177-3AD203B41FA5}">
                      <a16:colId xmlns:a16="http://schemas.microsoft.com/office/drawing/2014/main" val="20000"/>
                    </a:ext>
                  </a:extLst>
                </a:gridCol>
                <a:gridCol w="4160520">
                  <a:extLst>
                    <a:ext uri="{9D8B030D-6E8A-4147-A177-3AD203B41FA5}">
                      <a16:colId xmlns:a16="http://schemas.microsoft.com/office/drawing/2014/main" val="20001"/>
                    </a:ext>
                  </a:extLst>
                </a:gridCol>
                <a:gridCol w="3840480">
                  <a:extLst>
                    <a:ext uri="{9D8B030D-6E8A-4147-A177-3AD203B41FA5}">
                      <a16:colId xmlns:a16="http://schemas.microsoft.com/office/drawing/2014/main" val="20002"/>
                    </a:ext>
                  </a:extLst>
                </a:gridCol>
              </a:tblGrid>
              <a:tr h="795528">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Requirement</a:t>
                      </a:r>
                      <a:endParaRPr lang="en-US" sz="12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Why an existing tool wasn't enough</a:t>
                      </a:r>
                      <a:endParaRPr lang="en-US" sz="12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The custom design response</a:t>
                      </a:r>
                      <a:endParaRPr lang="en-US" sz="12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extLst>
                  <a:ext uri="{0D108BD9-81ED-4DB2-BD59-A6C34878D82A}">
                    <a16:rowId xmlns:a16="http://schemas.microsoft.com/office/drawing/2014/main" val="10000"/>
                  </a:ext>
                </a:extLst>
              </a:tr>
              <a:tr h="795528">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Standards traceability</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(NIST + CSA)</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Generic scanners don't map findings</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to a single, revisable source of truth</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One CATALOGUE dictionary — a</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standard revision means editing</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one place, not twelve</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95528">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A true, uncontaminated</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pre-measurement</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A tool that fixes what it finds can't</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supply an independent baseline</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Read-only by design (F2) — the</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scanner never mutates a resource</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extLst>
                  <a:ext uri="{0D108BD9-81ED-4DB2-BD59-A6C34878D82A}">
                    <a16:rowId xmlns:a16="http://schemas.microsoft.com/office/drawing/2014/main" val="10002"/>
                  </a:ext>
                </a:extLst>
              </a:tr>
              <a:tr h="795528">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Safe on a personal</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Free Tier account</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Off-the-shelf security tools often</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assume a dedicated test/prod account</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Idempotent, single-region,</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fully reversible via one</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cleanup command (NF1–NF3)</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95528">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A report a non-specialist</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can act on</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Console-log output needs a</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security background to interpret</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lgn="l">
                        <a:buNone/>
                      </a:pPr>
                      <a:r>
                        <a:rPr lang="en-US" sz="1060" dirty="0">
                          <a:solidFill>
                            <a:srgbClr val="13293D"/>
                          </a:solidFill>
                          <a:latin typeface="Calibri" pitchFamily="34" charset="0"/>
                          <a:ea typeface="Calibri" pitchFamily="34" charset="-122"/>
                          <a:cs typeface="Calibri" pitchFamily="34" charset="-120"/>
                        </a:rPr>
                        <a:t>generate_report.py renders</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findings as business impact,</a:t>
                      </a:r>
                      <a:endParaRPr lang="en-US" sz="1060" dirty="0">
                        <a:latin typeface="Calibri" charset="0"/>
                        <a:ea typeface="Calibri" charset="0"/>
                        <a:cs typeface="Calibri" charset="0"/>
                      </a:endParaRPr>
                    </a:p>
                    <a:p>
                      <a:pPr marL="0" indent="0" algn="l">
                        <a:buNone/>
                      </a:pPr>
                      <a:r>
                        <a:rPr lang="en-US" sz="1060" dirty="0">
                          <a:solidFill>
                            <a:srgbClr val="13293D"/>
                          </a:solidFill>
                          <a:latin typeface="Calibri" pitchFamily="34" charset="0"/>
                          <a:ea typeface="Calibri" pitchFamily="34" charset="-122"/>
                          <a:cs typeface="Calibri" pitchFamily="34" charset="-120"/>
                        </a:rPr>
                        <a:t>priority band &amp; fix command</a:t>
                      </a:r>
                      <a:endParaRPr lang="en-US" sz="106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08</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A DELIBERATE DECISION</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Why Not Pacu?</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08</a:t>
            </a:r>
            <a:endParaRPr lang="en-US" sz="900" dirty="0"/>
          </a:p>
        </p:txBody>
      </p:sp>
      <p:sp>
        <p:nvSpPr>
          <p:cNvPr id="8" name="Text 6"/>
          <p:cNvSpPr/>
          <p:nvPr/>
        </p:nvSpPr>
        <p:spPr>
          <a:xfrm>
            <a:off x="685800" y="1536192"/>
            <a:ext cx="10789920" cy="548640"/>
          </a:xfrm>
          <a:prstGeom prst="rect">
            <a:avLst/>
          </a:prstGeom>
          <a:noFill/>
          <a:ln/>
        </p:spPr>
        <p:txBody>
          <a:bodyPr wrap="square" rtlCol="0" anchor="ctr"/>
          <a:lstStyle/>
          <a:p>
            <a:pPr marL="0" indent="0">
              <a:lnSpc>
                <a:spcPct val="120000"/>
              </a:lnSpc>
              <a:buNone/>
            </a:pPr>
            <a:r>
              <a:rPr lang="en-US" sz="1280" dirty="0">
                <a:solidFill>
                  <a:srgbClr val="13293D"/>
                </a:solidFill>
                <a:latin typeface="Calibri" pitchFamily="34" charset="0"/>
                <a:ea typeface="Calibri" pitchFamily="34" charset="-122"/>
                <a:cs typeface="Calibri" pitchFamily="34" charset="-120"/>
              </a:rPr>
              <a:t>Pacu is a widely-used AWS exploitation framework — but it answers a different question from the one this project needed answered. It was evaluated against the project's requirements in Stage 3 planning, and deliberately not adopted.</a:t>
            </a:r>
            <a:endParaRPr lang="en-US" sz="128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685800" y="2176272"/>
          <a:ext cx="10789920" cy="3246120"/>
        </p:xfrm>
        <a:graphic>
          <a:graphicData uri="http://schemas.openxmlformats.org/drawingml/2006/table">
            <a:tbl>
              <a:tblPr/>
              <a:tblGrid>
                <a:gridCol w="2103120">
                  <a:extLst>
                    <a:ext uri="{9D8B030D-6E8A-4147-A177-3AD203B41FA5}">
                      <a16:colId xmlns:a16="http://schemas.microsoft.com/office/drawing/2014/main" val="20000"/>
                    </a:ext>
                  </a:extLst>
                </a:gridCol>
                <a:gridCol w="4206240">
                  <a:extLst>
                    <a:ext uri="{9D8B030D-6E8A-4147-A177-3AD203B41FA5}">
                      <a16:colId xmlns:a16="http://schemas.microsoft.com/office/drawing/2014/main" val="20001"/>
                    </a:ext>
                  </a:extLst>
                </a:gridCol>
                <a:gridCol w="4480560">
                  <a:extLst>
                    <a:ext uri="{9D8B030D-6E8A-4147-A177-3AD203B41FA5}">
                      <a16:colId xmlns:a16="http://schemas.microsoft.com/office/drawing/2014/main" val="20002"/>
                    </a:ext>
                  </a:extLst>
                </a:gridCol>
              </a:tblGrid>
              <a:tr h="541020">
                <a:tc>
                  <a:txBody>
                    <a:bodyPr/>
                    <a:lstStyle/>
                    <a:p>
                      <a:pPr marL="0" indent="0">
                        <a:buNone/>
                      </a:pPr>
                      <a:r>
                        <a:rPr lang="en-US" sz="1150" b="1" dirty="0">
                          <a:solidFill>
                            <a:srgbClr val="FFFFFF"/>
                          </a:solidFill>
                          <a:latin typeface="Calibri" pitchFamily="34" charset="0"/>
                          <a:ea typeface="Calibri" pitchFamily="34" charset="-122"/>
                          <a:cs typeface="Calibri" pitchFamily="34" charset="-120"/>
                        </a:rPr>
                        <a:t>Dimension</a:t>
                      </a:r>
                      <a:endParaRPr lang="en-US" sz="115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tc>
                  <a:txBody>
                    <a:bodyPr/>
                    <a:lstStyle/>
                    <a:p>
                      <a:pPr marL="0" indent="0">
                        <a:buNone/>
                      </a:pPr>
                      <a:r>
                        <a:rPr lang="en-US" sz="1150" b="1" dirty="0">
                          <a:solidFill>
                            <a:srgbClr val="FFFFFF"/>
                          </a:solidFill>
                          <a:latin typeface="Calibri" pitchFamily="34" charset="0"/>
                          <a:ea typeface="Calibri" pitchFamily="34" charset="-122"/>
                          <a:cs typeface="Calibri" pitchFamily="34" charset="-120"/>
                        </a:rPr>
                        <a:t>Pacu</a:t>
                      </a:r>
                      <a:endParaRPr lang="en-US" sz="115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tc>
                  <a:txBody>
                    <a:bodyPr/>
                    <a:lstStyle/>
                    <a:p>
                      <a:pPr marL="0" indent="0">
                        <a:buNone/>
                      </a:pPr>
                      <a:r>
                        <a:rPr lang="en-US" sz="1150" b="1" dirty="0">
                          <a:solidFill>
                            <a:srgbClr val="FFFFFF"/>
                          </a:solidFill>
                          <a:latin typeface="Calibri" pitchFamily="34" charset="0"/>
                          <a:ea typeface="Calibri" pitchFamily="34" charset="-122"/>
                          <a:cs typeface="Calibri" pitchFamily="34" charset="-120"/>
                        </a:rPr>
                        <a:t>Internal scanner (this project)</a:t>
                      </a:r>
                      <a:endParaRPr lang="en-US" sz="115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0B2545"/>
                    </a:solidFill>
                  </a:tcPr>
                </a:tc>
                <a:extLst>
                  <a:ext uri="{0D108BD9-81ED-4DB2-BD59-A6C34878D82A}">
                    <a16:rowId xmlns:a16="http://schemas.microsoft.com/office/drawing/2014/main" val="10000"/>
                  </a:ext>
                </a:extLst>
              </a:tr>
              <a:tr h="541020">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What it tests</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One credential's ability to complete</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one escalation path</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All 12 catalogued conditions across</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S3, EC2, IAM &amp; CloudTrail</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1020">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Output</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Per-module pass/fail, console log</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Severity-scored, NIST- &amp; CSA-mapped</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findings</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extLst>
                  <a:ext uri="{0D108BD9-81ED-4DB2-BD59-A6C34878D82A}">
                    <a16:rowId xmlns:a16="http://schemas.microsoft.com/office/drawing/2014/main" val="10002"/>
                  </a:ext>
                </a:extLst>
              </a:tr>
              <a:tr h="541020">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Reporting for</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non-specialists</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None built in</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Priority-banded management report</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with business impact &amp; fix command</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41020">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Operational risk</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(Free Tier)</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Some modules attempt real escalation:</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new keys, attached policies, STS calls</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Read-only throughout — nothing is</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created, attached or escalated</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4F8FB"/>
                    </a:solidFill>
                  </a:tcPr>
                </a:tc>
                <a:extLst>
                  <a:ext uri="{0D108BD9-81ED-4DB2-BD59-A6C34878D82A}">
                    <a16:rowId xmlns:a16="http://schemas.microsoft.com/office/drawing/2014/main" val="10004"/>
                  </a:ext>
                </a:extLst>
              </a:tr>
              <a:tr h="541020">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Repeatability</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Depends on which modules apply to</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current credential &amp; account state</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tc>
                  <a:txBody>
                    <a:bodyPr/>
                    <a:lstStyle/>
                    <a:p>
                      <a:pPr marL="0" indent="0">
                        <a:buNone/>
                      </a:pPr>
                      <a:r>
                        <a:rPr lang="en-US" sz="1000" dirty="0">
                          <a:solidFill>
                            <a:srgbClr val="13293D"/>
                          </a:solidFill>
                          <a:latin typeface="Calibri" pitchFamily="34" charset="0"/>
                          <a:ea typeface="Calibri" pitchFamily="34" charset="-122"/>
                          <a:cs typeface="Calibri" pitchFamily="34" charset="-120"/>
                        </a:rPr>
                        <a:t>Same 12 checks, identically,</a:t>
                      </a:r>
                      <a:endParaRPr lang="en-US" sz="1000" dirty="0">
                        <a:latin typeface="Calibri" charset="0"/>
                        <a:ea typeface="Calibri" charset="0"/>
                        <a:cs typeface="Calibri" charset="0"/>
                      </a:endParaRPr>
                    </a:p>
                    <a:p>
                      <a:pPr marL="0" indent="0">
                        <a:buNone/>
                      </a:pPr>
                      <a:r>
                        <a:rPr lang="en-US" sz="1000" dirty="0">
                          <a:solidFill>
                            <a:srgbClr val="13293D"/>
                          </a:solidFill>
                          <a:latin typeface="Calibri" pitchFamily="34" charset="0"/>
                          <a:ea typeface="Calibri" pitchFamily="34" charset="-122"/>
                          <a:cs typeface="Calibri" pitchFamily="34" charset="-120"/>
                        </a:rPr>
                        <a:t>before and after remediation</a:t>
                      </a:r>
                      <a:endParaRPr lang="en-US" sz="1000" dirty="0">
                        <a:latin typeface="Calibri" charset="0"/>
                        <a:ea typeface="Calibri" charset="0"/>
                        <a:cs typeface="Calibri" charset="0"/>
                      </a:endParaRPr>
                    </a:p>
                  </a:txBody>
                  <a:tcPr anchor="ctr">
                    <a:lnL w="9525" cap="flat" cmpd="sng" algn="ctr">
                      <a:solidFill>
                        <a:srgbClr val="D6E4F0"/>
                      </a:solidFill>
                      <a:prstDash val="solid"/>
                      <a:round/>
                      <a:headEnd type="none" w="med" len="med"/>
                      <a:tailEnd type="none" w="med" len="med"/>
                    </a:lnL>
                    <a:lnR w="9525" cap="flat" cmpd="sng" algn="ctr">
                      <a:solidFill>
                        <a:srgbClr val="D6E4F0"/>
                      </a:solidFill>
                      <a:prstDash val="solid"/>
                      <a:round/>
                      <a:headEnd type="none" w="med" len="med"/>
                      <a:tailEnd type="none" w="med" len="med"/>
                    </a:lnR>
                    <a:lnT w="9525" cap="flat" cmpd="sng" algn="ctr">
                      <a:solidFill>
                        <a:srgbClr val="D6E4F0"/>
                      </a:solidFill>
                      <a:prstDash val="solid"/>
                      <a:round/>
                      <a:headEnd type="none" w="med" len="med"/>
                      <a:tailEnd type="none" w="med" len="med"/>
                    </a:lnT>
                    <a:lnB w="9525" cap="flat" cmpd="sng" algn="ctr">
                      <a:solidFill>
                        <a:srgbClr val="D6E4F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10" name="Shape 7"/>
          <p:cNvSpPr/>
          <p:nvPr/>
        </p:nvSpPr>
        <p:spPr>
          <a:xfrm>
            <a:off x="685800" y="5559552"/>
            <a:ext cx="10789920" cy="658368"/>
          </a:xfrm>
          <a:prstGeom prst="roundRect">
            <a:avLst>
              <a:gd name="adj" fmla="val 9722"/>
            </a:avLst>
          </a:prstGeom>
          <a:solidFill>
            <a:srgbClr val="B23A2F"/>
          </a:solidFill>
          <a:ln/>
        </p:spPr>
        <p:txBody>
          <a:bodyPr/>
          <a:lstStyle/>
          <a:p>
            <a:endParaRPr lang="en-US"/>
          </a:p>
        </p:txBody>
      </p:sp>
      <p:sp>
        <p:nvSpPr>
          <p:cNvPr id="11" name="Text 8"/>
          <p:cNvSpPr/>
          <p:nvPr/>
        </p:nvSpPr>
        <p:spPr>
          <a:xfrm>
            <a:off x="914400" y="5559552"/>
            <a:ext cx="10332720" cy="658368"/>
          </a:xfrm>
          <a:prstGeom prst="rect">
            <a:avLst/>
          </a:prstGeom>
          <a:noFill/>
          <a:ln/>
        </p:spPr>
        <p:txBody>
          <a:bodyPr wrap="square" rtlCol="0" anchor="ctr"/>
          <a:lstStyle/>
          <a:p>
            <a:pPr marL="0" indent="0">
              <a:lnSpc>
                <a:spcPct val="115000"/>
              </a:lnSpc>
              <a:buNone/>
            </a:pPr>
            <a:r>
              <a:rPr lang="en-US" sz="1150" b="1" dirty="0">
                <a:solidFill>
                  <a:srgbClr val="FFFFFF"/>
                </a:solidFill>
                <a:latin typeface="Calibri" pitchFamily="34" charset="0"/>
                <a:ea typeface="Calibri" pitchFamily="34" charset="-122"/>
                <a:cs typeface="Calibri" pitchFamily="34" charset="-120"/>
              </a:rPr>
              <a:t>Honest cost:  </a:t>
            </a:r>
            <a:r>
              <a:rPr lang="en-US" sz="1150" dirty="0">
                <a:solidFill>
                  <a:srgbClr val="FFFFFF"/>
                </a:solidFill>
                <a:latin typeface="Calibri" pitchFamily="34" charset="0"/>
                <a:ea typeface="Calibri" pitchFamily="34" charset="-122"/>
                <a:cs typeface="Calibri" pitchFamily="34" charset="-120"/>
              </a:rPr>
              <a:t>Objective 2's 50% Pacu attack-success-rate reduction is not produced here — the scanner's re-scan evidences a related but different claim.</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09</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RESULTS I</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Baseline Findings — A Single Clean Construction</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09</a:t>
            </a:r>
            <a:endParaRPr lang="en-US" sz="900" dirty="0"/>
          </a:p>
        </p:txBody>
      </p:sp>
      <p:sp>
        <p:nvSpPr>
          <p:cNvPr id="8" name="Shape 6"/>
          <p:cNvSpPr/>
          <p:nvPr/>
        </p:nvSpPr>
        <p:spPr>
          <a:xfrm>
            <a:off x="685800" y="1691640"/>
            <a:ext cx="1993392" cy="1737360"/>
          </a:xfrm>
          <a:prstGeom prst="roundRect">
            <a:avLst>
              <a:gd name="adj" fmla="val 4737"/>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9" name="Text 7"/>
          <p:cNvSpPr/>
          <p:nvPr/>
        </p:nvSpPr>
        <p:spPr>
          <a:xfrm>
            <a:off x="685800" y="1783080"/>
            <a:ext cx="1993392" cy="955548"/>
          </a:xfrm>
          <a:prstGeom prst="rect">
            <a:avLst/>
          </a:prstGeom>
          <a:noFill/>
          <a:ln/>
        </p:spPr>
        <p:txBody>
          <a:bodyPr wrap="square" rtlCol="0" anchor="ctr"/>
          <a:lstStyle/>
          <a:p>
            <a:pPr marL="0" indent="0" algn="ctr">
              <a:buNone/>
            </a:pPr>
            <a:r>
              <a:rPr lang="en-US" sz="3000" b="1" dirty="0">
                <a:solidFill>
                  <a:srgbClr val="1C7293"/>
                </a:solidFill>
                <a:latin typeface="Cambria" pitchFamily="34" charset="0"/>
                <a:ea typeface="Cambria" pitchFamily="34" charset="-122"/>
                <a:cs typeface="Cambria" pitchFamily="34" charset="-120"/>
              </a:rPr>
              <a:t>9</a:t>
            </a:r>
            <a:endParaRPr lang="en-US" sz="3000" dirty="0"/>
          </a:p>
        </p:txBody>
      </p:sp>
      <p:sp>
        <p:nvSpPr>
          <p:cNvPr id="10" name="Text 8"/>
          <p:cNvSpPr/>
          <p:nvPr/>
        </p:nvSpPr>
        <p:spPr>
          <a:xfrm>
            <a:off x="795528" y="2768803"/>
            <a:ext cx="1773936" cy="590702"/>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misconfiguration</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findings</a:t>
            </a:r>
            <a:endParaRPr lang="en-US" sz="1050" dirty="0"/>
          </a:p>
        </p:txBody>
      </p:sp>
      <p:sp>
        <p:nvSpPr>
          <p:cNvPr id="11" name="Shape 9"/>
          <p:cNvSpPr/>
          <p:nvPr/>
        </p:nvSpPr>
        <p:spPr>
          <a:xfrm>
            <a:off x="2862072" y="1691640"/>
            <a:ext cx="1993392" cy="1737360"/>
          </a:xfrm>
          <a:prstGeom prst="roundRect">
            <a:avLst>
              <a:gd name="adj" fmla="val 4737"/>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2" name="Text 10"/>
          <p:cNvSpPr/>
          <p:nvPr/>
        </p:nvSpPr>
        <p:spPr>
          <a:xfrm>
            <a:off x="2862072" y="1783080"/>
            <a:ext cx="1993392" cy="955548"/>
          </a:xfrm>
          <a:prstGeom prst="rect">
            <a:avLst/>
          </a:prstGeom>
          <a:noFill/>
          <a:ln/>
        </p:spPr>
        <p:txBody>
          <a:bodyPr wrap="square" rtlCol="0" anchor="ctr"/>
          <a:lstStyle/>
          <a:p>
            <a:pPr marL="0" indent="0" algn="ctr">
              <a:buNone/>
            </a:pPr>
            <a:r>
              <a:rPr lang="en-US" sz="3000" b="1" dirty="0">
                <a:solidFill>
                  <a:srgbClr val="B23A2F"/>
                </a:solidFill>
                <a:latin typeface="Cambria" pitchFamily="34" charset="0"/>
                <a:ea typeface="Cambria" pitchFamily="34" charset="-122"/>
                <a:cs typeface="Cambria" pitchFamily="34" charset="-120"/>
              </a:rPr>
              <a:t>22</a:t>
            </a:r>
            <a:endParaRPr lang="en-US" sz="3000" dirty="0"/>
          </a:p>
        </p:txBody>
      </p:sp>
      <p:sp>
        <p:nvSpPr>
          <p:cNvPr id="13" name="Text 11"/>
          <p:cNvSpPr/>
          <p:nvPr/>
        </p:nvSpPr>
        <p:spPr>
          <a:xfrm>
            <a:off x="2971800" y="2768803"/>
            <a:ext cx="1773936" cy="590702"/>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Data Exposure</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Risk Score (DERS)</a:t>
            </a:r>
            <a:endParaRPr lang="en-US" sz="1050" dirty="0"/>
          </a:p>
        </p:txBody>
      </p:sp>
      <p:sp>
        <p:nvSpPr>
          <p:cNvPr id="14" name="Shape 12"/>
          <p:cNvSpPr/>
          <p:nvPr/>
        </p:nvSpPr>
        <p:spPr>
          <a:xfrm>
            <a:off x="5038344" y="1691640"/>
            <a:ext cx="1993392" cy="1737360"/>
          </a:xfrm>
          <a:prstGeom prst="roundRect">
            <a:avLst>
              <a:gd name="adj" fmla="val 4737"/>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5" name="Text 13"/>
          <p:cNvSpPr/>
          <p:nvPr/>
        </p:nvSpPr>
        <p:spPr>
          <a:xfrm>
            <a:off x="5038344" y="1783080"/>
            <a:ext cx="1993392" cy="955548"/>
          </a:xfrm>
          <a:prstGeom prst="rect">
            <a:avLst/>
          </a:prstGeom>
          <a:noFill/>
          <a:ln/>
        </p:spPr>
        <p:txBody>
          <a:bodyPr wrap="square" rtlCol="0" anchor="ctr"/>
          <a:lstStyle/>
          <a:p>
            <a:pPr marL="0" indent="0" algn="ctr">
              <a:buNone/>
            </a:pPr>
            <a:r>
              <a:rPr lang="en-US" sz="3000" b="1" dirty="0">
                <a:solidFill>
                  <a:srgbClr val="D89A2A"/>
                </a:solidFill>
                <a:latin typeface="Cambria" pitchFamily="34" charset="0"/>
                <a:ea typeface="Cambria" pitchFamily="34" charset="-122"/>
                <a:cs typeface="Cambria" pitchFamily="34" charset="-120"/>
              </a:rPr>
              <a:t>10%</a:t>
            </a:r>
            <a:endParaRPr lang="en-US" sz="3000" dirty="0"/>
          </a:p>
        </p:txBody>
      </p:sp>
      <p:sp>
        <p:nvSpPr>
          <p:cNvPr id="16" name="Text 14"/>
          <p:cNvSpPr/>
          <p:nvPr/>
        </p:nvSpPr>
        <p:spPr>
          <a:xfrm>
            <a:off x="5148072" y="2768803"/>
            <a:ext cx="1773936" cy="590702"/>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configuration</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compliance rate</a:t>
            </a:r>
            <a:endParaRPr lang="en-US" sz="1050" dirty="0"/>
          </a:p>
        </p:txBody>
      </p:sp>
      <p:sp>
        <p:nvSpPr>
          <p:cNvPr id="17" name="Shape 15"/>
          <p:cNvSpPr/>
          <p:nvPr/>
        </p:nvSpPr>
        <p:spPr>
          <a:xfrm>
            <a:off x="7214616" y="1691640"/>
            <a:ext cx="1993392" cy="1737360"/>
          </a:xfrm>
          <a:prstGeom prst="roundRect">
            <a:avLst>
              <a:gd name="adj" fmla="val 4737"/>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18" name="Text 16"/>
          <p:cNvSpPr/>
          <p:nvPr/>
        </p:nvSpPr>
        <p:spPr>
          <a:xfrm>
            <a:off x="7214616" y="1783080"/>
            <a:ext cx="1993392" cy="955548"/>
          </a:xfrm>
          <a:prstGeom prst="rect">
            <a:avLst/>
          </a:prstGeom>
          <a:noFill/>
          <a:ln/>
        </p:spPr>
        <p:txBody>
          <a:bodyPr wrap="square" rtlCol="0" anchor="ctr"/>
          <a:lstStyle/>
          <a:p>
            <a:pPr marL="0" indent="0" algn="ctr">
              <a:buNone/>
            </a:pPr>
            <a:r>
              <a:rPr lang="en-US" sz="3000" b="1" dirty="0">
                <a:solidFill>
                  <a:srgbClr val="B23A2F"/>
                </a:solidFill>
                <a:latin typeface="Cambria" pitchFamily="34" charset="0"/>
                <a:ea typeface="Cambria" pitchFamily="34" charset="-122"/>
                <a:cs typeface="Cambria" pitchFamily="34" charset="-120"/>
              </a:rPr>
              <a:t>0%</a:t>
            </a:r>
            <a:endParaRPr lang="en-US" sz="3000" dirty="0"/>
          </a:p>
        </p:txBody>
      </p:sp>
      <p:sp>
        <p:nvSpPr>
          <p:cNvPr id="19" name="Text 17"/>
          <p:cNvSpPr/>
          <p:nvPr/>
        </p:nvSpPr>
        <p:spPr>
          <a:xfrm>
            <a:off x="7324344" y="2768803"/>
            <a:ext cx="1773936" cy="590702"/>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monitoring</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coverage</a:t>
            </a:r>
            <a:endParaRPr lang="en-US" sz="1050" dirty="0"/>
          </a:p>
        </p:txBody>
      </p:sp>
      <p:sp>
        <p:nvSpPr>
          <p:cNvPr id="20" name="Shape 18"/>
          <p:cNvSpPr/>
          <p:nvPr/>
        </p:nvSpPr>
        <p:spPr>
          <a:xfrm>
            <a:off x="9390888" y="1691640"/>
            <a:ext cx="1993392" cy="1737360"/>
          </a:xfrm>
          <a:prstGeom prst="roundRect">
            <a:avLst>
              <a:gd name="adj" fmla="val 4737"/>
            </a:avLst>
          </a:prstGeom>
          <a:solidFill>
            <a:srgbClr val="FFFFFF"/>
          </a:solidFill>
          <a:ln w="12700">
            <a:solidFill>
              <a:srgbClr val="D6E4F0"/>
            </a:solidFill>
            <a:prstDash val="solid"/>
          </a:ln>
          <a:effectLst>
            <a:outerShdw blurRad="76200" dist="25400" dir="5400000" algn="bl" rotWithShape="0">
              <a:srgbClr val="9BB3C9">
                <a:alpha val="35000"/>
              </a:srgbClr>
            </a:outerShdw>
          </a:effectLst>
        </p:spPr>
        <p:txBody>
          <a:bodyPr/>
          <a:lstStyle/>
          <a:p>
            <a:endParaRPr lang="en-US"/>
          </a:p>
        </p:txBody>
      </p:sp>
      <p:sp>
        <p:nvSpPr>
          <p:cNvPr id="21" name="Text 19"/>
          <p:cNvSpPr/>
          <p:nvPr/>
        </p:nvSpPr>
        <p:spPr>
          <a:xfrm>
            <a:off x="9390888" y="1783080"/>
            <a:ext cx="1993392" cy="955548"/>
          </a:xfrm>
          <a:prstGeom prst="rect">
            <a:avLst/>
          </a:prstGeom>
          <a:noFill/>
          <a:ln/>
        </p:spPr>
        <p:txBody>
          <a:bodyPr wrap="square" rtlCol="0" anchor="ctr"/>
          <a:lstStyle/>
          <a:p>
            <a:pPr marL="0" indent="0" algn="ctr">
              <a:buNone/>
            </a:pPr>
            <a:r>
              <a:rPr lang="en-US" sz="3000" b="1" dirty="0">
                <a:solidFill>
                  <a:srgbClr val="B23A2F"/>
                </a:solidFill>
                <a:latin typeface="Cambria" pitchFamily="34" charset="0"/>
                <a:ea typeface="Cambria" pitchFamily="34" charset="-122"/>
                <a:cs typeface="Cambria" pitchFamily="34" charset="-120"/>
              </a:rPr>
              <a:t>3 / 3</a:t>
            </a:r>
            <a:endParaRPr lang="en-US" sz="3000" dirty="0"/>
          </a:p>
        </p:txBody>
      </p:sp>
      <p:sp>
        <p:nvSpPr>
          <p:cNvPr id="22" name="Text 20"/>
          <p:cNvSpPr/>
          <p:nvPr/>
        </p:nvSpPr>
        <p:spPr>
          <a:xfrm>
            <a:off x="9500616" y="2768803"/>
            <a:ext cx="1773936" cy="590702"/>
          </a:xfrm>
          <a:prstGeom prst="rect">
            <a:avLst/>
          </a:prstGeom>
          <a:noFill/>
          <a:ln/>
        </p:spPr>
        <p:txBody>
          <a:bodyPr wrap="square" rtlCol="0" anchor="t"/>
          <a:lstStyle/>
          <a:p>
            <a:pPr marL="0" indent="0" algn="ctr">
              <a:buNone/>
            </a:pPr>
            <a:r>
              <a:rPr lang="en-US" sz="1050" dirty="0">
                <a:solidFill>
                  <a:srgbClr val="13293D"/>
                </a:solidFill>
                <a:latin typeface="Calibri" pitchFamily="34" charset="0"/>
                <a:ea typeface="Calibri" pitchFamily="34" charset="-122"/>
                <a:cs typeface="Calibri" pitchFamily="34" charset="-120"/>
              </a:rPr>
              <a:t>files publicly</a:t>
            </a:r>
            <a:endParaRPr lang="en-US" sz="1050" dirty="0"/>
          </a:p>
          <a:p>
            <a:pPr marL="0" indent="0" algn="ctr">
              <a:buNone/>
            </a:pPr>
            <a:r>
              <a:rPr lang="en-US" sz="1050" dirty="0">
                <a:solidFill>
                  <a:srgbClr val="13293D"/>
                </a:solidFill>
                <a:latin typeface="Calibri" pitchFamily="34" charset="0"/>
                <a:ea typeface="Calibri" pitchFamily="34" charset="-122"/>
                <a:cs typeface="Calibri" pitchFamily="34" charset="-120"/>
              </a:rPr>
              <a:t>readable, no credentials</a:t>
            </a:r>
            <a:endParaRPr lang="en-US" sz="1050" dirty="0"/>
          </a:p>
        </p:txBody>
      </p:sp>
      <p:sp>
        <p:nvSpPr>
          <p:cNvPr id="23" name="Text 21"/>
          <p:cNvSpPr/>
          <p:nvPr/>
        </p:nvSpPr>
        <p:spPr>
          <a:xfrm>
            <a:off x="685800" y="3703320"/>
            <a:ext cx="10789920" cy="731520"/>
          </a:xfrm>
          <a:prstGeom prst="rect">
            <a:avLst/>
          </a:prstGeom>
          <a:noFill/>
          <a:ln/>
        </p:spPr>
        <p:txBody>
          <a:bodyPr wrap="square" rtlCol="0" anchor="ctr"/>
          <a:lstStyle/>
          <a:p>
            <a:pPr marL="0" indent="0">
              <a:lnSpc>
                <a:spcPct val="130000"/>
              </a:lnSpc>
              <a:buNone/>
            </a:pPr>
            <a:r>
              <a:rPr lang="en-US" sz="1300" dirty="0">
                <a:solidFill>
                  <a:srgbClr val="13293D"/>
                </a:solidFill>
                <a:latin typeface="Calibri" pitchFamily="34" charset="0"/>
                <a:ea typeface="Calibri" pitchFamily="34" charset="-122"/>
                <a:cs typeface="Calibri" pitchFamily="34" charset="-120"/>
              </a:rPr>
              <a:t>Severity split: 6 HIGH / 1 MEDIUM / 2 LOW. Weighted by severity, identity and network together account for 12 of the 22 points against 8 from storage — matching the literature's 2025-26 shift where identity now drives breach severity, not just frequency.</a:t>
            </a:r>
            <a:endParaRPr lang="en-US" sz="1300" dirty="0"/>
          </a:p>
        </p:txBody>
      </p:sp>
      <p:sp>
        <p:nvSpPr>
          <p:cNvPr id="24" name="Shape 22"/>
          <p:cNvSpPr/>
          <p:nvPr/>
        </p:nvSpPr>
        <p:spPr>
          <a:xfrm>
            <a:off x="685800" y="4572000"/>
            <a:ext cx="10789920" cy="1280160"/>
          </a:xfrm>
          <a:prstGeom prst="roundRect">
            <a:avLst>
              <a:gd name="adj" fmla="val 5714"/>
            </a:avLst>
          </a:prstGeom>
          <a:solidFill>
            <a:srgbClr val="13315C"/>
          </a:solidFill>
          <a:ln/>
        </p:spPr>
        <p:txBody>
          <a:bodyPr/>
          <a:lstStyle/>
          <a:p>
            <a:endParaRPr lang="en-US"/>
          </a:p>
        </p:txBody>
      </p:sp>
      <p:sp>
        <p:nvSpPr>
          <p:cNvPr id="25" name="Text 23"/>
          <p:cNvSpPr/>
          <p:nvPr/>
        </p:nvSpPr>
        <p:spPr>
          <a:xfrm>
            <a:off x="914400" y="4572000"/>
            <a:ext cx="10332720" cy="1280160"/>
          </a:xfrm>
          <a:prstGeom prst="rect">
            <a:avLst/>
          </a:prstGeom>
          <a:noFill/>
          <a:ln/>
        </p:spPr>
        <p:txBody>
          <a:bodyPr wrap="square" rtlCol="0" anchor="ctr"/>
          <a:lstStyle/>
          <a:p>
            <a:pPr marL="0" indent="0">
              <a:lnSpc>
                <a:spcPct val="130000"/>
              </a:lnSpc>
              <a:buNone/>
            </a:pPr>
            <a:r>
              <a:rPr lang="en-US" sz="1250" b="1" dirty="0">
                <a:solidFill>
                  <a:srgbClr val="E8A33D"/>
                </a:solidFill>
                <a:latin typeface="Calibri" pitchFamily="34" charset="0"/>
                <a:ea typeface="Calibri" pitchFamily="34" charset="-122"/>
                <a:cs typeface="Calibri" pitchFamily="34" charset="-120"/>
              </a:rPr>
              <a:t>Independently checked:  </a:t>
            </a:r>
            <a:r>
              <a:rPr lang="en-US" sz="1250" dirty="0">
                <a:solidFill>
                  <a:srgbClr val="FFFFFF"/>
                </a:solidFill>
                <a:latin typeface="Calibri" pitchFamily="34" charset="0"/>
                <a:ea typeface="Calibri" pitchFamily="34" charset="-122"/>
                <a:cs typeface="Calibri" pitchFamily="34" charset="-120"/>
              </a:rPr>
              <a:t>the DERS of 22 was traced by replaying the scanner's detection logic against a mocked, synthetic account state — the traced total agreed with the live run finding-for-finding.</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10</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RESULTS II</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From Configuration Reading to Observed Exposure</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10</a:t>
            </a:r>
            <a:endParaRPr lang="en-US" sz="900" dirty="0"/>
          </a:p>
        </p:txBody>
      </p:sp>
      <p:sp>
        <p:nvSpPr>
          <p:cNvPr id="8" name="Shape 6"/>
          <p:cNvSpPr/>
          <p:nvPr/>
        </p:nvSpPr>
        <p:spPr>
          <a:xfrm>
            <a:off x="685800" y="1600200"/>
            <a:ext cx="5166360" cy="4434840"/>
          </a:xfrm>
          <a:prstGeom prst="roundRect">
            <a:avLst>
              <a:gd name="adj" fmla="val 1237"/>
            </a:avLst>
          </a:prstGeom>
          <a:solidFill>
            <a:srgbClr val="0B2545"/>
          </a:solidFill>
          <a:ln/>
        </p:spPr>
        <p:txBody>
          <a:bodyPr/>
          <a:lstStyle/>
          <a:p>
            <a:endParaRPr lang="en-US"/>
          </a:p>
        </p:txBody>
      </p:sp>
      <p:pic>
        <p:nvPicPr>
          <p:cNvPr id="9" name="Image 0" descr="/home/claude/pptx_build/assets/verify_crop.png"/>
          <p:cNvPicPr>
            <a:picLocks noChangeAspect="1"/>
          </p:cNvPicPr>
          <p:nvPr/>
        </p:nvPicPr>
        <p:blipFill>
          <a:blip r:embed="rId3"/>
          <a:stretch>
            <a:fillRect/>
          </a:stretch>
        </p:blipFill>
        <p:spPr>
          <a:xfrm>
            <a:off x="841248" y="1755648"/>
            <a:ext cx="4855464" cy="1764792"/>
          </a:xfrm>
          <a:prstGeom prst="rect">
            <a:avLst/>
          </a:prstGeom>
        </p:spPr>
      </p:pic>
      <p:sp>
        <p:nvSpPr>
          <p:cNvPr id="10" name="Text 7"/>
          <p:cNvSpPr/>
          <p:nvPr/>
        </p:nvSpPr>
        <p:spPr>
          <a:xfrm>
            <a:off x="841248" y="3639312"/>
            <a:ext cx="4855464" cy="914400"/>
          </a:xfrm>
          <a:prstGeom prst="rect">
            <a:avLst/>
          </a:prstGeom>
          <a:noFill/>
          <a:ln/>
        </p:spPr>
        <p:txBody>
          <a:bodyPr wrap="square" rtlCol="0" anchor="ctr"/>
          <a:lstStyle/>
          <a:p>
            <a:pPr marL="0" indent="0">
              <a:lnSpc>
                <a:spcPct val="125000"/>
              </a:lnSpc>
              <a:buNone/>
            </a:pPr>
            <a:r>
              <a:rPr lang="en-US" sz="1150" i="1" dirty="0">
                <a:solidFill>
                  <a:srgbClr val="D6E4F0"/>
                </a:solidFill>
                <a:latin typeface="Calibri" pitchFamily="34" charset="0"/>
                <a:ea typeface="Calibri" pitchFamily="34" charset="-122"/>
                <a:cs typeface="Calibri" pitchFamily="34" charset="-120"/>
              </a:rPr>
              <a:t>Unauthenticated HTTPS GET requests — no SDK, no credentials — confirm all 3 synthetic files are readable in full, converting an inferred finding into an observed one.</a:t>
            </a:r>
            <a:endParaRPr lang="en-US" sz="1150" dirty="0"/>
          </a:p>
        </p:txBody>
      </p:sp>
      <p:sp>
        <p:nvSpPr>
          <p:cNvPr id="11" name="Text 8"/>
          <p:cNvSpPr/>
          <p:nvPr/>
        </p:nvSpPr>
        <p:spPr>
          <a:xfrm>
            <a:off x="841248" y="4709160"/>
            <a:ext cx="4855464" cy="1188720"/>
          </a:xfrm>
          <a:prstGeom prst="rect">
            <a:avLst/>
          </a:prstGeom>
          <a:noFill/>
          <a:ln/>
        </p:spPr>
        <p:txBody>
          <a:bodyPr wrap="square" rtlCol="0" anchor="ctr"/>
          <a:lstStyle/>
          <a:p>
            <a:pPr marL="0" indent="0">
              <a:buNone/>
            </a:pPr>
            <a:r>
              <a:rPr lang="en-US" sz="950" i="1" dirty="0">
                <a:solidFill>
                  <a:srgbClr val="E8A33D"/>
                </a:solidFill>
                <a:latin typeface="Calibri" pitchFamily="34" charset="0"/>
                <a:ea typeface="Calibri" pitchFamily="34" charset="-122"/>
                <a:cs typeface="Calibri" pitchFamily="34" charset="-120"/>
              </a:rPr>
              <a:t>Fig. Independent public-exposure verification (customers.csv, internal_credentials.txt)</a:t>
            </a:r>
            <a:endParaRPr lang="en-US" sz="950" dirty="0"/>
          </a:p>
        </p:txBody>
      </p:sp>
      <p:sp>
        <p:nvSpPr>
          <p:cNvPr id="12" name="Text 9"/>
          <p:cNvSpPr/>
          <p:nvPr/>
        </p:nvSpPr>
        <p:spPr>
          <a:xfrm>
            <a:off x="6080760" y="1627632"/>
            <a:ext cx="5440680" cy="365760"/>
          </a:xfrm>
          <a:prstGeom prst="rect">
            <a:avLst/>
          </a:prstGeom>
          <a:noFill/>
          <a:ln/>
        </p:spPr>
        <p:txBody>
          <a:bodyPr wrap="square" rtlCol="0" anchor="ctr"/>
          <a:lstStyle/>
          <a:p>
            <a:pPr marL="0" indent="0">
              <a:buNone/>
            </a:pPr>
            <a:r>
              <a:rPr lang="en-US" sz="1250" b="1" dirty="0">
                <a:solidFill>
                  <a:srgbClr val="0B2545"/>
                </a:solidFill>
                <a:latin typeface="Calibri" pitchFamily="34" charset="0"/>
                <a:ea typeface="Calibri" pitchFamily="34" charset="-122"/>
                <a:cs typeface="Calibri" pitchFamily="34" charset="-120"/>
              </a:rPr>
              <a:t>Projected DERS reduction, by remediation priority band</a:t>
            </a:r>
            <a:endParaRPr lang="en-US" sz="1250" dirty="0"/>
          </a:p>
        </p:txBody>
      </p:sp>
      <p:graphicFrame>
        <p:nvGraphicFramePr>
          <p:cNvPr id="13" name="Chart 0"/>
          <p:cNvGraphicFramePr/>
          <p:nvPr/>
        </p:nvGraphicFramePr>
        <p:xfrm>
          <a:off x="5989320" y="2011680"/>
          <a:ext cx="5532120" cy="2834640"/>
        </p:xfrm>
        <a:graphic>
          <a:graphicData uri="http://schemas.openxmlformats.org/drawingml/2006/chart">
            <c:chart xmlns:c="http://schemas.openxmlformats.org/drawingml/2006/chart" xmlns:r="http://schemas.openxmlformats.org/officeDocument/2006/relationships" r:id="rId4"/>
          </a:graphicData>
        </a:graphic>
      </p:graphicFrame>
      <p:sp>
        <p:nvSpPr>
          <p:cNvPr id="14" name="Text 10"/>
          <p:cNvSpPr/>
          <p:nvPr/>
        </p:nvSpPr>
        <p:spPr>
          <a:xfrm>
            <a:off x="6080760" y="4983480"/>
            <a:ext cx="5440680" cy="777240"/>
          </a:xfrm>
          <a:prstGeom prst="rect">
            <a:avLst/>
          </a:prstGeom>
          <a:noFill/>
          <a:ln/>
        </p:spPr>
        <p:txBody>
          <a:bodyPr wrap="square" rtlCol="0" anchor="ctr"/>
          <a:lstStyle/>
          <a:p>
            <a:pPr marL="0" indent="0">
              <a:lnSpc>
                <a:spcPct val="125000"/>
              </a:lnSpc>
              <a:buNone/>
            </a:pPr>
            <a:r>
              <a:rPr lang="en-US" sz="1100" i="1" dirty="0">
                <a:solidFill>
                  <a:srgbClr val="5C7A99"/>
                </a:solidFill>
                <a:latin typeface="Calibri" pitchFamily="34" charset="0"/>
                <a:ea typeface="Calibri" pitchFamily="34" charset="-122"/>
                <a:cs typeface="Calibri" pitchFamily="34" charset="-120"/>
              </a:rPr>
              <a:t>Every catalogue entry carries its own remediating action, so the effect of each priority band is derived directly from the standards catalogue rather than guessed.</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11</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HONEST ACCOUNTING</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Contributions &amp; Limitations</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11</a:t>
            </a:r>
            <a:endParaRPr lang="en-US" sz="900" dirty="0"/>
          </a:p>
        </p:txBody>
      </p:sp>
      <p:sp>
        <p:nvSpPr>
          <p:cNvPr id="8" name="Shape 6"/>
          <p:cNvSpPr/>
          <p:nvPr/>
        </p:nvSpPr>
        <p:spPr>
          <a:xfrm>
            <a:off x="685800" y="1600200"/>
            <a:ext cx="5257800" cy="54864"/>
          </a:xfrm>
          <a:prstGeom prst="rect">
            <a:avLst/>
          </a:prstGeom>
          <a:solidFill>
            <a:srgbClr val="2E7D5B"/>
          </a:solidFill>
          <a:ln/>
        </p:spPr>
        <p:txBody>
          <a:bodyPr/>
          <a:lstStyle/>
          <a:p>
            <a:endParaRPr lang="en-US"/>
          </a:p>
        </p:txBody>
      </p:sp>
      <p:sp>
        <p:nvSpPr>
          <p:cNvPr id="9" name="Text 7"/>
          <p:cNvSpPr/>
          <p:nvPr/>
        </p:nvSpPr>
        <p:spPr>
          <a:xfrm>
            <a:off x="685800" y="1737360"/>
            <a:ext cx="5257800" cy="320040"/>
          </a:xfrm>
          <a:prstGeom prst="rect">
            <a:avLst/>
          </a:prstGeom>
          <a:noFill/>
          <a:ln/>
        </p:spPr>
        <p:txBody>
          <a:bodyPr wrap="square" rtlCol="0" anchor="ctr"/>
          <a:lstStyle/>
          <a:p>
            <a:pPr marL="0" indent="0">
              <a:buNone/>
            </a:pPr>
            <a:r>
              <a:rPr lang="en-US" sz="1300" b="1" dirty="0">
                <a:solidFill>
                  <a:srgbClr val="2E7D5B"/>
                </a:solidFill>
                <a:latin typeface="Calibri" pitchFamily="34" charset="0"/>
                <a:ea typeface="Calibri" pitchFamily="34" charset="-122"/>
                <a:cs typeface="Calibri" pitchFamily="34" charset="-120"/>
              </a:rPr>
              <a:t>CONTRIBUTIONS</a:t>
            </a:r>
            <a:endParaRPr lang="en-US" sz="1300" dirty="0"/>
          </a:p>
        </p:txBody>
      </p:sp>
      <p:sp>
        <p:nvSpPr>
          <p:cNvPr id="10" name="Text 8"/>
          <p:cNvSpPr/>
          <p:nvPr/>
        </p:nvSpPr>
        <p:spPr>
          <a:xfrm>
            <a:off x="822960" y="2103120"/>
            <a:ext cx="5029200" cy="3931920"/>
          </a:xfrm>
          <a:prstGeom prst="rect">
            <a:avLst/>
          </a:prstGeom>
          <a:noFill/>
          <a:ln/>
        </p:spPr>
        <p:txBody>
          <a:bodyPr wrap="square" rtlCol="0" anchor="ctr"/>
          <a:lstStyle/>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A reproducible experimental baseline — one command builds it, one command tears it down cleanly</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A standards-mapped measurement instrument — one catalogue means the mapping cannot drift</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A demonstrated inferred-to-observed exposure conversion — held distinct throughout</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A translation layer — technical findings rendered as business consequence and priority</a:t>
            </a:r>
            <a:endParaRPr lang="en-US" sz="1200" dirty="0"/>
          </a:p>
        </p:txBody>
      </p:sp>
      <p:sp>
        <p:nvSpPr>
          <p:cNvPr id="11" name="Shape 9"/>
          <p:cNvSpPr/>
          <p:nvPr/>
        </p:nvSpPr>
        <p:spPr>
          <a:xfrm>
            <a:off x="6217920" y="1600200"/>
            <a:ext cx="5257800" cy="54864"/>
          </a:xfrm>
          <a:prstGeom prst="rect">
            <a:avLst/>
          </a:prstGeom>
          <a:solidFill>
            <a:srgbClr val="B23A2F"/>
          </a:solidFill>
          <a:ln/>
        </p:spPr>
        <p:txBody>
          <a:bodyPr/>
          <a:lstStyle/>
          <a:p>
            <a:endParaRPr lang="en-US"/>
          </a:p>
        </p:txBody>
      </p:sp>
      <p:sp>
        <p:nvSpPr>
          <p:cNvPr id="12" name="Text 10"/>
          <p:cNvSpPr/>
          <p:nvPr/>
        </p:nvSpPr>
        <p:spPr>
          <a:xfrm>
            <a:off x="6217920" y="1737360"/>
            <a:ext cx="5257800" cy="320040"/>
          </a:xfrm>
          <a:prstGeom prst="rect">
            <a:avLst/>
          </a:prstGeom>
          <a:noFill/>
          <a:ln/>
        </p:spPr>
        <p:txBody>
          <a:bodyPr wrap="square" rtlCol="0" anchor="ctr"/>
          <a:lstStyle/>
          <a:p>
            <a:pPr marL="0" indent="0">
              <a:buNone/>
            </a:pPr>
            <a:r>
              <a:rPr lang="en-US" sz="1300" b="1" dirty="0">
                <a:solidFill>
                  <a:srgbClr val="B23A2F"/>
                </a:solidFill>
                <a:latin typeface="Calibri" pitchFamily="34" charset="0"/>
                <a:ea typeface="Calibri" pitchFamily="34" charset="-122"/>
                <a:cs typeface="Calibri" pitchFamily="34" charset="-120"/>
              </a:rPr>
              <a:t>LIMITATIONS</a:t>
            </a:r>
            <a:endParaRPr lang="en-US" sz="1300" dirty="0"/>
          </a:p>
        </p:txBody>
      </p:sp>
      <p:sp>
        <p:nvSpPr>
          <p:cNvPr id="13" name="Text 11"/>
          <p:cNvSpPr/>
          <p:nvPr/>
        </p:nvSpPr>
        <p:spPr>
          <a:xfrm>
            <a:off x="6355080" y="2103120"/>
            <a:ext cx="5029200" cy="3931920"/>
          </a:xfrm>
          <a:prstGeom prst="rect">
            <a:avLst/>
          </a:prstGeom>
          <a:noFill/>
          <a:ln/>
        </p:spPr>
        <p:txBody>
          <a:bodyPr wrap="square" rtlCol="0" anchor="ctr"/>
          <a:lstStyle/>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No post-remediation re-scan captured yet — effect is derived, not fully observed</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Attack Success Rate not measured — a direct consequence of not adopting Pacu</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Check inventory is narrow: 12 conditions vs. several hundred in production tools</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Severity weights (3/2/1) are chosen for interpretability, not empirically derived</a:t>
            </a:r>
            <a:endParaRPr lang="en-US" sz="1200" dirty="0"/>
          </a:p>
          <a:p>
            <a:pPr marL="342900" indent="-342900">
              <a:lnSpc>
                <a:spcPct val="135000"/>
              </a:lnSpc>
              <a:spcAft>
                <a:spcPts val="1000"/>
              </a:spcAft>
              <a:buSzPct val="100000"/>
              <a:buChar char="✗"/>
            </a:pPr>
            <a:r>
              <a:rPr lang="en-US" sz="1200" dirty="0">
                <a:solidFill>
                  <a:srgbClr val="13293D"/>
                </a:solidFill>
                <a:latin typeface="Calibri" pitchFamily="34" charset="0"/>
                <a:ea typeface="Calibri" pitchFamily="34" charset="-122"/>
                <a:cs typeface="Calibri" pitchFamily="34" charset="-120"/>
              </a:rPr>
              <a:t>Environment is small and simulated — human/organisational factors are absent</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12</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FUTURE WORK I</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Strengthening the Script for Real Organisations</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12</a:t>
            </a:r>
            <a:endParaRPr lang="en-US" sz="900" dirty="0"/>
          </a:p>
        </p:txBody>
      </p:sp>
      <p:sp>
        <p:nvSpPr>
          <p:cNvPr id="8" name="Shape 6"/>
          <p:cNvSpPr/>
          <p:nvPr/>
        </p:nvSpPr>
        <p:spPr>
          <a:xfrm>
            <a:off x="685800" y="1600200"/>
            <a:ext cx="5257800" cy="1965960"/>
          </a:xfrm>
          <a:prstGeom prst="roundRect">
            <a:avLst>
              <a:gd name="adj" fmla="val 4186"/>
            </a:avLst>
          </a:prstGeom>
          <a:solidFill>
            <a:srgbClr val="FFFFFF"/>
          </a:solidFill>
          <a:ln w="12700">
            <a:solidFill>
              <a:srgbClr val="D6E4F0"/>
            </a:solidFill>
            <a:prstDash val="solid"/>
          </a:ln>
        </p:spPr>
        <p:txBody>
          <a:bodyPr/>
          <a:lstStyle/>
          <a:p>
            <a:endParaRPr lang="en-US"/>
          </a:p>
        </p:txBody>
      </p:sp>
      <p:sp>
        <p:nvSpPr>
          <p:cNvPr id="9" name="Shape 7"/>
          <p:cNvSpPr/>
          <p:nvPr/>
        </p:nvSpPr>
        <p:spPr>
          <a:xfrm>
            <a:off x="886968" y="1783080"/>
            <a:ext cx="384048" cy="384048"/>
          </a:xfrm>
          <a:prstGeom prst="roundRect">
            <a:avLst>
              <a:gd name="adj" fmla="val 19048"/>
            </a:avLst>
          </a:prstGeom>
          <a:solidFill>
            <a:srgbClr val="1C7293"/>
          </a:solidFill>
          <a:ln/>
        </p:spPr>
        <p:txBody>
          <a:bodyPr/>
          <a:lstStyle/>
          <a:p>
            <a:endParaRPr lang="en-US"/>
          </a:p>
        </p:txBody>
      </p:sp>
      <p:sp>
        <p:nvSpPr>
          <p:cNvPr id="10" name="Text 8"/>
          <p:cNvSpPr/>
          <p:nvPr/>
        </p:nvSpPr>
        <p:spPr>
          <a:xfrm>
            <a:off x="886968" y="1783080"/>
            <a:ext cx="384048" cy="384048"/>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11" name="Text 9"/>
          <p:cNvSpPr/>
          <p:nvPr/>
        </p:nvSpPr>
        <p:spPr>
          <a:xfrm>
            <a:off x="1399032" y="1764792"/>
            <a:ext cx="4343400" cy="420624"/>
          </a:xfrm>
          <a:prstGeom prst="rect">
            <a:avLst/>
          </a:prstGeom>
          <a:noFill/>
          <a:ln/>
        </p:spPr>
        <p:txBody>
          <a:bodyPr wrap="square" rtlCol="0" anchor="ctr"/>
          <a:lstStyle/>
          <a:p>
            <a:pPr marL="0" indent="0">
              <a:buNone/>
            </a:pPr>
            <a:r>
              <a:rPr lang="en-US" sz="1350" b="1" dirty="0">
                <a:solidFill>
                  <a:srgbClr val="0B2545"/>
                </a:solidFill>
                <a:latin typeface="Calibri" pitchFamily="34" charset="0"/>
                <a:ea typeface="Calibri" pitchFamily="34" charset="-122"/>
                <a:cs typeface="Calibri" pitchFamily="34" charset="-120"/>
              </a:rPr>
              <a:t>Extend the check inventory</a:t>
            </a:r>
            <a:endParaRPr lang="en-US" sz="1350" dirty="0"/>
          </a:p>
        </p:txBody>
      </p:sp>
      <p:sp>
        <p:nvSpPr>
          <p:cNvPr id="12" name="Text 10"/>
          <p:cNvSpPr/>
          <p:nvPr/>
        </p:nvSpPr>
        <p:spPr>
          <a:xfrm>
            <a:off x="960120" y="2258568"/>
            <a:ext cx="4709160" cy="1143000"/>
          </a:xfrm>
          <a:prstGeom prst="rect">
            <a:avLst/>
          </a:prstGeom>
          <a:noFill/>
          <a:ln/>
        </p:spPr>
        <p:txBody>
          <a:bodyPr wrap="square" rtlCol="0" anchor="t"/>
          <a:lstStyle/>
          <a:p>
            <a:pPr marL="0" indent="0">
              <a:lnSpc>
                <a:spcPct val="125000"/>
              </a:lnSpc>
              <a:buNone/>
            </a:pPr>
            <a:r>
              <a:rPr lang="en-US" sz="1100" dirty="0">
                <a:solidFill>
                  <a:srgbClr val="13293D"/>
                </a:solidFill>
                <a:latin typeface="Calibri" pitchFamily="34" charset="0"/>
                <a:ea typeface="Calibri" pitchFamily="34" charset="-122"/>
                <a:cs typeface="Calibri" pitchFamily="34" charset="-120"/>
              </a:rPr>
              <a:t>Add key management, network segmentation, data classification and patch state — the single-catalogue design absorbs this without restructuring.</a:t>
            </a:r>
            <a:endParaRPr lang="en-US" sz="1100" dirty="0"/>
          </a:p>
        </p:txBody>
      </p:sp>
      <p:sp>
        <p:nvSpPr>
          <p:cNvPr id="13" name="Shape 11"/>
          <p:cNvSpPr/>
          <p:nvPr/>
        </p:nvSpPr>
        <p:spPr>
          <a:xfrm>
            <a:off x="6217920" y="1600200"/>
            <a:ext cx="5257800" cy="1965960"/>
          </a:xfrm>
          <a:prstGeom prst="roundRect">
            <a:avLst>
              <a:gd name="adj" fmla="val 4186"/>
            </a:avLst>
          </a:prstGeom>
          <a:solidFill>
            <a:srgbClr val="FFFFFF"/>
          </a:solidFill>
          <a:ln w="12700">
            <a:solidFill>
              <a:srgbClr val="D6E4F0"/>
            </a:solidFill>
            <a:prstDash val="solid"/>
          </a:ln>
        </p:spPr>
        <p:txBody>
          <a:bodyPr/>
          <a:lstStyle/>
          <a:p>
            <a:endParaRPr lang="en-US"/>
          </a:p>
        </p:txBody>
      </p:sp>
      <p:sp>
        <p:nvSpPr>
          <p:cNvPr id="14" name="Shape 12"/>
          <p:cNvSpPr/>
          <p:nvPr/>
        </p:nvSpPr>
        <p:spPr>
          <a:xfrm>
            <a:off x="6419088" y="1783080"/>
            <a:ext cx="384048" cy="384048"/>
          </a:xfrm>
          <a:prstGeom prst="roundRect">
            <a:avLst>
              <a:gd name="adj" fmla="val 19048"/>
            </a:avLst>
          </a:prstGeom>
          <a:solidFill>
            <a:srgbClr val="1C7293"/>
          </a:solidFill>
          <a:ln/>
        </p:spPr>
        <p:txBody>
          <a:bodyPr/>
          <a:lstStyle/>
          <a:p>
            <a:endParaRPr lang="en-US"/>
          </a:p>
        </p:txBody>
      </p:sp>
      <p:sp>
        <p:nvSpPr>
          <p:cNvPr id="15" name="Text 13"/>
          <p:cNvSpPr/>
          <p:nvPr/>
        </p:nvSpPr>
        <p:spPr>
          <a:xfrm>
            <a:off x="6419088" y="1783080"/>
            <a:ext cx="384048" cy="384048"/>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6" name="Text 14"/>
          <p:cNvSpPr/>
          <p:nvPr/>
        </p:nvSpPr>
        <p:spPr>
          <a:xfrm>
            <a:off x="6931152" y="1764792"/>
            <a:ext cx="4343400" cy="420624"/>
          </a:xfrm>
          <a:prstGeom prst="rect">
            <a:avLst/>
          </a:prstGeom>
          <a:noFill/>
          <a:ln/>
        </p:spPr>
        <p:txBody>
          <a:bodyPr wrap="square" rtlCol="0" anchor="ctr"/>
          <a:lstStyle/>
          <a:p>
            <a:pPr marL="0" indent="0">
              <a:buNone/>
            </a:pPr>
            <a:r>
              <a:rPr lang="en-US" sz="1350" b="1" dirty="0">
                <a:solidFill>
                  <a:srgbClr val="0B2545"/>
                </a:solidFill>
                <a:latin typeface="Calibri" pitchFamily="34" charset="0"/>
                <a:ea typeface="Calibri" pitchFamily="34" charset="-122"/>
                <a:cs typeface="Calibri" pitchFamily="34" charset="-120"/>
              </a:rPr>
              <a:t>Continuous, not point-in-time</a:t>
            </a:r>
            <a:endParaRPr lang="en-US" sz="1350" dirty="0"/>
          </a:p>
        </p:txBody>
      </p:sp>
      <p:sp>
        <p:nvSpPr>
          <p:cNvPr id="17" name="Text 15"/>
          <p:cNvSpPr/>
          <p:nvPr/>
        </p:nvSpPr>
        <p:spPr>
          <a:xfrm>
            <a:off x="6492240" y="2258568"/>
            <a:ext cx="4709160" cy="1143000"/>
          </a:xfrm>
          <a:prstGeom prst="rect">
            <a:avLst/>
          </a:prstGeom>
          <a:noFill/>
          <a:ln/>
        </p:spPr>
        <p:txBody>
          <a:bodyPr wrap="square" rtlCol="0" anchor="t"/>
          <a:lstStyle/>
          <a:p>
            <a:pPr marL="0" indent="0">
              <a:lnSpc>
                <a:spcPct val="125000"/>
              </a:lnSpc>
              <a:buNone/>
            </a:pPr>
            <a:r>
              <a:rPr lang="en-US" sz="1100" dirty="0">
                <a:solidFill>
                  <a:srgbClr val="13293D"/>
                </a:solidFill>
                <a:latin typeface="Calibri" pitchFamily="34" charset="0"/>
                <a:ea typeface="Calibri" pitchFamily="34" charset="-122"/>
                <a:cs typeface="Calibri" pitchFamily="34" charset="-120"/>
              </a:rPr>
              <a:t>The scanner already exits non-zero on a confirmed live leak; couple that to Infrastructure-as-Code so a CI/CD pipeline gate catches drift at the point of definition, not after.</a:t>
            </a:r>
            <a:endParaRPr lang="en-US" sz="1100" dirty="0"/>
          </a:p>
        </p:txBody>
      </p:sp>
      <p:sp>
        <p:nvSpPr>
          <p:cNvPr id="18" name="Shape 16"/>
          <p:cNvSpPr/>
          <p:nvPr/>
        </p:nvSpPr>
        <p:spPr>
          <a:xfrm>
            <a:off x="685800" y="3794760"/>
            <a:ext cx="5257800" cy="1965960"/>
          </a:xfrm>
          <a:prstGeom prst="roundRect">
            <a:avLst>
              <a:gd name="adj" fmla="val 4186"/>
            </a:avLst>
          </a:prstGeom>
          <a:solidFill>
            <a:srgbClr val="FFFFFF"/>
          </a:solidFill>
          <a:ln w="12700">
            <a:solidFill>
              <a:srgbClr val="D6E4F0"/>
            </a:solidFill>
            <a:prstDash val="solid"/>
          </a:ln>
        </p:spPr>
        <p:txBody>
          <a:bodyPr/>
          <a:lstStyle/>
          <a:p>
            <a:endParaRPr lang="en-US"/>
          </a:p>
        </p:txBody>
      </p:sp>
      <p:sp>
        <p:nvSpPr>
          <p:cNvPr id="19" name="Shape 17"/>
          <p:cNvSpPr/>
          <p:nvPr/>
        </p:nvSpPr>
        <p:spPr>
          <a:xfrm>
            <a:off x="886968" y="3977640"/>
            <a:ext cx="384048" cy="384048"/>
          </a:xfrm>
          <a:prstGeom prst="roundRect">
            <a:avLst>
              <a:gd name="adj" fmla="val 19048"/>
            </a:avLst>
          </a:prstGeom>
          <a:solidFill>
            <a:srgbClr val="1C7293"/>
          </a:solidFill>
          <a:ln/>
        </p:spPr>
        <p:txBody>
          <a:bodyPr/>
          <a:lstStyle/>
          <a:p>
            <a:endParaRPr lang="en-US"/>
          </a:p>
        </p:txBody>
      </p:sp>
      <p:sp>
        <p:nvSpPr>
          <p:cNvPr id="20" name="Text 18"/>
          <p:cNvSpPr/>
          <p:nvPr/>
        </p:nvSpPr>
        <p:spPr>
          <a:xfrm>
            <a:off x="886968" y="3977640"/>
            <a:ext cx="384048" cy="384048"/>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21" name="Text 19"/>
          <p:cNvSpPr/>
          <p:nvPr/>
        </p:nvSpPr>
        <p:spPr>
          <a:xfrm>
            <a:off x="1399032" y="3959352"/>
            <a:ext cx="4343400" cy="420624"/>
          </a:xfrm>
          <a:prstGeom prst="rect">
            <a:avLst/>
          </a:prstGeom>
          <a:noFill/>
          <a:ln/>
        </p:spPr>
        <p:txBody>
          <a:bodyPr wrap="square" rtlCol="0" anchor="ctr"/>
          <a:lstStyle/>
          <a:p>
            <a:pPr marL="0" indent="0">
              <a:buNone/>
            </a:pPr>
            <a:r>
              <a:rPr lang="en-US" sz="1350" b="1" dirty="0">
                <a:solidFill>
                  <a:srgbClr val="0B2545"/>
                </a:solidFill>
                <a:latin typeface="Calibri" pitchFamily="34" charset="0"/>
                <a:ea typeface="Calibri" pitchFamily="34" charset="-122"/>
                <a:cs typeface="Calibri" pitchFamily="34" charset="-120"/>
              </a:rPr>
              <a:t>Identity automation</a:t>
            </a:r>
            <a:endParaRPr lang="en-US" sz="1350" dirty="0"/>
          </a:p>
        </p:txBody>
      </p:sp>
      <p:sp>
        <p:nvSpPr>
          <p:cNvPr id="22" name="Text 20"/>
          <p:cNvSpPr/>
          <p:nvPr/>
        </p:nvSpPr>
        <p:spPr>
          <a:xfrm>
            <a:off x="960120" y="4453128"/>
            <a:ext cx="4709160" cy="1143000"/>
          </a:xfrm>
          <a:prstGeom prst="rect">
            <a:avLst/>
          </a:prstGeom>
          <a:noFill/>
          <a:ln/>
        </p:spPr>
        <p:txBody>
          <a:bodyPr wrap="square" rtlCol="0" anchor="t"/>
          <a:lstStyle/>
          <a:p>
            <a:pPr marL="0" indent="0">
              <a:lnSpc>
                <a:spcPct val="125000"/>
              </a:lnSpc>
              <a:buNone/>
            </a:pPr>
            <a:r>
              <a:rPr lang="en-US" sz="1100" dirty="0">
                <a:solidFill>
                  <a:srgbClr val="13293D"/>
                </a:solidFill>
                <a:latin typeface="Calibri" pitchFamily="34" charset="0"/>
                <a:ea typeface="Calibri" pitchFamily="34" charset="-122"/>
                <a:cs typeface="Calibri" pitchFamily="34" charset="-120"/>
              </a:rPr>
              <a:t>Generate least-privilege IAM policies from observed access patterns rather than hand-authoring them — MFA and identity are exactly where this framework currently leans hardest on scarce expertise.</a:t>
            </a:r>
            <a:endParaRPr lang="en-US" sz="1100" dirty="0"/>
          </a:p>
        </p:txBody>
      </p:sp>
      <p:sp>
        <p:nvSpPr>
          <p:cNvPr id="23" name="Shape 21"/>
          <p:cNvSpPr/>
          <p:nvPr/>
        </p:nvSpPr>
        <p:spPr>
          <a:xfrm>
            <a:off x="6217920" y="3794760"/>
            <a:ext cx="5257800" cy="1965960"/>
          </a:xfrm>
          <a:prstGeom prst="roundRect">
            <a:avLst>
              <a:gd name="adj" fmla="val 4186"/>
            </a:avLst>
          </a:prstGeom>
          <a:solidFill>
            <a:srgbClr val="FFFFFF"/>
          </a:solidFill>
          <a:ln w="12700">
            <a:solidFill>
              <a:srgbClr val="D6E4F0"/>
            </a:solidFill>
            <a:prstDash val="solid"/>
          </a:ln>
        </p:spPr>
        <p:txBody>
          <a:bodyPr/>
          <a:lstStyle/>
          <a:p>
            <a:endParaRPr lang="en-US"/>
          </a:p>
        </p:txBody>
      </p:sp>
      <p:sp>
        <p:nvSpPr>
          <p:cNvPr id="24" name="Shape 22"/>
          <p:cNvSpPr/>
          <p:nvPr/>
        </p:nvSpPr>
        <p:spPr>
          <a:xfrm>
            <a:off x="6419088" y="3977640"/>
            <a:ext cx="384048" cy="384048"/>
          </a:xfrm>
          <a:prstGeom prst="roundRect">
            <a:avLst>
              <a:gd name="adj" fmla="val 19048"/>
            </a:avLst>
          </a:prstGeom>
          <a:solidFill>
            <a:srgbClr val="1C7293"/>
          </a:solidFill>
          <a:ln/>
        </p:spPr>
        <p:txBody>
          <a:bodyPr/>
          <a:lstStyle/>
          <a:p>
            <a:endParaRPr lang="en-US"/>
          </a:p>
        </p:txBody>
      </p:sp>
      <p:sp>
        <p:nvSpPr>
          <p:cNvPr id="25" name="Text 23"/>
          <p:cNvSpPr/>
          <p:nvPr/>
        </p:nvSpPr>
        <p:spPr>
          <a:xfrm>
            <a:off x="6419088" y="3977640"/>
            <a:ext cx="384048" cy="384048"/>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26" name="Text 24"/>
          <p:cNvSpPr/>
          <p:nvPr/>
        </p:nvSpPr>
        <p:spPr>
          <a:xfrm>
            <a:off x="6931152" y="3959352"/>
            <a:ext cx="4343400" cy="420624"/>
          </a:xfrm>
          <a:prstGeom prst="rect">
            <a:avLst/>
          </a:prstGeom>
          <a:noFill/>
          <a:ln/>
        </p:spPr>
        <p:txBody>
          <a:bodyPr wrap="square" rtlCol="0" anchor="ctr"/>
          <a:lstStyle/>
          <a:p>
            <a:pPr marL="0" indent="0">
              <a:buNone/>
            </a:pPr>
            <a:r>
              <a:rPr lang="en-US" sz="1350" b="1" dirty="0">
                <a:solidFill>
                  <a:srgbClr val="0B2545"/>
                </a:solidFill>
                <a:latin typeface="Calibri" pitchFamily="34" charset="0"/>
                <a:ea typeface="Calibri" pitchFamily="34" charset="-122"/>
                <a:cs typeface="Calibri" pitchFamily="34" charset="-120"/>
              </a:rPr>
              <a:t>Tune to the organisation</a:t>
            </a:r>
            <a:endParaRPr lang="en-US" sz="1350" dirty="0"/>
          </a:p>
        </p:txBody>
      </p:sp>
      <p:sp>
        <p:nvSpPr>
          <p:cNvPr id="27" name="Text 25"/>
          <p:cNvSpPr/>
          <p:nvPr/>
        </p:nvSpPr>
        <p:spPr>
          <a:xfrm>
            <a:off x="6492240" y="4453128"/>
            <a:ext cx="4709160" cy="1143000"/>
          </a:xfrm>
          <a:prstGeom prst="rect">
            <a:avLst/>
          </a:prstGeom>
          <a:noFill/>
          <a:ln/>
        </p:spPr>
        <p:txBody>
          <a:bodyPr wrap="square" rtlCol="0" anchor="t"/>
          <a:lstStyle/>
          <a:p>
            <a:pPr marL="0" indent="0">
              <a:lnSpc>
                <a:spcPct val="125000"/>
              </a:lnSpc>
              <a:buNone/>
            </a:pPr>
            <a:r>
              <a:rPr lang="en-US" sz="1100" dirty="0">
                <a:solidFill>
                  <a:srgbClr val="13293D"/>
                </a:solidFill>
                <a:latin typeface="Calibri" pitchFamily="34" charset="0"/>
                <a:ea typeface="Calibri" pitchFamily="34" charset="-122"/>
                <a:cs typeface="Calibri" pitchFamily="34" charset="-120"/>
              </a:rPr>
              <a:t>Because severity weights and priority bands sit in one catalogue, they can be re-weighted per sector — a healthcare or financial-services deployment can prioritise differently from a generic SME without touching detection logic.</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13</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FUTURE WORK II</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A Multi-Cloud Roadmap: AWS, GCP and Beyond</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13</a:t>
            </a:r>
            <a:endParaRPr lang="en-US" sz="900" dirty="0"/>
          </a:p>
        </p:txBody>
      </p:sp>
      <p:sp>
        <p:nvSpPr>
          <p:cNvPr id="8" name="Text 6"/>
          <p:cNvSpPr/>
          <p:nvPr/>
        </p:nvSpPr>
        <p:spPr>
          <a:xfrm>
            <a:off x="685800" y="1536192"/>
            <a:ext cx="10789920" cy="777240"/>
          </a:xfrm>
          <a:prstGeom prst="rect">
            <a:avLst/>
          </a:prstGeom>
          <a:noFill/>
          <a:ln/>
        </p:spPr>
        <p:txBody>
          <a:bodyPr wrap="square" rtlCol="0" anchor="ctr"/>
          <a:lstStyle/>
          <a:p>
            <a:pPr marL="0" indent="0">
              <a:lnSpc>
                <a:spcPct val="125000"/>
              </a:lnSpc>
              <a:buNone/>
            </a:pPr>
            <a:r>
              <a:rPr lang="en-US" sz="1230" dirty="0">
                <a:solidFill>
                  <a:srgbClr val="13293D"/>
                </a:solidFill>
                <a:latin typeface="Calibri" pitchFamily="34" charset="0"/>
                <a:ea typeface="Calibri" pitchFamily="34" charset="-122"/>
                <a:cs typeface="Calibri" pitchFamily="34" charset="-120"/>
              </a:rPr>
              <a:t>The five misconfiguration categories exist in equivalent form on GCP and Azure — but the secure-by-default settings differ. Google's own 2026 threat reporting shows that provider-side defaults materially change which paths stay open, so a second provider tests whether this framework describes cloud misconfiguration in general, or only AWS.</a:t>
            </a:r>
            <a:endParaRPr lang="en-US" sz="1230" dirty="0"/>
          </a:p>
        </p:txBody>
      </p:sp>
      <p:sp>
        <p:nvSpPr>
          <p:cNvPr id="9" name="Shape 7"/>
          <p:cNvSpPr/>
          <p:nvPr/>
        </p:nvSpPr>
        <p:spPr>
          <a:xfrm>
            <a:off x="685800" y="2423160"/>
            <a:ext cx="2606040" cy="3063240"/>
          </a:xfrm>
          <a:prstGeom prst="roundRect">
            <a:avLst>
              <a:gd name="adj" fmla="val 3158"/>
            </a:avLst>
          </a:prstGeom>
          <a:solidFill>
            <a:srgbClr val="0B2545"/>
          </a:solidFill>
          <a:ln/>
        </p:spPr>
        <p:txBody>
          <a:bodyPr/>
          <a:lstStyle/>
          <a:p>
            <a:endParaRPr lang="en-US"/>
          </a:p>
        </p:txBody>
      </p:sp>
      <p:sp>
        <p:nvSpPr>
          <p:cNvPr id="10" name="Text 8"/>
          <p:cNvSpPr/>
          <p:nvPr/>
        </p:nvSpPr>
        <p:spPr>
          <a:xfrm>
            <a:off x="850392" y="2569464"/>
            <a:ext cx="2276856" cy="292608"/>
          </a:xfrm>
          <a:prstGeom prst="rect">
            <a:avLst/>
          </a:prstGeom>
          <a:noFill/>
          <a:ln/>
        </p:spPr>
        <p:txBody>
          <a:bodyPr wrap="square" rtlCol="0" anchor="ctr"/>
          <a:lstStyle/>
          <a:p>
            <a:pPr marL="0" indent="0">
              <a:buNone/>
            </a:pPr>
            <a:r>
              <a:rPr lang="en-US" sz="1100" b="1" kern="0" spc="100" dirty="0">
                <a:solidFill>
                  <a:srgbClr val="E8A33D"/>
                </a:solidFill>
                <a:latin typeface="Calibri" pitchFamily="34" charset="0"/>
                <a:ea typeface="Calibri" pitchFamily="34" charset="-122"/>
                <a:cs typeface="Calibri" pitchFamily="34" charset="-120"/>
              </a:rPr>
              <a:t>Phase 1</a:t>
            </a:r>
            <a:endParaRPr lang="en-US" sz="1100" dirty="0"/>
          </a:p>
        </p:txBody>
      </p:sp>
      <p:sp>
        <p:nvSpPr>
          <p:cNvPr id="11" name="Text 9"/>
          <p:cNvSpPr/>
          <p:nvPr/>
        </p:nvSpPr>
        <p:spPr>
          <a:xfrm>
            <a:off x="850392" y="2862072"/>
            <a:ext cx="2276856" cy="566928"/>
          </a:xfrm>
          <a:prstGeom prst="rect">
            <a:avLst/>
          </a:prstGeom>
          <a:noFill/>
          <a:ln/>
        </p:spPr>
        <p:txBody>
          <a:bodyPr wrap="square" rtlCol="0" anchor="t"/>
          <a:lstStyle/>
          <a:p>
            <a:pPr marL="0" indent="0">
              <a:buNone/>
            </a:pPr>
            <a:r>
              <a:rPr lang="en-US" sz="1500" b="1" dirty="0">
                <a:solidFill>
                  <a:srgbClr val="FFFFFF"/>
                </a:solidFill>
                <a:latin typeface="Cambria" pitchFamily="34" charset="0"/>
                <a:ea typeface="Cambria" pitchFamily="34" charset="-122"/>
                <a:cs typeface="Cambria" pitchFamily="34" charset="-120"/>
              </a:rPr>
              <a:t>AWS — Complete</a:t>
            </a:r>
            <a:endParaRPr lang="en-US" sz="1500" dirty="0"/>
          </a:p>
        </p:txBody>
      </p:sp>
      <p:sp>
        <p:nvSpPr>
          <p:cNvPr id="12" name="Text 10"/>
          <p:cNvSpPr/>
          <p:nvPr/>
        </p:nvSpPr>
        <p:spPr>
          <a:xfrm>
            <a:off x="850392" y="3474720"/>
            <a:ext cx="2276856" cy="1828800"/>
          </a:xfrm>
          <a:prstGeom prst="rect">
            <a:avLst/>
          </a:prstGeom>
          <a:noFill/>
          <a:ln/>
        </p:spPr>
        <p:txBody>
          <a:bodyPr wrap="square" rtlCol="0" anchor="t"/>
          <a:lstStyle/>
          <a:p>
            <a:pPr marL="0" indent="0">
              <a:lnSpc>
                <a:spcPct val="125000"/>
              </a:lnSpc>
              <a:buNone/>
            </a:pPr>
            <a:r>
              <a:rPr lang="en-US" sz="1030" dirty="0">
                <a:solidFill>
                  <a:srgbClr val="D6E4F0"/>
                </a:solidFill>
                <a:latin typeface="Calibri" pitchFamily="34" charset="0"/>
                <a:ea typeface="Calibri" pitchFamily="34" charset="-122"/>
                <a:cs typeface="Calibri" pitchFamily="34" charset="-120"/>
              </a:rPr>
              <a:t>S3, EC2, IAM, CloudTrail — mapped to NIST SP 800-53 &amp; CSA Top Threats via a single catalogue</a:t>
            </a:r>
            <a:endParaRPr lang="en-US" sz="1030" dirty="0"/>
          </a:p>
        </p:txBody>
      </p:sp>
      <p:sp>
        <p:nvSpPr>
          <p:cNvPr id="13" name="Shape 11"/>
          <p:cNvSpPr/>
          <p:nvPr/>
        </p:nvSpPr>
        <p:spPr>
          <a:xfrm rot="5400000">
            <a:off x="3300984" y="3872484"/>
            <a:ext cx="146304" cy="164592"/>
          </a:xfrm>
          <a:prstGeom prst="triangle">
            <a:avLst/>
          </a:prstGeom>
          <a:solidFill>
            <a:srgbClr val="5C7A99"/>
          </a:solidFill>
          <a:ln/>
        </p:spPr>
        <p:txBody>
          <a:bodyPr/>
          <a:lstStyle/>
          <a:p>
            <a:endParaRPr lang="en-US"/>
          </a:p>
        </p:txBody>
      </p:sp>
      <p:sp>
        <p:nvSpPr>
          <p:cNvPr id="14" name="Shape 12"/>
          <p:cNvSpPr/>
          <p:nvPr/>
        </p:nvSpPr>
        <p:spPr>
          <a:xfrm>
            <a:off x="3438144" y="2423160"/>
            <a:ext cx="2606040" cy="3063240"/>
          </a:xfrm>
          <a:prstGeom prst="roundRect">
            <a:avLst>
              <a:gd name="adj" fmla="val 3158"/>
            </a:avLst>
          </a:prstGeom>
          <a:solidFill>
            <a:srgbClr val="1C7293"/>
          </a:solidFill>
          <a:ln/>
        </p:spPr>
        <p:txBody>
          <a:bodyPr/>
          <a:lstStyle/>
          <a:p>
            <a:endParaRPr lang="en-US"/>
          </a:p>
        </p:txBody>
      </p:sp>
      <p:sp>
        <p:nvSpPr>
          <p:cNvPr id="15" name="Text 13"/>
          <p:cNvSpPr/>
          <p:nvPr/>
        </p:nvSpPr>
        <p:spPr>
          <a:xfrm>
            <a:off x="3602736" y="2569464"/>
            <a:ext cx="2276856" cy="292608"/>
          </a:xfrm>
          <a:prstGeom prst="rect">
            <a:avLst/>
          </a:prstGeom>
          <a:noFill/>
          <a:ln/>
        </p:spPr>
        <p:txBody>
          <a:bodyPr wrap="square" rtlCol="0" anchor="ctr"/>
          <a:lstStyle/>
          <a:p>
            <a:pPr marL="0" indent="0">
              <a:buNone/>
            </a:pPr>
            <a:r>
              <a:rPr lang="en-US" sz="1100" b="1" kern="0" spc="100" dirty="0">
                <a:solidFill>
                  <a:srgbClr val="E8A33D"/>
                </a:solidFill>
                <a:latin typeface="Calibri" pitchFamily="34" charset="0"/>
                <a:ea typeface="Calibri" pitchFamily="34" charset="-122"/>
                <a:cs typeface="Calibri" pitchFamily="34" charset="-120"/>
              </a:rPr>
              <a:t>Phase 2</a:t>
            </a:r>
            <a:endParaRPr lang="en-US" sz="1100" dirty="0"/>
          </a:p>
        </p:txBody>
      </p:sp>
      <p:sp>
        <p:nvSpPr>
          <p:cNvPr id="16" name="Text 14"/>
          <p:cNvSpPr/>
          <p:nvPr/>
        </p:nvSpPr>
        <p:spPr>
          <a:xfrm>
            <a:off x="3602736" y="2862072"/>
            <a:ext cx="2276856" cy="566928"/>
          </a:xfrm>
          <a:prstGeom prst="rect">
            <a:avLst/>
          </a:prstGeom>
          <a:noFill/>
          <a:ln/>
        </p:spPr>
        <p:txBody>
          <a:bodyPr wrap="square" rtlCol="0" anchor="t"/>
          <a:lstStyle/>
          <a:p>
            <a:pPr marL="0" indent="0">
              <a:buNone/>
            </a:pPr>
            <a:r>
              <a:rPr lang="en-US" sz="1500" b="1" dirty="0">
                <a:solidFill>
                  <a:srgbClr val="FFFFFF"/>
                </a:solidFill>
                <a:latin typeface="Cambria" pitchFamily="34" charset="0"/>
                <a:ea typeface="Cambria" pitchFamily="34" charset="-122"/>
                <a:cs typeface="Cambria" pitchFamily="34" charset="-120"/>
              </a:rPr>
              <a:t>GCP Parity</a:t>
            </a:r>
            <a:endParaRPr lang="en-US" sz="1500" dirty="0"/>
          </a:p>
        </p:txBody>
      </p:sp>
      <p:sp>
        <p:nvSpPr>
          <p:cNvPr id="17" name="Text 15"/>
          <p:cNvSpPr/>
          <p:nvPr/>
        </p:nvSpPr>
        <p:spPr>
          <a:xfrm>
            <a:off x="3602736" y="3474720"/>
            <a:ext cx="2276856" cy="1828800"/>
          </a:xfrm>
          <a:prstGeom prst="rect">
            <a:avLst/>
          </a:prstGeom>
          <a:noFill/>
          <a:ln/>
        </p:spPr>
        <p:txBody>
          <a:bodyPr wrap="square" rtlCol="0" anchor="t"/>
          <a:lstStyle/>
          <a:p>
            <a:pPr marL="0" indent="0">
              <a:lnSpc>
                <a:spcPct val="125000"/>
              </a:lnSpc>
              <a:buNone/>
            </a:pPr>
            <a:r>
              <a:rPr lang="en-US" sz="1030" dirty="0">
                <a:solidFill>
                  <a:srgbClr val="D6E4F0"/>
                </a:solidFill>
                <a:latin typeface="Calibri" pitchFamily="34" charset="0"/>
                <a:ea typeface="Calibri" pitchFamily="34" charset="-122"/>
                <a:cs typeface="Calibri" pitchFamily="34" charset="-120"/>
              </a:rPr>
              <a:t>Cloud Storage buckets, VPC firewall rules, IAM bindings without MFA, disabled Cloud Audit Logs — new issue keys, same catalogue schema</a:t>
            </a:r>
            <a:endParaRPr lang="en-US" sz="1030" dirty="0"/>
          </a:p>
        </p:txBody>
      </p:sp>
      <p:sp>
        <p:nvSpPr>
          <p:cNvPr id="18" name="Shape 16"/>
          <p:cNvSpPr/>
          <p:nvPr/>
        </p:nvSpPr>
        <p:spPr>
          <a:xfrm rot="5400000">
            <a:off x="6053328" y="3872484"/>
            <a:ext cx="146304" cy="164592"/>
          </a:xfrm>
          <a:prstGeom prst="triangle">
            <a:avLst/>
          </a:prstGeom>
          <a:solidFill>
            <a:srgbClr val="5C7A99"/>
          </a:solidFill>
          <a:ln/>
        </p:spPr>
        <p:txBody>
          <a:bodyPr/>
          <a:lstStyle/>
          <a:p>
            <a:endParaRPr lang="en-US"/>
          </a:p>
        </p:txBody>
      </p:sp>
      <p:sp>
        <p:nvSpPr>
          <p:cNvPr id="19" name="Shape 17"/>
          <p:cNvSpPr/>
          <p:nvPr/>
        </p:nvSpPr>
        <p:spPr>
          <a:xfrm>
            <a:off x="6190488" y="2423160"/>
            <a:ext cx="2606040" cy="3063240"/>
          </a:xfrm>
          <a:prstGeom prst="roundRect">
            <a:avLst>
              <a:gd name="adj" fmla="val 3158"/>
            </a:avLst>
          </a:prstGeom>
          <a:solidFill>
            <a:srgbClr val="E8A33D"/>
          </a:solidFill>
          <a:ln/>
        </p:spPr>
        <p:txBody>
          <a:bodyPr/>
          <a:lstStyle/>
          <a:p>
            <a:endParaRPr lang="en-US"/>
          </a:p>
        </p:txBody>
      </p:sp>
      <p:sp>
        <p:nvSpPr>
          <p:cNvPr id="20" name="Text 18"/>
          <p:cNvSpPr/>
          <p:nvPr/>
        </p:nvSpPr>
        <p:spPr>
          <a:xfrm>
            <a:off x="6355080" y="2569464"/>
            <a:ext cx="2276856" cy="292608"/>
          </a:xfrm>
          <a:prstGeom prst="rect">
            <a:avLst/>
          </a:prstGeom>
          <a:noFill/>
          <a:ln/>
        </p:spPr>
        <p:txBody>
          <a:bodyPr wrap="square" rtlCol="0" anchor="ctr"/>
          <a:lstStyle/>
          <a:p>
            <a:pPr marL="0" indent="0">
              <a:buNone/>
            </a:pPr>
            <a:r>
              <a:rPr lang="en-US" sz="1100" b="1" kern="0" spc="100" dirty="0">
                <a:solidFill>
                  <a:srgbClr val="0B2545"/>
                </a:solidFill>
                <a:latin typeface="Calibri" pitchFamily="34" charset="0"/>
                <a:ea typeface="Calibri" pitchFamily="34" charset="-122"/>
                <a:cs typeface="Calibri" pitchFamily="34" charset="-120"/>
              </a:rPr>
              <a:t>Phase 3</a:t>
            </a:r>
            <a:endParaRPr lang="en-US" sz="1100" dirty="0"/>
          </a:p>
        </p:txBody>
      </p:sp>
      <p:sp>
        <p:nvSpPr>
          <p:cNvPr id="21" name="Text 19"/>
          <p:cNvSpPr/>
          <p:nvPr/>
        </p:nvSpPr>
        <p:spPr>
          <a:xfrm>
            <a:off x="6355080" y="2862072"/>
            <a:ext cx="2276856" cy="566928"/>
          </a:xfrm>
          <a:prstGeom prst="rect">
            <a:avLst/>
          </a:prstGeom>
          <a:noFill/>
          <a:ln/>
        </p:spPr>
        <p:txBody>
          <a:bodyPr wrap="square" rtlCol="0" anchor="t"/>
          <a:lstStyle/>
          <a:p>
            <a:pPr marL="0" indent="0">
              <a:buNone/>
            </a:pPr>
            <a:r>
              <a:rPr lang="en-US" sz="1500" b="1" dirty="0">
                <a:solidFill>
                  <a:srgbClr val="0B2545"/>
                </a:solidFill>
                <a:latin typeface="Cambria" pitchFamily="34" charset="0"/>
                <a:ea typeface="Cambria" pitchFamily="34" charset="-122"/>
                <a:cs typeface="Cambria" pitchFamily="34" charset="-120"/>
              </a:rPr>
              <a:t>Azure + Unified Scoring</a:t>
            </a:r>
            <a:endParaRPr lang="en-US" sz="1500" dirty="0"/>
          </a:p>
        </p:txBody>
      </p:sp>
      <p:sp>
        <p:nvSpPr>
          <p:cNvPr id="22" name="Text 20"/>
          <p:cNvSpPr/>
          <p:nvPr/>
        </p:nvSpPr>
        <p:spPr>
          <a:xfrm>
            <a:off x="6355080" y="3474720"/>
            <a:ext cx="2276856" cy="1828800"/>
          </a:xfrm>
          <a:prstGeom prst="rect">
            <a:avLst/>
          </a:prstGeom>
          <a:noFill/>
          <a:ln/>
        </p:spPr>
        <p:txBody>
          <a:bodyPr wrap="square" rtlCol="0" anchor="t"/>
          <a:lstStyle/>
          <a:p>
            <a:pPr marL="0" indent="0">
              <a:lnSpc>
                <a:spcPct val="125000"/>
              </a:lnSpc>
              <a:buNone/>
            </a:pPr>
            <a:r>
              <a:rPr lang="en-US" sz="1030" dirty="0">
                <a:solidFill>
                  <a:srgbClr val="0B2545"/>
                </a:solidFill>
                <a:latin typeface="Calibri" pitchFamily="34" charset="0"/>
                <a:ea typeface="Calibri" pitchFamily="34" charset="-122"/>
                <a:cs typeface="Calibri" pitchFamily="34" charset="-120"/>
              </a:rPr>
              <a:t>Blob Storage, NSGs, Entra ID roles, Azure Monitor — plus one cross-cloud DERS so hybrid estates get a single comparable score</a:t>
            </a:r>
            <a:endParaRPr lang="en-US" sz="1030" dirty="0"/>
          </a:p>
        </p:txBody>
      </p:sp>
      <p:sp>
        <p:nvSpPr>
          <p:cNvPr id="23" name="Shape 21"/>
          <p:cNvSpPr/>
          <p:nvPr/>
        </p:nvSpPr>
        <p:spPr>
          <a:xfrm rot="5400000">
            <a:off x="8805672" y="3872484"/>
            <a:ext cx="146304" cy="164592"/>
          </a:xfrm>
          <a:prstGeom prst="triangle">
            <a:avLst/>
          </a:prstGeom>
          <a:solidFill>
            <a:srgbClr val="5C7A99"/>
          </a:solidFill>
          <a:ln/>
        </p:spPr>
        <p:txBody>
          <a:bodyPr/>
          <a:lstStyle/>
          <a:p>
            <a:endParaRPr lang="en-US"/>
          </a:p>
        </p:txBody>
      </p:sp>
      <p:sp>
        <p:nvSpPr>
          <p:cNvPr id="24" name="Shape 22"/>
          <p:cNvSpPr/>
          <p:nvPr/>
        </p:nvSpPr>
        <p:spPr>
          <a:xfrm>
            <a:off x="8942832" y="2423160"/>
            <a:ext cx="2606040" cy="3063240"/>
          </a:xfrm>
          <a:prstGeom prst="roundRect">
            <a:avLst>
              <a:gd name="adj" fmla="val 3158"/>
            </a:avLst>
          </a:prstGeom>
          <a:solidFill>
            <a:srgbClr val="2E7D5B"/>
          </a:solidFill>
          <a:ln/>
        </p:spPr>
        <p:txBody>
          <a:bodyPr/>
          <a:lstStyle/>
          <a:p>
            <a:endParaRPr lang="en-US"/>
          </a:p>
        </p:txBody>
      </p:sp>
      <p:sp>
        <p:nvSpPr>
          <p:cNvPr id="25" name="Text 23"/>
          <p:cNvSpPr/>
          <p:nvPr/>
        </p:nvSpPr>
        <p:spPr>
          <a:xfrm>
            <a:off x="9107424" y="2569464"/>
            <a:ext cx="2276856" cy="292608"/>
          </a:xfrm>
          <a:prstGeom prst="rect">
            <a:avLst/>
          </a:prstGeom>
          <a:noFill/>
          <a:ln/>
        </p:spPr>
        <p:txBody>
          <a:bodyPr wrap="square" rtlCol="0" anchor="ctr"/>
          <a:lstStyle/>
          <a:p>
            <a:pPr marL="0" indent="0">
              <a:buNone/>
            </a:pPr>
            <a:r>
              <a:rPr lang="en-US" sz="1100" b="1" kern="0" spc="100" dirty="0">
                <a:solidFill>
                  <a:srgbClr val="E8A33D"/>
                </a:solidFill>
                <a:latin typeface="Calibri" pitchFamily="34" charset="0"/>
                <a:ea typeface="Calibri" pitchFamily="34" charset="-122"/>
                <a:cs typeface="Calibri" pitchFamily="34" charset="-120"/>
              </a:rPr>
              <a:t>Phase 4</a:t>
            </a:r>
            <a:endParaRPr lang="en-US" sz="1100" dirty="0"/>
          </a:p>
        </p:txBody>
      </p:sp>
      <p:sp>
        <p:nvSpPr>
          <p:cNvPr id="26" name="Text 24"/>
          <p:cNvSpPr/>
          <p:nvPr/>
        </p:nvSpPr>
        <p:spPr>
          <a:xfrm>
            <a:off x="9107424" y="2862072"/>
            <a:ext cx="2276856" cy="566928"/>
          </a:xfrm>
          <a:prstGeom prst="rect">
            <a:avLst/>
          </a:prstGeom>
          <a:noFill/>
          <a:ln/>
        </p:spPr>
        <p:txBody>
          <a:bodyPr wrap="square" rtlCol="0" anchor="t"/>
          <a:lstStyle/>
          <a:p>
            <a:pPr marL="0" indent="0">
              <a:buNone/>
            </a:pPr>
            <a:r>
              <a:rPr lang="en-US" sz="1500" b="1" dirty="0">
                <a:solidFill>
                  <a:srgbClr val="FFFFFF"/>
                </a:solidFill>
                <a:latin typeface="Cambria" pitchFamily="34" charset="0"/>
                <a:ea typeface="Cambria" pitchFamily="34" charset="-122"/>
                <a:cs typeface="Cambria" pitchFamily="34" charset="-120"/>
              </a:rPr>
              <a:t>Longitudinal Pilot</a:t>
            </a:r>
            <a:endParaRPr lang="en-US" sz="1500" dirty="0"/>
          </a:p>
        </p:txBody>
      </p:sp>
      <p:sp>
        <p:nvSpPr>
          <p:cNvPr id="27" name="Text 25"/>
          <p:cNvSpPr/>
          <p:nvPr/>
        </p:nvSpPr>
        <p:spPr>
          <a:xfrm>
            <a:off x="9107424" y="3474720"/>
            <a:ext cx="2276856" cy="1828800"/>
          </a:xfrm>
          <a:prstGeom prst="rect">
            <a:avLst/>
          </a:prstGeom>
          <a:noFill/>
          <a:ln/>
        </p:spPr>
        <p:txBody>
          <a:bodyPr wrap="square" rtlCol="0" anchor="t"/>
          <a:lstStyle/>
          <a:p>
            <a:pPr marL="0" indent="0">
              <a:lnSpc>
                <a:spcPct val="125000"/>
              </a:lnSpc>
              <a:buNone/>
            </a:pPr>
            <a:r>
              <a:rPr lang="en-US" sz="1030" dirty="0">
                <a:solidFill>
                  <a:srgbClr val="D6E4F0"/>
                </a:solidFill>
                <a:latin typeface="Calibri" pitchFamily="34" charset="0"/>
                <a:ea typeface="Calibri" pitchFamily="34" charset="-122"/>
                <a:cs typeface="Calibri" pitchFamily="34" charset="-120"/>
              </a:rPr>
              <a:t>Repeated, consenting-SME assessment across providers, wired into CI/CD, to evidence persistence and recurrence over time</a:t>
            </a:r>
            <a:endParaRPr lang="en-US" sz="1030" dirty="0"/>
          </a:p>
        </p:txBody>
      </p:sp>
      <p:sp>
        <p:nvSpPr>
          <p:cNvPr id="28" name="Text 26"/>
          <p:cNvSpPr/>
          <p:nvPr/>
        </p:nvSpPr>
        <p:spPr>
          <a:xfrm>
            <a:off x="685800" y="5623560"/>
            <a:ext cx="10789920" cy="777240"/>
          </a:xfrm>
          <a:prstGeom prst="rect">
            <a:avLst/>
          </a:prstGeom>
          <a:noFill/>
          <a:ln/>
        </p:spPr>
        <p:txBody>
          <a:bodyPr wrap="square" rtlCol="0" anchor="ctr"/>
          <a:lstStyle/>
          <a:p>
            <a:pPr marL="0" indent="0">
              <a:lnSpc>
                <a:spcPct val="125000"/>
              </a:lnSpc>
              <a:buNone/>
            </a:pPr>
            <a:r>
              <a:rPr lang="en-US" sz="1130" i="1" dirty="0">
                <a:solidFill>
                  <a:srgbClr val="5C7A99"/>
                </a:solidFill>
                <a:latin typeface="Calibri" pitchFamily="34" charset="0"/>
                <a:ea typeface="Calibri" pitchFamily="34" charset="-122"/>
                <a:cs typeface="Calibri" pitchFamily="34" charset="-120"/>
              </a:rPr>
              <a:t>Related change: the catalogue gains a provider dimension alongside severity, NIST control and CSA category — so the same report format compares AWS, GCP and Azure findings side by side for one organisation's real hybrid estate.</a:t>
            </a:r>
            <a:endParaRPr lang="en-US" sz="113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457200" y="384048"/>
            <a:ext cx="566928" cy="384048"/>
          </a:xfrm>
          <a:prstGeom prst="roundRect">
            <a:avLst>
              <a:gd name="adj" fmla="val 19048"/>
            </a:avLst>
          </a:prstGeom>
          <a:solidFill>
            <a:srgbClr val="0B2545"/>
          </a:solidFill>
          <a:ln/>
        </p:spPr>
        <p:txBody>
          <a:bodyPr/>
          <a:lstStyle/>
          <a:p>
            <a:endParaRPr lang="en-US"/>
          </a:p>
        </p:txBody>
      </p:sp>
      <p:sp>
        <p:nvSpPr>
          <p:cNvPr id="3" name="Text 1"/>
          <p:cNvSpPr/>
          <p:nvPr/>
        </p:nvSpPr>
        <p:spPr>
          <a:xfrm>
            <a:off x="457200" y="384048"/>
            <a:ext cx="566928" cy="384048"/>
          </a:xfrm>
          <a:prstGeom prst="rect">
            <a:avLst/>
          </a:prstGeom>
          <a:noFill/>
          <a:ln/>
        </p:spPr>
        <p:txBody>
          <a:bodyPr wrap="square" rtlCol="0" anchor="ctr"/>
          <a:lstStyle/>
          <a:p>
            <a:pPr marL="0" indent="0" algn="ctr">
              <a:buNone/>
            </a:pPr>
            <a:r>
              <a:rPr lang="en-US" sz="1400" b="1" dirty="0">
                <a:solidFill>
                  <a:srgbClr val="E8A33D"/>
                </a:solidFill>
                <a:latin typeface="Calibri" pitchFamily="34" charset="0"/>
                <a:ea typeface="Calibri" pitchFamily="34" charset="-122"/>
                <a:cs typeface="Calibri" pitchFamily="34" charset="-120"/>
              </a:rPr>
              <a:t>14</a:t>
            </a:r>
            <a:endParaRPr lang="en-US" sz="1400" dirty="0"/>
          </a:p>
        </p:txBody>
      </p:sp>
      <p:sp>
        <p:nvSpPr>
          <p:cNvPr id="4" name="Text 2"/>
          <p:cNvSpPr/>
          <p:nvPr/>
        </p:nvSpPr>
        <p:spPr>
          <a:xfrm>
            <a:off x="1188720" y="347472"/>
            <a:ext cx="9144000" cy="274320"/>
          </a:xfrm>
          <a:prstGeom prst="rect">
            <a:avLst/>
          </a:prstGeom>
          <a:noFill/>
          <a:ln/>
        </p:spPr>
        <p:txBody>
          <a:bodyPr wrap="square" rtlCol="0" anchor="ctr"/>
          <a:lstStyle/>
          <a:p>
            <a:pPr marL="0" indent="0">
              <a:buNone/>
            </a:pPr>
            <a:r>
              <a:rPr lang="en-US" sz="1200" b="1" kern="0" spc="200" dirty="0">
                <a:solidFill>
                  <a:srgbClr val="1C7293"/>
                </a:solidFill>
                <a:latin typeface="Calibri" pitchFamily="34" charset="0"/>
                <a:ea typeface="Calibri" pitchFamily="34" charset="-122"/>
                <a:cs typeface="Calibri" pitchFamily="34" charset="-120"/>
              </a:rPr>
              <a:t>CLOSING THE LOOP</a:t>
            </a:r>
            <a:endParaRPr lang="en-US" sz="1200" dirty="0"/>
          </a:p>
        </p:txBody>
      </p:sp>
      <p:sp>
        <p:nvSpPr>
          <p:cNvPr id="5" name="Text 3"/>
          <p:cNvSpPr/>
          <p:nvPr/>
        </p:nvSpPr>
        <p:spPr>
          <a:xfrm>
            <a:off x="1188720" y="603504"/>
            <a:ext cx="10424160" cy="658368"/>
          </a:xfrm>
          <a:prstGeom prst="rect">
            <a:avLst/>
          </a:prstGeom>
          <a:noFill/>
          <a:ln/>
        </p:spPr>
        <p:txBody>
          <a:bodyPr wrap="square"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Answers to the Research Questions</a:t>
            </a:r>
            <a:endParaRPr lang="en-US" sz="3000" dirty="0"/>
          </a:p>
        </p:txBody>
      </p:sp>
      <p:sp>
        <p:nvSpPr>
          <p:cNvPr id="6" name="Text 4"/>
          <p:cNvSpPr/>
          <p:nvPr/>
        </p:nvSpPr>
        <p:spPr>
          <a:xfrm>
            <a:off x="457200" y="6473952"/>
            <a:ext cx="8686800" cy="274320"/>
          </a:xfrm>
          <a:prstGeom prst="rect">
            <a:avLst/>
          </a:prstGeom>
          <a:noFill/>
          <a:ln/>
        </p:spPr>
        <p:txBody>
          <a:bodyPr wrap="square" rtlCol="0" anchor="ctr"/>
          <a:lstStyle/>
          <a:p>
            <a:pPr marL="0" indent="0">
              <a:buNone/>
            </a:pPr>
            <a:r>
              <a:rPr lang="en-US" sz="900" dirty="0">
                <a:solidFill>
                  <a:srgbClr val="5C7A99"/>
                </a:solidFill>
                <a:latin typeface="Calibri" pitchFamily="34" charset="0"/>
                <a:ea typeface="Calibri" pitchFamily="34" charset="-122"/>
                <a:cs typeface="Calibri" pitchFamily="34" charset="-120"/>
              </a:rPr>
              <a:t>Data Protection in Hybrid Cloud  |  MSc Cybersecurity &amp; Digital Forensics  |  UWTSD</a:t>
            </a:r>
            <a:endParaRPr lang="en-US" sz="900" dirty="0"/>
          </a:p>
        </p:txBody>
      </p:sp>
      <p:sp>
        <p:nvSpPr>
          <p:cNvPr id="7" name="Text 5"/>
          <p:cNvSpPr/>
          <p:nvPr/>
        </p:nvSpPr>
        <p:spPr>
          <a:xfrm>
            <a:off x="11277295" y="6473952"/>
            <a:ext cx="457200" cy="274320"/>
          </a:xfrm>
          <a:prstGeom prst="rect">
            <a:avLst/>
          </a:prstGeom>
          <a:noFill/>
          <a:ln/>
        </p:spPr>
        <p:txBody>
          <a:bodyPr wrap="square" rtlCol="0" anchor="ctr"/>
          <a:lstStyle/>
          <a:p>
            <a:pPr marL="0" indent="0" algn="r">
              <a:buNone/>
            </a:pPr>
            <a:r>
              <a:rPr lang="en-US" sz="900" dirty="0">
                <a:solidFill>
                  <a:srgbClr val="5C7A99"/>
                </a:solidFill>
                <a:latin typeface="Calibri" pitchFamily="34" charset="0"/>
                <a:ea typeface="Calibri" pitchFamily="34" charset="-122"/>
                <a:cs typeface="Calibri" pitchFamily="34" charset="-120"/>
              </a:rPr>
              <a:t>14</a:t>
            </a:r>
            <a:endParaRPr lang="en-US" sz="900" dirty="0"/>
          </a:p>
        </p:txBody>
      </p:sp>
      <p:graphicFrame>
        <p:nvGraphicFramePr>
          <p:cNvPr id="15" name="Table 0"/>
          <p:cNvGraphicFramePr>
            <a:graphicFrameLocks noGrp="1"/>
          </p:cNvGraphicFramePr>
          <p:nvPr>
            <p:extLst>
              <p:ext uri="{D42A27DB-BD31-4B8C-83A1-F6EECF244321}">
                <p14:modId xmlns:p14="http://schemas.microsoft.com/office/powerpoint/2010/main" val="1579011935"/>
              </p:ext>
            </p:extLst>
          </p:nvPr>
        </p:nvGraphicFramePr>
        <p:xfrm>
          <a:off x="685800" y="1691640"/>
          <a:ext cx="10789920" cy="3429000"/>
        </p:xfrm>
        <a:graphic>
          <a:graphicData uri="http://schemas.openxmlformats.org/drawingml/2006/table">
            <a:tbl>
              <a:tblPr/>
              <a:tblGrid>
                <a:gridCol w="1051560">
                  <a:extLst>
                    <a:ext uri="{9D8B030D-6E8A-4147-A177-3AD203B41FA5}">
                      <a16:colId xmlns:a16="http://schemas.microsoft.com/office/drawing/2014/main" val="20000"/>
                    </a:ext>
                  </a:extLst>
                </a:gridCol>
                <a:gridCol w="562356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685800">
                <a:tc>
                  <a:txBody>
                    <a:bodyPr/>
                    <a:lstStyle/>
                    <a:p>
                      <a:pPr marL="0" indent="0" algn="ctr">
                        <a:buNone/>
                      </a:pPr>
                      <a:r>
                        <a:rPr lang="en-US" sz="1200" b="1" dirty="0">
                          <a:solidFill>
                            <a:srgbClr val="FFFFFF"/>
                          </a:solidFill>
                          <a:latin typeface="Cambria" pitchFamily="34" charset="0"/>
                          <a:ea typeface="Cambria" pitchFamily="34" charset="-122"/>
                          <a:cs typeface="Cambria" pitchFamily="34" charset="-120"/>
                        </a:rPr>
                        <a:t>RQ</a:t>
                      </a:r>
                      <a:endParaRPr lang="en-US" sz="1200" dirty="0">
                        <a:latin typeface="Cambria" charset="0"/>
                        <a:ea typeface="Cambria" charset="0"/>
                        <a:cs typeface="Cambria"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0B2545"/>
                    </a:solidFill>
                  </a:tcPr>
                </a:tc>
                <a:tc>
                  <a:txBody>
                    <a:bodyPr/>
                    <a:lstStyle/>
                    <a:p>
                      <a:pPr marL="0" indent="0">
                        <a:buNone/>
                      </a:pPr>
                      <a:r>
                        <a:rPr lang="en-US" sz="1200" dirty="0">
                          <a:solidFill>
                            <a:srgbClr val="FFFFFF"/>
                          </a:solidFill>
                          <a:latin typeface="Calibri" pitchFamily="34" charset="0"/>
                          <a:ea typeface="Calibri" pitchFamily="34" charset="-122"/>
                          <a:cs typeface="Calibri" pitchFamily="34" charset="-120"/>
                        </a:rPr>
                        <a:t>Question</a:t>
                      </a:r>
                      <a:endParaRPr lang="en-US" sz="12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0B2545"/>
                    </a:solidFill>
                  </a:tcPr>
                </a:tc>
                <a:tc>
                  <a:txBody>
                    <a:bodyPr/>
                    <a:lstStyle/>
                    <a:p>
                      <a:pPr marL="0" indent="0">
                        <a:buNone/>
                      </a:pPr>
                      <a:r>
                        <a:rPr lang="en-US" sz="1200" dirty="0">
                          <a:solidFill>
                            <a:srgbClr val="FFFFFF"/>
                          </a:solidFill>
                          <a:latin typeface="Calibri" pitchFamily="34" charset="0"/>
                          <a:ea typeface="Calibri" pitchFamily="34" charset="-122"/>
                          <a:cs typeface="Calibri" pitchFamily="34" charset="-120"/>
                        </a:rPr>
                        <a:t>Status</a:t>
                      </a:r>
                      <a:endParaRPr lang="en-US" sz="12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0B2545"/>
                    </a:solidFill>
                  </a:tcPr>
                </a:tc>
                <a:extLst>
                  <a:ext uri="{0D108BD9-81ED-4DB2-BD59-A6C34878D82A}">
                    <a16:rowId xmlns:a16="http://schemas.microsoft.com/office/drawing/2014/main" val="10000"/>
                  </a:ext>
                </a:extLst>
              </a:tr>
              <a:tr h="685800">
                <a:tc>
                  <a:txBody>
                    <a:bodyPr/>
                    <a:lstStyle/>
                    <a:p>
                      <a:pPr marL="0" indent="0" algn="ctr">
                        <a:buNone/>
                      </a:pPr>
                      <a:r>
                        <a:rPr lang="en-US" sz="1400" b="1" dirty="0">
                          <a:solidFill>
                            <a:srgbClr val="E8A33D"/>
                          </a:solidFill>
                          <a:latin typeface="Cambria" pitchFamily="34" charset="0"/>
                          <a:ea typeface="Cambria" pitchFamily="34" charset="-122"/>
                          <a:cs typeface="Cambria" pitchFamily="34" charset="-120"/>
                        </a:rPr>
                        <a:t>RQ1</a:t>
                      </a:r>
                      <a:endParaRPr lang="en-US" sz="1400" dirty="0">
                        <a:latin typeface="Cambria" charset="0"/>
                        <a:ea typeface="Cambria" charset="0"/>
                        <a:cs typeface="Cambria"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tc>
                  <a:txBody>
                    <a:bodyPr/>
                    <a:lstStyle/>
                    <a:p>
                      <a:pPr marL="0" indent="0">
                        <a:buNone/>
                      </a:pPr>
                      <a:r>
                        <a:rPr lang="en-US" sz="1150" dirty="0">
                          <a:solidFill>
                            <a:srgbClr val="FFFFFF"/>
                          </a:solidFill>
                          <a:latin typeface="Calibri" pitchFamily="34" charset="0"/>
                          <a:ea typeface="Calibri" pitchFamily="34" charset="-122"/>
                          <a:cs typeface="Calibri" pitchFamily="34" charset="-120"/>
                        </a:rPr>
                        <a:t>Primary risks in hybrid cloud, per 2025-26 reporting</a:t>
                      </a:r>
                      <a:endParaRPr lang="en-US" sz="115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tc>
                  <a:txBody>
                    <a:bodyPr/>
                    <a:lstStyle/>
                    <a:p>
                      <a:pPr marL="0" indent="0">
                        <a:buNone/>
                      </a:pPr>
                      <a:r>
                        <a:rPr lang="en-US" sz="1100" b="1" dirty="0">
                          <a:solidFill>
                            <a:srgbClr val="8FD9B6"/>
                          </a:solidFill>
                          <a:latin typeface="Calibri" pitchFamily="34" charset="0"/>
                          <a:ea typeface="Calibri" pitchFamily="34" charset="-122"/>
                          <a:cs typeface="Calibri" pitchFamily="34" charset="-120"/>
                        </a:rPr>
                        <a:t>Met — 10 threats catalogued, 5 reproduced</a:t>
                      </a:r>
                      <a:endParaRPr lang="en-US" sz="11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extLst>
                  <a:ext uri="{0D108BD9-81ED-4DB2-BD59-A6C34878D82A}">
                    <a16:rowId xmlns:a16="http://schemas.microsoft.com/office/drawing/2014/main" val="10001"/>
                  </a:ext>
                </a:extLst>
              </a:tr>
              <a:tr h="685800">
                <a:tc>
                  <a:txBody>
                    <a:bodyPr/>
                    <a:lstStyle/>
                    <a:p>
                      <a:pPr marL="0" indent="0" algn="ctr">
                        <a:buNone/>
                      </a:pPr>
                      <a:r>
                        <a:rPr lang="en-US" sz="1400" b="1" dirty="0">
                          <a:solidFill>
                            <a:srgbClr val="E8A33D"/>
                          </a:solidFill>
                          <a:latin typeface="Cambria" pitchFamily="34" charset="0"/>
                          <a:ea typeface="Cambria" pitchFamily="34" charset="-122"/>
                          <a:cs typeface="Cambria" pitchFamily="34" charset="-120"/>
                        </a:rPr>
                        <a:t>RQ2</a:t>
                      </a:r>
                      <a:endParaRPr lang="en-US" sz="1400" dirty="0">
                        <a:latin typeface="Cambria" charset="0"/>
                        <a:ea typeface="Cambria" charset="0"/>
                        <a:cs typeface="Cambria"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tc>
                  <a:txBody>
                    <a:bodyPr/>
                    <a:lstStyle/>
                    <a:p>
                      <a:pPr marL="0" indent="0">
                        <a:buNone/>
                      </a:pPr>
                      <a:r>
                        <a:rPr lang="en-US" sz="1150" dirty="0">
                          <a:solidFill>
                            <a:srgbClr val="FFFFFF"/>
                          </a:solidFill>
                          <a:latin typeface="Calibri" pitchFamily="34" charset="0"/>
                          <a:ea typeface="Calibri" pitchFamily="34" charset="-122"/>
                          <a:cs typeface="Calibri" pitchFamily="34" charset="-120"/>
                        </a:rPr>
                        <a:t>Effectiveness of MFA, encryption, least-privilege</a:t>
                      </a:r>
                      <a:endParaRPr lang="en-US" sz="115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tc>
                  <a:txBody>
                    <a:bodyPr/>
                    <a:lstStyle/>
                    <a:p>
                      <a:pPr marL="0" indent="0">
                        <a:buNone/>
                      </a:pPr>
                      <a:r>
                        <a:rPr lang="en-US" sz="1100" b="1" dirty="0">
                          <a:solidFill>
                            <a:srgbClr val="E8A33D"/>
                          </a:solidFill>
                          <a:latin typeface="Calibri" pitchFamily="34" charset="0"/>
                          <a:ea typeface="Calibri" pitchFamily="34" charset="-122"/>
                          <a:cs typeface="Calibri" pitchFamily="34" charset="-120"/>
                        </a:rPr>
                        <a:t>Partially met — baseline measured; post-remediation re-scan outstanding</a:t>
                      </a:r>
                      <a:endParaRPr lang="en-US" sz="11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extLst>
                  <a:ext uri="{0D108BD9-81ED-4DB2-BD59-A6C34878D82A}">
                    <a16:rowId xmlns:a16="http://schemas.microsoft.com/office/drawing/2014/main" val="10002"/>
                  </a:ext>
                </a:extLst>
              </a:tr>
              <a:tr h="685800">
                <a:tc>
                  <a:txBody>
                    <a:bodyPr/>
                    <a:lstStyle/>
                    <a:p>
                      <a:pPr marL="0" indent="0" algn="ctr">
                        <a:buNone/>
                      </a:pPr>
                      <a:r>
                        <a:rPr lang="en-US" sz="1400" b="1" dirty="0">
                          <a:solidFill>
                            <a:srgbClr val="E8A33D"/>
                          </a:solidFill>
                          <a:latin typeface="Cambria" pitchFamily="34" charset="0"/>
                          <a:ea typeface="Cambria" pitchFamily="34" charset="-122"/>
                          <a:cs typeface="Cambria" pitchFamily="34" charset="-120"/>
                        </a:rPr>
                        <a:t>RQ3</a:t>
                      </a:r>
                      <a:endParaRPr lang="en-US" sz="1400" dirty="0">
                        <a:latin typeface="Cambria" charset="0"/>
                        <a:ea typeface="Cambria" charset="0"/>
                        <a:cs typeface="Cambria"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tc>
                  <a:txBody>
                    <a:bodyPr/>
                    <a:lstStyle/>
                    <a:p>
                      <a:pPr marL="0" indent="0">
                        <a:buNone/>
                      </a:pPr>
                      <a:r>
                        <a:rPr lang="en-US" sz="1150" dirty="0">
                          <a:solidFill>
                            <a:srgbClr val="FFFFFF"/>
                          </a:solidFill>
                          <a:latin typeface="Calibri" pitchFamily="34" charset="0"/>
                          <a:ea typeface="Calibri" pitchFamily="34" charset="-122"/>
                          <a:cs typeface="Calibri" pitchFamily="34" charset="-120"/>
                        </a:rPr>
                        <a:t>Do configuration &amp; monitoring tools improve posture?</a:t>
                      </a:r>
                      <a:endParaRPr lang="en-US" sz="115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tc>
                  <a:txBody>
                    <a:bodyPr/>
                    <a:lstStyle/>
                    <a:p>
                      <a:pPr marL="0" indent="0">
                        <a:buNone/>
                      </a:pPr>
                      <a:r>
                        <a:rPr lang="en-US" sz="1100" b="1" dirty="0">
                          <a:solidFill>
                            <a:srgbClr val="8FD9B6"/>
                          </a:solidFill>
                          <a:latin typeface="Calibri" pitchFamily="34" charset="0"/>
                          <a:ea typeface="Calibri" pitchFamily="34" charset="-122"/>
                          <a:cs typeface="Calibri" pitchFamily="34" charset="-120"/>
                        </a:rPr>
                        <a:t>Answered — value is continuity of coverage, not sophistication</a:t>
                      </a:r>
                      <a:endParaRPr lang="en-US" sz="11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A3A66"/>
                    </a:solidFill>
                  </a:tcPr>
                </a:tc>
                <a:extLst>
                  <a:ext uri="{0D108BD9-81ED-4DB2-BD59-A6C34878D82A}">
                    <a16:rowId xmlns:a16="http://schemas.microsoft.com/office/drawing/2014/main" val="10003"/>
                  </a:ext>
                </a:extLst>
              </a:tr>
              <a:tr h="685800">
                <a:tc>
                  <a:txBody>
                    <a:bodyPr/>
                    <a:lstStyle/>
                    <a:p>
                      <a:pPr marL="0" indent="0" algn="ctr">
                        <a:buNone/>
                      </a:pPr>
                      <a:r>
                        <a:rPr lang="en-US" sz="1400" b="1" dirty="0">
                          <a:solidFill>
                            <a:srgbClr val="E8A33D"/>
                          </a:solidFill>
                          <a:latin typeface="Cambria" pitchFamily="34" charset="0"/>
                          <a:ea typeface="Cambria" pitchFamily="34" charset="-122"/>
                          <a:cs typeface="Cambria" pitchFamily="34" charset="-120"/>
                        </a:rPr>
                        <a:t>RQ4</a:t>
                      </a:r>
                      <a:endParaRPr lang="en-US" sz="1400" dirty="0">
                        <a:latin typeface="Cambria" charset="0"/>
                        <a:ea typeface="Cambria" charset="0"/>
                        <a:cs typeface="Cambria"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tc>
                  <a:txBody>
                    <a:bodyPr/>
                    <a:lstStyle/>
                    <a:p>
                      <a:pPr marL="0" indent="0">
                        <a:buNone/>
                      </a:pPr>
                      <a:r>
                        <a:rPr lang="en-US" sz="1150" dirty="0">
                          <a:solidFill>
                            <a:srgbClr val="FFFFFF"/>
                          </a:solidFill>
                          <a:latin typeface="Calibri" pitchFamily="34" charset="0"/>
                          <a:ea typeface="Calibri" pitchFamily="34" charset="-122"/>
                          <a:cs typeface="Calibri" pitchFamily="34" charset="-120"/>
                        </a:rPr>
                        <a:t>A practical, evidence-based framework</a:t>
                      </a:r>
                      <a:endParaRPr lang="en-US" sz="115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tc>
                  <a:txBody>
                    <a:bodyPr/>
                    <a:lstStyle/>
                    <a:p>
                      <a:pPr marL="0" indent="0">
                        <a:buNone/>
                      </a:pPr>
                      <a:r>
                        <a:rPr lang="en-US" sz="1100" b="1" dirty="0">
                          <a:solidFill>
                            <a:srgbClr val="8FD9B6"/>
                          </a:solidFill>
                          <a:latin typeface="Calibri" pitchFamily="34" charset="0"/>
                          <a:ea typeface="Calibri" pitchFamily="34" charset="-122"/>
                          <a:cs typeface="Calibri" pitchFamily="34" charset="-120"/>
                        </a:rPr>
                        <a:t>Met in structure — 12 conditions, 4 priority bands, NIST/CSA-mapped</a:t>
                      </a:r>
                      <a:endParaRPr lang="en-US" sz="1100" dirty="0">
                        <a:latin typeface="Calibri" charset="0"/>
                        <a:ea typeface="Calibri" charset="0"/>
                        <a:cs typeface="Calibri" charset="0"/>
                      </a:endParaRPr>
                    </a:p>
                  </a:txBody>
                  <a:tcPr anchor="ctr">
                    <a:lnL w="9525" cap="flat" cmpd="sng" algn="ctr">
                      <a:solidFill>
                        <a:srgbClr val="2A4A78"/>
                      </a:solidFill>
                      <a:prstDash val="solid"/>
                      <a:round/>
                      <a:headEnd type="none" w="med" len="med"/>
                      <a:tailEnd type="none" w="med" len="med"/>
                    </a:lnL>
                    <a:lnR w="9525" cap="flat" cmpd="sng" algn="ctr">
                      <a:solidFill>
                        <a:srgbClr val="2A4A78"/>
                      </a:solidFill>
                      <a:prstDash val="solid"/>
                      <a:round/>
                      <a:headEnd type="none" w="med" len="med"/>
                      <a:tailEnd type="none" w="med" len="med"/>
                    </a:lnR>
                    <a:lnT w="9525" cap="flat" cmpd="sng" algn="ctr">
                      <a:solidFill>
                        <a:srgbClr val="2A4A78"/>
                      </a:solidFill>
                      <a:prstDash val="solid"/>
                      <a:round/>
                      <a:headEnd type="none" w="med" len="med"/>
                      <a:tailEnd type="none" w="med" len="med"/>
                    </a:lnT>
                    <a:lnB w="9525" cap="flat" cmpd="sng" algn="ctr">
                      <a:solidFill>
                        <a:srgbClr val="2A4A78"/>
                      </a:solidFill>
                      <a:prstDash val="solid"/>
                      <a:round/>
                      <a:headEnd type="none" w="med" len="med"/>
                      <a:tailEnd type="none" w="med" len="med"/>
                    </a:lnB>
                    <a:solidFill>
                      <a:srgbClr val="13315C"/>
                    </a:solidFill>
                  </a:tcPr>
                </a:tc>
                <a:extLst>
                  <a:ext uri="{0D108BD9-81ED-4DB2-BD59-A6C34878D82A}">
                    <a16:rowId xmlns:a16="http://schemas.microsoft.com/office/drawing/2014/main" val="10004"/>
                  </a:ext>
                </a:extLst>
              </a:tr>
            </a:tbl>
          </a:graphicData>
        </a:graphic>
      </p:graphicFrame>
      <p:sp>
        <p:nvSpPr>
          <p:cNvPr id="9" name="Shape 6"/>
          <p:cNvSpPr/>
          <p:nvPr/>
        </p:nvSpPr>
        <p:spPr>
          <a:xfrm>
            <a:off x="685800" y="5349240"/>
            <a:ext cx="10789920" cy="914400"/>
          </a:xfrm>
          <a:prstGeom prst="roundRect">
            <a:avLst>
              <a:gd name="adj" fmla="val 8000"/>
            </a:avLst>
          </a:prstGeom>
          <a:solidFill>
            <a:srgbClr val="E8A33D"/>
          </a:solidFill>
          <a:ln/>
        </p:spPr>
        <p:txBody>
          <a:bodyPr/>
          <a:lstStyle/>
          <a:p>
            <a:endParaRPr lang="en-US"/>
          </a:p>
        </p:txBody>
      </p:sp>
      <p:sp>
        <p:nvSpPr>
          <p:cNvPr id="10" name="Text 7"/>
          <p:cNvSpPr/>
          <p:nvPr/>
        </p:nvSpPr>
        <p:spPr>
          <a:xfrm>
            <a:off x="914400" y="5349240"/>
            <a:ext cx="10332720" cy="914400"/>
          </a:xfrm>
          <a:prstGeom prst="rect">
            <a:avLst/>
          </a:prstGeom>
          <a:noFill/>
          <a:ln/>
        </p:spPr>
        <p:txBody>
          <a:bodyPr wrap="square" rtlCol="0" anchor="ctr"/>
          <a:lstStyle/>
          <a:p>
            <a:pPr marL="0" indent="0">
              <a:lnSpc>
                <a:spcPct val="120000"/>
              </a:lnSpc>
              <a:buNone/>
            </a:pPr>
            <a:r>
              <a:rPr lang="en-US" sz="1300" b="1" dirty="0">
                <a:solidFill>
                  <a:srgbClr val="0B2545"/>
                </a:solidFill>
                <a:latin typeface="Calibri" pitchFamily="34" charset="0"/>
                <a:ea typeface="Calibri" pitchFamily="34" charset="-122"/>
                <a:cs typeface="Calibri" pitchFamily="34" charset="-120"/>
              </a:rPr>
              <a:t>Bottom line: a validated instrument and an honest baseline — not a finished before-and-after story, but a reproducible foundation the outstanding measurements and the multi-cloud roadmap build directly on.</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4709160"/>
            <a:ext cx="12191695" cy="2148840"/>
          </a:xfrm>
          <a:prstGeom prst="rect">
            <a:avLst/>
          </a:prstGeom>
          <a:solidFill>
            <a:srgbClr val="13315C"/>
          </a:solidFill>
          <a:ln/>
        </p:spPr>
        <p:txBody>
          <a:bodyPr/>
          <a:lstStyle/>
          <a:p>
            <a:endParaRPr lang="en-US"/>
          </a:p>
        </p:txBody>
      </p:sp>
      <p:sp>
        <p:nvSpPr>
          <p:cNvPr id="7" name="Text 5"/>
          <p:cNvSpPr/>
          <p:nvPr/>
        </p:nvSpPr>
        <p:spPr>
          <a:xfrm>
            <a:off x="0" y="1874520"/>
            <a:ext cx="12191695" cy="868680"/>
          </a:xfrm>
          <a:prstGeom prst="rect">
            <a:avLst/>
          </a:prstGeom>
          <a:noFill/>
          <a:ln/>
        </p:spPr>
        <p:txBody>
          <a:bodyPr wrap="square" rtlCol="0" anchor="ctr"/>
          <a:lstStyle/>
          <a:p>
            <a:pPr marL="0" indent="0" algn="ctr">
              <a:buNone/>
            </a:pPr>
            <a:r>
              <a:rPr lang="en-US" sz="4200" b="1" dirty="0">
                <a:solidFill>
                  <a:srgbClr val="FFFFFF"/>
                </a:solidFill>
                <a:latin typeface="Cambria" pitchFamily="34" charset="0"/>
                <a:ea typeface="Cambria" pitchFamily="34" charset="-122"/>
                <a:cs typeface="Cambria" pitchFamily="34" charset="-120"/>
              </a:rPr>
              <a:t>Thank You</a:t>
            </a:r>
            <a:endParaRPr lang="en-US" sz="4200" dirty="0"/>
          </a:p>
        </p:txBody>
      </p:sp>
      <p:sp>
        <p:nvSpPr>
          <p:cNvPr id="8" name="Text 6"/>
          <p:cNvSpPr/>
          <p:nvPr/>
        </p:nvSpPr>
        <p:spPr>
          <a:xfrm>
            <a:off x="0" y="2697480"/>
            <a:ext cx="12191695" cy="457200"/>
          </a:xfrm>
          <a:prstGeom prst="rect">
            <a:avLst/>
          </a:prstGeom>
          <a:noFill/>
          <a:ln/>
        </p:spPr>
        <p:txBody>
          <a:bodyPr wrap="square" rtlCol="0" anchor="ctr"/>
          <a:lstStyle/>
          <a:p>
            <a:pPr marL="0" indent="0" algn="ctr">
              <a:buNone/>
            </a:pPr>
            <a:r>
              <a:rPr lang="en-US" sz="1800" i="1" dirty="0">
                <a:solidFill>
                  <a:srgbClr val="E8A33D"/>
                </a:solidFill>
                <a:latin typeface="Calibri" pitchFamily="34" charset="0"/>
                <a:ea typeface="Calibri" pitchFamily="34" charset="-122"/>
                <a:cs typeface="Calibri" pitchFamily="34" charset="-120"/>
              </a:rPr>
              <a:t>Questions &amp; Discussion</a:t>
            </a:r>
            <a:endParaRPr lang="en-US" sz="1800" dirty="0"/>
          </a:p>
        </p:txBody>
      </p:sp>
      <p:sp>
        <p:nvSpPr>
          <p:cNvPr id="9" name="Shape 7"/>
          <p:cNvSpPr/>
          <p:nvPr/>
        </p:nvSpPr>
        <p:spPr>
          <a:xfrm>
            <a:off x="5090008" y="3337560"/>
            <a:ext cx="2011680" cy="0"/>
          </a:xfrm>
          <a:prstGeom prst="line">
            <a:avLst/>
          </a:prstGeom>
          <a:noFill/>
          <a:ln w="19050">
            <a:solidFill>
              <a:srgbClr val="E8A33D"/>
            </a:solidFill>
            <a:prstDash val="solid"/>
          </a:ln>
        </p:spPr>
        <p:txBody>
          <a:bodyPr/>
          <a:lstStyle/>
          <a:p>
            <a:endParaRPr lang="en-US"/>
          </a:p>
        </p:txBody>
      </p:sp>
      <p:sp>
        <p:nvSpPr>
          <p:cNvPr id="10" name="Text 8"/>
          <p:cNvSpPr/>
          <p:nvPr/>
        </p:nvSpPr>
        <p:spPr>
          <a:xfrm>
            <a:off x="731520" y="3611880"/>
            <a:ext cx="10728655" cy="1280160"/>
          </a:xfrm>
          <a:prstGeom prst="rect">
            <a:avLst/>
          </a:prstGeom>
          <a:noFill/>
          <a:ln/>
        </p:spPr>
        <p:txBody>
          <a:bodyPr wrap="square" rtlCol="0" anchor="ctr"/>
          <a:lstStyle/>
          <a:p>
            <a:pPr marL="0" indent="0" algn="ctr">
              <a:lnSpc>
                <a:spcPct val="135000"/>
              </a:lnSpc>
              <a:buNone/>
            </a:pPr>
            <a:r>
              <a:rPr lang="en-US" sz="1300" b="1" dirty="0">
                <a:solidFill>
                  <a:srgbClr val="D6E4F0"/>
                </a:solidFill>
                <a:latin typeface="Calibri" pitchFamily="34" charset="0"/>
                <a:ea typeface="Calibri" pitchFamily="34" charset="-122"/>
                <a:cs typeface="Calibri" pitchFamily="34" charset="-120"/>
              </a:rPr>
              <a:t>Data Protection in Hybrid Cloud: A Case Study of Amazon AWS</a:t>
            </a:r>
            <a:endParaRPr lang="en-US" sz="1300" dirty="0"/>
          </a:p>
          <a:p>
            <a:pPr marL="0" indent="0" algn="ctr">
              <a:lnSpc>
                <a:spcPct val="135000"/>
              </a:lnSpc>
              <a:buNone/>
            </a:pPr>
            <a:r>
              <a:rPr lang="en-US" sz="1300" dirty="0">
                <a:solidFill>
                  <a:srgbClr val="D6E4F0"/>
                </a:solidFill>
                <a:latin typeface="Calibri" pitchFamily="34" charset="0"/>
                <a:ea typeface="Calibri" pitchFamily="34" charset="-122"/>
                <a:cs typeface="Calibri" pitchFamily="34" charset="-120"/>
              </a:rPr>
              <a:t>Jay Rajendrakumar Patel  •  Student No. 2433122</a:t>
            </a:r>
            <a:endParaRPr lang="en-US" sz="1300" dirty="0"/>
          </a:p>
          <a:p>
            <a:pPr marL="0" indent="0" algn="ctr">
              <a:lnSpc>
                <a:spcPct val="135000"/>
              </a:lnSpc>
              <a:buNone/>
            </a:pPr>
            <a:r>
              <a:rPr lang="en-US" sz="1300" dirty="0">
                <a:solidFill>
                  <a:srgbClr val="D6E4F0"/>
                </a:solidFill>
                <a:latin typeface="Calibri" pitchFamily="34" charset="0"/>
                <a:ea typeface="Calibri" pitchFamily="34" charset="-122"/>
                <a:cs typeface="Calibri" pitchFamily="34" charset="-120"/>
              </a:rPr>
              <a:t>MSc Cybersecurity and Digital Forensics  •  Module ACFB7003</a:t>
            </a:r>
            <a:endParaRPr lang="en-US" sz="1300" dirty="0"/>
          </a:p>
          <a:p>
            <a:pPr marL="0" indent="0" algn="ctr">
              <a:lnSpc>
                <a:spcPct val="135000"/>
              </a:lnSpc>
              <a:buNone/>
            </a:pPr>
            <a:r>
              <a:rPr lang="en-US" sz="1300" dirty="0">
                <a:solidFill>
                  <a:srgbClr val="D6E4F0"/>
                </a:solidFill>
                <a:latin typeface="Calibri" pitchFamily="34" charset="0"/>
                <a:ea typeface="Calibri" pitchFamily="34" charset="-122"/>
                <a:cs typeface="Calibri" pitchFamily="34" charset="-120"/>
              </a:rPr>
              <a:t>University of Wales Trinity Saint David  •  August 2026</a:t>
            </a:r>
            <a:endParaRPr lang="en-US" sz="1300" dirty="0"/>
          </a:p>
        </p:txBody>
      </p:sp>
      <p:pic>
        <p:nvPicPr>
          <p:cNvPr id="11" name="Picture 10">
            <a:extLst>
              <a:ext uri="{FF2B5EF4-FFF2-40B4-BE49-F238E27FC236}">
                <a16:creationId xmlns:a16="http://schemas.microsoft.com/office/drawing/2014/main" id="{63EF69AC-1AE5-09A2-B715-064F4B328A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2289" y="171450"/>
            <a:ext cx="2914650" cy="971550"/>
          </a:xfrm>
          <a:prstGeom prst="rect">
            <a:avLst/>
          </a:prstGeom>
          <a:solidFill>
            <a:srgbClr val="FFFFFF"/>
          </a:solid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4683</Words>
  <Application>Microsoft Macintosh PowerPoint</Application>
  <PresentationFormat>Widescreen</PresentationFormat>
  <Paragraphs>310</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Cambria</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Protection in Hybrid Cloud</dc:title>
  <dc:subject>PptxGenJS Presentation</dc:subject>
  <dc:creator>Jay Rajendrakumar Patel</dc:creator>
  <cp:lastModifiedBy>Rushabh Vipulkumar Patel (2436066)</cp:lastModifiedBy>
  <cp:revision>4</cp:revision>
  <dcterms:created xsi:type="dcterms:W3CDTF">2026-09-03T09:36:05Z</dcterms:created>
  <dcterms:modified xsi:type="dcterms:W3CDTF">2026-09-03T16:42:05Z</dcterms:modified>
</cp:coreProperties>
</file>