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8"/>
  </p:notesMasterIdLst>
  <p:sldIdLst>
    <p:sldId id="258" r:id="rId7"/>
    <p:sldId id="259" r:id="rId8"/>
    <p:sldId id="1070" r:id="rId9"/>
    <p:sldId id="1042" r:id="rId10"/>
    <p:sldId id="1044" r:id="rId11"/>
    <p:sldId id="1064" r:id="rId12"/>
    <p:sldId id="1047" r:id="rId13"/>
    <p:sldId id="1048" r:id="rId14"/>
    <p:sldId id="1049" r:id="rId15"/>
    <p:sldId id="1050" r:id="rId16"/>
    <p:sldId id="1066" r:id="rId17"/>
    <p:sldId id="1008" r:id="rId18"/>
    <p:sldId id="1010" r:id="rId19"/>
    <p:sldId id="1011" r:id="rId20"/>
    <p:sldId id="1012" r:id="rId21"/>
    <p:sldId id="1013" r:id="rId22"/>
    <p:sldId id="1015" r:id="rId23"/>
    <p:sldId id="1016" r:id="rId24"/>
    <p:sldId id="1071" r:id="rId25"/>
    <p:sldId id="1030" r:id="rId26"/>
    <p:sldId id="320" r:id="rId27"/>
    <p:sldId id="1065" r:id="rId28"/>
    <p:sldId id="305" r:id="rId29"/>
    <p:sldId id="1072" r:id="rId30"/>
    <p:sldId id="1046" r:id="rId31"/>
    <p:sldId id="1001" r:id="rId32"/>
    <p:sldId id="1051" r:id="rId33"/>
    <p:sldId id="1052" r:id="rId34"/>
    <p:sldId id="262" r:id="rId35"/>
    <p:sldId id="1053" r:id="rId36"/>
    <p:sldId id="1083" r:id="rId37"/>
    <p:sldId id="1085" r:id="rId38"/>
    <p:sldId id="1086" r:id="rId39"/>
    <p:sldId id="1080" r:id="rId40"/>
    <p:sldId id="1055" r:id="rId41"/>
    <p:sldId id="1056" r:id="rId42"/>
    <p:sldId id="1057" r:id="rId43"/>
    <p:sldId id="1059" r:id="rId44"/>
    <p:sldId id="1081" r:id="rId45"/>
    <p:sldId id="1082" r:id="rId46"/>
    <p:sldId id="1084" r:id="rId47"/>
    <p:sldId id="1061" r:id="rId48"/>
    <p:sldId id="1073" r:id="rId49"/>
    <p:sldId id="1074" r:id="rId50"/>
    <p:sldId id="1075" r:id="rId51"/>
    <p:sldId id="1076" r:id="rId52"/>
    <p:sldId id="1077" r:id="rId53"/>
    <p:sldId id="1078" r:id="rId54"/>
    <p:sldId id="1079" r:id="rId55"/>
    <p:sldId id="1024" r:id="rId56"/>
    <p:sldId id="257"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3D6DC0-E28D-4CD3-9585-B1B50DD09C56}" v="21" dt="2025-10-17T09:32:07.0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71" autoAdjust="0"/>
  </p:normalViewPr>
  <p:slideViewPr>
    <p:cSldViewPr snapToGrid="0">
      <p:cViewPr varScale="1">
        <p:scale>
          <a:sx n="74" d="100"/>
          <a:sy n="74" d="100"/>
        </p:scale>
        <p:origin x="567"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12.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11.png"/><Relationship Id="rId5" Type="http://schemas.openxmlformats.org/officeDocument/2006/relationships/image" Target="../media/image31.png"/><Relationship Id="rId10" Type="http://schemas.openxmlformats.org/officeDocument/2006/relationships/image" Target="../media/image20.svg"/><Relationship Id="rId4" Type="http://schemas.openxmlformats.org/officeDocument/2006/relationships/image" Target="../media/image30.svg"/><Relationship Id="rId9" Type="http://schemas.openxmlformats.org/officeDocument/2006/relationships/image" Target="../media/image19.png"/></Relationships>
</file>

<file path=ppt/diagrams/_rels/data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image" Target="../media/image35.png"/></Relationships>
</file>

<file path=ppt/diagrams/_rels/data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12.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11.png"/><Relationship Id="rId5" Type="http://schemas.openxmlformats.org/officeDocument/2006/relationships/image" Target="../media/image31.png"/><Relationship Id="rId10" Type="http://schemas.openxmlformats.org/officeDocument/2006/relationships/image" Target="../media/image20.svg"/><Relationship Id="rId4" Type="http://schemas.openxmlformats.org/officeDocument/2006/relationships/image" Target="../media/image30.svg"/><Relationship Id="rId9" Type="http://schemas.openxmlformats.org/officeDocument/2006/relationships/image" Target="../media/image1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image" Target="../media/image35.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099A13-8EBC-4ACC-BA08-3CDD8D9E759C}" type="doc">
      <dgm:prSet loTypeId="urn:microsoft.com/office/officeart/2018/2/layout/IconLabelList" loCatId="icon" qsTypeId="urn:microsoft.com/office/officeart/2005/8/quickstyle/simple1" qsCatId="simple" csTypeId="urn:microsoft.com/office/officeart/2005/8/colors/accent6_2" csCatId="accent6" phldr="1"/>
      <dgm:spPr/>
      <dgm:t>
        <a:bodyPr/>
        <a:lstStyle/>
        <a:p>
          <a:endParaRPr lang="en-US"/>
        </a:p>
      </dgm:t>
    </dgm:pt>
    <dgm:pt modelId="{E1245620-9A3F-4955-9D6C-14DCEDA135B8}">
      <dgm:prSet/>
      <dgm:spPr/>
      <dgm:t>
        <a:bodyPr/>
        <a:lstStyle/>
        <a:p>
          <a:pPr>
            <a:lnSpc>
              <a:spcPct val="100000"/>
            </a:lnSpc>
          </a:pPr>
          <a:r>
            <a:rPr lang="en-GB"/>
            <a:t>Introduction to Sustainability at UWTSD</a:t>
          </a:r>
          <a:endParaRPr lang="en-US"/>
        </a:p>
      </dgm:t>
    </dgm:pt>
    <dgm:pt modelId="{AA39040C-435A-434B-9231-9A305D7BF78B}" type="parTrans" cxnId="{5BDB0304-45BC-4D60-9E2A-E93B9B424A35}">
      <dgm:prSet/>
      <dgm:spPr/>
      <dgm:t>
        <a:bodyPr/>
        <a:lstStyle/>
        <a:p>
          <a:endParaRPr lang="en-US"/>
        </a:p>
      </dgm:t>
    </dgm:pt>
    <dgm:pt modelId="{3444B9B2-C04E-4CE5-8501-CC272DF68D22}" type="sibTrans" cxnId="{5BDB0304-45BC-4D60-9E2A-E93B9B424A35}">
      <dgm:prSet/>
      <dgm:spPr/>
      <dgm:t>
        <a:bodyPr/>
        <a:lstStyle/>
        <a:p>
          <a:endParaRPr lang="en-US"/>
        </a:p>
      </dgm:t>
    </dgm:pt>
    <dgm:pt modelId="{5D95FB4A-37BD-45B1-BE9A-F524F7075ED3}">
      <dgm:prSet/>
      <dgm:spPr/>
      <dgm:t>
        <a:bodyPr/>
        <a:lstStyle/>
        <a:p>
          <a:pPr>
            <a:lnSpc>
              <a:spcPct val="100000"/>
            </a:lnSpc>
          </a:pPr>
          <a:r>
            <a:rPr lang="en-GB"/>
            <a:t>Global and National Sustainability Frameworks</a:t>
          </a:r>
          <a:endParaRPr lang="en-US"/>
        </a:p>
      </dgm:t>
    </dgm:pt>
    <dgm:pt modelId="{202622BA-E68B-4707-8BC2-6F79FAC75C87}" type="parTrans" cxnId="{65CEF391-F447-429D-81F2-2E5ED086BEAF}">
      <dgm:prSet/>
      <dgm:spPr/>
      <dgm:t>
        <a:bodyPr/>
        <a:lstStyle/>
        <a:p>
          <a:endParaRPr lang="en-US"/>
        </a:p>
      </dgm:t>
    </dgm:pt>
    <dgm:pt modelId="{B2E92B8D-AAD6-4502-8456-749B14FD6EA7}" type="sibTrans" cxnId="{65CEF391-F447-429D-81F2-2E5ED086BEAF}">
      <dgm:prSet/>
      <dgm:spPr/>
      <dgm:t>
        <a:bodyPr/>
        <a:lstStyle/>
        <a:p>
          <a:endParaRPr lang="en-US"/>
        </a:p>
      </dgm:t>
    </dgm:pt>
    <dgm:pt modelId="{AE58FAB9-F2BA-4446-BCE1-884DA514DC94}">
      <dgm:prSet/>
      <dgm:spPr/>
      <dgm:t>
        <a:bodyPr/>
        <a:lstStyle/>
        <a:p>
          <a:pPr>
            <a:lnSpc>
              <a:spcPct val="100000"/>
            </a:lnSpc>
          </a:pPr>
          <a:r>
            <a:rPr lang="en-GB"/>
            <a:t>Tourism and Sustainability Case Studies</a:t>
          </a:r>
          <a:endParaRPr lang="en-US"/>
        </a:p>
      </dgm:t>
    </dgm:pt>
    <dgm:pt modelId="{6B189584-4155-4274-9B79-BA4392561EB8}" type="parTrans" cxnId="{84CD59BA-338B-4150-B562-6930C6F0AD3B}">
      <dgm:prSet/>
      <dgm:spPr/>
      <dgm:t>
        <a:bodyPr/>
        <a:lstStyle/>
        <a:p>
          <a:endParaRPr lang="en-US"/>
        </a:p>
      </dgm:t>
    </dgm:pt>
    <dgm:pt modelId="{C0C2077E-69FA-4525-AFFF-B8FD63552258}" type="sibTrans" cxnId="{84CD59BA-338B-4150-B562-6930C6F0AD3B}">
      <dgm:prSet/>
      <dgm:spPr/>
      <dgm:t>
        <a:bodyPr/>
        <a:lstStyle/>
        <a:p>
          <a:endParaRPr lang="en-US"/>
        </a:p>
      </dgm:t>
    </dgm:pt>
    <dgm:pt modelId="{687D2667-3D5F-49CB-9127-A9CD03CD74F0}">
      <dgm:prSet/>
      <dgm:spPr/>
      <dgm:t>
        <a:bodyPr/>
        <a:lstStyle/>
        <a:p>
          <a:pPr>
            <a:lnSpc>
              <a:spcPct val="100000"/>
            </a:lnSpc>
          </a:pPr>
          <a:r>
            <a:rPr lang="en-GB"/>
            <a:t>Practical Actions for Students</a:t>
          </a:r>
          <a:endParaRPr lang="en-US"/>
        </a:p>
      </dgm:t>
    </dgm:pt>
    <dgm:pt modelId="{F4670918-E261-4418-8959-13DD93ABC2D5}" type="parTrans" cxnId="{629DC542-6A17-4B7E-B427-86A3316AC485}">
      <dgm:prSet/>
      <dgm:spPr/>
      <dgm:t>
        <a:bodyPr/>
        <a:lstStyle/>
        <a:p>
          <a:endParaRPr lang="en-US"/>
        </a:p>
      </dgm:t>
    </dgm:pt>
    <dgm:pt modelId="{BA4709A7-6C58-4A71-B18F-6C4D3F2BCFB4}" type="sibTrans" cxnId="{629DC542-6A17-4B7E-B427-86A3316AC485}">
      <dgm:prSet/>
      <dgm:spPr/>
      <dgm:t>
        <a:bodyPr/>
        <a:lstStyle/>
        <a:p>
          <a:endParaRPr lang="en-US"/>
        </a:p>
      </dgm:t>
    </dgm:pt>
    <dgm:pt modelId="{96D053D9-0A10-4CB4-AD27-2A9618C7A066}">
      <dgm:prSet/>
      <dgm:spPr/>
      <dgm:t>
        <a:bodyPr/>
        <a:lstStyle/>
        <a:p>
          <a:pPr>
            <a:lnSpc>
              <a:spcPct val="100000"/>
            </a:lnSpc>
          </a:pPr>
          <a:r>
            <a:rPr lang="en-GB"/>
            <a:t>Reflection and Engagement</a:t>
          </a:r>
          <a:endParaRPr lang="en-US"/>
        </a:p>
      </dgm:t>
    </dgm:pt>
    <dgm:pt modelId="{6D12457B-FA1F-48D2-B750-DA66326D2CFB}" type="parTrans" cxnId="{719DD75A-CBCA-453A-B59A-E6047DFA07E6}">
      <dgm:prSet/>
      <dgm:spPr/>
      <dgm:t>
        <a:bodyPr/>
        <a:lstStyle/>
        <a:p>
          <a:endParaRPr lang="en-US"/>
        </a:p>
      </dgm:t>
    </dgm:pt>
    <dgm:pt modelId="{D02705C6-044E-45BB-8A46-650BBB010630}" type="sibTrans" cxnId="{719DD75A-CBCA-453A-B59A-E6047DFA07E6}">
      <dgm:prSet/>
      <dgm:spPr/>
      <dgm:t>
        <a:bodyPr/>
        <a:lstStyle/>
        <a:p>
          <a:endParaRPr lang="en-US"/>
        </a:p>
      </dgm:t>
    </dgm:pt>
    <dgm:pt modelId="{A1958A5D-86A7-4BCF-A2B8-C8AB26C078F0}" type="pres">
      <dgm:prSet presAssocID="{54099A13-8EBC-4ACC-BA08-3CDD8D9E759C}" presName="root" presStyleCnt="0">
        <dgm:presLayoutVars>
          <dgm:dir/>
          <dgm:resizeHandles val="exact"/>
        </dgm:presLayoutVars>
      </dgm:prSet>
      <dgm:spPr/>
    </dgm:pt>
    <dgm:pt modelId="{BB18B36F-262F-4371-9A86-A9963BA7B352}" type="pres">
      <dgm:prSet presAssocID="{E1245620-9A3F-4955-9D6C-14DCEDA135B8}" presName="compNode" presStyleCnt="0"/>
      <dgm:spPr/>
    </dgm:pt>
    <dgm:pt modelId="{35819156-B000-444A-912E-B03166265133}" type="pres">
      <dgm:prSet presAssocID="{E1245620-9A3F-4955-9D6C-14DCEDA135B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5988DFB6-6296-4F69-AD1A-DE67BE205448}" type="pres">
      <dgm:prSet presAssocID="{E1245620-9A3F-4955-9D6C-14DCEDA135B8}" presName="spaceRect" presStyleCnt="0"/>
      <dgm:spPr/>
    </dgm:pt>
    <dgm:pt modelId="{776619E7-8E1A-46ED-99C1-E6DC15A0B740}" type="pres">
      <dgm:prSet presAssocID="{E1245620-9A3F-4955-9D6C-14DCEDA135B8}" presName="textRect" presStyleLbl="revTx" presStyleIdx="0" presStyleCnt="5">
        <dgm:presLayoutVars>
          <dgm:chMax val="1"/>
          <dgm:chPref val="1"/>
        </dgm:presLayoutVars>
      </dgm:prSet>
      <dgm:spPr/>
    </dgm:pt>
    <dgm:pt modelId="{EB1CC0FC-F59E-408B-A7EB-A4E5E416475B}" type="pres">
      <dgm:prSet presAssocID="{3444B9B2-C04E-4CE5-8501-CC272DF68D22}" presName="sibTrans" presStyleCnt="0"/>
      <dgm:spPr/>
    </dgm:pt>
    <dgm:pt modelId="{0D5AC1ED-69D6-45F5-9CE7-C343DE3554E4}" type="pres">
      <dgm:prSet presAssocID="{5D95FB4A-37BD-45B1-BE9A-F524F7075ED3}" presName="compNode" presStyleCnt="0"/>
      <dgm:spPr/>
    </dgm:pt>
    <dgm:pt modelId="{2CA55DEA-02CB-4228-864B-4A1CCC8271E3}" type="pres">
      <dgm:prSet presAssocID="{5D95FB4A-37BD-45B1-BE9A-F524F7075ED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Americas"/>
        </a:ext>
      </dgm:extLst>
    </dgm:pt>
    <dgm:pt modelId="{8F1A974E-BF98-425E-BEDC-D4E414D7C2FE}" type="pres">
      <dgm:prSet presAssocID="{5D95FB4A-37BD-45B1-BE9A-F524F7075ED3}" presName="spaceRect" presStyleCnt="0"/>
      <dgm:spPr/>
    </dgm:pt>
    <dgm:pt modelId="{FB10C0B9-E2AB-4C89-BCF0-9E254C94029C}" type="pres">
      <dgm:prSet presAssocID="{5D95FB4A-37BD-45B1-BE9A-F524F7075ED3}" presName="textRect" presStyleLbl="revTx" presStyleIdx="1" presStyleCnt="5">
        <dgm:presLayoutVars>
          <dgm:chMax val="1"/>
          <dgm:chPref val="1"/>
        </dgm:presLayoutVars>
      </dgm:prSet>
      <dgm:spPr/>
    </dgm:pt>
    <dgm:pt modelId="{9290965A-8121-4D5D-88BA-8667CFB1A8C3}" type="pres">
      <dgm:prSet presAssocID="{B2E92B8D-AAD6-4502-8456-749B14FD6EA7}" presName="sibTrans" presStyleCnt="0"/>
      <dgm:spPr/>
    </dgm:pt>
    <dgm:pt modelId="{8AC09E51-EED6-423C-A3F5-344D32BD8E49}" type="pres">
      <dgm:prSet presAssocID="{AE58FAB9-F2BA-4446-BCE1-884DA514DC94}" presName="compNode" presStyleCnt="0"/>
      <dgm:spPr/>
    </dgm:pt>
    <dgm:pt modelId="{FD4C93F4-27BE-4E14-A660-C1A1B3C483C8}" type="pres">
      <dgm:prSet presAssocID="{AE58FAB9-F2BA-4446-BCE1-884DA514DC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alette"/>
        </a:ext>
      </dgm:extLst>
    </dgm:pt>
    <dgm:pt modelId="{BF8437B8-D0D2-4455-A791-6CD33780B89F}" type="pres">
      <dgm:prSet presAssocID="{AE58FAB9-F2BA-4446-BCE1-884DA514DC94}" presName="spaceRect" presStyleCnt="0"/>
      <dgm:spPr/>
    </dgm:pt>
    <dgm:pt modelId="{7DF4989B-2B90-40CE-8365-5D207F79D6AE}" type="pres">
      <dgm:prSet presAssocID="{AE58FAB9-F2BA-4446-BCE1-884DA514DC94}" presName="textRect" presStyleLbl="revTx" presStyleIdx="2" presStyleCnt="5">
        <dgm:presLayoutVars>
          <dgm:chMax val="1"/>
          <dgm:chPref val="1"/>
        </dgm:presLayoutVars>
      </dgm:prSet>
      <dgm:spPr/>
    </dgm:pt>
    <dgm:pt modelId="{413DF517-6145-480D-8F06-3E472188DDFF}" type="pres">
      <dgm:prSet presAssocID="{C0C2077E-69FA-4525-AFFF-B8FD63552258}" presName="sibTrans" presStyleCnt="0"/>
      <dgm:spPr/>
    </dgm:pt>
    <dgm:pt modelId="{906736A3-C7DA-4DCC-9C29-8DD98633D7AA}" type="pres">
      <dgm:prSet presAssocID="{687D2667-3D5F-49CB-9127-A9CD03CD74F0}" presName="compNode" presStyleCnt="0"/>
      <dgm:spPr/>
    </dgm:pt>
    <dgm:pt modelId="{4E063735-B78A-47F9-9A08-92D68499CDD1}" type="pres">
      <dgm:prSet presAssocID="{687D2667-3D5F-49CB-9127-A9CD03CD74F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eacher"/>
        </a:ext>
      </dgm:extLst>
    </dgm:pt>
    <dgm:pt modelId="{6491A1A8-CA57-4CDE-AE8C-1AA1EA760D2F}" type="pres">
      <dgm:prSet presAssocID="{687D2667-3D5F-49CB-9127-A9CD03CD74F0}" presName="spaceRect" presStyleCnt="0"/>
      <dgm:spPr/>
    </dgm:pt>
    <dgm:pt modelId="{3BB8FB9B-D8FB-428A-95AC-BAFC90245638}" type="pres">
      <dgm:prSet presAssocID="{687D2667-3D5F-49CB-9127-A9CD03CD74F0}" presName="textRect" presStyleLbl="revTx" presStyleIdx="3" presStyleCnt="5">
        <dgm:presLayoutVars>
          <dgm:chMax val="1"/>
          <dgm:chPref val="1"/>
        </dgm:presLayoutVars>
      </dgm:prSet>
      <dgm:spPr/>
    </dgm:pt>
    <dgm:pt modelId="{DE8965A9-7036-4BB0-83A1-8D09B178E4B4}" type="pres">
      <dgm:prSet presAssocID="{BA4709A7-6C58-4A71-B18F-6C4D3F2BCFB4}" presName="sibTrans" presStyleCnt="0"/>
      <dgm:spPr/>
    </dgm:pt>
    <dgm:pt modelId="{6D80CB0A-292B-46F3-929B-12C6709878F5}" type="pres">
      <dgm:prSet presAssocID="{96D053D9-0A10-4CB4-AD27-2A9618C7A066}" presName="compNode" presStyleCnt="0"/>
      <dgm:spPr/>
    </dgm:pt>
    <dgm:pt modelId="{51F58FE2-CEED-4937-AFC8-019551E3A575}" type="pres">
      <dgm:prSet presAssocID="{96D053D9-0A10-4CB4-AD27-2A9618C7A06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85A66723-EF26-4958-8125-43A623C97CDC}" type="pres">
      <dgm:prSet presAssocID="{96D053D9-0A10-4CB4-AD27-2A9618C7A066}" presName="spaceRect" presStyleCnt="0"/>
      <dgm:spPr/>
    </dgm:pt>
    <dgm:pt modelId="{B620BD78-51A7-4189-A924-096585DAE4B3}" type="pres">
      <dgm:prSet presAssocID="{96D053D9-0A10-4CB4-AD27-2A9618C7A066}" presName="textRect" presStyleLbl="revTx" presStyleIdx="4" presStyleCnt="5">
        <dgm:presLayoutVars>
          <dgm:chMax val="1"/>
          <dgm:chPref val="1"/>
        </dgm:presLayoutVars>
      </dgm:prSet>
      <dgm:spPr/>
    </dgm:pt>
  </dgm:ptLst>
  <dgm:cxnLst>
    <dgm:cxn modelId="{5BDB0304-45BC-4D60-9E2A-E93B9B424A35}" srcId="{54099A13-8EBC-4ACC-BA08-3CDD8D9E759C}" destId="{E1245620-9A3F-4955-9D6C-14DCEDA135B8}" srcOrd="0" destOrd="0" parTransId="{AA39040C-435A-434B-9231-9A305D7BF78B}" sibTransId="{3444B9B2-C04E-4CE5-8501-CC272DF68D22}"/>
    <dgm:cxn modelId="{F793DD15-26E8-4B4D-B080-AA959B115F35}" type="presOf" srcId="{96D053D9-0A10-4CB4-AD27-2A9618C7A066}" destId="{B620BD78-51A7-4189-A924-096585DAE4B3}" srcOrd="0" destOrd="0" presId="urn:microsoft.com/office/officeart/2018/2/layout/IconLabelList"/>
    <dgm:cxn modelId="{629DC542-6A17-4B7E-B427-86A3316AC485}" srcId="{54099A13-8EBC-4ACC-BA08-3CDD8D9E759C}" destId="{687D2667-3D5F-49CB-9127-A9CD03CD74F0}" srcOrd="3" destOrd="0" parTransId="{F4670918-E261-4418-8959-13DD93ABC2D5}" sibTransId="{BA4709A7-6C58-4A71-B18F-6C4D3F2BCFB4}"/>
    <dgm:cxn modelId="{F1B7856C-02EE-4F57-8369-234C4257AE99}" type="presOf" srcId="{687D2667-3D5F-49CB-9127-A9CD03CD74F0}" destId="{3BB8FB9B-D8FB-428A-95AC-BAFC90245638}" srcOrd="0" destOrd="0" presId="urn:microsoft.com/office/officeart/2018/2/layout/IconLabelList"/>
    <dgm:cxn modelId="{5A09F478-77AB-4EE9-A5B5-518B53364381}" type="presOf" srcId="{AE58FAB9-F2BA-4446-BCE1-884DA514DC94}" destId="{7DF4989B-2B90-40CE-8365-5D207F79D6AE}" srcOrd="0" destOrd="0" presId="urn:microsoft.com/office/officeart/2018/2/layout/IconLabelList"/>
    <dgm:cxn modelId="{719DD75A-CBCA-453A-B59A-E6047DFA07E6}" srcId="{54099A13-8EBC-4ACC-BA08-3CDD8D9E759C}" destId="{96D053D9-0A10-4CB4-AD27-2A9618C7A066}" srcOrd="4" destOrd="0" parTransId="{6D12457B-FA1F-48D2-B750-DA66326D2CFB}" sibTransId="{D02705C6-044E-45BB-8A46-650BBB010630}"/>
    <dgm:cxn modelId="{0748917F-776E-4579-B6A8-DA615819B366}" type="presOf" srcId="{E1245620-9A3F-4955-9D6C-14DCEDA135B8}" destId="{776619E7-8E1A-46ED-99C1-E6DC15A0B740}" srcOrd="0" destOrd="0" presId="urn:microsoft.com/office/officeart/2018/2/layout/IconLabelList"/>
    <dgm:cxn modelId="{65CEF391-F447-429D-81F2-2E5ED086BEAF}" srcId="{54099A13-8EBC-4ACC-BA08-3CDD8D9E759C}" destId="{5D95FB4A-37BD-45B1-BE9A-F524F7075ED3}" srcOrd="1" destOrd="0" parTransId="{202622BA-E68B-4707-8BC2-6F79FAC75C87}" sibTransId="{B2E92B8D-AAD6-4502-8456-749B14FD6EA7}"/>
    <dgm:cxn modelId="{A5680C9A-DEC1-493A-B8F8-D73478653B4E}" type="presOf" srcId="{54099A13-8EBC-4ACC-BA08-3CDD8D9E759C}" destId="{A1958A5D-86A7-4BCF-A2B8-C8AB26C078F0}" srcOrd="0" destOrd="0" presId="urn:microsoft.com/office/officeart/2018/2/layout/IconLabelList"/>
    <dgm:cxn modelId="{BB6AD5A2-F5EE-4682-8F28-985A21089437}" type="presOf" srcId="{5D95FB4A-37BD-45B1-BE9A-F524F7075ED3}" destId="{FB10C0B9-E2AB-4C89-BCF0-9E254C94029C}" srcOrd="0" destOrd="0" presId="urn:microsoft.com/office/officeart/2018/2/layout/IconLabelList"/>
    <dgm:cxn modelId="{84CD59BA-338B-4150-B562-6930C6F0AD3B}" srcId="{54099A13-8EBC-4ACC-BA08-3CDD8D9E759C}" destId="{AE58FAB9-F2BA-4446-BCE1-884DA514DC94}" srcOrd="2" destOrd="0" parTransId="{6B189584-4155-4274-9B79-BA4392561EB8}" sibTransId="{C0C2077E-69FA-4525-AFFF-B8FD63552258}"/>
    <dgm:cxn modelId="{10C9F992-DB6E-4CF5-8BA1-2F47492781C5}" type="presParOf" srcId="{A1958A5D-86A7-4BCF-A2B8-C8AB26C078F0}" destId="{BB18B36F-262F-4371-9A86-A9963BA7B352}" srcOrd="0" destOrd="0" presId="urn:microsoft.com/office/officeart/2018/2/layout/IconLabelList"/>
    <dgm:cxn modelId="{D04AFD2B-4CFD-4759-B3D4-5440090347C5}" type="presParOf" srcId="{BB18B36F-262F-4371-9A86-A9963BA7B352}" destId="{35819156-B000-444A-912E-B03166265133}" srcOrd="0" destOrd="0" presId="urn:microsoft.com/office/officeart/2018/2/layout/IconLabelList"/>
    <dgm:cxn modelId="{2423EB13-F993-48AA-90E4-DAEA118BE600}" type="presParOf" srcId="{BB18B36F-262F-4371-9A86-A9963BA7B352}" destId="{5988DFB6-6296-4F69-AD1A-DE67BE205448}" srcOrd="1" destOrd="0" presId="urn:microsoft.com/office/officeart/2018/2/layout/IconLabelList"/>
    <dgm:cxn modelId="{B7A63305-B5F4-4874-8298-B9B4206DDE66}" type="presParOf" srcId="{BB18B36F-262F-4371-9A86-A9963BA7B352}" destId="{776619E7-8E1A-46ED-99C1-E6DC15A0B740}" srcOrd="2" destOrd="0" presId="urn:microsoft.com/office/officeart/2018/2/layout/IconLabelList"/>
    <dgm:cxn modelId="{9A579B65-838D-4560-A770-685E3D475E31}" type="presParOf" srcId="{A1958A5D-86A7-4BCF-A2B8-C8AB26C078F0}" destId="{EB1CC0FC-F59E-408B-A7EB-A4E5E416475B}" srcOrd="1" destOrd="0" presId="urn:microsoft.com/office/officeart/2018/2/layout/IconLabelList"/>
    <dgm:cxn modelId="{1DA18EA6-8DAC-4507-A656-7ED0E6908EFA}" type="presParOf" srcId="{A1958A5D-86A7-4BCF-A2B8-C8AB26C078F0}" destId="{0D5AC1ED-69D6-45F5-9CE7-C343DE3554E4}" srcOrd="2" destOrd="0" presId="urn:microsoft.com/office/officeart/2018/2/layout/IconLabelList"/>
    <dgm:cxn modelId="{8ABFA3EE-1164-4B13-9956-84756ED50684}" type="presParOf" srcId="{0D5AC1ED-69D6-45F5-9CE7-C343DE3554E4}" destId="{2CA55DEA-02CB-4228-864B-4A1CCC8271E3}" srcOrd="0" destOrd="0" presId="urn:microsoft.com/office/officeart/2018/2/layout/IconLabelList"/>
    <dgm:cxn modelId="{C43F4981-86E8-42FB-B021-60370A025CF4}" type="presParOf" srcId="{0D5AC1ED-69D6-45F5-9CE7-C343DE3554E4}" destId="{8F1A974E-BF98-425E-BEDC-D4E414D7C2FE}" srcOrd="1" destOrd="0" presId="urn:microsoft.com/office/officeart/2018/2/layout/IconLabelList"/>
    <dgm:cxn modelId="{06F333E4-C135-4E00-96E7-282ABC60AC41}" type="presParOf" srcId="{0D5AC1ED-69D6-45F5-9CE7-C343DE3554E4}" destId="{FB10C0B9-E2AB-4C89-BCF0-9E254C94029C}" srcOrd="2" destOrd="0" presId="urn:microsoft.com/office/officeart/2018/2/layout/IconLabelList"/>
    <dgm:cxn modelId="{8F507CC1-9E18-497C-AE2A-CA91C0F42FB0}" type="presParOf" srcId="{A1958A5D-86A7-4BCF-A2B8-C8AB26C078F0}" destId="{9290965A-8121-4D5D-88BA-8667CFB1A8C3}" srcOrd="3" destOrd="0" presId="urn:microsoft.com/office/officeart/2018/2/layout/IconLabelList"/>
    <dgm:cxn modelId="{B071930A-6B21-460E-BDD7-0A80E4611C95}" type="presParOf" srcId="{A1958A5D-86A7-4BCF-A2B8-C8AB26C078F0}" destId="{8AC09E51-EED6-423C-A3F5-344D32BD8E49}" srcOrd="4" destOrd="0" presId="urn:microsoft.com/office/officeart/2018/2/layout/IconLabelList"/>
    <dgm:cxn modelId="{E9CE0404-A4CC-4EE3-B37F-62F8794D0DFF}" type="presParOf" srcId="{8AC09E51-EED6-423C-A3F5-344D32BD8E49}" destId="{FD4C93F4-27BE-4E14-A660-C1A1B3C483C8}" srcOrd="0" destOrd="0" presId="urn:microsoft.com/office/officeart/2018/2/layout/IconLabelList"/>
    <dgm:cxn modelId="{F3A37A55-0726-42FC-8600-6369B6C2CDD2}" type="presParOf" srcId="{8AC09E51-EED6-423C-A3F5-344D32BD8E49}" destId="{BF8437B8-D0D2-4455-A791-6CD33780B89F}" srcOrd="1" destOrd="0" presId="urn:microsoft.com/office/officeart/2018/2/layout/IconLabelList"/>
    <dgm:cxn modelId="{EAAC8BFC-4FED-401D-BC40-76BAA0AA5EA6}" type="presParOf" srcId="{8AC09E51-EED6-423C-A3F5-344D32BD8E49}" destId="{7DF4989B-2B90-40CE-8365-5D207F79D6AE}" srcOrd="2" destOrd="0" presId="urn:microsoft.com/office/officeart/2018/2/layout/IconLabelList"/>
    <dgm:cxn modelId="{5FCDB717-4C46-4DDB-B5EF-5000CF70CCE3}" type="presParOf" srcId="{A1958A5D-86A7-4BCF-A2B8-C8AB26C078F0}" destId="{413DF517-6145-480D-8F06-3E472188DDFF}" srcOrd="5" destOrd="0" presId="urn:microsoft.com/office/officeart/2018/2/layout/IconLabelList"/>
    <dgm:cxn modelId="{514FAE20-6397-4E1C-BAE5-EA535F63D6AC}" type="presParOf" srcId="{A1958A5D-86A7-4BCF-A2B8-C8AB26C078F0}" destId="{906736A3-C7DA-4DCC-9C29-8DD98633D7AA}" srcOrd="6" destOrd="0" presId="urn:microsoft.com/office/officeart/2018/2/layout/IconLabelList"/>
    <dgm:cxn modelId="{A2385049-91DF-45D8-8B45-5DA778549366}" type="presParOf" srcId="{906736A3-C7DA-4DCC-9C29-8DD98633D7AA}" destId="{4E063735-B78A-47F9-9A08-92D68499CDD1}" srcOrd="0" destOrd="0" presId="urn:microsoft.com/office/officeart/2018/2/layout/IconLabelList"/>
    <dgm:cxn modelId="{582193D5-E8EF-471B-BECC-2EBD32453A86}" type="presParOf" srcId="{906736A3-C7DA-4DCC-9C29-8DD98633D7AA}" destId="{6491A1A8-CA57-4CDE-AE8C-1AA1EA760D2F}" srcOrd="1" destOrd="0" presId="urn:microsoft.com/office/officeart/2018/2/layout/IconLabelList"/>
    <dgm:cxn modelId="{B665B871-1BDC-4AA8-8ADD-B38FC8B78EDB}" type="presParOf" srcId="{906736A3-C7DA-4DCC-9C29-8DD98633D7AA}" destId="{3BB8FB9B-D8FB-428A-95AC-BAFC90245638}" srcOrd="2" destOrd="0" presId="urn:microsoft.com/office/officeart/2018/2/layout/IconLabelList"/>
    <dgm:cxn modelId="{9DD3F94B-781D-45E2-B087-ADD6B63CECDE}" type="presParOf" srcId="{A1958A5D-86A7-4BCF-A2B8-C8AB26C078F0}" destId="{DE8965A9-7036-4BB0-83A1-8D09B178E4B4}" srcOrd="7" destOrd="0" presId="urn:microsoft.com/office/officeart/2018/2/layout/IconLabelList"/>
    <dgm:cxn modelId="{5F806E96-EB74-41F1-8FAB-5E8E320608EC}" type="presParOf" srcId="{A1958A5D-86A7-4BCF-A2B8-C8AB26C078F0}" destId="{6D80CB0A-292B-46F3-929B-12C6709878F5}" srcOrd="8" destOrd="0" presId="urn:microsoft.com/office/officeart/2018/2/layout/IconLabelList"/>
    <dgm:cxn modelId="{33F2BA28-5FA0-4A51-903D-863CB6A420F9}" type="presParOf" srcId="{6D80CB0A-292B-46F3-929B-12C6709878F5}" destId="{51F58FE2-CEED-4937-AFC8-019551E3A575}" srcOrd="0" destOrd="0" presId="urn:microsoft.com/office/officeart/2018/2/layout/IconLabelList"/>
    <dgm:cxn modelId="{1DCCF3DA-D715-4359-A7F1-6A3F33F6F80B}" type="presParOf" srcId="{6D80CB0A-292B-46F3-929B-12C6709878F5}" destId="{85A66723-EF26-4958-8125-43A623C97CDC}" srcOrd="1" destOrd="0" presId="urn:microsoft.com/office/officeart/2018/2/layout/IconLabelList"/>
    <dgm:cxn modelId="{53FC09EE-1024-4155-82A8-9C30C87EEEF5}" type="presParOf" srcId="{6D80CB0A-292B-46F3-929B-12C6709878F5}" destId="{B620BD78-51A7-4189-A924-096585DAE4B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238AD2-7AD7-40E6-B6BC-6D6CFE76E02E}" type="doc">
      <dgm:prSet loTypeId="urn:microsoft.com/office/officeart/2018/2/layout/IconCircleList" loCatId="icon" qsTypeId="urn:microsoft.com/office/officeart/2005/8/quickstyle/simple1" qsCatId="simple" csTypeId="urn:microsoft.com/office/officeart/2005/8/colors/accent6_2" csCatId="accent6" phldr="1"/>
      <dgm:spPr/>
      <dgm:t>
        <a:bodyPr/>
        <a:lstStyle/>
        <a:p>
          <a:endParaRPr lang="en-US"/>
        </a:p>
      </dgm:t>
    </dgm:pt>
    <dgm:pt modelId="{C401AD87-16AC-4E2C-8ED6-EB11B5F8EB1C}">
      <dgm:prSet/>
      <dgm:spPr/>
      <dgm:t>
        <a:bodyPr/>
        <a:lstStyle/>
        <a:p>
          <a:pPr>
            <a:lnSpc>
              <a:spcPct val="100000"/>
            </a:lnSpc>
          </a:pPr>
          <a:r>
            <a:rPr lang="en-GB"/>
            <a:t>Moral and Ethical Responsibility</a:t>
          </a:r>
          <a:endParaRPr lang="en-US"/>
        </a:p>
      </dgm:t>
    </dgm:pt>
    <dgm:pt modelId="{5D0AD305-A7C2-4F72-BB54-6DD8F9617256}" type="parTrans" cxnId="{FB68B5DA-6E2D-41ED-9B4E-D07A3BCD46DC}">
      <dgm:prSet/>
      <dgm:spPr/>
      <dgm:t>
        <a:bodyPr/>
        <a:lstStyle/>
        <a:p>
          <a:endParaRPr lang="en-US"/>
        </a:p>
      </dgm:t>
    </dgm:pt>
    <dgm:pt modelId="{1AEEA022-AC9B-4517-B36B-F777587913EB}" type="sibTrans" cxnId="{FB68B5DA-6E2D-41ED-9B4E-D07A3BCD46DC}">
      <dgm:prSet/>
      <dgm:spPr/>
      <dgm:t>
        <a:bodyPr/>
        <a:lstStyle/>
        <a:p>
          <a:pPr>
            <a:lnSpc>
              <a:spcPct val="100000"/>
            </a:lnSpc>
          </a:pPr>
          <a:endParaRPr lang="en-US"/>
        </a:p>
      </dgm:t>
    </dgm:pt>
    <dgm:pt modelId="{A1530EA4-1B37-43D3-864C-90569103E292}">
      <dgm:prSet/>
      <dgm:spPr/>
      <dgm:t>
        <a:bodyPr/>
        <a:lstStyle/>
        <a:p>
          <a:pPr>
            <a:lnSpc>
              <a:spcPct val="100000"/>
            </a:lnSpc>
          </a:pPr>
          <a:r>
            <a:rPr lang="en-GB"/>
            <a:t>Educational Impact</a:t>
          </a:r>
          <a:endParaRPr lang="en-US"/>
        </a:p>
      </dgm:t>
    </dgm:pt>
    <dgm:pt modelId="{83B9EBAD-0060-492F-ACD5-AC27F308DFC5}" type="parTrans" cxnId="{D8691955-AFEB-4F6D-88EB-4060E60C821D}">
      <dgm:prSet/>
      <dgm:spPr/>
      <dgm:t>
        <a:bodyPr/>
        <a:lstStyle/>
        <a:p>
          <a:endParaRPr lang="en-US"/>
        </a:p>
      </dgm:t>
    </dgm:pt>
    <dgm:pt modelId="{33156D9A-0E4C-41A1-B844-4874559758B3}" type="sibTrans" cxnId="{D8691955-AFEB-4F6D-88EB-4060E60C821D}">
      <dgm:prSet/>
      <dgm:spPr/>
      <dgm:t>
        <a:bodyPr/>
        <a:lstStyle/>
        <a:p>
          <a:pPr>
            <a:lnSpc>
              <a:spcPct val="100000"/>
            </a:lnSpc>
          </a:pPr>
          <a:endParaRPr lang="en-US"/>
        </a:p>
      </dgm:t>
    </dgm:pt>
    <dgm:pt modelId="{6A440D89-49DA-43AE-8DF4-BA8865F3ABD1}">
      <dgm:prSet/>
      <dgm:spPr/>
      <dgm:t>
        <a:bodyPr/>
        <a:lstStyle/>
        <a:p>
          <a:pPr>
            <a:lnSpc>
              <a:spcPct val="100000"/>
            </a:lnSpc>
          </a:pPr>
          <a:r>
            <a:rPr lang="en-GB"/>
            <a:t>Legal and Policy Compliance</a:t>
          </a:r>
          <a:endParaRPr lang="en-US"/>
        </a:p>
      </dgm:t>
    </dgm:pt>
    <dgm:pt modelId="{BA383AB9-579E-4E5E-8FC0-DCEB5553C8EF}" type="parTrans" cxnId="{92F53ABA-AD26-44AA-A51F-28F3C0496B42}">
      <dgm:prSet/>
      <dgm:spPr/>
      <dgm:t>
        <a:bodyPr/>
        <a:lstStyle/>
        <a:p>
          <a:endParaRPr lang="en-US"/>
        </a:p>
      </dgm:t>
    </dgm:pt>
    <dgm:pt modelId="{02FD8AF1-E261-4C7B-BF4C-C01BD7437305}" type="sibTrans" cxnId="{92F53ABA-AD26-44AA-A51F-28F3C0496B42}">
      <dgm:prSet/>
      <dgm:spPr/>
      <dgm:t>
        <a:bodyPr/>
        <a:lstStyle/>
        <a:p>
          <a:pPr>
            <a:lnSpc>
              <a:spcPct val="100000"/>
            </a:lnSpc>
          </a:pPr>
          <a:endParaRPr lang="en-US"/>
        </a:p>
      </dgm:t>
    </dgm:pt>
    <dgm:pt modelId="{1DF7CEB9-97F8-4058-A6CB-CB9D407C034F}">
      <dgm:prSet/>
      <dgm:spPr/>
      <dgm:t>
        <a:bodyPr/>
        <a:lstStyle/>
        <a:p>
          <a:pPr>
            <a:lnSpc>
              <a:spcPct val="100000"/>
            </a:lnSpc>
          </a:pPr>
          <a:r>
            <a:rPr lang="en-GB"/>
            <a:t>Operational Efficiency</a:t>
          </a:r>
          <a:endParaRPr lang="en-US"/>
        </a:p>
      </dgm:t>
    </dgm:pt>
    <dgm:pt modelId="{78A0C9D3-5061-4CA2-BAB8-E286719377B3}" type="parTrans" cxnId="{2837A23D-F3B7-4BEC-AF2D-805B7E288332}">
      <dgm:prSet/>
      <dgm:spPr/>
      <dgm:t>
        <a:bodyPr/>
        <a:lstStyle/>
        <a:p>
          <a:endParaRPr lang="en-US"/>
        </a:p>
      </dgm:t>
    </dgm:pt>
    <dgm:pt modelId="{76E2F4E0-6FA7-44AE-A236-D2BAF8061123}" type="sibTrans" cxnId="{2837A23D-F3B7-4BEC-AF2D-805B7E288332}">
      <dgm:prSet/>
      <dgm:spPr/>
      <dgm:t>
        <a:bodyPr/>
        <a:lstStyle/>
        <a:p>
          <a:pPr>
            <a:lnSpc>
              <a:spcPct val="100000"/>
            </a:lnSpc>
          </a:pPr>
          <a:endParaRPr lang="en-US"/>
        </a:p>
      </dgm:t>
    </dgm:pt>
    <dgm:pt modelId="{CBCF217F-A687-412B-B249-F4D2D22CCC6B}">
      <dgm:prSet/>
      <dgm:spPr/>
      <dgm:t>
        <a:bodyPr/>
        <a:lstStyle/>
        <a:p>
          <a:pPr>
            <a:lnSpc>
              <a:spcPct val="100000"/>
            </a:lnSpc>
          </a:pPr>
          <a:r>
            <a:rPr lang="en-GB"/>
            <a:t>Student Expectations </a:t>
          </a:r>
          <a:endParaRPr lang="en-US"/>
        </a:p>
      </dgm:t>
    </dgm:pt>
    <dgm:pt modelId="{BEEDB095-5FA5-4B1C-83F1-68AF00198395}" type="parTrans" cxnId="{60E47603-8440-4172-A2EC-872AC5CF04C8}">
      <dgm:prSet/>
      <dgm:spPr/>
      <dgm:t>
        <a:bodyPr/>
        <a:lstStyle/>
        <a:p>
          <a:endParaRPr lang="en-US"/>
        </a:p>
      </dgm:t>
    </dgm:pt>
    <dgm:pt modelId="{AC027DD3-538B-4CFB-8863-27DC34671D35}" type="sibTrans" cxnId="{60E47603-8440-4172-A2EC-872AC5CF04C8}">
      <dgm:prSet/>
      <dgm:spPr/>
      <dgm:t>
        <a:bodyPr/>
        <a:lstStyle/>
        <a:p>
          <a:pPr>
            <a:lnSpc>
              <a:spcPct val="100000"/>
            </a:lnSpc>
          </a:pPr>
          <a:endParaRPr lang="en-US"/>
        </a:p>
      </dgm:t>
    </dgm:pt>
    <dgm:pt modelId="{EDABBB7E-CD7F-45F0-BFDC-8B4CC57E39C5}">
      <dgm:prSet/>
      <dgm:spPr/>
      <dgm:t>
        <a:bodyPr/>
        <a:lstStyle/>
        <a:p>
          <a:pPr>
            <a:lnSpc>
              <a:spcPct val="100000"/>
            </a:lnSpc>
          </a:pPr>
          <a:r>
            <a:rPr lang="en-GB"/>
            <a:t>Community and Environmental Stewardship</a:t>
          </a:r>
          <a:endParaRPr lang="en-US"/>
        </a:p>
      </dgm:t>
    </dgm:pt>
    <dgm:pt modelId="{804D6747-3399-48B9-9DD1-E631C8286E2B}" type="parTrans" cxnId="{9CC22EB2-4302-4291-B938-29F6F471134F}">
      <dgm:prSet/>
      <dgm:spPr/>
      <dgm:t>
        <a:bodyPr/>
        <a:lstStyle/>
        <a:p>
          <a:endParaRPr lang="en-US"/>
        </a:p>
      </dgm:t>
    </dgm:pt>
    <dgm:pt modelId="{F088CB26-E06B-421B-8D1D-546B98303E37}" type="sibTrans" cxnId="{9CC22EB2-4302-4291-B938-29F6F471134F}">
      <dgm:prSet/>
      <dgm:spPr/>
      <dgm:t>
        <a:bodyPr/>
        <a:lstStyle/>
        <a:p>
          <a:endParaRPr lang="en-US"/>
        </a:p>
      </dgm:t>
    </dgm:pt>
    <dgm:pt modelId="{C9FFAE8F-F401-40D2-9269-635CE413C309}" type="pres">
      <dgm:prSet presAssocID="{A5238AD2-7AD7-40E6-B6BC-6D6CFE76E02E}" presName="root" presStyleCnt="0">
        <dgm:presLayoutVars>
          <dgm:dir/>
          <dgm:resizeHandles val="exact"/>
        </dgm:presLayoutVars>
      </dgm:prSet>
      <dgm:spPr/>
    </dgm:pt>
    <dgm:pt modelId="{CCC72AA1-D541-4D2B-B23E-48B3FFB1C71D}" type="pres">
      <dgm:prSet presAssocID="{A5238AD2-7AD7-40E6-B6BC-6D6CFE76E02E}" presName="container" presStyleCnt="0">
        <dgm:presLayoutVars>
          <dgm:dir/>
          <dgm:resizeHandles val="exact"/>
        </dgm:presLayoutVars>
      </dgm:prSet>
      <dgm:spPr/>
    </dgm:pt>
    <dgm:pt modelId="{3FAE69DF-E410-45ED-99FB-DA4D5DA50CCF}" type="pres">
      <dgm:prSet presAssocID="{C401AD87-16AC-4E2C-8ED6-EB11B5F8EB1C}" presName="compNode" presStyleCnt="0"/>
      <dgm:spPr/>
    </dgm:pt>
    <dgm:pt modelId="{A83E1303-A369-4E86-AA00-0E63162D0C18}" type="pres">
      <dgm:prSet presAssocID="{C401AD87-16AC-4E2C-8ED6-EB11B5F8EB1C}" presName="iconBgRect" presStyleLbl="bgShp" presStyleIdx="0" presStyleCnt="6"/>
      <dgm:spPr/>
    </dgm:pt>
    <dgm:pt modelId="{55C76111-FC73-4B66-9B88-88F76B15DC0A}" type="pres">
      <dgm:prSet presAssocID="{C401AD87-16AC-4E2C-8ED6-EB11B5F8EB1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4B440219-46F6-4D69-8C7C-B6024B5A3F22}" type="pres">
      <dgm:prSet presAssocID="{C401AD87-16AC-4E2C-8ED6-EB11B5F8EB1C}" presName="spaceRect" presStyleCnt="0"/>
      <dgm:spPr/>
    </dgm:pt>
    <dgm:pt modelId="{F961C785-95A9-4F94-A193-B31B0ED56FB2}" type="pres">
      <dgm:prSet presAssocID="{C401AD87-16AC-4E2C-8ED6-EB11B5F8EB1C}" presName="textRect" presStyleLbl="revTx" presStyleIdx="0" presStyleCnt="6">
        <dgm:presLayoutVars>
          <dgm:chMax val="1"/>
          <dgm:chPref val="1"/>
        </dgm:presLayoutVars>
      </dgm:prSet>
      <dgm:spPr/>
    </dgm:pt>
    <dgm:pt modelId="{62CEDC67-0345-4D55-B8F8-C7B2F59CF6A0}" type="pres">
      <dgm:prSet presAssocID="{1AEEA022-AC9B-4517-B36B-F777587913EB}" presName="sibTrans" presStyleLbl="sibTrans2D1" presStyleIdx="0" presStyleCnt="0"/>
      <dgm:spPr/>
    </dgm:pt>
    <dgm:pt modelId="{414E74DE-D370-470A-9965-64CC744D447B}" type="pres">
      <dgm:prSet presAssocID="{A1530EA4-1B37-43D3-864C-90569103E292}" presName="compNode" presStyleCnt="0"/>
      <dgm:spPr/>
    </dgm:pt>
    <dgm:pt modelId="{4A0283FE-F464-4BE6-98B1-89BF40539457}" type="pres">
      <dgm:prSet presAssocID="{A1530EA4-1B37-43D3-864C-90569103E292}" presName="iconBgRect" presStyleLbl="bgShp" presStyleIdx="1" presStyleCnt="6"/>
      <dgm:spPr/>
    </dgm:pt>
    <dgm:pt modelId="{3BA9CBDB-D876-45AC-8C16-E39F7496981F}" type="pres">
      <dgm:prSet presAssocID="{A1530EA4-1B37-43D3-864C-90569103E29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01069CC3-1D34-40EF-AE12-5AC10A8E65C8}" type="pres">
      <dgm:prSet presAssocID="{A1530EA4-1B37-43D3-864C-90569103E292}" presName="spaceRect" presStyleCnt="0"/>
      <dgm:spPr/>
    </dgm:pt>
    <dgm:pt modelId="{781F9E87-A2E4-4A03-BA0B-05FBF5F9B22D}" type="pres">
      <dgm:prSet presAssocID="{A1530EA4-1B37-43D3-864C-90569103E292}" presName="textRect" presStyleLbl="revTx" presStyleIdx="1" presStyleCnt="6">
        <dgm:presLayoutVars>
          <dgm:chMax val="1"/>
          <dgm:chPref val="1"/>
        </dgm:presLayoutVars>
      </dgm:prSet>
      <dgm:spPr/>
    </dgm:pt>
    <dgm:pt modelId="{0B72BBDD-4FD1-4F72-B08F-814EFF707A2B}" type="pres">
      <dgm:prSet presAssocID="{33156D9A-0E4C-41A1-B844-4874559758B3}" presName="sibTrans" presStyleLbl="sibTrans2D1" presStyleIdx="0" presStyleCnt="0"/>
      <dgm:spPr/>
    </dgm:pt>
    <dgm:pt modelId="{31CCCBB9-C6FC-43FB-9D2A-99A48614014C}" type="pres">
      <dgm:prSet presAssocID="{6A440D89-49DA-43AE-8DF4-BA8865F3ABD1}" presName="compNode" presStyleCnt="0"/>
      <dgm:spPr/>
    </dgm:pt>
    <dgm:pt modelId="{484E3B9E-0B55-44DB-992D-2284AC82A236}" type="pres">
      <dgm:prSet presAssocID="{6A440D89-49DA-43AE-8DF4-BA8865F3ABD1}" presName="iconBgRect" presStyleLbl="bgShp" presStyleIdx="2" presStyleCnt="6"/>
      <dgm:spPr/>
    </dgm:pt>
    <dgm:pt modelId="{F9483F2C-3053-4759-8C68-DCC0AA9ACA44}" type="pres">
      <dgm:prSet presAssocID="{6A440D89-49DA-43AE-8DF4-BA8865F3ABD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201965C7-32CE-499B-92FB-906D0639AB97}" type="pres">
      <dgm:prSet presAssocID="{6A440D89-49DA-43AE-8DF4-BA8865F3ABD1}" presName="spaceRect" presStyleCnt="0"/>
      <dgm:spPr/>
    </dgm:pt>
    <dgm:pt modelId="{7DE61123-FFD9-4907-B170-AB19622E2AAF}" type="pres">
      <dgm:prSet presAssocID="{6A440D89-49DA-43AE-8DF4-BA8865F3ABD1}" presName="textRect" presStyleLbl="revTx" presStyleIdx="2" presStyleCnt="6">
        <dgm:presLayoutVars>
          <dgm:chMax val="1"/>
          <dgm:chPref val="1"/>
        </dgm:presLayoutVars>
      </dgm:prSet>
      <dgm:spPr/>
    </dgm:pt>
    <dgm:pt modelId="{2CD241E2-2CB8-45C1-96D5-31FA2DFD8DB6}" type="pres">
      <dgm:prSet presAssocID="{02FD8AF1-E261-4C7B-BF4C-C01BD7437305}" presName="sibTrans" presStyleLbl="sibTrans2D1" presStyleIdx="0" presStyleCnt="0"/>
      <dgm:spPr/>
    </dgm:pt>
    <dgm:pt modelId="{61598045-1F89-47C0-93E2-072912A9F6AD}" type="pres">
      <dgm:prSet presAssocID="{1DF7CEB9-97F8-4058-A6CB-CB9D407C034F}" presName="compNode" presStyleCnt="0"/>
      <dgm:spPr/>
    </dgm:pt>
    <dgm:pt modelId="{A8D9BDE0-B354-42B1-9AA3-F75A8A75D976}" type="pres">
      <dgm:prSet presAssocID="{1DF7CEB9-97F8-4058-A6CB-CB9D407C034F}" presName="iconBgRect" presStyleLbl="bgShp" presStyleIdx="3" presStyleCnt="6"/>
      <dgm:spPr/>
    </dgm:pt>
    <dgm:pt modelId="{6E8B1ADF-A058-4262-A8E8-D0E1BFEC1876}" type="pres">
      <dgm:prSet presAssocID="{1DF7CEB9-97F8-4058-A6CB-CB9D407C034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uge"/>
        </a:ext>
      </dgm:extLst>
    </dgm:pt>
    <dgm:pt modelId="{4338099A-307B-4625-9839-4B8049ADB440}" type="pres">
      <dgm:prSet presAssocID="{1DF7CEB9-97F8-4058-A6CB-CB9D407C034F}" presName="spaceRect" presStyleCnt="0"/>
      <dgm:spPr/>
    </dgm:pt>
    <dgm:pt modelId="{ECB816F5-7896-4D00-B54D-AEA56CBD0E86}" type="pres">
      <dgm:prSet presAssocID="{1DF7CEB9-97F8-4058-A6CB-CB9D407C034F}" presName="textRect" presStyleLbl="revTx" presStyleIdx="3" presStyleCnt="6">
        <dgm:presLayoutVars>
          <dgm:chMax val="1"/>
          <dgm:chPref val="1"/>
        </dgm:presLayoutVars>
      </dgm:prSet>
      <dgm:spPr/>
    </dgm:pt>
    <dgm:pt modelId="{CCE9A24D-FB24-43C5-85C2-645041539167}" type="pres">
      <dgm:prSet presAssocID="{76E2F4E0-6FA7-44AE-A236-D2BAF8061123}" presName="sibTrans" presStyleLbl="sibTrans2D1" presStyleIdx="0" presStyleCnt="0"/>
      <dgm:spPr/>
    </dgm:pt>
    <dgm:pt modelId="{6941DEB6-D2C1-4E91-9801-7639A06E59BF}" type="pres">
      <dgm:prSet presAssocID="{CBCF217F-A687-412B-B249-F4D2D22CCC6B}" presName="compNode" presStyleCnt="0"/>
      <dgm:spPr/>
    </dgm:pt>
    <dgm:pt modelId="{7744DBCC-4C06-48D4-BD1A-F25577D39E73}" type="pres">
      <dgm:prSet presAssocID="{CBCF217F-A687-412B-B249-F4D2D22CCC6B}" presName="iconBgRect" presStyleLbl="bgShp" presStyleIdx="4" presStyleCnt="6"/>
      <dgm:spPr/>
    </dgm:pt>
    <dgm:pt modelId="{82803A7A-F71B-42CC-BA29-D7ACCDC72CB4}" type="pres">
      <dgm:prSet presAssocID="{CBCF217F-A687-412B-B249-F4D2D22CCC6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d with Gears"/>
        </a:ext>
      </dgm:extLst>
    </dgm:pt>
    <dgm:pt modelId="{99371AA2-177B-4F1B-9EB3-419DD30FE7F5}" type="pres">
      <dgm:prSet presAssocID="{CBCF217F-A687-412B-B249-F4D2D22CCC6B}" presName="spaceRect" presStyleCnt="0"/>
      <dgm:spPr/>
    </dgm:pt>
    <dgm:pt modelId="{1AE9C113-788F-4208-B363-1C5A4A594063}" type="pres">
      <dgm:prSet presAssocID="{CBCF217F-A687-412B-B249-F4D2D22CCC6B}" presName="textRect" presStyleLbl="revTx" presStyleIdx="4" presStyleCnt="6">
        <dgm:presLayoutVars>
          <dgm:chMax val="1"/>
          <dgm:chPref val="1"/>
        </dgm:presLayoutVars>
      </dgm:prSet>
      <dgm:spPr/>
    </dgm:pt>
    <dgm:pt modelId="{DA358C99-084B-4175-871D-A6C59F406BF6}" type="pres">
      <dgm:prSet presAssocID="{AC027DD3-538B-4CFB-8863-27DC34671D35}" presName="sibTrans" presStyleLbl="sibTrans2D1" presStyleIdx="0" presStyleCnt="0"/>
      <dgm:spPr/>
    </dgm:pt>
    <dgm:pt modelId="{A6A2DE98-C460-48E6-97CE-04EF68F38A5D}" type="pres">
      <dgm:prSet presAssocID="{EDABBB7E-CD7F-45F0-BFDC-8B4CC57E39C5}" presName="compNode" presStyleCnt="0"/>
      <dgm:spPr/>
    </dgm:pt>
    <dgm:pt modelId="{528555B6-B7AD-40C7-8450-8A6DD7934D9E}" type="pres">
      <dgm:prSet presAssocID="{EDABBB7E-CD7F-45F0-BFDC-8B4CC57E39C5}" presName="iconBgRect" presStyleLbl="bgShp" presStyleIdx="5" presStyleCnt="6"/>
      <dgm:spPr/>
    </dgm:pt>
    <dgm:pt modelId="{0513F4F3-D08B-4CB1-B5EB-C9951B6D1D06}" type="pres">
      <dgm:prSet presAssocID="{EDABBB7E-CD7F-45F0-BFDC-8B4CC57E39C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eciduous tree"/>
        </a:ext>
      </dgm:extLst>
    </dgm:pt>
    <dgm:pt modelId="{8A87D870-6DE8-48FB-AD2D-688DD020B46F}" type="pres">
      <dgm:prSet presAssocID="{EDABBB7E-CD7F-45F0-BFDC-8B4CC57E39C5}" presName="spaceRect" presStyleCnt="0"/>
      <dgm:spPr/>
    </dgm:pt>
    <dgm:pt modelId="{7AE2A465-D760-4B64-AE34-7FADD175D70C}" type="pres">
      <dgm:prSet presAssocID="{EDABBB7E-CD7F-45F0-BFDC-8B4CC57E39C5}" presName="textRect" presStyleLbl="revTx" presStyleIdx="5" presStyleCnt="6">
        <dgm:presLayoutVars>
          <dgm:chMax val="1"/>
          <dgm:chPref val="1"/>
        </dgm:presLayoutVars>
      </dgm:prSet>
      <dgm:spPr/>
    </dgm:pt>
  </dgm:ptLst>
  <dgm:cxnLst>
    <dgm:cxn modelId="{60E47603-8440-4172-A2EC-872AC5CF04C8}" srcId="{A5238AD2-7AD7-40E6-B6BC-6D6CFE76E02E}" destId="{CBCF217F-A687-412B-B249-F4D2D22CCC6B}" srcOrd="4" destOrd="0" parTransId="{BEEDB095-5FA5-4B1C-83F1-68AF00198395}" sibTransId="{AC027DD3-538B-4CFB-8863-27DC34671D35}"/>
    <dgm:cxn modelId="{CCBE3D0B-6A38-4070-BF5C-D01791945E06}" type="presOf" srcId="{33156D9A-0E4C-41A1-B844-4874559758B3}" destId="{0B72BBDD-4FD1-4F72-B08F-814EFF707A2B}" srcOrd="0" destOrd="0" presId="urn:microsoft.com/office/officeart/2018/2/layout/IconCircleList"/>
    <dgm:cxn modelId="{06C8B010-CEB8-4D6F-ABBB-6E3A434A4EFD}" type="presOf" srcId="{6A440D89-49DA-43AE-8DF4-BA8865F3ABD1}" destId="{7DE61123-FFD9-4907-B170-AB19622E2AAF}" srcOrd="0" destOrd="0" presId="urn:microsoft.com/office/officeart/2018/2/layout/IconCircleList"/>
    <dgm:cxn modelId="{2F2A3318-45F8-4524-927E-A148B1B76EFA}" type="presOf" srcId="{C401AD87-16AC-4E2C-8ED6-EB11B5F8EB1C}" destId="{F961C785-95A9-4F94-A193-B31B0ED56FB2}" srcOrd="0" destOrd="0" presId="urn:microsoft.com/office/officeart/2018/2/layout/IconCircleList"/>
    <dgm:cxn modelId="{EA5DEF3B-7E9A-4CC4-946E-B532B98CBEC5}" type="presOf" srcId="{76E2F4E0-6FA7-44AE-A236-D2BAF8061123}" destId="{CCE9A24D-FB24-43C5-85C2-645041539167}" srcOrd="0" destOrd="0" presId="urn:microsoft.com/office/officeart/2018/2/layout/IconCircleList"/>
    <dgm:cxn modelId="{2837A23D-F3B7-4BEC-AF2D-805B7E288332}" srcId="{A5238AD2-7AD7-40E6-B6BC-6D6CFE76E02E}" destId="{1DF7CEB9-97F8-4058-A6CB-CB9D407C034F}" srcOrd="3" destOrd="0" parTransId="{78A0C9D3-5061-4CA2-BAB8-E286719377B3}" sibTransId="{76E2F4E0-6FA7-44AE-A236-D2BAF8061123}"/>
    <dgm:cxn modelId="{53B38447-F735-4D8B-9142-5F6644863F37}" type="presOf" srcId="{02FD8AF1-E261-4C7B-BF4C-C01BD7437305}" destId="{2CD241E2-2CB8-45C1-96D5-31FA2DFD8DB6}" srcOrd="0" destOrd="0" presId="urn:microsoft.com/office/officeart/2018/2/layout/IconCircleList"/>
    <dgm:cxn modelId="{62B69F47-1402-45DA-A512-9B20342D1818}" type="presOf" srcId="{1DF7CEB9-97F8-4058-A6CB-CB9D407C034F}" destId="{ECB816F5-7896-4D00-B54D-AEA56CBD0E86}" srcOrd="0" destOrd="0" presId="urn:microsoft.com/office/officeart/2018/2/layout/IconCircleList"/>
    <dgm:cxn modelId="{D8691955-AFEB-4F6D-88EB-4060E60C821D}" srcId="{A5238AD2-7AD7-40E6-B6BC-6D6CFE76E02E}" destId="{A1530EA4-1B37-43D3-864C-90569103E292}" srcOrd="1" destOrd="0" parTransId="{83B9EBAD-0060-492F-ACD5-AC27F308DFC5}" sibTransId="{33156D9A-0E4C-41A1-B844-4874559758B3}"/>
    <dgm:cxn modelId="{7C57F0A3-2A3F-4593-A1A4-58C3FB41897F}" type="presOf" srcId="{1AEEA022-AC9B-4517-B36B-F777587913EB}" destId="{62CEDC67-0345-4D55-B8F8-C7B2F59CF6A0}" srcOrd="0" destOrd="0" presId="urn:microsoft.com/office/officeart/2018/2/layout/IconCircleList"/>
    <dgm:cxn modelId="{9CC22EB2-4302-4291-B938-29F6F471134F}" srcId="{A5238AD2-7AD7-40E6-B6BC-6D6CFE76E02E}" destId="{EDABBB7E-CD7F-45F0-BFDC-8B4CC57E39C5}" srcOrd="5" destOrd="0" parTransId="{804D6747-3399-48B9-9DD1-E631C8286E2B}" sibTransId="{F088CB26-E06B-421B-8D1D-546B98303E37}"/>
    <dgm:cxn modelId="{38753EB6-7176-4C30-9151-A979766612C0}" type="presOf" srcId="{A1530EA4-1B37-43D3-864C-90569103E292}" destId="{781F9E87-A2E4-4A03-BA0B-05FBF5F9B22D}" srcOrd="0" destOrd="0" presId="urn:microsoft.com/office/officeart/2018/2/layout/IconCircleList"/>
    <dgm:cxn modelId="{92F53ABA-AD26-44AA-A51F-28F3C0496B42}" srcId="{A5238AD2-7AD7-40E6-B6BC-6D6CFE76E02E}" destId="{6A440D89-49DA-43AE-8DF4-BA8865F3ABD1}" srcOrd="2" destOrd="0" parTransId="{BA383AB9-579E-4E5E-8FC0-DCEB5553C8EF}" sibTransId="{02FD8AF1-E261-4C7B-BF4C-C01BD7437305}"/>
    <dgm:cxn modelId="{9A15B4BE-8DC2-41B3-81D3-7B5BFCBC20B3}" type="presOf" srcId="{EDABBB7E-CD7F-45F0-BFDC-8B4CC57E39C5}" destId="{7AE2A465-D760-4B64-AE34-7FADD175D70C}" srcOrd="0" destOrd="0" presId="urn:microsoft.com/office/officeart/2018/2/layout/IconCircleList"/>
    <dgm:cxn modelId="{B22855C1-1697-4AAF-A2B2-87C738D12D82}" type="presOf" srcId="{A5238AD2-7AD7-40E6-B6BC-6D6CFE76E02E}" destId="{C9FFAE8F-F401-40D2-9269-635CE413C309}" srcOrd="0" destOrd="0" presId="urn:microsoft.com/office/officeart/2018/2/layout/IconCircleList"/>
    <dgm:cxn modelId="{FB68B5DA-6E2D-41ED-9B4E-D07A3BCD46DC}" srcId="{A5238AD2-7AD7-40E6-B6BC-6D6CFE76E02E}" destId="{C401AD87-16AC-4E2C-8ED6-EB11B5F8EB1C}" srcOrd="0" destOrd="0" parTransId="{5D0AD305-A7C2-4F72-BB54-6DD8F9617256}" sibTransId="{1AEEA022-AC9B-4517-B36B-F777587913EB}"/>
    <dgm:cxn modelId="{FA0C47E5-491F-4379-B85C-70E8E2B570E5}" type="presOf" srcId="{AC027DD3-538B-4CFB-8863-27DC34671D35}" destId="{DA358C99-084B-4175-871D-A6C59F406BF6}" srcOrd="0" destOrd="0" presId="urn:microsoft.com/office/officeart/2018/2/layout/IconCircleList"/>
    <dgm:cxn modelId="{12566FF9-FC93-485F-A9FB-513062A3D560}" type="presOf" srcId="{CBCF217F-A687-412B-B249-F4D2D22CCC6B}" destId="{1AE9C113-788F-4208-B363-1C5A4A594063}" srcOrd="0" destOrd="0" presId="urn:microsoft.com/office/officeart/2018/2/layout/IconCircleList"/>
    <dgm:cxn modelId="{E0ACC3BA-6E2A-476E-B743-AFDE157565A6}" type="presParOf" srcId="{C9FFAE8F-F401-40D2-9269-635CE413C309}" destId="{CCC72AA1-D541-4D2B-B23E-48B3FFB1C71D}" srcOrd="0" destOrd="0" presId="urn:microsoft.com/office/officeart/2018/2/layout/IconCircleList"/>
    <dgm:cxn modelId="{1181E643-8F08-4F82-8BF4-9928A92D3A1B}" type="presParOf" srcId="{CCC72AA1-D541-4D2B-B23E-48B3FFB1C71D}" destId="{3FAE69DF-E410-45ED-99FB-DA4D5DA50CCF}" srcOrd="0" destOrd="0" presId="urn:microsoft.com/office/officeart/2018/2/layout/IconCircleList"/>
    <dgm:cxn modelId="{F14CE910-CDE4-4B25-B623-20F3B99D13AD}" type="presParOf" srcId="{3FAE69DF-E410-45ED-99FB-DA4D5DA50CCF}" destId="{A83E1303-A369-4E86-AA00-0E63162D0C18}" srcOrd="0" destOrd="0" presId="urn:microsoft.com/office/officeart/2018/2/layout/IconCircleList"/>
    <dgm:cxn modelId="{2702E20F-74C2-47F4-AC41-47667A256B9D}" type="presParOf" srcId="{3FAE69DF-E410-45ED-99FB-DA4D5DA50CCF}" destId="{55C76111-FC73-4B66-9B88-88F76B15DC0A}" srcOrd="1" destOrd="0" presId="urn:microsoft.com/office/officeart/2018/2/layout/IconCircleList"/>
    <dgm:cxn modelId="{07710B62-135B-4327-967E-848B9F394B3D}" type="presParOf" srcId="{3FAE69DF-E410-45ED-99FB-DA4D5DA50CCF}" destId="{4B440219-46F6-4D69-8C7C-B6024B5A3F22}" srcOrd="2" destOrd="0" presId="urn:microsoft.com/office/officeart/2018/2/layout/IconCircleList"/>
    <dgm:cxn modelId="{3BC86549-4335-491C-B1E9-AA574DD6DD66}" type="presParOf" srcId="{3FAE69DF-E410-45ED-99FB-DA4D5DA50CCF}" destId="{F961C785-95A9-4F94-A193-B31B0ED56FB2}" srcOrd="3" destOrd="0" presId="urn:microsoft.com/office/officeart/2018/2/layout/IconCircleList"/>
    <dgm:cxn modelId="{82944748-34B6-42CB-9B1A-443BE08FD312}" type="presParOf" srcId="{CCC72AA1-D541-4D2B-B23E-48B3FFB1C71D}" destId="{62CEDC67-0345-4D55-B8F8-C7B2F59CF6A0}" srcOrd="1" destOrd="0" presId="urn:microsoft.com/office/officeart/2018/2/layout/IconCircleList"/>
    <dgm:cxn modelId="{1C2D679D-B54F-49DC-942E-20361B17A97C}" type="presParOf" srcId="{CCC72AA1-D541-4D2B-B23E-48B3FFB1C71D}" destId="{414E74DE-D370-470A-9965-64CC744D447B}" srcOrd="2" destOrd="0" presId="urn:microsoft.com/office/officeart/2018/2/layout/IconCircleList"/>
    <dgm:cxn modelId="{6284417B-31AB-402C-BB54-4A8436778621}" type="presParOf" srcId="{414E74DE-D370-470A-9965-64CC744D447B}" destId="{4A0283FE-F464-4BE6-98B1-89BF40539457}" srcOrd="0" destOrd="0" presId="urn:microsoft.com/office/officeart/2018/2/layout/IconCircleList"/>
    <dgm:cxn modelId="{008AC95C-D1F2-464D-AC51-1B6491205140}" type="presParOf" srcId="{414E74DE-D370-470A-9965-64CC744D447B}" destId="{3BA9CBDB-D876-45AC-8C16-E39F7496981F}" srcOrd="1" destOrd="0" presId="urn:microsoft.com/office/officeart/2018/2/layout/IconCircleList"/>
    <dgm:cxn modelId="{90730BBA-B68A-4C7F-A633-133068A83F33}" type="presParOf" srcId="{414E74DE-D370-470A-9965-64CC744D447B}" destId="{01069CC3-1D34-40EF-AE12-5AC10A8E65C8}" srcOrd="2" destOrd="0" presId="urn:microsoft.com/office/officeart/2018/2/layout/IconCircleList"/>
    <dgm:cxn modelId="{11F84138-9158-44DE-8A20-2B9E65CA6036}" type="presParOf" srcId="{414E74DE-D370-470A-9965-64CC744D447B}" destId="{781F9E87-A2E4-4A03-BA0B-05FBF5F9B22D}" srcOrd="3" destOrd="0" presId="urn:microsoft.com/office/officeart/2018/2/layout/IconCircleList"/>
    <dgm:cxn modelId="{2D00F552-4CCC-49FC-84D3-0822FC40C3D4}" type="presParOf" srcId="{CCC72AA1-D541-4D2B-B23E-48B3FFB1C71D}" destId="{0B72BBDD-4FD1-4F72-B08F-814EFF707A2B}" srcOrd="3" destOrd="0" presId="urn:microsoft.com/office/officeart/2018/2/layout/IconCircleList"/>
    <dgm:cxn modelId="{4F56CB7A-5051-4F91-BA8D-41D6E28CA40E}" type="presParOf" srcId="{CCC72AA1-D541-4D2B-B23E-48B3FFB1C71D}" destId="{31CCCBB9-C6FC-43FB-9D2A-99A48614014C}" srcOrd="4" destOrd="0" presId="urn:microsoft.com/office/officeart/2018/2/layout/IconCircleList"/>
    <dgm:cxn modelId="{BC83947B-D5E5-4E84-8DBC-91E8A0AEB3DF}" type="presParOf" srcId="{31CCCBB9-C6FC-43FB-9D2A-99A48614014C}" destId="{484E3B9E-0B55-44DB-992D-2284AC82A236}" srcOrd="0" destOrd="0" presId="urn:microsoft.com/office/officeart/2018/2/layout/IconCircleList"/>
    <dgm:cxn modelId="{9C577C8D-F230-4EE3-BFFB-F0127DEA93E7}" type="presParOf" srcId="{31CCCBB9-C6FC-43FB-9D2A-99A48614014C}" destId="{F9483F2C-3053-4759-8C68-DCC0AA9ACA44}" srcOrd="1" destOrd="0" presId="urn:microsoft.com/office/officeart/2018/2/layout/IconCircleList"/>
    <dgm:cxn modelId="{62BA11A6-9560-4768-9408-7BF5A2B9209E}" type="presParOf" srcId="{31CCCBB9-C6FC-43FB-9D2A-99A48614014C}" destId="{201965C7-32CE-499B-92FB-906D0639AB97}" srcOrd="2" destOrd="0" presId="urn:microsoft.com/office/officeart/2018/2/layout/IconCircleList"/>
    <dgm:cxn modelId="{1B2C2FD3-5138-425E-8A65-068F5A242530}" type="presParOf" srcId="{31CCCBB9-C6FC-43FB-9D2A-99A48614014C}" destId="{7DE61123-FFD9-4907-B170-AB19622E2AAF}" srcOrd="3" destOrd="0" presId="urn:microsoft.com/office/officeart/2018/2/layout/IconCircleList"/>
    <dgm:cxn modelId="{7E01FB23-AA21-49D0-BFAD-96BF02B10E64}" type="presParOf" srcId="{CCC72AA1-D541-4D2B-B23E-48B3FFB1C71D}" destId="{2CD241E2-2CB8-45C1-96D5-31FA2DFD8DB6}" srcOrd="5" destOrd="0" presId="urn:microsoft.com/office/officeart/2018/2/layout/IconCircleList"/>
    <dgm:cxn modelId="{97C23D41-8967-4E19-9A4F-EDE196C9BCF4}" type="presParOf" srcId="{CCC72AA1-D541-4D2B-B23E-48B3FFB1C71D}" destId="{61598045-1F89-47C0-93E2-072912A9F6AD}" srcOrd="6" destOrd="0" presId="urn:microsoft.com/office/officeart/2018/2/layout/IconCircleList"/>
    <dgm:cxn modelId="{0C814018-7EFB-4B2A-A17C-EFD82DDD6F5E}" type="presParOf" srcId="{61598045-1F89-47C0-93E2-072912A9F6AD}" destId="{A8D9BDE0-B354-42B1-9AA3-F75A8A75D976}" srcOrd="0" destOrd="0" presId="urn:microsoft.com/office/officeart/2018/2/layout/IconCircleList"/>
    <dgm:cxn modelId="{22EE4DE6-034F-491F-9512-834A28941B15}" type="presParOf" srcId="{61598045-1F89-47C0-93E2-072912A9F6AD}" destId="{6E8B1ADF-A058-4262-A8E8-D0E1BFEC1876}" srcOrd="1" destOrd="0" presId="urn:microsoft.com/office/officeart/2018/2/layout/IconCircleList"/>
    <dgm:cxn modelId="{7C2349ED-7F2E-49CF-9463-7AEEE4AD6986}" type="presParOf" srcId="{61598045-1F89-47C0-93E2-072912A9F6AD}" destId="{4338099A-307B-4625-9839-4B8049ADB440}" srcOrd="2" destOrd="0" presId="urn:microsoft.com/office/officeart/2018/2/layout/IconCircleList"/>
    <dgm:cxn modelId="{6BD0107C-C21B-46AC-9ECD-07236D1FD523}" type="presParOf" srcId="{61598045-1F89-47C0-93E2-072912A9F6AD}" destId="{ECB816F5-7896-4D00-B54D-AEA56CBD0E86}" srcOrd="3" destOrd="0" presId="urn:microsoft.com/office/officeart/2018/2/layout/IconCircleList"/>
    <dgm:cxn modelId="{F7EE5F33-B327-4B0B-8E4C-4BCA9B38C594}" type="presParOf" srcId="{CCC72AA1-D541-4D2B-B23E-48B3FFB1C71D}" destId="{CCE9A24D-FB24-43C5-85C2-645041539167}" srcOrd="7" destOrd="0" presId="urn:microsoft.com/office/officeart/2018/2/layout/IconCircleList"/>
    <dgm:cxn modelId="{7861F62C-A1DC-45D8-8639-84182B60ABB7}" type="presParOf" srcId="{CCC72AA1-D541-4D2B-B23E-48B3FFB1C71D}" destId="{6941DEB6-D2C1-4E91-9801-7639A06E59BF}" srcOrd="8" destOrd="0" presId="urn:microsoft.com/office/officeart/2018/2/layout/IconCircleList"/>
    <dgm:cxn modelId="{D250A88D-AC1C-4D24-88B5-7761D362B764}" type="presParOf" srcId="{6941DEB6-D2C1-4E91-9801-7639A06E59BF}" destId="{7744DBCC-4C06-48D4-BD1A-F25577D39E73}" srcOrd="0" destOrd="0" presId="urn:microsoft.com/office/officeart/2018/2/layout/IconCircleList"/>
    <dgm:cxn modelId="{1DD03D2E-2DAC-48A6-9444-5F60EC3DF65F}" type="presParOf" srcId="{6941DEB6-D2C1-4E91-9801-7639A06E59BF}" destId="{82803A7A-F71B-42CC-BA29-D7ACCDC72CB4}" srcOrd="1" destOrd="0" presId="urn:microsoft.com/office/officeart/2018/2/layout/IconCircleList"/>
    <dgm:cxn modelId="{D3E94CA9-5594-4BAB-BD53-81584FFDA627}" type="presParOf" srcId="{6941DEB6-D2C1-4E91-9801-7639A06E59BF}" destId="{99371AA2-177B-4F1B-9EB3-419DD30FE7F5}" srcOrd="2" destOrd="0" presId="urn:microsoft.com/office/officeart/2018/2/layout/IconCircleList"/>
    <dgm:cxn modelId="{86BC7353-5D4E-42CC-8042-77C7DBA5AD46}" type="presParOf" srcId="{6941DEB6-D2C1-4E91-9801-7639A06E59BF}" destId="{1AE9C113-788F-4208-B363-1C5A4A594063}" srcOrd="3" destOrd="0" presId="urn:microsoft.com/office/officeart/2018/2/layout/IconCircleList"/>
    <dgm:cxn modelId="{A108D5C3-9AD5-481D-8391-8827D2A6E5CC}" type="presParOf" srcId="{CCC72AA1-D541-4D2B-B23E-48B3FFB1C71D}" destId="{DA358C99-084B-4175-871D-A6C59F406BF6}" srcOrd="9" destOrd="0" presId="urn:microsoft.com/office/officeart/2018/2/layout/IconCircleList"/>
    <dgm:cxn modelId="{433EF16D-B3B5-472B-9B79-91D49C1CD739}" type="presParOf" srcId="{CCC72AA1-D541-4D2B-B23E-48B3FFB1C71D}" destId="{A6A2DE98-C460-48E6-97CE-04EF68F38A5D}" srcOrd="10" destOrd="0" presId="urn:microsoft.com/office/officeart/2018/2/layout/IconCircleList"/>
    <dgm:cxn modelId="{3CCF2A56-1438-41A2-A2E9-F86559C93D23}" type="presParOf" srcId="{A6A2DE98-C460-48E6-97CE-04EF68F38A5D}" destId="{528555B6-B7AD-40C7-8450-8A6DD7934D9E}" srcOrd="0" destOrd="0" presId="urn:microsoft.com/office/officeart/2018/2/layout/IconCircleList"/>
    <dgm:cxn modelId="{CAC8AD66-ED4F-4107-8BBC-1A4DC0644854}" type="presParOf" srcId="{A6A2DE98-C460-48E6-97CE-04EF68F38A5D}" destId="{0513F4F3-D08B-4CB1-B5EB-C9951B6D1D06}" srcOrd="1" destOrd="0" presId="urn:microsoft.com/office/officeart/2018/2/layout/IconCircleList"/>
    <dgm:cxn modelId="{55DD517F-7359-46C1-85FA-E13A72F891F9}" type="presParOf" srcId="{A6A2DE98-C460-48E6-97CE-04EF68F38A5D}" destId="{8A87D870-6DE8-48FB-AD2D-688DD020B46F}" srcOrd="2" destOrd="0" presId="urn:microsoft.com/office/officeart/2018/2/layout/IconCircleList"/>
    <dgm:cxn modelId="{887433F6-5085-45DE-BF96-F234FC2EB084}" type="presParOf" srcId="{A6A2DE98-C460-48E6-97CE-04EF68F38A5D}" destId="{7AE2A465-D760-4B64-AE34-7FADD175D70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C54540-D917-423F-9796-C1530E3304AB}" type="doc">
      <dgm:prSet loTypeId="urn:microsoft.com/office/officeart/2024/3/layout/verticalVisualTextBlock1" loCatId="Picture" qsTypeId="urn:microsoft.com/office/officeart/2005/8/quickstyle/simple4" qsCatId="simple" csTypeId="urn:microsoft.com/office/officeart/2005/8/colors/accent3_2" csCatId="accent3" phldr="1"/>
      <dgm:spPr/>
      <dgm:t>
        <a:bodyPr/>
        <a:lstStyle/>
        <a:p>
          <a:endParaRPr lang="en-US"/>
        </a:p>
      </dgm:t>
    </dgm:pt>
    <dgm:pt modelId="{666C1820-17E1-45A4-8179-30FED020B928}">
      <dgm:prSet/>
      <dgm:spPr/>
      <dgm:t>
        <a:bodyPr/>
        <a:lstStyle/>
        <a:p>
          <a:pPr>
            <a:defRPr b="1"/>
          </a:pPr>
          <a:r>
            <a:rPr lang="en-US"/>
            <a:t>Sustainability Initiatives</a:t>
          </a:r>
        </a:p>
      </dgm:t>
    </dgm:pt>
    <dgm:pt modelId="{21DBE8D3-DD08-43BF-A1C9-FA64CDD98BC8}" type="parTrans" cxnId="{E3C5A058-D3C0-478F-8BD7-08A3F7E39067}">
      <dgm:prSet/>
      <dgm:spPr/>
      <dgm:t>
        <a:bodyPr/>
        <a:lstStyle/>
        <a:p>
          <a:endParaRPr lang="en-US"/>
        </a:p>
      </dgm:t>
    </dgm:pt>
    <dgm:pt modelId="{BA95F790-584A-46C8-B223-12BEFB7CD54D}" type="sibTrans" cxnId="{E3C5A058-D3C0-478F-8BD7-08A3F7E39067}">
      <dgm:prSet/>
      <dgm:spPr/>
      <dgm:t>
        <a:bodyPr/>
        <a:lstStyle/>
        <a:p>
          <a:pPr>
            <a:defRPr b="1"/>
          </a:pPr>
          <a:endParaRPr lang="en-US"/>
        </a:p>
      </dgm:t>
    </dgm:pt>
    <dgm:pt modelId="{8A149E62-D8E8-4648-9A61-76642AF9A83B}">
      <dgm:prSet/>
      <dgm:spPr/>
      <dgm:t>
        <a:bodyPr/>
        <a:lstStyle/>
        <a:p>
          <a:r>
            <a:rPr lang="en-US"/>
            <a:t>UWTSD supports projects focused on energy efficiency, waste reduction, and biodiversity enhancement on campus.</a:t>
          </a:r>
        </a:p>
      </dgm:t>
    </dgm:pt>
    <dgm:pt modelId="{F00061A6-FBFA-4CD8-A749-214DC8BB41C6}" type="parTrans" cxnId="{A27309C1-1971-4D19-BAC6-150B6FC57878}">
      <dgm:prSet/>
      <dgm:spPr/>
      <dgm:t>
        <a:bodyPr/>
        <a:lstStyle/>
        <a:p>
          <a:endParaRPr lang="en-US"/>
        </a:p>
      </dgm:t>
    </dgm:pt>
    <dgm:pt modelId="{645332A9-B0EB-4B82-A440-92848AD68FF2}" type="sibTrans" cxnId="{A27309C1-1971-4D19-BAC6-150B6FC57878}">
      <dgm:prSet/>
      <dgm:spPr/>
      <dgm:t>
        <a:bodyPr/>
        <a:lstStyle/>
        <a:p>
          <a:endParaRPr lang="en-US"/>
        </a:p>
      </dgm:t>
    </dgm:pt>
    <dgm:pt modelId="{526114A5-4783-4A0F-9CBE-419DD607C9E2}">
      <dgm:prSet/>
      <dgm:spPr/>
      <dgm:t>
        <a:bodyPr/>
        <a:lstStyle/>
        <a:p>
          <a:pPr>
            <a:defRPr b="1"/>
          </a:pPr>
          <a:r>
            <a:rPr lang="en-US"/>
            <a:t>Collaborative Efforts</a:t>
          </a:r>
        </a:p>
      </dgm:t>
    </dgm:pt>
    <dgm:pt modelId="{ECC7850B-3C9D-4C77-8AB8-7B636E91DA89}" type="parTrans" cxnId="{D75103FB-806D-4E1E-A114-55403F3F6F6A}">
      <dgm:prSet/>
      <dgm:spPr/>
      <dgm:t>
        <a:bodyPr/>
        <a:lstStyle/>
        <a:p>
          <a:endParaRPr lang="en-US"/>
        </a:p>
      </dgm:t>
    </dgm:pt>
    <dgm:pt modelId="{7494673F-27BA-4292-8EED-348319C69ACB}" type="sibTrans" cxnId="{D75103FB-806D-4E1E-A114-55403F3F6F6A}">
      <dgm:prSet/>
      <dgm:spPr/>
      <dgm:t>
        <a:bodyPr/>
        <a:lstStyle/>
        <a:p>
          <a:pPr>
            <a:defRPr b="1"/>
          </a:pPr>
          <a:endParaRPr lang="en-US"/>
        </a:p>
      </dgm:t>
    </dgm:pt>
    <dgm:pt modelId="{91005BB6-D4BD-4BE4-B0D7-77648C4C697C}">
      <dgm:prSet/>
      <dgm:spPr/>
      <dgm:t>
        <a:bodyPr/>
        <a:lstStyle/>
        <a:p>
          <a:r>
            <a:rPr lang="en-US"/>
            <a:t>The Sustainability Team collaborates with students, staff, and external partners to promote sustainable development.</a:t>
          </a:r>
        </a:p>
      </dgm:t>
    </dgm:pt>
    <dgm:pt modelId="{653CB363-A175-4648-9B2A-A7D8DB2E1DDF}" type="parTrans" cxnId="{90021CF5-5C9D-46E6-B7D0-0D4F5B9F6298}">
      <dgm:prSet/>
      <dgm:spPr/>
      <dgm:t>
        <a:bodyPr/>
        <a:lstStyle/>
        <a:p>
          <a:endParaRPr lang="en-US"/>
        </a:p>
      </dgm:t>
    </dgm:pt>
    <dgm:pt modelId="{F1FBB22A-89D2-4FB8-843C-6BFDC00480EE}" type="sibTrans" cxnId="{90021CF5-5C9D-46E6-B7D0-0D4F5B9F6298}">
      <dgm:prSet/>
      <dgm:spPr/>
      <dgm:t>
        <a:bodyPr/>
        <a:lstStyle/>
        <a:p>
          <a:endParaRPr lang="en-US"/>
        </a:p>
      </dgm:t>
    </dgm:pt>
    <dgm:pt modelId="{E6F8FC31-0B02-46E5-A823-9D22D0996FF2}">
      <dgm:prSet/>
      <dgm:spPr/>
      <dgm:t>
        <a:bodyPr/>
        <a:lstStyle/>
        <a:p>
          <a:pPr>
            <a:defRPr b="1"/>
          </a:pPr>
          <a:r>
            <a:rPr lang="en-US"/>
            <a:t>Educational Outreach</a:t>
          </a:r>
        </a:p>
      </dgm:t>
    </dgm:pt>
    <dgm:pt modelId="{9E6EB0EE-2232-42D7-8286-27145F91991B}" type="parTrans" cxnId="{EFAD5404-1B89-4359-80B1-ECECD856C444}">
      <dgm:prSet/>
      <dgm:spPr/>
      <dgm:t>
        <a:bodyPr/>
        <a:lstStyle/>
        <a:p>
          <a:endParaRPr lang="en-US"/>
        </a:p>
      </dgm:t>
    </dgm:pt>
    <dgm:pt modelId="{9D171A3B-5B3B-4F89-A226-7AD31E61CA6F}" type="sibTrans" cxnId="{EFAD5404-1B89-4359-80B1-ECECD856C444}">
      <dgm:prSet/>
      <dgm:spPr/>
      <dgm:t>
        <a:bodyPr/>
        <a:lstStyle/>
        <a:p>
          <a:endParaRPr lang="en-US"/>
        </a:p>
      </dgm:t>
    </dgm:pt>
    <dgm:pt modelId="{E039F1C7-91B4-413D-996B-F2A77A525C1B}">
      <dgm:prSet/>
      <dgm:spPr/>
      <dgm:t>
        <a:bodyPr/>
        <a:lstStyle/>
        <a:p>
          <a:r>
            <a:rPr lang="en-US"/>
            <a:t>Sustainability is integrated into the curriculum to empower individuals for a sustainable future.</a:t>
          </a:r>
        </a:p>
      </dgm:t>
    </dgm:pt>
    <dgm:pt modelId="{4A45869F-8311-4876-818B-340E710D9476}" type="parTrans" cxnId="{66CF0F14-440E-4938-91A1-6376A543D391}">
      <dgm:prSet/>
      <dgm:spPr/>
      <dgm:t>
        <a:bodyPr/>
        <a:lstStyle/>
        <a:p>
          <a:endParaRPr lang="en-US"/>
        </a:p>
      </dgm:t>
    </dgm:pt>
    <dgm:pt modelId="{23B6C96F-F2C0-4885-80D0-D9A81BC0B45A}" type="sibTrans" cxnId="{66CF0F14-440E-4938-91A1-6376A543D391}">
      <dgm:prSet/>
      <dgm:spPr/>
      <dgm:t>
        <a:bodyPr/>
        <a:lstStyle/>
        <a:p>
          <a:endParaRPr lang="en-US"/>
        </a:p>
      </dgm:t>
    </dgm:pt>
    <dgm:pt modelId="{36755C81-4F2C-4E6F-BA0D-F753136D5AAE}" type="pres">
      <dgm:prSet presAssocID="{6FC54540-D917-423F-9796-C1530E3304AB}" presName="Root" presStyleCnt="0">
        <dgm:presLayoutVars>
          <dgm:dir/>
          <dgm:resizeHandles val="exact"/>
        </dgm:presLayoutVars>
      </dgm:prSet>
      <dgm:spPr/>
    </dgm:pt>
    <dgm:pt modelId="{D42A85B5-B525-471A-9A50-034A72B61C32}" type="pres">
      <dgm:prSet presAssocID="{666C1820-17E1-45A4-8179-30FED020B928}" presName="Composite" presStyleCnt="0"/>
      <dgm:spPr/>
    </dgm:pt>
    <dgm:pt modelId="{AAE929D8-B603-4136-9864-456CBE9E6F1D}" type="pres">
      <dgm:prSet presAssocID="{666C1820-17E1-45A4-8179-30FED020B928}" presName="Picture" presStyleLbl="node1" presStyleIdx="0" presStyleCnt="3"/>
      <dgm:spPr>
        <a:blipFill>
          <a:blip xmlns:r="http://schemas.openxmlformats.org/officeDocument/2006/relationships" r:embed="rId1"/>
          <a:srcRect/>
          <a:stretch>
            <a:fillRect l="-39000" r="-39000"/>
          </a:stretch>
        </a:blipFill>
      </dgm:spPr>
    </dgm:pt>
    <dgm:pt modelId="{127EA525-3A78-4A75-8E7B-A5F1DD11AB11}" type="pres">
      <dgm:prSet presAssocID="{666C1820-17E1-45A4-8179-30FED020B928}" presName="Subtitle" presStyleLbl="revTx" presStyleIdx="0" presStyleCnt="6">
        <dgm:presLayoutVars>
          <dgm:chMax val="0"/>
          <dgm:bulletEnabled/>
        </dgm:presLayoutVars>
      </dgm:prSet>
      <dgm:spPr/>
    </dgm:pt>
    <dgm:pt modelId="{730A2B10-13EF-458E-80A5-91C733AC23CA}" type="pres">
      <dgm:prSet presAssocID="{666C1820-17E1-45A4-8179-30FED020B928}" presName="Description" presStyleLbl="revTx" presStyleIdx="1" presStyleCnt="6">
        <dgm:presLayoutVars>
          <dgm:bulletEnabled/>
        </dgm:presLayoutVars>
      </dgm:prSet>
      <dgm:spPr/>
    </dgm:pt>
    <dgm:pt modelId="{E4E6CAC5-059C-4B0C-98C0-8D44FFD49BC6}" type="pres">
      <dgm:prSet presAssocID="{BA95F790-584A-46C8-B223-12BEFB7CD54D}" presName="sibTrans" presStyleLbl="sibTrans2D1" presStyleIdx="0" presStyleCnt="0"/>
      <dgm:spPr/>
    </dgm:pt>
    <dgm:pt modelId="{9CB32E69-BF9C-44BE-AE05-9B83AD52896B}" type="pres">
      <dgm:prSet presAssocID="{526114A5-4783-4A0F-9CBE-419DD607C9E2}" presName="Composite" presStyleCnt="0"/>
      <dgm:spPr/>
    </dgm:pt>
    <dgm:pt modelId="{4581BF60-8DAD-40E0-AD64-7FE13DA3482F}" type="pres">
      <dgm:prSet presAssocID="{526114A5-4783-4A0F-9CBE-419DD607C9E2}"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1623" r="11631" b="6"/>
          <a:stretch>
            <a:fillRect l="-25000" r="-25000"/>
          </a:stretch>
        </a:blipFill>
      </dgm:spPr>
      <dgm:extLst>
        <a:ext uri="{E40237B7-FDA0-4F09-8148-C483321AD2D9}">
          <dgm14:cNvPr xmlns:dgm14="http://schemas.microsoft.com/office/drawing/2010/diagram" id="0" name="" descr="The new college / university life. Homeschooling. Working from home. University student following the online lesson. Father working from home."/>
        </a:ext>
      </dgm:extLst>
    </dgm:pt>
    <dgm:pt modelId="{5922FD32-04D3-414D-B565-F83B30A3F060}" type="pres">
      <dgm:prSet presAssocID="{526114A5-4783-4A0F-9CBE-419DD607C9E2}" presName="Subtitle" presStyleLbl="revTx" presStyleIdx="2" presStyleCnt="6">
        <dgm:presLayoutVars>
          <dgm:chMax val="0"/>
          <dgm:bulletEnabled/>
        </dgm:presLayoutVars>
      </dgm:prSet>
      <dgm:spPr/>
    </dgm:pt>
    <dgm:pt modelId="{DBCBA308-8726-4D12-8E5A-4ED9328961EF}" type="pres">
      <dgm:prSet presAssocID="{526114A5-4783-4A0F-9CBE-419DD607C9E2}" presName="Description" presStyleLbl="revTx" presStyleIdx="3" presStyleCnt="6">
        <dgm:presLayoutVars>
          <dgm:bulletEnabled/>
        </dgm:presLayoutVars>
      </dgm:prSet>
      <dgm:spPr/>
    </dgm:pt>
    <dgm:pt modelId="{A010D902-4F1E-489E-830F-1BE831C6FE84}" type="pres">
      <dgm:prSet presAssocID="{7494673F-27BA-4292-8EED-348319C69ACB}" presName="sibTrans" presStyleLbl="sibTrans2D1" presStyleIdx="0" presStyleCnt="0"/>
      <dgm:spPr/>
    </dgm:pt>
    <dgm:pt modelId="{B9EB0D7A-1644-4898-A0FE-52E5A50D996C}" type="pres">
      <dgm:prSet presAssocID="{E6F8FC31-0B02-46E5-A823-9D22D0996FF2}" presName="Composite" presStyleCnt="0"/>
      <dgm:spPr/>
    </dgm:pt>
    <dgm:pt modelId="{3FB93546-C824-4918-A10C-2B9625363080}" type="pres">
      <dgm:prSet presAssocID="{E6F8FC31-0B02-46E5-A823-9D22D0996FF2}"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4529" r="18724" b="6"/>
          <a:stretch>
            <a:fillRect l="-25000" r="-25000"/>
          </a:stretch>
        </a:blipFill>
      </dgm:spPr>
      <dgm:extLst>
        <a:ext uri="{E40237B7-FDA0-4F09-8148-C483321AD2D9}">
          <dgm14:cNvPr xmlns:dgm14="http://schemas.microsoft.com/office/drawing/2010/diagram" id="0" name="" descr="business,meeting"/>
        </a:ext>
      </dgm:extLst>
    </dgm:pt>
    <dgm:pt modelId="{3C22D0CE-45DE-469E-A3B9-33BA6985851C}" type="pres">
      <dgm:prSet presAssocID="{E6F8FC31-0B02-46E5-A823-9D22D0996FF2}" presName="Subtitle" presStyleLbl="revTx" presStyleIdx="4" presStyleCnt="6">
        <dgm:presLayoutVars>
          <dgm:chMax val="0"/>
          <dgm:bulletEnabled/>
        </dgm:presLayoutVars>
      </dgm:prSet>
      <dgm:spPr/>
    </dgm:pt>
    <dgm:pt modelId="{3C73AD3B-5448-460D-A9AA-4252DF317FC7}" type="pres">
      <dgm:prSet presAssocID="{E6F8FC31-0B02-46E5-A823-9D22D0996FF2}" presName="Description" presStyleLbl="revTx" presStyleIdx="5" presStyleCnt="6">
        <dgm:presLayoutVars>
          <dgm:bulletEnabled/>
        </dgm:presLayoutVars>
      </dgm:prSet>
      <dgm:spPr/>
    </dgm:pt>
  </dgm:ptLst>
  <dgm:cxnLst>
    <dgm:cxn modelId="{EFAD5404-1B89-4359-80B1-ECECD856C444}" srcId="{6FC54540-D917-423F-9796-C1530E3304AB}" destId="{E6F8FC31-0B02-46E5-A823-9D22D0996FF2}" srcOrd="2" destOrd="0" parTransId="{9E6EB0EE-2232-42D7-8286-27145F91991B}" sibTransId="{9D171A3B-5B3B-4F89-A226-7AD31E61CA6F}"/>
    <dgm:cxn modelId="{092B310F-03EB-48A8-9410-59847897961E}" type="presOf" srcId="{E6F8FC31-0B02-46E5-A823-9D22D0996FF2}" destId="{3C22D0CE-45DE-469E-A3B9-33BA6985851C}" srcOrd="0" destOrd="0" presId="urn:microsoft.com/office/officeart/2024/3/layout/verticalVisualTextBlock1"/>
    <dgm:cxn modelId="{C2E54112-C9BF-44F6-B540-AD13B757FC11}" type="presOf" srcId="{526114A5-4783-4A0F-9CBE-419DD607C9E2}" destId="{5922FD32-04D3-414D-B565-F83B30A3F060}" srcOrd="0" destOrd="0" presId="urn:microsoft.com/office/officeart/2024/3/layout/verticalVisualTextBlock1"/>
    <dgm:cxn modelId="{66CF0F14-440E-4938-91A1-6376A543D391}" srcId="{E6F8FC31-0B02-46E5-A823-9D22D0996FF2}" destId="{E039F1C7-91B4-413D-996B-F2A77A525C1B}" srcOrd="0" destOrd="0" parTransId="{4A45869F-8311-4876-818B-340E710D9476}" sibTransId="{23B6C96F-F2C0-4885-80D0-D9A81BC0B45A}"/>
    <dgm:cxn modelId="{4196F647-6DAB-41F1-932A-517313BC7AA0}" type="presOf" srcId="{666C1820-17E1-45A4-8179-30FED020B928}" destId="{127EA525-3A78-4A75-8E7B-A5F1DD11AB11}" srcOrd="0" destOrd="0" presId="urn:microsoft.com/office/officeart/2024/3/layout/verticalVisualTextBlock1"/>
    <dgm:cxn modelId="{76F7F96A-098F-4D08-9159-27CD36E103F5}" type="presOf" srcId="{6FC54540-D917-423F-9796-C1530E3304AB}" destId="{36755C81-4F2C-4E6F-BA0D-F753136D5AAE}" srcOrd="0" destOrd="0" presId="urn:microsoft.com/office/officeart/2024/3/layout/verticalVisualTextBlock1"/>
    <dgm:cxn modelId="{F364894B-B5A2-4A0A-A100-691DBFD7F9CF}" type="presOf" srcId="{91005BB6-D4BD-4BE4-B0D7-77648C4C697C}" destId="{DBCBA308-8726-4D12-8E5A-4ED9328961EF}" srcOrd="0" destOrd="0" presId="urn:microsoft.com/office/officeart/2024/3/layout/verticalVisualTextBlock1"/>
    <dgm:cxn modelId="{E3C5A058-D3C0-478F-8BD7-08A3F7E39067}" srcId="{6FC54540-D917-423F-9796-C1530E3304AB}" destId="{666C1820-17E1-45A4-8179-30FED020B928}" srcOrd="0" destOrd="0" parTransId="{21DBE8D3-DD08-43BF-A1C9-FA64CDD98BC8}" sibTransId="{BA95F790-584A-46C8-B223-12BEFB7CD54D}"/>
    <dgm:cxn modelId="{5FCCF97A-9DCB-4864-801B-1BACEB893B18}" type="presOf" srcId="{E039F1C7-91B4-413D-996B-F2A77A525C1B}" destId="{3C73AD3B-5448-460D-A9AA-4252DF317FC7}" srcOrd="0" destOrd="0" presId="urn:microsoft.com/office/officeart/2024/3/layout/verticalVisualTextBlock1"/>
    <dgm:cxn modelId="{2C12A890-EDE7-4E5E-9DA5-4080877DEA24}" type="presOf" srcId="{BA95F790-584A-46C8-B223-12BEFB7CD54D}" destId="{E4E6CAC5-059C-4B0C-98C0-8D44FFD49BC6}" srcOrd="0" destOrd="0" presId="urn:microsoft.com/office/officeart/2024/3/layout/verticalVisualTextBlock1"/>
    <dgm:cxn modelId="{D081EBB6-A460-469D-B067-2F62A4295880}" type="presOf" srcId="{7494673F-27BA-4292-8EED-348319C69ACB}" destId="{A010D902-4F1E-489E-830F-1BE831C6FE84}" srcOrd="0" destOrd="0" presId="urn:microsoft.com/office/officeart/2024/3/layout/verticalVisualTextBlock1"/>
    <dgm:cxn modelId="{A27309C1-1971-4D19-BAC6-150B6FC57878}" srcId="{666C1820-17E1-45A4-8179-30FED020B928}" destId="{8A149E62-D8E8-4648-9A61-76642AF9A83B}" srcOrd="0" destOrd="0" parTransId="{F00061A6-FBFA-4CD8-A749-214DC8BB41C6}" sibTransId="{645332A9-B0EB-4B82-A440-92848AD68FF2}"/>
    <dgm:cxn modelId="{5AEB16DD-CF28-43F5-8756-C45091A9DF00}" type="presOf" srcId="{8A149E62-D8E8-4648-9A61-76642AF9A83B}" destId="{730A2B10-13EF-458E-80A5-91C733AC23CA}" srcOrd="0" destOrd="0" presId="urn:microsoft.com/office/officeart/2024/3/layout/verticalVisualTextBlock1"/>
    <dgm:cxn modelId="{90021CF5-5C9D-46E6-B7D0-0D4F5B9F6298}" srcId="{526114A5-4783-4A0F-9CBE-419DD607C9E2}" destId="{91005BB6-D4BD-4BE4-B0D7-77648C4C697C}" srcOrd="0" destOrd="0" parTransId="{653CB363-A175-4648-9B2A-A7D8DB2E1DDF}" sibTransId="{F1FBB22A-89D2-4FB8-843C-6BFDC00480EE}"/>
    <dgm:cxn modelId="{D75103FB-806D-4E1E-A114-55403F3F6F6A}" srcId="{6FC54540-D917-423F-9796-C1530E3304AB}" destId="{526114A5-4783-4A0F-9CBE-419DD607C9E2}" srcOrd="1" destOrd="0" parTransId="{ECC7850B-3C9D-4C77-8AB8-7B636E91DA89}" sibTransId="{7494673F-27BA-4292-8EED-348319C69ACB}"/>
    <dgm:cxn modelId="{799BE2FB-F66A-48CE-97A3-4EF6A2238144}" type="presParOf" srcId="{36755C81-4F2C-4E6F-BA0D-F753136D5AAE}" destId="{D42A85B5-B525-471A-9A50-034A72B61C32}" srcOrd="0" destOrd="0" presId="urn:microsoft.com/office/officeart/2024/3/layout/verticalVisualTextBlock1"/>
    <dgm:cxn modelId="{94BE4312-81D4-4D94-8100-915A3CF51730}" type="presParOf" srcId="{D42A85B5-B525-471A-9A50-034A72B61C32}" destId="{AAE929D8-B603-4136-9864-456CBE9E6F1D}" srcOrd="0" destOrd="0" presId="urn:microsoft.com/office/officeart/2024/3/layout/verticalVisualTextBlock1"/>
    <dgm:cxn modelId="{1E2030DF-F88A-47E3-A3C7-807E61C59281}" type="presParOf" srcId="{D42A85B5-B525-471A-9A50-034A72B61C32}" destId="{127EA525-3A78-4A75-8E7B-A5F1DD11AB11}" srcOrd="1" destOrd="0" presId="urn:microsoft.com/office/officeart/2024/3/layout/verticalVisualTextBlock1"/>
    <dgm:cxn modelId="{158D7035-6210-41E8-B51F-49F6D91B4B7B}" type="presParOf" srcId="{D42A85B5-B525-471A-9A50-034A72B61C32}" destId="{730A2B10-13EF-458E-80A5-91C733AC23CA}" srcOrd="2" destOrd="0" presId="urn:microsoft.com/office/officeart/2024/3/layout/verticalVisualTextBlock1"/>
    <dgm:cxn modelId="{80605A0C-E3F8-48F1-BB36-CF04F0CCE749}" type="presParOf" srcId="{36755C81-4F2C-4E6F-BA0D-F753136D5AAE}" destId="{E4E6CAC5-059C-4B0C-98C0-8D44FFD49BC6}" srcOrd="1" destOrd="0" presId="urn:microsoft.com/office/officeart/2024/3/layout/verticalVisualTextBlock1"/>
    <dgm:cxn modelId="{A433E7D0-F4A4-4C4D-ACB7-98522F79D9BE}" type="presParOf" srcId="{36755C81-4F2C-4E6F-BA0D-F753136D5AAE}" destId="{9CB32E69-BF9C-44BE-AE05-9B83AD52896B}" srcOrd="2" destOrd="0" presId="urn:microsoft.com/office/officeart/2024/3/layout/verticalVisualTextBlock1"/>
    <dgm:cxn modelId="{D08CB174-8B47-4D23-9649-F7DC74E8B60D}" type="presParOf" srcId="{9CB32E69-BF9C-44BE-AE05-9B83AD52896B}" destId="{4581BF60-8DAD-40E0-AD64-7FE13DA3482F}" srcOrd="0" destOrd="0" presId="urn:microsoft.com/office/officeart/2024/3/layout/verticalVisualTextBlock1"/>
    <dgm:cxn modelId="{9E3C7F85-A92C-46FF-BF4F-5742F2370D7C}" type="presParOf" srcId="{9CB32E69-BF9C-44BE-AE05-9B83AD52896B}" destId="{5922FD32-04D3-414D-B565-F83B30A3F060}" srcOrd="1" destOrd="0" presId="urn:microsoft.com/office/officeart/2024/3/layout/verticalVisualTextBlock1"/>
    <dgm:cxn modelId="{A7A2D7EC-B1D3-4E64-B45E-0DB4F9C34B75}" type="presParOf" srcId="{9CB32E69-BF9C-44BE-AE05-9B83AD52896B}" destId="{DBCBA308-8726-4D12-8E5A-4ED9328961EF}" srcOrd="2" destOrd="0" presId="urn:microsoft.com/office/officeart/2024/3/layout/verticalVisualTextBlock1"/>
    <dgm:cxn modelId="{FD971D9C-DD2D-4165-B631-20F3DB2D190E}" type="presParOf" srcId="{36755C81-4F2C-4E6F-BA0D-F753136D5AAE}" destId="{A010D902-4F1E-489E-830F-1BE831C6FE84}" srcOrd="3" destOrd="0" presId="urn:microsoft.com/office/officeart/2024/3/layout/verticalVisualTextBlock1"/>
    <dgm:cxn modelId="{1184626D-3D72-473D-A56A-DEB7E9B5A17A}" type="presParOf" srcId="{36755C81-4F2C-4E6F-BA0D-F753136D5AAE}" destId="{B9EB0D7A-1644-4898-A0FE-52E5A50D996C}" srcOrd="4" destOrd="0" presId="urn:microsoft.com/office/officeart/2024/3/layout/verticalVisualTextBlock1"/>
    <dgm:cxn modelId="{973F6AB1-EF19-4594-ADFD-C37C88B4ED64}" type="presParOf" srcId="{B9EB0D7A-1644-4898-A0FE-52E5A50D996C}" destId="{3FB93546-C824-4918-A10C-2B9625363080}" srcOrd="0" destOrd="0" presId="urn:microsoft.com/office/officeart/2024/3/layout/verticalVisualTextBlock1"/>
    <dgm:cxn modelId="{6DC30CCF-2095-4BBA-B8BA-3945D8A85B0D}" type="presParOf" srcId="{B9EB0D7A-1644-4898-A0FE-52E5A50D996C}" destId="{3C22D0CE-45DE-469E-A3B9-33BA6985851C}" srcOrd="1" destOrd="0" presId="urn:microsoft.com/office/officeart/2024/3/layout/verticalVisualTextBlock1"/>
    <dgm:cxn modelId="{9ACCF236-409C-49AF-A068-30A69FB813CD}" type="presParOf" srcId="{B9EB0D7A-1644-4898-A0FE-52E5A50D996C}" destId="{3C73AD3B-5448-460D-A9AA-4252DF317FC7}"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3586FB-9DDD-4A3C-9234-092E3B38CCBF}"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828D4C61-E79C-4C01-845E-DBF95AE45214}">
      <dgm:prSet/>
      <dgm:spPr/>
      <dgm:t>
        <a:bodyPr/>
        <a:lstStyle/>
        <a:p>
          <a:pPr>
            <a:lnSpc>
              <a:spcPct val="100000"/>
            </a:lnSpc>
          </a:pPr>
          <a:r>
            <a:rPr lang="en-GB"/>
            <a:t>Wales are the top UK county for recycling 2</a:t>
          </a:r>
          <a:r>
            <a:rPr lang="en-GB" baseline="30000"/>
            <a:t>nd</a:t>
          </a:r>
          <a:r>
            <a:rPr lang="en-GB"/>
            <a:t> in the World</a:t>
          </a:r>
          <a:endParaRPr lang="en-US"/>
        </a:p>
      </dgm:t>
    </dgm:pt>
    <dgm:pt modelId="{26A63E7D-6C1E-4693-88D5-18AA26CC2A89}" type="parTrans" cxnId="{FDEE14E6-E036-456B-B801-610E0E1130B5}">
      <dgm:prSet/>
      <dgm:spPr/>
      <dgm:t>
        <a:bodyPr/>
        <a:lstStyle/>
        <a:p>
          <a:endParaRPr lang="en-US"/>
        </a:p>
      </dgm:t>
    </dgm:pt>
    <dgm:pt modelId="{CB2B9300-A768-4579-BB0C-B7C4F76ADD5A}" type="sibTrans" cxnId="{FDEE14E6-E036-456B-B801-610E0E1130B5}">
      <dgm:prSet/>
      <dgm:spPr/>
      <dgm:t>
        <a:bodyPr/>
        <a:lstStyle/>
        <a:p>
          <a:endParaRPr lang="en-US"/>
        </a:p>
      </dgm:t>
    </dgm:pt>
    <dgm:pt modelId="{7A7BCC96-935B-4C0E-96DA-0EC5AF8CC55D}">
      <dgm:prSet/>
      <dgm:spPr/>
      <dgm:t>
        <a:bodyPr/>
        <a:lstStyle/>
        <a:p>
          <a:pPr>
            <a:lnSpc>
              <a:spcPct val="100000"/>
            </a:lnSpc>
          </a:pPr>
          <a:r>
            <a:rPr lang="en-GB" u="sng"/>
            <a:t>In 2022/2023 65.7% of waste was recycled, increased to 66.6% in 2023/2024</a:t>
          </a:r>
          <a:endParaRPr lang="en-US" u="sng"/>
        </a:p>
      </dgm:t>
    </dgm:pt>
    <dgm:pt modelId="{C4F7C244-7233-40B4-8D47-06A0C7B2CCEA}" type="parTrans" cxnId="{054ABC97-AA85-4BA0-AFE1-F4880926EE2A}">
      <dgm:prSet/>
      <dgm:spPr/>
      <dgm:t>
        <a:bodyPr/>
        <a:lstStyle/>
        <a:p>
          <a:endParaRPr lang="en-US"/>
        </a:p>
      </dgm:t>
    </dgm:pt>
    <dgm:pt modelId="{BB4663A1-F830-47EF-A27A-59BBD574948F}" type="sibTrans" cxnId="{054ABC97-AA85-4BA0-AFE1-F4880926EE2A}">
      <dgm:prSet/>
      <dgm:spPr/>
      <dgm:t>
        <a:bodyPr/>
        <a:lstStyle/>
        <a:p>
          <a:endParaRPr lang="en-US"/>
        </a:p>
      </dgm:t>
    </dgm:pt>
    <dgm:pt modelId="{318F3841-08F4-4DB7-949F-2DE7F48B28D9}">
      <dgm:prSet/>
      <dgm:spPr/>
      <dgm:t>
        <a:bodyPr/>
        <a:lstStyle/>
        <a:p>
          <a:pPr>
            <a:lnSpc>
              <a:spcPct val="100000"/>
            </a:lnSpc>
          </a:pPr>
          <a:r>
            <a:rPr lang="en-GB"/>
            <a:t>UWTSD are the top ranked university in Wales for Waste &amp; Recycling</a:t>
          </a:r>
          <a:endParaRPr lang="en-US"/>
        </a:p>
      </dgm:t>
    </dgm:pt>
    <dgm:pt modelId="{ADA0F906-4224-4756-A56E-479AB7EB7982}" type="parTrans" cxnId="{49696A62-F1F6-473A-BC29-62D25810DBD5}">
      <dgm:prSet/>
      <dgm:spPr/>
      <dgm:t>
        <a:bodyPr/>
        <a:lstStyle/>
        <a:p>
          <a:endParaRPr lang="en-US"/>
        </a:p>
      </dgm:t>
    </dgm:pt>
    <dgm:pt modelId="{C4F83615-BE1B-4ED0-AFA3-44D487FFF963}" type="sibTrans" cxnId="{49696A62-F1F6-473A-BC29-62D25810DBD5}">
      <dgm:prSet/>
      <dgm:spPr/>
      <dgm:t>
        <a:bodyPr/>
        <a:lstStyle/>
        <a:p>
          <a:endParaRPr lang="en-US"/>
        </a:p>
      </dgm:t>
    </dgm:pt>
    <dgm:pt modelId="{0366C8DB-2879-4284-9A63-6E4B07C78260}">
      <dgm:prSet/>
      <dgm:spPr/>
      <dgm:t>
        <a:bodyPr/>
        <a:lstStyle/>
        <a:p>
          <a:pPr>
            <a:lnSpc>
              <a:spcPct val="100000"/>
            </a:lnSpc>
          </a:pPr>
          <a:r>
            <a:rPr lang="en-GB"/>
            <a:t>In 2022 66% of UWTSD waste was recycled </a:t>
          </a:r>
          <a:endParaRPr lang="en-US"/>
        </a:p>
      </dgm:t>
    </dgm:pt>
    <dgm:pt modelId="{CA5A351D-FD5B-4D46-A0E0-648D65E8027D}" type="parTrans" cxnId="{BAAADAAC-7665-4D44-9F18-9EABCB5657C2}">
      <dgm:prSet/>
      <dgm:spPr/>
      <dgm:t>
        <a:bodyPr/>
        <a:lstStyle/>
        <a:p>
          <a:endParaRPr lang="en-US"/>
        </a:p>
      </dgm:t>
    </dgm:pt>
    <dgm:pt modelId="{B2368624-7BE2-455C-9509-249C99631762}" type="sibTrans" cxnId="{BAAADAAC-7665-4D44-9F18-9EABCB5657C2}">
      <dgm:prSet/>
      <dgm:spPr/>
      <dgm:t>
        <a:bodyPr/>
        <a:lstStyle/>
        <a:p>
          <a:endParaRPr lang="en-US"/>
        </a:p>
      </dgm:t>
    </dgm:pt>
    <dgm:pt modelId="{20B990B0-278B-4367-A6E8-D551EE432386}">
      <dgm:prSet/>
      <dgm:spPr/>
      <dgm:t>
        <a:bodyPr/>
        <a:lstStyle/>
        <a:p>
          <a:pPr>
            <a:lnSpc>
              <a:spcPct val="100000"/>
            </a:lnSpc>
          </a:pPr>
          <a:r>
            <a:rPr lang="en-GB"/>
            <a:t>0.96% of our waste last year went to landfill.  </a:t>
          </a:r>
          <a:endParaRPr lang="en-US"/>
        </a:p>
      </dgm:t>
    </dgm:pt>
    <dgm:pt modelId="{32820E4C-EBB5-4A14-910E-C93D38904AD7}" type="parTrans" cxnId="{1B2B3817-4D57-475C-8CAB-FC590923C673}">
      <dgm:prSet/>
      <dgm:spPr/>
      <dgm:t>
        <a:bodyPr/>
        <a:lstStyle/>
        <a:p>
          <a:endParaRPr lang="en-US"/>
        </a:p>
      </dgm:t>
    </dgm:pt>
    <dgm:pt modelId="{17D147CC-3582-4905-A8C2-5DD708DACC44}" type="sibTrans" cxnId="{1B2B3817-4D57-475C-8CAB-FC590923C673}">
      <dgm:prSet/>
      <dgm:spPr/>
      <dgm:t>
        <a:bodyPr/>
        <a:lstStyle/>
        <a:p>
          <a:endParaRPr lang="en-US"/>
        </a:p>
      </dgm:t>
    </dgm:pt>
    <dgm:pt modelId="{3F6A3421-3E71-4028-B79A-6042F81F6641}" type="pres">
      <dgm:prSet presAssocID="{B33586FB-9DDD-4A3C-9234-092E3B38CCBF}" presName="root" presStyleCnt="0">
        <dgm:presLayoutVars>
          <dgm:dir/>
          <dgm:resizeHandles val="exact"/>
        </dgm:presLayoutVars>
      </dgm:prSet>
      <dgm:spPr/>
    </dgm:pt>
    <dgm:pt modelId="{7826ED83-73E1-4C6E-BA65-81E3DC87236E}" type="pres">
      <dgm:prSet presAssocID="{828D4C61-E79C-4C01-845E-DBF95AE45214}" presName="compNode" presStyleCnt="0"/>
      <dgm:spPr/>
    </dgm:pt>
    <dgm:pt modelId="{FB1F6959-CD33-4ABC-A055-EFBCBF9C39B1}" type="pres">
      <dgm:prSet presAssocID="{828D4C61-E79C-4C01-845E-DBF95AE45214}" presName="bgRect" presStyleLbl="bgShp" presStyleIdx="0" presStyleCnt="3"/>
      <dgm:spPr/>
    </dgm:pt>
    <dgm:pt modelId="{98082ECD-7ACA-4F7C-89C6-82181D18A224}" type="pres">
      <dgm:prSet presAssocID="{828D4C61-E79C-4C01-845E-DBF95AE4521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a:ext>
      </dgm:extLst>
    </dgm:pt>
    <dgm:pt modelId="{5DED752C-9D2B-4FB1-8687-2DC20F8C1135}" type="pres">
      <dgm:prSet presAssocID="{828D4C61-E79C-4C01-845E-DBF95AE45214}" presName="spaceRect" presStyleCnt="0"/>
      <dgm:spPr/>
    </dgm:pt>
    <dgm:pt modelId="{1B0B72B7-0D02-4EE1-9FC8-FA1C0DD3FB3A}" type="pres">
      <dgm:prSet presAssocID="{828D4C61-E79C-4C01-845E-DBF95AE45214}" presName="parTx" presStyleLbl="revTx" presStyleIdx="0" presStyleCnt="5">
        <dgm:presLayoutVars>
          <dgm:chMax val="0"/>
          <dgm:chPref val="0"/>
        </dgm:presLayoutVars>
      </dgm:prSet>
      <dgm:spPr/>
    </dgm:pt>
    <dgm:pt modelId="{8691BABD-92F6-4ED8-81E0-F54B49ACF3E2}" type="pres">
      <dgm:prSet presAssocID="{828D4C61-E79C-4C01-845E-DBF95AE45214}" presName="desTx" presStyleLbl="revTx" presStyleIdx="1" presStyleCnt="5">
        <dgm:presLayoutVars/>
      </dgm:prSet>
      <dgm:spPr/>
    </dgm:pt>
    <dgm:pt modelId="{6E3B07A6-5210-4EFD-9766-9DC1B90B4D64}" type="pres">
      <dgm:prSet presAssocID="{CB2B9300-A768-4579-BB0C-B7C4F76ADD5A}" presName="sibTrans" presStyleCnt="0"/>
      <dgm:spPr/>
    </dgm:pt>
    <dgm:pt modelId="{2B840648-EB79-43CB-9084-22E1A8765DEF}" type="pres">
      <dgm:prSet presAssocID="{318F3841-08F4-4DB7-949F-2DE7F48B28D9}" presName="compNode" presStyleCnt="0"/>
      <dgm:spPr/>
    </dgm:pt>
    <dgm:pt modelId="{B859D692-77B2-4685-8EFC-A5651F64D7D7}" type="pres">
      <dgm:prSet presAssocID="{318F3841-08F4-4DB7-949F-2DE7F48B28D9}" presName="bgRect" presStyleLbl="bgShp" presStyleIdx="1" presStyleCnt="3"/>
      <dgm:spPr/>
    </dgm:pt>
    <dgm:pt modelId="{14E4D2F0-511C-4E26-B68A-5800A105294E}" type="pres">
      <dgm:prSet presAssocID="{318F3841-08F4-4DB7-949F-2DE7F48B28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cycle Sign"/>
        </a:ext>
      </dgm:extLst>
    </dgm:pt>
    <dgm:pt modelId="{7B578131-A949-434C-A235-62B8B0957A6E}" type="pres">
      <dgm:prSet presAssocID="{318F3841-08F4-4DB7-949F-2DE7F48B28D9}" presName="spaceRect" presStyleCnt="0"/>
      <dgm:spPr/>
    </dgm:pt>
    <dgm:pt modelId="{F30CD6D7-43D7-494F-9B14-95D63B7150E9}" type="pres">
      <dgm:prSet presAssocID="{318F3841-08F4-4DB7-949F-2DE7F48B28D9}" presName="parTx" presStyleLbl="revTx" presStyleIdx="2" presStyleCnt="5">
        <dgm:presLayoutVars>
          <dgm:chMax val="0"/>
          <dgm:chPref val="0"/>
        </dgm:presLayoutVars>
      </dgm:prSet>
      <dgm:spPr/>
    </dgm:pt>
    <dgm:pt modelId="{3A18F321-E677-46DA-B787-9AE049689A95}" type="pres">
      <dgm:prSet presAssocID="{318F3841-08F4-4DB7-949F-2DE7F48B28D9}" presName="desTx" presStyleLbl="revTx" presStyleIdx="3" presStyleCnt="5">
        <dgm:presLayoutVars/>
      </dgm:prSet>
      <dgm:spPr/>
    </dgm:pt>
    <dgm:pt modelId="{FF0963F0-62C6-41AF-8F35-769DADF284BD}" type="pres">
      <dgm:prSet presAssocID="{C4F83615-BE1B-4ED0-AFA3-44D487FFF963}" presName="sibTrans" presStyleCnt="0"/>
      <dgm:spPr/>
    </dgm:pt>
    <dgm:pt modelId="{A0B6D2BF-FDF9-4100-B948-0078DCD01BCE}" type="pres">
      <dgm:prSet presAssocID="{20B990B0-278B-4367-A6E8-D551EE432386}" presName="compNode" presStyleCnt="0"/>
      <dgm:spPr/>
    </dgm:pt>
    <dgm:pt modelId="{3B933E6B-DDBA-4B16-9793-0BF8E1353798}" type="pres">
      <dgm:prSet presAssocID="{20B990B0-278B-4367-A6E8-D551EE432386}" presName="bgRect" presStyleLbl="bgShp" presStyleIdx="2" presStyleCnt="3"/>
      <dgm:spPr/>
    </dgm:pt>
    <dgm:pt modelId="{D33B539B-A345-4FC8-9C61-0A54D4A0AE2D}" type="pres">
      <dgm:prSet presAssocID="{20B990B0-278B-4367-A6E8-D551EE4323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rbage"/>
        </a:ext>
      </dgm:extLst>
    </dgm:pt>
    <dgm:pt modelId="{724457B6-BA8B-4363-82A0-A1A29E640B81}" type="pres">
      <dgm:prSet presAssocID="{20B990B0-278B-4367-A6E8-D551EE432386}" presName="spaceRect" presStyleCnt="0"/>
      <dgm:spPr/>
    </dgm:pt>
    <dgm:pt modelId="{AFD7D483-BB6A-4A91-8607-FC1A716A78CD}" type="pres">
      <dgm:prSet presAssocID="{20B990B0-278B-4367-A6E8-D551EE432386}" presName="parTx" presStyleLbl="revTx" presStyleIdx="4" presStyleCnt="5">
        <dgm:presLayoutVars>
          <dgm:chMax val="0"/>
          <dgm:chPref val="0"/>
        </dgm:presLayoutVars>
      </dgm:prSet>
      <dgm:spPr/>
    </dgm:pt>
  </dgm:ptLst>
  <dgm:cxnLst>
    <dgm:cxn modelId="{1B2B3817-4D57-475C-8CAB-FC590923C673}" srcId="{B33586FB-9DDD-4A3C-9234-092E3B38CCBF}" destId="{20B990B0-278B-4367-A6E8-D551EE432386}" srcOrd="2" destOrd="0" parTransId="{32820E4C-EBB5-4A14-910E-C93D38904AD7}" sibTransId="{17D147CC-3582-4905-A8C2-5DD708DACC44}"/>
    <dgm:cxn modelId="{85E1D42B-1B38-4855-B9E3-B81A6A4AEEB9}" type="presOf" srcId="{7A7BCC96-935B-4C0E-96DA-0EC5AF8CC55D}" destId="{8691BABD-92F6-4ED8-81E0-F54B49ACF3E2}" srcOrd="0" destOrd="0" presId="urn:microsoft.com/office/officeart/2018/2/layout/IconVerticalSolidList"/>
    <dgm:cxn modelId="{D7A80941-6F92-472D-BE9E-A9B7E1C41E22}" type="presOf" srcId="{318F3841-08F4-4DB7-949F-2DE7F48B28D9}" destId="{F30CD6D7-43D7-494F-9B14-95D63B7150E9}" srcOrd="0" destOrd="0" presId="urn:microsoft.com/office/officeart/2018/2/layout/IconVerticalSolidList"/>
    <dgm:cxn modelId="{49696A62-F1F6-473A-BC29-62D25810DBD5}" srcId="{B33586FB-9DDD-4A3C-9234-092E3B38CCBF}" destId="{318F3841-08F4-4DB7-949F-2DE7F48B28D9}" srcOrd="1" destOrd="0" parTransId="{ADA0F906-4224-4756-A56E-479AB7EB7982}" sibTransId="{C4F83615-BE1B-4ED0-AFA3-44D487FFF963}"/>
    <dgm:cxn modelId="{1208084E-C2CE-4FCC-831D-69ED78421465}" type="presOf" srcId="{20B990B0-278B-4367-A6E8-D551EE432386}" destId="{AFD7D483-BB6A-4A91-8607-FC1A716A78CD}" srcOrd="0" destOrd="0" presId="urn:microsoft.com/office/officeart/2018/2/layout/IconVerticalSolidList"/>
    <dgm:cxn modelId="{61A1004F-933C-4C6B-8644-19F8782C21BA}" type="presOf" srcId="{B33586FB-9DDD-4A3C-9234-092E3B38CCBF}" destId="{3F6A3421-3E71-4028-B79A-6042F81F6641}" srcOrd="0" destOrd="0" presId="urn:microsoft.com/office/officeart/2018/2/layout/IconVerticalSolidList"/>
    <dgm:cxn modelId="{054ABC97-AA85-4BA0-AFE1-F4880926EE2A}" srcId="{828D4C61-E79C-4C01-845E-DBF95AE45214}" destId="{7A7BCC96-935B-4C0E-96DA-0EC5AF8CC55D}" srcOrd="0" destOrd="0" parTransId="{C4F7C244-7233-40B4-8D47-06A0C7B2CCEA}" sibTransId="{BB4663A1-F830-47EF-A27A-59BBD574948F}"/>
    <dgm:cxn modelId="{BAAADAAC-7665-4D44-9F18-9EABCB5657C2}" srcId="{318F3841-08F4-4DB7-949F-2DE7F48B28D9}" destId="{0366C8DB-2879-4284-9A63-6E4B07C78260}" srcOrd="0" destOrd="0" parTransId="{CA5A351D-FD5B-4D46-A0E0-648D65E8027D}" sibTransId="{B2368624-7BE2-455C-9509-249C99631762}"/>
    <dgm:cxn modelId="{D42044BA-8934-4562-AB36-413D689117E3}" type="presOf" srcId="{0366C8DB-2879-4284-9A63-6E4B07C78260}" destId="{3A18F321-E677-46DA-B787-9AE049689A95}" srcOrd="0" destOrd="0" presId="urn:microsoft.com/office/officeart/2018/2/layout/IconVerticalSolidList"/>
    <dgm:cxn modelId="{6DB5B0DC-49E7-464F-81C5-F2CDF3A4385D}" type="presOf" srcId="{828D4C61-E79C-4C01-845E-DBF95AE45214}" destId="{1B0B72B7-0D02-4EE1-9FC8-FA1C0DD3FB3A}" srcOrd="0" destOrd="0" presId="urn:microsoft.com/office/officeart/2018/2/layout/IconVerticalSolidList"/>
    <dgm:cxn modelId="{FDEE14E6-E036-456B-B801-610E0E1130B5}" srcId="{B33586FB-9DDD-4A3C-9234-092E3B38CCBF}" destId="{828D4C61-E79C-4C01-845E-DBF95AE45214}" srcOrd="0" destOrd="0" parTransId="{26A63E7D-6C1E-4693-88D5-18AA26CC2A89}" sibTransId="{CB2B9300-A768-4579-BB0C-B7C4F76ADD5A}"/>
    <dgm:cxn modelId="{F5DFE016-5461-43DE-AEAE-33A683F0B051}" type="presParOf" srcId="{3F6A3421-3E71-4028-B79A-6042F81F6641}" destId="{7826ED83-73E1-4C6E-BA65-81E3DC87236E}" srcOrd="0" destOrd="0" presId="urn:microsoft.com/office/officeart/2018/2/layout/IconVerticalSolidList"/>
    <dgm:cxn modelId="{4EFEC2D5-6DAB-46F8-A2EA-87DBD090BEF9}" type="presParOf" srcId="{7826ED83-73E1-4C6E-BA65-81E3DC87236E}" destId="{FB1F6959-CD33-4ABC-A055-EFBCBF9C39B1}" srcOrd="0" destOrd="0" presId="urn:microsoft.com/office/officeart/2018/2/layout/IconVerticalSolidList"/>
    <dgm:cxn modelId="{2DE998F1-8084-41F5-AF08-F6317360C306}" type="presParOf" srcId="{7826ED83-73E1-4C6E-BA65-81E3DC87236E}" destId="{98082ECD-7ACA-4F7C-89C6-82181D18A224}" srcOrd="1" destOrd="0" presId="urn:microsoft.com/office/officeart/2018/2/layout/IconVerticalSolidList"/>
    <dgm:cxn modelId="{7F7AA9C0-A6FD-40AB-BDA4-ECBBE64F8BBF}" type="presParOf" srcId="{7826ED83-73E1-4C6E-BA65-81E3DC87236E}" destId="{5DED752C-9D2B-4FB1-8687-2DC20F8C1135}" srcOrd="2" destOrd="0" presId="urn:microsoft.com/office/officeart/2018/2/layout/IconVerticalSolidList"/>
    <dgm:cxn modelId="{35E174DE-C26E-4B8F-B00D-D791E4EF451E}" type="presParOf" srcId="{7826ED83-73E1-4C6E-BA65-81E3DC87236E}" destId="{1B0B72B7-0D02-4EE1-9FC8-FA1C0DD3FB3A}" srcOrd="3" destOrd="0" presId="urn:microsoft.com/office/officeart/2018/2/layout/IconVerticalSolidList"/>
    <dgm:cxn modelId="{E5650AAB-D32C-41FB-81AF-0BF677AE43DA}" type="presParOf" srcId="{7826ED83-73E1-4C6E-BA65-81E3DC87236E}" destId="{8691BABD-92F6-4ED8-81E0-F54B49ACF3E2}" srcOrd="4" destOrd="0" presId="urn:microsoft.com/office/officeart/2018/2/layout/IconVerticalSolidList"/>
    <dgm:cxn modelId="{B8FC4745-28D5-4C15-9CAD-E2D8B8843D69}" type="presParOf" srcId="{3F6A3421-3E71-4028-B79A-6042F81F6641}" destId="{6E3B07A6-5210-4EFD-9766-9DC1B90B4D64}" srcOrd="1" destOrd="0" presId="urn:microsoft.com/office/officeart/2018/2/layout/IconVerticalSolidList"/>
    <dgm:cxn modelId="{3A7AE009-1546-4BA3-B091-AC072BB3C1A1}" type="presParOf" srcId="{3F6A3421-3E71-4028-B79A-6042F81F6641}" destId="{2B840648-EB79-43CB-9084-22E1A8765DEF}" srcOrd="2" destOrd="0" presId="urn:microsoft.com/office/officeart/2018/2/layout/IconVerticalSolidList"/>
    <dgm:cxn modelId="{6E7036B9-B249-4E30-BB28-5E35DE0DF846}" type="presParOf" srcId="{2B840648-EB79-43CB-9084-22E1A8765DEF}" destId="{B859D692-77B2-4685-8EFC-A5651F64D7D7}" srcOrd="0" destOrd="0" presId="urn:microsoft.com/office/officeart/2018/2/layout/IconVerticalSolidList"/>
    <dgm:cxn modelId="{ED21D99C-48B3-4C37-B84B-3B37B77DBDD4}" type="presParOf" srcId="{2B840648-EB79-43CB-9084-22E1A8765DEF}" destId="{14E4D2F0-511C-4E26-B68A-5800A105294E}" srcOrd="1" destOrd="0" presId="urn:microsoft.com/office/officeart/2018/2/layout/IconVerticalSolidList"/>
    <dgm:cxn modelId="{AB5AA912-3A8B-4772-9677-6E63722E7913}" type="presParOf" srcId="{2B840648-EB79-43CB-9084-22E1A8765DEF}" destId="{7B578131-A949-434C-A235-62B8B0957A6E}" srcOrd="2" destOrd="0" presId="urn:microsoft.com/office/officeart/2018/2/layout/IconVerticalSolidList"/>
    <dgm:cxn modelId="{E68B18D4-FF6A-4554-8BD9-63E2AE713DDD}" type="presParOf" srcId="{2B840648-EB79-43CB-9084-22E1A8765DEF}" destId="{F30CD6D7-43D7-494F-9B14-95D63B7150E9}" srcOrd="3" destOrd="0" presId="urn:microsoft.com/office/officeart/2018/2/layout/IconVerticalSolidList"/>
    <dgm:cxn modelId="{2C05E866-06A8-46C1-A971-54055C375313}" type="presParOf" srcId="{2B840648-EB79-43CB-9084-22E1A8765DEF}" destId="{3A18F321-E677-46DA-B787-9AE049689A95}" srcOrd="4" destOrd="0" presId="urn:microsoft.com/office/officeart/2018/2/layout/IconVerticalSolidList"/>
    <dgm:cxn modelId="{9D977248-4F07-450B-A6F9-650F7603E262}" type="presParOf" srcId="{3F6A3421-3E71-4028-B79A-6042F81F6641}" destId="{FF0963F0-62C6-41AF-8F35-769DADF284BD}" srcOrd="3" destOrd="0" presId="urn:microsoft.com/office/officeart/2018/2/layout/IconVerticalSolidList"/>
    <dgm:cxn modelId="{8C9431B1-DFA7-4230-BAA1-93F7F61225EB}" type="presParOf" srcId="{3F6A3421-3E71-4028-B79A-6042F81F6641}" destId="{A0B6D2BF-FDF9-4100-B948-0078DCD01BCE}" srcOrd="4" destOrd="0" presId="urn:microsoft.com/office/officeart/2018/2/layout/IconVerticalSolidList"/>
    <dgm:cxn modelId="{AAA3FA34-3DAB-4F59-9617-429234D51ECA}" type="presParOf" srcId="{A0B6D2BF-FDF9-4100-B948-0078DCD01BCE}" destId="{3B933E6B-DDBA-4B16-9793-0BF8E1353798}" srcOrd="0" destOrd="0" presId="urn:microsoft.com/office/officeart/2018/2/layout/IconVerticalSolidList"/>
    <dgm:cxn modelId="{26B13D78-A7FB-4FE4-9F0D-7738BDAC59AB}" type="presParOf" srcId="{A0B6D2BF-FDF9-4100-B948-0078DCD01BCE}" destId="{D33B539B-A345-4FC8-9C61-0A54D4A0AE2D}" srcOrd="1" destOrd="0" presId="urn:microsoft.com/office/officeart/2018/2/layout/IconVerticalSolidList"/>
    <dgm:cxn modelId="{6BABC5B7-CB64-4033-8D3D-9B107E9157E5}" type="presParOf" srcId="{A0B6D2BF-FDF9-4100-B948-0078DCD01BCE}" destId="{724457B6-BA8B-4363-82A0-A1A29E640B81}" srcOrd="2" destOrd="0" presId="urn:microsoft.com/office/officeart/2018/2/layout/IconVerticalSolidList"/>
    <dgm:cxn modelId="{78860BAF-2FEF-47DD-914C-3843DCD56FF9}" type="presParOf" srcId="{A0B6D2BF-FDF9-4100-B948-0078DCD01BCE}" destId="{AFD7D483-BB6A-4A91-8607-FC1A716A78C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5D83F82-9054-46C2-B1AE-D60E8DA7A7E4}"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US"/>
        </a:p>
      </dgm:t>
    </dgm:pt>
    <dgm:pt modelId="{E84EAD62-07F4-4ADC-8F9C-9364F7602EC2}">
      <dgm:prSet/>
      <dgm:spPr/>
      <dgm:t>
        <a:bodyPr/>
        <a:lstStyle/>
        <a:p>
          <a:pPr>
            <a:lnSpc>
              <a:spcPct val="100000"/>
            </a:lnSpc>
          </a:pPr>
          <a:r>
            <a:rPr lang="en-GB"/>
            <a:t>95% of all waste diverted from landfill by 2025</a:t>
          </a:r>
          <a:endParaRPr lang="en-US"/>
        </a:p>
      </dgm:t>
    </dgm:pt>
    <dgm:pt modelId="{61C36E8B-BA9A-4881-9617-F2405D0D004D}" type="parTrans" cxnId="{732DE355-C228-4D74-BC4C-1DE2552D111A}">
      <dgm:prSet/>
      <dgm:spPr/>
      <dgm:t>
        <a:bodyPr/>
        <a:lstStyle/>
        <a:p>
          <a:endParaRPr lang="en-US"/>
        </a:p>
      </dgm:t>
    </dgm:pt>
    <dgm:pt modelId="{0788CB0C-5F4C-4961-A870-51036E3476D4}" type="sibTrans" cxnId="{732DE355-C228-4D74-BC4C-1DE2552D111A}">
      <dgm:prSet/>
      <dgm:spPr/>
      <dgm:t>
        <a:bodyPr/>
        <a:lstStyle/>
        <a:p>
          <a:endParaRPr lang="en-US"/>
        </a:p>
      </dgm:t>
    </dgm:pt>
    <dgm:pt modelId="{5A9A90DD-D09E-4F92-A2F5-3B7250348929}">
      <dgm:prSet/>
      <dgm:spPr/>
      <dgm:t>
        <a:bodyPr/>
        <a:lstStyle/>
        <a:p>
          <a:pPr>
            <a:lnSpc>
              <a:spcPct val="100000"/>
            </a:lnSpc>
          </a:pPr>
          <a:r>
            <a:rPr lang="en-GB"/>
            <a:t>70% of all waste recycled by 2025:    80% recycled by 2027</a:t>
          </a:r>
          <a:endParaRPr lang="en-US"/>
        </a:p>
      </dgm:t>
    </dgm:pt>
    <dgm:pt modelId="{3128CBFD-0FB9-497F-985F-19355620705E}" type="parTrans" cxnId="{2021644F-7F87-4B83-AB38-248F81D3C00D}">
      <dgm:prSet/>
      <dgm:spPr/>
      <dgm:t>
        <a:bodyPr/>
        <a:lstStyle/>
        <a:p>
          <a:endParaRPr lang="en-US"/>
        </a:p>
      </dgm:t>
    </dgm:pt>
    <dgm:pt modelId="{1A688204-AD85-4902-9083-E68AA0C2D1B7}" type="sibTrans" cxnId="{2021644F-7F87-4B83-AB38-248F81D3C00D}">
      <dgm:prSet/>
      <dgm:spPr/>
      <dgm:t>
        <a:bodyPr/>
        <a:lstStyle/>
        <a:p>
          <a:endParaRPr lang="en-US"/>
        </a:p>
      </dgm:t>
    </dgm:pt>
    <dgm:pt modelId="{8061E655-215A-4095-B26A-27E70203371C}">
      <dgm:prSet/>
      <dgm:spPr/>
      <dgm:t>
        <a:bodyPr/>
        <a:lstStyle/>
        <a:p>
          <a:pPr>
            <a:lnSpc>
              <a:spcPct val="100000"/>
            </a:lnSpc>
          </a:pPr>
          <a:r>
            <a:rPr lang="en-GB"/>
            <a:t>Have a Reuse portal diverting any usable assets to internal departments or external charities and partners</a:t>
          </a:r>
          <a:endParaRPr lang="en-US"/>
        </a:p>
      </dgm:t>
    </dgm:pt>
    <dgm:pt modelId="{54B717C0-FCB7-4DB4-B415-81E2336CD3B5}" type="parTrans" cxnId="{D2E466DB-A8BC-4E43-ABB9-67C40FE00593}">
      <dgm:prSet/>
      <dgm:spPr/>
      <dgm:t>
        <a:bodyPr/>
        <a:lstStyle/>
        <a:p>
          <a:endParaRPr lang="en-US"/>
        </a:p>
      </dgm:t>
    </dgm:pt>
    <dgm:pt modelId="{85E0BF8C-CBDD-4D38-8D85-14B9C847E100}" type="sibTrans" cxnId="{D2E466DB-A8BC-4E43-ABB9-67C40FE00593}">
      <dgm:prSet/>
      <dgm:spPr/>
      <dgm:t>
        <a:bodyPr/>
        <a:lstStyle/>
        <a:p>
          <a:endParaRPr lang="en-US"/>
        </a:p>
      </dgm:t>
    </dgm:pt>
    <dgm:pt modelId="{68F99848-3B93-4810-B86F-7FFC9EE6D092}" type="pres">
      <dgm:prSet presAssocID="{B5D83F82-9054-46C2-B1AE-D60E8DA7A7E4}" presName="root" presStyleCnt="0">
        <dgm:presLayoutVars>
          <dgm:dir/>
          <dgm:resizeHandles val="exact"/>
        </dgm:presLayoutVars>
      </dgm:prSet>
      <dgm:spPr/>
    </dgm:pt>
    <dgm:pt modelId="{758E4EB8-7CFE-4375-9E10-E56C7AA8E2E9}" type="pres">
      <dgm:prSet presAssocID="{E84EAD62-07F4-4ADC-8F9C-9364F7602EC2}" presName="compNode" presStyleCnt="0"/>
      <dgm:spPr/>
    </dgm:pt>
    <dgm:pt modelId="{5FE1C213-83C9-4C5D-94F0-228EF8DE9FE9}" type="pres">
      <dgm:prSet presAssocID="{E84EAD62-07F4-4ADC-8F9C-9364F7602EC2}" presName="bgRect" presStyleLbl="bgShp" presStyleIdx="0" presStyleCnt="3"/>
      <dgm:spPr/>
    </dgm:pt>
    <dgm:pt modelId="{B0739D46-DAB1-4A2F-AA03-8ABDB90F18EC}" type="pres">
      <dgm:prSet presAssocID="{E84EAD62-07F4-4ADC-8F9C-9364F7602E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Sign"/>
        </a:ext>
      </dgm:extLst>
    </dgm:pt>
    <dgm:pt modelId="{F3110CEE-CA9D-4962-8250-C2369E01614F}" type="pres">
      <dgm:prSet presAssocID="{E84EAD62-07F4-4ADC-8F9C-9364F7602EC2}" presName="spaceRect" presStyleCnt="0"/>
      <dgm:spPr/>
    </dgm:pt>
    <dgm:pt modelId="{D48F245B-01D5-4169-991D-EB06379674CA}" type="pres">
      <dgm:prSet presAssocID="{E84EAD62-07F4-4ADC-8F9C-9364F7602EC2}" presName="parTx" presStyleLbl="revTx" presStyleIdx="0" presStyleCnt="3">
        <dgm:presLayoutVars>
          <dgm:chMax val="0"/>
          <dgm:chPref val="0"/>
        </dgm:presLayoutVars>
      </dgm:prSet>
      <dgm:spPr/>
    </dgm:pt>
    <dgm:pt modelId="{FE974B20-43AC-4C39-9857-6A476D627515}" type="pres">
      <dgm:prSet presAssocID="{0788CB0C-5F4C-4961-A870-51036E3476D4}" presName="sibTrans" presStyleCnt="0"/>
      <dgm:spPr/>
    </dgm:pt>
    <dgm:pt modelId="{923E3736-39BA-44A8-AA45-8AB136DD0D12}" type="pres">
      <dgm:prSet presAssocID="{5A9A90DD-D09E-4F92-A2F5-3B7250348929}" presName="compNode" presStyleCnt="0"/>
      <dgm:spPr/>
    </dgm:pt>
    <dgm:pt modelId="{6C3C2B71-E3C6-48CB-AFD5-D34E909F3D80}" type="pres">
      <dgm:prSet presAssocID="{5A9A90DD-D09E-4F92-A2F5-3B7250348929}" presName="bgRect" presStyleLbl="bgShp" presStyleIdx="1" presStyleCnt="3"/>
      <dgm:spPr/>
    </dgm:pt>
    <dgm:pt modelId="{0FA74127-3EAD-4D5A-A0EF-651D50356C40}" type="pres">
      <dgm:prSet presAssocID="{5A9A90DD-D09E-4F92-A2F5-3B72503489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cycle"/>
        </a:ext>
      </dgm:extLst>
    </dgm:pt>
    <dgm:pt modelId="{A3AE10A4-F18B-425E-9DF6-1E9892FCB88D}" type="pres">
      <dgm:prSet presAssocID="{5A9A90DD-D09E-4F92-A2F5-3B7250348929}" presName="spaceRect" presStyleCnt="0"/>
      <dgm:spPr/>
    </dgm:pt>
    <dgm:pt modelId="{187A7E2D-C2C4-43C7-8816-07CCE0461458}" type="pres">
      <dgm:prSet presAssocID="{5A9A90DD-D09E-4F92-A2F5-3B7250348929}" presName="parTx" presStyleLbl="revTx" presStyleIdx="1" presStyleCnt="3">
        <dgm:presLayoutVars>
          <dgm:chMax val="0"/>
          <dgm:chPref val="0"/>
        </dgm:presLayoutVars>
      </dgm:prSet>
      <dgm:spPr/>
    </dgm:pt>
    <dgm:pt modelId="{F637DD7B-97FD-4D73-8FAF-DF5B120F52F9}" type="pres">
      <dgm:prSet presAssocID="{1A688204-AD85-4902-9083-E68AA0C2D1B7}" presName="sibTrans" presStyleCnt="0"/>
      <dgm:spPr/>
    </dgm:pt>
    <dgm:pt modelId="{24965EDF-037B-4DC5-BB5C-D15089C06B00}" type="pres">
      <dgm:prSet presAssocID="{8061E655-215A-4095-B26A-27E70203371C}" presName="compNode" presStyleCnt="0"/>
      <dgm:spPr/>
    </dgm:pt>
    <dgm:pt modelId="{3B9F8CA0-8721-469D-AC2E-9EEA410628BD}" type="pres">
      <dgm:prSet presAssocID="{8061E655-215A-4095-B26A-27E70203371C}" presName="bgRect" presStyleLbl="bgShp" presStyleIdx="2" presStyleCnt="3"/>
      <dgm:spPr/>
    </dgm:pt>
    <dgm:pt modelId="{14233CC8-1AC1-43FF-8E6A-91A60D0104D3}" type="pres">
      <dgm:prSet presAssocID="{8061E655-215A-4095-B26A-27E70203371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a:ext>
      </dgm:extLst>
    </dgm:pt>
    <dgm:pt modelId="{CCA2F66E-E117-4594-91C6-43DF0263522C}" type="pres">
      <dgm:prSet presAssocID="{8061E655-215A-4095-B26A-27E70203371C}" presName="spaceRect" presStyleCnt="0"/>
      <dgm:spPr/>
    </dgm:pt>
    <dgm:pt modelId="{13562C68-CB47-4B02-B656-8881BE85BD4E}" type="pres">
      <dgm:prSet presAssocID="{8061E655-215A-4095-B26A-27E70203371C}" presName="parTx" presStyleLbl="revTx" presStyleIdx="2" presStyleCnt="3">
        <dgm:presLayoutVars>
          <dgm:chMax val="0"/>
          <dgm:chPref val="0"/>
        </dgm:presLayoutVars>
      </dgm:prSet>
      <dgm:spPr/>
    </dgm:pt>
  </dgm:ptLst>
  <dgm:cxnLst>
    <dgm:cxn modelId="{5805A241-0113-4B6C-8678-F916805DE978}" type="presOf" srcId="{B5D83F82-9054-46C2-B1AE-D60E8DA7A7E4}" destId="{68F99848-3B93-4810-B86F-7FFC9EE6D092}" srcOrd="0" destOrd="0" presId="urn:microsoft.com/office/officeart/2018/2/layout/IconVerticalSolidList"/>
    <dgm:cxn modelId="{2021644F-7F87-4B83-AB38-248F81D3C00D}" srcId="{B5D83F82-9054-46C2-B1AE-D60E8DA7A7E4}" destId="{5A9A90DD-D09E-4F92-A2F5-3B7250348929}" srcOrd="1" destOrd="0" parTransId="{3128CBFD-0FB9-497F-985F-19355620705E}" sibTransId="{1A688204-AD85-4902-9083-E68AA0C2D1B7}"/>
    <dgm:cxn modelId="{732DE355-C228-4D74-BC4C-1DE2552D111A}" srcId="{B5D83F82-9054-46C2-B1AE-D60E8DA7A7E4}" destId="{E84EAD62-07F4-4ADC-8F9C-9364F7602EC2}" srcOrd="0" destOrd="0" parTransId="{61C36E8B-BA9A-4881-9617-F2405D0D004D}" sibTransId="{0788CB0C-5F4C-4961-A870-51036E3476D4}"/>
    <dgm:cxn modelId="{3B6BDEC4-61A4-4CDC-9A3E-C3DFBB797EE2}" type="presOf" srcId="{5A9A90DD-D09E-4F92-A2F5-3B7250348929}" destId="{187A7E2D-C2C4-43C7-8816-07CCE0461458}" srcOrd="0" destOrd="0" presId="urn:microsoft.com/office/officeart/2018/2/layout/IconVerticalSolidList"/>
    <dgm:cxn modelId="{D2E466DB-A8BC-4E43-ABB9-67C40FE00593}" srcId="{B5D83F82-9054-46C2-B1AE-D60E8DA7A7E4}" destId="{8061E655-215A-4095-B26A-27E70203371C}" srcOrd="2" destOrd="0" parTransId="{54B717C0-FCB7-4DB4-B415-81E2336CD3B5}" sibTransId="{85E0BF8C-CBDD-4D38-8D85-14B9C847E100}"/>
    <dgm:cxn modelId="{B8F3E1F0-A788-4625-82D3-F0A0019F5EE1}" type="presOf" srcId="{E84EAD62-07F4-4ADC-8F9C-9364F7602EC2}" destId="{D48F245B-01D5-4169-991D-EB06379674CA}" srcOrd="0" destOrd="0" presId="urn:microsoft.com/office/officeart/2018/2/layout/IconVerticalSolidList"/>
    <dgm:cxn modelId="{F56E36FC-15B7-447C-B3CA-D05F38C5BA91}" type="presOf" srcId="{8061E655-215A-4095-B26A-27E70203371C}" destId="{13562C68-CB47-4B02-B656-8881BE85BD4E}" srcOrd="0" destOrd="0" presId="urn:microsoft.com/office/officeart/2018/2/layout/IconVerticalSolidList"/>
    <dgm:cxn modelId="{462BEC37-C497-4B80-9FCA-A52ED6C37024}" type="presParOf" srcId="{68F99848-3B93-4810-B86F-7FFC9EE6D092}" destId="{758E4EB8-7CFE-4375-9E10-E56C7AA8E2E9}" srcOrd="0" destOrd="0" presId="urn:microsoft.com/office/officeart/2018/2/layout/IconVerticalSolidList"/>
    <dgm:cxn modelId="{84D657D5-AE1E-41B0-BC19-620B582A42F1}" type="presParOf" srcId="{758E4EB8-7CFE-4375-9E10-E56C7AA8E2E9}" destId="{5FE1C213-83C9-4C5D-94F0-228EF8DE9FE9}" srcOrd="0" destOrd="0" presId="urn:microsoft.com/office/officeart/2018/2/layout/IconVerticalSolidList"/>
    <dgm:cxn modelId="{785794CD-4ADD-4477-9421-828A11A646B8}" type="presParOf" srcId="{758E4EB8-7CFE-4375-9E10-E56C7AA8E2E9}" destId="{B0739D46-DAB1-4A2F-AA03-8ABDB90F18EC}" srcOrd="1" destOrd="0" presId="urn:microsoft.com/office/officeart/2018/2/layout/IconVerticalSolidList"/>
    <dgm:cxn modelId="{D000CB4E-379C-449B-9DB5-AFE45F269A21}" type="presParOf" srcId="{758E4EB8-7CFE-4375-9E10-E56C7AA8E2E9}" destId="{F3110CEE-CA9D-4962-8250-C2369E01614F}" srcOrd="2" destOrd="0" presId="urn:microsoft.com/office/officeart/2018/2/layout/IconVerticalSolidList"/>
    <dgm:cxn modelId="{ADA19A35-4383-488E-9D63-76FEFB39C0CC}" type="presParOf" srcId="{758E4EB8-7CFE-4375-9E10-E56C7AA8E2E9}" destId="{D48F245B-01D5-4169-991D-EB06379674CA}" srcOrd="3" destOrd="0" presId="urn:microsoft.com/office/officeart/2018/2/layout/IconVerticalSolidList"/>
    <dgm:cxn modelId="{BDF920BE-4209-43AE-9553-CD9EBE8AFACC}" type="presParOf" srcId="{68F99848-3B93-4810-B86F-7FFC9EE6D092}" destId="{FE974B20-43AC-4C39-9857-6A476D627515}" srcOrd="1" destOrd="0" presId="urn:microsoft.com/office/officeart/2018/2/layout/IconVerticalSolidList"/>
    <dgm:cxn modelId="{02637524-2388-41F6-8B62-4E4A47F64DD6}" type="presParOf" srcId="{68F99848-3B93-4810-B86F-7FFC9EE6D092}" destId="{923E3736-39BA-44A8-AA45-8AB136DD0D12}" srcOrd="2" destOrd="0" presId="urn:microsoft.com/office/officeart/2018/2/layout/IconVerticalSolidList"/>
    <dgm:cxn modelId="{5B517845-34E3-4768-AF60-E05964FE4DF5}" type="presParOf" srcId="{923E3736-39BA-44A8-AA45-8AB136DD0D12}" destId="{6C3C2B71-E3C6-48CB-AFD5-D34E909F3D80}" srcOrd="0" destOrd="0" presId="urn:microsoft.com/office/officeart/2018/2/layout/IconVerticalSolidList"/>
    <dgm:cxn modelId="{625E06A9-1508-41EF-865C-56EFF68E0794}" type="presParOf" srcId="{923E3736-39BA-44A8-AA45-8AB136DD0D12}" destId="{0FA74127-3EAD-4D5A-A0EF-651D50356C40}" srcOrd="1" destOrd="0" presId="urn:microsoft.com/office/officeart/2018/2/layout/IconVerticalSolidList"/>
    <dgm:cxn modelId="{82A63619-120B-4E2E-8C4C-A1BBD314EF8C}" type="presParOf" srcId="{923E3736-39BA-44A8-AA45-8AB136DD0D12}" destId="{A3AE10A4-F18B-425E-9DF6-1E9892FCB88D}" srcOrd="2" destOrd="0" presId="urn:microsoft.com/office/officeart/2018/2/layout/IconVerticalSolidList"/>
    <dgm:cxn modelId="{D6D7CD2F-B9EA-4649-A6F1-60DA4A711850}" type="presParOf" srcId="{923E3736-39BA-44A8-AA45-8AB136DD0D12}" destId="{187A7E2D-C2C4-43C7-8816-07CCE0461458}" srcOrd="3" destOrd="0" presId="urn:microsoft.com/office/officeart/2018/2/layout/IconVerticalSolidList"/>
    <dgm:cxn modelId="{F2235639-2566-4FCE-BE05-BA3CAD2F84C2}" type="presParOf" srcId="{68F99848-3B93-4810-B86F-7FFC9EE6D092}" destId="{F637DD7B-97FD-4D73-8FAF-DF5B120F52F9}" srcOrd="3" destOrd="0" presId="urn:microsoft.com/office/officeart/2018/2/layout/IconVerticalSolidList"/>
    <dgm:cxn modelId="{620CDD21-DA88-40AF-9D47-5A1E53CDC611}" type="presParOf" srcId="{68F99848-3B93-4810-B86F-7FFC9EE6D092}" destId="{24965EDF-037B-4DC5-BB5C-D15089C06B00}" srcOrd="4" destOrd="0" presId="urn:microsoft.com/office/officeart/2018/2/layout/IconVerticalSolidList"/>
    <dgm:cxn modelId="{8ECCB83F-A63F-4832-97FB-CB3F3C4F6236}" type="presParOf" srcId="{24965EDF-037B-4DC5-BB5C-D15089C06B00}" destId="{3B9F8CA0-8721-469D-AC2E-9EEA410628BD}" srcOrd="0" destOrd="0" presId="urn:microsoft.com/office/officeart/2018/2/layout/IconVerticalSolidList"/>
    <dgm:cxn modelId="{62BA49A5-A164-4193-8F1D-65A98AC85ED9}" type="presParOf" srcId="{24965EDF-037B-4DC5-BB5C-D15089C06B00}" destId="{14233CC8-1AC1-43FF-8E6A-91A60D0104D3}" srcOrd="1" destOrd="0" presId="urn:microsoft.com/office/officeart/2018/2/layout/IconVerticalSolidList"/>
    <dgm:cxn modelId="{A392D98F-C411-493F-8D31-459A053BEE10}" type="presParOf" srcId="{24965EDF-037B-4DC5-BB5C-D15089C06B00}" destId="{CCA2F66E-E117-4594-91C6-43DF0263522C}" srcOrd="2" destOrd="0" presId="urn:microsoft.com/office/officeart/2018/2/layout/IconVerticalSolidList"/>
    <dgm:cxn modelId="{48127264-CB6A-4161-9069-08EAB78DB329}" type="presParOf" srcId="{24965EDF-037B-4DC5-BB5C-D15089C06B00}" destId="{13562C68-CB47-4B02-B656-8881BE85BD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C922A6-FE53-4F5D-8F7D-D19C7F532D37}" type="doc">
      <dgm:prSet loTypeId="urn:microsoft.com/office/officeart/2016/7/layout/BasicProcessNew" loCatId="process" qsTypeId="urn:microsoft.com/office/officeart/2005/8/quickstyle/simple1" qsCatId="simple" csTypeId="urn:microsoft.com/office/officeart/2005/8/colors/colorful2" csCatId="colorful" phldr="1"/>
      <dgm:spPr/>
    </dgm:pt>
    <dgm:pt modelId="{BC162679-3939-42F9-B2CC-0E98DEE0748F}">
      <dgm:prSet phldrT="[Text]" custT="1"/>
      <dgm:spPr/>
      <dgm:t>
        <a:bodyPr/>
        <a:lstStyle/>
        <a:p>
          <a:r>
            <a:rPr lang="en-GB" sz="1600" b="1" u="none"/>
            <a:t>1992</a:t>
          </a:r>
        </a:p>
        <a:p>
          <a:r>
            <a:rPr lang="en-GB" sz="1400" u="none"/>
            <a:t>Earth Summit </a:t>
          </a:r>
          <a:r>
            <a:rPr lang="en-GB" sz="1400" b="0" i="0" u="none"/>
            <a:t>Rio de Janeiro, Brazil, more than 178 countries adopted Agenda 21 a comprehensive plan of action to build a global partnership for sustainable development to improve human lives and protect the environment.</a:t>
          </a:r>
          <a:endParaRPr lang="en-GB" sz="1400" u="none"/>
        </a:p>
      </dgm:t>
    </dgm:pt>
    <dgm:pt modelId="{4514026F-EC1F-474B-97DB-832FC9001354}" type="parTrans" cxnId="{13957C0B-0866-483A-B7FB-9281245EC4E4}">
      <dgm:prSet/>
      <dgm:spPr/>
      <dgm:t>
        <a:bodyPr/>
        <a:lstStyle/>
        <a:p>
          <a:endParaRPr lang="en-GB"/>
        </a:p>
      </dgm:t>
    </dgm:pt>
    <dgm:pt modelId="{D9E95036-C5A9-4349-8483-F7E1F04C5718}" type="sibTrans" cxnId="{13957C0B-0866-483A-B7FB-9281245EC4E4}">
      <dgm:prSet/>
      <dgm:spPr/>
      <dgm:t>
        <a:bodyPr/>
        <a:lstStyle/>
        <a:p>
          <a:endParaRPr lang="en-GB"/>
        </a:p>
      </dgm:t>
    </dgm:pt>
    <dgm:pt modelId="{BC2C8100-869C-422E-8E54-486B17901FB9}">
      <dgm:prSet phldrT="[Text]" custT="1"/>
      <dgm:spPr/>
      <dgm:t>
        <a:bodyPr/>
        <a:lstStyle/>
        <a:p>
          <a:pPr>
            <a:buFont typeface="Arial" panose="020B0604020202020204" pitchFamily="34" charset="0"/>
            <a:buChar char="•"/>
          </a:pPr>
          <a:r>
            <a:rPr lang="en-GB" sz="1600" b="1" u="none"/>
            <a:t>2000</a:t>
          </a:r>
        </a:p>
        <a:p>
          <a:pPr>
            <a:buFont typeface="Arial" panose="020B0604020202020204" pitchFamily="34" charset="0"/>
            <a:buChar char="•"/>
          </a:pPr>
          <a:r>
            <a:rPr lang="en-GB" sz="1400" u="none"/>
            <a:t>Member States unanimously adopted the Millennium Declaration at the Millenium Summit in September 2000 at UN Headquarters in New York. The Summit led to the elaboration of eight Millenium Development Goals (MDG) to reduce extreme poverty by 2015.</a:t>
          </a:r>
        </a:p>
      </dgm:t>
    </dgm:pt>
    <dgm:pt modelId="{73D6EE45-FC7D-48F8-8058-7C4ACB547CA0}" type="parTrans" cxnId="{5AA290E2-B55D-4BD6-B49A-3EF8A7116243}">
      <dgm:prSet/>
      <dgm:spPr/>
      <dgm:t>
        <a:bodyPr/>
        <a:lstStyle/>
        <a:p>
          <a:endParaRPr lang="en-GB"/>
        </a:p>
      </dgm:t>
    </dgm:pt>
    <dgm:pt modelId="{089A3469-EDCA-4275-A610-075C49B0F571}" type="sibTrans" cxnId="{5AA290E2-B55D-4BD6-B49A-3EF8A7116243}">
      <dgm:prSet/>
      <dgm:spPr/>
      <dgm:t>
        <a:bodyPr/>
        <a:lstStyle/>
        <a:p>
          <a:endParaRPr lang="en-GB"/>
        </a:p>
      </dgm:t>
    </dgm:pt>
    <dgm:pt modelId="{3947CC57-9322-4903-9331-4A3F5AB36FAD}">
      <dgm:prSet phldrT="[Text]" custT="1"/>
      <dgm:spPr/>
      <dgm:t>
        <a:bodyPr/>
        <a:lstStyle/>
        <a:p>
          <a:endParaRPr lang="en-GB" sz="1100"/>
        </a:p>
        <a:p>
          <a:r>
            <a:rPr lang="en-GB" sz="1600" b="1"/>
            <a:t>2002</a:t>
          </a:r>
        </a:p>
        <a:p>
          <a:r>
            <a:rPr lang="en-GB" sz="1200"/>
            <a:t>Johannesburg Declaration on Sustainable Development and the Plan of Implementation, adopted at the World Summit on Sustainable Development in South Africa in 2002, reaffirmed the global community's commitments to poverty eradication and the environment, and built on Agenda 21 and the Millennium Declaration via the MDGs by including more emphasis on multilateral partnerships.</a:t>
          </a:r>
        </a:p>
      </dgm:t>
    </dgm:pt>
    <dgm:pt modelId="{01D647C0-D43C-4C79-980E-B6E692B998FC}" type="parTrans" cxnId="{8A5C4B3D-CCE2-46F3-A0F4-9C1E8CE8433F}">
      <dgm:prSet/>
      <dgm:spPr/>
      <dgm:t>
        <a:bodyPr/>
        <a:lstStyle/>
        <a:p>
          <a:endParaRPr lang="en-GB"/>
        </a:p>
      </dgm:t>
    </dgm:pt>
    <dgm:pt modelId="{A304B8B7-CAA3-49C0-841B-78372F66C5BA}" type="sibTrans" cxnId="{8A5C4B3D-CCE2-46F3-A0F4-9C1E8CE8433F}">
      <dgm:prSet/>
      <dgm:spPr/>
      <dgm:t>
        <a:bodyPr/>
        <a:lstStyle/>
        <a:p>
          <a:endParaRPr lang="en-GB"/>
        </a:p>
      </dgm:t>
    </dgm:pt>
    <dgm:pt modelId="{BEE33E5A-1068-4FE6-B176-0E4B2CB5599F}">
      <dgm:prSet custT="1"/>
      <dgm:spPr/>
      <dgm:t>
        <a:bodyPr/>
        <a:lstStyle/>
        <a:p>
          <a:r>
            <a:rPr lang="en-GB" sz="1400" b="1"/>
            <a:t>2012</a:t>
          </a:r>
        </a:p>
        <a:p>
          <a:r>
            <a:rPr lang="en-GB" sz="1100"/>
            <a:t>At the United Nations Conference on Sustainable Development (Rio +20) Member States adopted the outcome document “The Future We Want” in which they decided to launch a process to develop a set of </a:t>
          </a:r>
          <a:r>
            <a:rPr lang="en-GB" sz="1100" b="1"/>
            <a:t>SDGs</a:t>
          </a:r>
          <a:r>
            <a:rPr lang="en-GB" sz="1100"/>
            <a:t> to build upon the </a:t>
          </a:r>
          <a:r>
            <a:rPr lang="en-GB" sz="1100" b="1"/>
            <a:t>MDGs</a:t>
          </a:r>
          <a:r>
            <a:rPr lang="en-GB" sz="1100"/>
            <a:t> and to establish the UN High-Level Political Forum on Sustainable Development. The Rio +20 outcome also contained other measures for implementing sustainable development, including mandates for future programmes of work in development financing, small island developing states and more.</a:t>
          </a:r>
        </a:p>
      </dgm:t>
    </dgm:pt>
    <dgm:pt modelId="{5203D5DE-FA08-45BF-B76D-8E6F313ED61F}" type="parTrans" cxnId="{3D703F9A-DC27-4D37-8044-AA27A8F123AB}">
      <dgm:prSet/>
      <dgm:spPr/>
      <dgm:t>
        <a:bodyPr/>
        <a:lstStyle/>
        <a:p>
          <a:endParaRPr lang="en-GB"/>
        </a:p>
      </dgm:t>
    </dgm:pt>
    <dgm:pt modelId="{AA6AFA2B-DBF5-46CD-BC70-1B457E9350AB}" type="sibTrans" cxnId="{3D703F9A-DC27-4D37-8044-AA27A8F123AB}">
      <dgm:prSet/>
      <dgm:spPr/>
      <dgm:t>
        <a:bodyPr/>
        <a:lstStyle/>
        <a:p>
          <a:endParaRPr lang="en-GB"/>
        </a:p>
      </dgm:t>
    </dgm:pt>
    <dgm:pt modelId="{6CAE182C-17CF-490E-8C43-606B90CFA7D9}">
      <dgm:prSet custT="1"/>
      <dgm:spPr/>
      <dgm:t>
        <a:bodyPr/>
        <a:lstStyle/>
        <a:p>
          <a:r>
            <a:rPr lang="en-GB" sz="1600" b="1" i="0"/>
            <a:t>2015</a:t>
          </a:r>
        </a:p>
        <a:p>
          <a:r>
            <a:rPr lang="en-GB" sz="1400" b="0" i="0"/>
            <a:t>General Assembly began the negotiation process on the post-2015 development agenda. The process culminated in the subsequent adoption of the 2030 Agenda for Sustainable Development, with 17 SDGs at its core, at the UN Sustainable Development Summit in September 2015.</a:t>
          </a:r>
          <a:endParaRPr lang="en-GB" sz="1400" b="0"/>
        </a:p>
      </dgm:t>
    </dgm:pt>
    <dgm:pt modelId="{0EB152C7-0C01-4EF6-BA84-2000619288E0}" type="parTrans" cxnId="{595888A3-F3D1-4626-ADA9-817244DE4DE2}">
      <dgm:prSet/>
      <dgm:spPr/>
      <dgm:t>
        <a:bodyPr/>
        <a:lstStyle/>
        <a:p>
          <a:endParaRPr lang="en-GB"/>
        </a:p>
      </dgm:t>
    </dgm:pt>
    <dgm:pt modelId="{AEEEE879-9EA2-41F0-B8D3-96CDE1884CCE}" type="sibTrans" cxnId="{595888A3-F3D1-4626-ADA9-817244DE4DE2}">
      <dgm:prSet/>
      <dgm:spPr/>
      <dgm:t>
        <a:bodyPr/>
        <a:lstStyle/>
        <a:p>
          <a:endParaRPr lang="en-GB"/>
        </a:p>
      </dgm:t>
    </dgm:pt>
    <dgm:pt modelId="{E59F7EB2-08AC-46AA-A03A-F6207F0A0608}" type="pres">
      <dgm:prSet presAssocID="{A5C922A6-FE53-4F5D-8F7D-D19C7F532D37}" presName="Name0" presStyleCnt="0">
        <dgm:presLayoutVars>
          <dgm:dir/>
          <dgm:resizeHandles val="exact"/>
        </dgm:presLayoutVars>
      </dgm:prSet>
      <dgm:spPr/>
    </dgm:pt>
    <dgm:pt modelId="{66BFBE1A-6E87-46CB-AFCA-A90C7B79E15C}" type="pres">
      <dgm:prSet presAssocID="{BC162679-3939-42F9-B2CC-0E98DEE0748F}" presName="node" presStyleLbl="node1" presStyleIdx="0" presStyleCnt="9">
        <dgm:presLayoutVars>
          <dgm:bulletEnabled val="1"/>
        </dgm:presLayoutVars>
      </dgm:prSet>
      <dgm:spPr/>
    </dgm:pt>
    <dgm:pt modelId="{418F5F18-4892-4622-A5AB-43C456538DDF}" type="pres">
      <dgm:prSet presAssocID="{D9E95036-C5A9-4349-8483-F7E1F04C5718}" presName="sibTransSpacerBeforeConnector" presStyleCnt="0"/>
      <dgm:spPr/>
    </dgm:pt>
    <dgm:pt modelId="{9B2E5453-15A0-4120-B6C5-9431C8609C11}" type="pres">
      <dgm:prSet presAssocID="{D9E95036-C5A9-4349-8483-F7E1F04C5718}" presName="sibTrans" presStyleLbl="node1" presStyleIdx="1" presStyleCnt="9"/>
      <dgm:spPr/>
    </dgm:pt>
    <dgm:pt modelId="{0B078241-400B-46EA-A37E-481E4B6BD8B0}" type="pres">
      <dgm:prSet presAssocID="{D9E95036-C5A9-4349-8483-F7E1F04C5718}" presName="sibTransSpacerAfterConnector" presStyleCnt="0"/>
      <dgm:spPr/>
    </dgm:pt>
    <dgm:pt modelId="{F8C7F671-064C-4A36-BDF8-BAB84DCD1AAC}" type="pres">
      <dgm:prSet presAssocID="{BC2C8100-869C-422E-8E54-486B17901FB9}" presName="node" presStyleLbl="node1" presStyleIdx="2" presStyleCnt="9">
        <dgm:presLayoutVars>
          <dgm:bulletEnabled val="1"/>
        </dgm:presLayoutVars>
      </dgm:prSet>
      <dgm:spPr/>
    </dgm:pt>
    <dgm:pt modelId="{13292F08-609D-44F3-B86C-6FDBC7A2F2AA}" type="pres">
      <dgm:prSet presAssocID="{089A3469-EDCA-4275-A610-075C49B0F571}" presName="sibTransSpacerBeforeConnector" presStyleCnt="0"/>
      <dgm:spPr/>
    </dgm:pt>
    <dgm:pt modelId="{760CC208-5762-435A-87F8-E5960E912195}" type="pres">
      <dgm:prSet presAssocID="{089A3469-EDCA-4275-A610-075C49B0F571}" presName="sibTrans" presStyleLbl="node1" presStyleIdx="3" presStyleCnt="9"/>
      <dgm:spPr/>
    </dgm:pt>
    <dgm:pt modelId="{DCEE8733-D0DF-41D1-8763-64D8D11D993B}" type="pres">
      <dgm:prSet presAssocID="{089A3469-EDCA-4275-A610-075C49B0F571}" presName="sibTransSpacerAfterConnector" presStyleCnt="0"/>
      <dgm:spPr/>
    </dgm:pt>
    <dgm:pt modelId="{18393F0F-3F04-4D3F-B2E4-F50A84DE4EE1}" type="pres">
      <dgm:prSet presAssocID="{3947CC57-9322-4903-9331-4A3F5AB36FAD}" presName="node" presStyleLbl="node1" presStyleIdx="4" presStyleCnt="9">
        <dgm:presLayoutVars>
          <dgm:bulletEnabled val="1"/>
        </dgm:presLayoutVars>
      </dgm:prSet>
      <dgm:spPr/>
    </dgm:pt>
    <dgm:pt modelId="{4673CC3B-964E-4CF8-84C5-BC938ACDE314}" type="pres">
      <dgm:prSet presAssocID="{A304B8B7-CAA3-49C0-841B-78372F66C5BA}" presName="sibTransSpacerBeforeConnector" presStyleCnt="0"/>
      <dgm:spPr/>
    </dgm:pt>
    <dgm:pt modelId="{0D0FCD0B-8F7E-40D6-97F2-A03CFD440D0C}" type="pres">
      <dgm:prSet presAssocID="{A304B8B7-CAA3-49C0-841B-78372F66C5BA}" presName="sibTrans" presStyleLbl="node1" presStyleIdx="5" presStyleCnt="9"/>
      <dgm:spPr/>
    </dgm:pt>
    <dgm:pt modelId="{B0DA7C91-E778-4200-A398-83BBDD43EC8A}" type="pres">
      <dgm:prSet presAssocID="{A304B8B7-CAA3-49C0-841B-78372F66C5BA}" presName="sibTransSpacerAfterConnector" presStyleCnt="0"/>
      <dgm:spPr/>
    </dgm:pt>
    <dgm:pt modelId="{B8E4B505-72C6-41D3-944B-CC34989A3368}" type="pres">
      <dgm:prSet presAssocID="{BEE33E5A-1068-4FE6-B176-0E4B2CB5599F}" presName="node" presStyleLbl="node1" presStyleIdx="6" presStyleCnt="9">
        <dgm:presLayoutVars>
          <dgm:bulletEnabled val="1"/>
        </dgm:presLayoutVars>
      </dgm:prSet>
      <dgm:spPr/>
    </dgm:pt>
    <dgm:pt modelId="{39D13040-AD32-4CE7-ACA7-74D057B2D9C5}" type="pres">
      <dgm:prSet presAssocID="{AA6AFA2B-DBF5-46CD-BC70-1B457E9350AB}" presName="sibTransSpacerBeforeConnector" presStyleCnt="0"/>
      <dgm:spPr/>
    </dgm:pt>
    <dgm:pt modelId="{3516F9FA-54B9-4413-B780-519A2751529B}" type="pres">
      <dgm:prSet presAssocID="{AA6AFA2B-DBF5-46CD-BC70-1B457E9350AB}" presName="sibTrans" presStyleLbl="node1" presStyleIdx="7" presStyleCnt="9"/>
      <dgm:spPr/>
    </dgm:pt>
    <dgm:pt modelId="{64CF1C47-A7C4-48DF-BA74-E4448FA141CC}" type="pres">
      <dgm:prSet presAssocID="{AA6AFA2B-DBF5-46CD-BC70-1B457E9350AB}" presName="sibTransSpacerAfterConnector" presStyleCnt="0"/>
      <dgm:spPr/>
    </dgm:pt>
    <dgm:pt modelId="{9B81515D-94FE-4B3B-BE3A-E08603505061}" type="pres">
      <dgm:prSet presAssocID="{6CAE182C-17CF-490E-8C43-606B90CFA7D9}" presName="node" presStyleLbl="node1" presStyleIdx="8" presStyleCnt="9">
        <dgm:presLayoutVars>
          <dgm:bulletEnabled val="1"/>
        </dgm:presLayoutVars>
      </dgm:prSet>
      <dgm:spPr/>
    </dgm:pt>
  </dgm:ptLst>
  <dgm:cxnLst>
    <dgm:cxn modelId="{13957C0B-0866-483A-B7FB-9281245EC4E4}" srcId="{A5C922A6-FE53-4F5D-8F7D-D19C7F532D37}" destId="{BC162679-3939-42F9-B2CC-0E98DEE0748F}" srcOrd="0" destOrd="0" parTransId="{4514026F-EC1F-474B-97DB-832FC9001354}" sibTransId="{D9E95036-C5A9-4349-8483-F7E1F04C5718}"/>
    <dgm:cxn modelId="{E0269618-BF1B-453E-81DE-5334FF20100D}" type="presOf" srcId="{3947CC57-9322-4903-9331-4A3F5AB36FAD}" destId="{18393F0F-3F04-4D3F-B2E4-F50A84DE4EE1}" srcOrd="0" destOrd="0" presId="urn:microsoft.com/office/officeart/2016/7/layout/BasicProcessNew"/>
    <dgm:cxn modelId="{58F82226-2215-4777-BE17-01DB2719A491}" type="presOf" srcId="{BEE33E5A-1068-4FE6-B176-0E4B2CB5599F}" destId="{B8E4B505-72C6-41D3-944B-CC34989A3368}" srcOrd="0" destOrd="0" presId="urn:microsoft.com/office/officeart/2016/7/layout/BasicProcessNew"/>
    <dgm:cxn modelId="{8A5C4B3D-CCE2-46F3-A0F4-9C1E8CE8433F}" srcId="{A5C922A6-FE53-4F5D-8F7D-D19C7F532D37}" destId="{3947CC57-9322-4903-9331-4A3F5AB36FAD}" srcOrd="2" destOrd="0" parTransId="{01D647C0-D43C-4C79-980E-B6E692B998FC}" sibTransId="{A304B8B7-CAA3-49C0-841B-78372F66C5BA}"/>
    <dgm:cxn modelId="{6228234F-5284-4AB7-B37F-9122451FE5A2}" type="presOf" srcId="{089A3469-EDCA-4275-A610-075C49B0F571}" destId="{760CC208-5762-435A-87F8-E5960E912195}" srcOrd="0" destOrd="0" presId="urn:microsoft.com/office/officeart/2016/7/layout/BasicProcessNew"/>
    <dgm:cxn modelId="{3CF02379-CDA1-4E96-A437-D10F7F3983C7}" type="presOf" srcId="{BC162679-3939-42F9-B2CC-0E98DEE0748F}" destId="{66BFBE1A-6E87-46CB-AFCA-A90C7B79E15C}" srcOrd="0" destOrd="0" presId="urn:microsoft.com/office/officeart/2016/7/layout/BasicProcessNew"/>
    <dgm:cxn modelId="{0817DB81-5436-4F6C-93DE-18F7E27729A1}" type="presOf" srcId="{A5C922A6-FE53-4F5D-8F7D-D19C7F532D37}" destId="{E59F7EB2-08AC-46AA-A03A-F6207F0A0608}" srcOrd="0" destOrd="0" presId="urn:microsoft.com/office/officeart/2016/7/layout/BasicProcessNew"/>
    <dgm:cxn modelId="{3D703F9A-DC27-4D37-8044-AA27A8F123AB}" srcId="{A5C922A6-FE53-4F5D-8F7D-D19C7F532D37}" destId="{BEE33E5A-1068-4FE6-B176-0E4B2CB5599F}" srcOrd="3" destOrd="0" parTransId="{5203D5DE-FA08-45BF-B76D-8E6F313ED61F}" sibTransId="{AA6AFA2B-DBF5-46CD-BC70-1B457E9350AB}"/>
    <dgm:cxn modelId="{595888A3-F3D1-4626-ADA9-817244DE4DE2}" srcId="{A5C922A6-FE53-4F5D-8F7D-D19C7F532D37}" destId="{6CAE182C-17CF-490E-8C43-606B90CFA7D9}" srcOrd="4" destOrd="0" parTransId="{0EB152C7-0C01-4EF6-BA84-2000619288E0}" sibTransId="{AEEEE879-9EA2-41F0-B8D3-96CDE1884CCE}"/>
    <dgm:cxn modelId="{28A237AB-7E99-470A-9C95-FC3E822A7526}" type="presOf" srcId="{AA6AFA2B-DBF5-46CD-BC70-1B457E9350AB}" destId="{3516F9FA-54B9-4413-B780-519A2751529B}" srcOrd="0" destOrd="0" presId="urn:microsoft.com/office/officeart/2016/7/layout/BasicProcessNew"/>
    <dgm:cxn modelId="{46A6FEB3-EA02-44B1-A7D1-2D0BC3686040}" type="presOf" srcId="{D9E95036-C5A9-4349-8483-F7E1F04C5718}" destId="{9B2E5453-15A0-4120-B6C5-9431C8609C11}" srcOrd="0" destOrd="0" presId="urn:microsoft.com/office/officeart/2016/7/layout/BasicProcessNew"/>
    <dgm:cxn modelId="{CC6EF2B7-8CAB-4343-9F0E-FA3213FEDE93}" type="presOf" srcId="{A304B8B7-CAA3-49C0-841B-78372F66C5BA}" destId="{0D0FCD0B-8F7E-40D6-97F2-A03CFD440D0C}" srcOrd="0" destOrd="0" presId="urn:microsoft.com/office/officeart/2016/7/layout/BasicProcessNew"/>
    <dgm:cxn modelId="{DE3E9CB8-FBEC-4582-98D8-C12291D5B75A}" type="presOf" srcId="{6CAE182C-17CF-490E-8C43-606B90CFA7D9}" destId="{9B81515D-94FE-4B3B-BE3A-E08603505061}" srcOrd="0" destOrd="0" presId="urn:microsoft.com/office/officeart/2016/7/layout/BasicProcessNew"/>
    <dgm:cxn modelId="{2A1B73D6-2F85-463C-B8C0-1DC7B9E456B9}" type="presOf" srcId="{BC2C8100-869C-422E-8E54-486B17901FB9}" destId="{F8C7F671-064C-4A36-BDF8-BAB84DCD1AAC}" srcOrd="0" destOrd="0" presId="urn:microsoft.com/office/officeart/2016/7/layout/BasicProcessNew"/>
    <dgm:cxn modelId="{5AA290E2-B55D-4BD6-B49A-3EF8A7116243}" srcId="{A5C922A6-FE53-4F5D-8F7D-D19C7F532D37}" destId="{BC2C8100-869C-422E-8E54-486B17901FB9}" srcOrd="1" destOrd="0" parTransId="{73D6EE45-FC7D-48F8-8058-7C4ACB547CA0}" sibTransId="{089A3469-EDCA-4275-A610-075C49B0F571}"/>
    <dgm:cxn modelId="{AFB37EC4-89A1-4402-B9FA-967086CAC0DE}" type="presParOf" srcId="{E59F7EB2-08AC-46AA-A03A-F6207F0A0608}" destId="{66BFBE1A-6E87-46CB-AFCA-A90C7B79E15C}" srcOrd="0" destOrd="0" presId="urn:microsoft.com/office/officeart/2016/7/layout/BasicProcessNew"/>
    <dgm:cxn modelId="{2059C30A-FDEE-4264-850B-0C3C84B955F6}" type="presParOf" srcId="{E59F7EB2-08AC-46AA-A03A-F6207F0A0608}" destId="{418F5F18-4892-4622-A5AB-43C456538DDF}" srcOrd="1" destOrd="0" presId="urn:microsoft.com/office/officeart/2016/7/layout/BasicProcessNew"/>
    <dgm:cxn modelId="{F94DAA8F-97D2-4DCD-9D64-4E7F5B35D690}" type="presParOf" srcId="{E59F7EB2-08AC-46AA-A03A-F6207F0A0608}" destId="{9B2E5453-15A0-4120-B6C5-9431C8609C11}" srcOrd="2" destOrd="0" presId="urn:microsoft.com/office/officeart/2016/7/layout/BasicProcessNew"/>
    <dgm:cxn modelId="{125025B5-3488-447F-BDCB-DBF99C425811}" type="presParOf" srcId="{E59F7EB2-08AC-46AA-A03A-F6207F0A0608}" destId="{0B078241-400B-46EA-A37E-481E4B6BD8B0}" srcOrd="3" destOrd="0" presId="urn:microsoft.com/office/officeart/2016/7/layout/BasicProcessNew"/>
    <dgm:cxn modelId="{16F3B21D-35E1-49E1-8134-7FDA944D3895}" type="presParOf" srcId="{E59F7EB2-08AC-46AA-A03A-F6207F0A0608}" destId="{F8C7F671-064C-4A36-BDF8-BAB84DCD1AAC}" srcOrd="4" destOrd="0" presId="urn:microsoft.com/office/officeart/2016/7/layout/BasicProcessNew"/>
    <dgm:cxn modelId="{EA9CF066-2E2C-4A88-ADDE-61618B38C81A}" type="presParOf" srcId="{E59F7EB2-08AC-46AA-A03A-F6207F0A0608}" destId="{13292F08-609D-44F3-B86C-6FDBC7A2F2AA}" srcOrd="5" destOrd="0" presId="urn:microsoft.com/office/officeart/2016/7/layout/BasicProcessNew"/>
    <dgm:cxn modelId="{955100DF-751D-4ED2-9BA2-DFB9CDEABECA}" type="presParOf" srcId="{E59F7EB2-08AC-46AA-A03A-F6207F0A0608}" destId="{760CC208-5762-435A-87F8-E5960E912195}" srcOrd="6" destOrd="0" presId="urn:microsoft.com/office/officeart/2016/7/layout/BasicProcessNew"/>
    <dgm:cxn modelId="{28F13598-1ACF-47B6-8AD2-D07C54EB3347}" type="presParOf" srcId="{E59F7EB2-08AC-46AA-A03A-F6207F0A0608}" destId="{DCEE8733-D0DF-41D1-8763-64D8D11D993B}" srcOrd="7" destOrd="0" presId="urn:microsoft.com/office/officeart/2016/7/layout/BasicProcessNew"/>
    <dgm:cxn modelId="{79540D2A-25EA-4556-8D97-E7C8EE1F39CC}" type="presParOf" srcId="{E59F7EB2-08AC-46AA-A03A-F6207F0A0608}" destId="{18393F0F-3F04-4D3F-B2E4-F50A84DE4EE1}" srcOrd="8" destOrd="0" presId="urn:microsoft.com/office/officeart/2016/7/layout/BasicProcessNew"/>
    <dgm:cxn modelId="{F67273A4-AE39-40C6-A038-0B731413E670}" type="presParOf" srcId="{E59F7EB2-08AC-46AA-A03A-F6207F0A0608}" destId="{4673CC3B-964E-4CF8-84C5-BC938ACDE314}" srcOrd="9" destOrd="0" presId="urn:microsoft.com/office/officeart/2016/7/layout/BasicProcessNew"/>
    <dgm:cxn modelId="{E79092EE-34D6-40D6-80B4-727042CD74CE}" type="presParOf" srcId="{E59F7EB2-08AC-46AA-A03A-F6207F0A0608}" destId="{0D0FCD0B-8F7E-40D6-97F2-A03CFD440D0C}" srcOrd="10" destOrd="0" presId="urn:microsoft.com/office/officeart/2016/7/layout/BasicProcessNew"/>
    <dgm:cxn modelId="{3985D0D9-8125-4CE0-966E-B7FEAE22B621}" type="presParOf" srcId="{E59F7EB2-08AC-46AA-A03A-F6207F0A0608}" destId="{B0DA7C91-E778-4200-A398-83BBDD43EC8A}" srcOrd="11" destOrd="0" presId="urn:microsoft.com/office/officeart/2016/7/layout/BasicProcessNew"/>
    <dgm:cxn modelId="{AE58FFD7-3C4A-4AEA-81F6-B53F7EE05E4F}" type="presParOf" srcId="{E59F7EB2-08AC-46AA-A03A-F6207F0A0608}" destId="{B8E4B505-72C6-41D3-944B-CC34989A3368}" srcOrd="12" destOrd="0" presId="urn:microsoft.com/office/officeart/2016/7/layout/BasicProcessNew"/>
    <dgm:cxn modelId="{874CAEBD-936D-489F-8C3A-6EE2E643DB50}" type="presParOf" srcId="{E59F7EB2-08AC-46AA-A03A-F6207F0A0608}" destId="{39D13040-AD32-4CE7-ACA7-74D057B2D9C5}" srcOrd="13" destOrd="0" presId="urn:microsoft.com/office/officeart/2016/7/layout/BasicProcessNew"/>
    <dgm:cxn modelId="{FC50DEA5-D8F2-4FB4-9E67-4F011C285ADD}" type="presParOf" srcId="{E59F7EB2-08AC-46AA-A03A-F6207F0A0608}" destId="{3516F9FA-54B9-4413-B780-519A2751529B}" srcOrd="14" destOrd="0" presId="urn:microsoft.com/office/officeart/2016/7/layout/BasicProcessNew"/>
    <dgm:cxn modelId="{1D3C2105-02CE-436B-A4CC-6BBE879C0384}" type="presParOf" srcId="{E59F7EB2-08AC-46AA-A03A-F6207F0A0608}" destId="{64CF1C47-A7C4-48DF-BA74-E4448FA141CC}" srcOrd="15" destOrd="0" presId="urn:microsoft.com/office/officeart/2016/7/layout/BasicProcessNew"/>
    <dgm:cxn modelId="{9AF49C29-2902-4E86-89FB-2DCE5F473C04}" type="presParOf" srcId="{E59F7EB2-08AC-46AA-A03A-F6207F0A0608}" destId="{9B81515D-94FE-4B3B-BE3A-E08603505061}" srcOrd="16"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819156-B000-444A-912E-B03166265133}">
      <dsp:nvSpPr>
        <dsp:cNvPr id="0" name=""/>
        <dsp:cNvSpPr/>
      </dsp:nvSpPr>
      <dsp:spPr>
        <a:xfrm>
          <a:off x="1105923" y="88792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6619E7-8E1A-46ED-99C1-E6DC15A0B740}">
      <dsp:nvSpPr>
        <dsp:cNvPr id="0" name=""/>
        <dsp:cNvSpPr/>
      </dsp:nvSpPr>
      <dsp:spPr>
        <a:xfrm>
          <a:off x="61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Introduction to Sustainability at UWTSD</a:t>
          </a:r>
          <a:endParaRPr lang="en-US" sz="1500" kern="1200"/>
        </a:p>
      </dsp:txBody>
      <dsp:txXfrm>
        <a:off x="610923" y="1968007"/>
        <a:ext cx="1800000" cy="720000"/>
      </dsp:txXfrm>
    </dsp:sp>
    <dsp:sp modelId="{2CA55DEA-02CB-4228-864B-4A1CCC8271E3}">
      <dsp:nvSpPr>
        <dsp:cNvPr id="0" name=""/>
        <dsp:cNvSpPr/>
      </dsp:nvSpPr>
      <dsp:spPr>
        <a:xfrm>
          <a:off x="3220923" y="88792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10C0B9-E2AB-4C89-BCF0-9E254C94029C}">
      <dsp:nvSpPr>
        <dsp:cNvPr id="0" name=""/>
        <dsp:cNvSpPr/>
      </dsp:nvSpPr>
      <dsp:spPr>
        <a:xfrm>
          <a:off x="2725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Global and National Sustainability Frameworks</a:t>
          </a:r>
          <a:endParaRPr lang="en-US" sz="1500" kern="1200"/>
        </a:p>
      </dsp:txBody>
      <dsp:txXfrm>
        <a:off x="2725923" y="1968007"/>
        <a:ext cx="1800000" cy="720000"/>
      </dsp:txXfrm>
    </dsp:sp>
    <dsp:sp modelId="{FD4C93F4-27BE-4E14-A660-C1A1B3C483C8}">
      <dsp:nvSpPr>
        <dsp:cNvPr id="0" name=""/>
        <dsp:cNvSpPr/>
      </dsp:nvSpPr>
      <dsp:spPr>
        <a:xfrm>
          <a:off x="5335923" y="88792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F4989B-2B90-40CE-8365-5D207F79D6AE}">
      <dsp:nvSpPr>
        <dsp:cNvPr id="0" name=""/>
        <dsp:cNvSpPr/>
      </dsp:nvSpPr>
      <dsp:spPr>
        <a:xfrm>
          <a:off x="484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Tourism and Sustainability Case Studies</a:t>
          </a:r>
          <a:endParaRPr lang="en-US" sz="1500" kern="1200"/>
        </a:p>
      </dsp:txBody>
      <dsp:txXfrm>
        <a:off x="4840923" y="1968007"/>
        <a:ext cx="1800000" cy="720000"/>
      </dsp:txXfrm>
    </dsp:sp>
    <dsp:sp modelId="{4E063735-B78A-47F9-9A08-92D68499CDD1}">
      <dsp:nvSpPr>
        <dsp:cNvPr id="0" name=""/>
        <dsp:cNvSpPr/>
      </dsp:nvSpPr>
      <dsp:spPr>
        <a:xfrm>
          <a:off x="7450923" y="887926"/>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B8FB9B-D8FB-428A-95AC-BAFC90245638}">
      <dsp:nvSpPr>
        <dsp:cNvPr id="0" name=""/>
        <dsp:cNvSpPr/>
      </dsp:nvSpPr>
      <dsp:spPr>
        <a:xfrm>
          <a:off x="6955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Practical Actions for Students</a:t>
          </a:r>
          <a:endParaRPr lang="en-US" sz="1500" kern="1200"/>
        </a:p>
      </dsp:txBody>
      <dsp:txXfrm>
        <a:off x="6955923" y="1968007"/>
        <a:ext cx="1800000" cy="720000"/>
      </dsp:txXfrm>
    </dsp:sp>
    <dsp:sp modelId="{51F58FE2-CEED-4937-AFC8-019551E3A575}">
      <dsp:nvSpPr>
        <dsp:cNvPr id="0" name=""/>
        <dsp:cNvSpPr/>
      </dsp:nvSpPr>
      <dsp:spPr>
        <a:xfrm>
          <a:off x="9565923" y="887926"/>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20BD78-51A7-4189-A924-096585DAE4B3}">
      <dsp:nvSpPr>
        <dsp:cNvPr id="0" name=""/>
        <dsp:cNvSpPr/>
      </dsp:nvSpPr>
      <dsp:spPr>
        <a:xfrm>
          <a:off x="907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Reflection and Engagement</a:t>
          </a:r>
          <a:endParaRPr lang="en-US" sz="1500" kern="1200"/>
        </a:p>
      </dsp:txBody>
      <dsp:txXfrm>
        <a:off x="9070923" y="1968007"/>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E1303-A369-4E86-AA00-0E63162D0C18}">
      <dsp:nvSpPr>
        <dsp:cNvPr id="0" name=""/>
        <dsp:cNvSpPr/>
      </dsp:nvSpPr>
      <dsp:spPr>
        <a:xfrm>
          <a:off x="370675" y="552947"/>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76111-FC73-4B66-9B88-88F76B15DC0A}">
      <dsp:nvSpPr>
        <dsp:cNvPr id="0" name=""/>
        <dsp:cNvSpPr/>
      </dsp:nvSpPr>
      <dsp:spPr>
        <a:xfrm>
          <a:off x="566199" y="748471"/>
          <a:ext cx="540017" cy="540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61C785-95A9-4F94-A193-B31B0ED56FB2}">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Moral and Ethical Responsibility</a:t>
          </a:r>
          <a:endParaRPr lang="en-US" sz="2000" kern="1200"/>
        </a:p>
      </dsp:txBody>
      <dsp:txXfrm>
        <a:off x="1501254" y="552947"/>
        <a:ext cx="2194652" cy="931064"/>
      </dsp:txXfrm>
    </dsp:sp>
    <dsp:sp modelId="{4A0283FE-F464-4BE6-98B1-89BF40539457}">
      <dsp:nvSpPr>
        <dsp:cNvPr id="0" name=""/>
        <dsp:cNvSpPr/>
      </dsp:nvSpPr>
      <dsp:spPr>
        <a:xfrm>
          <a:off x="4078308" y="552947"/>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9CBDB-D876-45AC-8C16-E39F7496981F}">
      <dsp:nvSpPr>
        <dsp:cNvPr id="0" name=""/>
        <dsp:cNvSpPr/>
      </dsp:nvSpPr>
      <dsp:spPr>
        <a:xfrm>
          <a:off x="4273831" y="748471"/>
          <a:ext cx="540017" cy="540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1F9E87-A2E4-4A03-BA0B-05FBF5F9B22D}">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Educational Impact</a:t>
          </a:r>
          <a:endParaRPr lang="en-US" sz="2000" kern="1200"/>
        </a:p>
      </dsp:txBody>
      <dsp:txXfrm>
        <a:off x="5208886" y="552947"/>
        <a:ext cx="2194652" cy="931064"/>
      </dsp:txXfrm>
    </dsp:sp>
    <dsp:sp modelId="{484E3B9E-0B55-44DB-992D-2284AC82A236}">
      <dsp:nvSpPr>
        <dsp:cNvPr id="0" name=""/>
        <dsp:cNvSpPr/>
      </dsp:nvSpPr>
      <dsp:spPr>
        <a:xfrm>
          <a:off x="7785940" y="552947"/>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483F2C-3053-4759-8C68-DCC0AA9ACA44}">
      <dsp:nvSpPr>
        <dsp:cNvPr id="0" name=""/>
        <dsp:cNvSpPr/>
      </dsp:nvSpPr>
      <dsp:spPr>
        <a:xfrm>
          <a:off x="7981464" y="748471"/>
          <a:ext cx="540017" cy="5400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E61123-FFD9-4907-B170-AB19622E2AAF}">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Legal and Policy Compliance</a:t>
          </a:r>
          <a:endParaRPr lang="en-US" sz="2000" kern="1200"/>
        </a:p>
      </dsp:txBody>
      <dsp:txXfrm>
        <a:off x="8916518" y="552947"/>
        <a:ext cx="2194652" cy="931064"/>
      </dsp:txXfrm>
    </dsp:sp>
    <dsp:sp modelId="{A8D9BDE0-B354-42B1-9AA3-F75A8A75D976}">
      <dsp:nvSpPr>
        <dsp:cNvPr id="0" name=""/>
        <dsp:cNvSpPr/>
      </dsp:nvSpPr>
      <dsp:spPr>
        <a:xfrm>
          <a:off x="370675" y="2091921"/>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B1ADF-A058-4262-A8E8-D0E1BFEC1876}">
      <dsp:nvSpPr>
        <dsp:cNvPr id="0" name=""/>
        <dsp:cNvSpPr/>
      </dsp:nvSpPr>
      <dsp:spPr>
        <a:xfrm>
          <a:off x="566199" y="2287444"/>
          <a:ext cx="540017" cy="5400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816F5-7896-4D00-B54D-AEA56CBD0E86}">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Operational Efficiency</a:t>
          </a:r>
          <a:endParaRPr lang="en-US" sz="2000" kern="1200"/>
        </a:p>
      </dsp:txBody>
      <dsp:txXfrm>
        <a:off x="1501254" y="2091921"/>
        <a:ext cx="2194652" cy="931064"/>
      </dsp:txXfrm>
    </dsp:sp>
    <dsp:sp modelId="{7744DBCC-4C06-48D4-BD1A-F25577D39E73}">
      <dsp:nvSpPr>
        <dsp:cNvPr id="0" name=""/>
        <dsp:cNvSpPr/>
      </dsp:nvSpPr>
      <dsp:spPr>
        <a:xfrm>
          <a:off x="4078308" y="2091921"/>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03A7A-F71B-42CC-BA29-D7ACCDC72CB4}">
      <dsp:nvSpPr>
        <dsp:cNvPr id="0" name=""/>
        <dsp:cNvSpPr/>
      </dsp:nvSpPr>
      <dsp:spPr>
        <a:xfrm>
          <a:off x="4273831" y="2287444"/>
          <a:ext cx="540017" cy="5400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9C113-788F-4208-B363-1C5A4A594063}">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Student Expectations </a:t>
          </a:r>
          <a:endParaRPr lang="en-US" sz="2000" kern="1200"/>
        </a:p>
      </dsp:txBody>
      <dsp:txXfrm>
        <a:off x="5208886" y="2091921"/>
        <a:ext cx="2194652" cy="931064"/>
      </dsp:txXfrm>
    </dsp:sp>
    <dsp:sp modelId="{528555B6-B7AD-40C7-8450-8A6DD7934D9E}">
      <dsp:nvSpPr>
        <dsp:cNvPr id="0" name=""/>
        <dsp:cNvSpPr/>
      </dsp:nvSpPr>
      <dsp:spPr>
        <a:xfrm>
          <a:off x="7785940" y="2091921"/>
          <a:ext cx="931064" cy="931064"/>
        </a:xfrm>
        <a:prstGeom prst="ellipse">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3F4F3-D08B-4CB1-B5EB-C9951B6D1D06}">
      <dsp:nvSpPr>
        <dsp:cNvPr id="0" name=""/>
        <dsp:cNvSpPr/>
      </dsp:nvSpPr>
      <dsp:spPr>
        <a:xfrm>
          <a:off x="7981464" y="2287444"/>
          <a:ext cx="540017" cy="5400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E2A465-D760-4B64-AE34-7FADD175D70C}">
      <dsp:nvSpPr>
        <dsp:cNvPr id="0" name=""/>
        <dsp:cNvSpPr/>
      </dsp:nvSpPr>
      <dsp:spPr>
        <a:xfrm>
          <a:off x="8916518"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Community and Environmental Stewardship</a:t>
          </a:r>
          <a:endParaRPr lang="en-US" sz="2000" kern="1200"/>
        </a:p>
      </dsp:txBody>
      <dsp:txXfrm>
        <a:off x="8916518" y="2091921"/>
        <a:ext cx="2194652" cy="9310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929D8-B603-4136-9864-456CBE9E6F1D}">
      <dsp:nvSpPr>
        <dsp:cNvPr id="0" name=""/>
        <dsp:cNvSpPr/>
      </dsp:nvSpPr>
      <dsp:spPr>
        <a:xfrm>
          <a:off x="0" y="0"/>
          <a:ext cx="1131447" cy="1131447"/>
        </a:xfrm>
        <a:prstGeom prst="rect">
          <a:avLst/>
        </a:prstGeom>
        <a:blipFill>
          <a:blip xmlns:r="http://schemas.openxmlformats.org/officeDocument/2006/relationships" r:embed="rId1"/>
          <a:srcRect/>
          <a:stretch>
            <a:fillRect l="-39000" r="-39000"/>
          </a:stretch>
        </a:blipFill>
        <a:ln>
          <a:noFill/>
        </a:ln>
        <a:effectLst/>
      </dsp:spPr>
      <dsp:style>
        <a:lnRef idx="0">
          <a:scrgbClr r="0" g="0" b="0"/>
        </a:lnRef>
        <a:fillRef idx="3">
          <a:scrgbClr r="0" g="0" b="0"/>
        </a:fillRef>
        <a:effectRef idx="2">
          <a:scrgbClr r="0" g="0" b="0"/>
        </a:effectRef>
        <a:fontRef idx="minor">
          <a:schemeClr val="lt1"/>
        </a:fontRef>
      </dsp:style>
    </dsp:sp>
    <dsp:sp modelId="{127EA525-3A78-4A75-8E7B-A5F1DD11AB11}">
      <dsp:nvSpPr>
        <dsp:cNvPr id="0" name=""/>
        <dsp:cNvSpPr/>
      </dsp:nvSpPr>
      <dsp:spPr>
        <a:xfrm>
          <a:off x="1311447" y="0"/>
          <a:ext cx="10170399" cy="360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US" sz="1800" kern="1200"/>
            <a:t>Sustainability Initiatives</a:t>
          </a:r>
        </a:p>
      </dsp:txBody>
      <dsp:txXfrm>
        <a:off x="1311447" y="0"/>
        <a:ext cx="10170399" cy="360333"/>
      </dsp:txXfrm>
    </dsp:sp>
    <dsp:sp modelId="{730A2B10-13EF-458E-80A5-91C733AC23CA}">
      <dsp:nvSpPr>
        <dsp:cNvPr id="0" name=""/>
        <dsp:cNvSpPr/>
      </dsp:nvSpPr>
      <dsp:spPr>
        <a:xfrm>
          <a:off x="1311447" y="360333"/>
          <a:ext cx="10170399" cy="7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US" sz="1400" kern="1200"/>
            <a:t>UWTSD supports projects focused on energy efficiency, waste reduction, and biodiversity enhancement on campus.</a:t>
          </a:r>
        </a:p>
      </dsp:txBody>
      <dsp:txXfrm>
        <a:off x="1311447" y="360333"/>
        <a:ext cx="10170399" cy="771114"/>
      </dsp:txXfrm>
    </dsp:sp>
    <dsp:sp modelId="{4581BF60-8DAD-40E0-AD64-7FE13DA3482F}">
      <dsp:nvSpPr>
        <dsp:cNvPr id="0" name=""/>
        <dsp:cNvSpPr/>
      </dsp:nvSpPr>
      <dsp:spPr>
        <a:xfrm>
          <a:off x="0" y="1221963"/>
          <a:ext cx="1131447" cy="113144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1623" r="11631" b="6"/>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5922FD32-04D3-414D-B565-F83B30A3F060}">
      <dsp:nvSpPr>
        <dsp:cNvPr id="0" name=""/>
        <dsp:cNvSpPr/>
      </dsp:nvSpPr>
      <dsp:spPr>
        <a:xfrm>
          <a:off x="1311447" y="1221963"/>
          <a:ext cx="10170399" cy="360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US" sz="1800" kern="1200"/>
            <a:t>Collaborative Efforts</a:t>
          </a:r>
        </a:p>
      </dsp:txBody>
      <dsp:txXfrm>
        <a:off x="1311447" y="1221963"/>
        <a:ext cx="10170399" cy="360333"/>
      </dsp:txXfrm>
    </dsp:sp>
    <dsp:sp modelId="{DBCBA308-8726-4D12-8E5A-4ED9328961EF}">
      <dsp:nvSpPr>
        <dsp:cNvPr id="0" name=""/>
        <dsp:cNvSpPr/>
      </dsp:nvSpPr>
      <dsp:spPr>
        <a:xfrm>
          <a:off x="1311447" y="1582296"/>
          <a:ext cx="10170399" cy="7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US" sz="1400" kern="1200"/>
            <a:t>The Sustainability Team collaborates with students, staff, and external partners to promote sustainable development.</a:t>
          </a:r>
        </a:p>
      </dsp:txBody>
      <dsp:txXfrm>
        <a:off x="1311447" y="1582296"/>
        <a:ext cx="10170399" cy="771114"/>
      </dsp:txXfrm>
    </dsp:sp>
    <dsp:sp modelId="{3FB93546-C824-4918-A10C-2B9625363080}">
      <dsp:nvSpPr>
        <dsp:cNvPr id="0" name=""/>
        <dsp:cNvSpPr/>
      </dsp:nvSpPr>
      <dsp:spPr>
        <a:xfrm>
          <a:off x="0" y="2443927"/>
          <a:ext cx="1131447" cy="113144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4529" r="18724" b="6"/>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3C22D0CE-45DE-469E-A3B9-33BA6985851C}">
      <dsp:nvSpPr>
        <dsp:cNvPr id="0" name=""/>
        <dsp:cNvSpPr/>
      </dsp:nvSpPr>
      <dsp:spPr>
        <a:xfrm>
          <a:off x="1311447" y="2443927"/>
          <a:ext cx="10170399" cy="3603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US" sz="1800" kern="1200"/>
            <a:t>Educational Outreach</a:t>
          </a:r>
        </a:p>
      </dsp:txBody>
      <dsp:txXfrm>
        <a:off x="1311447" y="2443927"/>
        <a:ext cx="10170399" cy="360333"/>
      </dsp:txXfrm>
    </dsp:sp>
    <dsp:sp modelId="{3C73AD3B-5448-460D-A9AA-4252DF317FC7}">
      <dsp:nvSpPr>
        <dsp:cNvPr id="0" name=""/>
        <dsp:cNvSpPr/>
      </dsp:nvSpPr>
      <dsp:spPr>
        <a:xfrm>
          <a:off x="1311447" y="2804260"/>
          <a:ext cx="10170399" cy="771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US" sz="1400" kern="1200"/>
            <a:t>Sustainability is integrated into the curriculum to empower individuals for a sustainable future.</a:t>
          </a:r>
        </a:p>
      </dsp:txBody>
      <dsp:txXfrm>
        <a:off x="1311447" y="2804260"/>
        <a:ext cx="10170399" cy="7711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F6959-CD33-4ABC-A055-EFBCBF9C39B1}">
      <dsp:nvSpPr>
        <dsp:cNvPr id="0" name=""/>
        <dsp:cNvSpPr/>
      </dsp:nvSpPr>
      <dsp:spPr>
        <a:xfrm>
          <a:off x="0" y="436"/>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082ECD-7ACA-4F7C-89C6-82181D18A224}">
      <dsp:nvSpPr>
        <dsp:cNvPr id="0" name=""/>
        <dsp:cNvSpPr/>
      </dsp:nvSpPr>
      <dsp:spPr>
        <a:xfrm>
          <a:off x="309048" y="230307"/>
          <a:ext cx="561905" cy="5619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B72B7-0D02-4EE1-9FC8-FA1C0DD3FB3A}">
      <dsp:nvSpPr>
        <dsp:cNvPr id="0" name=""/>
        <dsp:cNvSpPr/>
      </dsp:nvSpPr>
      <dsp:spPr>
        <a:xfrm>
          <a:off x="1180002" y="436"/>
          <a:ext cx="5166360"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Wales are the top UK county for recycling 2</a:t>
          </a:r>
          <a:r>
            <a:rPr lang="en-GB" sz="2500" kern="1200" baseline="30000"/>
            <a:t>nd</a:t>
          </a:r>
          <a:r>
            <a:rPr lang="en-GB" sz="2500" kern="1200"/>
            <a:t> in the World</a:t>
          </a:r>
          <a:endParaRPr lang="en-US" sz="2500" kern="1200"/>
        </a:p>
      </dsp:txBody>
      <dsp:txXfrm>
        <a:off x="1180002" y="436"/>
        <a:ext cx="5166360" cy="1021647"/>
      </dsp:txXfrm>
    </dsp:sp>
    <dsp:sp modelId="{8691BABD-92F6-4ED8-81E0-F54B49ACF3E2}">
      <dsp:nvSpPr>
        <dsp:cNvPr id="0" name=""/>
        <dsp:cNvSpPr/>
      </dsp:nvSpPr>
      <dsp:spPr>
        <a:xfrm>
          <a:off x="6346362" y="436"/>
          <a:ext cx="513443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800100">
            <a:lnSpc>
              <a:spcPct val="100000"/>
            </a:lnSpc>
            <a:spcBef>
              <a:spcPct val="0"/>
            </a:spcBef>
            <a:spcAft>
              <a:spcPct val="35000"/>
            </a:spcAft>
            <a:buNone/>
          </a:pPr>
          <a:r>
            <a:rPr lang="en-GB" sz="1800" u="sng" kern="1200"/>
            <a:t>In 2022/2023 65.7% of waste was recycled, increased to 66.6% in 2023/2024</a:t>
          </a:r>
          <a:endParaRPr lang="en-US" sz="1800" u="sng" kern="1200"/>
        </a:p>
      </dsp:txBody>
      <dsp:txXfrm>
        <a:off x="6346362" y="436"/>
        <a:ext cx="5134437" cy="1021647"/>
      </dsp:txXfrm>
    </dsp:sp>
    <dsp:sp modelId="{B859D692-77B2-4685-8EFC-A5651F64D7D7}">
      <dsp:nvSpPr>
        <dsp:cNvPr id="0" name=""/>
        <dsp:cNvSpPr/>
      </dsp:nvSpPr>
      <dsp:spPr>
        <a:xfrm>
          <a:off x="0" y="1277495"/>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E4D2F0-511C-4E26-B68A-5800A105294E}">
      <dsp:nvSpPr>
        <dsp:cNvPr id="0" name=""/>
        <dsp:cNvSpPr/>
      </dsp:nvSpPr>
      <dsp:spPr>
        <a:xfrm>
          <a:off x="309048" y="1507366"/>
          <a:ext cx="561905" cy="5619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0CD6D7-43D7-494F-9B14-95D63B7150E9}">
      <dsp:nvSpPr>
        <dsp:cNvPr id="0" name=""/>
        <dsp:cNvSpPr/>
      </dsp:nvSpPr>
      <dsp:spPr>
        <a:xfrm>
          <a:off x="1180002" y="1277495"/>
          <a:ext cx="5166360"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UWTSD are the top ranked university in Wales for Waste &amp; Recycling</a:t>
          </a:r>
          <a:endParaRPr lang="en-US" sz="2500" kern="1200"/>
        </a:p>
      </dsp:txBody>
      <dsp:txXfrm>
        <a:off x="1180002" y="1277495"/>
        <a:ext cx="5166360" cy="1021647"/>
      </dsp:txXfrm>
    </dsp:sp>
    <dsp:sp modelId="{3A18F321-E677-46DA-B787-9AE049689A95}">
      <dsp:nvSpPr>
        <dsp:cNvPr id="0" name=""/>
        <dsp:cNvSpPr/>
      </dsp:nvSpPr>
      <dsp:spPr>
        <a:xfrm>
          <a:off x="6346362" y="1277495"/>
          <a:ext cx="513443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800100">
            <a:lnSpc>
              <a:spcPct val="100000"/>
            </a:lnSpc>
            <a:spcBef>
              <a:spcPct val="0"/>
            </a:spcBef>
            <a:spcAft>
              <a:spcPct val="35000"/>
            </a:spcAft>
            <a:buNone/>
          </a:pPr>
          <a:r>
            <a:rPr lang="en-GB" sz="1800" kern="1200"/>
            <a:t>In 2022 66% of UWTSD waste was recycled </a:t>
          </a:r>
          <a:endParaRPr lang="en-US" sz="1800" kern="1200"/>
        </a:p>
      </dsp:txBody>
      <dsp:txXfrm>
        <a:off x="6346362" y="1277495"/>
        <a:ext cx="5134437" cy="1021647"/>
      </dsp:txXfrm>
    </dsp:sp>
    <dsp:sp modelId="{3B933E6B-DDBA-4B16-9793-0BF8E1353798}">
      <dsp:nvSpPr>
        <dsp:cNvPr id="0" name=""/>
        <dsp:cNvSpPr/>
      </dsp:nvSpPr>
      <dsp:spPr>
        <a:xfrm>
          <a:off x="0" y="2554554"/>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3B539B-A345-4FC8-9C61-0A54D4A0AE2D}">
      <dsp:nvSpPr>
        <dsp:cNvPr id="0" name=""/>
        <dsp:cNvSpPr/>
      </dsp:nvSpPr>
      <dsp:spPr>
        <a:xfrm>
          <a:off x="309048" y="2784424"/>
          <a:ext cx="561905" cy="5619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D7D483-BB6A-4A91-8607-FC1A716A78CD}">
      <dsp:nvSpPr>
        <dsp:cNvPr id="0" name=""/>
        <dsp:cNvSpPr/>
      </dsp:nvSpPr>
      <dsp:spPr>
        <a:xfrm>
          <a:off x="1180002" y="2554554"/>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0.96% of our waste last year went to landfill.  </a:t>
          </a:r>
          <a:endParaRPr lang="en-US" sz="2500" kern="1200"/>
        </a:p>
      </dsp:txBody>
      <dsp:txXfrm>
        <a:off x="1180002" y="2554554"/>
        <a:ext cx="10300797" cy="10216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E1C213-83C9-4C5D-94F0-228EF8DE9FE9}">
      <dsp:nvSpPr>
        <dsp:cNvPr id="0" name=""/>
        <dsp:cNvSpPr/>
      </dsp:nvSpPr>
      <dsp:spPr>
        <a:xfrm>
          <a:off x="0" y="436"/>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39D46-DAB1-4A2F-AA03-8ABDB90F18EC}">
      <dsp:nvSpPr>
        <dsp:cNvPr id="0" name=""/>
        <dsp:cNvSpPr/>
      </dsp:nvSpPr>
      <dsp:spPr>
        <a:xfrm>
          <a:off x="309048" y="230307"/>
          <a:ext cx="561905" cy="5619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8F245B-01D5-4169-991D-EB06379674CA}">
      <dsp:nvSpPr>
        <dsp:cNvPr id="0" name=""/>
        <dsp:cNvSpPr/>
      </dsp:nvSpPr>
      <dsp:spPr>
        <a:xfrm>
          <a:off x="1180002" y="436"/>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95% of all waste diverted from landfill by 2025</a:t>
          </a:r>
          <a:endParaRPr lang="en-US" sz="2500" kern="1200"/>
        </a:p>
      </dsp:txBody>
      <dsp:txXfrm>
        <a:off x="1180002" y="436"/>
        <a:ext cx="10300797" cy="1021647"/>
      </dsp:txXfrm>
    </dsp:sp>
    <dsp:sp modelId="{6C3C2B71-E3C6-48CB-AFD5-D34E909F3D80}">
      <dsp:nvSpPr>
        <dsp:cNvPr id="0" name=""/>
        <dsp:cNvSpPr/>
      </dsp:nvSpPr>
      <dsp:spPr>
        <a:xfrm>
          <a:off x="0" y="1277495"/>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A74127-3EAD-4D5A-A0EF-651D50356C40}">
      <dsp:nvSpPr>
        <dsp:cNvPr id="0" name=""/>
        <dsp:cNvSpPr/>
      </dsp:nvSpPr>
      <dsp:spPr>
        <a:xfrm>
          <a:off x="309048" y="1507366"/>
          <a:ext cx="561905" cy="5619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7A7E2D-C2C4-43C7-8816-07CCE0461458}">
      <dsp:nvSpPr>
        <dsp:cNvPr id="0" name=""/>
        <dsp:cNvSpPr/>
      </dsp:nvSpPr>
      <dsp:spPr>
        <a:xfrm>
          <a:off x="1180002" y="1277495"/>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70% of all waste recycled by 2025:    80% recycled by 2027</a:t>
          </a:r>
          <a:endParaRPr lang="en-US" sz="2500" kern="1200"/>
        </a:p>
      </dsp:txBody>
      <dsp:txXfrm>
        <a:off x="1180002" y="1277495"/>
        <a:ext cx="10300797" cy="1021647"/>
      </dsp:txXfrm>
    </dsp:sp>
    <dsp:sp modelId="{3B9F8CA0-8721-469D-AC2E-9EEA410628BD}">
      <dsp:nvSpPr>
        <dsp:cNvPr id="0" name=""/>
        <dsp:cNvSpPr/>
      </dsp:nvSpPr>
      <dsp:spPr>
        <a:xfrm>
          <a:off x="0" y="2554554"/>
          <a:ext cx="11480800" cy="1021647"/>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233CC8-1AC1-43FF-8E6A-91A60D0104D3}">
      <dsp:nvSpPr>
        <dsp:cNvPr id="0" name=""/>
        <dsp:cNvSpPr/>
      </dsp:nvSpPr>
      <dsp:spPr>
        <a:xfrm>
          <a:off x="309048" y="2784424"/>
          <a:ext cx="561905" cy="5619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62C68-CB47-4B02-B656-8881BE85BD4E}">
      <dsp:nvSpPr>
        <dsp:cNvPr id="0" name=""/>
        <dsp:cNvSpPr/>
      </dsp:nvSpPr>
      <dsp:spPr>
        <a:xfrm>
          <a:off x="1180002" y="2554554"/>
          <a:ext cx="10300797" cy="102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24" tIns="108124" rIns="108124" bIns="108124" numCol="1" spcCol="1270" anchor="ctr" anchorCtr="0">
          <a:noAutofit/>
        </a:bodyPr>
        <a:lstStyle/>
        <a:p>
          <a:pPr marL="0" lvl="0" indent="0" algn="l" defTabSz="1111250">
            <a:lnSpc>
              <a:spcPct val="100000"/>
            </a:lnSpc>
            <a:spcBef>
              <a:spcPct val="0"/>
            </a:spcBef>
            <a:spcAft>
              <a:spcPct val="35000"/>
            </a:spcAft>
            <a:buNone/>
          </a:pPr>
          <a:r>
            <a:rPr lang="en-GB" sz="2500" kern="1200"/>
            <a:t>Have a Reuse portal diverting any usable assets to internal departments or external charities and partners</a:t>
          </a:r>
          <a:endParaRPr lang="en-US" sz="2500" kern="1200"/>
        </a:p>
      </dsp:txBody>
      <dsp:txXfrm>
        <a:off x="1180002" y="2554554"/>
        <a:ext cx="10300797" cy="10216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FBE1A-6E87-46CB-AFCA-A90C7B79E15C}">
      <dsp:nvSpPr>
        <dsp:cNvPr id="0" name=""/>
        <dsp:cNvSpPr/>
      </dsp:nvSpPr>
      <dsp:spPr>
        <a:xfrm>
          <a:off x="6014" y="117967"/>
          <a:ext cx="1977095" cy="39568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u="none" kern="1200"/>
            <a:t>1992</a:t>
          </a:r>
        </a:p>
        <a:p>
          <a:pPr marL="0" lvl="0" indent="0" algn="ctr" defTabSz="711200">
            <a:lnSpc>
              <a:spcPct val="90000"/>
            </a:lnSpc>
            <a:spcBef>
              <a:spcPct val="0"/>
            </a:spcBef>
            <a:spcAft>
              <a:spcPct val="35000"/>
            </a:spcAft>
            <a:buNone/>
          </a:pPr>
          <a:r>
            <a:rPr lang="en-GB" sz="1400" u="none" kern="1200"/>
            <a:t>Earth Summit </a:t>
          </a:r>
          <a:r>
            <a:rPr lang="en-GB" sz="1400" b="0" i="0" u="none" kern="1200"/>
            <a:t>Rio de Janeiro, Brazil, more than 178 countries adopted Agenda 21 a comprehensive plan of action to build a global partnership for sustainable development to improve human lives and protect the environment.</a:t>
          </a:r>
          <a:endParaRPr lang="en-GB" sz="1400" u="none" kern="1200"/>
        </a:p>
      </dsp:txBody>
      <dsp:txXfrm>
        <a:off x="6014" y="117967"/>
        <a:ext cx="1977095" cy="3956869"/>
      </dsp:txXfrm>
    </dsp:sp>
    <dsp:sp modelId="{9B2E5453-15A0-4120-B6C5-9431C8609C11}">
      <dsp:nvSpPr>
        <dsp:cNvPr id="0" name=""/>
        <dsp:cNvSpPr/>
      </dsp:nvSpPr>
      <dsp:spPr>
        <a:xfrm>
          <a:off x="2011428" y="1974902"/>
          <a:ext cx="296564" cy="243000"/>
        </a:xfrm>
        <a:prstGeom prst="rightArrow">
          <a:avLst>
            <a:gd name="adj1" fmla="val 50000"/>
            <a:gd name="adj2" fmla="val 50000"/>
          </a:avLst>
        </a:prstGeom>
        <a:solidFill>
          <a:schemeClr val="accent2">
            <a:hueOff val="-181920"/>
            <a:satOff val="-10491"/>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7F671-064C-4A36-BDF8-BAB84DCD1AAC}">
      <dsp:nvSpPr>
        <dsp:cNvPr id="0" name=""/>
        <dsp:cNvSpPr/>
      </dsp:nvSpPr>
      <dsp:spPr>
        <a:xfrm>
          <a:off x="2336311" y="117967"/>
          <a:ext cx="1977095" cy="3956869"/>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1600" b="1" u="none" kern="1200"/>
            <a:t>2000</a:t>
          </a:r>
        </a:p>
        <a:p>
          <a:pPr marL="0" lvl="0" indent="0" algn="ctr" defTabSz="711200">
            <a:lnSpc>
              <a:spcPct val="90000"/>
            </a:lnSpc>
            <a:spcBef>
              <a:spcPct val="0"/>
            </a:spcBef>
            <a:spcAft>
              <a:spcPct val="35000"/>
            </a:spcAft>
            <a:buFont typeface="Arial" panose="020B0604020202020204" pitchFamily="34" charset="0"/>
            <a:buNone/>
          </a:pPr>
          <a:r>
            <a:rPr lang="en-GB" sz="1400" u="none" kern="1200"/>
            <a:t>Member States unanimously adopted the Millennium Declaration at the Millenium Summit in September 2000 at UN Headquarters in New York. The Summit led to the elaboration of eight Millenium Development Goals (MDG) to reduce extreme poverty by 2015.</a:t>
          </a:r>
        </a:p>
      </dsp:txBody>
      <dsp:txXfrm>
        <a:off x="2336311" y="117967"/>
        <a:ext cx="1977095" cy="3956869"/>
      </dsp:txXfrm>
    </dsp:sp>
    <dsp:sp modelId="{760CC208-5762-435A-87F8-E5960E912195}">
      <dsp:nvSpPr>
        <dsp:cNvPr id="0" name=""/>
        <dsp:cNvSpPr/>
      </dsp:nvSpPr>
      <dsp:spPr>
        <a:xfrm>
          <a:off x="4341724" y="1974902"/>
          <a:ext cx="296564" cy="243000"/>
        </a:xfrm>
        <a:prstGeom prst="rightArrow">
          <a:avLst>
            <a:gd name="adj1" fmla="val 50000"/>
            <a:gd name="adj2" fmla="val 50000"/>
          </a:avLst>
        </a:prstGeom>
        <a:solidFill>
          <a:schemeClr val="accent2">
            <a:hueOff val="-545761"/>
            <a:satOff val="-3147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393F0F-3F04-4D3F-B2E4-F50A84DE4EE1}">
      <dsp:nvSpPr>
        <dsp:cNvPr id="0" name=""/>
        <dsp:cNvSpPr/>
      </dsp:nvSpPr>
      <dsp:spPr>
        <a:xfrm>
          <a:off x="4666607" y="117967"/>
          <a:ext cx="1977095" cy="3956869"/>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endParaRPr lang="en-GB" sz="1100" kern="1200"/>
        </a:p>
        <a:p>
          <a:pPr marL="0" lvl="0" indent="0" algn="ctr" defTabSz="488950">
            <a:lnSpc>
              <a:spcPct val="90000"/>
            </a:lnSpc>
            <a:spcBef>
              <a:spcPct val="0"/>
            </a:spcBef>
            <a:spcAft>
              <a:spcPct val="35000"/>
            </a:spcAft>
            <a:buNone/>
          </a:pPr>
          <a:r>
            <a:rPr lang="en-GB" sz="1600" b="1" kern="1200"/>
            <a:t>2002</a:t>
          </a:r>
        </a:p>
        <a:p>
          <a:pPr marL="0" lvl="0" indent="0" algn="ctr" defTabSz="488950">
            <a:lnSpc>
              <a:spcPct val="90000"/>
            </a:lnSpc>
            <a:spcBef>
              <a:spcPct val="0"/>
            </a:spcBef>
            <a:spcAft>
              <a:spcPct val="35000"/>
            </a:spcAft>
            <a:buNone/>
          </a:pPr>
          <a:r>
            <a:rPr lang="en-GB" sz="1200" kern="1200"/>
            <a:t>Johannesburg Declaration on Sustainable Development and the Plan of Implementation, adopted at the World Summit on Sustainable Development in South Africa in 2002, reaffirmed the global community's commitments to poverty eradication and the environment, and built on Agenda 21 and the Millennium Declaration via the MDGs by including more emphasis on multilateral partnerships.</a:t>
          </a:r>
        </a:p>
      </dsp:txBody>
      <dsp:txXfrm>
        <a:off x="4666607" y="117967"/>
        <a:ext cx="1977095" cy="3956869"/>
      </dsp:txXfrm>
    </dsp:sp>
    <dsp:sp modelId="{0D0FCD0B-8F7E-40D6-97F2-A03CFD440D0C}">
      <dsp:nvSpPr>
        <dsp:cNvPr id="0" name=""/>
        <dsp:cNvSpPr/>
      </dsp:nvSpPr>
      <dsp:spPr>
        <a:xfrm>
          <a:off x="6672020" y="1974902"/>
          <a:ext cx="296564" cy="243000"/>
        </a:xfrm>
        <a:prstGeom prst="rightArrow">
          <a:avLst>
            <a:gd name="adj1" fmla="val 50000"/>
            <a:gd name="adj2" fmla="val 50000"/>
          </a:avLst>
        </a:prstGeom>
        <a:solidFill>
          <a:schemeClr val="accent2">
            <a:hueOff val="-909602"/>
            <a:satOff val="-52455"/>
            <a:lumOff val="5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E4B505-72C6-41D3-944B-CC34989A3368}">
      <dsp:nvSpPr>
        <dsp:cNvPr id="0" name=""/>
        <dsp:cNvSpPr/>
      </dsp:nvSpPr>
      <dsp:spPr>
        <a:xfrm>
          <a:off x="6996903" y="117967"/>
          <a:ext cx="1977095" cy="3956869"/>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b="1" kern="1200"/>
            <a:t>2012</a:t>
          </a:r>
        </a:p>
        <a:p>
          <a:pPr marL="0" lvl="0" indent="0" algn="ctr" defTabSz="622300">
            <a:lnSpc>
              <a:spcPct val="90000"/>
            </a:lnSpc>
            <a:spcBef>
              <a:spcPct val="0"/>
            </a:spcBef>
            <a:spcAft>
              <a:spcPct val="35000"/>
            </a:spcAft>
            <a:buNone/>
          </a:pPr>
          <a:r>
            <a:rPr lang="en-GB" sz="1100" kern="1200"/>
            <a:t>At the United Nations Conference on Sustainable Development (Rio +20) Member States adopted the outcome document “The Future We Want” in which they decided to launch a process to develop a set of </a:t>
          </a:r>
          <a:r>
            <a:rPr lang="en-GB" sz="1100" b="1" kern="1200"/>
            <a:t>SDGs</a:t>
          </a:r>
          <a:r>
            <a:rPr lang="en-GB" sz="1100" kern="1200"/>
            <a:t> to build upon the </a:t>
          </a:r>
          <a:r>
            <a:rPr lang="en-GB" sz="1100" b="1" kern="1200"/>
            <a:t>MDGs</a:t>
          </a:r>
          <a:r>
            <a:rPr lang="en-GB" sz="1100" kern="1200"/>
            <a:t> and to establish the UN High-Level Political Forum on Sustainable Development. The Rio +20 outcome also contained other measures for implementing sustainable development, including mandates for future programmes of work in development financing, small island developing states and more.</a:t>
          </a:r>
        </a:p>
      </dsp:txBody>
      <dsp:txXfrm>
        <a:off x="6996903" y="117967"/>
        <a:ext cx="1977095" cy="3956869"/>
      </dsp:txXfrm>
    </dsp:sp>
    <dsp:sp modelId="{3516F9FA-54B9-4413-B780-519A2751529B}">
      <dsp:nvSpPr>
        <dsp:cNvPr id="0" name=""/>
        <dsp:cNvSpPr/>
      </dsp:nvSpPr>
      <dsp:spPr>
        <a:xfrm>
          <a:off x="9002317" y="1974902"/>
          <a:ext cx="296564" cy="243000"/>
        </a:xfrm>
        <a:prstGeom prst="rightArrow">
          <a:avLst>
            <a:gd name="adj1" fmla="val 50000"/>
            <a:gd name="adj2" fmla="val 50000"/>
          </a:avLst>
        </a:prstGeom>
        <a:solidFill>
          <a:schemeClr val="accent2">
            <a:hueOff val="-1273443"/>
            <a:satOff val="-73437"/>
            <a:lumOff val="7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81515D-94FE-4B3B-BE3A-E08603505061}">
      <dsp:nvSpPr>
        <dsp:cNvPr id="0" name=""/>
        <dsp:cNvSpPr/>
      </dsp:nvSpPr>
      <dsp:spPr>
        <a:xfrm>
          <a:off x="9327199" y="117967"/>
          <a:ext cx="1977095" cy="395686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b="1" i="0" kern="1200"/>
            <a:t>2015</a:t>
          </a:r>
        </a:p>
        <a:p>
          <a:pPr marL="0" lvl="0" indent="0" algn="ctr" defTabSz="711200">
            <a:lnSpc>
              <a:spcPct val="90000"/>
            </a:lnSpc>
            <a:spcBef>
              <a:spcPct val="0"/>
            </a:spcBef>
            <a:spcAft>
              <a:spcPct val="35000"/>
            </a:spcAft>
            <a:buNone/>
          </a:pPr>
          <a:r>
            <a:rPr lang="en-GB" sz="1400" b="0" i="0" kern="1200"/>
            <a:t>General Assembly began the negotiation process on the post-2015 development agenda. The process culminated in the subsequent adoption of the 2030 Agenda for Sustainable Development, with 17 SDGs at its core, at the UN Sustainable Development Summit in September 2015.</a:t>
          </a:r>
          <a:endParaRPr lang="en-GB" sz="1400" b="0" kern="1200"/>
        </a:p>
      </dsp:txBody>
      <dsp:txXfrm>
        <a:off x="9327199" y="117967"/>
        <a:ext cx="1977095" cy="395686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4D6B92-1ED2-4820-8F6D-E433AF570C50}" type="datetimeFigureOut">
              <a:rPr lang="en-GB" smtClean="0"/>
              <a:t>17/10/2025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04F354-5105-4481-B800-FD8885E21FE1}" type="slidenum">
              <a:rPr lang="en-GB" smtClean="0"/>
              <a:t>‹#›</a:t>
            </a:fld>
            <a:endParaRPr lang="en-GB"/>
          </a:p>
        </p:txBody>
      </p:sp>
    </p:spTree>
    <p:extLst>
      <p:ext uri="{BB962C8B-B14F-4D97-AF65-F5344CB8AC3E}">
        <p14:creationId xmlns:p14="http://schemas.microsoft.com/office/powerpoint/2010/main" val="2790625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www.un.org/millenniumgoals/" TargetMode="External"/><Relationship Id="rId13" Type="http://schemas.openxmlformats.org/officeDocument/2006/relationships/hyperlink" Target="https://sustainabledevelopment.un.org/post2015/owg" TargetMode="External"/><Relationship Id="rId18" Type="http://schemas.openxmlformats.org/officeDocument/2006/relationships/hyperlink" Target="https://sustainabledevelopment.un.org/frameworks/sendaiframework" TargetMode="External"/><Relationship Id="rId26" Type="http://schemas.openxmlformats.org/officeDocument/2006/relationships/hyperlink" Target="https://sdgs.un.org/topics/sustainable-cities-and-human-settlements" TargetMode="External"/><Relationship Id="rId3" Type="http://schemas.openxmlformats.org/officeDocument/2006/relationships/hyperlink" Target="https://sdgs.un.org/2030agenda" TargetMode="External"/><Relationship Id="rId21" Type="http://schemas.openxmlformats.org/officeDocument/2006/relationships/hyperlink" Target="https://sdgs.un.org/about" TargetMode="External"/><Relationship Id="rId7" Type="http://schemas.openxmlformats.org/officeDocument/2006/relationships/hyperlink" Target="https://www.un.org/en/conferences/environment/newyork2000" TargetMode="External"/><Relationship Id="rId12" Type="http://schemas.openxmlformats.org/officeDocument/2006/relationships/hyperlink" Target="https://sustainabledevelopment.un.org/hlpf" TargetMode="External"/><Relationship Id="rId17" Type="http://schemas.openxmlformats.org/officeDocument/2006/relationships/hyperlink" Target="https://sustainabledevelopment.un.org/post2015/summit" TargetMode="External"/><Relationship Id="rId25" Type="http://schemas.openxmlformats.org/officeDocument/2006/relationships/hyperlink" Target="https://sdgs.un.org/topics/oceans-and-seas" TargetMode="External"/><Relationship Id="rId2" Type="http://schemas.openxmlformats.org/officeDocument/2006/relationships/slide" Target="../slides/slide26.xml"/><Relationship Id="rId16" Type="http://schemas.openxmlformats.org/officeDocument/2006/relationships/hyperlink" Target="https://sustainabledevelopment.un.org/sdgs" TargetMode="External"/><Relationship Id="rId20" Type="http://schemas.openxmlformats.org/officeDocument/2006/relationships/hyperlink" Target="https://sdgs.un.org/frameworks/parisagreement" TargetMode="External"/><Relationship Id="rId29" Type="http://schemas.openxmlformats.org/officeDocument/2006/relationships/hyperlink" Target="https://sdgs.un.org/gsdr" TargetMode="External"/><Relationship Id="rId1" Type="http://schemas.openxmlformats.org/officeDocument/2006/relationships/notesMaster" Target="../notesMasters/notesMaster1.xml"/><Relationship Id="rId6" Type="http://schemas.openxmlformats.org/officeDocument/2006/relationships/hyperlink" Target="https://sdgs.un.org/publications/agenda21" TargetMode="External"/><Relationship Id="rId11" Type="http://schemas.openxmlformats.org/officeDocument/2006/relationships/hyperlink" Target="https://sustainabledevelopment.un.org/index.php?menu=1298" TargetMode="External"/><Relationship Id="rId24" Type="http://schemas.openxmlformats.org/officeDocument/2006/relationships/hyperlink" Target="https://sdgs.un.org/topics/climate-change" TargetMode="External"/><Relationship Id="rId5" Type="http://schemas.openxmlformats.org/officeDocument/2006/relationships/hyperlink" Target="https://www.un.org/en/conferences/environment/rio1992" TargetMode="External"/><Relationship Id="rId15" Type="http://schemas.openxmlformats.org/officeDocument/2006/relationships/hyperlink" Target="https://sustainabledevelopment.un.org/post2015/transformingourworld" TargetMode="External"/><Relationship Id="rId23" Type="http://schemas.openxmlformats.org/officeDocument/2006/relationships/hyperlink" Target="https://sdgs.un.org/topics/energy" TargetMode="External"/><Relationship Id="rId28" Type="http://schemas.openxmlformats.org/officeDocument/2006/relationships/hyperlink" Target="https://sdgs.un.org/topics/science" TargetMode="External"/><Relationship Id="rId10" Type="http://schemas.openxmlformats.org/officeDocument/2006/relationships/hyperlink" Target="https://sustainabledevelopment.un.org/rio20" TargetMode="External"/><Relationship Id="rId19" Type="http://schemas.openxmlformats.org/officeDocument/2006/relationships/hyperlink" Target="https://sustainabledevelopment.un.org/frameworks/addisababaactionagenda" TargetMode="External"/><Relationship Id="rId31" Type="http://schemas.openxmlformats.org/officeDocument/2006/relationships/hyperlink" Target="https://sdgs.un.org/topics/small-island-developing-states" TargetMode="External"/><Relationship Id="rId4" Type="http://schemas.openxmlformats.org/officeDocument/2006/relationships/hyperlink" Target="https://www.un.org/development/desa/en/" TargetMode="External"/><Relationship Id="rId9" Type="http://schemas.openxmlformats.org/officeDocument/2006/relationships/hyperlink" Target="https://sustainabledevelopment.un.org/milesstones/wssd" TargetMode="External"/><Relationship Id="rId14" Type="http://schemas.openxmlformats.org/officeDocument/2006/relationships/hyperlink" Target="https://sustainabledevelopment.un.org/post2015/negotiations" TargetMode="External"/><Relationship Id="rId22" Type="http://schemas.openxmlformats.org/officeDocument/2006/relationships/hyperlink" Target="https://sdgs.un.org/topics/water-and-sanitation" TargetMode="External"/><Relationship Id="rId27" Type="http://schemas.openxmlformats.org/officeDocument/2006/relationships/hyperlink" Target="https://sdgs.un.org/topics/sustainable-transport" TargetMode="External"/><Relationship Id="rId30" Type="http://schemas.openxmlformats.org/officeDocument/2006/relationships/hyperlink" Target="https://sustainabledevelopment.un.org/sdinaction"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ttc.org/news/wttc-and-tripcom-group-global-traveller-report-reveals-shift-towards-sustainable-travel"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1</a:t>
            </a:fld>
            <a:endParaRPr lang="en-GB"/>
          </a:p>
        </p:txBody>
      </p:sp>
    </p:spTree>
    <p:extLst>
      <p:ext uri="{BB962C8B-B14F-4D97-AF65-F5344CB8AC3E}">
        <p14:creationId xmlns:p14="http://schemas.microsoft.com/office/powerpoint/2010/main" val="2690738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2</a:t>
            </a:fld>
            <a:endParaRPr lang="en-GB"/>
          </a:p>
        </p:txBody>
      </p:sp>
    </p:spTree>
    <p:extLst>
      <p:ext uri="{BB962C8B-B14F-4D97-AF65-F5344CB8AC3E}">
        <p14:creationId xmlns:p14="http://schemas.microsoft.com/office/powerpoint/2010/main" val="3106281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3</a:t>
            </a:fld>
            <a:endParaRPr lang="en-GB"/>
          </a:p>
        </p:txBody>
      </p:sp>
    </p:spTree>
    <p:extLst>
      <p:ext uri="{BB962C8B-B14F-4D97-AF65-F5344CB8AC3E}">
        <p14:creationId xmlns:p14="http://schemas.microsoft.com/office/powerpoint/2010/main" val="4009468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just to start with, “what is Sustainability?”</a:t>
            </a:r>
          </a:p>
          <a:p>
            <a:endParaRPr lang="en-GB" dirty="0"/>
          </a:p>
          <a:p>
            <a:endParaRPr lang="en-GB" dirty="0"/>
          </a:p>
          <a:p>
            <a:r>
              <a:rPr lang="en-GB" dirty="0"/>
              <a:t>I think its best described by the UN in 1978</a:t>
            </a:r>
          </a:p>
          <a:p>
            <a:r>
              <a:rPr lang="en-GB" dirty="0"/>
              <a:t>Is this now a dated view?</a:t>
            </a:r>
          </a:p>
        </p:txBody>
      </p:sp>
      <p:sp>
        <p:nvSpPr>
          <p:cNvPr id="4" name="Slide Number Placeholder 3"/>
          <p:cNvSpPr>
            <a:spLocks noGrp="1"/>
          </p:cNvSpPr>
          <p:nvPr>
            <p:ph type="sldNum" sz="quarter" idx="5"/>
          </p:nvPr>
        </p:nvSpPr>
        <p:spPr/>
        <p:txBody>
          <a:bodyPr/>
          <a:lstStyle/>
          <a:p>
            <a:fld id="{2104F354-5105-4481-B800-FD8885E21FE1}" type="slidenum">
              <a:rPr lang="en-GB" smtClean="0"/>
              <a:t>5</a:t>
            </a:fld>
            <a:endParaRPr lang="en-GB"/>
          </a:p>
        </p:txBody>
      </p:sp>
    </p:spTree>
    <p:extLst>
      <p:ext uri="{BB962C8B-B14F-4D97-AF65-F5344CB8AC3E}">
        <p14:creationId xmlns:p14="http://schemas.microsoft.com/office/powerpoint/2010/main" val="64028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0741A-9706-9A9F-45B4-02DB800AF2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0F6D42-7F9A-4448-200A-5913CBF9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95A23C-A9CE-AAAB-44B2-7CE5A3C27448}"/>
              </a:ext>
            </a:extLst>
          </p:cNvPr>
          <p:cNvSpPr>
            <a:spLocks noGrp="1"/>
          </p:cNvSpPr>
          <p:nvPr>
            <p:ph type="body" idx="1"/>
          </p:nvPr>
        </p:nvSpPr>
        <p:spPr/>
        <p:txBody>
          <a:bodyPr/>
          <a:lstStyle/>
          <a:p>
            <a:r>
              <a:rPr lang="en-GB"/>
              <a:t>Why is it important – frankly because left to us we are rubbish at it…</a:t>
            </a:r>
          </a:p>
          <a:p>
            <a:endParaRPr lang="en-GB"/>
          </a:p>
          <a:p>
            <a:r>
              <a:rPr lang="en-GB" sz="1200">
                <a:effectLst/>
                <a:latin typeface="Calibri" panose="020F0502020204030204" pitchFamily="34" charset="0"/>
                <a:ea typeface="Times New Roman" panose="02020603050405020304" pitchFamily="18" charset="0"/>
                <a:cs typeface="Times New Roman" panose="02020603050405020304" pitchFamily="18" charset="0"/>
              </a:rPr>
              <a:t>This is compromising the ability of future generations to meet their own needs</a:t>
            </a:r>
            <a:endParaRPr lang="en-GB"/>
          </a:p>
        </p:txBody>
      </p:sp>
      <p:sp>
        <p:nvSpPr>
          <p:cNvPr id="4" name="Slide Number Placeholder 3">
            <a:extLst>
              <a:ext uri="{FF2B5EF4-FFF2-40B4-BE49-F238E27FC236}">
                <a16:creationId xmlns:a16="http://schemas.microsoft.com/office/drawing/2014/main" id="{C31B692D-6A8D-2A0D-19B4-C20DC87B7076}"/>
              </a:ext>
            </a:extLst>
          </p:cNvPr>
          <p:cNvSpPr>
            <a:spLocks noGrp="1"/>
          </p:cNvSpPr>
          <p:nvPr>
            <p:ph type="sldNum" sz="quarter" idx="5"/>
          </p:nvPr>
        </p:nvSpPr>
        <p:spPr/>
        <p:txBody>
          <a:bodyPr/>
          <a:lstStyle/>
          <a:p>
            <a:fld id="{2104F354-5105-4481-B800-FD8885E21FE1}" type="slidenum">
              <a:rPr lang="en-GB" smtClean="0"/>
              <a:t>6</a:t>
            </a:fld>
            <a:endParaRPr lang="en-GB"/>
          </a:p>
        </p:txBody>
      </p:sp>
    </p:spTree>
    <p:extLst>
      <p:ext uri="{BB962C8B-B14F-4D97-AF65-F5344CB8AC3E}">
        <p14:creationId xmlns:p14="http://schemas.microsoft.com/office/powerpoint/2010/main" val="21715500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Depending who I’m speaking to I need to tailor the message around these themes. So what do I mean by them?</a:t>
            </a:r>
          </a:p>
          <a:p>
            <a:endParaRPr lang="en-GB"/>
          </a:p>
          <a:p>
            <a:pPr marL="228600" indent="-228600">
              <a:buAutoNum type="arabicPeriod"/>
            </a:pPr>
            <a:r>
              <a:rPr lang="en-GB"/>
              <a:t>Back to the Brundtland Commission “Meeting the needs of the present without compromising the ability of future generations to meet their own needs” </a:t>
            </a:r>
          </a:p>
          <a:p>
            <a:pPr marL="0" indent="0">
              <a:buNone/>
            </a:pPr>
            <a:r>
              <a:rPr lang="en-GB"/>
              <a:t>We see UWTSD has a duty to prepare our students for a future shaped by environmental challenges. We need to lead by example in reducing our environmental impact and promoting sustainable development. </a:t>
            </a:r>
          </a:p>
          <a:p>
            <a:pPr marL="0" indent="0">
              <a:buNone/>
            </a:pPr>
            <a:r>
              <a:rPr lang="en-GB"/>
              <a:t>2. We hope we are teaching future leaders in their fields of study. Embedding sustainability into our teaching, research and campus operations ensures graduates leave us with awareness, skills and a desire to address some of these global challenges. For all of you there is a massive impact the creative arts can have in cultural influence. </a:t>
            </a:r>
          </a:p>
          <a:p>
            <a:pPr marL="0" indent="0">
              <a:buNone/>
            </a:pPr>
            <a:r>
              <a:rPr lang="en-GB"/>
              <a:t>3. There is some stuff we legally have to do. Workplace recycling legislation as an example. Even if we didn’t care about anything else we have to do that. </a:t>
            </a:r>
          </a:p>
          <a:p>
            <a:pPr marL="0" indent="0">
              <a:buNone/>
            </a:pPr>
            <a:r>
              <a:rPr lang="en-GB"/>
              <a:t>4. Some sustainable practices such as LED lighting and Solar panels help to reduce costs. </a:t>
            </a:r>
          </a:p>
          <a:p>
            <a:pPr marL="0" indent="0">
              <a:buNone/>
            </a:pPr>
            <a:r>
              <a:rPr lang="en-GB"/>
              <a:t>5. A recent survey showed 79% of students consider sustainability as a factor in choosing a university, If its important to our students it should be important to us. </a:t>
            </a:r>
          </a:p>
          <a:p>
            <a:pPr marL="0" indent="0">
              <a:buNone/>
            </a:pPr>
            <a:r>
              <a:rPr lang="en-GB"/>
              <a:t>6. We are a part of our local communities. We want to do right by the places we are located. Also you probably wouldn’t want to come and learn if there was toxic waste coming down the side of the building. </a:t>
            </a:r>
          </a:p>
        </p:txBody>
      </p:sp>
      <p:sp>
        <p:nvSpPr>
          <p:cNvPr id="4" name="Slide Number Placeholder 3"/>
          <p:cNvSpPr>
            <a:spLocks noGrp="1"/>
          </p:cNvSpPr>
          <p:nvPr>
            <p:ph type="sldNum" sz="quarter" idx="5"/>
          </p:nvPr>
        </p:nvSpPr>
        <p:spPr/>
        <p:txBody>
          <a:bodyPr/>
          <a:lstStyle/>
          <a:p>
            <a:fld id="{2104F354-5105-4481-B800-FD8885E21FE1}" type="slidenum">
              <a:rPr lang="en-GB" smtClean="0"/>
              <a:t>7</a:t>
            </a:fld>
            <a:endParaRPr lang="en-GB"/>
          </a:p>
        </p:txBody>
      </p:sp>
    </p:spTree>
    <p:extLst>
      <p:ext uri="{BB962C8B-B14F-4D97-AF65-F5344CB8AC3E}">
        <p14:creationId xmlns:p14="http://schemas.microsoft.com/office/powerpoint/2010/main" val="642251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Sustainability Initiatives – I’ve a few examples of these on the next slides</a:t>
            </a:r>
          </a:p>
          <a:p>
            <a:r>
              <a:rPr lang="en-GB"/>
              <a:t>Collaborative efforts – We work with local councils to look at our wider communities, here in Swansea some of that is looking around community resilience, so what to do in the event of wildfires, flooding etc and how that impacts students. Also initiatives like working with staff and students to ensure computers are turned off and not on standby at the end of the day. </a:t>
            </a:r>
          </a:p>
          <a:p>
            <a:r>
              <a:rPr lang="en-GB"/>
              <a:t>Educational Outreach – Things like today, and also sustainability themes through your lectures. In a few weeks in Carmarthen we are hosting local school children for a day looking at Climate Literacy. </a:t>
            </a:r>
          </a:p>
        </p:txBody>
      </p:sp>
      <p:sp>
        <p:nvSpPr>
          <p:cNvPr id="4" name="Slide Number Placeholder 3"/>
          <p:cNvSpPr>
            <a:spLocks noGrp="1"/>
          </p:cNvSpPr>
          <p:nvPr>
            <p:ph type="sldNum" sz="quarter" idx="5"/>
          </p:nvPr>
        </p:nvSpPr>
        <p:spPr/>
        <p:txBody>
          <a:bodyPr/>
          <a:lstStyle/>
          <a:p>
            <a:fld id="{2104F354-5105-4481-B800-FD8885E21FE1}" type="slidenum">
              <a:rPr lang="en-GB" smtClean="0"/>
              <a:t>8</a:t>
            </a:fld>
            <a:endParaRPr lang="en-GB"/>
          </a:p>
        </p:txBody>
      </p:sp>
    </p:spTree>
    <p:extLst>
      <p:ext uri="{BB962C8B-B14F-4D97-AF65-F5344CB8AC3E}">
        <p14:creationId xmlns:p14="http://schemas.microsoft.com/office/powerpoint/2010/main" val="1768085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here we have just some examples of our Electric Vehicle fleet and chargers, we are working on removing gas boilers and moving towards electric heating systems which create less carbon emissions, we are improving our windows and loft insulation to reduce heat loss and installing LED lighting to reduce energy use and give a better working environment.</a:t>
            </a:r>
          </a:p>
          <a:p>
            <a:endParaRPr lang="en-GB"/>
          </a:p>
          <a:p>
            <a:r>
              <a:rPr lang="en-GB"/>
              <a:t>We also have about 15% of our energy consumption generated by Solar Panels, and this will be increasing even more this year. You can see the ones on the Dynevor building here. But what does that mean. </a:t>
            </a:r>
          </a:p>
        </p:txBody>
      </p:sp>
      <p:sp>
        <p:nvSpPr>
          <p:cNvPr id="4" name="Slide Number Placeholder 3"/>
          <p:cNvSpPr>
            <a:spLocks noGrp="1"/>
          </p:cNvSpPr>
          <p:nvPr>
            <p:ph type="sldNum" sz="quarter" idx="5"/>
          </p:nvPr>
        </p:nvSpPr>
        <p:spPr/>
        <p:txBody>
          <a:bodyPr/>
          <a:lstStyle/>
          <a:p>
            <a:fld id="{2104F354-5105-4481-B800-FD8885E21FE1}" type="slidenum">
              <a:rPr lang="en-GB" smtClean="0"/>
              <a:t>9</a:t>
            </a:fld>
            <a:endParaRPr lang="en-GB"/>
          </a:p>
        </p:txBody>
      </p:sp>
    </p:spTree>
    <p:extLst>
      <p:ext uri="{BB962C8B-B14F-4D97-AF65-F5344CB8AC3E}">
        <p14:creationId xmlns:p14="http://schemas.microsoft.com/office/powerpoint/2010/main" val="1622227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you have the energy profile of SA1 for the 1</a:t>
            </a:r>
            <a:r>
              <a:rPr lang="en-GB" baseline="30000"/>
              <a:t>st </a:t>
            </a:r>
            <a:r>
              <a:rPr lang="en-GB"/>
              <a:t>to 5</a:t>
            </a:r>
            <a:r>
              <a:rPr lang="en-GB" baseline="30000"/>
              <a:t>th</a:t>
            </a:r>
            <a:r>
              <a:rPr lang="en-GB"/>
              <a:t> of Aug this year.</a:t>
            </a:r>
          </a:p>
          <a:p>
            <a:endParaRPr lang="en-GB"/>
          </a:p>
          <a:p>
            <a:r>
              <a:rPr lang="en-GB"/>
              <a:t>The Blue line is the solar generation. </a:t>
            </a:r>
          </a:p>
          <a:p>
            <a:r>
              <a:rPr lang="en-GB"/>
              <a:t>The Orange line is the energy the building was using. </a:t>
            </a:r>
          </a:p>
          <a:p>
            <a:endParaRPr lang="en-GB"/>
          </a:p>
          <a:p>
            <a:r>
              <a:rPr lang="en-GB"/>
              <a:t>As you can see the solar PV wipes out the increase in energy use of the daytime operation of the building. </a:t>
            </a:r>
          </a:p>
        </p:txBody>
      </p:sp>
      <p:sp>
        <p:nvSpPr>
          <p:cNvPr id="4" name="Slide Number Placeholder 3"/>
          <p:cNvSpPr>
            <a:spLocks noGrp="1"/>
          </p:cNvSpPr>
          <p:nvPr>
            <p:ph type="sldNum" sz="quarter" idx="5"/>
          </p:nvPr>
        </p:nvSpPr>
        <p:spPr/>
        <p:txBody>
          <a:bodyPr/>
          <a:lstStyle/>
          <a:p>
            <a:fld id="{2104F354-5105-4481-B800-FD8885E21FE1}" type="slidenum">
              <a:rPr lang="en-GB" smtClean="0"/>
              <a:t>10</a:t>
            </a:fld>
            <a:endParaRPr lang="en-GB"/>
          </a:p>
        </p:txBody>
      </p:sp>
    </p:spTree>
    <p:extLst>
      <p:ext uri="{BB962C8B-B14F-4D97-AF65-F5344CB8AC3E}">
        <p14:creationId xmlns:p14="http://schemas.microsoft.com/office/powerpoint/2010/main" val="18317539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E6468-52E3-1923-1C5E-48D41C0BF9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517BA1-24C5-3063-CCC7-347400FBB6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8E0732-0075-6EC1-0FB0-6D059524D804}"/>
              </a:ext>
            </a:extLst>
          </p:cNvPr>
          <p:cNvSpPr>
            <a:spLocks noGrp="1"/>
          </p:cNvSpPr>
          <p:nvPr>
            <p:ph type="body" idx="1"/>
          </p:nvPr>
        </p:nvSpPr>
        <p:spPr/>
        <p:txBody>
          <a:bodyPr/>
          <a:lstStyle/>
          <a:p>
            <a:r>
              <a:rPr lang="en-GB" b="0" i="0">
                <a:solidFill>
                  <a:srgbClr val="333333"/>
                </a:solidFill>
                <a:effectLst/>
                <a:latin typeface="Montserrat" panose="00000500000000000000" pitchFamily="2" charset="0"/>
              </a:rPr>
              <a:t>I just want to cover in a bit more detail 2 of the many areas at UWTSD we work in the first being waste</a:t>
            </a:r>
          </a:p>
          <a:p>
            <a:endParaRPr lang="en-GB"/>
          </a:p>
        </p:txBody>
      </p:sp>
      <p:sp>
        <p:nvSpPr>
          <p:cNvPr id="4" name="Slide Number Placeholder 3">
            <a:extLst>
              <a:ext uri="{FF2B5EF4-FFF2-40B4-BE49-F238E27FC236}">
                <a16:creationId xmlns:a16="http://schemas.microsoft.com/office/drawing/2014/main" id="{80C6A23B-B97B-3BE7-B371-ECDF048A3AE8}"/>
              </a:ext>
            </a:extLst>
          </p:cNvPr>
          <p:cNvSpPr>
            <a:spLocks noGrp="1"/>
          </p:cNvSpPr>
          <p:nvPr>
            <p:ph type="sldNum" sz="quarter" idx="5"/>
          </p:nvPr>
        </p:nvSpPr>
        <p:spPr/>
        <p:txBody>
          <a:bodyPr/>
          <a:lstStyle/>
          <a:p>
            <a:fld id="{2104F354-5105-4481-B800-FD8885E21FE1}" type="slidenum">
              <a:rPr lang="en-GB" smtClean="0"/>
              <a:t>11</a:t>
            </a:fld>
            <a:endParaRPr lang="en-GB"/>
          </a:p>
        </p:txBody>
      </p:sp>
    </p:spTree>
    <p:extLst>
      <p:ext uri="{BB962C8B-B14F-4D97-AF65-F5344CB8AC3E}">
        <p14:creationId xmlns:p14="http://schemas.microsoft.com/office/powerpoint/2010/main" val="2142314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Wales only behind Austria</a:t>
            </a:r>
          </a:p>
          <a:p>
            <a:r>
              <a:rPr lang="en-GB"/>
              <a:t>Top 5 is:</a:t>
            </a:r>
          </a:p>
          <a:p>
            <a:r>
              <a:rPr lang="en-GB"/>
              <a:t>Austria</a:t>
            </a:r>
          </a:p>
          <a:p>
            <a:r>
              <a:rPr lang="en-GB"/>
              <a:t>Wales</a:t>
            </a:r>
          </a:p>
          <a:p>
            <a:r>
              <a:rPr lang="en-GB"/>
              <a:t>Taiwan</a:t>
            </a:r>
          </a:p>
          <a:p>
            <a:r>
              <a:rPr lang="en-GB"/>
              <a:t>Germany</a:t>
            </a:r>
          </a:p>
          <a:p>
            <a:r>
              <a:rPr lang="en-GB"/>
              <a:t>Belgium</a:t>
            </a:r>
          </a:p>
          <a:p>
            <a:endParaRPr lang="en-GB"/>
          </a:p>
          <a:p>
            <a:r>
              <a:rPr lang="en-GB"/>
              <a:t>So what types of Waste do we produce?</a:t>
            </a:r>
          </a:p>
        </p:txBody>
      </p:sp>
      <p:sp>
        <p:nvSpPr>
          <p:cNvPr id="4" name="Slide Number Placeholder 3"/>
          <p:cNvSpPr>
            <a:spLocks noGrp="1"/>
          </p:cNvSpPr>
          <p:nvPr>
            <p:ph type="sldNum" sz="quarter" idx="5"/>
          </p:nvPr>
        </p:nvSpPr>
        <p:spPr/>
        <p:txBody>
          <a:bodyPr/>
          <a:lstStyle/>
          <a:p>
            <a:fld id="{2104F354-5105-4481-B800-FD8885E21FE1}" type="slidenum">
              <a:rPr lang="en-GB" smtClean="0"/>
              <a:t>12</a:t>
            </a:fld>
            <a:endParaRPr lang="en-GB"/>
          </a:p>
        </p:txBody>
      </p:sp>
    </p:spTree>
    <p:extLst>
      <p:ext uri="{BB962C8B-B14F-4D97-AF65-F5344CB8AC3E}">
        <p14:creationId xmlns:p14="http://schemas.microsoft.com/office/powerpoint/2010/main" val="3897783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13</a:t>
            </a:fld>
            <a:endParaRPr lang="en-GB"/>
          </a:p>
        </p:txBody>
      </p:sp>
    </p:spTree>
    <p:extLst>
      <p:ext uri="{BB962C8B-B14F-4D97-AF65-F5344CB8AC3E}">
        <p14:creationId xmlns:p14="http://schemas.microsoft.com/office/powerpoint/2010/main" val="2050487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what happens to your rubbish?</a:t>
            </a:r>
          </a:p>
        </p:txBody>
      </p:sp>
      <p:sp>
        <p:nvSpPr>
          <p:cNvPr id="4" name="Slide Number Placeholder 3"/>
          <p:cNvSpPr>
            <a:spLocks noGrp="1"/>
          </p:cNvSpPr>
          <p:nvPr>
            <p:ph type="sldNum" sz="quarter" idx="5"/>
          </p:nvPr>
        </p:nvSpPr>
        <p:spPr/>
        <p:txBody>
          <a:bodyPr/>
          <a:lstStyle/>
          <a:p>
            <a:fld id="{2104F354-5105-4481-B800-FD8885E21FE1}" type="slidenum">
              <a:rPr lang="en-GB" smtClean="0"/>
              <a:t>15</a:t>
            </a:fld>
            <a:endParaRPr lang="en-GB"/>
          </a:p>
        </p:txBody>
      </p:sp>
    </p:spTree>
    <p:extLst>
      <p:ext uri="{BB962C8B-B14F-4D97-AF65-F5344CB8AC3E}">
        <p14:creationId xmlns:p14="http://schemas.microsoft.com/office/powerpoint/2010/main" val="3859835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 fun fact is 2x banana skins will charge your phone</a:t>
            </a:r>
          </a:p>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18</a:t>
            </a:fld>
            <a:endParaRPr lang="en-GB"/>
          </a:p>
        </p:txBody>
      </p:sp>
    </p:spTree>
    <p:extLst>
      <p:ext uri="{BB962C8B-B14F-4D97-AF65-F5344CB8AC3E}">
        <p14:creationId xmlns:p14="http://schemas.microsoft.com/office/powerpoint/2010/main" val="1853152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And some of it comes to Alex and Dynevor to be made into art.</a:t>
            </a:r>
          </a:p>
        </p:txBody>
      </p:sp>
      <p:sp>
        <p:nvSpPr>
          <p:cNvPr id="4" name="Slide Number Placeholder 3"/>
          <p:cNvSpPr>
            <a:spLocks noGrp="1"/>
          </p:cNvSpPr>
          <p:nvPr>
            <p:ph type="sldNum" sz="quarter" idx="5"/>
          </p:nvPr>
        </p:nvSpPr>
        <p:spPr/>
        <p:txBody>
          <a:bodyPr/>
          <a:lstStyle/>
          <a:p>
            <a:fld id="{2104F354-5105-4481-B800-FD8885E21FE1}" type="slidenum">
              <a:rPr lang="en-GB" smtClean="0"/>
              <a:t>19</a:t>
            </a:fld>
            <a:endParaRPr lang="en-GB"/>
          </a:p>
        </p:txBody>
      </p:sp>
    </p:spTree>
    <p:extLst>
      <p:ext uri="{BB962C8B-B14F-4D97-AF65-F5344CB8AC3E}">
        <p14:creationId xmlns:p14="http://schemas.microsoft.com/office/powerpoint/2010/main" val="40464422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Montserrat" panose="00000500000000000000" pitchFamily="2" charset="0"/>
              </a:rPr>
              <a:t>State of the nature report:</a:t>
            </a:r>
          </a:p>
          <a:p>
            <a:r>
              <a:rPr lang="en-GB" b="0" i="0">
                <a:solidFill>
                  <a:srgbClr val="333333"/>
                </a:solidFill>
                <a:effectLst/>
                <a:latin typeface="Montserrat" panose="00000500000000000000" pitchFamily="2" charset="0"/>
              </a:rPr>
              <a:t>	Habitats that are important for wildlife, only 14% (7% of woodlands and 25% of peatlands.)</a:t>
            </a:r>
          </a:p>
          <a:p>
            <a:r>
              <a:rPr lang="en-GB" b="0" i="0">
                <a:solidFill>
                  <a:srgbClr val="333333"/>
                </a:solidFill>
                <a:effectLst/>
                <a:latin typeface="Montserrat" panose="00000500000000000000" pitchFamily="2" charset="0"/>
              </a:rPr>
              <a:t>	All species abundance has decline by 19% since 1970</a:t>
            </a:r>
          </a:p>
          <a:p>
            <a:r>
              <a:rPr lang="en-GB" b="0" i="0">
                <a:solidFill>
                  <a:srgbClr val="333333"/>
                </a:solidFill>
                <a:effectLst/>
                <a:latin typeface="Montserrat" panose="00000500000000000000" pitchFamily="2" charset="0"/>
              </a:rPr>
              <a:t>	1 in 6 remaining species at risk of being lost (10,000)</a:t>
            </a:r>
          </a:p>
          <a:p>
            <a:r>
              <a:rPr lang="en-GB" b="0" i="0">
                <a:solidFill>
                  <a:srgbClr val="333333"/>
                </a:solidFill>
                <a:effectLst/>
                <a:latin typeface="Montserrat" panose="00000500000000000000" pitchFamily="2" charset="0"/>
              </a:rPr>
              <a:t>	151 extinct in UK from 1500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To mee the requirements under the Wellbeing and Future Generation Act.</a:t>
            </a:r>
          </a:p>
          <a:p>
            <a:r>
              <a:rPr lang="en-GB" b="0" i="0">
                <a:solidFill>
                  <a:srgbClr val="333333"/>
                </a:solidFill>
                <a:effectLst/>
                <a:latin typeface="Montserrat" panose="00000500000000000000" pitchFamily="2" charset="0"/>
              </a:rPr>
              <a:t>	Tri-annual section-6 report</a:t>
            </a:r>
          </a:p>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20</a:t>
            </a:fld>
            <a:endParaRPr lang="en-GB"/>
          </a:p>
        </p:txBody>
      </p:sp>
    </p:spTree>
    <p:extLst>
      <p:ext uri="{BB962C8B-B14F-4D97-AF65-F5344CB8AC3E}">
        <p14:creationId xmlns:p14="http://schemas.microsoft.com/office/powerpoint/2010/main" val="2210683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a:effectLst/>
                <a:latin typeface="-apple-system"/>
                <a:hlinkClick r:id="rId3" tooltip="https://sdgs.un.org/2030agenda"/>
              </a:rPr>
              <a:t>The 2030 Agenda for Sustainable Development,</a:t>
            </a:r>
            <a:r>
              <a:rPr lang="en-GB">
                <a:effectLst/>
                <a:latin typeface="-apple-system"/>
              </a:rPr>
              <a:t> adopted by all United Nations Member States in 2015, provides a shared blueprint for peace and prosperity for people and the planet, now and into the future. At its heart are the 17 Sustainable Development Goals (SDGs), which are an urgent call for action by all countries - developed and developing - in a global partnership. They recognize that ending poverty and other deprivations must go hand-in-hand with strategies that improve health and education, reduce inequality, and spur economic growth – all while tackling climate change and working to preserve our oceans and forests. </a:t>
            </a:r>
          </a:p>
          <a:p>
            <a:pPr rtl="0"/>
            <a:endParaRPr lang="en-GB">
              <a:effectLst/>
              <a:latin typeface="-apple-system"/>
            </a:endParaRPr>
          </a:p>
          <a:p>
            <a:pPr rtl="0"/>
            <a:r>
              <a:rPr lang="en-GB">
                <a:effectLst/>
                <a:latin typeface="-apple-system"/>
              </a:rPr>
              <a:t>The SDGs build on decades of work by countries and the UN, including the </a:t>
            </a:r>
            <a:r>
              <a:rPr lang="en-GB">
                <a:effectLst/>
                <a:latin typeface="-apple-system"/>
                <a:hlinkClick r:id="rId4" tooltip="https://www.un.org/development/desa/en/"/>
              </a:rPr>
              <a:t>UN Department of Economic and Social Affairs</a:t>
            </a:r>
            <a:r>
              <a:rPr lang="en-GB">
                <a:effectLst/>
                <a:latin typeface="-apple-system"/>
              </a:rPr>
              <a:t> </a:t>
            </a:r>
          </a:p>
          <a:p>
            <a:pPr rtl="0">
              <a:buFont typeface="Arial" panose="020B0604020202020204" pitchFamily="34" charset="0"/>
              <a:buChar char="•"/>
            </a:pPr>
            <a:r>
              <a:rPr lang="en-GB">
                <a:effectLst/>
                <a:latin typeface="-apple-system"/>
              </a:rPr>
              <a:t>In June 1992, at the </a:t>
            </a:r>
            <a:r>
              <a:rPr lang="en-GB">
                <a:effectLst/>
                <a:latin typeface="-apple-system"/>
                <a:hlinkClick r:id="rId5" tooltip="https://www.un.org/en/conferences/environment/rio1992"/>
              </a:rPr>
              <a:t>Earth Summit</a:t>
            </a:r>
            <a:r>
              <a:rPr lang="en-GB">
                <a:effectLst/>
                <a:latin typeface="-apple-system"/>
              </a:rPr>
              <a:t> in Rio de Janeiro, Brazil, more than 178 countries adopted </a:t>
            </a:r>
            <a:r>
              <a:rPr lang="en-GB">
                <a:effectLst/>
                <a:latin typeface="-apple-system"/>
                <a:hlinkClick r:id="rId6" tooltip="https://sdgs.un.org/publications/agenda21"/>
              </a:rPr>
              <a:t>Agenda 21</a:t>
            </a:r>
            <a:r>
              <a:rPr lang="en-GB">
                <a:effectLst/>
                <a:latin typeface="-apple-system"/>
              </a:rPr>
              <a:t>, a comprehensive plan of action to build a global partnership for sustainable development to improve human lives and protect the environment.</a:t>
            </a:r>
          </a:p>
          <a:p>
            <a:pPr rtl="0">
              <a:buFont typeface="Arial" panose="020B0604020202020204" pitchFamily="34" charset="0"/>
              <a:buChar char="•"/>
            </a:pPr>
            <a:r>
              <a:rPr lang="en-GB">
                <a:effectLst/>
                <a:latin typeface="-apple-system"/>
              </a:rPr>
              <a:t>Member States unanimously adopted the Millennium Declaration at the </a:t>
            </a:r>
            <a:r>
              <a:rPr lang="en-GB">
                <a:effectLst/>
                <a:latin typeface="-apple-system"/>
                <a:hlinkClick r:id="rId7" tooltip="https://www.un.org/en/conferences/environment/newyork2000"/>
              </a:rPr>
              <a:t>Millennium Summit</a:t>
            </a:r>
            <a:r>
              <a:rPr lang="en-GB">
                <a:effectLst/>
                <a:latin typeface="-apple-system"/>
              </a:rPr>
              <a:t> in September 2000 at UN Headquarters in New York. The Summit led to the elaboration of eight </a:t>
            </a:r>
            <a:r>
              <a:rPr lang="en-GB">
                <a:effectLst/>
                <a:latin typeface="-apple-system"/>
                <a:hlinkClick r:id="rId8" tooltip="http://www.un.org/millenniumgoals/"/>
              </a:rPr>
              <a:t>Millennium Development Goals (MDGs)</a:t>
            </a:r>
            <a:r>
              <a:rPr lang="en-GB">
                <a:effectLst/>
                <a:latin typeface="-apple-system"/>
              </a:rPr>
              <a:t> to reduce extreme poverty by 2015.</a:t>
            </a:r>
          </a:p>
          <a:p>
            <a:pPr rtl="0">
              <a:buFont typeface="Arial" panose="020B0604020202020204" pitchFamily="34" charset="0"/>
              <a:buChar char="•"/>
            </a:pPr>
            <a:r>
              <a:rPr lang="en-GB">
                <a:effectLst/>
                <a:latin typeface="-apple-system"/>
              </a:rPr>
              <a:t>The Johannesburg Declaration on Sustainable Development and the Plan of Implementation, adopted at the </a:t>
            </a:r>
            <a:r>
              <a:rPr lang="en-GB">
                <a:effectLst/>
                <a:latin typeface="-apple-system"/>
                <a:hlinkClick r:id="rId9" tooltip="https://sustainabledevelopment.un.org/milesstones/wssd"/>
              </a:rPr>
              <a:t>World Summit on Sustainable Development</a:t>
            </a:r>
            <a:r>
              <a:rPr lang="en-GB">
                <a:effectLst/>
                <a:latin typeface="-apple-system"/>
              </a:rPr>
              <a:t> in South Africa in 2002, reaffirmed the global community's commitments to poverty eradication and the environment, and built on Agenda 21 and the Millennium Declaration by including more emphasis on multilateral partnerships.</a:t>
            </a:r>
          </a:p>
          <a:p>
            <a:pPr rtl="0">
              <a:buFont typeface="Arial" panose="020B0604020202020204" pitchFamily="34" charset="0"/>
              <a:buChar char="•"/>
            </a:pPr>
            <a:r>
              <a:rPr lang="en-GB">
                <a:effectLst/>
                <a:latin typeface="-apple-system"/>
              </a:rPr>
              <a:t>At the </a:t>
            </a:r>
            <a:r>
              <a:rPr lang="en-GB">
                <a:effectLst/>
                <a:latin typeface="-apple-system"/>
                <a:hlinkClick r:id="rId10" tooltip="https://sustainabledevelopment.un.org/rio20"/>
              </a:rPr>
              <a:t>United Nations Conference on Sustainable Development (Rio+20)</a:t>
            </a:r>
            <a:r>
              <a:rPr lang="en-GB">
                <a:effectLst/>
                <a:latin typeface="-apple-system"/>
              </a:rPr>
              <a:t> in Rio de Janeiro, Brazil, in June 2012, Member States adopted the outcome document </a:t>
            </a:r>
            <a:r>
              <a:rPr lang="en-GB">
                <a:effectLst/>
                <a:latin typeface="-apple-system"/>
                <a:hlinkClick r:id="rId11" tooltip="https://sustainabledevelopment.un.org/index.php?menu=1298"/>
              </a:rPr>
              <a:t>"The Future We Want"</a:t>
            </a:r>
            <a:r>
              <a:rPr lang="en-GB">
                <a:effectLst/>
                <a:latin typeface="-apple-system"/>
              </a:rPr>
              <a:t> in which they decided, inter alia, to launch a process to develop a set of SDGs to build upon the MDGs and to establish the </a:t>
            </a:r>
            <a:r>
              <a:rPr lang="en-GB">
                <a:effectLst/>
                <a:latin typeface="-apple-system"/>
                <a:hlinkClick r:id="rId12" tooltip="https://sustainabledevelopment.un.org/hlpf"/>
              </a:rPr>
              <a:t>UN High-level Political Forum on Sustainable Development</a:t>
            </a:r>
            <a:r>
              <a:rPr lang="en-GB">
                <a:effectLst/>
                <a:latin typeface="-apple-system"/>
              </a:rPr>
              <a:t>. The Rio +20 outcome also contained other measures for implementing sustainable development, including mandates for future programmes of work in development financing, small island developing states and more.</a:t>
            </a:r>
          </a:p>
          <a:p>
            <a:pPr rtl="0">
              <a:buFont typeface="Arial" panose="020B0604020202020204" pitchFamily="34" charset="0"/>
              <a:buChar char="•"/>
            </a:pPr>
            <a:r>
              <a:rPr lang="en-GB">
                <a:effectLst/>
                <a:latin typeface="-apple-system"/>
              </a:rPr>
              <a:t>In 2013, the General Assembly set up a 30-member </a:t>
            </a:r>
            <a:r>
              <a:rPr lang="en-GB">
                <a:effectLst/>
                <a:latin typeface="-apple-system"/>
                <a:hlinkClick r:id="rId13" tooltip="https://sustainabledevelopment.un.org/post2015/owg"/>
              </a:rPr>
              <a:t>Open Working Group</a:t>
            </a:r>
            <a:r>
              <a:rPr lang="en-GB">
                <a:effectLst/>
                <a:latin typeface="-apple-system"/>
              </a:rPr>
              <a:t> to develop a proposal on the SDGs.</a:t>
            </a:r>
          </a:p>
          <a:p>
            <a:pPr rtl="0">
              <a:buFont typeface="Arial" panose="020B0604020202020204" pitchFamily="34" charset="0"/>
              <a:buChar char="•"/>
            </a:pPr>
            <a:r>
              <a:rPr lang="en-GB">
                <a:effectLst/>
                <a:latin typeface="-apple-system"/>
              </a:rPr>
              <a:t>In January 2015, the General Assembly began the negotiation process on the </a:t>
            </a:r>
            <a:r>
              <a:rPr lang="en-GB">
                <a:effectLst/>
                <a:latin typeface="-apple-system"/>
                <a:hlinkClick r:id="rId14" tooltip="https://sustainabledevelopment.un.org/post2015/negotiations"/>
              </a:rPr>
              <a:t>post-2015 development agenda</a:t>
            </a:r>
            <a:r>
              <a:rPr lang="en-GB">
                <a:effectLst/>
                <a:latin typeface="-apple-system"/>
              </a:rPr>
              <a:t>. The process culminated in the subsequent adoption of the </a:t>
            </a:r>
            <a:r>
              <a:rPr lang="en-GB">
                <a:effectLst/>
                <a:latin typeface="-apple-system"/>
                <a:hlinkClick r:id="rId15" tooltip="https://sustainabledevelopment.un.org/post2015/transformingourworld"/>
              </a:rPr>
              <a:t>2030 Agenda for Sustainable Development</a:t>
            </a:r>
            <a:r>
              <a:rPr lang="en-GB">
                <a:effectLst/>
                <a:latin typeface="-apple-system"/>
              </a:rPr>
              <a:t>, with </a:t>
            </a:r>
            <a:r>
              <a:rPr lang="en-GB">
                <a:effectLst/>
                <a:latin typeface="-apple-system"/>
                <a:hlinkClick r:id="rId16" tooltip="https://sustainabledevelopment.un.org/sdgs"/>
              </a:rPr>
              <a:t>17 SDGs</a:t>
            </a:r>
            <a:r>
              <a:rPr lang="en-GB">
                <a:effectLst/>
                <a:latin typeface="-apple-system"/>
              </a:rPr>
              <a:t> at its core, at the </a:t>
            </a:r>
            <a:r>
              <a:rPr lang="en-GB">
                <a:effectLst/>
                <a:latin typeface="-apple-system"/>
                <a:hlinkClick r:id="rId17" tooltip="https://sustainabledevelopment.un.org/post2015/summit"/>
              </a:rPr>
              <a:t>UN Sustainable Development Summit</a:t>
            </a:r>
            <a:r>
              <a:rPr lang="en-GB">
                <a:effectLst/>
                <a:latin typeface="-apple-system"/>
              </a:rPr>
              <a:t> in September 2015.</a:t>
            </a:r>
          </a:p>
          <a:p>
            <a:pPr rtl="0">
              <a:buFont typeface="Arial" panose="020B0604020202020204" pitchFamily="34" charset="0"/>
              <a:buChar char="•"/>
            </a:pPr>
            <a:r>
              <a:rPr lang="en-GB">
                <a:effectLst/>
                <a:latin typeface="-apple-system"/>
              </a:rPr>
              <a:t>2015 was a landmark year for multilateralism and international policy shaping, with the adoption of several major agreements: </a:t>
            </a:r>
          </a:p>
          <a:p>
            <a:pPr marL="742950" lvl="1" indent="-285750" rtl="0">
              <a:buFont typeface="Arial" panose="020B0604020202020204" pitchFamily="34" charset="0"/>
              <a:buChar char="•"/>
            </a:pPr>
            <a:r>
              <a:rPr lang="en-GB">
                <a:effectLst/>
                <a:latin typeface="-apple-system"/>
                <a:hlinkClick r:id="rId18" tooltip="https://sustainabledevelopment.un.org/frameworks/sendaiframework"/>
              </a:rPr>
              <a:t>Sendai Framework for Disaster Risk Reduction</a:t>
            </a:r>
            <a:r>
              <a:rPr lang="en-GB">
                <a:effectLst/>
                <a:latin typeface="-apple-system"/>
              </a:rPr>
              <a:t> (March 2015)</a:t>
            </a:r>
          </a:p>
          <a:p>
            <a:pPr marL="742950" lvl="1" indent="-285750" rtl="0">
              <a:buFont typeface="Arial" panose="020B0604020202020204" pitchFamily="34" charset="0"/>
              <a:buChar char="•"/>
            </a:pPr>
            <a:r>
              <a:rPr lang="en-GB">
                <a:effectLst/>
                <a:latin typeface="-apple-system"/>
                <a:hlinkClick r:id="rId19" tooltip="https://sustainabledevelopment.un.org/frameworks/addisababaactionagenda"/>
              </a:rPr>
              <a:t>Addis Ababa Action Agenda on Financing for Development</a:t>
            </a:r>
            <a:r>
              <a:rPr lang="en-GB">
                <a:effectLst/>
                <a:latin typeface="-apple-system"/>
              </a:rPr>
              <a:t> (July 2015)</a:t>
            </a:r>
          </a:p>
          <a:p>
            <a:pPr marL="742950" lvl="1" indent="-285750" rtl="0">
              <a:buFont typeface="Arial" panose="020B0604020202020204" pitchFamily="34" charset="0"/>
              <a:buChar char="•"/>
            </a:pPr>
            <a:r>
              <a:rPr lang="en-GB">
                <a:effectLst/>
                <a:latin typeface="-apple-system"/>
                <a:hlinkClick r:id="rId3" tooltip="https://sdgs.un.org/2030agenda"/>
              </a:rPr>
              <a:t>Transforming our world: the 2030 Agenda for Sustainable Development</a:t>
            </a:r>
            <a:r>
              <a:rPr lang="en-GB">
                <a:effectLst/>
                <a:latin typeface="-apple-system"/>
              </a:rPr>
              <a:t> with its 17 SDGs was adopted at the </a:t>
            </a:r>
            <a:r>
              <a:rPr lang="en-GB">
                <a:effectLst/>
                <a:latin typeface="-apple-system"/>
                <a:hlinkClick r:id="rId17" tooltip="https://sustainabledevelopment.un.org/post2015/summit"/>
              </a:rPr>
              <a:t>UN Sustainable Development Summit</a:t>
            </a:r>
            <a:r>
              <a:rPr lang="en-GB">
                <a:effectLst/>
                <a:latin typeface="-apple-system"/>
              </a:rPr>
              <a:t> in New York in September 2015.</a:t>
            </a:r>
          </a:p>
          <a:p>
            <a:pPr marL="742950" lvl="1" indent="-285750" rtl="0">
              <a:buFont typeface="Arial" panose="020B0604020202020204" pitchFamily="34" charset="0"/>
              <a:buChar char="•"/>
            </a:pPr>
            <a:r>
              <a:rPr lang="en-GB">
                <a:effectLst/>
                <a:latin typeface="-apple-system"/>
                <a:hlinkClick r:id="rId20" tooltip="https://sdgs.un.org/frameworks/parisagreement"/>
              </a:rPr>
              <a:t>Paris Agreement on Climate Change</a:t>
            </a:r>
            <a:r>
              <a:rPr lang="en-GB">
                <a:effectLst/>
                <a:latin typeface="-apple-system"/>
              </a:rPr>
              <a:t> (December 2015)</a:t>
            </a:r>
          </a:p>
          <a:p>
            <a:pPr rtl="0">
              <a:buFont typeface="Arial" panose="020B0604020202020204" pitchFamily="34" charset="0"/>
              <a:buChar char="•"/>
            </a:pPr>
            <a:r>
              <a:rPr lang="en-GB">
                <a:effectLst/>
                <a:latin typeface="-apple-system"/>
              </a:rPr>
              <a:t>Now, the annual </a:t>
            </a:r>
            <a:r>
              <a:rPr lang="en-GB">
                <a:effectLst/>
                <a:latin typeface="-apple-system"/>
                <a:hlinkClick r:id="rId12" tooltip="https://sustainabledevelopment.un.org/hlpf"/>
              </a:rPr>
              <a:t>High-level Political Forum on Sustainable Development</a:t>
            </a:r>
            <a:r>
              <a:rPr lang="en-GB">
                <a:effectLst/>
                <a:latin typeface="-apple-system"/>
              </a:rPr>
              <a:t> serves as the central UN platform for the follow-up and review of the SDGs.</a:t>
            </a:r>
          </a:p>
          <a:p>
            <a:pPr rtl="0"/>
            <a:r>
              <a:rPr lang="en-GB">
                <a:effectLst/>
                <a:latin typeface="-apple-system"/>
              </a:rPr>
              <a:t>Today, the </a:t>
            </a:r>
            <a:r>
              <a:rPr lang="en-GB">
                <a:effectLst/>
                <a:latin typeface="-apple-system"/>
                <a:hlinkClick r:id="rId21" tooltip="https://sdgs.un.org/about"/>
              </a:rPr>
              <a:t>Division for Sustainable Development Goals (DSDG)</a:t>
            </a:r>
            <a:r>
              <a:rPr lang="en-GB">
                <a:effectLst/>
                <a:latin typeface="-apple-system"/>
              </a:rPr>
              <a:t> in the United Nations </a:t>
            </a:r>
            <a:r>
              <a:rPr lang="en-GB">
                <a:effectLst/>
                <a:latin typeface="-apple-system"/>
                <a:hlinkClick r:id="rId4" tooltip="https://www.un.org/development/desa/en/"/>
              </a:rPr>
              <a:t>Department of Economic and Social Affairs (UNDESA)</a:t>
            </a:r>
            <a:r>
              <a:rPr lang="en-GB">
                <a:effectLst/>
                <a:latin typeface="-apple-system"/>
              </a:rPr>
              <a:t> provides substantive support and capacity-building for the SDGs and their related thematic issues, including </a:t>
            </a:r>
            <a:r>
              <a:rPr lang="en-GB">
                <a:effectLst/>
                <a:latin typeface="-apple-system"/>
                <a:hlinkClick r:id="rId22" tooltip="https://sdgs.un.org/topics/water-and-sanitation"/>
              </a:rPr>
              <a:t>water</a:t>
            </a:r>
            <a:r>
              <a:rPr lang="en-GB">
                <a:effectLst/>
                <a:latin typeface="-apple-system"/>
              </a:rPr>
              <a:t>, </a:t>
            </a:r>
            <a:r>
              <a:rPr lang="en-GB">
                <a:effectLst/>
                <a:latin typeface="-apple-system"/>
                <a:hlinkClick r:id="rId23" tooltip="https://sdgs.un.org/topics/energy"/>
              </a:rPr>
              <a:t>energy</a:t>
            </a:r>
            <a:r>
              <a:rPr lang="en-GB">
                <a:effectLst/>
                <a:latin typeface="-apple-system"/>
              </a:rPr>
              <a:t>, </a:t>
            </a:r>
            <a:r>
              <a:rPr lang="en-GB">
                <a:effectLst/>
                <a:latin typeface="-apple-system"/>
                <a:hlinkClick r:id="rId24" tooltip="https://sdgs.un.org/topics/climate-change"/>
              </a:rPr>
              <a:t>climate</a:t>
            </a:r>
            <a:r>
              <a:rPr lang="en-GB">
                <a:effectLst/>
                <a:latin typeface="-apple-system"/>
              </a:rPr>
              <a:t>, </a:t>
            </a:r>
            <a:r>
              <a:rPr lang="en-GB">
                <a:effectLst/>
                <a:latin typeface="-apple-system"/>
                <a:hlinkClick r:id="rId25" tooltip="https://sdgs.un.org/topics/oceans-and-seas"/>
              </a:rPr>
              <a:t>oceans</a:t>
            </a:r>
            <a:r>
              <a:rPr lang="en-GB">
                <a:effectLst/>
                <a:latin typeface="-apple-system"/>
              </a:rPr>
              <a:t>, </a:t>
            </a:r>
            <a:r>
              <a:rPr lang="en-GB">
                <a:effectLst/>
                <a:latin typeface="-apple-system"/>
                <a:hlinkClick r:id="rId26" tooltip="https://sdgs.un.org/topics/sustainable-cities-and-human-settlements"/>
              </a:rPr>
              <a:t>urbanization</a:t>
            </a:r>
            <a:r>
              <a:rPr lang="en-GB">
                <a:effectLst/>
                <a:latin typeface="-apple-system"/>
              </a:rPr>
              <a:t>, </a:t>
            </a:r>
            <a:r>
              <a:rPr lang="en-GB">
                <a:effectLst/>
                <a:latin typeface="-apple-system"/>
                <a:hlinkClick r:id="rId27" tooltip="https://sdgs.un.org/topics/sustainable-transport"/>
              </a:rPr>
              <a:t>transport</a:t>
            </a:r>
            <a:r>
              <a:rPr lang="en-GB">
                <a:effectLst/>
                <a:latin typeface="-apple-system"/>
              </a:rPr>
              <a:t>, </a:t>
            </a:r>
            <a:r>
              <a:rPr lang="en-GB">
                <a:effectLst/>
                <a:latin typeface="-apple-system"/>
                <a:hlinkClick r:id="rId28" tooltip="https://sdgs.un.org/topics/science"/>
              </a:rPr>
              <a:t>science and technology</a:t>
            </a:r>
            <a:r>
              <a:rPr lang="en-GB">
                <a:effectLst/>
                <a:latin typeface="-apple-system"/>
              </a:rPr>
              <a:t>, the </a:t>
            </a:r>
            <a:r>
              <a:rPr lang="en-GB">
                <a:effectLst/>
                <a:latin typeface="-apple-system"/>
                <a:hlinkClick r:id="rId29" tooltip="https://sdgs.un.org/gsdr"/>
              </a:rPr>
              <a:t>Global Sustainable Development Report (GSDR)</a:t>
            </a:r>
            <a:r>
              <a:rPr lang="en-GB">
                <a:effectLst/>
                <a:latin typeface="-apple-system"/>
              </a:rPr>
              <a:t>, </a:t>
            </a:r>
            <a:r>
              <a:rPr lang="en-GB">
                <a:effectLst/>
                <a:latin typeface="-apple-system"/>
                <a:hlinkClick r:id="rId30" tooltip="https://sustainabledevelopment.un.org/sdinaction"/>
              </a:rPr>
              <a:t>partnerships</a:t>
            </a:r>
            <a:r>
              <a:rPr lang="en-GB">
                <a:effectLst/>
                <a:latin typeface="-apple-system"/>
              </a:rPr>
              <a:t> and </a:t>
            </a:r>
            <a:r>
              <a:rPr lang="en-GB">
                <a:effectLst/>
                <a:latin typeface="-apple-system"/>
                <a:hlinkClick r:id="rId31" tooltip="https://sdgs.un.org/topics/small-island-developing-states"/>
              </a:rPr>
              <a:t>Small Island Developing States</a:t>
            </a:r>
            <a:r>
              <a:rPr lang="en-GB">
                <a:effectLst/>
                <a:latin typeface="-apple-system"/>
              </a:rPr>
              <a:t>. DSDG plays a key role in the evaluation of UN systemwide implementation of the 2030 Agenda and on advocacy and outreach activities relating to the SDGs. In order to make the 2030 Agenda a reality, broad ownership of the SDGs must translate into a strong commitment by all stakeholders to implement the global goals. DSDG aims to help facilitate this engagement. </a:t>
            </a:r>
          </a:p>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26</a:t>
            </a:fld>
            <a:endParaRPr lang="en-GB"/>
          </a:p>
        </p:txBody>
      </p:sp>
    </p:spTree>
    <p:extLst>
      <p:ext uri="{BB962C8B-B14F-4D97-AF65-F5344CB8AC3E}">
        <p14:creationId xmlns:p14="http://schemas.microsoft.com/office/powerpoint/2010/main" val="628970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Which brings us to the </a:t>
            </a:r>
            <a:r>
              <a:rPr lang="en-GB" b="1"/>
              <a:t>UN Sustainable Development Goals (SDGs)</a:t>
            </a:r>
            <a:r>
              <a:rPr lang="en-GB"/>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 SDGs aim to guide global actions toward a sustainable, equitable future by 2030. They are a universal framework, encouraging nations, regions, businesses, and communities to work collaboratively.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US"/>
              <a:t>For the tourism industry, several SDGs are particularly relevant. </a:t>
            </a:r>
          </a:p>
          <a:p>
            <a:r>
              <a:rPr lang="en-US"/>
              <a:t>SDG 1, </a:t>
            </a:r>
            <a:r>
              <a:rPr lang="en-GB" b="1"/>
              <a:t>Tourism can create jobs</a:t>
            </a:r>
            <a:r>
              <a:rPr lang="en-GB"/>
              <a:t> and stimulate local economies, especially in rural or underdeveloped areas. Supporting </a:t>
            </a:r>
            <a:r>
              <a:rPr lang="en-GB" b="1"/>
              <a:t>community-based tourism</a:t>
            </a:r>
            <a:r>
              <a:rPr lang="en-GB"/>
              <a:t> ensures that income stays within local communities.</a:t>
            </a:r>
          </a:p>
          <a:p>
            <a:r>
              <a:rPr lang="en-GB"/>
              <a:t>SDG 12, Encouraging </a:t>
            </a:r>
            <a:r>
              <a:rPr lang="en-GB" b="1"/>
              <a:t>eco-friendly practices</a:t>
            </a:r>
            <a:r>
              <a:rPr lang="en-GB"/>
              <a:t> like waste reduction, recycling, and sustainable sourcing. Promoting </a:t>
            </a:r>
            <a:r>
              <a:rPr lang="en-GB" b="1"/>
              <a:t>green certifications</a:t>
            </a:r>
            <a:r>
              <a:rPr lang="en-GB"/>
              <a:t> and transparency in supply chains.</a:t>
            </a:r>
          </a:p>
          <a:p>
            <a:r>
              <a:rPr lang="en-GB"/>
              <a:t>SDG 13, Reducing carbon footprints through </a:t>
            </a:r>
            <a:r>
              <a:rPr lang="en-GB" b="1"/>
              <a:t>sustainable transport</a:t>
            </a:r>
            <a:r>
              <a:rPr lang="en-GB"/>
              <a:t>, energy-efficient buildings, and carbon offset programs. Educating tourists about </a:t>
            </a:r>
            <a:r>
              <a:rPr lang="en-GB" b="1"/>
              <a:t>climate impacts</a:t>
            </a:r>
            <a:r>
              <a:rPr lang="en-GB"/>
              <a:t> and encouraging low-impact travel.</a:t>
            </a:r>
          </a:p>
          <a:p>
            <a:r>
              <a:rPr lang="en-GB"/>
              <a:t>SDG 14 Coastal tourism can support </a:t>
            </a:r>
            <a:r>
              <a:rPr lang="en-GB" b="1"/>
              <a:t>marine conservation</a:t>
            </a:r>
            <a:r>
              <a:rPr lang="en-GB"/>
              <a:t>, such as coral reef protection and sustainable fishing. Promoting </a:t>
            </a:r>
            <a:r>
              <a:rPr lang="en-GB" b="1"/>
              <a:t>responsible diving and boating practices</a:t>
            </a:r>
            <a:r>
              <a:rPr lang="en-GB"/>
              <a:t>.</a:t>
            </a:r>
          </a:p>
          <a:p>
            <a:r>
              <a:rPr lang="en-GB"/>
              <a:t>SDG 15, Wildlife tourism can fund </a:t>
            </a:r>
            <a:r>
              <a:rPr lang="en-GB" b="1"/>
              <a:t>habitat conservation</a:t>
            </a:r>
            <a:r>
              <a:rPr lang="en-GB"/>
              <a:t> and anti-poaching efforts. Encouraging </a:t>
            </a:r>
            <a:r>
              <a:rPr lang="en-GB" b="1"/>
              <a:t>ethical wildlife experiences</a:t>
            </a:r>
            <a:r>
              <a:rPr lang="en-GB"/>
              <a:t> that do not exploit animals.</a:t>
            </a:r>
          </a:p>
        </p:txBody>
      </p:sp>
      <p:sp>
        <p:nvSpPr>
          <p:cNvPr id="4" name="Slide Number Placeholder 3"/>
          <p:cNvSpPr>
            <a:spLocks noGrp="1"/>
          </p:cNvSpPr>
          <p:nvPr>
            <p:ph type="sldNum" sz="quarter" idx="5"/>
          </p:nvPr>
        </p:nvSpPr>
        <p:spPr/>
        <p:txBody>
          <a:bodyPr/>
          <a:lstStyle/>
          <a:p>
            <a:fld id="{2104F354-5105-4481-B800-FD8885E21FE1}" type="slidenum">
              <a:rPr lang="en-GB" smtClean="0"/>
              <a:t>27</a:t>
            </a:fld>
            <a:endParaRPr lang="en-GB"/>
          </a:p>
        </p:txBody>
      </p:sp>
    </p:spTree>
    <p:extLst>
      <p:ext uri="{BB962C8B-B14F-4D97-AF65-F5344CB8AC3E}">
        <p14:creationId xmlns:p14="http://schemas.microsoft.com/office/powerpoint/2010/main" val="8269881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a:t>
            </a:r>
            <a:r>
              <a:rPr lang="en-GB" b="1"/>
              <a:t>Well-being of Future Generations Act</a:t>
            </a:r>
            <a:r>
              <a:rPr lang="en-GB"/>
              <a:t> is a unique piece of legislation passed in Wales, making sustainable development a legal obligation for public bodies. Its aim is to ensure that current decisions in Wales consider the long-term impacts on future generations.</a:t>
            </a:r>
          </a:p>
          <a:p>
            <a:endParaRPr lang="en-GB"/>
          </a:p>
          <a:p>
            <a:r>
              <a:rPr lang="en-GB"/>
              <a:t>The Act applies to public bodies like local councils, health boards, and national organizations, requiring them to work toward these goals using five principles: long-term thinking, prevention, integration, collaboration, and involvement.</a:t>
            </a:r>
          </a:p>
          <a:p>
            <a:endParaRPr lang="en-US"/>
          </a:p>
          <a:p>
            <a:r>
              <a:rPr lang="en-US"/>
              <a:t>While not bound to it in the same way as a public sector body the act can be relevant for the tourism industry. This act provides a framework for engaging with sustainability in meaningful ways. </a:t>
            </a:r>
          </a:p>
          <a:p>
            <a:endParaRPr lang="en-US"/>
          </a:p>
          <a:p>
            <a:r>
              <a:rPr lang="en-GB" b="1"/>
              <a:t>A Resilient Wales</a:t>
            </a:r>
          </a:p>
          <a:p>
            <a:r>
              <a:rPr lang="en-GB"/>
              <a:t>Tourism can promote environmental resilience by:</a:t>
            </a:r>
          </a:p>
          <a:p>
            <a:r>
              <a:rPr lang="en-GB"/>
              <a:t>Encouraging sustainable travel and eco-tourism.</a:t>
            </a:r>
          </a:p>
          <a:p>
            <a:r>
              <a:rPr lang="en-GB"/>
              <a:t>Supporting conservation efforts through visitor contributions.</a:t>
            </a:r>
          </a:p>
          <a:p>
            <a:r>
              <a:rPr lang="en-GB"/>
              <a:t>Raising awareness of biodiversity and natural heritage.</a:t>
            </a:r>
          </a:p>
          <a:p>
            <a:endParaRPr lang="en-GB"/>
          </a:p>
          <a:p>
            <a:r>
              <a:rPr lang="en-GB" b="1"/>
              <a:t>A Healthier Wales</a:t>
            </a:r>
          </a:p>
          <a:p>
            <a:r>
              <a:rPr lang="en-GB"/>
              <a:t>Tourism contributes to physical and mental well-being by:</a:t>
            </a:r>
          </a:p>
          <a:p>
            <a:r>
              <a:rPr lang="en-GB"/>
              <a:t>Promoting active travel and outdoor recreation (e.g., walking, cycling).</a:t>
            </a:r>
          </a:p>
          <a:p>
            <a:r>
              <a:rPr lang="en-GB"/>
              <a:t>Supporting wellness tourism (e.g., spas, retreats).</a:t>
            </a:r>
          </a:p>
          <a:p>
            <a:r>
              <a:rPr lang="en-GB"/>
              <a:t>Encouraging connection with nature and cultural experiences.</a:t>
            </a:r>
          </a:p>
          <a:p>
            <a:endParaRPr lang="en-GB"/>
          </a:p>
          <a:p>
            <a:r>
              <a:rPr lang="en-GB" b="1"/>
              <a:t>A Wales of Cohesive Communities</a:t>
            </a:r>
          </a:p>
          <a:p>
            <a:r>
              <a:rPr lang="en-GB"/>
              <a:t>Tourism strengthens communities by:</a:t>
            </a:r>
          </a:p>
          <a:p>
            <a:r>
              <a:rPr lang="en-GB"/>
              <a:t>Supporting local pride and identity.</a:t>
            </a:r>
          </a:p>
          <a:p>
            <a:r>
              <a:rPr lang="en-GB"/>
              <a:t>Encouraging community-led tourism initiatives.</a:t>
            </a:r>
          </a:p>
          <a:p>
            <a:r>
              <a:rPr lang="en-GB"/>
              <a:t>Enhancing public spaces and cultural venues.</a:t>
            </a:r>
          </a:p>
          <a:p>
            <a:endParaRPr lang="en-GB"/>
          </a:p>
          <a:p>
            <a:r>
              <a:rPr lang="en-GB" b="1"/>
              <a:t>A Globally Responsible Wales</a:t>
            </a:r>
          </a:p>
          <a:p>
            <a:r>
              <a:rPr lang="en-GB"/>
              <a:t>Tourism can reflect global responsibility by:</a:t>
            </a:r>
          </a:p>
          <a:p>
            <a:r>
              <a:rPr lang="en-GB"/>
              <a:t>Promoting ethical travel and fair trade.</a:t>
            </a:r>
          </a:p>
          <a:p>
            <a:r>
              <a:rPr lang="en-GB"/>
              <a:t>Sharing best practices in sustainability and inclusivity.</a:t>
            </a:r>
          </a:p>
          <a:p>
            <a:r>
              <a:rPr lang="en-GB"/>
              <a:t>Building international partnerships and cultural exchange.</a:t>
            </a:r>
          </a:p>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28</a:t>
            </a:fld>
            <a:endParaRPr lang="en-GB"/>
          </a:p>
        </p:txBody>
      </p:sp>
    </p:spTree>
    <p:extLst>
      <p:ext uri="{BB962C8B-B14F-4D97-AF65-F5344CB8AC3E}">
        <p14:creationId xmlns:p14="http://schemas.microsoft.com/office/powerpoint/2010/main" val="20808756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 team we seek to link our work and activities undertaken by the rest of the university to link these to the SDGs. In the rewrite of Sustainability Policies 2025-2030 we are linking our policies to the SDGs to provide focus and a meaningful impact towards some of the goals or objectives as part of the goals.</a:t>
            </a:r>
          </a:p>
          <a:p>
            <a:endParaRPr lang="en-GB"/>
          </a:p>
          <a:p>
            <a:r>
              <a:rPr lang="en-GB"/>
              <a:t>Here are some of the things we are doing, along with clear links to “SDG 7 affordable clean energy” with our Solar, “SDG 15 with our biodiversity action plan and natural pond we have created in Carmarthen” among others. </a:t>
            </a:r>
          </a:p>
          <a:p>
            <a:endParaRPr lang="en-GB"/>
          </a:p>
          <a:p>
            <a:r>
              <a:rPr lang="en-GB"/>
              <a:t>The SDGs and Future Generations Act provide us a fantastic framework to support and direct some of the work we are doing but another element we need to contend with is the ever changing legislative framework.</a:t>
            </a:r>
          </a:p>
        </p:txBody>
      </p:sp>
      <p:sp>
        <p:nvSpPr>
          <p:cNvPr id="4" name="Slide Number Placeholder 3"/>
          <p:cNvSpPr>
            <a:spLocks noGrp="1"/>
          </p:cNvSpPr>
          <p:nvPr>
            <p:ph type="sldNum" sz="quarter" idx="5"/>
          </p:nvPr>
        </p:nvSpPr>
        <p:spPr/>
        <p:txBody>
          <a:bodyPr/>
          <a:lstStyle/>
          <a:p>
            <a:fld id="{2104F354-5105-4481-B800-FD8885E21FE1}" type="slidenum">
              <a:rPr lang="en-GB" smtClean="0"/>
              <a:t>29</a:t>
            </a:fld>
            <a:endParaRPr lang="en-GB"/>
          </a:p>
        </p:txBody>
      </p:sp>
    </p:spTree>
    <p:extLst>
      <p:ext uri="{BB962C8B-B14F-4D97-AF65-F5344CB8AC3E}">
        <p14:creationId xmlns:p14="http://schemas.microsoft.com/office/powerpoint/2010/main" val="1817700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Now we are going to look at some case studies of where sustainability and tourism have gone hand in hand, and some where it has gone wrong. </a:t>
            </a:r>
          </a:p>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30</a:t>
            </a:fld>
            <a:endParaRPr lang="en-GB"/>
          </a:p>
        </p:txBody>
      </p:sp>
    </p:spTree>
    <p:extLst>
      <p:ext uri="{BB962C8B-B14F-4D97-AF65-F5344CB8AC3E}">
        <p14:creationId xmlns:p14="http://schemas.microsoft.com/office/powerpoint/2010/main" val="33803415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Emission Source: </a:t>
            </a:r>
            <a:r>
              <a:rPr lang="en-GB" sz="1200" b="0" i="0" kern="1200" dirty="0">
                <a:solidFill>
                  <a:schemeClr val="tx1"/>
                </a:solidFill>
                <a:effectLst/>
                <a:latin typeface="+mn-lt"/>
                <a:ea typeface="+mn-ea"/>
                <a:cs typeface="+mn-cs"/>
              </a:rPr>
              <a:t>Lenzen, M., Sun, YY., </a:t>
            </a:r>
            <a:r>
              <a:rPr lang="en-GB" sz="1200" b="0" i="0" kern="1200" dirty="0" err="1">
                <a:solidFill>
                  <a:schemeClr val="tx1"/>
                </a:solidFill>
                <a:effectLst/>
                <a:latin typeface="+mn-lt"/>
                <a:ea typeface="+mn-ea"/>
                <a:cs typeface="+mn-cs"/>
              </a:rPr>
              <a:t>Faturay</a:t>
            </a:r>
            <a:r>
              <a:rPr lang="en-GB" sz="1200" b="0" i="0" kern="1200" dirty="0">
                <a:solidFill>
                  <a:schemeClr val="tx1"/>
                </a:solidFill>
                <a:effectLst/>
                <a:latin typeface="+mn-lt"/>
                <a:ea typeface="+mn-ea"/>
                <a:cs typeface="+mn-cs"/>
              </a:rPr>
              <a:t>, F. </a:t>
            </a:r>
            <a:r>
              <a:rPr lang="en-GB" sz="1200" b="0" i="1" kern="1200" dirty="0">
                <a:solidFill>
                  <a:schemeClr val="tx1"/>
                </a:solidFill>
                <a:effectLst/>
                <a:latin typeface="+mn-lt"/>
                <a:ea typeface="+mn-ea"/>
                <a:cs typeface="+mn-cs"/>
              </a:rPr>
              <a:t>et al.</a:t>
            </a:r>
            <a:r>
              <a:rPr lang="en-GB" sz="1200" b="0" i="0" kern="1200" dirty="0">
                <a:solidFill>
                  <a:schemeClr val="tx1"/>
                </a:solidFill>
                <a:effectLst/>
                <a:latin typeface="+mn-lt"/>
                <a:ea typeface="+mn-ea"/>
                <a:cs typeface="+mn-cs"/>
              </a:rPr>
              <a:t> The carbon footprint of global tourism. </a:t>
            </a:r>
            <a:r>
              <a:rPr lang="en-GB" sz="1200" b="0" i="1" kern="1200" dirty="0">
                <a:solidFill>
                  <a:schemeClr val="tx1"/>
                </a:solidFill>
                <a:effectLst/>
                <a:latin typeface="+mn-lt"/>
                <a:ea typeface="+mn-ea"/>
                <a:cs typeface="+mn-cs"/>
              </a:rPr>
              <a:t>Nature Clim Change</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8</a:t>
            </a:r>
            <a:r>
              <a:rPr lang="en-GB" sz="1200" b="0" i="0" kern="1200" dirty="0">
                <a:solidFill>
                  <a:schemeClr val="tx1"/>
                </a:solidFill>
                <a:effectLst/>
                <a:latin typeface="+mn-lt"/>
                <a:ea typeface="+mn-ea"/>
                <a:cs typeface="+mn-cs"/>
              </a:rPr>
              <a:t>, 522–528 (2018). https://doi.org/10.1038/s41558-018-0141-x</a:t>
            </a:r>
          </a:p>
          <a:p>
            <a:r>
              <a:rPr lang="en-GB" sz="1200" b="0" i="0" kern="1200" dirty="0">
                <a:solidFill>
                  <a:schemeClr val="tx1"/>
                </a:solidFill>
                <a:effectLst/>
                <a:latin typeface="+mn-lt"/>
                <a:ea typeface="+mn-ea"/>
                <a:cs typeface="+mn-cs"/>
              </a:rPr>
              <a:t>High emissions are directly correlate to high income countries.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Construction involves destruction of carbon sinks</a:t>
            </a:r>
          </a:p>
          <a:p>
            <a:r>
              <a:rPr lang="en-GB" sz="1200" b="0" i="0" kern="1200" dirty="0">
                <a:solidFill>
                  <a:schemeClr val="tx1"/>
                </a:solidFill>
                <a:effectLst/>
                <a:latin typeface="+mn-lt"/>
                <a:ea typeface="+mn-ea"/>
                <a:cs typeface="+mn-cs"/>
              </a:rPr>
              <a:t>Resorts, airports, and other tourism facilities can produce massive amounts of carbon even before they open their doors to tourists. Constructing a new building is an energy-intensive</a:t>
            </a:r>
          </a:p>
          <a:p>
            <a:r>
              <a:rPr lang="en-GB" sz="1200" b="0" i="0" kern="1200" dirty="0">
                <a:solidFill>
                  <a:schemeClr val="tx1"/>
                </a:solidFill>
                <a:effectLst/>
                <a:latin typeface="+mn-lt"/>
                <a:ea typeface="+mn-ea"/>
                <a:cs typeface="+mn-cs"/>
              </a:rPr>
              <a:t>Machu Pichu, capacity 2500ppl/day in summer above 5000 ppl/day.</a:t>
            </a:r>
          </a:p>
          <a:p>
            <a:r>
              <a:rPr lang="en-GB" sz="1200" b="0" i="0" kern="1200" dirty="0">
                <a:solidFill>
                  <a:schemeClr val="tx1"/>
                </a:solidFill>
                <a:effectLst/>
                <a:latin typeface="+mn-lt"/>
                <a:ea typeface="+mn-ea"/>
                <a:cs typeface="+mn-cs"/>
              </a:rPr>
              <a:t>Uluru/Ayers rock tourist footfall has eroded pathways into a sacred site of the Anangu (</a:t>
            </a:r>
            <a:r>
              <a:rPr lang="en-GB" sz="1200" b="0" i="0" kern="1200" dirty="0" err="1">
                <a:solidFill>
                  <a:schemeClr val="tx1"/>
                </a:solidFill>
                <a:effectLst/>
                <a:latin typeface="+mn-lt"/>
                <a:ea typeface="+mn-ea"/>
                <a:cs typeface="+mn-cs"/>
              </a:rPr>
              <a:t>Pitjantjatjara</a:t>
            </a:r>
            <a:r>
              <a:rPr lang="en-GB" sz="1200" b="0" i="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31</a:t>
            </a:fld>
            <a:endParaRPr lang="en-GB"/>
          </a:p>
        </p:txBody>
      </p:sp>
    </p:spTree>
    <p:extLst>
      <p:ext uri="{BB962C8B-B14F-4D97-AF65-F5344CB8AC3E}">
        <p14:creationId xmlns:p14="http://schemas.microsoft.com/office/powerpoint/2010/main" val="21189447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Variety in tourism offerings require different certification regimes</a:t>
            </a:r>
          </a:p>
          <a:p>
            <a:r>
              <a:rPr lang="en-GB" dirty="0"/>
              <a:t>Awards requiring different levels of commitment</a:t>
            </a:r>
          </a:p>
          <a:p>
            <a:r>
              <a:rPr lang="en-GB" dirty="0"/>
              <a:t>Cost cheaper often means less stringent checks</a:t>
            </a:r>
          </a:p>
          <a:p>
            <a:r>
              <a:rPr lang="en-GB" dirty="0"/>
              <a:t>Greenwashing</a:t>
            </a:r>
          </a:p>
        </p:txBody>
      </p:sp>
      <p:sp>
        <p:nvSpPr>
          <p:cNvPr id="4" name="Slide Number Placeholder 3"/>
          <p:cNvSpPr>
            <a:spLocks noGrp="1"/>
          </p:cNvSpPr>
          <p:nvPr>
            <p:ph type="sldNum" sz="quarter" idx="5"/>
          </p:nvPr>
        </p:nvSpPr>
        <p:spPr/>
        <p:txBody>
          <a:bodyPr/>
          <a:lstStyle/>
          <a:p>
            <a:fld id="{2104F354-5105-4481-B800-FD8885E21FE1}" type="slidenum">
              <a:rPr lang="en-GB" smtClean="0"/>
              <a:t>32</a:t>
            </a:fld>
            <a:endParaRPr lang="en-GB"/>
          </a:p>
        </p:txBody>
      </p:sp>
    </p:spTree>
    <p:extLst>
      <p:ext uri="{BB962C8B-B14F-4D97-AF65-F5344CB8AC3E}">
        <p14:creationId xmlns:p14="http://schemas.microsoft.com/office/powerpoint/2010/main" val="8796888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How sustainable was KLM fly responsibly? Had examples of using 20% biofuels however the average flight used 0.5% SAF (Sustainable Aviation Fuel)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do you think Ryan air worked out it was the lowest emitting airline? It didn’t it just made up a marketing campaign because it showed strong public buy-in.</a:t>
            </a:r>
          </a:p>
          <a:p>
            <a:r>
              <a:rPr lang="en-GB" dirty="0"/>
              <a:t>Apply watch was produced in a sustainable way but the company decided to advertise it in a false way to go further. The offset of the forest they created to back this up, has no ongoing management is situated in a desert and the land is only leased until 2029 with the offset claimed for 2050.</a:t>
            </a:r>
          </a:p>
        </p:txBody>
      </p:sp>
      <p:sp>
        <p:nvSpPr>
          <p:cNvPr id="4" name="Slide Number Placeholder 3"/>
          <p:cNvSpPr>
            <a:spLocks noGrp="1"/>
          </p:cNvSpPr>
          <p:nvPr>
            <p:ph type="sldNum" sz="quarter" idx="5"/>
          </p:nvPr>
        </p:nvSpPr>
        <p:spPr/>
        <p:txBody>
          <a:bodyPr/>
          <a:lstStyle/>
          <a:p>
            <a:fld id="{2104F354-5105-4481-B800-FD8885E21FE1}" type="slidenum">
              <a:rPr lang="en-GB" smtClean="0"/>
              <a:t>33</a:t>
            </a:fld>
            <a:endParaRPr lang="en-GB"/>
          </a:p>
        </p:txBody>
      </p:sp>
    </p:spTree>
    <p:extLst>
      <p:ext uri="{BB962C8B-B14F-4D97-AF65-F5344CB8AC3E}">
        <p14:creationId xmlns:p14="http://schemas.microsoft.com/office/powerpoint/2010/main" val="41864221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The principles of ecotourism include:</a:t>
            </a:r>
          </a:p>
          <a:p>
            <a:r>
              <a:rPr lang="en-GB" sz="1200" b="1" i="0" kern="1200">
                <a:solidFill>
                  <a:schemeClr val="tx1"/>
                </a:solidFill>
                <a:effectLst/>
                <a:latin typeface="+mn-lt"/>
                <a:ea typeface="+mn-ea"/>
                <a:cs typeface="+mn-cs"/>
              </a:rPr>
              <a:t>Sustainability:</a:t>
            </a:r>
            <a:r>
              <a:rPr lang="en-GB" sz="1200" b="0" i="0" kern="1200">
                <a:solidFill>
                  <a:schemeClr val="tx1"/>
                </a:solidFill>
                <a:effectLst/>
                <a:latin typeface="+mn-lt"/>
                <a:ea typeface="+mn-ea"/>
                <a:cs typeface="+mn-cs"/>
              </a:rPr>
              <a:t> Ecotourism seeks to operate in a way that maintains the environmental, social, and economic integrity of the destinations visited. It aims to minimize the use of non-renewable resources and reduce waste and pollution.</a:t>
            </a:r>
          </a:p>
          <a:p>
            <a:r>
              <a:rPr lang="en-GB" sz="1200" b="1" i="0" kern="1200">
                <a:solidFill>
                  <a:schemeClr val="tx1"/>
                </a:solidFill>
                <a:effectLst/>
                <a:latin typeface="+mn-lt"/>
                <a:ea typeface="+mn-ea"/>
                <a:cs typeface="+mn-cs"/>
              </a:rPr>
              <a:t>Conservation:</a:t>
            </a:r>
            <a:r>
              <a:rPr lang="en-GB" sz="1200" b="0" i="0" kern="1200">
                <a:solidFill>
                  <a:schemeClr val="tx1"/>
                </a:solidFill>
                <a:effectLst/>
                <a:latin typeface="+mn-lt"/>
                <a:ea typeface="+mn-ea"/>
                <a:cs typeface="+mn-cs"/>
              </a:rPr>
              <a:t> Ecotourism supports the preservation and protection of natural and cultural heritage. It seeks to raise awareness about the importance of conservation and to contribute to the conservation efforts of local communities and organizations.</a:t>
            </a:r>
          </a:p>
          <a:p>
            <a:r>
              <a:rPr lang="en-GB" sz="1200" b="1" i="0" kern="1200">
                <a:solidFill>
                  <a:schemeClr val="tx1"/>
                </a:solidFill>
                <a:effectLst/>
                <a:latin typeface="+mn-lt"/>
                <a:ea typeface="+mn-ea"/>
                <a:cs typeface="+mn-cs"/>
              </a:rPr>
              <a:t>Community Involvement:</a:t>
            </a:r>
            <a:r>
              <a:rPr lang="en-GB" sz="1200" b="0" i="0" kern="1200">
                <a:solidFill>
                  <a:schemeClr val="tx1"/>
                </a:solidFill>
                <a:effectLst/>
                <a:latin typeface="+mn-lt"/>
                <a:ea typeface="+mn-ea"/>
                <a:cs typeface="+mn-cs"/>
              </a:rPr>
              <a:t> Ecotourism strives to involve and benefit local communities by providing employment and economic opportunities. It promotes cultural exchange and respect for local traditions and customs.</a:t>
            </a:r>
          </a:p>
          <a:p>
            <a:r>
              <a:rPr lang="en-GB" sz="1200" b="1" i="0" kern="1200">
                <a:solidFill>
                  <a:schemeClr val="tx1"/>
                </a:solidFill>
                <a:effectLst/>
                <a:latin typeface="+mn-lt"/>
                <a:ea typeface="+mn-ea"/>
                <a:cs typeface="+mn-cs"/>
              </a:rPr>
              <a:t>Educational Opportunities:</a:t>
            </a:r>
            <a:r>
              <a:rPr lang="en-GB" sz="1200" b="0" i="0" kern="1200">
                <a:solidFill>
                  <a:schemeClr val="tx1"/>
                </a:solidFill>
                <a:effectLst/>
                <a:latin typeface="+mn-lt"/>
                <a:ea typeface="+mn-ea"/>
                <a:cs typeface="+mn-cs"/>
              </a:rPr>
              <a:t> Ecotourism aims to educate </a:t>
            </a:r>
            <a:r>
              <a:rPr lang="en-GB" sz="1200" b="0" i="0" kern="1200" err="1">
                <a:solidFill>
                  <a:schemeClr val="tx1"/>
                </a:solidFill>
                <a:effectLst/>
                <a:latin typeface="+mn-lt"/>
                <a:ea typeface="+mn-ea"/>
                <a:cs typeface="+mn-cs"/>
              </a:rPr>
              <a:t>travelers</a:t>
            </a:r>
            <a:r>
              <a:rPr lang="en-GB" sz="1200" b="0" i="0" kern="1200">
                <a:solidFill>
                  <a:schemeClr val="tx1"/>
                </a:solidFill>
                <a:effectLst/>
                <a:latin typeface="+mn-lt"/>
                <a:ea typeface="+mn-ea"/>
                <a:cs typeface="+mn-cs"/>
              </a:rPr>
              <a:t> about the natural and cultural significance of the destinations they visit. It provides opportunities for learning and personal growth, fostering a sense of responsibility and environmental stewardship.</a:t>
            </a:r>
          </a:p>
          <a:p>
            <a:r>
              <a:rPr lang="en-GB" sz="1200" b="1" i="0" kern="1200">
                <a:solidFill>
                  <a:schemeClr val="tx1"/>
                </a:solidFill>
                <a:effectLst/>
                <a:latin typeface="+mn-lt"/>
                <a:ea typeface="+mn-ea"/>
                <a:cs typeface="+mn-cs"/>
              </a:rPr>
              <a:t>Minimal Environmental Impact:</a:t>
            </a:r>
            <a:r>
              <a:rPr lang="en-GB" sz="1200" b="0" i="0" kern="1200">
                <a:solidFill>
                  <a:schemeClr val="tx1"/>
                </a:solidFill>
                <a:effectLst/>
                <a:latin typeface="+mn-lt"/>
                <a:ea typeface="+mn-ea"/>
                <a:cs typeface="+mn-cs"/>
              </a:rPr>
              <a:t> Ecotourism seeks to minimize negative impacts on the environment. This can include responsible waste management, the use of renewable energy sources, and promoting sustainable transportation options.</a:t>
            </a:r>
          </a:p>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34</a:t>
            </a:fld>
            <a:endParaRPr lang="en-GB"/>
          </a:p>
        </p:txBody>
      </p:sp>
    </p:spTree>
    <p:extLst>
      <p:ext uri="{BB962C8B-B14F-4D97-AF65-F5344CB8AC3E}">
        <p14:creationId xmlns:p14="http://schemas.microsoft.com/office/powerpoint/2010/main" val="11990924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sustainable is it?</a:t>
            </a:r>
          </a:p>
          <a:p>
            <a:r>
              <a:rPr lang="en-GB" dirty="0"/>
              <a:t>Maximum 20 guest’s 11 bedrooms across 8 cottages</a:t>
            </a:r>
          </a:p>
        </p:txBody>
      </p:sp>
      <p:sp>
        <p:nvSpPr>
          <p:cNvPr id="4" name="Slide Number Placeholder 3"/>
          <p:cNvSpPr>
            <a:spLocks noGrp="1"/>
          </p:cNvSpPr>
          <p:nvPr>
            <p:ph type="sldNum" sz="quarter" idx="5"/>
          </p:nvPr>
        </p:nvSpPr>
        <p:spPr/>
        <p:txBody>
          <a:bodyPr/>
          <a:lstStyle/>
          <a:p>
            <a:fld id="{2104F354-5105-4481-B800-FD8885E21FE1}" type="slidenum">
              <a:rPr lang="en-GB" smtClean="0"/>
              <a:t>35</a:t>
            </a:fld>
            <a:endParaRPr lang="en-GB"/>
          </a:p>
        </p:txBody>
      </p:sp>
    </p:spTree>
    <p:extLst>
      <p:ext uri="{BB962C8B-B14F-4D97-AF65-F5344CB8AC3E}">
        <p14:creationId xmlns:p14="http://schemas.microsoft.com/office/powerpoint/2010/main" val="645055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36</a:t>
            </a:fld>
            <a:endParaRPr lang="en-GB"/>
          </a:p>
        </p:txBody>
      </p:sp>
    </p:spTree>
    <p:extLst>
      <p:ext uri="{BB962C8B-B14F-4D97-AF65-F5344CB8AC3E}">
        <p14:creationId xmlns:p14="http://schemas.microsoft.com/office/powerpoint/2010/main" val="17623210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Regenerative Agriculture</a:t>
            </a:r>
          </a:p>
          <a:p>
            <a:pPr fontAlgn="base"/>
            <a:r>
              <a:rPr lang="en-GB" sz="1200" b="0" i="0" kern="1200" dirty="0">
                <a:solidFill>
                  <a:schemeClr val="tx1"/>
                </a:solidFill>
                <a:effectLst/>
                <a:latin typeface="+mn-lt"/>
                <a:ea typeface="+mn-ea"/>
                <a:cs typeface="+mn-cs"/>
              </a:rPr>
              <a:t>Farm to Table Dining</a:t>
            </a:r>
          </a:p>
          <a:p>
            <a:pPr fontAlgn="base"/>
            <a:r>
              <a:rPr lang="en-GB" sz="1200" b="0" i="0" kern="1200" dirty="0">
                <a:solidFill>
                  <a:schemeClr val="tx1"/>
                </a:solidFill>
                <a:effectLst/>
                <a:latin typeface="+mn-lt"/>
                <a:ea typeface="+mn-ea"/>
                <a:cs typeface="+mn-cs"/>
              </a:rPr>
              <a:t>Regeneration of the Rainforest</a:t>
            </a:r>
          </a:p>
          <a:p>
            <a:pPr fontAlgn="base"/>
            <a:r>
              <a:rPr lang="en-GB" sz="1200" b="0" i="0" kern="1200" dirty="0">
                <a:solidFill>
                  <a:schemeClr val="tx1"/>
                </a:solidFill>
                <a:effectLst/>
                <a:latin typeface="+mn-lt"/>
                <a:ea typeface="+mn-ea"/>
                <a:cs typeface="+mn-cs"/>
              </a:rPr>
              <a:t>Spring-fed and Solar-heated Jacuzzi</a:t>
            </a:r>
          </a:p>
          <a:p>
            <a:pPr fontAlgn="base"/>
            <a:r>
              <a:rPr lang="en-GB" sz="1200" b="0" i="0" kern="1200" dirty="0">
                <a:solidFill>
                  <a:schemeClr val="tx1"/>
                </a:solidFill>
                <a:effectLst/>
                <a:latin typeface="+mn-lt"/>
                <a:ea typeface="+mn-ea"/>
                <a:cs typeface="+mn-cs"/>
              </a:rPr>
              <a:t>Sacred Seeds Sanctuary</a:t>
            </a:r>
          </a:p>
          <a:p>
            <a:pPr fontAlgn="base"/>
            <a:r>
              <a:rPr lang="en-GB" sz="1200" b="0" i="0" kern="1200" dirty="0">
                <a:solidFill>
                  <a:schemeClr val="tx1"/>
                </a:solidFill>
                <a:effectLst/>
                <a:latin typeface="+mn-lt"/>
                <a:ea typeface="+mn-ea"/>
                <a:cs typeface="+mn-cs"/>
              </a:rPr>
              <a:t>The next step in eco- tourism regenerative tourism</a:t>
            </a:r>
          </a:p>
        </p:txBody>
      </p:sp>
      <p:sp>
        <p:nvSpPr>
          <p:cNvPr id="4" name="Slide Number Placeholder 3"/>
          <p:cNvSpPr>
            <a:spLocks noGrp="1"/>
          </p:cNvSpPr>
          <p:nvPr>
            <p:ph type="sldNum" sz="quarter" idx="5"/>
          </p:nvPr>
        </p:nvSpPr>
        <p:spPr/>
        <p:txBody>
          <a:bodyPr/>
          <a:lstStyle/>
          <a:p>
            <a:fld id="{2104F354-5105-4481-B800-FD8885E21FE1}" type="slidenum">
              <a:rPr lang="en-GB" smtClean="0"/>
              <a:t>37</a:t>
            </a:fld>
            <a:endParaRPr lang="en-GB"/>
          </a:p>
        </p:txBody>
      </p:sp>
    </p:spTree>
    <p:extLst>
      <p:ext uri="{BB962C8B-B14F-4D97-AF65-F5344CB8AC3E}">
        <p14:creationId xmlns:p14="http://schemas.microsoft.com/office/powerpoint/2010/main" val="6265675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38</a:t>
            </a:fld>
            <a:endParaRPr lang="en-GB"/>
          </a:p>
        </p:txBody>
      </p:sp>
    </p:spTree>
    <p:extLst>
      <p:ext uri="{BB962C8B-B14F-4D97-AF65-F5344CB8AC3E}">
        <p14:creationId xmlns:p14="http://schemas.microsoft.com/office/powerpoint/2010/main" val="10052511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66B68-C15D-F468-D384-FCD030BF06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43FF43-B33D-A8E5-7206-FC6F26FE73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0FFDC7-021E-1407-F019-1A976A8A3D4F}"/>
              </a:ext>
            </a:extLst>
          </p:cNvPr>
          <p:cNvSpPr>
            <a:spLocks noGrp="1"/>
          </p:cNvSpPr>
          <p:nvPr>
            <p:ph type="body" idx="1"/>
          </p:nvPr>
        </p:nvSpPr>
        <p:spPr/>
        <p:txBody>
          <a:bodyPr/>
          <a:lstStyle/>
          <a:p>
            <a:r>
              <a:rPr lang="en-GB" sz="1200" b="0" i="0" kern="1200">
                <a:solidFill>
                  <a:schemeClr val="tx1"/>
                </a:solidFill>
                <a:effectLst/>
                <a:latin typeface="+mn-lt"/>
                <a:ea typeface="+mn-ea"/>
                <a:cs typeface="+mn-cs"/>
              </a:rPr>
              <a:t>Sea Canoe and Siam Safari have faced significant criticism and controversies related to their negative ecotourism practices. These companies have been called out for their exploitative approaches, environmental impact, and lack of transparency in their operations.</a:t>
            </a:r>
          </a:p>
          <a:p>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One of the primary criticisms revolves around their treatment of wildlife. Sea Canoe and Siam Safari have faced backlash for promoting activities that involve close interactions with animals, such as swimming with dolphins or riding elephants. Animal welfare advocates argue that these practices contribute to the suffering, exploitation, and captivity of these creatures.</a:t>
            </a:r>
          </a:p>
          <a:p>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There have been numerous reports highlighting abusive training methods used by Siam Safari in their elephant trekking tours. The mistreatment of elephants, including the use of sharp hooks and withholding basic necessities like proper food and water, has drawn widespread condemnation from animal rights organizations and concerned individuals.</a:t>
            </a:r>
          </a:p>
          <a:p>
            <a:endParaRPr lang="en-GB"/>
          </a:p>
        </p:txBody>
      </p:sp>
      <p:sp>
        <p:nvSpPr>
          <p:cNvPr id="4" name="Slide Number Placeholder 3">
            <a:extLst>
              <a:ext uri="{FF2B5EF4-FFF2-40B4-BE49-F238E27FC236}">
                <a16:creationId xmlns:a16="http://schemas.microsoft.com/office/drawing/2014/main" id="{18488593-5200-04ED-6A9D-C2889DA76500}"/>
              </a:ext>
            </a:extLst>
          </p:cNvPr>
          <p:cNvSpPr>
            <a:spLocks noGrp="1"/>
          </p:cNvSpPr>
          <p:nvPr>
            <p:ph type="sldNum" sz="quarter" idx="5"/>
          </p:nvPr>
        </p:nvSpPr>
        <p:spPr/>
        <p:txBody>
          <a:bodyPr/>
          <a:lstStyle/>
          <a:p>
            <a:fld id="{2104F354-5105-4481-B800-FD8885E21FE1}" type="slidenum">
              <a:rPr lang="en-GB" smtClean="0"/>
              <a:t>39</a:t>
            </a:fld>
            <a:endParaRPr lang="en-GB"/>
          </a:p>
        </p:txBody>
      </p:sp>
    </p:spTree>
    <p:extLst>
      <p:ext uri="{BB962C8B-B14F-4D97-AF65-F5344CB8AC3E}">
        <p14:creationId xmlns:p14="http://schemas.microsoft.com/office/powerpoint/2010/main" val="22944885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sustainability the real reason? Financial?</a:t>
            </a:r>
          </a:p>
        </p:txBody>
      </p:sp>
      <p:sp>
        <p:nvSpPr>
          <p:cNvPr id="4" name="Slide Number Placeholder 3"/>
          <p:cNvSpPr>
            <a:spLocks noGrp="1"/>
          </p:cNvSpPr>
          <p:nvPr>
            <p:ph type="sldNum" sz="quarter" idx="5"/>
          </p:nvPr>
        </p:nvSpPr>
        <p:spPr/>
        <p:txBody>
          <a:bodyPr/>
          <a:lstStyle/>
          <a:p>
            <a:fld id="{2104F354-5105-4481-B800-FD8885E21FE1}" type="slidenum">
              <a:rPr lang="en-GB" smtClean="0"/>
              <a:t>40</a:t>
            </a:fld>
            <a:endParaRPr lang="en-GB"/>
          </a:p>
        </p:txBody>
      </p:sp>
    </p:spTree>
    <p:extLst>
      <p:ext uri="{BB962C8B-B14F-4D97-AF65-F5344CB8AC3E}">
        <p14:creationId xmlns:p14="http://schemas.microsoft.com/office/powerpoint/2010/main" val="1555952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Carbon-negative travel gaining traction, with airlines and hotels offering offset programs.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Regenerative tourism is replacing traditional sustainability models, aiming to leave destinations better than found.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Digital detox and wellness travel are rising, promoting mental health and low-impact tourism.</a:t>
            </a:r>
          </a:p>
          <a:p>
            <a:r>
              <a:rPr lang="en-GB" sz="1200" dirty="0"/>
              <a:t>73% of travellers prefer sustainable destinations</a:t>
            </a:r>
          </a:p>
          <a:p>
            <a:r>
              <a:rPr lang="en-GB" sz="1200" dirty="0"/>
              <a:t>60% willing to pay more for sustainable options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WTTC and TRIP.COM Group Global Traveller Report Reveals Shift Towards Sustainable Travel</a:t>
            </a:r>
            <a:endParaRPr lang="en-GB" dirty="0"/>
          </a:p>
          <a:p>
            <a:endParaRPr lang="en-GB" dirty="0"/>
          </a:p>
        </p:txBody>
      </p:sp>
      <p:sp>
        <p:nvSpPr>
          <p:cNvPr id="4" name="Slide Number Placeholder 3"/>
          <p:cNvSpPr>
            <a:spLocks noGrp="1"/>
          </p:cNvSpPr>
          <p:nvPr>
            <p:ph type="sldNum" sz="quarter" idx="5"/>
          </p:nvPr>
        </p:nvSpPr>
        <p:spPr/>
        <p:txBody>
          <a:bodyPr/>
          <a:lstStyle/>
          <a:p>
            <a:fld id="{2104F354-5105-4481-B800-FD8885E21FE1}" type="slidenum">
              <a:rPr lang="en-GB" smtClean="0"/>
              <a:t>41</a:t>
            </a:fld>
            <a:endParaRPr lang="en-GB"/>
          </a:p>
        </p:txBody>
      </p:sp>
    </p:spTree>
    <p:extLst>
      <p:ext uri="{BB962C8B-B14F-4D97-AF65-F5344CB8AC3E}">
        <p14:creationId xmlns:p14="http://schemas.microsoft.com/office/powerpoint/2010/main" val="11475082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981D7-6684-95CA-0889-084FA1F156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9BF66C-D549-1C22-9FCB-7C703584F9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C057C4-D692-E94F-C503-5363CCB092B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23B40CF-D90D-8DD8-CC9D-090DF3D282CA}"/>
              </a:ext>
            </a:extLst>
          </p:cNvPr>
          <p:cNvSpPr>
            <a:spLocks noGrp="1"/>
          </p:cNvSpPr>
          <p:nvPr>
            <p:ph type="sldNum" sz="quarter" idx="5"/>
          </p:nvPr>
        </p:nvSpPr>
        <p:spPr/>
        <p:txBody>
          <a:bodyPr/>
          <a:lstStyle/>
          <a:p>
            <a:fld id="{2104F354-5105-4481-B800-FD8885E21FE1}" type="slidenum">
              <a:rPr lang="en-GB" smtClean="0"/>
              <a:t>42</a:t>
            </a:fld>
            <a:endParaRPr lang="en-GB"/>
          </a:p>
        </p:txBody>
      </p:sp>
    </p:spTree>
    <p:extLst>
      <p:ext uri="{BB962C8B-B14F-4D97-AF65-F5344CB8AC3E}">
        <p14:creationId xmlns:p14="http://schemas.microsoft.com/office/powerpoint/2010/main" val="1812550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80% of plastic debris in oceans is now plastic (SAS website)</a:t>
            </a:r>
          </a:p>
        </p:txBody>
      </p:sp>
      <p:sp>
        <p:nvSpPr>
          <p:cNvPr id="4" name="Slide Number Placeholder 3"/>
          <p:cNvSpPr>
            <a:spLocks noGrp="1"/>
          </p:cNvSpPr>
          <p:nvPr>
            <p:ph type="sldNum" sz="quarter" idx="5"/>
          </p:nvPr>
        </p:nvSpPr>
        <p:spPr/>
        <p:txBody>
          <a:bodyPr/>
          <a:lstStyle/>
          <a:p>
            <a:fld id="{2104F354-5105-4481-B800-FD8885E21FE1}" type="slidenum">
              <a:rPr lang="en-GB" smtClean="0"/>
              <a:t>43</a:t>
            </a:fld>
            <a:endParaRPr lang="en-GB"/>
          </a:p>
        </p:txBody>
      </p:sp>
    </p:spTree>
    <p:extLst>
      <p:ext uri="{BB962C8B-B14F-4D97-AF65-F5344CB8AC3E}">
        <p14:creationId xmlns:p14="http://schemas.microsoft.com/office/powerpoint/2010/main" val="6930712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04F354-5105-4481-B800-FD8885E21FE1}" type="slidenum">
              <a:rPr lang="en-GB" smtClean="0"/>
              <a:t>46</a:t>
            </a:fld>
            <a:endParaRPr lang="en-GB"/>
          </a:p>
        </p:txBody>
      </p:sp>
    </p:spTree>
    <p:extLst>
      <p:ext uri="{BB962C8B-B14F-4D97-AF65-F5344CB8AC3E}">
        <p14:creationId xmlns:p14="http://schemas.microsoft.com/office/powerpoint/2010/main" val="1388812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17/10/2025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052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51011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4328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image" Target="../media/image40.jpeg"/><Relationship Id="rId4" Type="http://schemas.openxmlformats.org/officeDocument/2006/relationships/image" Target="../media/image39.jpeg"/></Relationships>
</file>

<file path=ppt/slides/_rels/slide1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43.sv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6.xml"/><Relationship Id="rId1" Type="http://schemas.openxmlformats.org/officeDocument/2006/relationships/slideLayout" Target="../slideLayouts/slideLayout9.xml"/><Relationship Id="rId4" Type="http://schemas.openxmlformats.org/officeDocument/2006/relationships/image" Target="../media/image59.svg"/></Relationships>
</file>

<file path=ppt/slides/_rels/slide2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naturalresources.wales/evidence-and-data/research-and-reports/state-of-natural-resources-report-sonarr-for-wales-2020/?lang=en" TargetMode="Externa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8.xml"/><Relationship Id="rId5" Type="http://schemas.openxmlformats.org/officeDocument/2006/relationships/image" Target="../media/image64.jpeg"/><Relationship Id="rId4" Type="http://schemas.openxmlformats.org/officeDocument/2006/relationships/image" Target="../media/image63.jpeg"/></Relationships>
</file>

<file path=ppt/slides/_rels/slide23.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oleObject" Target="../embeddings/oleObject1.bin"/><Relationship Id="rId1" Type="http://schemas.openxmlformats.org/officeDocument/2006/relationships/slideLayout" Target="../slideLayouts/slideLayout10.xml"/><Relationship Id="rId4" Type="http://schemas.openxmlformats.org/officeDocument/2006/relationships/image" Target="../media/image66.jpeg"/></Relationships>
</file>

<file path=ppt/slides/_rels/slide2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71.png"/><Relationship Id="rId7" Type="http://schemas.openxmlformats.org/officeDocument/2006/relationships/image" Target="../media/image75.png"/><Relationship Id="rId2" Type="http://schemas.openxmlformats.org/officeDocument/2006/relationships/notesSlide" Target="../notesSlides/notesSlide20.xml"/><Relationship Id="rId1" Type="http://schemas.openxmlformats.org/officeDocument/2006/relationships/slideLayout" Target="../slideLayouts/slideLayout8.xml"/><Relationship Id="rId6" Type="http://schemas.openxmlformats.org/officeDocument/2006/relationships/image" Target="../media/image74.png"/><Relationship Id="rId5" Type="http://schemas.openxmlformats.org/officeDocument/2006/relationships/image" Target="../media/image73.png"/><Relationship Id="rId4" Type="http://schemas.openxmlformats.org/officeDocument/2006/relationships/image" Target="../media/image72.png"/></Relationships>
</file>

<file path=ppt/slides/_rels/slide3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notesSlide" Target="../notesSlides/notesSlide24.xml"/><Relationship Id="rId1" Type="http://schemas.openxmlformats.org/officeDocument/2006/relationships/slideLayout" Target="../slideLayouts/slideLayout5.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34.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image" Target="../media/image88.png"/></Relationships>
</file>

<file path=ppt/slides/_rels/slide3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31.xml"/><Relationship Id="rId1" Type="http://schemas.openxmlformats.org/officeDocument/2006/relationships/slideLayout" Target="../slideLayouts/slideLayout8.xml"/><Relationship Id="rId4" Type="http://schemas.openxmlformats.org/officeDocument/2006/relationships/image" Target="../media/image92.png"/></Relationships>
</file>

<file path=ppt/slides/_rels/slide4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41FBCC-924C-E20F-B266-3BD30A27E45C}"/>
              </a:ext>
            </a:extLst>
          </p:cNvPr>
          <p:cNvSpPr txBox="1"/>
          <p:nvPr/>
        </p:nvSpPr>
        <p:spPr>
          <a:xfrm>
            <a:off x="1726720" y="1571657"/>
            <a:ext cx="8738559" cy="2554545"/>
          </a:xfrm>
          <a:prstGeom prst="rect">
            <a:avLst/>
          </a:prstGeom>
          <a:noFill/>
        </p:spPr>
        <p:txBody>
          <a:bodyPr wrap="square" rtlCol="0">
            <a:spAutoFit/>
          </a:bodyPr>
          <a:lstStyle/>
          <a:p>
            <a:pPr algn="ctr"/>
            <a:r>
              <a:rPr lang="en-GB" sz="8000" b="1" dirty="0">
                <a:solidFill>
                  <a:schemeClr val="accent4"/>
                </a:solidFill>
              </a:rPr>
              <a:t>SUSTAINABILITY AND TOURISM</a:t>
            </a:r>
          </a:p>
        </p:txBody>
      </p:sp>
    </p:spTree>
    <p:extLst>
      <p:ext uri="{BB962C8B-B14F-4D97-AF65-F5344CB8AC3E}">
        <p14:creationId xmlns:p14="http://schemas.microsoft.com/office/powerpoint/2010/main" val="75877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322E6-D5C4-EE78-2504-806B41AADA82}"/>
              </a:ext>
            </a:extLst>
          </p:cNvPr>
          <p:cNvSpPr>
            <a:spLocks noGrp="1"/>
          </p:cNvSpPr>
          <p:nvPr>
            <p:ph type="title"/>
          </p:nvPr>
        </p:nvSpPr>
        <p:spPr>
          <a:xfrm>
            <a:off x="301657" y="1420926"/>
            <a:ext cx="11594969" cy="1325563"/>
          </a:xfrm>
        </p:spPr>
        <p:txBody>
          <a:bodyPr vert="horz" lIns="91440" tIns="45720" rIns="91440" bIns="45720" rtlCol="0" anchor="ctr">
            <a:normAutofit/>
          </a:bodyPr>
          <a:lstStyle/>
          <a:p>
            <a:r>
              <a:rPr lang="en-US" sz="2800" kern="1200"/>
              <a:t>The aim of this lecture is </a:t>
            </a:r>
            <a:r>
              <a:rPr lang="en-US" sz="2800"/>
              <a:t>explore how sustainability intersects with the tourism sector at UWTSD and how they can be powerful agents of environmental change</a:t>
            </a:r>
            <a:endParaRPr lang="en-US" sz="2800" kern="1200"/>
          </a:p>
        </p:txBody>
      </p:sp>
      <p:pic>
        <p:nvPicPr>
          <p:cNvPr id="4" name="Picture 3">
            <a:extLst>
              <a:ext uri="{FF2B5EF4-FFF2-40B4-BE49-F238E27FC236}">
                <a16:creationId xmlns:a16="http://schemas.microsoft.com/office/drawing/2014/main" id="{AD789D84-1BD2-5F9A-3E25-F625C7A9CB33}"/>
              </a:ext>
            </a:extLst>
          </p:cNvPr>
          <p:cNvPicPr>
            <a:picLocks noChangeAspect="1"/>
          </p:cNvPicPr>
          <p:nvPr/>
        </p:nvPicPr>
        <p:blipFill>
          <a:blip r:embed="rId3"/>
          <a:srcRect t="25644" r="-1" b="27000"/>
          <a:stretch>
            <a:fillRect/>
          </a:stretch>
        </p:blipFill>
        <p:spPr>
          <a:xfrm>
            <a:off x="301657" y="2881426"/>
            <a:ext cx="11594969" cy="3651349"/>
          </a:xfrm>
          <a:prstGeom prst="rect">
            <a:avLst/>
          </a:prstGeom>
          <a:noFill/>
        </p:spPr>
      </p:pic>
    </p:spTree>
    <p:extLst>
      <p:ext uri="{BB962C8B-B14F-4D97-AF65-F5344CB8AC3E}">
        <p14:creationId xmlns:p14="http://schemas.microsoft.com/office/powerpoint/2010/main" val="3812181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0BBEC9B8-C5FE-06FB-81AD-FADF0EBAC72E}"/>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a:t>Lecture Outline</a:t>
            </a:r>
          </a:p>
        </p:txBody>
      </p:sp>
      <p:graphicFrame>
        <p:nvGraphicFramePr>
          <p:cNvPr id="8" name="TextBox 5">
            <a:extLst>
              <a:ext uri="{FF2B5EF4-FFF2-40B4-BE49-F238E27FC236}">
                <a16:creationId xmlns:a16="http://schemas.microsoft.com/office/drawing/2014/main" id="{01CF54B1-018D-53A8-0F8A-4CA05F7A0368}"/>
              </a:ext>
            </a:extLst>
          </p:cNvPr>
          <p:cNvGraphicFramePr/>
          <p:nvPr>
            <p:extLst>
              <p:ext uri="{D42A27DB-BD31-4B8C-83A1-F6EECF244321}">
                <p14:modId xmlns:p14="http://schemas.microsoft.com/office/powerpoint/2010/main" val="86361094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8171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9A52880-6E93-DBD7-B61B-9E7AC0C46815}"/>
              </a:ext>
            </a:extLst>
          </p:cNvPr>
          <p:cNvSpPr>
            <a:spLocks noGrp="1"/>
          </p:cNvSpPr>
          <p:nvPr>
            <p:ph type="title" idx="4294967295"/>
          </p:nvPr>
        </p:nvSpPr>
        <p:spPr>
          <a:xfrm>
            <a:off x="355600" y="353836"/>
            <a:ext cx="11480800" cy="1325563"/>
          </a:xfrm>
        </p:spPr>
        <p:txBody>
          <a:bodyPr anchor="ctr">
            <a:normAutofit/>
          </a:bodyPr>
          <a:lstStyle/>
          <a:p>
            <a:pPr algn="ctr"/>
            <a:r>
              <a:rPr lang="en-US" b="1">
                <a:solidFill>
                  <a:schemeClr val="accent4"/>
                </a:solidFill>
              </a:rPr>
              <a:t>INTRODUCTION TO SUSTAINABILITY AT UWTSD</a:t>
            </a:r>
          </a:p>
        </p:txBody>
      </p:sp>
      <p:pic>
        <p:nvPicPr>
          <p:cNvPr id="11" name="Picture 10" descr="Small plant growing on soil">
            <a:extLst>
              <a:ext uri="{FF2B5EF4-FFF2-40B4-BE49-F238E27FC236}">
                <a16:creationId xmlns:a16="http://schemas.microsoft.com/office/drawing/2014/main" id="{B93DE0B7-7B39-5F6F-06E0-26AF5159538E}"/>
              </a:ext>
            </a:extLst>
          </p:cNvPr>
          <p:cNvPicPr>
            <a:picLocks noChangeAspect="1"/>
          </p:cNvPicPr>
          <p:nvPr/>
        </p:nvPicPr>
        <p:blipFill>
          <a:blip r:embed="rId2"/>
          <a:srcRect t="34493" r="-1" b="18329"/>
          <a:stretch>
            <a:fillRect/>
          </a:stretch>
        </p:blipFill>
        <p:spPr>
          <a:xfrm>
            <a:off x="421434" y="1825625"/>
            <a:ext cx="11355416" cy="3575934"/>
          </a:xfrm>
          <a:prstGeom prst="rect">
            <a:avLst/>
          </a:prstGeom>
          <a:noFill/>
        </p:spPr>
      </p:pic>
    </p:spTree>
    <p:extLst>
      <p:ext uri="{BB962C8B-B14F-4D97-AF65-F5344CB8AC3E}">
        <p14:creationId xmlns:p14="http://schemas.microsoft.com/office/powerpoint/2010/main" val="4046757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6A36E-1367-E1CE-3977-6CF7FC3C02E4}"/>
              </a:ext>
            </a:extLst>
          </p:cNvPr>
          <p:cNvSpPr>
            <a:spLocks noGrp="1"/>
          </p:cNvSpPr>
          <p:nvPr>
            <p:ph type="title"/>
          </p:nvPr>
        </p:nvSpPr>
        <p:spPr/>
        <p:txBody>
          <a:bodyPr/>
          <a:lstStyle/>
          <a:p>
            <a:r>
              <a:rPr lang="en-GB"/>
              <a:t>What is Sustainability?</a:t>
            </a:r>
          </a:p>
        </p:txBody>
      </p:sp>
      <p:sp>
        <p:nvSpPr>
          <p:cNvPr id="4" name="Text Box 1">
            <a:extLst>
              <a:ext uri="{FF2B5EF4-FFF2-40B4-BE49-F238E27FC236}">
                <a16:creationId xmlns:a16="http://schemas.microsoft.com/office/drawing/2014/main" id="{AFF3F76A-99D8-8BE6-6C33-7FD04C2061BF}"/>
              </a:ext>
            </a:extLst>
          </p:cNvPr>
          <p:cNvSpPr txBox="1">
            <a:spLocks noChangeArrowheads="1"/>
          </p:cNvSpPr>
          <p:nvPr/>
        </p:nvSpPr>
        <p:spPr bwMode="auto">
          <a:xfrm>
            <a:off x="358219" y="2520999"/>
            <a:ext cx="5813379" cy="218324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solidFill>
                  <a:schemeClr val="dk1">
                    <a:lumMod val="0"/>
                    <a:lumOff val="0"/>
                  </a:schemeClr>
                </a:solidFill>
                <a:miter lim="800000"/>
                <a:headEnd/>
                <a:tailEnd/>
              </a14:hiddenLine>
            </a:ext>
            <a:ext uri="{AF507438-7753-43E0-B8FC-AC1667EBCBE1}">
              <a14:hiddenEffects xmlns:a14="http://schemas.microsoft.com/office/drawing/2010/main">
                <a:effectLst/>
              </a14:hiddenEffects>
            </a:ext>
          </a:extLst>
        </p:spPr>
        <p:txBody>
          <a:bodyPr rot="0" vert="horz" wrap="square" lIns="36576" tIns="36576" rIns="36576" bIns="36576" anchor="t" anchorCtr="0" upright="1">
            <a:noAutofit/>
          </a:bodyPr>
          <a:lstStyle/>
          <a:p>
            <a:pPr algn="ctr"/>
            <a:r>
              <a:rPr lang="en-GB" sz="2400">
                <a:effectLst/>
                <a:latin typeface="Calibri" panose="020F0502020204030204" pitchFamily="34" charset="0"/>
                <a:ea typeface="Times New Roman" panose="02020603050405020304" pitchFamily="18" charset="0"/>
                <a:cs typeface="Times New Roman" panose="02020603050405020304" pitchFamily="18" charset="0"/>
              </a:rPr>
              <a:t>“Meeting the needs of the present without compromising the ability of future generations to meet their own needs”</a:t>
            </a:r>
            <a:endParaRPr lang="en-GB">
              <a:effectLst/>
              <a:latin typeface="Verdana" panose="020B0604030504040204" pitchFamily="34" charset="0"/>
              <a:ea typeface="Times New Roman" panose="02020603050405020304" pitchFamily="18" charset="0"/>
              <a:cs typeface="Times New Roman" panose="02020603050405020304" pitchFamily="18" charset="0"/>
            </a:endParaRPr>
          </a:p>
          <a:p>
            <a:pPr algn="ctr"/>
            <a:r>
              <a:rPr lang="en-GB">
                <a:effectLst/>
                <a:latin typeface="Calibri" panose="020F0502020204030204" pitchFamily="34" charset="0"/>
                <a:ea typeface="Times New Roman" panose="02020603050405020304" pitchFamily="18" charset="0"/>
                <a:cs typeface="Times New Roman" panose="02020603050405020304" pitchFamily="18" charset="0"/>
              </a:rPr>
              <a:t>United Nations Brundtland Commission 1978</a:t>
            </a:r>
            <a:endParaRPr lang="en-GB">
              <a:effectLst/>
              <a:latin typeface="Verdana" panose="020B0604030504040204" pitchFamily="34" charset="0"/>
              <a:ea typeface="Times New Roman" panose="02020603050405020304" pitchFamily="18" charset="0"/>
              <a:cs typeface="Times New Roman" panose="02020603050405020304" pitchFamily="18" charset="0"/>
            </a:endParaRPr>
          </a:p>
          <a:p>
            <a:pPr algn="ctr"/>
            <a:r>
              <a:rPr lang="en-GB" sz="1200" b="1">
                <a:solidFill>
                  <a:srgbClr val="D9D9D9"/>
                </a:solidFill>
                <a:effectLst/>
                <a:latin typeface="Verdana" panose="020B0604030504040204" pitchFamily="34" charset="0"/>
                <a:ea typeface="Times New Roman" panose="02020603050405020304" pitchFamily="18" charset="0"/>
                <a:cs typeface="Times New Roman" panose="02020603050405020304" pitchFamily="18" charset="0"/>
              </a:rPr>
              <a:t> </a:t>
            </a:r>
            <a:endParaRPr lang="en-GB" sz="1200">
              <a:effectLst/>
              <a:latin typeface="Verdana" panose="020B0604030504040204" pitchFamily="34" charset="0"/>
              <a:ea typeface="Times New Roman" panose="02020603050405020304" pitchFamily="18" charset="0"/>
              <a:cs typeface="Times New Roman" panose="02020603050405020304" pitchFamily="18" charset="0"/>
            </a:endParaRPr>
          </a:p>
        </p:txBody>
      </p:sp>
      <p:pic>
        <p:nvPicPr>
          <p:cNvPr id="1026" name="Picture 2" descr="What Is Sustainability? And Why Does It Matter?">
            <a:extLst>
              <a:ext uri="{FF2B5EF4-FFF2-40B4-BE49-F238E27FC236}">
                <a16:creationId xmlns:a16="http://schemas.microsoft.com/office/drawing/2014/main" id="{D55C4DA2-D15B-1DD6-C0B7-7C6624436C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4978" y="1487488"/>
            <a:ext cx="5396089" cy="4047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8030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FCF6D-64AE-FD1E-C42F-10CCAC4BE0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729757-7265-5F86-A4C2-7C64F7DD45E3}"/>
              </a:ext>
            </a:extLst>
          </p:cNvPr>
          <p:cNvSpPr>
            <a:spLocks noGrp="1"/>
          </p:cNvSpPr>
          <p:nvPr>
            <p:ph type="title"/>
          </p:nvPr>
        </p:nvSpPr>
        <p:spPr/>
        <p:txBody>
          <a:bodyPr/>
          <a:lstStyle/>
          <a:p>
            <a:r>
              <a:rPr lang="en-GB"/>
              <a:t>Why is Sustainability important?</a:t>
            </a:r>
          </a:p>
        </p:txBody>
      </p:sp>
      <p:pic>
        <p:nvPicPr>
          <p:cNvPr id="5" name="Picture 4">
            <a:extLst>
              <a:ext uri="{FF2B5EF4-FFF2-40B4-BE49-F238E27FC236}">
                <a16:creationId xmlns:a16="http://schemas.microsoft.com/office/drawing/2014/main" id="{D70C67EC-17D3-0E94-6E97-070B11CB5BBF}"/>
              </a:ext>
            </a:extLst>
          </p:cNvPr>
          <p:cNvPicPr>
            <a:picLocks noChangeAspect="1"/>
          </p:cNvPicPr>
          <p:nvPr/>
        </p:nvPicPr>
        <p:blipFill>
          <a:blip r:embed="rId3"/>
          <a:srcRect b="16269"/>
          <a:stretch>
            <a:fillRect/>
          </a:stretch>
        </p:blipFill>
        <p:spPr>
          <a:xfrm>
            <a:off x="3752766" y="3778984"/>
            <a:ext cx="3937365" cy="1903022"/>
          </a:xfrm>
          <a:prstGeom prst="rect">
            <a:avLst/>
          </a:prstGeom>
        </p:spPr>
      </p:pic>
      <p:pic>
        <p:nvPicPr>
          <p:cNvPr id="6" name="Picture 5">
            <a:extLst>
              <a:ext uri="{FF2B5EF4-FFF2-40B4-BE49-F238E27FC236}">
                <a16:creationId xmlns:a16="http://schemas.microsoft.com/office/drawing/2014/main" id="{453237BC-1179-FD9A-087A-7C9ABD7D71F5}"/>
              </a:ext>
            </a:extLst>
          </p:cNvPr>
          <p:cNvPicPr>
            <a:picLocks noChangeAspect="1"/>
          </p:cNvPicPr>
          <p:nvPr/>
        </p:nvPicPr>
        <p:blipFill>
          <a:blip r:embed="rId4"/>
          <a:stretch>
            <a:fillRect/>
          </a:stretch>
        </p:blipFill>
        <p:spPr>
          <a:xfrm>
            <a:off x="8205033" y="1104405"/>
            <a:ext cx="3856518" cy="4444697"/>
          </a:xfrm>
          <a:prstGeom prst="rect">
            <a:avLst/>
          </a:prstGeom>
        </p:spPr>
      </p:pic>
      <p:pic>
        <p:nvPicPr>
          <p:cNvPr id="7" name="Picture 6">
            <a:extLst>
              <a:ext uri="{FF2B5EF4-FFF2-40B4-BE49-F238E27FC236}">
                <a16:creationId xmlns:a16="http://schemas.microsoft.com/office/drawing/2014/main" id="{92B90AE3-4B92-4D50-7A30-1122FF5E25B6}"/>
              </a:ext>
            </a:extLst>
          </p:cNvPr>
          <p:cNvPicPr>
            <a:picLocks noChangeAspect="1"/>
          </p:cNvPicPr>
          <p:nvPr/>
        </p:nvPicPr>
        <p:blipFill>
          <a:blip r:embed="rId5"/>
          <a:stretch>
            <a:fillRect/>
          </a:stretch>
        </p:blipFill>
        <p:spPr>
          <a:xfrm>
            <a:off x="3481559" y="1389413"/>
            <a:ext cx="4501989" cy="2296933"/>
          </a:xfrm>
          <a:prstGeom prst="rect">
            <a:avLst/>
          </a:prstGeom>
        </p:spPr>
      </p:pic>
      <p:pic>
        <p:nvPicPr>
          <p:cNvPr id="8" name="Picture 7">
            <a:extLst>
              <a:ext uri="{FF2B5EF4-FFF2-40B4-BE49-F238E27FC236}">
                <a16:creationId xmlns:a16="http://schemas.microsoft.com/office/drawing/2014/main" id="{867310ED-39FC-23B6-F02E-364EE2004F0C}"/>
              </a:ext>
            </a:extLst>
          </p:cNvPr>
          <p:cNvPicPr>
            <a:picLocks noChangeAspect="1"/>
          </p:cNvPicPr>
          <p:nvPr/>
        </p:nvPicPr>
        <p:blipFill>
          <a:blip r:embed="rId6"/>
          <a:stretch>
            <a:fillRect/>
          </a:stretch>
        </p:blipFill>
        <p:spPr>
          <a:xfrm>
            <a:off x="130449" y="1292780"/>
            <a:ext cx="3107416" cy="4389226"/>
          </a:xfrm>
          <a:prstGeom prst="rect">
            <a:avLst/>
          </a:prstGeom>
        </p:spPr>
      </p:pic>
    </p:spTree>
    <p:extLst>
      <p:ext uri="{BB962C8B-B14F-4D97-AF65-F5344CB8AC3E}">
        <p14:creationId xmlns:p14="http://schemas.microsoft.com/office/powerpoint/2010/main" val="37375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321744-437E-6FA5-E427-294623A9FD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3999A-75A8-E00C-B58C-258DFB00AD2F}"/>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t>What is it important to UWTSD?</a:t>
            </a:r>
          </a:p>
        </p:txBody>
      </p:sp>
      <p:graphicFrame>
        <p:nvGraphicFramePr>
          <p:cNvPr id="10" name="TextBox 3">
            <a:extLst>
              <a:ext uri="{FF2B5EF4-FFF2-40B4-BE49-F238E27FC236}">
                <a16:creationId xmlns:a16="http://schemas.microsoft.com/office/drawing/2014/main" id="{2830CF64-FE76-AA9A-4BA0-8CEF0B70715B}"/>
              </a:ext>
            </a:extLst>
          </p:cNvPr>
          <p:cNvGraphicFramePr/>
          <p:nvPr>
            <p:extLst>
              <p:ext uri="{D42A27DB-BD31-4B8C-83A1-F6EECF244321}">
                <p14:modId xmlns:p14="http://schemas.microsoft.com/office/powerpoint/2010/main" val="371392935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3646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2E12-77BD-EA48-DE1F-F7053C3123C5}"/>
              </a:ext>
            </a:extLst>
          </p:cNvPr>
          <p:cNvSpPr>
            <a:spLocks noGrp="1"/>
          </p:cNvSpPr>
          <p:nvPr>
            <p:ph type="title"/>
          </p:nvPr>
        </p:nvSpPr>
        <p:spPr>
          <a:xfrm>
            <a:off x="358219" y="365125"/>
            <a:ext cx="11481847" cy="1325563"/>
          </a:xfrm>
        </p:spPr>
        <p:txBody>
          <a:bodyPr anchor="ctr">
            <a:normAutofit/>
          </a:bodyPr>
          <a:lstStyle/>
          <a:p>
            <a:r>
              <a:rPr lang="en-GB"/>
              <a:t>UWTSD’s Sustainability Actions </a:t>
            </a:r>
          </a:p>
        </p:txBody>
      </p:sp>
      <p:graphicFrame>
        <p:nvGraphicFramePr>
          <p:cNvPr id="4" name="Content Placeholder 3">
            <a:extLst>
              <a:ext uri="{FF2B5EF4-FFF2-40B4-BE49-F238E27FC236}">
                <a16:creationId xmlns:a16="http://schemas.microsoft.com/office/drawing/2014/main" id="{509EF7B4-A2CD-4F81-EA34-384FEEA5C6FC}"/>
              </a:ext>
            </a:extLst>
          </p:cNvPr>
          <p:cNvGraphicFramePr>
            <a:graphicFrameLocks/>
          </p:cNvGraphicFramePr>
          <p:nvPr>
            <p:extLst>
              <p:ext uri="{D42A27DB-BD31-4B8C-83A1-F6EECF244321}">
                <p14:modId xmlns:p14="http://schemas.microsoft.com/office/powerpoint/2010/main" val="786090291"/>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8682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621CD-1EF1-B6AE-5B29-0C0676BE701F}"/>
              </a:ext>
            </a:extLst>
          </p:cNvPr>
          <p:cNvSpPr>
            <a:spLocks noGrp="1"/>
          </p:cNvSpPr>
          <p:nvPr>
            <p:ph type="title" idx="4294967295"/>
          </p:nvPr>
        </p:nvSpPr>
        <p:spPr>
          <a:xfrm>
            <a:off x="711200" y="365125"/>
            <a:ext cx="11480800" cy="1325563"/>
          </a:xfrm>
        </p:spPr>
        <p:txBody>
          <a:bodyPr anchor="ctr">
            <a:normAutofit/>
          </a:bodyPr>
          <a:lstStyle/>
          <a:p>
            <a:r>
              <a:rPr lang="en-GB"/>
              <a:t>Sustainability Initiatives</a:t>
            </a:r>
          </a:p>
        </p:txBody>
      </p:sp>
      <p:pic>
        <p:nvPicPr>
          <p:cNvPr id="8" name="Picture 2" descr="University Electric Van">
            <a:extLst>
              <a:ext uri="{FF2B5EF4-FFF2-40B4-BE49-F238E27FC236}">
                <a16:creationId xmlns:a16="http://schemas.microsoft.com/office/drawing/2014/main" id="{5AC54CEA-80DA-27EE-C7C0-89B233E924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785" r="7289"/>
          <a:stretch/>
        </p:blipFill>
        <p:spPr bwMode="auto">
          <a:xfrm>
            <a:off x="7440000" y="2918707"/>
            <a:ext cx="3889088" cy="26702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9" name="Picture 8" descr="A sign on a pole&#10;&#10;Description automatically generated">
            <a:extLst>
              <a:ext uri="{FF2B5EF4-FFF2-40B4-BE49-F238E27FC236}">
                <a16:creationId xmlns:a16="http://schemas.microsoft.com/office/drawing/2014/main" id="{6B87AFEB-8A95-9841-DD3D-C8F8AD1F4FA5}"/>
              </a:ext>
            </a:extLst>
          </p:cNvPr>
          <p:cNvPicPr>
            <a:picLocks noChangeAspect="1"/>
          </p:cNvPicPr>
          <p:nvPr/>
        </p:nvPicPr>
        <p:blipFill>
          <a:blip r:embed="rId4"/>
          <a:srcRect t="24234" b="40392"/>
          <a:stretch/>
        </p:blipFill>
        <p:spPr>
          <a:xfrm>
            <a:off x="6577912" y="147638"/>
            <a:ext cx="5414116" cy="255358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Solar panels on a roof&#10;&#10;AI-generated content may be incorrect.">
            <a:extLst>
              <a:ext uri="{FF2B5EF4-FFF2-40B4-BE49-F238E27FC236}">
                <a16:creationId xmlns:a16="http://schemas.microsoft.com/office/drawing/2014/main" id="{B27B6482-7172-DF44-81C5-982BBC9C3A4B}"/>
              </a:ext>
            </a:extLst>
          </p:cNvPr>
          <p:cNvPicPr>
            <a:picLocks noChangeAspect="1"/>
          </p:cNvPicPr>
          <p:nvPr/>
        </p:nvPicPr>
        <p:blipFill>
          <a:blip r:embed="rId5"/>
          <a:srcRect l="17363" r="29436"/>
          <a:stretch>
            <a:fillRect/>
          </a:stretch>
        </p:blipFill>
        <p:spPr>
          <a:xfrm rot="5400000">
            <a:off x="1316805" y="580249"/>
            <a:ext cx="4130170" cy="582260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990617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49A8B-2C76-CDF7-1B72-5F19332BE6F6}"/>
              </a:ext>
            </a:extLst>
          </p:cNvPr>
          <p:cNvSpPr>
            <a:spLocks noGrp="1"/>
          </p:cNvSpPr>
          <p:nvPr>
            <p:ph type="title"/>
          </p:nvPr>
        </p:nvSpPr>
        <p:spPr>
          <a:xfrm>
            <a:off x="358219" y="365125"/>
            <a:ext cx="11481847" cy="1325563"/>
          </a:xfrm>
        </p:spPr>
        <p:txBody>
          <a:bodyPr anchor="ctr">
            <a:normAutofit/>
          </a:bodyPr>
          <a:lstStyle/>
          <a:p>
            <a:r>
              <a:rPr lang="en-GB"/>
              <a:t>SA1 Solar PV</a:t>
            </a:r>
          </a:p>
        </p:txBody>
      </p:sp>
      <p:pic>
        <p:nvPicPr>
          <p:cNvPr id="4" name="Picture 3">
            <a:extLst>
              <a:ext uri="{FF2B5EF4-FFF2-40B4-BE49-F238E27FC236}">
                <a16:creationId xmlns:a16="http://schemas.microsoft.com/office/drawing/2014/main" id="{95F002C4-FE51-DE51-BEFB-9138B840BA6D}"/>
              </a:ext>
            </a:extLst>
          </p:cNvPr>
          <p:cNvPicPr>
            <a:picLocks noChangeAspect="1"/>
          </p:cNvPicPr>
          <p:nvPr/>
        </p:nvPicPr>
        <p:blipFill>
          <a:blip r:embed="rId3"/>
          <a:srcRect t="12965"/>
          <a:stretch>
            <a:fillRect/>
          </a:stretch>
        </p:blipFill>
        <p:spPr>
          <a:xfrm>
            <a:off x="2943782" y="1265801"/>
            <a:ext cx="8976872" cy="4326397"/>
          </a:xfrm>
          <a:prstGeom prst="rect">
            <a:avLst/>
          </a:prstGeom>
        </p:spPr>
      </p:pic>
    </p:spTree>
    <p:extLst>
      <p:ext uri="{BB962C8B-B14F-4D97-AF65-F5344CB8AC3E}">
        <p14:creationId xmlns:p14="http://schemas.microsoft.com/office/powerpoint/2010/main" val="28781886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4C9E9-EEC6-2686-2333-EF0B1E4696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ABF14E-B630-146B-B572-73190B5FA818}"/>
              </a:ext>
            </a:extLst>
          </p:cNvPr>
          <p:cNvSpPr>
            <a:spLocks noGrp="1"/>
          </p:cNvSpPr>
          <p:nvPr>
            <p:ph type="title" idx="4294967295"/>
          </p:nvPr>
        </p:nvSpPr>
        <p:spPr>
          <a:xfrm>
            <a:off x="4962525" y="1962150"/>
            <a:ext cx="7229475" cy="3602038"/>
          </a:xfrm>
        </p:spPr>
        <p:txBody>
          <a:bodyPr vert="horz" lIns="91440" tIns="45720" rIns="91440" bIns="45720" rtlCol="0" anchor="t">
            <a:normAutofit/>
          </a:bodyPr>
          <a:lstStyle/>
          <a:p>
            <a:r>
              <a:rPr lang="en-US" sz="7200" kern="1200">
                <a:solidFill>
                  <a:schemeClr val="bg1"/>
                </a:solidFill>
                <a:latin typeface="+mj-lt"/>
                <a:ea typeface="+mj-ea"/>
                <a:cs typeface="+mj-cs"/>
              </a:rPr>
              <a:t>Waste</a:t>
            </a:r>
          </a:p>
        </p:txBody>
      </p:sp>
      <p:sp>
        <p:nvSpPr>
          <p:cNvPr id="3" name="Rectangle 2" descr="Recycle">
            <a:extLst>
              <a:ext uri="{FF2B5EF4-FFF2-40B4-BE49-F238E27FC236}">
                <a16:creationId xmlns:a16="http://schemas.microsoft.com/office/drawing/2014/main" id="{8EC7A778-936F-CC85-71AB-1FC3B51C7B02}"/>
              </a:ext>
            </a:extLst>
          </p:cNvPr>
          <p:cNvSpPr/>
          <p:nvPr/>
        </p:nvSpPr>
        <p:spPr>
          <a:xfrm>
            <a:off x="220463" y="262398"/>
            <a:ext cx="4742062" cy="555651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3291599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D640-24E8-AD68-05D9-16E620D626AA}"/>
              </a:ext>
            </a:extLst>
          </p:cNvPr>
          <p:cNvSpPr>
            <a:spLocks noGrp="1"/>
          </p:cNvSpPr>
          <p:nvPr>
            <p:ph type="title" idx="4294967295"/>
          </p:nvPr>
        </p:nvSpPr>
        <p:spPr>
          <a:xfrm>
            <a:off x="711200" y="365125"/>
            <a:ext cx="11480800" cy="1325563"/>
          </a:xfrm>
        </p:spPr>
        <p:txBody>
          <a:bodyPr/>
          <a:lstStyle/>
          <a:p>
            <a:r>
              <a:rPr lang="en-GB"/>
              <a:t>Context</a:t>
            </a:r>
          </a:p>
        </p:txBody>
      </p:sp>
      <p:graphicFrame>
        <p:nvGraphicFramePr>
          <p:cNvPr id="6" name="Content Placeholder 2">
            <a:extLst>
              <a:ext uri="{FF2B5EF4-FFF2-40B4-BE49-F238E27FC236}">
                <a16:creationId xmlns:a16="http://schemas.microsoft.com/office/drawing/2014/main" id="{5120092D-AD1F-5E3A-101A-A656562CC484}"/>
              </a:ext>
            </a:extLst>
          </p:cNvPr>
          <p:cNvGraphicFramePr>
            <a:graphicFrameLocks noGrp="1"/>
          </p:cNvGraphicFramePr>
          <p:nvPr>
            <p:ph idx="4294967295"/>
            <p:extLst>
              <p:ext uri="{D42A27DB-BD31-4B8C-83A1-F6EECF244321}">
                <p14:modId xmlns:p14="http://schemas.microsoft.com/office/powerpoint/2010/main" val="2751740491"/>
              </p:ext>
            </p:extLst>
          </p:nvPr>
        </p:nvGraphicFramePr>
        <p:xfrm>
          <a:off x="711200" y="1825625"/>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309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graphicEl>
                                              <a:dgm id="{FB1F6959-CD33-4ABC-A055-EFBCBF9C39B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graphicEl>
                                              <a:dgm id="{98082ECD-7ACA-4F7C-89C6-82181D18A224}"/>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graphicEl>
                                              <a:dgm id="{1B0B72B7-0D02-4EE1-9FC8-FA1C0DD3FB3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8691BABD-92F6-4ED8-81E0-F54B49ACF3E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14E4D2F0-511C-4E26-B68A-5800A105294E}"/>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graphicEl>
                                              <a:dgm id="{B859D692-77B2-4685-8EFC-A5651F64D7D7}"/>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graphicEl>
                                              <a:dgm id="{F30CD6D7-43D7-494F-9B14-95D63B7150E9}"/>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graphicEl>
                                              <a:dgm id="{3A18F321-E677-46DA-B787-9AE049689A95}"/>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graphicEl>
                                              <a:dgm id="{3B933E6B-DDBA-4B16-9793-0BF8E1353798}"/>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graphicEl>
                                              <a:dgm id="{D33B539B-A345-4FC8-9C61-0A54D4A0AE2D}"/>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6">
                                            <p:graphicEl>
                                              <a:dgm id="{AFD7D483-BB6A-4A91-8607-FC1A716A78C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4E02B-CFE8-FD8C-83FE-953BD97DFA1A}"/>
              </a:ext>
            </a:extLst>
          </p:cNvPr>
          <p:cNvSpPr>
            <a:spLocks noGrp="1"/>
          </p:cNvSpPr>
          <p:nvPr>
            <p:ph type="title" idx="4294967295"/>
          </p:nvPr>
        </p:nvSpPr>
        <p:spPr>
          <a:xfrm>
            <a:off x="6469063" y="365125"/>
            <a:ext cx="5722937" cy="1325563"/>
          </a:xfrm>
        </p:spPr>
        <p:txBody>
          <a:bodyPr vert="horz" lIns="91440" tIns="45720" rIns="91440" bIns="45720" rtlCol="0" anchor="ctr">
            <a:normAutofit/>
          </a:bodyPr>
          <a:lstStyle/>
          <a:p>
            <a:r>
              <a:rPr lang="en-US"/>
              <a:t>Paper and Card</a:t>
            </a:r>
          </a:p>
        </p:txBody>
      </p:sp>
      <p:sp>
        <p:nvSpPr>
          <p:cNvPr id="3" name="Content Placeholder 2">
            <a:extLst>
              <a:ext uri="{FF2B5EF4-FFF2-40B4-BE49-F238E27FC236}">
                <a16:creationId xmlns:a16="http://schemas.microsoft.com/office/drawing/2014/main" id="{E8D5C81A-7B15-8631-9A24-EE0D2E17D218}"/>
              </a:ext>
            </a:extLst>
          </p:cNvPr>
          <p:cNvSpPr>
            <a:spLocks noGrp="1"/>
          </p:cNvSpPr>
          <p:nvPr>
            <p:ph idx="4294967295"/>
          </p:nvPr>
        </p:nvSpPr>
        <p:spPr>
          <a:xfrm>
            <a:off x="5819775" y="1825625"/>
            <a:ext cx="6372225" cy="3576638"/>
          </a:xfrm>
        </p:spPr>
        <p:txBody>
          <a:bodyPr vert="horz" lIns="91440" tIns="45720" rIns="91440" bIns="45720" rtlCol="0">
            <a:normAutofit/>
          </a:bodyPr>
          <a:lstStyle/>
          <a:p>
            <a:pPr>
              <a:spcAft>
                <a:spcPts val="800"/>
              </a:spcAft>
            </a:pPr>
            <a:r>
              <a:rPr lang="en-US" sz="1900">
                <a:effectLst/>
              </a:rPr>
              <a:t>Using old paper to make 1 ton of new paper we save 17 trees, 1500l of oil, </a:t>
            </a:r>
            <a:r>
              <a:rPr lang="en-US" sz="1900"/>
              <a:t>58% of </a:t>
            </a:r>
            <a:r>
              <a:rPr lang="en-US" sz="1900">
                <a:effectLst/>
              </a:rPr>
              <a:t>water </a:t>
            </a:r>
            <a:r>
              <a:rPr lang="en-US" sz="1900"/>
              <a:t>and 64% of energy. </a:t>
            </a:r>
          </a:p>
          <a:p>
            <a:pPr>
              <a:spcAft>
                <a:spcPts val="800"/>
              </a:spcAft>
            </a:pPr>
            <a:r>
              <a:rPr lang="en-US" sz="1900"/>
              <a:t>1x A4 Printed flyer for every student at UWTSD in 23/24 uses nearly 1 whole tree a tree.</a:t>
            </a:r>
          </a:p>
          <a:p>
            <a:pPr>
              <a:spcAft>
                <a:spcPts val="800"/>
              </a:spcAft>
            </a:pPr>
            <a:r>
              <a:rPr lang="en-US" sz="1900"/>
              <a:t>If every student who attended UWTSD in 23/24 had a prospectus that would equate to 194 trees cut down.</a:t>
            </a:r>
          </a:p>
          <a:p>
            <a:pPr>
              <a:spcAft>
                <a:spcPts val="800"/>
              </a:spcAft>
            </a:pPr>
            <a:endParaRPr lang="en-US" sz="1900"/>
          </a:p>
          <a:p>
            <a:endParaRPr lang="en-US" sz="1900"/>
          </a:p>
        </p:txBody>
      </p:sp>
      <p:pic>
        <p:nvPicPr>
          <p:cNvPr id="4" name="Picture 3" descr="A forest with trees and a forest&#10;&#10;Description automatically generated with low confidence">
            <a:extLst>
              <a:ext uri="{FF2B5EF4-FFF2-40B4-BE49-F238E27FC236}">
                <a16:creationId xmlns:a16="http://schemas.microsoft.com/office/drawing/2014/main" id="{C4004208-F83F-E63C-BBC2-BBD419EDDB9F}"/>
              </a:ext>
            </a:extLst>
          </p:cNvPr>
          <p:cNvPicPr>
            <a:picLocks noChangeAspect="1"/>
          </p:cNvPicPr>
          <p:nvPr/>
        </p:nvPicPr>
        <p:blipFill>
          <a:blip r:embed="rId3">
            <a:extLst>
              <a:ext uri="{28A0092B-C50C-407E-A947-70E740481C1C}">
                <a14:useLocalDpi xmlns:a14="http://schemas.microsoft.com/office/drawing/2010/main" val="0"/>
              </a:ext>
            </a:extLst>
          </a:blip>
          <a:srcRect l="6334" r="26775"/>
          <a:stretch/>
        </p:blipFill>
        <p:spPr>
          <a:xfrm>
            <a:off x="0" y="0"/>
            <a:ext cx="5095855" cy="5713569"/>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3420415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998A5-4853-060B-4CBD-C6AC8473D1C6}"/>
              </a:ext>
            </a:extLst>
          </p:cNvPr>
          <p:cNvSpPr>
            <a:spLocks noGrp="1"/>
          </p:cNvSpPr>
          <p:nvPr>
            <p:ph type="title" idx="4294967295"/>
          </p:nvPr>
        </p:nvSpPr>
        <p:spPr>
          <a:xfrm>
            <a:off x="711200" y="365125"/>
            <a:ext cx="11480800" cy="1325563"/>
          </a:xfrm>
        </p:spPr>
        <p:txBody>
          <a:bodyPr/>
          <a:lstStyle/>
          <a:p>
            <a:r>
              <a:rPr lang="en-GB"/>
              <a:t>Our Ambition</a:t>
            </a:r>
          </a:p>
        </p:txBody>
      </p:sp>
      <p:graphicFrame>
        <p:nvGraphicFramePr>
          <p:cNvPr id="5" name="Content Placeholder 2">
            <a:extLst>
              <a:ext uri="{FF2B5EF4-FFF2-40B4-BE49-F238E27FC236}">
                <a16:creationId xmlns:a16="http://schemas.microsoft.com/office/drawing/2014/main" id="{1BC934BA-B37A-2509-FD4C-B503265082CF}"/>
              </a:ext>
            </a:extLst>
          </p:cNvPr>
          <p:cNvGraphicFramePr>
            <a:graphicFrameLocks noGrp="1"/>
          </p:cNvGraphicFramePr>
          <p:nvPr>
            <p:ph idx="4294967295"/>
            <p:extLst>
              <p:ext uri="{D42A27DB-BD31-4B8C-83A1-F6EECF244321}">
                <p14:modId xmlns:p14="http://schemas.microsoft.com/office/powerpoint/2010/main" val="2270323082"/>
              </p:ext>
            </p:extLst>
          </p:nvPr>
        </p:nvGraphicFramePr>
        <p:xfrm>
          <a:off x="711200"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948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5FE1C213-83C9-4C5D-94F0-228EF8DE9FE9}"/>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B0739D46-DAB1-4A2F-AA03-8ABDB90F18EC}"/>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D48F245B-01D5-4169-991D-EB06379674C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C3C2B71-E3C6-48CB-AFD5-D34E909F3D80}"/>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0FA74127-3EAD-4D5A-A0EF-651D50356C40}"/>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187A7E2D-C2C4-43C7-8816-07CCE046145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14233CC8-1AC1-43FF-8E6A-91A60D0104D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3B9F8CA0-8721-469D-AC2E-9EEA410628B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13562C68-CB47-4B02-B656-8881BE85BD4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E1FEFB-621F-0FD5-699C-880A2B4D6679}"/>
              </a:ext>
            </a:extLst>
          </p:cNvPr>
          <p:cNvPicPr>
            <a:picLocks noChangeAspect="1"/>
          </p:cNvPicPr>
          <p:nvPr/>
        </p:nvPicPr>
        <p:blipFill>
          <a:blip r:embed="rId3"/>
          <a:stretch>
            <a:fillRect/>
          </a:stretch>
        </p:blipFill>
        <p:spPr>
          <a:xfrm>
            <a:off x="1225912" y="95250"/>
            <a:ext cx="9748658" cy="5500688"/>
          </a:xfrm>
          <a:prstGeom prst="rect">
            <a:avLst/>
          </a:prstGeom>
        </p:spPr>
      </p:pic>
    </p:spTree>
    <p:extLst>
      <p:ext uri="{BB962C8B-B14F-4D97-AF65-F5344CB8AC3E}">
        <p14:creationId xmlns:p14="http://schemas.microsoft.com/office/powerpoint/2010/main" val="1061661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8155D8-E023-9E06-74E1-BA5FEB0E0AA9}"/>
              </a:ext>
            </a:extLst>
          </p:cNvPr>
          <p:cNvPicPr>
            <a:picLocks noChangeAspect="1"/>
          </p:cNvPicPr>
          <p:nvPr/>
        </p:nvPicPr>
        <p:blipFill>
          <a:blip r:embed="rId2"/>
          <a:stretch>
            <a:fillRect/>
          </a:stretch>
        </p:blipFill>
        <p:spPr>
          <a:xfrm>
            <a:off x="1318160" y="122407"/>
            <a:ext cx="9769701" cy="5528628"/>
          </a:xfrm>
          <a:prstGeom prst="rect">
            <a:avLst/>
          </a:prstGeom>
        </p:spPr>
      </p:pic>
    </p:spTree>
    <p:extLst>
      <p:ext uri="{BB962C8B-B14F-4D97-AF65-F5344CB8AC3E}">
        <p14:creationId xmlns:p14="http://schemas.microsoft.com/office/powerpoint/2010/main" val="41041341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ACCED3F-046E-DC35-5D48-F6716EB7CD0C}"/>
              </a:ext>
            </a:extLst>
          </p:cNvPr>
          <p:cNvPicPr>
            <a:picLocks noChangeAspect="1"/>
          </p:cNvPicPr>
          <p:nvPr/>
        </p:nvPicPr>
        <p:blipFill>
          <a:blip r:embed="rId2"/>
          <a:stretch>
            <a:fillRect/>
          </a:stretch>
        </p:blipFill>
        <p:spPr>
          <a:xfrm>
            <a:off x="1137856" y="82204"/>
            <a:ext cx="9916287" cy="5594695"/>
          </a:xfrm>
          <a:prstGeom prst="rect">
            <a:avLst/>
          </a:prstGeom>
        </p:spPr>
      </p:pic>
    </p:spTree>
    <p:extLst>
      <p:ext uri="{BB962C8B-B14F-4D97-AF65-F5344CB8AC3E}">
        <p14:creationId xmlns:p14="http://schemas.microsoft.com/office/powerpoint/2010/main" val="2515309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1C9097C-4AAE-E900-1468-ADB31D0DA418}"/>
              </a:ext>
            </a:extLst>
          </p:cNvPr>
          <p:cNvPicPr>
            <a:picLocks noChangeAspect="1"/>
          </p:cNvPicPr>
          <p:nvPr/>
        </p:nvPicPr>
        <p:blipFill>
          <a:blip r:embed="rId3"/>
          <a:stretch>
            <a:fillRect/>
          </a:stretch>
        </p:blipFill>
        <p:spPr>
          <a:xfrm>
            <a:off x="1181099" y="0"/>
            <a:ext cx="9829801" cy="5538222"/>
          </a:xfrm>
          <a:prstGeom prst="rect">
            <a:avLst/>
          </a:prstGeom>
        </p:spPr>
      </p:pic>
    </p:spTree>
    <p:extLst>
      <p:ext uri="{BB962C8B-B14F-4D97-AF65-F5344CB8AC3E}">
        <p14:creationId xmlns:p14="http://schemas.microsoft.com/office/powerpoint/2010/main" val="3710378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28BC87-1ACE-5669-340F-A5145C6D0B4C}"/>
              </a:ext>
            </a:extLst>
          </p:cNvPr>
          <p:cNvPicPr>
            <a:picLocks noChangeAspect="1"/>
          </p:cNvPicPr>
          <p:nvPr/>
        </p:nvPicPr>
        <p:blipFill>
          <a:blip r:embed="rId3"/>
          <a:stretch>
            <a:fillRect/>
          </a:stretch>
        </p:blipFill>
        <p:spPr>
          <a:xfrm>
            <a:off x="1809152" y="520140"/>
            <a:ext cx="8573696" cy="4772691"/>
          </a:xfrm>
          <a:prstGeom prst="rect">
            <a:avLst/>
          </a:prstGeom>
        </p:spPr>
      </p:pic>
    </p:spTree>
    <p:extLst>
      <p:ext uri="{BB962C8B-B14F-4D97-AF65-F5344CB8AC3E}">
        <p14:creationId xmlns:p14="http://schemas.microsoft.com/office/powerpoint/2010/main" val="935301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86994-D399-EFFA-FE67-8482E9F1A477}"/>
              </a:ext>
            </a:extLst>
          </p:cNvPr>
          <p:cNvSpPr>
            <a:spLocks noGrp="1"/>
          </p:cNvSpPr>
          <p:nvPr>
            <p:ph type="title" idx="4294967295"/>
          </p:nvPr>
        </p:nvSpPr>
        <p:spPr>
          <a:xfrm>
            <a:off x="4962525" y="1962150"/>
            <a:ext cx="7229475" cy="3602038"/>
          </a:xfrm>
        </p:spPr>
        <p:txBody>
          <a:bodyPr vert="horz" lIns="91440" tIns="45720" rIns="91440" bIns="45720" rtlCol="0" anchor="t">
            <a:normAutofit/>
          </a:bodyPr>
          <a:lstStyle/>
          <a:p>
            <a:r>
              <a:rPr lang="en-US" sz="7200" kern="1200">
                <a:solidFill>
                  <a:schemeClr val="bg1"/>
                </a:solidFill>
                <a:latin typeface="+mj-lt"/>
                <a:ea typeface="+mj-ea"/>
                <a:cs typeface="+mj-cs"/>
              </a:rPr>
              <a:t>Biodiversity</a:t>
            </a:r>
          </a:p>
        </p:txBody>
      </p:sp>
      <p:pic>
        <p:nvPicPr>
          <p:cNvPr id="7" name="Graphic 6" descr="Deciduous tree">
            <a:extLst>
              <a:ext uri="{FF2B5EF4-FFF2-40B4-BE49-F238E27FC236}">
                <a16:creationId xmlns:a16="http://schemas.microsoft.com/office/drawing/2014/main" id="{5DC6357F-E07A-4009-62A3-6C2C07B9882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11763972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5510-F11E-9E23-668E-1C12E347D47E}"/>
              </a:ext>
            </a:extLst>
          </p:cNvPr>
          <p:cNvSpPr>
            <a:spLocks noGrp="1"/>
          </p:cNvSpPr>
          <p:nvPr>
            <p:ph type="title"/>
          </p:nvPr>
        </p:nvSpPr>
        <p:spPr>
          <a:xfrm>
            <a:off x="838200" y="136526"/>
            <a:ext cx="10515600" cy="1325563"/>
          </a:xfrm>
        </p:spPr>
        <p:txBody>
          <a:bodyPr/>
          <a:lstStyle/>
          <a:p>
            <a:r>
              <a:rPr lang="en-GB" dirty="0"/>
              <a:t>State of Nature</a:t>
            </a:r>
          </a:p>
        </p:txBody>
      </p:sp>
      <p:sp>
        <p:nvSpPr>
          <p:cNvPr id="3" name="Content Placeholder 2">
            <a:extLst>
              <a:ext uri="{FF2B5EF4-FFF2-40B4-BE49-F238E27FC236}">
                <a16:creationId xmlns:a16="http://schemas.microsoft.com/office/drawing/2014/main" id="{88627C72-DCCD-255E-2180-A6F4ADF050D6}"/>
              </a:ext>
            </a:extLst>
          </p:cNvPr>
          <p:cNvSpPr>
            <a:spLocks noGrp="1"/>
          </p:cNvSpPr>
          <p:nvPr>
            <p:ph idx="1"/>
          </p:nvPr>
        </p:nvSpPr>
        <p:spPr>
          <a:xfrm>
            <a:off x="1745065" y="1045029"/>
            <a:ext cx="4049485" cy="5131934"/>
          </a:xfrm>
        </p:spPr>
        <p:txBody>
          <a:bodyPr/>
          <a:lstStyle/>
          <a:p>
            <a:r>
              <a:rPr lang="en-GB" sz="2200" dirty="0"/>
              <a:t>Early industrialisation resulting in loss of traditional land use.</a:t>
            </a:r>
          </a:p>
          <a:p>
            <a:r>
              <a:rPr lang="en-GB" sz="2200" dirty="0"/>
              <a:t>97% of wildflower meadows were lost in the UK by the 1980s.</a:t>
            </a:r>
          </a:p>
          <a:p>
            <a:r>
              <a:rPr lang="en-GB" sz="2200" dirty="0"/>
              <a:t>In Wales, where key pressures include INNS, pests and disease, land use change, over-exploitation of resources, and pollution.</a:t>
            </a:r>
          </a:p>
          <a:p>
            <a:r>
              <a:rPr lang="en-GB" sz="2200" dirty="0"/>
              <a:t>More detail available in </a:t>
            </a:r>
            <a:r>
              <a:rPr lang="en-GB" sz="2200" dirty="0">
                <a:hlinkClick r:id="rId2"/>
              </a:rPr>
              <a:t>NRW State of Natural Resources Report</a:t>
            </a:r>
            <a:endParaRPr lang="en-GB" sz="2200" dirty="0"/>
          </a:p>
        </p:txBody>
      </p:sp>
      <p:pic>
        <p:nvPicPr>
          <p:cNvPr id="5" name="Picture 4">
            <a:extLst>
              <a:ext uri="{FF2B5EF4-FFF2-40B4-BE49-F238E27FC236}">
                <a16:creationId xmlns:a16="http://schemas.microsoft.com/office/drawing/2014/main" id="{B2DBFA58-78AE-372D-EC55-43E6CF5804BD}"/>
              </a:ext>
            </a:extLst>
          </p:cNvPr>
          <p:cNvPicPr>
            <a:picLocks noChangeAspect="1"/>
          </p:cNvPicPr>
          <p:nvPr/>
        </p:nvPicPr>
        <p:blipFill>
          <a:blip r:embed="rId3"/>
          <a:stretch>
            <a:fillRect/>
          </a:stretch>
        </p:blipFill>
        <p:spPr>
          <a:xfrm>
            <a:off x="6568072" y="958276"/>
            <a:ext cx="3878865" cy="4941449"/>
          </a:xfrm>
          <a:prstGeom prst="rect">
            <a:avLst/>
          </a:prstGeom>
        </p:spPr>
      </p:pic>
    </p:spTree>
    <p:extLst>
      <p:ext uri="{BB962C8B-B14F-4D97-AF65-F5344CB8AC3E}">
        <p14:creationId xmlns:p14="http://schemas.microsoft.com/office/powerpoint/2010/main" val="1534890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91DCDBA-4F17-D503-A543-AB658BA51BA8}"/>
              </a:ext>
            </a:extLst>
          </p:cNvPr>
          <p:cNvSpPr txBox="1">
            <a:spLocks/>
          </p:cNvSpPr>
          <p:nvPr/>
        </p:nvSpPr>
        <p:spPr>
          <a:xfrm>
            <a:off x="358219" y="365125"/>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Biodiversity Projects</a:t>
            </a:r>
          </a:p>
        </p:txBody>
      </p:sp>
      <p:sp>
        <p:nvSpPr>
          <p:cNvPr id="4" name="Content Placeholder 6">
            <a:extLst>
              <a:ext uri="{FF2B5EF4-FFF2-40B4-BE49-F238E27FC236}">
                <a16:creationId xmlns:a16="http://schemas.microsoft.com/office/drawing/2014/main" id="{6313A588-D5EF-49E6-3D44-0AB129DD0099}"/>
              </a:ext>
            </a:extLst>
          </p:cNvPr>
          <p:cNvSpPr txBox="1">
            <a:spLocks/>
          </p:cNvSpPr>
          <p:nvPr/>
        </p:nvSpPr>
        <p:spPr>
          <a:xfrm>
            <a:off x="358220" y="1825625"/>
            <a:ext cx="5068803" cy="35759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Carmarthen natural pond</a:t>
            </a:r>
          </a:p>
          <a:p>
            <a:r>
              <a:rPr lang="en-GB" dirty="0"/>
              <a:t>Dylan Thomas Centre planting</a:t>
            </a:r>
          </a:p>
          <a:p>
            <a:r>
              <a:rPr lang="en-GB" dirty="0"/>
              <a:t>Planting and accessible beds</a:t>
            </a:r>
          </a:p>
          <a:p>
            <a:r>
              <a:rPr lang="en-GB" dirty="0"/>
              <a:t>Hedgehog friendly steps</a:t>
            </a:r>
          </a:p>
          <a:p>
            <a:r>
              <a:rPr lang="en-GB" dirty="0"/>
              <a:t>Grounds management</a:t>
            </a:r>
          </a:p>
          <a:p>
            <a:r>
              <a:rPr lang="en-GB" dirty="0"/>
              <a:t>Wildflower meadows</a:t>
            </a:r>
          </a:p>
        </p:txBody>
      </p:sp>
      <p:pic>
        <p:nvPicPr>
          <p:cNvPr id="7" name="Picture 6">
            <a:extLst>
              <a:ext uri="{FF2B5EF4-FFF2-40B4-BE49-F238E27FC236}">
                <a16:creationId xmlns:a16="http://schemas.microsoft.com/office/drawing/2014/main" id="{A381A724-5DA7-842F-BDD8-91D3D4688D7E}"/>
              </a:ext>
            </a:extLst>
          </p:cNvPr>
          <p:cNvPicPr>
            <a:picLocks noChangeAspect="1"/>
          </p:cNvPicPr>
          <p:nvPr/>
        </p:nvPicPr>
        <p:blipFill>
          <a:blip r:embed="rId2"/>
          <a:srcRect t="23838"/>
          <a:stretch>
            <a:fillRect/>
          </a:stretch>
        </p:blipFill>
        <p:spPr>
          <a:xfrm>
            <a:off x="6096000" y="80869"/>
            <a:ext cx="5068803" cy="51424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42E5B389-361B-EE54-E220-A7F8E6159138}"/>
              </a:ext>
            </a:extLst>
          </p:cNvPr>
          <p:cNvPicPr>
            <a:picLocks noChangeAspect="1"/>
          </p:cNvPicPr>
          <p:nvPr/>
        </p:nvPicPr>
        <p:blipFill>
          <a:blip r:embed="rId3"/>
          <a:stretch>
            <a:fillRect/>
          </a:stretch>
        </p:blipFill>
        <p:spPr>
          <a:xfrm>
            <a:off x="5586959" y="704902"/>
            <a:ext cx="6020342" cy="45106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grpSp>
        <p:nvGrpSpPr>
          <p:cNvPr id="6" name="Group 5">
            <a:extLst>
              <a:ext uri="{FF2B5EF4-FFF2-40B4-BE49-F238E27FC236}">
                <a16:creationId xmlns:a16="http://schemas.microsoft.com/office/drawing/2014/main" id="{9CF927D6-2598-A646-4202-71A730BDCC0F}"/>
              </a:ext>
            </a:extLst>
          </p:cNvPr>
          <p:cNvGrpSpPr/>
          <p:nvPr/>
        </p:nvGrpSpPr>
        <p:grpSpPr>
          <a:xfrm>
            <a:off x="5424548" y="1634666"/>
            <a:ext cx="6384966" cy="3588667"/>
            <a:chOff x="4904316" y="-13654"/>
            <a:chExt cx="7287684" cy="3957851"/>
          </a:xfrm>
        </p:grpSpPr>
        <p:pic>
          <p:nvPicPr>
            <p:cNvPr id="5" name="Picture 4" descr="A wooden deck in a yard&#10;&#10;Description automatically generated">
              <a:extLst>
                <a:ext uri="{FF2B5EF4-FFF2-40B4-BE49-F238E27FC236}">
                  <a16:creationId xmlns:a16="http://schemas.microsoft.com/office/drawing/2014/main" id="{79C0422F-3D9E-751E-AF41-F81BCDFED94B}"/>
                </a:ext>
              </a:extLst>
            </p:cNvPr>
            <p:cNvPicPr>
              <a:picLocks noChangeAspect="1"/>
            </p:cNvPicPr>
            <p:nvPr/>
          </p:nvPicPr>
          <p:blipFill>
            <a:blip r:embed="rId4"/>
            <a:srcRect l="-1" t="15958" r="-1" b="11630"/>
            <a:stretch/>
          </p:blipFill>
          <p:spPr>
            <a:xfrm>
              <a:off x="4904316" y="-13654"/>
              <a:ext cx="7287684" cy="39578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Picture 2" descr="The Green Flag Award - Green Flag Award">
              <a:extLst>
                <a:ext uri="{FF2B5EF4-FFF2-40B4-BE49-F238E27FC236}">
                  <a16:creationId xmlns:a16="http://schemas.microsoft.com/office/drawing/2014/main" id="{380A98AD-4779-A1CF-21BA-E305E29D3D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89689" y="110801"/>
              <a:ext cx="2495550" cy="134564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046772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a:extLst>
              <a:ext uri="{FF2B5EF4-FFF2-40B4-BE49-F238E27FC236}">
                <a16:creationId xmlns:a16="http://schemas.microsoft.com/office/drawing/2014/main" id="{C58FF7FF-7260-9F98-1D77-C145984F96BA}"/>
              </a:ext>
            </a:extLst>
          </p:cNvPr>
          <p:cNvGraphicFramePr>
            <a:graphicFrameLocks noChangeAspect="1"/>
          </p:cNvGraphicFramePr>
          <p:nvPr>
            <p:extLst>
              <p:ext uri="{D42A27DB-BD31-4B8C-83A1-F6EECF244321}">
                <p14:modId xmlns:p14="http://schemas.microsoft.com/office/powerpoint/2010/main" val="1906961679"/>
              </p:ext>
            </p:extLst>
          </p:nvPr>
        </p:nvGraphicFramePr>
        <p:xfrm>
          <a:off x="702898" y="1682534"/>
          <a:ext cx="5191561" cy="3667328"/>
        </p:xfrm>
        <a:graphic>
          <a:graphicData uri="http://schemas.openxmlformats.org/presentationml/2006/ole">
            <mc:AlternateContent xmlns:mc="http://schemas.openxmlformats.org/markup-compatibility/2006">
              <mc:Choice xmlns:v="urn:schemas-microsoft-com:vml" Requires="v">
                <p:oleObj name="Acrobat Document" r:id="rId2" imgW="22707311" imgH="16040074" progId="Acrobat.Document.DC">
                  <p:embed/>
                </p:oleObj>
              </mc:Choice>
              <mc:Fallback>
                <p:oleObj name="Acrobat Document" r:id="rId2" imgW="22707311" imgH="16040074" progId="Acrobat.Document.DC">
                  <p:embed/>
                  <p:pic>
                    <p:nvPicPr>
                      <p:cNvPr id="3" name="Object 2">
                        <a:extLst>
                          <a:ext uri="{FF2B5EF4-FFF2-40B4-BE49-F238E27FC236}">
                            <a16:creationId xmlns:a16="http://schemas.microsoft.com/office/drawing/2014/main" id="{C58FF7FF-7260-9F98-1D77-C145984F96BA}"/>
                          </a:ext>
                        </a:extLst>
                      </p:cNvPr>
                      <p:cNvPicPr/>
                      <p:nvPr/>
                    </p:nvPicPr>
                    <p:blipFill>
                      <a:blip r:embed="rId3"/>
                      <a:stretch>
                        <a:fillRect/>
                      </a:stretch>
                    </p:blipFill>
                    <p:spPr>
                      <a:xfrm>
                        <a:off x="702898" y="1682534"/>
                        <a:ext cx="5191561" cy="3667328"/>
                      </a:xfrm>
                      <a:prstGeom prst="rect">
                        <a:avLst/>
                      </a:prstGeom>
                    </p:spPr>
                  </p:pic>
                </p:oleObj>
              </mc:Fallback>
            </mc:AlternateContent>
          </a:graphicData>
        </a:graphic>
      </p:graphicFrame>
      <p:sp>
        <p:nvSpPr>
          <p:cNvPr id="7" name="Title 6">
            <a:extLst>
              <a:ext uri="{FF2B5EF4-FFF2-40B4-BE49-F238E27FC236}">
                <a16:creationId xmlns:a16="http://schemas.microsoft.com/office/drawing/2014/main" id="{877288F2-04E8-20D9-EA44-33A6D3C0A208}"/>
              </a:ext>
            </a:extLst>
          </p:cNvPr>
          <p:cNvSpPr>
            <a:spLocks noGrp="1"/>
          </p:cNvSpPr>
          <p:nvPr>
            <p:ph type="title"/>
          </p:nvPr>
        </p:nvSpPr>
        <p:spPr>
          <a:xfrm>
            <a:off x="1840984" y="66362"/>
            <a:ext cx="7886700" cy="1325563"/>
          </a:xfrm>
        </p:spPr>
        <p:txBody>
          <a:bodyPr/>
          <a:lstStyle/>
          <a:p>
            <a:r>
              <a:rPr lang="en-GB"/>
              <a:t>Trinity Gardens</a:t>
            </a:r>
          </a:p>
        </p:txBody>
      </p:sp>
      <p:pic>
        <p:nvPicPr>
          <p:cNvPr id="2050" name="Picture 2">
            <a:extLst>
              <a:ext uri="{FF2B5EF4-FFF2-40B4-BE49-F238E27FC236}">
                <a16:creationId xmlns:a16="http://schemas.microsoft.com/office/drawing/2014/main" id="{68AB774B-607A-7728-0F26-5E1DBBE063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6261022" y="1047198"/>
            <a:ext cx="4917331" cy="3687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796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EC1E-79DF-29D6-E0AD-BCA34BB912A2}"/>
              </a:ext>
            </a:extLst>
          </p:cNvPr>
          <p:cNvSpPr>
            <a:spLocks noGrp="1"/>
          </p:cNvSpPr>
          <p:nvPr>
            <p:ph type="title"/>
          </p:nvPr>
        </p:nvSpPr>
        <p:spPr>
          <a:xfrm>
            <a:off x="705998" y="18254"/>
            <a:ext cx="10515600" cy="1325563"/>
          </a:xfrm>
        </p:spPr>
        <p:txBody>
          <a:bodyPr/>
          <a:lstStyle/>
          <a:p>
            <a:r>
              <a:rPr lang="en-GB"/>
              <a:t>Future Actions</a:t>
            </a:r>
          </a:p>
        </p:txBody>
      </p:sp>
      <p:sp>
        <p:nvSpPr>
          <p:cNvPr id="3" name="Content Placeholder 2">
            <a:extLst>
              <a:ext uri="{FF2B5EF4-FFF2-40B4-BE49-F238E27FC236}">
                <a16:creationId xmlns:a16="http://schemas.microsoft.com/office/drawing/2014/main" id="{B265F509-2418-F17F-1D1D-1F5C34C91998}"/>
              </a:ext>
            </a:extLst>
          </p:cNvPr>
          <p:cNvSpPr>
            <a:spLocks noGrp="1"/>
          </p:cNvSpPr>
          <p:nvPr>
            <p:ph idx="1"/>
          </p:nvPr>
        </p:nvSpPr>
        <p:spPr>
          <a:xfrm>
            <a:off x="396607" y="990601"/>
            <a:ext cx="9642743" cy="5186363"/>
          </a:xfrm>
        </p:spPr>
        <p:txBody>
          <a:bodyPr/>
          <a:lstStyle/>
          <a:p>
            <a:r>
              <a:rPr lang="en-GB"/>
              <a:t>Monitor and improve diversity in meadows</a:t>
            </a:r>
          </a:p>
          <a:p>
            <a:r>
              <a:rPr lang="en-GB"/>
              <a:t>Understand existing tree stock and develop sympathetic maintenance strategy</a:t>
            </a:r>
          </a:p>
          <a:p>
            <a:r>
              <a:rPr lang="en-GB"/>
              <a:t>Improve student and staff engagement</a:t>
            </a:r>
          </a:p>
          <a:p>
            <a:r>
              <a:rPr lang="en-GB"/>
              <a:t>Develop SSSI and SAC management plans</a:t>
            </a:r>
          </a:p>
          <a:p>
            <a:r>
              <a:rPr lang="en-GB"/>
              <a:t>Insect Bricks</a:t>
            </a:r>
          </a:p>
          <a:p>
            <a:r>
              <a:rPr lang="en-GB"/>
              <a:t>Improve hedgerow diversity &amp; hedge laying.</a:t>
            </a:r>
          </a:p>
          <a:p>
            <a:r>
              <a:rPr lang="en-GB"/>
              <a:t>Long and short tongue pollinator species.</a:t>
            </a:r>
          </a:p>
          <a:p>
            <a:r>
              <a:rPr lang="en-GB"/>
              <a:t>Invasive strategy</a:t>
            </a:r>
          </a:p>
        </p:txBody>
      </p:sp>
      <p:pic>
        <p:nvPicPr>
          <p:cNvPr id="4" name="Picture 3">
            <a:extLst>
              <a:ext uri="{FF2B5EF4-FFF2-40B4-BE49-F238E27FC236}">
                <a16:creationId xmlns:a16="http://schemas.microsoft.com/office/drawing/2014/main" id="{C053EDB2-3275-6573-8185-40FEEE427180}"/>
              </a:ext>
            </a:extLst>
          </p:cNvPr>
          <p:cNvPicPr>
            <a:picLocks noChangeAspect="1"/>
          </p:cNvPicPr>
          <p:nvPr/>
        </p:nvPicPr>
        <p:blipFill>
          <a:blip r:embed="rId2"/>
          <a:stretch>
            <a:fillRect/>
          </a:stretch>
        </p:blipFill>
        <p:spPr>
          <a:xfrm>
            <a:off x="7510135" y="3244299"/>
            <a:ext cx="4285258" cy="22497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11978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B9903-8E08-1240-194E-122A9CE70EED}"/>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C3FBC56A-D193-4EDA-9DE1-66B98ED2F046}"/>
              </a:ext>
            </a:extLst>
          </p:cNvPr>
          <p:cNvSpPr>
            <a:spLocks noGrp="1"/>
          </p:cNvSpPr>
          <p:nvPr>
            <p:ph type="title" idx="4294967295"/>
          </p:nvPr>
        </p:nvSpPr>
        <p:spPr>
          <a:xfrm>
            <a:off x="0" y="460375"/>
            <a:ext cx="11595100" cy="1325563"/>
          </a:xfrm>
        </p:spPr>
        <p:txBody>
          <a:bodyPr anchor="ctr">
            <a:normAutofit/>
          </a:bodyPr>
          <a:lstStyle/>
          <a:p>
            <a:pPr algn="ctr"/>
            <a:r>
              <a:rPr lang="en-US" b="1">
                <a:solidFill>
                  <a:schemeClr val="accent4"/>
                </a:solidFill>
              </a:rPr>
              <a:t>GLOBAL AND NATIONAL SUSTAINABILITY FRAMEWORKS</a:t>
            </a:r>
          </a:p>
        </p:txBody>
      </p:sp>
      <p:pic>
        <p:nvPicPr>
          <p:cNvPr id="10" name="Picture 9" descr="A person holding a globe">
            <a:extLst>
              <a:ext uri="{FF2B5EF4-FFF2-40B4-BE49-F238E27FC236}">
                <a16:creationId xmlns:a16="http://schemas.microsoft.com/office/drawing/2014/main" id="{B3CEC8E2-E9B5-70A0-E1D8-152306B37A02}"/>
              </a:ext>
            </a:extLst>
          </p:cNvPr>
          <p:cNvPicPr>
            <a:picLocks noChangeAspect="1"/>
          </p:cNvPicPr>
          <p:nvPr/>
        </p:nvPicPr>
        <p:blipFill>
          <a:blip r:embed="rId2"/>
          <a:srcRect t="17611" r="-1" b="29462"/>
          <a:stretch>
            <a:fillRect/>
          </a:stretch>
        </p:blipFill>
        <p:spPr>
          <a:xfrm>
            <a:off x="298515" y="2083594"/>
            <a:ext cx="11594969" cy="3651349"/>
          </a:xfrm>
          <a:prstGeom prst="rect">
            <a:avLst/>
          </a:prstGeom>
          <a:noFill/>
        </p:spPr>
      </p:pic>
    </p:spTree>
    <p:extLst>
      <p:ext uri="{BB962C8B-B14F-4D97-AF65-F5344CB8AC3E}">
        <p14:creationId xmlns:p14="http://schemas.microsoft.com/office/powerpoint/2010/main" val="2765465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C02D3-A6B1-C629-4727-4840A2F0E756}"/>
              </a:ext>
            </a:extLst>
          </p:cNvPr>
          <p:cNvSpPr>
            <a:spLocks noGrp="1"/>
          </p:cNvSpPr>
          <p:nvPr>
            <p:ph type="title"/>
          </p:nvPr>
        </p:nvSpPr>
        <p:spPr/>
        <p:txBody>
          <a:bodyPr vert="horz" lIns="91440" tIns="45720" rIns="91440" bIns="45720" rtlCol="0" anchor="ctr">
            <a:normAutofit/>
          </a:bodyPr>
          <a:lstStyle/>
          <a:p>
            <a:r>
              <a:rPr lang="en-US" sz="4000" kern="1200">
                <a:latin typeface="+mj-lt"/>
                <a:ea typeface="+mj-ea"/>
                <a:cs typeface="+mj-cs"/>
              </a:rPr>
              <a:t>Sustainability - Historical </a:t>
            </a:r>
            <a:r>
              <a:rPr lang="en-US" sz="4000"/>
              <a:t>B</a:t>
            </a:r>
            <a:r>
              <a:rPr lang="en-US" sz="4000" kern="1200">
                <a:latin typeface="+mj-lt"/>
                <a:ea typeface="+mj-ea"/>
                <a:cs typeface="+mj-cs"/>
              </a:rPr>
              <a:t>ackground</a:t>
            </a:r>
          </a:p>
        </p:txBody>
      </p:sp>
      <p:graphicFrame>
        <p:nvGraphicFramePr>
          <p:cNvPr id="4" name="Diagram 3">
            <a:extLst>
              <a:ext uri="{FF2B5EF4-FFF2-40B4-BE49-F238E27FC236}">
                <a16:creationId xmlns:a16="http://schemas.microsoft.com/office/drawing/2014/main" id="{6C3DF545-33D8-58D2-F556-AEF51B3D3B45}"/>
              </a:ext>
            </a:extLst>
          </p:cNvPr>
          <p:cNvGraphicFramePr/>
          <p:nvPr>
            <p:extLst>
              <p:ext uri="{D42A27DB-BD31-4B8C-83A1-F6EECF244321}">
                <p14:modId xmlns:p14="http://schemas.microsoft.com/office/powerpoint/2010/main" val="3872216014"/>
              </p:ext>
            </p:extLst>
          </p:nvPr>
        </p:nvGraphicFramePr>
        <p:xfrm>
          <a:off x="529756" y="1415349"/>
          <a:ext cx="11310310"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2957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66BFBE1A-6E87-46CB-AFCA-A90C7B79E15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9B2E5453-15A0-4120-B6C5-9431C8609C11}"/>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graphicEl>
                                              <a:dgm id="{F8C7F671-064C-4A36-BDF8-BAB84DCD1AAC}"/>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760CC208-5762-435A-87F8-E5960E91219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graphicEl>
                                              <a:dgm id="{18393F0F-3F04-4D3F-B2E4-F50A84DE4EE1}"/>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graphicEl>
                                              <a:dgm id="{0D0FCD0B-8F7E-40D6-97F2-A03CFD440D0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graphicEl>
                                              <a:dgm id="{B8E4B505-72C6-41D3-944B-CC34989A336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graphicEl>
                                              <a:dgm id="{3516F9FA-54B9-4413-B780-519A2751529B}"/>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graphicEl>
                                              <a:dgm id="{9B81515D-94FE-4B3B-BE3A-E0860350506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5CD3F-D26D-EAA1-CCAA-3CBA610939BC}"/>
              </a:ext>
            </a:extLst>
          </p:cNvPr>
          <p:cNvSpPr>
            <a:spLocks noGrp="1"/>
          </p:cNvSpPr>
          <p:nvPr>
            <p:ph type="title"/>
          </p:nvPr>
        </p:nvSpPr>
        <p:spPr>
          <a:xfrm>
            <a:off x="358219" y="365125"/>
            <a:ext cx="11481847" cy="1325563"/>
          </a:xfrm>
        </p:spPr>
        <p:txBody>
          <a:bodyPr anchor="ctr">
            <a:normAutofit/>
          </a:bodyPr>
          <a:lstStyle/>
          <a:p>
            <a:r>
              <a:rPr lang="en-GB"/>
              <a:t>UN Sustainable Development Goals</a:t>
            </a:r>
          </a:p>
        </p:txBody>
      </p:sp>
      <p:pic>
        <p:nvPicPr>
          <p:cNvPr id="2050" name="Picture 2" descr="UN Sustainable Development Goals: How does climate change jeopardise the  chances of a sustainable future? | National Statistical">
            <a:extLst>
              <a:ext uri="{FF2B5EF4-FFF2-40B4-BE49-F238E27FC236}">
                <a16:creationId xmlns:a16="http://schemas.microsoft.com/office/drawing/2014/main" id="{DD26598E-6EE7-070C-C15B-F4EB62CCBCF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7781" y="1321385"/>
            <a:ext cx="5157912" cy="416501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Content Placeholder 3">
            <a:extLst>
              <a:ext uri="{FF2B5EF4-FFF2-40B4-BE49-F238E27FC236}">
                <a16:creationId xmlns:a16="http://schemas.microsoft.com/office/drawing/2014/main" id="{928A1329-C617-7CB7-BFE2-8DCF3353DD24}"/>
              </a:ext>
            </a:extLst>
          </p:cNvPr>
          <p:cNvSpPr txBox="1">
            <a:spLocks/>
          </p:cNvSpPr>
          <p:nvPr>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73630" y="1529718"/>
            <a:ext cx="5560461" cy="3956681"/>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2500"/>
              </a:spcBef>
              <a:buFont typeface="Arial" panose="020B0604020202020204" pitchFamily="34" charset="0"/>
              <a:buNone/>
            </a:pPr>
            <a:r>
              <a:rPr lang="en-GB" b="1"/>
              <a:t>No Poverty</a:t>
            </a:r>
          </a:p>
          <a:p>
            <a:pPr marL="0" lvl="1" indent="0">
              <a:buFont typeface="Arial" panose="020B0604020202020204" pitchFamily="34" charset="0"/>
              <a:buNone/>
            </a:pPr>
            <a:r>
              <a:rPr lang="en-GB"/>
              <a:t>Tourism can support the aims of SDG 1 by stimulating local economies in rural and under developed areas </a:t>
            </a:r>
          </a:p>
          <a:p>
            <a:pPr marL="0" lvl="1" indent="0">
              <a:buFont typeface="Arial" panose="020B0604020202020204" pitchFamily="34" charset="0"/>
              <a:buNone/>
            </a:pPr>
            <a:r>
              <a:rPr lang="en-GB" b="1"/>
              <a:t>Responsible Consumption and Production</a:t>
            </a:r>
          </a:p>
          <a:p>
            <a:pPr marL="0" lvl="1" indent="0">
              <a:buFont typeface="Arial" panose="020B0604020202020204" pitchFamily="34" charset="0"/>
              <a:buNone/>
            </a:pPr>
            <a:r>
              <a:rPr lang="en-GB"/>
              <a:t>SDG 12 by encouraging eco-friendly practices like waste reduction, recycling and sustainable sourcing</a:t>
            </a:r>
          </a:p>
          <a:p>
            <a:pPr marL="0" lvl="1" indent="0">
              <a:buFont typeface="Arial" panose="020B0604020202020204" pitchFamily="34" charset="0"/>
              <a:buNone/>
            </a:pPr>
            <a:r>
              <a:rPr lang="en-GB" b="1"/>
              <a:t>Life on Land </a:t>
            </a:r>
          </a:p>
          <a:p>
            <a:pPr marL="0" lvl="1" indent="0">
              <a:buFont typeface="Arial" panose="020B0604020202020204" pitchFamily="34" charset="0"/>
              <a:buNone/>
            </a:pPr>
            <a:r>
              <a:rPr lang="en-GB"/>
              <a:t>SDG 15 highlights biodiversity and nature, tourism can help fund habitat conservation and anti-poaching efforts</a:t>
            </a:r>
          </a:p>
        </p:txBody>
      </p:sp>
    </p:spTree>
    <p:extLst>
      <p:ext uri="{BB962C8B-B14F-4D97-AF65-F5344CB8AC3E}">
        <p14:creationId xmlns:p14="http://schemas.microsoft.com/office/powerpoint/2010/main" val="87471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he Well-being of Future Generations | GOV.WALES">
            <a:extLst>
              <a:ext uri="{FF2B5EF4-FFF2-40B4-BE49-F238E27FC236}">
                <a16:creationId xmlns:a16="http://schemas.microsoft.com/office/drawing/2014/main" id="{2624F938-5762-CC57-7BAB-27B01603C6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1934" y="1524000"/>
            <a:ext cx="3810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4C988B3-C081-F8DE-8C23-33A4C5B616D5}"/>
              </a:ext>
            </a:extLst>
          </p:cNvPr>
          <p:cNvSpPr txBox="1">
            <a:spLocks/>
          </p:cNvSpPr>
          <p:nvPr/>
        </p:nvSpPr>
        <p:spPr>
          <a:xfrm>
            <a:off x="358219" y="365125"/>
            <a:ext cx="11481847" cy="1325563"/>
          </a:xfrm>
          <a:prstGeom prst="rect">
            <a:avLst/>
          </a:prstGeom>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The Wellbeing of Future Generations Act (Wales)</a:t>
            </a:r>
          </a:p>
        </p:txBody>
      </p:sp>
      <p:sp>
        <p:nvSpPr>
          <p:cNvPr id="5" name="TextBox 4">
            <a:extLst>
              <a:ext uri="{FF2B5EF4-FFF2-40B4-BE49-F238E27FC236}">
                <a16:creationId xmlns:a16="http://schemas.microsoft.com/office/drawing/2014/main" id="{9094D895-E7E4-2267-417B-CC8A3731E439}"/>
              </a:ext>
            </a:extLst>
          </p:cNvPr>
          <p:cNvSpPr txBox="1"/>
          <p:nvPr/>
        </p:nvSpPr>
        <p:spPr>
          <a:xfrm>
            <a:off x="5516697" y="2723238"/>
            <a:ext cx="6097836" cy="1200329"/>
          </a:xfrm>
          <a:prstGeom prst="rect">
            <a:avLst/>
          </a:prstGeom>
          <a:noFill/>
        </p:spPr>
        <p:txBody>
          <a:bodyPr wrap="square">
            <a:spAutoFit/>
          </a:bodyPr>
          <a:lstStyle/>
          <a:p>
            <a:pPr>
              <a:buNone/>
            </a:pPr>
            <a:r>
              <a:rPr lang="en-GB" b="1"/>
              <a:t>A More Equal Wales</a:t>
            </a:r>
          </a:p>
          <a:p>
            <a:pPr>
              <a:buFont typeface="Arial" panose="020B0604020202020204" pitchFamily="34" charset="0"/>
              <a:buChar char="•"/>
            </a:pPr>
            <a:r>
              <a:rPr lang="en-GB"/>
              <a:t>Provide inclusive employment opportunities.</a:t>
            </a:r>
          </a:p>
          <a:p>
            <a:pPr>
              <a:buFont typeface="Arial" panose="020B0604020202020204" pitchFamily="34" charset="0"/>
              <a:buChar char="•"/>
            </a:pPr>
            <a:r>
              <a:rPr lang="en-GB"/>
              <a:t>Promote accessibility in tourism services and destinations.</a:t>
            </a:r>
          </a:p>
          <a:p>
            <a:pPr>
              <a:buFont typeface="Arial" panose="020B0604020202020204" pitchFamily="34" charset="0"/>
              <a:buChar char="•"/>
            </a:pPr>
            <a:r>
              <a:rPr lang="en-GB"/>
              <a:t>Celebrate diverse communities and reduce social exclusion.</a:t>
            </a:r>
          </a:p>
        </p:txBody>
      </p:sp>
      <p:sp>
        <p:nvSpPr>
          <p:cNvPr id="7" name="TextBox 6">
            <a:extLst>
              <a:ext uri="{FF2B5EF4-FFF2-40B4-BE49-F238E27FC236}">
                <a16:creationId xmlns:a16="http://schemas.microsoft.com/office/drawing/2014/main" id="{7F58E620-C4A0-07C7-BAFC-F984A393A626}"/>
              </a:ext>
            </a:extLst>
          </p:cNvPr>
          <p:cNvSpPr txBox="1"/>
          <p:nvPr/>
        </p:nvSpPr>
        <p:spPr>
          <a:xfrm>
            <a:off x="4161935" y="1397675"/>
            <a:ext cx="8031100" cy="1200329"/>
          </a:xfrm>
          <a:prstGeom prst="rect">
            <a:avLst/>
          </a:prstGeom>
          <a:noFill/>
        </p:spPr>
        <p:txBody>
          <a:bodyPr wrap="square">
            <a:spAutoFit/>
          </a:bodyPr>
          <a:lstStyle/>
          <a:p>
            <a:pPr>
              <a:buNone/>
            </a:pPr>
            <a:r>
              <a:rPr lang="en-GB" b="1"/>
              <a:t>A Prosperous Wales</a:t>
            </a:r>
          </a:p>
          <a:p>
            <a:pPr>
              <a:buFont typeface="Arial" panose="020B0604020202020204" pitchFamily="34" charset="0"/>
              <a:buChar char="•"/>
            </a:pPr>
            <a:r>
              <a:rPr lang="en-GB"/>
              <a:t>Creating jobs in hospitality, transport, and cultural sectors.</a:t>
            </a:r>
          </a:p>
          <a:p>
            <a:pPr>
              <a:buFont typeface="Arial" panose="020B0604020202020204" pitchFamily="34" charset="0"/>
              <a:buChar char="•"/>
            </a:pPr>
            <a:r>
              <a:rPr lang="en-GB"/>
              <a:t>Encouraging entrepreneurship and local business growth.</a:t>
            </a:r>
          </a:p>
          <a:p>
            <a:pPr>
              <a:buFont typeface="Arial" panose="020B0604020202020204" pitchFamily="34" charset="0"/>
              <a:buChar char="•"/>
            </a:pPr>
            <a:r>
              <a:rPr lang="en-GB"/>
              <a:t>Attracting investment into infrastructure and services.</a:t>
            </a:r>
          </a:p>
        </p:txBody>
      </p:sp>
      <p:sp>
        <p:nvSpPr>
          <p:cNvPr id="9" name="TextBox 8">
            <a:extLst>
              <a:ext uri="{FF2B5EF4-FFF2-40B4-BE49-F238E27FC236}">
                <a16:creationId xmlns:a16="http://schemas.microsoft.com/office/drawing/2014/main" id="{D3599E0E-4240-7150-5D1E-1A94196EBED4}"/>
              </a:ext>
            </a:extLst>
          </p:cNvPr>
          <p:cNvSpPr txBox="1"/>
          <p:nvPr/>
        </p:nvSpPr>
        <p:spPr>
          <a:xfrm>
            <a:off x="4161934" y="4153486"/>
            <a:ext cx="6097836" cy="1477328"/>
          </a:xfrm>
          <a:prstGeom prst="rect">
            <a:avLst/>
          </a:prstGeom>
          <a:noFill/>
        </p:spPr>
        <p:txBody>
          <a:bodyPr wrap="square">
            <a:spAutoFit/>
          </a:bodyPr>
          <a:lstStyle/>
          <a:p>
            <a:pPr>
              <a:buNone/>
            </a:pPr>
            <a:r>
              <a:rPr lang="en-GB" b="1"/>
              <a:t>A Wales of Vibrant Culture and Thriving Welsh Language</a:t>
            </a:r>
          </a:p>
          <a:p>
            <a:pPr>
              <a:buFont typeface="Arial" panose="020B0604020202020204" pitchFamily="34" charset="0"/>
              <a:buChar char="•"/>
            </a:pPr>
            <a:r>
              <a:rPr lang="en-GB"/>
              <a:t>Showcasing Welsh heritage, arts, and traditions.</a:t>
            </a:r>
          </a:p>
          <a:p>
            <a:pPr>
              <a:buFont typeface="Arial" panose="020B0604020202020204" pitchFamily="34" charset="0"/>
              <a:buChar char="•"/>
            </a:pPr>
            <a:r>
              <a:rPr lang="en-GB"/>
              <a:t>Promoting the Welsh language through signage, tours, and events.</a:t>
            </a:r>
          </a:p>
          <a:p>
            <a:pPr>
              <a:buFont typeface="Arial" panose="020B0604020202020204" pitchFamily="34" charset="0"/>
              <a:buChar char="•"/>
            </a:pPr>
            <a:r>
              <a:rPr lang="en-GB"/>
              <a:t>Supporting museums, festivals, and cultural institutions.</a:t>
            </a:r>
          </a:p>
        </p:txBody>
      </p:sp>
    </p:spTree>
    <p:extLst>
      <p:ext uri="{BB962C8B-B14F-4D97-AF65-F5344CB8AC3E}">
        <p14:creationId xmlns:p14="http://schemas.microsoft.com/office/powerpoint/2010/main" val="14893760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35E997-69BC-FF05-2376-CC870B7620A6}"/>
              </a:ext>
            </a:extLst>
          </p:cNvPr>
          <p:cNvSpPr>
            <a:spLocks noGrp="1"/>
          </p:cNvSpPr>
          <p:nvPr>
            <p:ph type="title" idx="4294967295"/>
          </p:nvPr>
        </p:nvSpPr>
        <p:spPr>
          <a:xfrm>
            <a:off x="711200" y="365125"/>
            <a:ext cx="11480800" cy="1325563"/>
          </a:xfrm>
        </p:spPr>
        <p:txBody>
          <a:bodyPr/>
          <a:lstStyle/>
          <a:p>
            <a:r>
              <a:rPr lang="en-GB"/>
              <a:t>How UWTSD links to the SDGs</a:t>
            </a:r>
          </a:p>
        </p:txBody>
      </p:sp>
      <p:pic>
        <p:nvPicPr>
          <p:cNvPr id="7" name="Picture 6" descr="A red sign with white people and text&#10;&#10;Description automatically generated">
            <a:extLst>
              <a:ext uri="{FF2B5EF4-FFF2-40B4-BE49-F238E27FC236}">
                <a16:creationId xmlns:a16="http://schemas.microsoft.com/office/drawing/2014/main" id="{62C62C24-6ABF-691D-6592-8D7CC5339638}"/>
              </a:ext>
            </a:extLst>
          </p:cNvPr>
          <p:cNvPicPr>
            <a:picLocks noChangeAspect="1"/>
          </p:cNvPicPr>
          <p:nvPr/>
        </p:nvPicPr>
        <p:blipFill>
          <a:blip r:embed="rId3"/>
          <a:stretch>
            <a:fillRect/>
          </a:stretch>
        </p:blipFill>
        <p:spPr>
          <a:xfrm>
            <a:off x="970519" y="1403350"/>
            <a:ext cx="1762616" cy="1762616"/>
          </a:xfrm>
          <a:prstGeom prst="rect">
            <a:avLst/>
          </a:prstGeom>
        </p:spPr>
      </p:pic>
      <p:pic>
        <p:nvPicPr>
          <p:cNvPr id="8" name="Picture 7">
            <a:extLst>
              <a:ext uri="{FF2B5EF4-FFF2-40B4-BE49-F238E27FC236}">
                <a16:creationId xmlns:a16="http://schemas.microsoft.com/office/drawing/2014/main" id="{2819F953-944E-A60B-950D-192BF526212E}"/>
              </a:ext>
            </a:extLst>
          </p:cNvPr>
          <p:cNvPicPr>
            <a:picLocks noChangeAspect="1"/>
          </p:cNvPicPr>
          <p:nvPr/>
        </p:nvPicPr>
        <p:blipFill>
          <a:blip r:embed="rId4"/>
          <a:srcRect l="39140" t="6394" r="8594" b="30610"/>
          <a:stretch/>
        </p:blipFill>
        <p:spPr>
          <a:xfrm>
            <a:off x="184952" y="3285268"/>
            <a:ext cx="3255563" cy="1837845"/>
          </a:xfrm>
          <a:prstGeom prst="rect">
            <a:avLst/>
          </a:prstGeom>
        </p:spPr>
      </p:pic>
      <p:pic>
        <p:nvPicPr>
          <p:cNvPr id="11" name="Picture 10" descr="A yellow sign with white text&#10;&#10;Description automatically generated">
            <a:extLst>
              <a:ext uri="{FF2B5EF4-FFF2-40B4-BE49-F238E27FC236}">
                <a16:creationId xmlns:a16="http://schemas.microsoft.com/office/drawing/2014/main" id="{E7A83078-81F4-7EC7-A26A-7BFD238DDFAD}"/>
              </a:ext>
            </a:extLst>
          </p:cNvPr>
          <p:cNvPicPr>
            <a:picLocks noChangeAspect="1"/>
          </p:cNvPicPr>
          <p:nvPr/>
        </p:nvPicPr>
        <p:blipFill>
          <a:blip r:embed="rId5"/>
          <a:stretch>
            <a:fillRect/>
          </a:stretch>
        </p:blipFill>
        <p:spPr>
          <a:xfrm>
            <a:off x="8662751" y="1255962"/>
            <a:ext cx="1762616" cy="1762616"/>
          </a:xfrm>
          <a:prstGeom prst="rect">
            <a:avLst/>
          </a:prstGeom>
        </p:spPr>
      </p:pic>
      <p:pic>
        <p:nvPicPr>
          <p:cNvPr id="12" name="Picture 11">
            <a:extLst>
              <a:ext uri="{FF2B5EF4-FFF2-40B4-BE49-F238E27FC236}">
                <a16:creationId xmlns:a16="http://schemas.microsoft.com/office/drawing/2014/main" id="{4337B851-133D-7A78-0CC2-3230611623CB}"/>
              </a:ext>
            </a:extLst>
          </p:cNvPr>
          <p:cNvPicPr>
            <a:picLocks noChangeAspect="1"/>
          </p:cNvPicPr>
          <p:nvPr/>
        </p:nvPicPr>
        <p:blipFill>
          <a:blip r:embed="rId6"/>
          <a:srcRect l="39517" r="6814" b="29051"/>
          <a:stretch/>
        </p:blipFill>
        <p:spPr>
          <a:xfrm>
            <a:off x="7772409" y="3165966"/>
            <a:ext cx="3543300" cy="2190750"/>
          </a:xfrm>
          <a:prstGeom prst="rect">
            <a:avLst/>
          </a:prstGeom>
        </p:spPr>
      </p:pic>
      <p:pic>
        <p:nvPicPr>
          <p:cNvPr id="14" name="Picture 13" descr="A red sign with a book and a pencil&#10;&#10;Description automatically generated">
            <a:extLst>
              <a:ext uri="{FF2B5EF4-FFF2-40B4-BE49-F238E27FC236}">
                <a16:creationId xmlns:a16="http://schemas.microsoft.com/office/drawing/2014/main" id="{A8F3D681-44D6-7154-ABD5-255428AF6D58}"/>
              </a:ext>
            </a:extLst>
          </p:cNvPr>
          <p:cNvPicPr>
            <a:picLocks noChangeAspect="1"/>
          </p:cNvPicPr>
          <p:nvPr/>
        </p:nvPicPr>
        <p:blipFill>
          <a:blip r:embed="rId7"/>
          <a:stretch>
            <a:fillRect/>
          </a:stretch>
        </p:blipFill>
        <p:spPr>
          <a:xfrm>
            <a:off x="4489012" y="1403349"/>
            <a:ext cx="1762617" cy="1762617"/>
          </a:xfrm>
          <a:prstGeom prst="rect">
            <a:avLst/>
          </a:prstGeom>
        </p:spPr>
      </p:pic>
      <p:pic>
        <p:nvPicPr>
          <p:cNvPr id="15" name="Picture 14">
            <a:extLst>
              <a:ext uri="{FF2B5EF4-FFF2-40B4-BE49-F238E27FC236}">
                <a16:creationId xmlns:a16="http://schemas.microsoft.com/office/drawing/2014/main" id="{996E9CC7-4F21-2A86-3203-65D900DC5880}"/>
              </a:ext>
            </a:extLst>
          </p:cNvPr>
          <p:cNvPicPr>
            <a:picLocks noChangeAspect="1"/>
          </p:cNvPicPr>
          <p:nvPr/>
        </p:nvPicPr>
        <p:blipFill>
          <a:blip r:embed="rId8"/>
          <a:srcRect l="39882" t="5719" r="3960" b="16452"/>
          <a:stretch/>
        </p:blipFill>
        <p:spPr>
          <a:xfrm>
            <a:off x="3555723" y="3165966"/>
            <a:ext cx="3629193" cy="2360845"/>
          </a:xfrm>
          <a:prstGeom prst="rect">
            <a:avLst/>
          </a:prstGeom>
        </p:spPr>
      </p:pic>
    </p:spTree>
    <p:extLst>
      <p:ext uri="{BB962C8B-B14F-4D97-AF65-F5344CB8AC3E}">
        <p14:creationId xmlns:p14="http://schemas.microsoft.com/office/powerpoint/2010/main" val="219281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FFF95B-B4AC-0B7F-6652-68430D9CAD7C}"/>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01B92B43-2918-446D-642F-A733AFD9AC5B}"/>
              </a:ext>
            </a:extLst>
          </p:cNvPr>
          <p:cNvSpPr>
            <a:spLocks noGrp="1"/>
          </p:cNvSpPr>
          <p:nvPr>
            <p:ph type="title" idx="4294967295"/>
          </p:nvPr>
        </p:nvSpPr>
        <p:spPr>
          <a:xfrm>
            <a:off x="711200" y="365125"/>
            <a:ext cx="11480800" cy="1325563"/>
          </a:xfrm>
        </p:spPr>
        <p:txBody>
          <a:bodyPr anchor="ctr">
            <a:normAutofit/>
          </a:bodyPr>
          <a:lstStyle/>
          <a:p>
            <a:r>
              <a:rPr lang="en-US" b="1">
                <a:solidFill>
                  <a:schemeClr val="accent4"/>
                </a:solidFill>
              </a:rPr>
              <a:t>TOURISM AND SUSTAINABILITY CASE STUDIES</a:t>
            </a:r>
          </a:p>
        </p:txBody>
      </p:sp>
      <p:pic>
        <p:nvPicPr>
          <p:cNvPr id="3" name="Picture 2">
            <a:extLst>
              <a:ext uri="{FF2B5EF4-FFF2-40B4-BE49-F238E27FC236}">
                <a16:creationId xmlns:a16="http://schemas.microsoft.com/office/drawing/2014/main" id="{3F37FCD3-E01C-766B-10C5-D8B11DDB4DFB}"/>
              </a:ext>
            </a:extLst>
          </p:cNvPr>
          <p:cNvPicPr>
            <a:picLocks noChangeAspect="1"/>
          </p:cNvPicPr>
          <p:nvPr/>
        </p:nvPicPr>
        <p:blipFill>
          <a:blip r:embed="rId3"/>
          <a:srcRect l="1" t="24626" r="1" b="22722"/>
          <a:stretch>
            <a:fillRect/>
          </a:stretch>
        </p:blipFill>
        <p:spPr>
          <a:xfrm>
            <a:off x="355076" y="1608463"/>
            <a:ext cx="11481847" cy="4035467"/>
          </a:xfrm>
          <a:prstGeom prst="rect">
            <a:avLst/>
          </a:prstGeom>
          <a:noFill/>
        </p:spPr>
      </p:pic>
    </p:spTree>
    <p:extLst>
      <p:ext uri="{BB962C8B-B14F-4D97-AF65-F5344CB8AC3E}">
        <p14:creationId xmlns:p14="http://schemas.microsoft.com/office/powerpoint/2010/main" val="20661050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6F21D-6BE8-B9A5-0D9F-4621B9E58AF8}"/>
              </a:ext>
            </a:extLst>
          </p:cNvPr>
          <p:cNvSpPr>
            <a:spLocks noGrp="1"/>
          </p:cNvSpPr>
          <p:nvPr>
            <p:ph type="title"/>
          </p:nvPr>
        </p:nvSpPr>
        <p:spPr>
          <a:xfrm>
            <a:off x="358219" y="365125"/>
            <a:ext cx="11481847" cy="1325563"/>
          </a:xfrm>
        </p:spPr>
        <p:txBody>
          <a:bodyPr anchor="ctr">
            <a:normAutofit/>
          </a:bodyPr>
          <a:lstStyle/>
          <a:p>
            <a:r>
              <a:rPr lang="en-GB" dirty="0"/>
              <a:t>Impact of Tourism</a:t>
            </a:r>
          </a:p>
        </p:txBody>
      </p:sp>
      <p:sp>
        <p:nvSpPr>
          <p:cNvPr id="4" name="Content Placeholder 3">
            <a:extLst>
              <a:ext uri="{FF2B5EF4-FFF2-40B4-BE49-F238E27FC236}">
                <a16:creationId xmlns:a16="http://schemas.microsoft.com/office/drawing/2014/main" id="{22A0356F-AC45-1F92-C51C-0583EADE4E8F}"/>
              </a:ext>
            </a:extLst>
          </p:cNvPr>
          <p:cNvSpPr txBox="1">
            <a:spLocks noGrp="1"/>
          </p:cNvSpPr>
          <p:nvPr>
            <p:ph idx="1"/>
          </p:nvPr>
        </p:nvSpPr>
        <p:spPr>
          <a:xfrm>
            <a:off x="358219" y="1825625"/>
            <a:ext cx="5645673" cy="3575934"/>
          </a:xfrm>
        </p:spPr>
        <p:txBody>
          <a:bodyPr>
            <a:normAutofit/>
          </a:bodyPr>
          <a:lstStyle/>
          <a:p>
            <a:r>
              <a:rPr lang="en-GB" b="0" i="0" kern="1200" dirty="0">
                <a:effectLst/>
              </a:rPr>
              <a:t>8% of the worlds CO2e emissions annually</a:t>
            </a:r>
          </a:p>
          <a:p>
            <a:r>
              <a:rPr lang="en-GB" dirty="0"/>
              <a:t>Often built on pristine habitat</a:t>
            </a:r>
          </a:p>
          <a:p>
            <a:r>
              <a:rPr lang="en-GB" dirty="0"/>
              <a:t>Over tourism</a:t>
            </a:r>
          </a:p>
          <a:p>
            <a:r>
              <a:rPr lang="en-GB" dirty="0"/>
              <a:t>Economic benefit</a:t>
            </a:r>
          </a:p>
          <a:p>
            <a:endParaRPr lang="en-GB" dirty="0"/>
          </a:p>
        </p:txBody>
      </p:sp>
      <p:pic>
        <p:nvPicPr>
          <p:cNvPr id="6" name="Picture 5" descr="A graph of carbon footprint&#10;&#10;AI-generated content may be incorrect.">
            <a:extLst>
              <a:ext uri="{FF2B5EF4-FFF2-40B4-BE49-F238E27FC236}">
                <a16:creationId xmlns:a16="http://schemas.microsoft.com/office/drawing/2014/main" id="{A185693C-DA77-01ED-A205-39658A513014}"/>
              </a:ext>
            </a:extLst>
          </p:cNvPr>
          <p:cNvPicPr>
            <a:picLocks noChangeAspect="1"/>
          </p:cNvPicPr>
          <p:nvPr/>
        </p:nvPicPr>
        <p:blipFill>
          <a:blip r:embed="rId3"/>
          <a:srcRect r="-1" b="29622"/>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200600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090C6-D975-BD91-3EE5-B59B02896564}"/>
              </a:ext>
            </a:extLst>
          </p:cNvPr>
          <p:cNvSpPr>
            <a:spLocks noGrp="1"/>
          </p:cNvSpPr>
          <p:nvPr>
            <p:ph type="title"/>
          </p:nvPr>
        </p:nvSpPr>
        <p:spPr>
          <a:xfrm>
            <a:off x="358219" y="365125"/>
            <a:ext cx="11481847" cy="1325563"/>
          </a:xfrm>
        </p:spPr>
        <p:txBody>
          <a:bodyPr anchor="ctr">
            <a:normAutofit/>
          </a:bodyPr>
          <a:lstStyle/>
          <a:p>
            <a:r>
              <a:rPr lang="en-GB" dirty="0"/>
              <a:t>Eco-Labelling</a:t>
            </a:r>
          </a:p>
        </p:txBody>
      </p:sp>
      <p:sp>
        <p:nvSpPr>
          <p:cNvPr id="3" name="Content Placeholder 2">
            <a:extLst>
              <a:ext uri="{FF2B5EF4-FFF2-40B4-BE49-F238E27FC236}">
                <a16:creationId xmlns:a16="http://schemas.microsoft.com/office/drawing/2014/main" id="{A2CF49E4-8377-2F49-CC0C-9CE7E18EA946}"/>
              </a:ext>
            </a:extLst>
          </p:cNvPr>
          <p:cNvSpPr>
            <a:spLocks noGrp="1"/>
          </p:cNvSpPr>
          <p:nvPr>
            <p:ph idx="1"/>
          </p:nvPr>
        </p:nvSpPr>
        <p:spPr>
          <a:xfrm>
            <a:off x="358219" y="1825625"/>
            <a:ext cx="4408397" cy="3575934"/>
          </a:xfrm>
        </p:spPr>
        <p:txBody>
          <a:bodyPr>
            <a:normAutofit/>
          </a:bodyPr>
          <a:lstStyle/>
          <a:p>
            <a:r>
              <a:rPr lang="en-GB" dirty="0"/>
              <a:t>Study in 2003 over 100 tourism labels has only grown</a:t>
            </a:r>
          </a:p>
          <a:p>
            <a:r>
              <a:rPr lang="en-GB" dirty="0"/>
              <a:t>Why do you think we have so many?</a:t>
            </a:r>
          </a:p>
        </p:txBody>
      </p:sp>
      <p:pic>
        <p:nvPicPr>
          <p:cNvPr id="7" name="Picture 6">
            <a:extLst>
              <a:ext uri="{FF2B5EF4-FFF2-40B4-BE49-F238E27FC236}">
                <a16:creationId xmlns:a16="http://schemas.microsoft.com/office/drawing/2014/main" id="{02675EC3-F733-569C-AD12-958DC36C8BFC}"/>
              </a:ext>
            </a:extLst>
          </p:cNvPr>
          <p:cNvPicPr>
            <a:picLocks noChangeAspect="1"/>
          </p:cNvPicPr>
          <p:nvPr/>
        </p:nvPicPr>
        <p:blipFill>
          <a:blip r:embed="rId3"/>
          <a:srcRect t="16107" r="-1" b="-1"/>
          <a:stretch>
            <a:fillRect/>
          </a:stretch>
        </p:blipFill>
        <p:spPr>
          <a:xfrm>
            <a:off x="5703426" y="1085276"/>
            <a:ext cx="6488574" cy="4109822"/>
          </a:xfrm>
          <a:prstGeom prst="rect">
            <a:avLst/>
          </a:prstGeom>
          <a:noFill/>
        </p:spPr>
      </p:pic>
    </p:spTree>
    <p:extLst>
      <p:ext uri="{BB962C8B-B14F-4D97-AF65-F5344CB8AC3E}">
        <p14:creationId xmlns:p14="http://schemas.microsoft.com/office/powerpoint/2010/main" val="1959109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87667-82DE-FF3D-BB23-F2ECF32CBD6E}"/>
              </a:ext>
            </a:extLst>
          </p:cNvPr>
          <p:cNvSpPr>
            <a:spLocks noGrp="1"/>
          </p:cNvSpPr>
          <p:nvPr>
            <p:ph type="title"/>
          </p:nvPr>
        </p:nvSpPr>
        <p:spPr/>
        <p:txBody>
          <a:bodyPr/>
          <a:lstStyle/>
          <a:p>
            <a:r>
              <a:rPr lang="en-GB" dirty="0"/>
              <a:t>Greenwashing</a:t>
            </a:r>
          </a:p>
        </p:txBody>
      </p:sp>
      <p:pic>
        <p:nvPicPr>
          <p:cNvPr id="5" name="Content Placeholder 4">
            <a:extLst>
              <a:ext uri="{FF2B5EF4-FFF2-40B4-BE49-F238E27FC236}">
                <a16:creationId xmlns:a16="http://schemas.microsoft.com/office/drawing/2014/main" id="{BA4F80CB-A854-5863-DEF9-7BC97E881DAA}"/>
              </a:ext>
            </a:extLst>
          </p:cNvPr>
          <p:cNvPicPr>
            <a:picLocks noGrp="1" noChangeAspect="1"/>
          </p:cNvPicPr>
          <p:nvPr>
            <p:ph idx="1"/>
          </p:nvPr>
        </p:nvPicPr>
        <p:blipFill>
          <a:blip r:embed="rId3"/>
          <a:stretch>
            <a:fillRect/>
          </a:stretch>
        </p:blipFill>
        <p:spPr>
          <a:xfrm>
            <a:off x="6023531" y="607180"/>
            <a:ext cx="5810250" cy="2333625"/>
          </a:xfrm>
          <a:prstGeom prst="rect">
            <a:avLst/>
          </a:prstGeom>
        </p:spPr>
      </p:pic>
      <p:pic>
        <p:nvPicPr>
          <p:cNvPr id="7" name="Picture 6">
            <a:extLst>
              <a:ext uri="{FF2B5EF4-FFF2-40B4-BE49-F238E27FC236}">
                <a16:creationId xmlns:a16="http://schemas.microsoft.com/office/drawing/2014/main" id="{FD6380DF-B4FA-D53B-246A-CC37B5E53A17}"/>
              </a:ext>
            </a:extLst>
          </p:cNvPr>
          <p:cNvPicPr>
            <a:picLocks noChangeAspect="1"/>
          </p:cNvPicPr>
          <p:nvPr/>
        </p:nvPicPr>
        <p:blipFill>
          <a:blip r:embed="rId4"/>
          <a:stretch>
            <a:fillRect/>
          </a:stretch>
        </p:blipFill>
        <p:spPr>
          <a:xfrm>
            <a:off x="2673487" y="1611382"/>
            <a:ext cx="3271713" cy="1817618"/>
          </a:xfrm>
          <a:prstGeom prst="rect">
            <a:avLst/>
          </a:prstGeom>
        </p:spPr>
      </p:pic>
      <p:pic>
        <p:nvPicPr>
          <p:cNvPr id="9" name="Picture 8">
            <a:extLst>
              <a:ext uri="{FF2B5EF4-FFF2-40B4-BE49-F238E27FC236}">
                <a16:creationId xmlns:a16="http://schemas.microsoft.com/office/drawing/2014/main" id="{026150B6-24F2-95E9-93A0-502FA7C134F9}"/>
              </a:ext>
            </a:extLst>
          </p:cNvPr>
          <p:cNvPicPr>
            <a:picLocks noChangeAspect="1"/>
          </p:cNvPicPr>
          <p:nvPr/>
        </p:nvPicPr>
        <p:blipFill>
          <a:blip r:embed="rId5"/>
          <a:stretch>
            <a:fillRect/>
          </a:stretch>
        </p:blipFill>
        <p:spPr>
          <a:xfrm>
            <a:off x="2673487" y="3429000"/>
            <a:ext cx="3778828" cy="2286236"/>
          </a:xfrm>
          <a:prstGeom prst="rect">
            <a:avLst/>
          </a:prstGeom>
        </p:spPr>
      </p:pic>
      <p:pic>
        <p:nvPicPr>
          <p:cNvPr id="11" name="Picture 10">
            <a:extLst>
              <a:ext uri="{FF2B5EF4-FFF2-40B4-BE49-F238E27FC236}">
                <a16:creationId xmlns:a16="http://schemas.microsoft.com/office/drawing/2014/main" id="{3980CBB8-C453-1CE3-E673-249FD9F1F172}"/>
              </a:ext>
            </a:extLst>
          </p:cNvPr>
          <p:cNvPicPr>
            <a:picLocks noChangeAspect="1"/>
          </p:cNvPicPr>
          <p:nvPr/>
        </p:nvPicPr>
        <p:blipFill>
          <a:blip r:embed="rId6"/>
          <a:stretch>
            <a:fillRect/>
          </a:stretch>
        </p:blipFill>
        <p:spPr>
          <a:xfrm>
            <a:off x="0" y="1474336"/>
            <a:ext cx="2595156" cy="4240140"/>
          </a:xfrm>
          <a:prstGeom prst="rect">
            <a:avLst/>
          </a:prstGeom>
        </p:spPr>
      </p:pic>
      <p:pic>
        <p:nvPicPr>
          <p:cNvPr id="13" name="Picture 12">
            <a:extLst>
              <a:ext uri="{FF2B5EF4-FFF2-40B4-BE49-F238E27FC236}">
                <a16:creationId xmlns:a16="http://schemas.microsoft.com/office/drawing/2014/main" id="{969D6773-D37C-F85F-368C-E41894A73D2D}"/>
              </a:ext>
            </a:extLst>
          </p:cNvPr>
          <p:cNvPicPr>
            <a:picLocks noChangeAspect="1"/>
          </p:cNvPicPr>
          <p:nvPr/>
        </p:nvPicPr>
        <p:blipFill>
          <a:blip r:embed="rId7"/>
          <a:stretch>
            <a:fillRect/>
          </a:stretch>
        </p:blipFill>
        <p:spPr>
          <a:xfrm>
            <a:off x="5945200" y="3104626"/>
            <a:ext cx="6048375" cy="2609850"/>
          </a:xfrm>
          <a:prstGeom prst="rect">
            <a:avLst/>
          </a:prstGeom>
        </p:spPr>
      </p:pic>
    </p:spTree>
    <p:extLst>
      <p:ext uri="{BB962C8B-B14F-4D97-AF65-F5344CB8AC3E}">
        <p14:creationId xmlns:p14="http://schemas.microsoft.com/office/powerpoint/2010/main" val="16467160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7C187-F49D-84D1-997F-628C366C157B}"/>
              </a:ext>
            </a:extLst>
          </p:cNvPr>
          <p:cNvSpPr>
            <a:spLocks noGrp="1"/>
          </p:cNvSpPr>
          <p:nvPr>
            <p:ph type="title"/>
          </p:nvPr>
        </p:nvSpPr>
        <p:spPr>
          <a:xfrm>
            <a:off x="358219" y="365125"/>
            <a:ext cx="11481847" cy="1325563"/>
          </a:xfrm>
        </p:spPr>
        <p:txBody>
          <a:bodyPr anchor="ctr">
            <a:normAutofit/>
          </a:bodyPr>
          <a:lstStyle/>
          <a:p>
            <a:r>
              <a:rPr lang="en-GB"/>
              <a:t>What Makes a Holiday Eco-Friendly? </a:t>
            </a:r>
          </a:p>
        </p:txBody>
      </p:sp>
      <p:pic>
        <p:nvPicPr>
          <p:cNvPr id="4" name="Picture 3">
            <a:extLst>
              <a:ext uri="{FF2B5EF4-FFF2-40B4-BE49-F238E27FC236}">
                <a16:creationId xmlns:a16="http://schemas.microsoft.com/office/drawing/2014/main" id="{E422C1FC-DE2F-5290-AB72-1D4CA034B50E}"/>
              </a:ext>
            </a:extLst>
          </p:cNvPr>
          <p:cNvPicPr>
            <a:picLocks noChangeAspect="1"/>
          </p:cNvPicPr>
          <p:nvPr/>
        </p:nvPicPr>
        <p:blipFill>
          <a:blip r:embed="rId3"/>
          <a:srcRect t="17949" r="1" b="22446"/>
          <a:stretch>
            <a:fillRect/>
          </a:stretch>
        </p:blipFill>
        <p:spPr>
          <a:xfrm>
            <a:off x="358219" y="1825625"/>
            <a:ext cx="11481847" cy="3575934"/>
          </a:xfrm>
          <a:prstGeom prst="rect">
            <a:avLst/>
          </a:prstGeom>
          <a:noFill/>
        </p:spPr>
      </p:pic>
    </p:spTree>
    <p:extLst>
      <p:ext uri="{BB962C8B-B14F-4D97-AF65-F5344CB8AC3E}">
        <p14:creationId xmlns:p14="http://schemas.microsoft.com/office/powerpoint/2010/main" val="14864809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7" name="Title 1">
            <a:extLst>
              <a:ext uri="{FF2B5EF4-FFF2-40B4-BE49-F238E27FC236}">
                <a16:creationId xmlns:a16="http://schemas.microsoft.com/office/drawing/2014/main" id="{61C73822-5AD5-C095-6ED3-1E9A34B6DF76}"/>
              </a:ext>
            </a:extLst>
          </p:cNvPr>
          <p:cNvSpPr>
            <a:spLocks noGrp="1"/>
          </p:cNvSpPr>
          <p:nvPr>
            <p:ph type="title"/>
          </p:nvPr>
        </p:nvSpPr>
        <p:spPr>
          <a:xfrm>
            <a:off x="358219" y="365125"/>
            <a:ext cx="11481847" cy="1325563"/>
          </a:xfrm>
        </p:spPr>
        <p:txBody>
          <a:bodyPr/>
          <a:lstStyle/>
          <a:p>
            <a:r>
              <a:rPr lang="en-GB" b="1" dirty="0"/>
              <a:t>Ol Jogi Conservancy, Kenya</a:t>
            </a:r>
            <a:endParaRPr lang="en-US" dirty="0"/>
          </a:p>
        </p:txBody>
      </p:sp>
      <p:pic>
        <p:nvPicPr>
          <p:cNvPr id="2050" name="Picture 2" descr="Accommodations | Ol Jogi Conservancy | Ol Jogi Wildlife Conservancy Kenya">
            <a:extLst>
              <a:ext uri="{FF2B5EF4-FFF2-40B4-BE49-F238E27FC236}">
                <a16:creationId xmlns:a16="http://schemas.microsoft.com/office/drawing/2014/main" id="{58D01C9A-C499-692E-385E-F23CA9A5C0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12282"/>
            <a:ext cx="8017727" cy="33563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52881BD-43EC-2636-FDE3-3C3A6C8538C9}"/>
              </a:ext>
            </a:extLst>
          </p:cNvPr>
          <p:cNvSpPr txBox="1"/>
          <p:nvPr/>
        </p:nvSpPr>
        <p:spPr>
          <a:xfrm>
            <a:off x="8298829" y="1832137"/>
            <a:ext cx="3665490" cy="2585323"/>
          </a:xfrm>
          <a:prstGeom prst="rect">
            <a:avLst/>
          </a:prstGeom>
          <a:noFill/>
        </p:spPr>
        <p:txBody>
          <a:bodyPr wrap="square" rtlCol="0">
            <a:spAutoFit/>
          </a:bodyPr>
          <a:lstStyle/>
          <a:p>
            <a:pPr marL="285750" indent="-285750">
              <a:buFont typeface="Arial" panose="020B0604020202020204" pitchFamily="34" charset="0"/>
              <a:buChar char="•"/>
            </a:pPr>
            <a:r>
              <a:rPr lang="en-GB" dirty="0"/>
              <a:t>A private wildlife conservancy that emphasizes:</a:t>
            </a:r>
          </a:p>
          <a:p>
            <a:pPr marL="285750" lvl="0" indent="-285750">
              <a:buFont typeface="Arial" panose="020B0604020202020204" pitchFamily="34" charset="0"/>
              <a:buChar char="•"/>
            </a:pPr>
            <a:r>
              <a:rPr lang="en-GB" b="1" dirty="0"/>
              <a:t>Eco-conscious lodging</a:t>
            </a:r>
            <a:r>
              <a:rPr lang="en-GB" dirty="0"/>
              <a:t> powered by renewable energy.</a:t>
            </a:r>
          </a:p>
          <a:p>
            <a:pPr marL="285750" lvl="0" indent="-285750">
              <a:buFont typeface="Arial" panose="020B0604020202020204" pitchFamily="34" charset="0"/>
              <a:buChar char="•"/>
            </a:pPr>
            <a:r>
              <a:rPr lang="en-GB" b="1" dirty="0"/>
              <a:t>Community involvement</a:t>
            </a:r>
            <a:r>
              <a:rPr lang="en-GB" dirty="0"/>
              <a:t> in conservation and tourism.</a:t>
            </a:r>
          </a:p>
          <a:p>
            <a:pPr marL="285750" indent="-285750">
              <a:buFont typeface="Arial" panose="020B0604020202020204" pitchFamily="34" charset="0"/>
              <a:buChar char="•"/>
            </a:pPr>
            <a:r>
              <a:rPr lang="en-GB" b="1" dirty="0"/>
              <a:t>Biodiversity protection</a:t>
            </a:r>
            <a:r>
              <a:rPr lang="en-GB" dirty="0"/>
              <a:t> through sustainable infrastructure and low-impact tourism.</a:t>
            </a:r>
          </a:p>
        </p:txBody>
      </p:sp>
    </p:spTree>
    <p:extLst>
      <p:ext uri="{BB962C8B-B14F-4D97-AF65-F5344CB8AC3E}">
        <p14:creationId xmlns:p14="http://schemas.microsoft.com/office/powerpoint/2010/main" val="21686150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1" name="Title 1">
            <a:extLst>
              <a:ext uri="{FF2B5EF4-FFF2-40B4-BE49-F238E27FC236}">
                <a16:creationId xmlns:a16="http://schemas.microsoft.com/office/drawing/2014/main" id="{36076D11-73CB-A5F2-9F5D-FEC32E65B5F4}"/>
              </a:ext>
            </a:extLst>
          </p:cNvPr>
          <p:cNvSpPr>
            <a:spLocks noGrp="1"/>
          </p:cNvSpPr>
          <p:nvPr>
            <p:ph type="title"/>
          </p:nvPr>
        </p:nvSpPr>
        <p:spPr>
          <a:xfrm>
            <a:off x="358219" y="365125"/>
            <a:ext cx="11481847" cy="1325563"/>
          </a:xfrm>
        </p:spPr>
        <p:txBody>
          <a:bodyPr/>
          <a:lstStyle/>
          <a:p>
            <a:r>
              <a:rPr lang="en-US"/>
              <a:t>Exodus Adventure Travels</a:t>
            </a:r>
          </a:p>
        </p:txBody>
      </p:sp>
      <p:pic>
        <p:nvPicPr>
          <p:cNvPr id="3074" name="Picture 2" descr="Sustainability">
            <a:extLst>
              <a:ext uri="{FF2B5EF4-FFF2-40B4-BE49-F238E27FC236}">
                <a16:creationId xmlns:a16="http://schemas.microsoft.com/office/drawing/2014/main" id="{D1A6081B-594A-7D1B-4599-2CDB812034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360447"/>
            <a:ext cx="6086898" cy="430437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18880EFB-DFF9-112A-9105-5D804F801DCD}"/>
              </a:ext>
            </a:extLst>
          </p:cNvPr>
          <p:cNvPicPr>
            <a:picLocks noChangeAspect="1"/>
          </p:cNvPicPr>
          <p:nvPr/>
        </p:nvPicPr>
        <p:blipFill>
          <a:blip r:embed="rId4"/>
          <a:stretch>
            <a:fillRect/>
          </a:stretch>
        </p:blipFill>
        <p:spPr>
          <a:xfrm>
            <a:off x="1163110" y="1566778"/>
            <a:ext cx="4128000" cy="2199197"/>
          </a:xfrm>
          <a:prstGeom prst="rect">
            <a:avLst/>
          </a:prstGeom>
        </p:spPr>
      </p:pic>
      <p:sp>
        <p:nvSpPr>
          <p:cNvPr id="8" name="TextBox 7">
            <a:extLst>
              <a:ext uri="{FF2B5EF4-FFF2-40B4-BE49-F238E27FC236}">
                <a16:creationId xmlns:a16="http://schemas.microsoft.com/office/drawing/2014/main" id="{9BCC4417-664A-B398-E716-634B003B8C3C}"/>
              </a:ext>
            </a:extLst>
          </p:cNvPr>
          <p:cNvSpPr txBox="1"/>
          <p:nvPr/>
        </p:nvSpPr>
        <p:spPr>
          <a:xfrm>
            <a:off x="358219" y="4090893"/>
            <a:ext cx="5315468" cy="1200329"/>
          </a:xfrm>
          <a:prstGeom prst="rect">
            <a:avLst/>
          </a:prstGeom>
          <a:noFill/>
        </p:spPr>
        <p:txBody>
          <a:bodyPr wrap="square">
            <a:spAutoFit/>
          </a:bodyPr>
          <a:lstStyle/>
          <a:p>
            <a:r>
              <a:rPr lang="en-GB"/>
              <a:t>A UK-based tour operator offering carbon-neutral, low-impact adventures.</a:t>
            </a:r>
          </a:p>
          <a:p>
            <a:r>
              <a:rPr lang="en-GB"/>
              <a:t>Supports rewilding projects and avoids single-use plastics.</a:t>
            </a:r>
          </a:p>
        </p:txBody>
      </p:sp>
    </p:spTree>
    <p:extLst>
      <p:ext uri="{BB962C8B-B14F-4D97-AF65-F5344CB8AC3E}">
        <p14:creationId xmlns:p14="http://schemas.microsoft.com/office/powerpoint/2010/main" val="5606462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5" name="Title 1">
            <a:extLst>
              <a:ext uri="{FF2B5EF4-FFF2-40B4-BE49-F238E27FC236}">
                <a16:creationId xmlns:a16="http://schemas.microsoft.com/office/drawing/2014/main" id="{9B3FB6B6-4040-24C7-6EFE-D09F66726708}"/>
              </a:ext>
            </a:extLst>
          </p:cNvPr>
          <p:cNvSpPr>
            <a:spLocks noGrp="1"/>
          </p:cNvSpPr>
          <p:nvPr>
            <p:ph type="title"/>
          </p:nvPr>
        </p:nvSpPr>
        <p:spPr>
          <a:xfrm>
            <a:off x="358219" y="365125"/>
            <a:ext cx="11481847" cy="1325563"/>
          </a:xfrm>
        </p:spPr>
        <p:txBody>
          <a:bodyPr/>
          <a:lstStyle/>
          <a:p>
            <a:r>
              <a:rPr lang="en-GB"/>
              <a:t>Finca Luna Nueva – Costa Rica</a:t>
            </a:r>
            <a:endParaRPr lang="en-US"/>
          </a:p>
        </p:txBody>
      </p:sp>
      <p:pic>
        <p:nvPicPr>
          <p:cNvPr id="3" name="Picture 2">
            <a:extLst>
              <a:ext uri="{FF2B5EF4-FFF2-40B4-BE49-F238E27FC236}">
                <a16:creationId xmlns:a16="http://schemas.microsoft.com/office/drawing/2014/main" id="{48AD46A2-B247-5161-A79B-2B3C19F9DBBE}"/>
              </a:ext>
            </a:extLst>
          </p:cNvPr>
          <p:cNvPicPr>
            <a:picLocks noChangeAspect="1"/>
          </p:cNvPicPr>
          <p:nvPr/>
        </p:nvPicPr>
        <p:blipFill>
          <a:blip r:embed="rId3"/>
          <a:stretch>
            <a:fillRect/>
          </a:stretch>
        </p:blipFill>
        <p:spPr>
          <a:xfrm>
            <a:off x="3369529" y="1690688"/>
            <a:ext cx="8822471" cy="3590331"/>
          </a:xfrm>
          <a:prstGeom prst="rect">
            <a:avLst/>
          </a:prstGeom>
        </p:spPr>
      </p:pic>
      <p:sp>
        <p:nvSpPr>
          <p:cNvPr id="5" name="TextBox 4">
            <a:extLst>
              <a:ext uri="{FF2B5EF4-FFF2-40B4-BE49-F238E27FC236}">
                <a16:creationId xmlns:a16="http://schemas.microsoft.com/office/drawing/2014/main" id="{D23FD776-C954-26DE-B380-BF8D7A426524}"/>
              </a:ext>
            </a:extLst>
          </p:cNvPr>
          <p:cNvSpPr txBox="1"/>
          <p:nvPr/>
        </p:nvSpPr>
        <p:spPr>
          <a:xfrm>
            <a:off x="320611" y="1812992"/>
            <a:ext cx="2918348" cy="2726900"/>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100">
                <a:effectLst/>
                <a:latin typeface="Aptos" panose="020B0004020202020204" pitchFamily="34" charset="0"/>
                <a:ea typeface="DengXian" panose="02010600030101010101" pitchFamily="2" charset="-122"/>
                <a:cs typeface="Arial" panose="020B0604020202020204" pitchFamily="34" charset="0"/>
              </a:rPr>
              <a:t>Combines organic farming with rainforest conservation.</a:t>
            </a:r>
          </a:p>
          <a:p>
            <a:pPr marL="342900" lvl="0" indent="-342900">
              <a:lnSpc>
                <a:spcPct val="115000"/>
              </a:lnSpc>
              <a:spcAft>
                <a:spcPts val="800"/>
              </a:spcAft>
              <a:buSzPts val="1000"/>
              <a:buFont typeface="Symbol" panose="05050102010706020507" pitchFamily="18" charset="2"/>
              <a:buChar char=""/>
              <a:tabLst>
                <a:tab pos="457200" algn="l"/>
              </a:tabLst>
            </a:pPr>
            <a:r>
              <a:rPr lang="en-GB"/>
              <a:t>This sustainable rainforest eco lodge will teach you how to travel in a way that supports the environment</a:t>
            </a:r>
            <a:endParaRPr lang="en-GB" sz="1800" kern="10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649325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2078923-7827-5AAF-CCC4-BBDD7F3685A7}"/>
              </a:ext>
            </a:extLst>
          </p:cNvPr>
          <p:cNvSpPr>
            <a:spLocks noGrp="1"/>
          </p:cNvSpPr>
          <p:nvPr>
            <p:ph type="title"/>
          </p:nvPr>
        </p:nvSpPr>
        <p:spPr>
          <a:xfrm>
            <a:off x="358219" y="365125"/>
            <a:ext cx="11481847" cy="1325563"/>
          </a:xfrm>
        </p:spPr>
        <p:txBody>
          <a:bodyPr/>
          <a:lstStyle/>
          <a:p>
            <a:r>
              <a:rPr lang="en-GB" b="1"/>
              <a:t>Sea Canoe &amp; Siam Safari – Thailand</a:t>
            </a:r>
            <a:endParaRPr lang="en-US"/>
          </a:p>
        </p:txBody>
      </p:sp>
      <p:pic>
        <p:nvPicPr>
          <p:cNvPr id="2" name="Picture 1">
            <a:extLst>
              <a:ext uri="{FF2B5EF4-FFF2-40B4-BE49-F238E27FC236}">
                <a16:creationId xmlns:a16="http://schemas.microsoft.com/office/drawing/2014/main" id="{737D143B-9435-0106-0104-5AD37CE05E03}"/>
              </a:ext>
            </a:extLst>
          </p:cNvPr>
          <p:cNvPicPr>
            <a:picLocks noChangeAspect="1"/>
          </p:cNvPicPr>
          <p:nvPr/>
        </p:nvPicPr>
        <p:blipFill>
          <a:blip r:embed="rId3"/>
          <a:stretch>
            <a:fillRect/>
          </a:stretch>
        </p:blipFill>
        <p:spPr>
          <a:xfrm>
            <a:off x="0" y="1623959"/>
            <a:ext cx="5442333" cy="3610082"/>
          </a:xfrm>
          <a:prstGeom prst="rect">
            <a:avLst/>
          </a:prstGeom>
        </p:spPr>
      </p:pic>
      <p:sp>
        <p:nvSpPr>
          <p:cNvPr id="4" name="TextBox 3">
            <a:extLst>
              <a:ext uri="{FF2B5EF4-FFF2-40B4-BE49-F238E27FC236}">
                <a16:creationId xmlns:a16="http://schemas.microsoft.com/office/drawing/2014/main" id="{1CAD3D1A-DAA7-4729-08C2-9B0EF8005E51}"/>
              </a:ext>
            </a:extLst>
          </p:cNvPr>
          <p:cNvSpPr txBox="1"/>
          <p:nvPr/>
        </p:nvSpPr>
        <p:spPr>
          <a:xfrm>
            <a:off x="5442333" y="2079439"/>
            <a:ext cx="6612360" cy="2308324"/>
          </a:xfrm>
          <a:prstGeom prst="rect">
            <a:avLst/>
          </a:prstGeom>
          <a:noFill/>
        </p:spPr>
        <p:txBody>
          <a:bodyPr wrap="square">
            <a:spAutoFit/>
          </a:bodyPr>
          <a:lstStyle/>
          <a:p>
            <a:pPr marL="285750" indent="-285750">
              <a:buFont typeface="Arial" panose="020B0604020202020204" pitchFamily="34" charset="0"/>
              <a:buChar char="•"/>
            </a:pPr>
            <a:r>
              <a:rPr lang="en-GB" b="0" i="0">
                <a:solidFill>
                  <a:srgbClr val="000000"/>
                </a:solidFill>
                <a:effectLst/>
                <a:latin typeface="-apple-system"/>
              </a:rPr>
              <a:t>Sea Canoe and Siam Safari are two well-known tour operators in Thailand that market themselves as providers of ecotourism experiences.</a:t>
            </a:r>
          </a:p>
          <a:p>
            <a:pPr marL="285750" indent="-285750">
              <a:buFont typeface="Arial" panose="020B0604020202020204" pitchFamily="34" charset="0"/>
              <a:buChar char="•"/>
            </a:pPr>
            <a:r>
              <a:rPr lang="en-GB"/>
              <a:t>Sea Canoe specializes in sea kayaking tours, taking </a:t>
            </a:r>
            <a:r>
              <a:rPr lang="en-GB" err="1"/>
              <a:t>travelers</a:t>
            </a:r>
            <a:r>
              <a:rPr lang="en-GB"/>
              <a:t> through stunning coastal caves and lagoons. </a:t>
            </a:r>
          </a:p>
          <a:p>
            <a:pPr marL="285750" indent="-285750">
              <a:buFont typeface="Arial" panose="020B0604020202020204" pitchFamily="34" charset="0"/>
              <a:buChar char="•"/>
            </a:pPr>
            <a:r>
              <a:rPr lang="en-GB"/>
              <a:t>Siam Safari, offers elephant trekking and jungle tours, allowing visitors to experience the beauty of Thailand’s forests and get up close and personal with elephants.</a:t>
            </a:r>
          </a:p>
        </p:txBody>
      </p:sp>
    </p:spTree>
    <p:extLst>
      <p:ext uri="{BB962C8B-B14F-4D97-AF65-F5344CB8AC3E}">
        <p14:creationId xmlns:p14="http://schemas.microsoft.com/office/powerpoint/2010/main" val="31219351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59AE5-D6D9-3974-A97A-5355E8AD0B87}"/>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B0C7A58F-EE9C-81D3-85DA-6AB3301A460F}"/>
              </a:ext>
            </a:extLst>
          </p:cNvPr>
          <p:cNvSpPr>
            <a:spLocks noGrp="1"/>
          </p:cNvSpPr>
          <p:nvPr>
            <p:ph type="title"/>
          </p:nvPr>
        </p:nvSpPr>
        <p:spPr>
          <a:xfrm>
            <a:off x="358219" y="365125"/>
            <a:ext cx="11481847" cy="1325563"/>
          </a:xfrm>
        </p:spPr>
        <p:txBody>
          <a:bodyPr/>
          <a:lstStyle/>
          <a:p>
            <a:r>
              <a:rPr lang="en-GB" b="1"/>
              <a:t>Sea Canoe &amp; Siam Safari – Thailand</a:t>
            </a:r>
            <a:endParaRPr lang="en-US"/>
          </a:p>
        </p:txBody>
      </p:sp>
      <p:pic>
        <p:nvPicPr>
          <p:cNvPr id="2" name="Picture 1">
            <a:extLst>
              <a:ext uri="{FF2B5EF4-FFF2-40B4-BE49-F238E27FC236}">
                <a16:creationId xmlns:a16="http://schemas.microsoft.com/office/drawing/2014/main" id="{2EAE3E24-0C51-5030-2094-4660FB2CEC45}"/>
              </a:ext>
            </a:extLst>
          </p:cNvPr>
          <p:cNvPicPr>
            <a:picLocks noChangeAspect="1"/>
          </p:cNvPicPr>
          <p:nvPr/>
        </p:nvPicPr>
        <p:blipFill>
          <a:blip r:embed="rId3"/>
          <a:stretch>
            <a:fillRect/>
          </a:stretch>
        </p:blipFill>
        <p:spPr>
          <a:xfrm>
            <a:off x="0" y="1623959"/>
            <a:ext cx="5442333" cy="3610082"/>
          </a:xfrm>
          <a:prstGeom prst="rect">
            <a:avLst/>
          </a:prstGeom>
        </p:spPr>
      </p:pic>
      <p:sp>
        <p:nvSpPr>
          <p:cNvPr id="4" name="TextBox 3">
            <a:extLst>
              <a:ext uri="{FF2B5EF4-FFF2-40B4-BE49-F238E27FC236}">
                <a16:creationId xmlns:a16="http://schemas.microsoft.com/office/drawing/2014/main" id="{8E7F9675-7A54-2302-4A30-7AD1E739D73F}"/>
              </a:ext>
            </a:extLst>
          </p:cNvPr>
          <p:cNvSpPr txBox="1"/>
          <p:nvPr/>
        </p:nvSpPr>
        <p:spPr>
          <a:xfrm>
            <a:off x="5442333" y="2079439"/>
            <a:ext cx="6612360" cy="2862322"/>
          </a:xfrm>
          <a:prstGeom prst="rect">
            <a:avLst/>
          </a:prstGeom>
          <a:noFill/>
        </p:spPr>
        <p:txBody>
          <a:bodyPr wrap="square">
            <a:spAutoFit/>
          </a:bodyPr>
          <a:lstStyle/>
          <a:p>
            <a:pPr marL="285750" indent="-285750">
              <a:buFont typeface="Arial" panose="020B0604020202020204" pitchFamily="34" charset="0"/>
              <a:buChar char="•"/>
            </a:pPr>
            <a:r>
              <a:rPr lang="en-GB" b="0" i="0">
                <a:solidFill>
                  <a:srgbClr val="000000"/>
                </a:solidFill>
                <a:effectLst/>
                <a:latin typeface="-apple-system"/>
              </a:rPr>
              <a:t>Sea Canoe offered to swim with sea turtles but this lead to overcrowding of popular spots causing stress to the marine ecosystem</a:t>
            </a:r>
          </a:p>
          <a:p>
            <a:pPr marL="285750" indent="-285750">
              <a:buFont typeface="Arial" panose="020B0604020202020204" pitchFamily="34" charset="0"/>
              <a:buChar char="•"/>
            </a:pPr>
            <a:r>
              <a:rPr lang="en-GB">
                <a:solidFill>
                  <a:srgbClr val="000000"/>
                </a:solidFill>
                <a:latin typeface="-apple-system"/>
              </a:rPr>
              <a:t>Siam Safari used harsh training methods and t</a:t>
            </a:r>
            <a:r>
              <a:rPr lang="en-GB"/>
              <a:t>he demand for elephant rides fuels the illegal capture and domestication of wild elephants, contributing to their exploitation and endangerment</a:t>
            </a:r>
          </a:p>
          <a:p>
            <a:pPr marL="285750" indent="-285750">
              <a:buFont typeface="Arial" panose="020B0604020202020204" pitchFamily="34" charset="0"/>
              <a:buChar char="•"/>
            </a:pPr>
            <a:r>
              <a:rPr lang="en-GB"/>
              <a:t>Both do not have clear waste management systems in place, leading to litter and pollution in the areas they operate.  They use disposable plastic water bottles and food packaging on their tours adds to the already significant problem of plastic pollution.</a:t>
            </a:r>
          </a:p>
        </p:txBody>
      </p:sp>
    </p:spTree>
    <p:extLst>
      <p:ext uri="{BB962C8B-B14F-4D97-AF65-F5344CB8AC3E}">
        <p14:creationId xmlns:p14="http://schemas.microsoft.com/office/powerpoint/2010/main" val="7087089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Re Use Towels sign at Holiday Inn in High Wycombe UK">
            <a:extLst>
              <a:ext uri="{FF2B5EF4-FFF2-40B4-BE49-F238E27FC236}">
                <a16:creationId xmlns:a16="http://schemas.microsoft.com/office/drawing/2014/main" id="{FB49B685-D0C3-31C7-9622-0AE50CC508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00" t="7751" r="17671" b="10322"/>
          <a:stretch>
            <a:fillRect/>
          </a:stretch>
        </p:blipFill>
        <p:spPr bwMode="auto">
          <a:xfrm>
            <a:off x="193288" y="555805"/>
            <a:ext cx="4992029" cy="4562606"/>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57E5390C-88CA-A9BE-C465-0DDCBEC9903E}"/>
              </a:ext>
            </a:extLst>
          </p:cNvPr>
          <p:cNvPicPr>
            <a:picLocks noChangeAspect="1"/>
          </p:cNvPicPr>
          <p:nvPr/>
        </p:nvPicPr>
        <p:blipFill>
          <a:blip r:embed="rId4"/>
          <a:stretch>
            <a:fillRect/>
          </a:stretch>
        </p:blipFill>
        <p:spPr>
          <a:xfrm>
            <a:off x="5319131" y="890342"/>
            <a:ext cx="6679581" cy="3757264"/>
          </a:xfrm>
          <a:prstGeom prst="rect">
            <a:avLst/>
          </a:prstGeom>
        </p:spPr>
      </p:pic>
    </p:spTree>
    <p:extLst>
      <p:ext uri="{BB962C8B-B14F-4D97-AF65-F5344CB8AC3E}">
        <p14:creationId xmlns:p14="http://schemas.microsoft.com/office/powerpoint/2010/main" val="27850282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F68D7-BDE2-B13C-A3C3-D41564B49200}"/>
              </a:ext>
            </a:extLst>
          </p:cNvPr>
          <p:cNvSpPr>
            <a:spLocks noGrp="1"/>
          </p:cNvSpPr>
          <p:nvPr>
            <p:ph type="title"/>
          </p:nvPr>
        </p:nvSpPr>
        <p:spPr>
          <a:xfrm>
            <a:off x="358219" y="365125"/>
            <a:ext cx="11481847" cy="1325563"/>
          </a:xfrm>
        </p:spPr>
        <p:txBody>
          <a:bodyPr anchor="ctr">
            <a:normAutofit/>
          </a:bodyPr>
          <a:lstStyle/>
          <a:p>
            <a:r>
              <a:rPr lang="en-GB" dirty="0"/>
              <a:t>Emerging Trends</a:t>
            </a:r>
          </a:p>
        </p:txBody>
      </p:sp>
      <p:sp>
        <p:nvSpPr>
          <p:cNvPr id="3" name="Content Placeholder 2">
            <a:extLst>
              <a:ext uri="{FF2B5EF4-FFF2-40B4-BE49-F238E27FC236}">
                <a16:creationId xmlns:a16="http://schemas.microsoft.com/office/drawing/2014/main" id="{CC0D44C1-06FD-EA4A-F456-6B97ADF9343F}"/>
              </a:ext>
            </a:extLst>
          </p:cNvPr>
          <p:cNvSpPr>
            <a:spLocks noGrp="1"/>
          </p:cNvSpPr>
          <p:nvPr>
            <p:ph idx="1"/>
          </p:nvPr>
        </p:nvSpPr>
        <p:spPr>
          <a:xfrm>
            <a:off x="358219" y="1825625"/>
            <a:ext cx="5645673" cy="3575934"/>
          </a:xfrm>
        </p:spPr>
        <p:txBody>
          <a:bodyPr>
            <a:normAutofit/>
          </a:bodyPr>
          <a:lstStyle/>
          <a:p>
            <a:r>
              <a:rPr lang="en-GB" sz="2600" dirty="0"/>
              <a:t>Carbon-neutral and carbon-negative travel </a:t>
            </a:r>
          </a:p>
          <a:p>
            <a:r>
              <a:rPr lang="en-GB" sz="2600" dirty="0"/>
              <a:t>Regenerative tourism </a:t>
            </a:r>
          </a:p>
          <a:p>
            <a:r>
              <a:rPr lang="en-GB" sz="2600" dirty="0"/>
              <a:t>Digital detox and wellness travel</a:t>
            </a:r>
          </a:p>
          <a:p>
            <a:r>
              <a:rPr lang="en-GB" sz="2600" dirty="0"/>
              <a:t>73% of travellers prefer sustainable destinations</a:t>
            </a:r>
          </a:p>
          <a:p>
            <a:r>
              <a:rPr lang="en-GB" sz="2600" dirty="0"/>
              <a:t>60% willing to pay more for sustainable options</a:t>
            </a:r>
          </a:p>
        </p:txBody>
      </p:sp>
      <p:pic>
        <p:nvPicPr>
          <p:cNvPr id="5" name="Picture 4" descr="A close-up of a list of questions&#10;&#10;AI-generated content may be incorrect.">
            <a:extLst>
              <a:ext uri="{FF2B5EF4-FFF2-40B4-BE49-F238E27FC236}">
                <a16:creationId xmlns:a16="http://schemas.microsoft.com/office/drawing/2014/main" id="{C09A5D67-A2B5-FEC2-A146-2933D0BBBDAE}"/>
              </a:ext>
            </a:extLst>
          </p:cNvPr>
          <p:cNvPicPr>
            <a:picLocks noChangeAspect="1"/>
          </p:cNvPicPr>
          <p:nvPr/>
        </p:nvPicPr>
        <p:blipFill>
          <a:blip r:embed="rId3"/>
          <a:srcRect l="4489" r="709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38339604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004406-FBC2-E037-42A5-8C69B3F9796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0191DB70-1805-C105-D7D9-63176F6CFA62}"/>
              </a:ext>
            </a:extLst>
          </p:cNvPr>
          <p:cNvSpPr>
            <a:spLocks noGrp="1"/>
          </p:cNvSpPr>
          <p:nvPr>
            <p:ph type="title" idx="4294967295"/>
          </p:nvPr>
        </p:nvSpPr>
        <p:spPr>
          <a:xfrm>
            <a:off x="711200" y="365125"/>
            <a:ext cx="11480800" cy="1325563"/>
          </a:xfrm>
        </p:spPr>
        <p:txBody>
          <a:bodyPr anchor="ctr">
            <a:normAutofit/>
          </a:bodyPr>
          <a:lstStyle/>
          <a:p>
            <a:r>
              <a:rPr lang="en-US" b="1">
                <a:solidFill>
                  <a:schemeClr val="accent4"/>
                </a:solidFill>
              </a:rPr>
              <a:t>PRACTICAL ACTIONS FOR TOURISM</a:t>
            </a:r>
          </a:p>
        </p:txBody>
      </p:sp>
      <p:pic>
        <p:nvPicPr>
          <p:cNvPr id="4098" name="Picture 2" descr="What does sustainable tourism really mean? Costa Rica leads the way. |  Enchanting Costa Rica">
            <a:extLst>
              <a:ext uri="{FF2B5EF4-FFF2-40B4-BE49-F238E27FC236}">
                <a16:creationId xmlns:a16="http://schemas.microsoft.com/office/drawing/2014/main" id="{FF41D227-AD76-E8B6-6B46-6B0162C40C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7642" r="1" b="15700"/>
          <a:stretch>
            <a:fillRect/>
          </a:stretch>
        </p:blipFill>
        <p:spPr bwMode="auto">
          <a:xfrm>
            <a:off x="358219" y="1825625"/>
            <a:ext cx="11481847" cy="3575934"/>
          </a:xfrm>
          <a:prstGeom prst="rect">
            <a:avLst/>
          </a:prstGeom>
          <a:solidFill>
            <a:srgbClr val="FFFFFF"/>
          </a:solidFill>
        </p:spPr>
      </p:pic>
    </p:spTree>
    <p:extLst>
      <p:ext uri="{BB962C8B-B14F-4D97-AF65-F5344CB8AC3E}">
        <p14:creationId xmlns:p14="http://schemas.microsoft.com/office/powerpoint/2010/main" val="5157248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05659EF-D0E3-0EE5-B1B5-4C5A51580D79}"/>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spcBef>
                <a:spcPct val="0"/>
              </a:spcBef>
              <a:spcAft>
                <a:spcPts val="600"/>
              </a:spcAft>
            </a:pPr>
            <a:r>
              <a:rPr lang="en-US" sz="4400" b="1" i="0" kern="1200">
                <a:effectLst/>
              </a:rPr>
              <a:t>Take a re-usable drink bottle</a:t>
            </a:r>
          </a:p>
        </p:txBody>
      </p:sp>
      <p:sp>
        <p:nvSpPr>
          <p:cNvPr id="3" name="TextBox 2">
            <a:extLst>
              <a:ext uri="{FF2B5EF4-FFF2-40B4-BE49-F238E27FC236}">
                <a16:creationId xmlns:a16="http://schemas.microsoft.com/office/drawing/2014/main" id="{ABD7BD40-A838-964A-13CA-820402685C92}"/>
              </a:ext>
            </a:extLst>
          </p:cNvPr>
          <p:cNvSpPr txBox="1"/>
          <p:nvPr/>
        </p:nvSpPr>
        <p:spPr>
          <a:xfrm>
            <a:off x="6194392" y="1825625"/>
            <a:ext cx="5645673" cy="3575934"/>
          </a:xfrm>
          <a:prstGeom prst="rect">
            <a:avLst/>
          </a:prstGeom>
        </p:spPr>
        <p:txBody>
          <a:bodyPr vert="horz" lIns="91440" tIns="45720" rIns="91440" bIns="45720" rtlCol="0">
            <a:normAutofit/>
          </a:bodyPr>
          <a:lstStyle/>
          <a:p>
            <a:pPr marL="228600" indent="-228600">
              <a:lnSpc>
                <a:spcPct val="90000"/>
              </a:lnSpc>
              <a:spcBef>
                <a:spcPts val="1000"/>
              </a:spcBef>
              <a:spcAft>
                <a:spcPts val="1875"/>
              </a:spcAft>
              <a:buFont typeface="Arial" panose="020B0604020202020204" pitchFamily="34" charset="0"/>
              <a:buChar char="•"/>
            </a:pPr>
            <a:r>
              <a:rPr lang="en-US" sz="2400" b="0" i="0" kern="1200">
                <a:effectLst/>
              </a:rPr>
              <a:t>Providers supplying safe, boiled drinking water while camping to keeping a communal supply of water for your groups to share. </a:t>
            </a:r>
          </a:p>
          <a:p>
            <a:pPr marL="228600" indent="-228600">
              <a:lnSpc>
                <a:spcPct val="90000"/>
              </a:lnSpc>
              <a:spcBef>
                <a:spcPts val="1000"/>
              </a:spcBef>
              <a:spcAft>
                <a:spcPts val="1875"/>
              </a:spcAft>
              <a:buFont typeface="Arial" panose="020B0604020202020204" pitchFamily="34" charset="0"/>
              <a:buChar char="•"/>
            </a:pPr>
            <a:r>
              <a:rPr lang="en-US" sz="2400" kern="1200"/>
              <a:t>Individuals b</a:t>
            </a:r>
            <a:r>
              <a:rPr lang="en-US" sz="2400" b="0" i="0" kern="1200">
                <a:effectLst/>
              </a:rPr>
              <a:t>ringing a reusable water bottle with you and top it up. In destinations where drinkable water may not be easy to come by, consider re-usable bottles with a filtration system.</a:t>
            </a:r>
          </a:p>
        </p:txBody>
      </p:sp>
      <p:pic>
        <p:nvPicPr>
          <p:cNvPr id="5" name="Picture 4">
            <a:extLst>
              <a:ext uri="{FF2B5EF4-FFF2-40B4-BE49-F238E27FC236}">
                <a16:creationId xmlns:a16="http://schemas.microsoft.com/office/drawing/2014/main" id="{0393E77B-3411-2070-7B14-65543183D61E}"/>
              </a:ext>
            </a:extLst>
          </p:cNvPr>
          <p:cNvPicPr>
            <a:picLocks noChangeAspect="1"/>
          </p:cNvPicPr>
          <p:nvPr/>
        </p:nvPicPr>
        <p:blipFill>
          <a:blip r:embed="rId3"/>
          <a:srcRect l="20751" r="1890" b="2"/>
          <a:stretch>
            <a:fillRect/>
          </a:stretch>
        </p:blipFill>
        <p:spPr>
          <a:xfrm>
            <a:off x="358219" y="1825625"/>
            <a:ext cx="5645673" cy="3575934"/>
          </a:xfrm>
          <a:prstGeom prst="rect">
            <a:avLst/>
          </a:prstGeom>
          <a:noFill/>
        </p:spPr>
      </p:pic>
    </p:spTree>
    <p:extLst>
      <p:ext uri="{BB962C8B-B14F-4D97-AF65-F5344CB8AC3E}">
        <p14:creationId xmlns:p14="http://schemas.microsoft.com/office/powerpoint/2010/main" val="33014012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76570DD-8F9B-7C66-463E-AAF287394A52}"/>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spcBef>
                <a:spcPct val="0"/>
              </a:spcBef>
              <a:spcAft>
                <a:spcPts val="600"/>
              </a:spcAft>
            </a:pPr>
            <a:r>
              <a:rPr lang="en-US" sz="4400" b="1" i="0" kern="1200">
                <a:effectLst/>
              </a:rPr>
              <a:t>Pack travel mugs and food containers</a:t>
            </a:r>
          </a:p>
        </p:txBody>
      </p:sp>
      <p:sp>
        <p:nvSpPr>
          <p:cNvPr id="3" name="TextBox 2">
            <a:extLst>
              <a:ext uri="{FF2B5EF4-FFF2-40B4-BE49-F238E27FC236}">
                <a16:creationId xmlns:a16="http://schemas.microsoft.com/office/drawing/2014/main" id="{F0E8398F-5BED-B79A-294B-83ED9DE6A0C1}"/>
              </a:ext>
            </a:extLst>
          </p:cNvPr>
          <p:cNvSpPr txBox="1"/>
          <p:nvPr/>
        </p:nvSpPr>
        <p:spPr>
          <a:xfrm>
            <a:off x="358219" y="1825625"/>
            <a:ext cx="5645673" cy="3575934"/>
          </a:xfrm>
          <a:prstGeom prst="rect">
            <a:avLst/>
          </a:prstGeom>
        </p:spPr>
        <p:txBody>
          <a:bodyPr vert="horz" lIns="91440" tIns="45720" rIns="91440" bIns="45720" rtlCol="0">
            <a:normAutofit/>
          </a:bodyPr>
          <a:lstStyle/>
          <a:p>
            <a:pPr marL="228600" indent="-228600">
              <a:lnSpc>
                <a:spcPct val="90000"/>
              </a:lnSpc>
              <a:spcBef>
                <a:spcPts val="1000"/>
              </a:spcBef>
              <a:spcAft>
                <a:spcPts val="1875"/>
              </a:spcAft>
              <a:buFont typeface="Arial" panose="020B0604020202020204" pitchFamily="34" charset="0"/>
              <a:buChar char="•"/>
            </a:pPr>
            <a:r>
              <a:rPr lang="en-US" sz="2400" b="0" i="0" kern="1200">
                <a:effectLst/>
              </a:rPr>
              <a:t>Individuals bringing re-usable travel mugs, cutlery, straws and tupperware for minimising plastic waste.</a:t>
            </a:r>
          </a:p>
          <a:p>
            <a:pPr marL="228600" indent="-228600">
              <a:lnSpc>
                <a:spcPct val="90000"/>
              </a:lnSpc>
              <a:spcBef>
                <a:spcPts val="1000"/>
              </a:spcBef>
              <a:spcAft>
                <a:spcPts val="1875"/>
              </a:spcAft>
              <a:buFont typeface="Arial" panose="020B0604020202020204" pitchFamily="34" charset="0"/>
              <a:buChar char="•"/>
            </a:pPr>
            <a:r>
              <a:rPr lang="en-US" sz="2400" b="0" i="0" kern="1200">
                <a:effectLst/>
              </a:rPr>
              <a:t>Packing a re-usable tote bag to avoid the need for any plastic bag </a:t>
            </a:r>
          </a:p>
          <a:p>
            <a:pPr marL="228600" indent="-228600">
              <a:lnSpc>
                <a:spcPct val="90000"/>
              </a:lnSpc>
              <a:spcBef>
                <a:spcPts val="1000"/>
              </a:spcBef>
              <a:spcAft>
                <a:spcPts val="1875"/>
              </a:spcAft>
              <a:buFont typeface="Arial" panose="020B0604020202020204" pitchFamily="34" charset="0"/>
              <a:buChar char="•"/>
            </a:pPr>
            <a:r>
              <a:rPr lang="en-US" sz="2400" kern="1200"/>
              <a:t>Providers aim to provide facilties to clean containers and go disposables free</a:t>
            </a:r>
            <a:endParaRPr lang="en-US" sz="2400" b="0" i="0" kern="1200">
              <a:effectLst/>
            </a:endParaRPr>
          </a:p>
        </p:txBody>
      </p:sp>
      <p:pic>
        <p:nvPicPr>
          <p:cNvPr id="7" name="Picture 6">
            <a:extLst>
              <a:ext uri="{FF2B5EF4-FFF2-40B4-BE49-F238E27FC236}">
                <a16:creationId xmlns:a16="http://schemas.microsoft.com/office/drawing/2014/main" id="{DC905DD1-38FD-18FB-8F9C-A68D0CC1F16C}"/>
              </a:ext>
            </a:extLst>
          </p:cNvPr>
          <p:cNvPicPr>
            <a:picLocks noChangeAspect="1"/>
          </p:cNvPicPr>
          <p:nvPr/>
        </p:nvPicPr>
        <p:blipFill>
          <a:blip r:embed="rId2"/>
          <a:srcRect l="17113" r="-2" b="-2"/>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3645959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BF0703-8C9B-637D-F0E7-D1B1ECADF39C}"/>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spcBef>
                <a:spcPct val="0"/>
              </a:spcBef>
              <a:spcAft>
                <a:spcPts val="600"/>
              </a:spcAft>
            </a:pPr>
            <a:r>
              <a:rPr lang="en-US" sz="4400" b="1" i="0" kern="1200">
                <a:effectLst/>
              </a:rPr>
              <a:t>Pre-fill your toiletries</a:t>
            </a:r>
          </a:p>
        </p:txBody>
      </p:sp>
      <p:sp>
        <p:nvSpPr>
          <p:cNvPr id="3" name="TextBox 2">
            <a:extLst>
              <a:ext uri="{FF2B5EF4-FFF2-40B4-BE49-F238E27FC236}">
                <a16:creationId xmlns:a16="http://schemas.microsoft.com/office/drawing/2014/main" id="{03057F4E-3348-4B9F-7720-1541BD1A4749}"/>
              </a:ext>
            </a:extLst>
          </p:cNvPr>
          <p:cNvSpPr txBox="1"/>
          <p:nvPr/>
        </p:nvSpPr>
        <p:spPr>
          <a:xfrm>
            <a:off x="3936123" y="1825625"/>
            <a:ext cx="7903942" cy="3575934"/>
          </a:xfrm>
          <a:prstGeom prst="rect">
            <a:avLst/>
          </a:prstGeom>
        </p:spPr>
        <p:txBody>
          <a:bodyPr vert="horz" lIns="91440" tIns="45720" rIns="91440" bIns="45720" rtlCol="0">
            <a:normAutofit/>
          </a:bodyPr>
          <a:lstStyle/>
          <a:p>
            <a:pPr marL="228600" indent="-228600">
              <a:lnSpc>
                <a:spcPct val="90000"/>
              </a:lnSpc>
              <a:spcBef>
                <a:spcPts val="1000"/>
              </a:spcBef>
              <a:spcAft>
                <a:spcPts val="1875"/>
              </a:spcAft>
              <a:buFont typeface="Arial" panose="020B0604020202020204" pitchFamily="34" charset="0"/>
              <a:buChar char="•"/>
            </a:pPr>
            <a:r>
              <a:rPr lang="en-US" sz="2200" b="0" i="0" kern="1200">
                <a:effectLst/>
              </a:rPr>
              <a:t>Providers use refillable bottles not single use</a:t>
            </a:r>
          </a:p>
          <a:p>
            <a:pPr marL="228600" indent="-228600">
              <a:lnSpc>
                <a:spcPct val="90000"/>
              </a:lnSpc>
              <a:spcBef>
                <a:spcPts val="1000"/>
              </a:spcBef>
              <a:spcAft>
                <a:spcPts val="1875"/>
              </a:spcAft>
              <a:buFont typeface="Arial" panose="020B0604020202020204" pitchFamily="34" charset="0"/>
              <a:buChar char="•"/>
            </a:pPr>
            <a:r>
              <a:rPr lang="en-US" sz="2200" b="0" i="0" kern="1200">
                <a:effectLst/>
              </a:rPr>
              <a:t>Take re-usable shampoo and shower gel bottles, pre-filled from home so that you don’t need to use any hotel single-use toiletries. </a:t>
            </a:r>
          </a:p>
          <a:p>
            <a:pPr marL="228600" indent="-228600">
              <a:lnSpc>
                <a:spcPct val="90000"/>
              </a:lnSpc>
              <a:spcBef>
                <a:spcPts val="1000"/>
              </a:spcBef>
              <a:spcAft>
                <a:spcPts val="1875"/>
              </a:spcAft>
              <a:buFont typeface="Arial" panose="020B0604020202020204" pitchFamily="34" charset="0"/>
              <a:buChar char="•"/>
            </a:pPr>
            <a:r>
              <a:rPr lang="en-US" sz="2200" b="0" i="0" kern="1200">
                <a:effectLst/>
              </a:rPr>
              <a:t>Consider taking biodegradable and nature friendly toiletries, such as sunscreens which don’t contain oxybenzone, octocrylene and octinoxate, and nanoparticles of zinc oxide or titanium dioxide, as these are damaging to marine habitats. </a:t>
            </a:r>
          </a:p>
        </p:txBody>
      </p:sp>
      <p:pic>
        <p:nvPicPr>
          <p:cNvPr id="6" name="Picture 5">
            <a:extLst>
              <a:ext uri="{FF2B5EF4-FFF2-40B4-BE49-F238E27FC236}">
                <a16:creationId xmlns:a16="http://schemas.microsoft.com/office/drawing/2014/main" id="{A8A375CE-EBFF-EB49-0761-D82FBFD6FE5D}"/>
              </a:ext>
            </a:extLst>
          </p:cNvPr>
          <p:cNvPicPr>
            <a:picLocks noChangeAspect="1"/>
          </p:cNvPicPr>
          <p:nvPr/>
        </p:nvPicPr>
        <p:blipFill>
          <a:blip r:embed="rId2"/>
          <a:srcRect r="5274" b="2"/>
          <a:stretch>
            <a:fillRect/>
          </a:stretch>
        </p:blipFill>
        <p:spPr>
          <a:xfrm>
            <a:off x="358219" y="1825625"/>
            <a:ext cx="3387404" cy="3575934"/>
          </a:xfrm>
          <a:prstGeom prst="rect">
            <a:avLst/>
          </a:prstGeom>
          <a:noFill/>
        </p:spPr>
      </p:pic>
    </p:spTree>
    <p:extLst>
      <p:ext uri="{BB962C8B-B14F-4D97-AF65-F5344CB8AC3E}">
        <p14:creationId xmlns:p14="http://schemas.microsoft.com/office/powerpoint/2010/main" val="18226601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281F04-8D3B-2040-D4D9-5E107CB2E495}"/>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spcBef>
                <a:spcPct val="0"/>
              </a:spcBef>
              <a:spcAft>
                <a:spcPts val="600"/>
              </a:spcAft>
            </a:pPr>
            <a:r>
              <a:rPr lang="en-US" sz="4400" b="1" i="0" kern="1200">
                <a:effectLst/>
              </a:rPr>
              <a:t>Watch your water usage</a:t>
            </a:r>
          </a:p>
        </p:txBody>
      </p:sp>
      <p:sp>
        <p:nvSpPr>
          <p:cNvPr id="3" name="TextBox 2">
            <a:extLst>
              <a:ext uri="{FF2B5EF4-FFF2-40B4-BE49-F238E27FC236}">
                <a16:creationId xmlns:a16="http://schemas.microsoft.com/office/drawing/2014/main" id="{5284C990-10B0-1E26-3AA4-90CCF33CFE72}"/>
              </a:ext>
            </a:extLst>
          </p:cNvPr>
          <p:cNvSpPr txBox="1"/>
          <p:nvPr/>
        </p:nvSpPr>
        <p:spPr>
          <a:xfrm>
            <a:off x="358219" y="1825625"/>
            <a:ext cx="7903942" cy="3575934"/>
          </a:xfrm>
          <a:prstGeom prst="rect">
            <a:avLst/>
          </a:prstGeom>
        </p:spPr>
        <p:txBody>
          <a:bodyPr vert="horz" lIns="91440" tIns="45720" rIns="91440" bIns="45720" rtlCol="0">
            <a:normAutofit/>
          </a:bodyPr>
          <a:lstStyle/>
          <a:p>
            <a:pPr marL="228600" indent="-228600">
              <a:lnSpc>
                <a:spcPct val="90000"/>
              </a:lnSpc>
              <a:spcBef>
                <a:spcPts val="1000"/>
              </a:spcBef>
              <a:spcAft>
                <a:spcPts val="1875"/>
              </a:spcAft>
              <a:buFont typeface="Arial" panose="020B0604020202020204" pitchFamily="34" charset="0"/>
              <a:buChar char="•"/>
            </a:pPr>
            <a:r>
              <a:rPr lang="en-US" sz="2800" b="0" i="0" kern="1200">
                <a:effectLst/>
              </a:rPr>
              <a:t>If you’re travelling to a destination where drought is common and tourism may put pressure on local water supply, try and have shorter showers, minimise hot water usage and use kettles less in your hotel rooms.</a:t>
            </a:r>
          </a:p>
          <a:p>
            <a:pPr marL="228600" indent="-228600">
              <a:lnSpc>
                <a:spcPct val="90000"/>
              </a:lnSpc>
              <a:spcBef>
                <a:spcPts val="1000"/>
              </a:spcBef>
              <a:spcAft>
                <a:spcPts val="1875"/>
              </a:spcAft>
              <a:buFont typeface="Arial" panose="020B0604020202020204" pitchFamily="34" charset="0"/>
              <a:buChar char="•"/>
            </a:pPr>
            <a:r>
              <a:rPr lang="en-US" sz="2800" b="0" i="0" kern="1200">
                <a:effectLst/>
              </a:rPr>
              <a:t>When you’re out and about, be mindful of flushing the wrong kind of waste that may contain plastic – such as wet wipes. </a:t>
            </a:r>
          </a:p>
        </p:txBody>
      </p:sp>
      <p:pic>
        <p:nvPicPr>
          <p:cNvPr id="6" name="Picture 5">
            <a:extLst>
              <a:ext uri="{FF2B5EF4-FFF2-40B4-BE49-F238E27FC236}">
                <a16:creationId xmlns:a16="http://schemas.microsoft.com/office/drawing/2014/main" id="{EE3E8BEB-FAEB-18BC-25B3-79CD4F52385C}"/>
              </a:ext>
            </a:extLst>
          </p:cNvPr>
          <p:cNvPicPr>
            <a:picLocks noChangeAspect="1"/>
          </p:cNvPicPr>
          <p:nvPr/>
        </p:nvPicPr>
        <p:blipFill>
          <a:blip r:embed="rId3"/>
          <a:srcRect l="12053" r="24716"/>
          <a:stretch>
            <a:fillRect/>
          </a:stretch>
        </p:blipFill>
        <p:spPr>
          <a:xfrm>
            <a:off x="8452661" y="1825625"/>
            <a:ext cx="3387404" cy="3575934"/>
          </a:xfrm>
          <a:prstGeom prst="rect">
            <a:avLst/>
          </a:prstGeom>
          <a:noFill/>
        </p:spPr>
      </p:pic>
    </p:spTree>
    <p:extLst>
      <p:ext uri="{BB962C8B-B14F-4D97-AF65-F5344CB8AC3E}">
        <p14:creationId xmlns:p14="http://schemas.microsoft.com/office/powerpoint/2010/main" val="1454835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BF2AD7C-44BD-A45E-009C-2F87CEAB8A5F}"/>
              </a:ext>
            </a:extLst>
          </p:cNvPr>
          <p:cNvSpPr txBox="1"/>
          <p:nvPr/>
        </p:nvSpPr>
        <p:spPr>
          <a:xfrm>
            <a:off x="355075" y="353974"/>
            <a:ext cx="11481847" cy="1325563"/>
          </a:xfrm>
          <a:prstGeom prst="rect">
            <a:avLst/>
          </a:prstGeom>
        </p:spPr>
        <p:txBody>
          <a:bodyPr vert="horz" lIns="91440" tIns="45720" rIns="91440" bIns="45720" rtlCol="0" anchor="ctr">
            <a:normAutofit/>
          </a:bodyPr>
          <a:lstStyle/>
          <a:p>
            <a:pPr>
              <a:spcBef>
                <a:spcPct val="0"/>
              </a:spcBef>
              <a:spcAft>
                <a:spcPts val="600"/>
              </a:spcAft>
            </a:pPr>
            <a:r>
              <a:rPr lang="en-US" sz="4400" b="1" i="0" kern="1200">
                <a:effectLst/>
              </a:rPr>
              <a:t>Try train travel</a:t>
            </a:r>
          </a:p>
        </p:txBody>
      </p:sp>
      <p:sp>
        <p:nvSpPr>
          <p:cNvPr id="3" name="TextBox 2">
            <a:extLst>
              <a:ext uri="{FF2B5EF4-FFF2-40B4-BE49-F238E27FC236}">
                <a16:creationId xmlns:a16="http://schemas.microsoft.com/office/drawing/2014/main" id="{EC4A3568-BFE8-F59D-518F-A86DD72EA2A8}"/>
              </a:ext>
            </a:extLst>
          </p:cNvPr>
          <p:cNvSpPr txBox="1"/>
          <p:nvPr/>
        </p:nvSpPr>
        <p:spPr>
          <a:xfrm>
            <a:off x="6668429" y="2408663"/>
            <a:ext cx="5171636" cy="2992896"/>
          </a:xfrm>
          <a:prstGeom prst="rect">
            <a:avLst/>
          </a:prstGeom>
        </p:spPr>
        <p:txBody>
          <a:bodyPr vert="horz" lIns="91440" tIns="45720" rIns="91440" bIns="45720" rtlCol="0">
            <a:normAutofit/>
          </a:bodyPr>
          <a:lstStyle/>
          <a:p>
            <a:pPr marL="228600" indent="-228600">
              <a:lnSpc>
                <a:spcPct val="90000"/>
              </a:lnSpc>
              <a:spcBef>
                <a:spcPts val="1000"/>
              </a:spcBef>
              <a:spcAft>
                <a:spcPts val="1875"/>
              </a:spcAft>
              <a:buFont typeface="Arial" panose="020B0604020202020204" pitchFamily="34" charset="0"/>
              <a:buChar char="•"/>
            </a:pPr>
            <a:r>
              <a:rPr lang="en-US" sz="2200" b="0" i="0" kern="1200">
                <a:effectLst/>
              </a:rPr>
              <a:t>If you’re travelling somewhere that you can reach on land, consider travelling by train, which emits around 80% less carbon than flying.</a:t>
            </a:r>
          </a:p>
          <a:p>
            <a:pPr marL="228600" indent="-228600">
              <a:lnSpc>
                <a:spcPct val="90000"/>
              </a:lnSpc>
              <a:spcBef>
                <a:spcPts val="1000"/>
              </a:spcBef>
              <a:buFont typeface="Arial" panose="020B0604020202020204" pitchFamily="34" charset="0"/>
              <a:buChar char="•"/>
            </a:pPr>
            <a:r>
              <a:rPr lang="en-US" sz="2200" b="0" i="0" kern="1200">
                <a:effectLst/>
              </a:rPr>
              <a:t>While on your adventure, seek alternative forms of transport such as local buses or trains instead of booking internal flights. </a:t>
            </a:r>
          </a:p>
        </p:txBody>
      </p:sp>
      <p:pic>
        <p:nvPicPr>
          <p:cNvPr id="6" name="Picture 5">
            <a:extLst>
              <a:ext uri="{FF2B5EF4-FFF2-40B4-BE49-F238E27FC236}">
                <a16:creationId xmlns:a16="http://schemas.microsoft.com/office/drawing/2014/main" id="{31161CEE-4285-A262-7225-4D3329A14282}"/>
              </a:ext>
            </a:extLst>
          </p:cNvPr>
          <p:cNvPicPr>
            <a:picLocks noChangeAspect="1"/>
          </p:cNvPicPr>
          <p:nvPr/>
        </p:nvPicPr>
        <p:blipFill>
          <a:blip r:embed="rId2"/>
          <a:srcRect t="44837" r="5274" b="2"/>
          <a:stretch>
            <a:fillRect/>
          </a:stretch>
        </p:blipFill>
        <p:spPr>
          <a:xfrm>
            <a:off x="358218" y="2060323"/>
            <a:ext cx="5737781" cy="3341235"/>
          </a:xfrm>
          <a:prstGeom prst="rect">
            <a:avLst/>
          </a:prstGeom>
          <a:noFill/>
        </p:spPr>
      </p:pic>
    </p:spTree>
    <p:extLst>
      <p:ext uri="{BB962C8B-B14F-4D97-AF65-F5344CB8AC3E}">
        <p14:creationId xmlns:p14="http://schemas.microsoft.com/office/powerpoint/2010/main" val="6925006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6F52288-B1EE-837D-C82D-3AD83BA013D6}"/>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spcBef>
                <a:spcPct val="0"/>
              </a:spcBef>
              <a:spcAft>
                <a:spcPts val="600"/>
              </a:spcAft>
            </a:pPr>
            <a:r>
              <a:rPr lang="en-US" sz="4400" kern="1200"/>
              <a:t>Protect wildlife on your adventure</a:t>
            </a:r>
          </a:p>
        </p:txBody>
      </p:sp>
      <p:sp>
        <p:nvSpPr>
          <p:cNvPr id="3" name="TextBox 2">
            <a:extLst>
              <a:ext uri="{FF2B5EF4-FFF2-40B4-BE49-F238E27FC236}">
                <a16:creationId xmlns:a16="http://schemas.microsoft.com/office/drawing/2014/main" id="{B1471AD7-6C62-9C04-70B3-B224C3C74139}"/>
              </a:ext>
            </a:extLst>
          </p:cNvPr>
          <p:cNvSpPr txBox="1"/>
          <p:nvPr/>
        </p:nvSpPr>
        <p:spPr>
          <a:xfrm>
            <a:off x="358219" y="1825625"/>
            <a:ext cx="7903942" cy="3575934"/>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400" b="0" i="0" kern="1200">
                <a:effectLst/>
              </a:rPr>
              <a:t>According to World Animal Protection, 550,000 wild animals are still being exploited for holidaymakers. To help protect wildlife on your adventure, avoid purchasing foods containing palm oil and souvenirs made from hardwoods such as ebony, mahogany, ivory, tortoiseshell of reptile skins – as these are linked to deforestation and animal cruelty.</a:t>
            </a:r>
          </a:p>
          <a:p>
            <a:pPr marL="228600" indent="-228600">
              <a:lnSpc>
                <a:spcPct val="90000"/>
              </a:lnSpc>
              <a:spcBef>
                <a:spcPts val="1000"/>
              </a:spcBef>
              <a:buFont typeface="Arial" panose="020B0604020202020204" pitchFamily="34" charset="0"/>
              <a:buChar char="•"/>
            </a:pPr>
            <a:r>
              <a:rPr lang="en-US" sz="2400" b="0" i="0" kern="1200">
                <a:effectLst/>
              </a:rPr>
              <a:t>You can also enable natural habitats to thrive when exploring, by keeping to official footpaths which decreases trampling and disturbance of local wildlife. </a:t>
            </a:r>
            <a:endParaRPr lang="en-US" sz="2400" kern="1200"/>
          </a:p>
        </p:txBody>
      </p:sp>
      <p:pic>
        <p:nvPicPr>
          <p:cNvPr id="6" name="Picture 5">
            <a:extLst>
              <a:ext uri="{FF2B5EF4-FFF2-40B4-BE49-F238E27FC236}">
                <a16:creationId xmlns:a16="http://schemas.microsoft.com/office/drawing/2014/main" id="{C3A42CC3-CD3B-8873-E696-02A3D6AEAD78}"/>
              </a:ext>
            </a:extLst>
          </p:cNvPr>
          <p:cNvPicPr>
            <a:picLocks noChangeAspect="1"/>
          </p:cNvPicPr>
          <p:nvPr/>
        </p:nvPicPr>
        <p:blipFill>
          <a:blip r:embed="rId2"/>
          <a:srcRect l="18676" r="10280" b="2"/>
          <a:stretch>
            <a:fillRect/>
          </a:stretch>
        </p:blipFill>
        <p:spPr>
          <a:xfrm>
            <a:off x="8452661" y="1825625"/>
            <a:ext cx="3387404" cy="3575934"/>
          </a:xfrm>
          <a:prstGeom prst="rect">
            <a:avLst/>
          </a:prstGeom>
          <a:noFill/>
        </p:spPr>
      </p:pic>
    </p:spTree>
    <p:extLst>
      <p:ext uri="{BB962C8B-B14F-4D97-AF65-F5344CB8AC3E}">
        <p14:creationId xmlns:p14="http://schemas.microsoft.com/office/powerpoint/2010/main" val="412128616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244276-F5C3-F4A4-8C32-BDB81FF9A485}"/>
              </a:ext>
            </a:extLst>
          </p:cNvPr>
          <p:cNvSpPr txBox="1"/>
          <p:nvPr/>
        </p:nvSpPr>
        <p:spPr>
          <a:xfrm>
            <a:off x="358219" y="365125"/>
            <a:ext cx="11481847" cy="1325563"/>
          </a:xfrm>
          <a:prstGeom prst="rect">
            <a:avLst/>
          </a:prstGeom>
        </p:spPr>
        <p:txBody>
          <a:bodyPr vert="horz" lIns="91440" tIns="45720" rIns="91440" bIns="45720" rtlCol="0" anchor="ctr">
            <a:normAutofit/>
          </a:bodyPr>
          <a:lstStyle/>
          <a:p>
            <a:pPr>
              <a:spcBef>
                <a:spcPct val="0"/>
              </a:spcBef>
              <a:spcAft>
                <a:spcPts val="600"/>
              </a:spcAft>
            </a:pPr>
            <a:r>
              <a:rPr lang="en-US" sz="4400" kern="1200"/>
              <a:t>Support local communities</a:t>
            </a:r>
          </a:p>
        </p:txBody>
      </p:sp>
      <p:sp>
        <p:nvSpPr>
          <p:cNvPr id="3" name="TextBox 2">
            <a:extLst>
              <a:ext uri="{FF2B5EF4-FFF2-40B4-BE49-F238E27FC236}">
                <a16:creationId xmlns:a16="http://schemas.microsoft.com/office/drawing/2014/main" id="{78D724B8-9A75-4C91-5702-6CC2B5CB9ED5}"/>
              </a:ext>
            </a:extLst>
          </p:cNvPr>
          <p:cNvSpPr txBox="1"/>
          <p:nvPr/>
        </p:nvSpPr>
        <p:spPr>
          <a:xfrm>
            <a:off x="3936123" y="1825625"/>
            <a:ext cx="7903942" cy="3575934"/>
          </a:xfrm>
          <a:prstGeom prst="rect">
            <a:avLst/>
          </a:prstGeom>
        </p:spPr>
        <p:txBody>
          <a:bodyPr vert="horz" lIns="91440" tIns="45720" rIns="91440" bIns="45720" rtlCol="0">
            <a:normAutofit/>
          </a:bodyPr>
          <a:lstStyle/>
          <a:p>
            <a:pPr marL="228600" indent="-228600">
              <a:spcBef>
                <a:spcPts val="1000"/>
              </a:spcBef>
              <a:spcAft>
                <a:spcPts val="1875"/>
              </a:spcAft>
              <a:buFont typeface="Arial" panose="020B0604020202020204" pitchFamily="34" charset="0"/>
              <a:buChar char="•"/>
            </a:pPr>
            <a:r>
              <a:rPr lang="en-US" sz="2800" b="0" i="0" kern="1200">
                <a:effectLst/>
              </a:rPr>
              <a:t>You can contribute to supporting local by choosing a locally owned restaurant when eating out, staying at locally owned hotels, and choosing local shops or marketplaces</a:t>
            </a:r>
            <a:r>
              <a:rPr lang="en-US" sz="2800" kern="1200"/>
              <a:t>.</a:t>
            </a:r>
            <a:endParaRPr lang="en-US" sz="2800" b="0" i="0" kern="1200">
              <a:effectLst/>
            </a:endParaRPr>
          </a:p>
        </p:txBody>
      </p:sp>
      <p:pic>
        <p:nvPicPr>
          <p:cNvPr id="6" name="Picture 5">
            <a:extLst>
              <a:ext uri="{FF2B5EF4-FFF2-40B4-BE49-F238E27FC236}">
                <a16:creationId xmlns:a16="http://schemas.microsoft.com/office/drawing/2014/main" id="{0A924358-4D0B-F5E0-B7E3-9B9655F74899}"/>
              </a:ext>
            </a:extLst>
          </p:cNvPr>
          <p:cNvPicPr>
            <a:picLocks noChangeAspect="1"/>
          </p:cNvPicPr>
          <p:nvPr/>
        </p:nvPicPr>
        <p:blipFill>
          <a:blip r:embed="rId2"/>
          <a:srcRect t="5079" r="1" b="7830"/>
          <a:stretch>
            <a:fillRect/>
          </a:stretch>
        </p:blipFill>
        <p:spPr>
          <a:xfrm>
            <a:off x="358219" y="1825625"/>
            <a:ext cx="3387404" cy="3575934"/>
          </a:xfrm>
          <a:prstGeom prst="rect">
            <a:avLst/>
          </a:prstGeom>
          <a:noFill/>
        </p:spPr>
      </p:pic>
    </p:spTree>
    <p:extLst>
      <p:ext uri="{BB962C8B-B14F-4D97-AF65-F5344CB8AC3E}">
        <p14:creationId xmlns:p14="http://schemas.microsoft.com/office/powerpoint/2010/main" val="10232439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8"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txBody>
            <a:bodyPr/>
            <a:lstStyle/>
            <a:p>
              <a:endParaRPr lang="en-US"/>
            </a:p>
          </p:txBody>
        </p:sp>
        <p:sp>
          <p:nvSpPr>
            <p:cNvPr id="9" name="Oval 8">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txBody>
            <a:bodyPr/>
            <a:lstStyle/>
            <a:p>
              <a:endParaRPr lang="en-US"/>
            </a:p>
          </p:txBody>
        </p:sp>
        <p:sp>
          <p:nvSpPr>
            <p:cNvPr id="10"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txBody>
            <a:bodyPr/>
            <a:lstStyle/>
            <a:p>
              <a:endParaRPr lang="en-US"/>
            </a:p>
          </p:txBody>
        </p:sp>
      </p:grpSp>
      <p:sp>
        <p:nvSpPr>
          <p:cNvPr id="12" name="Rectangle 11">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0AF9D7CC-7B22-981D-702C-BBE86F2CBE28}"/>
              </a:ext>
            </a:extLst>
          </p:cNvPr>
          <p:cNvSpPr txBox="1"/>
          <p:nvPr/>
        </p:nvSpPr>
        <p:spPr>
          <a:xfrm>
            <a:off x="1524000" y="2776538"/>
            <a:ext cx="9144000" cy="138118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kern="1200">
                <a:solidFill>
                  <a:schemeClr val="bg2"/>
                </a:solidFill>
                <a:latin typeface="+mj-lt"/>
                <a:ea typeface="+mj-ea"/>
                <a:cs typeface="+mj-cs"/>
              </a:rPr>
              <a:t>Questions?</a:t>
            </a:r>
          </a:p>
        </p:txBody>
      </p:sp>
    </p:spTree>
    <p:extLst>
      <p:ext uri="{BB962C8B-B14F-4D97-AF65-F5344CB8AC3E}">
        <p14:creationId xmlns:p14="http://schemas.microsoft.com/office/powerpoint/2010/main" val="651497715"/>
      </p:ext>
    </p:extLst>
  </p:cSld>
  <p:clrMapOvr>
    <a:overrideClrMapping bg1="dk1" tx1="lt1" bg2="dk2" tx2="lt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397043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2" ma:contentTypeDescription="Create a new document." ma:contentTypeScope="" ma:versionID="e81c2c9b439806e642ec6a79fcafb6bd">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5ada5f5edd34bed352d720d269980365"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7" nillable="true" ma:displayName="Taxonomy Catch All Column" ma:hidden="true" ma:list="{2791d188-a654-4555-b47e-63933a8888a2}"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5839ed42-dcd1-43ec-bd9f-950533e356a1"/>
    <ds:schemaRef ds:uri="7da2dc2f-10e7-442f-ad91-645aa4b47b8a"/>
    <ds:schemaRef ds:uri="ab748796-6f18-4f64-b802-a09176b7ca28"/>
    <ds:schemaRef ds:uri="c9412f1f-c5de-433b-90f0-e30b35783b17"/>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034D23B-83E0-41DF-AAB1-31F85CF09E38}">
  <ds:schemaRefs>
    <ds:schemaRef ds:uri="7da2dc2f-10e7-442f-ad91-645aa4b47b8a"/>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4541</Words>
  <Application>Microsoft Office PowerPoint</Application>
  <PresentationFormat>Widescreen</PresentationFormat>
  <Paragraphs>347</Paragraphs>
  <Slides>51</Slides>
  <Notes>35</Notes>
  <HiddenSlides>0</HiddenSlides>
  <MMClips>0</MMClips>
  <ScaleCrop>false</ScaleCrop>
  <HeadingPairs>
    <vt:vector size="8" baseType="variant">
      <vt:variant>
        <vt:lpstr>Fonts Used</vt:lpstr>
      </vt:variant>
      <vt:variant>
        <vt:i4>8</vt:i4>
      </vt:variant>
      <vt:variant>
        <vt:lpstr>Theme</vt:lpstr>
      </vt:variant>
      <vt:variant>
        <vt:i4>3</vt:i4>
      </vt:variant>
      <vt:variant>
        <vt:lpstr>Embedded OLE Servers</vt:lpstr>
      </vt:variant>
      <vt:variant>
        <vt:i4>1</vt:i4>
      </vt:variant>
      <vt:variant>
        <vt:lpstr>Slide Titles</vt:lpstr>
      </vt:variant>
      <vt:variant>
        <vt:i4>51</vt:i4>
      </vt:variant>
    </vt:vector>
  </HeadingPairs>
  <TitlesOfParts>
    <vt:vector size="63" baseType="lpstr">
      <vt:lpstr>-apple-system</vt:lpstr>
      <vt:lpstr>Aptos</vt:lpstr>
      <vt:lpstr>Arial</vt:lpstr>
      <vt:lpstr>Calibri</vt:lpstr>
      <vt:lpstr>Calibri Light</vt:lpstr>
      <vt:lpstr>Montserrat</vt:lpstr>
      <vt:lpstr>Symbol</vt:lpstr>
      <vt:lpstr>Verdana</vt:lpstr>
      <vt:lpstr>UWTSD Holding Page</vt:lpstr>
      <vt:lpstr>UWTSD Text 2</vt:lpstr>
      <vt:lpstr>UWTSD Logo Variations place image in Background</vt:lpstr>
      <vt:lpstr>Acrobat Document</vt:lpstr>
      <vt:lpstr>PowerPoint Presentation</vt:lpstr>
      <vt:lpstr>The aim of this lecture is explore how sustainability intersects with the tourism sector at UWTSD and how they can be powerful agents of environmental change</vt:lpstr>
      <vt:lpstr>PowerPoint Presentation</vt:lpstr>
      <vt:lpstr>INTRODUCTION TO SUSTAINABILITY AT UWTSD</vt:lpstr>
      <vt:lpstr>What is Sustainability?</vt:lpstr>
      <vt:lpstr>Why is Sustainability important?</vt:lpstr>
      <vt:lpstr>PowerPoint Presentation</vt:lpstr>
      <vt:lpstr>UWTSD’s Sustainability Actions </vt:lpstr>
      <vt:lpstr>Sustainability Initiatives</vt:lpstr>
      <vt:lpstr>SA1 Solar PV</vt:lpstr>
      <vt:lpstr>Waste</vt:lpstr>
      <vt:lpstr>Context</vt:lpstr>
      <vt:lpstr>Paper and Card</vt:lpstr>
      <vt:lpstr>Our Ambition</vt:lpstr>
      <vt:lpstr>PowerPoint Presentation</vt:lpstr>
      <vt:lpstr>PowerPoint Presentation</vt:lpstr>
      <vt:lpstr>PowerPoint Presentation</vt:lpstr>
      <vt:lpstr>PowerPoint Presentation</vt:lpstr>
      <vt:lpstr>PowerPoint Presentation</vt:lpstr>
      <vt:lpstr>Biodiversity</vt:lpstr>
      <vt:lpstr>State of Nature</vt:lpstr>
      <vt:lpstr>PowerPoint Presentation</vt:lpstr>
      <vt:lpstr>Trinity Gardens</vt:lpstr>
      <vt:lpstr>Future Actions</vt:lpstr>
      <vt:lpstr>GLOBAL AND NATIONAL SUSTAINABILITY FRAMEWORKS</vt:lpstr>
      <vt:lpstr>Sustainability - Historical Background</vt:lpstr>
      <vt:lpstr>UN Sustainable Development Goals</vt:lpstr>
      <vt:lpstr>PowerPoint Presentation</vt:lpstr>
      <vt:lpstr>How UWTSD links to the SDGs</vt:lpstr>
      <vt:lpstr>TOURISM AND SUSTAINABILITY CASE STUDIES</vt:lpstr>
      <vt:lpstr>Impact of Tourism</vt:lpstr>
      <vt:lpstr>Eco-Labelling</vt:lpstr>
      <vt:lpstr>Greenwashing</vt:lpstr>
      <vt:lpstr>What Makes a Holiday Eco-Friendly? </vt:lpstr>
      <vt:lpstr>Ol Jogi Conservancy, Kenya</vt:lpstr>
      <vt:lpstr>Exodus Adventure Travels</vt:lpstr>
      <vt:lpstr>Finca Luna Nueva – Costa Rica</vt:lpstr>
      <vt:lpstr>Sea Canoe &amp; Siam Safari – Thailand</vt:lpstr>
      <vt:lpstr>Sea Canoe &amp; Siam Safari – Thailand</vt:lpstr>
      <vt:lpstr>PowerPoint Presentation</vt:lpstr>
      <vt:lpstr>Emerging Trends</vt:lpstr>
      <vt:lpstr>PRACTICAL ACTIONS FOR TOURISM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Deborah Jenkins</cp:lastModifiedBy>
  <cp:revision>2</cp:revision>
  <dcterms:created xsi:type="dcterms:W3CDTF">2021-03-09T15:35:42Z</dcterms:created>
  <dcterms:modified xsi:type="dcterms:W3CDTF">2025-10-17T10:13:52Z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