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50" r:id="rId2"/>
    <p:sldMasterId id="2147483656" r:id="rId3"/>
    <p:sldMasterId id="2147483664" r:id="rId4"/>
    <p:sldMasterId id="2147483667" r:id="rId5"/>
    <p:sldMasterId id="2147483671" r:id="rId6"/>
    <p:sldMasterId id="2147483675" r:id="rId7"/>
  </p:sldMasterIdLst>
  <p:notesMasterIdLst>
    <p:notesMasterId r:id="rId39"/>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5" r:id="rId34"/>
    <p:sldId id="286" r:id="rId35"/>
    <p:sldId id="287" r:id="rId36"/>
    <p:sldId id="288" r:id="rId37"/>
    <p:sldId id="289" r:id="rId38"/>
  </p:sldIdLst>
  <p:sldSz cx="12192000" cy="6858000"/>
  <p:notesSz cx="7104063" cy="10234613"/>
  <p:defaultText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defaultTextStyle>
  <p:extLst>
    <p:ext uri="{EFAFB233-063F-42B5-8137-9DF3F51BA10A}">
      <p15:sldGuideLst xmlns:p15="http://schemas.microsoft.com/office/powerpoint/2012/main">
        <p15:guide id="1" pos="3840">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353E2E-DDF2-11FF-29BB-3AACD84E2317}" v="22" dt="2026-09-04T11:02:05.947"/>
    <p1510:client id="{E8147F6D-C743-7EFD-20DA-0BFF234BE627}" v="32" dt="2026-09-04T16:25:06.135"/>
  </p1510:revLst>
</p1510:revInfo>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a:solidFill>
                <a:schemeClr val="lt1"/>
              </a:solidFill>
            </a:ln>
          </a:left>
          <a:right>
            <a:ln w="12700">
              <a:solidFill>
                <a:schemeClr val="lt1"/>
              </a:solidFill>
            </a:ln>
          </a:right>
          <a:top>
            <a:ln w="12700">
              <a:solidFill>
                <a:schemeClr val="lt1"/>
              </a:solidFill>
            </a:ln>
          </a:top>
          <a:bottom>
            <a:ln w="12700">
              <a:solidFill>
                <a:schemeClr val="lt1"/>
              </a:solidFill>
            </a:ln>
          </a:bottom>
          <a:insideH>
            <a:ln w="12700">
              <a:solidFill>
                <a:schemeClr val="lt1"/>
              </a:solidFill>
            </a:ln>
          </a:insideH>
          <a:insideV>
            <a:ln w="12700">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fill>
          <a:solidFill>
            <a:schemeClr val="accent1">
              <a:tint val="40000"/>
            </a:schemeClr>
          </a:solidFill>
        </a:fill>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a:solidFill>
                <a:schemeClr val="lt1"/>
              </a:solidFill>
            </a:ln>
          </a:top>
        </a:tcBdr>
        <a:fill>
          <a:solidFill>
            <a:schemeClr val="accent1"/>
          </a:solidFill>
        </a:fill>
      </a:tcStyle>
    </a:lastRow>
    <a:seCell>
      <a:tcStyle>
        <a:tcBdr/>
      </a:tcStyle>
    </a:seCell>
    <a:swCell>
      <a:tcStyle>
        <a:tcBdr/>
      </a:tcStyle>
    </a:swCell>
    <a:firstRow>
      <a:tcTxStyle b="on">
        <a:fontRef idx="minor">
          <a:prstClr val="black"/>
        </a:fontRef>
        <a:schemeClr val="lt1"/>
      </a:tcTxStyle>
      <a:tcStyle>
        <a:tcBdr>
          <a:bottom>
            <a:ln w="38100">
              <a:solidFill>
                <a:schemeClr val="lt1"/>
              </a:solidFill>
            </a:ln>
          </a:bottom>
        </a:tcBdr>
        <a:fill>
          <a:solidFill>
            <a:schemeClr val="accent1"/>
          </a:solidFill>
        </a:fill>
      </a:tcStyle>
    </a:firstRow>
    <a:neCell>
      <a:tcStyle>
        <a:tcBdr/>
      </a:tcStyle>
    </a:neCell>
    <a:nwCell>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snapToObjects="1">
      <p:cViewPr varScale="1">
        <p:scale>
          <a:sx n="74" d="100"/>
          <a:sy n="74" d="100"/>
        </p:scale>
        <p:origin x="1746" y="54"/>
      </p:cViewPr>
      <p:guideLst>
        <p:guide pos="3840"/>
        <p:guide orient="horz" pos="2160"/>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notesMaster" Target="notesMasters/notesMaster1.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20" Type="http://schemas.openxmlformats.org/officeDocument/2006/relationships/slide" Target="slides/slide13.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Svejda" userId="S::m.svejda@uwtsd.ac.uk::8cc0682a-1f17-4534-acee-9b898a7be1ec" providerId="AD" clId="Web-{69353E2E-DDF2-11FF-29BB-3AACD84E2317}"/>
    <pc:docChg chg="delSld modSld">
      <pc:chgData name="Martin Svejda" userId="S::m.svejda@uwtsd.ac.uk::8cc0682a-1f17-4534-acee-9b898a7be1ec" providerId="AD" clId="Web-{69353E2E-DDF2-11FF-29BB-3AACD84E2317}" dt="2026-09-04T11:02:05.947" v="97"/>
      <pc:docMkLst>
        <pc:docMk/>
      </pc:docMkLst>
      <pc:sldChg chg="modSp modNotes">
        <pc:chgData name="Martin Svejda" userId="S::m.svejda@uwtsd.ac.uk::8cc0682a-1f17-4534-acee-9b898a7be1ec" providerId="AD" clId="Web-{69353E2E-DDF2-11FF-29BB-3AACD84E2317}" dt="2026-09-04T10:59:58.520" v="96" actId="20577"/>
        <pc:sldMkLst>
          <pc:docMk/>
          <pc:sldMk cId="0" sldId="281"/>
        </pc:sldMkLst>
        <pc:spChg chg="mod">
          <ac:chgData name="Martin Svejda" userId="S::m.svejda@uwtsd.ac.uk::8cc0682a-1f17-4534-acee-9b898a7be1ec" providerId="AD" clId="Web-{69353E2E-DDF2-11FF-29BB-3AACD84E2317}" dt="2026-09-04T10:59:58.520" v="96" actId="20577"/>
          <ac:spMkLst>
            <pc:docMk/>
            <pc:sldMk cId="0" sldId="281"/>
            <ac:spMk id="256473454" creationId="{00000000-0000-0000-0000-000000000000}"/>
          </ac:spMkLst>
        </pc:spChg>
      </pc:sldChg>
      <pc:sldChg chg="del">
        <pc:chgData name="Martin Svejda" userId="S::m.svejda@uwtsd.ac.uk::8cc0682a-1f17-4534-acee-9b898a7be1ec" providerId="AD" clId="Web-{69353E2E-DDF2-11FF-29BB-3AACD84E2317}" dt="2026-09-04T11:02:05.947" v="97"/>
        <pc:sldMkLst>
          <pc:docMk/>
          <pc:sldMk cId="0" sldId="283"/>
        </pc:sldMkLst>
      </pc:sldChg>
    </pc:docChg>
  </pc:docChgLst>
  <pc:docChgLst>
    <pc:chgData name="Martin Svejda" userId="S::m.svejda@uwtsd.ac.uk::8cc0682a-1f17-4534-acee-9b898a7be1ec" providerId="AD" clId="Web-{E8147F6D-C743-7EFD-20DA-0BFF234BE627}"/>
    <pc:docChg chg="delSld modSld">
      <pc:chgData name="Martin Svejda" userId="S::m.svejda@uwtsd.ac.uk::8cc0682a-1f17-4534-acee-9b898a7be1ec" providerId="AD" clId="Web-{E8147F6D-C743-7EFD-20DA-0BFF234BE627}" dt="2026-09-04T16:24:55.651" v="9"/>
      <pc:docMkLst>
        <pc:docMk/>
      </pc:docMkLst>
      <pc:sldChg chg="modSp">
        <pc:chgData name="Martin Svejda" userId="S::m.svejda@uwtsd.ac.uk::8cc0682a-1f17-4534-acee-9b898a7be1ec" providerId="AD" clId="Web-{E8147F6D-C743-7EFD-20DA-0BFF234BE627}" dt="2026-09-04T16:24:55.651" v="9"/>
        <pc:sldMkLst>
          <pc:docMk/>
          <pc:sldMk cId="0" sldId="259"/>
        </pc:sldMkLst>
        <pc:graphicFrameChg chg="mod modGraphic">
          <ac:chgData name="Martin Svejda" userId="S::m.svejda@uwtsd.ac.uk::8cc0682a-1f17-4534-acee-9b898a7be1ec" providerId="AD" clId="Web-{E8147F6D-C743-7EFD-20DA-0BFF234BE627}" dt="2026-09-04T16:24:55.651" v="9"/>
          <ac:graphicFrameMkLst>
            <pc:docMk/>
            <pc:sldMk cId="0" sldId="259"/>
            <ac:graphicFrameMk id="1250262541" creationId="{00000000-0000-0000-0000-000000000000}"/>
          </ac:graphicFrameMkLst>
        </pc:graphicFrameChg>
      </pc:sldChg>
      <pc:sldChg chg="del">
        <pc:chgData name="Martin Svejda" userId="S::m.svejda@uwtsd.ac.uk::8cc0682a-1f17-4534-acee-9b898a7be1ec" providerId="AD" clId="Web-{E8147F6D-C743-7EFD-20DA-0BFF234BE627}" dt="2026-09-04T16:24:09.244" v="1"/>
        <pc:sldMkLst>
          <pc:docMk/>
          <pc:sldMk cId="0" sldId="282"/>
        </pc:sldMkLst>
      </pc:sldChg>
      <pc:sldChg chg="del">
        <pc:chgData name="Martin Svejda" userId="S::m.svejda@uwtsd.ac.uk::8cc0682a-1f17-4534-acee-9b898a7be1ec" providerId="AD" clId="Web-{E8147F6D-C743-7EFD-20DA-0BFF234BE627}" dt="2026-09-04T16:24:07.978" v="0"/>
        <pc:sldMkLst>
          <pc:docMk/>
          <pc:sldMk cId="0" sldId="28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9E78B388-1030-48BC-94B6-B65E4831EDB5}" type="doc">
      <dgm:prSet loTypeId="urn:microsoft.com/office/officeart/2005/8/layout/default#1" loCatId="list" qsTypeId="urn:microsoft.com/office/officeart/2005/8/quickstyle/simple1#1" qsCatId="simple" csTypeId="urn:microsoft.com/office/officeart/2005/8/colors/accent1_2#1" csCatId="accent1" phldr="1"/>
      <dgm:spPr bwMode="auto"/>
      <dgm:t>
        <a:bodyPr/>
        <a:lstStyle/>
        <a:p>
          <a:pPr>
            <a:defRPr/>
          </a:pPr>
          <a:endParaRPr lang="en-US"/>
        </a:p>
      </dgm:t>
    </dgm:pt>
    <dgm:pt modelId="{6C6E0637-E7F9-4D5E-A399-716598AB0AB2}">
      <dgm:prSet/>
      <dgm:spPr bwMode="auto"/>
      <dgm:t>
        <a:bodyPr/>
        <a:lstStyle/>
        <a:p>
          <a:pPr>
            <a:defRPr/>
          </a:pPr>
          <a:r>
            <a:rPr lang="en-GB"/>
            <a:t>We will explore the evolution of health technology and informatics within the UK health and social care systems. </a:t>
          </a:r>
          <a:endParaRPr/>
        </a:p>
      </dgm:t>
    </dgm:pt>
    <dgm:pt modelId="{0623B1C0-A629-4988-B686-0F718A6F56AD}" type="parTrans" cxnId="{5B80E00F-9607-443B-A5E9-7A5001BF22FC}">
      <dgm:prSet/>
      <dgm:spPr bwMode="auto"/>
      <dgm:t>
        <a:bodyPr/>
        <a:lstStyle/>
        <a:p>
          <a:pPr>
            <a:defRPr/>
          </a:pPr>
          <a:endParaRPr lang="en-GB"/>
        </a:p>
      </dgm:t>
    </dgm:pt>
    <dgm:pt modelId="{037A0D45-BAF2-4FBF-BA8F-8D511CC5CDE7}" type="sibTrans" cxnId="{5B80E00F-9607-443B-A5E9-7A5001BF22FC}">
      <dgm:prSet/>
      <dgm:spPr bwMode="auto"/>
      <dgm:t>
        <a:bodyPr/>
        <a:lstStyle/>
        <a:p>
          <a:pPr>
            <a:defRPr/>
          </a:pPr>
          <a:endParaRPr lang="en-GB"/>
        </a:p>
      </dgm:t>
    </dgm:pt>
    <dgm:pt modelId="{557DA824-FC2D-4915-A767-17BA8430A9FE}" type="pres">
      <dgm:prSet presAssocID="{9E78B388-1030-48BC-94B6-B65E4831EDB5}" presName="diagram" presStyleCnt="0">
        <dgm:presLayoutVars>
          <dgm:dir/>
          <dgm:resizeHandles val="exact"/>
        </dgm:presLayoutVars>
      </dgm:prSet>
      <dgm:spPr bwMode="auto"/>
    </dgm:pt>
    <dgm:pt modelId="{585D8A85-5216-4223-A25C-D9544A372CFB}" type="pres">
      <dgm:prSet presAssocID="{6C6E0637-E7F9-4D5E-A399-716598AB0AB2}" presName="node" presStyleLbl="node1" presStyleIdx="0" presStyleCnt="1" custScaleX="220010" custScaleY="74933">
        <dgm:presLayoutVars>
          <dgm:bulletEnabled val="1"/>
        </dgm:presLayoutVars>
      </dgm:prSet>
      <dgm:spPr bwMode="auto"/>
    </dgm:pt>
  </dgm:ptLst>
  <dgm:cxnLst>
    <dgm:cxn modelId="{FB64B802-0270-405B-B2C6-A569BFC8AE05}" type="presOf" srcId="{6C6E0637-E7F9-4D5E-A399-716598AB0AB2}" destId="{585D8A85-5216-4223-A25C-D9544A372CFB}" srcOrd="0" destOrd="0" presId="urn:microsoft.com/office/officeart/2005/8/layout/default#1"/>
    <dgm:cxn modelId="{5B80E00F-9607-443B-A5E9-7A5001BF22FC}" srcId="{9E78B388-1030-48BC-94B6-B65E4831EDB5}" destId="{6C6E0637-E7F9-4D5E-A399-716598AB0AB2}" srcOrd="0" destOrd="0" parTransId="{0623B1C0-A629-4988-B686-0F718A6F56AD}" sibTransId="{037A0D45-BAF2-4FBF-BA8F-8D511CC5CDE7}"/>
    <dgm:cxn modelId="{34C791B8-1FD8-43FC-8632-971378A747C9}" type="presOf" srcId="{9E78B388-1030-48BC-94B6-B65E4831EDB5}" destId="{557DA824-FC2D-4915-A767-17BA8430A9FE}" srcOrd="0" destOrd="0" presId="urn:microsoft.com/office/officeart/2005/8/layout/default#1"/>
    <dgm:cxn modelId="{8A6438C7-DB46-4FC4-921E-6DBB22786136}" type="presParOf" srcId="{557DA824-FC2D-4915-A767-17BA8430A9FE}" destId="{585D8A85-5216-4223-A25C-D9544A372CFB}" srcOrd="0"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5D8A85-5216-4223-A25C-D9544A372CFB}">
      <dsp:nvSpPr>
        <dsp:cNvPr id="0" name=""/>
        <dsp:cNvSpPr/>
      </dsp:nvSpPr>
      <dsp:spPr bwMode="auto">
        <a:xfrm>
          <a:off x="705374" y="12"/>
          <a:ext cx="7845963" cy="160334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rgbClr val="000000"/>
        </a:lnRef>
        <a:fillRef idx="1">
          <a:srgbClr val="000000"/>
        </a:fillRef>
        <a:effectRef idx="0">
          <a:srgbClr val="00000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defRPr/>
          </a:pPr>
          <a:r>
            <a:rPr lang="en-GB" sz="3200" kern="1200"/>
            <a:t>We will explore the evolution of health technology and informatics within the UK health and social care systems. </a:t>
          </a:r>
          <a:endParaRPr sz="3200" kern="1200"/>
        </a:p>
      </dsp:txBody>
      <dsp:txXfrm>
        <a:off x="705374" y="12"/>
        <a:ext cx="7845963" cy="1603349"/>
      </dsp:txXfrm>
    </dsp:sp>
  </dsp:spTree>
</dsp:drawing>
</file>

<file path=ppt/diagrams/layout1.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varLst>
      <dgm:dir/>
      <dgm:resizeHandles val="exact"/>
    </dgm:varLst>
    <dgm:choose name="Name0">
      <dgm:if name="Name1" func="var" arg="dir" op="equ" val="norm">
        <dgm:alg type="snake">
          <dgm:param type="off" val="ctr"/>
          <dgm:param type="contDir" val="sameDir"/>
          <dgm:param type="grDir" val="tL"/>
          <dgm:param type="flowDir" val="row"/>
        </dgm:alg>
      </dgm:if>
      <dgm:else name="Name2">
        <dgm:alg type="snake">
          <dgm:param type="off" val="ctr"/>
          <dgm:param type="contDir" val="sameDir"/>
          <dgm:param type="grDir" val="tR"/>
          <dgm:param type="flowDir" val="row"/>
        </dgm:alg>
      </dgm:else>
    </dgm:choose>
    <dgm:forEach name="Name3" axis="ch" ptType="node">
      <dgm:layoutNode name="node">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varLst>
          <dgm:bulletEnabled val="1"/>
        </dgm:var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alig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asst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b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callout">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con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fgAcc0">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2">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3">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4">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AccFollowNod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ImgPlace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hp">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fg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ln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0">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node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2">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3">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parChTrans2D4">
    <dgm:scene3d>
      <a:camera prst="orthographicFront"/>
      <a:lightRig rig="threePt" dir="t"/>
    </dgm:scene3d>
    <dgm:sp3d/>
    <dgm:txPr/>
    <dgm:style>
      <a:lnRef idx="2">
        <a:srgbClr val="000000"/>
      </a:lnRef>
      <a:fillRef idx="1">
        <a:srgbClr val="000000"/>
      </a:fillRef>
      <a:effectRef idx="0">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1">
        <a:srgbClr val="000000"/>
      </a:fillRef>
      <a:effectRef idx="0">
        <a:srgbClr val="000000"/>
      </a:effectRef>
      <a:fontRef idx="minor">
        <a:schemeClr val="lt1"/>
      </a:fontRef>
    </dgm:style>
  </dgm:styleLbl>
  <dgm:styleLbl name="solidAlign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B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solidFgAcc1">
    <dgm:scene3d>
      <a:camera prst="orthographicFront"/>
      <a:lightRig rig="threePt" dir="t"/>
    </dgm:scene3d>
    <dgm:sp3d/>
    <dgm:txPr/>
    <dgm:style>
      <a:lnRef idx="2">
        <a:srgbClr val="000000"/>
      </a:lnRef>
      <a:fillRef idx="1">
        <a:srgbClr val="000000"/>
      </a:fillRef>
      <a:effectRef idx="0">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2">
        <a:srgbClr val="000000"/>
      </a:lnRef>
      <a:fillRef idx="1">
        <a:srgbClr val="000000"/>
      </a:fillRef>
      <a:effectRef idx="0">
        <a:srgbClr val="00000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037821868" name="Header Placeholder 1"/>
          <p:cNvSpPr>
            <a:spLocks noGrp="1"/>
          </p:cNvSpPr>
          <p:nvPr>
            <p:ph type="hdr" sz="quarter"/>
          </p:nvPr>
        </p:nvSpPr>
        <p:spPr bwMode="auto">
          <a:xfrm>
            <a:off x="1" y="1"/>
            <a:ext cx="3078427" cy="513508"/>
          </a:xfrm>
          <a:prstGeom prst="rect">
            <a:avLst/>
          </a:prstGeom>
        </p:spPr>
        <p:txBody>
          <a:bodyPr vert="horz" lIns="99075" tIns="49538" rIns="99075" bIns="49538" rtlCol="0"/>
          <a:lstStyle>
            <a:lvl1pPr algn="l">
              <a:defRPr sz="1300"/>
            </a:lvl1pPr>
          </a:lstStyle>
          <a:p>
            <a:pPr>
              <a:defRPr/>
            </a:pPr>
            <a:endParaRPr lang="en-US"/>
          </a:p>
        </p:txBody>
      </p:sp>
      <p:sp>
        <p:nvSpPr>
          <p:cNvPr id="2016484068" name="Date Placeholder 2"/>
          <p:cNvSpPr>
            <a:spLocks noGrp="1"/>
          </p:cNvSpPr>
          <p:nvPr>
            <p:ph type="dt" idx="1"/>
          </p:nvPr>
        </p:nvSpPr>
        <p:spPr bwMode="auto">
          <a:xfrm>
            <a:off x="4023993" y="1"/>
            <a:ext cx="3078427" cy="513508"/>
          </a:xfrm>
          <a:prstGeom prst="rect">
            <a:avLst/>
          </a:prstGeom>
        </p:spPr>
        <p:txBody>
          <a:bodyPr vert="horz" lIns="99075" tIns="49538" rIns="99075" bIns="49538" rtlCol="0"/>
          <a:lstStyle>
            <a:lvl1pPr algn="r">
              <a:defRPr sz="1300"/>
            </a:lvl1pPr>
          </a:lstStyle>
          <a:p>
            <a:pPr>
              <a:defRPr/>
            </a:pPr>
            <a:fld id="{CF981728-CE48-49DC-905D-BED0E3AA70FA}" type="datetimeFigureOut">
              <a:rPr lang="en-US"/>
              <a:t>9/4/2026</a:t>
            </a:fld>
            <a:endParaRPr lang="en-US"/>
          </a:p>
        </p:txBody>
      </p:sp>
      <p:sp>
        <p:nvSpPr>
          <p:cNvPr id="1472492686" name="Slide Image Placeholder 3"/>
          <p:cNvSpPr>
            <a:spLocks noGrp="1" noRot="1" noChangeAspect="1"/>
          </p:cNvSpPr>
          <p:nvPr>
            <p:ph type="sldImg" idx="2"/>
          </p:nvPr>
        </p:nvSpPr>
        <p:spPr bwMode="auto">
          <a:xfrm>
            <a:off x="481013" y="1277938"/>
            <a:ext cx="6143625" cy="3455987"/>
          </a:xfrm>
          <a:prstGeom prst="rect">
            <a:avLst/>
          </a:prstGeom>
          <a:noFill/>
          <a:ln w="12700">
            <a:solidFill>
              <a:prstClr val="black"/>
            </a:solidFill>
          </a:ln>
        </p:spPr>
        <p:txBody>
          <a:bodyPr vert="horz" lIns="99075" tIns="49538" rIns="99075" bIns="49538" rtlCol="0" anchor="ctr"/>
          <a:lstStyle/>
          <a:p>
            <a:pPr>
              <a:defRPr/>
            </a:pPr>
            <a:endParaRPr lang="en-US"/>
          </a:p>
        </p:txBody>
      </p:sp>
      <p:sp>
        <p:nvSpPr>
          <p:cNvPr id="1375568073" name="Notes Placeholder 4"/>
          <p:cNvSpPr>
            <a:spLocks noGrp="1"/>
          </p:cNvSpPr>
          <p:nvPr>
            <p:ph type="body" sz="quarter" idx="3"/>
          </p:nvPr>
        </p:nvSpPr>
        <p:spPr bwMode="auto">
          <a:xfrm>
            <a:off x="710407" y="4925408"/>
            <a:ext cx="5683250" cy="4029879"/>
          </a:xfrm>
          <a:prstGeom prst="rect">
            <a:avLst/>
          </a:prstGeom>
        </p:spPr>
        <p:txBody>
          <a:bodyPr vert="horz" lIns="99075" tIns="49538" rIns="99075" bIns="49538" rtlCol="0"/>
          <a:lstStyle/>
          <a:p>
            <a:pPr lvl="0">
              <a:defRPr/>
            </a:pPr>
            <a:r>
              <a:rPr lang="en-US"/>
              <a:t>Click to edit Master text styles</a:t>
            </a:r>
          </a:p>
          <a:p>
            <a:pPr lvl="1">
              <a:defRPr/>
            </a:pPr>
            <a:r>
              <a:rPr lang="en-US"/>
              <a:t>Second level</a:t>
            </a:r>
          </a:p>
          <a:p>
            <a:pPr lvl="2">
              <a:defRPr/>
            </a:pPr>
            <a:r>
              <a:rPr lang="en-US"/>
              <a:t>Third level</a:t>
            </a:r>
          </a:p>
          <a:p>
            <a:pPr lvl="3">
              <a:defRPr/>
            </a:pPr>
            <a:r>
              <a:rPr lang="en-US"/>
              <a:t>Fourth level</a:t>
            </a:r>
          </a:p>
          <a:p>
            <a:pPr lvl="4">
              <a:defRPr/>
            </a:pPr>
            <a:r>
              <a:rPr lang="en-US"/>
              <a:t>Fifth level</a:t>
            </a:r>
          </a:p>
        </p:txBody>
      </p:sp>
      <p:sp>
        <p:nvSpPr>
          <p:cNvPr id="1633051186" name="Footer Placeholder 5"/>
          <p:cNvSpPr>
            <a:spLocks noGrp="1"/>
          </p:cNvSpPr>
          <p:nvPr>
            <p:ph type="ftr" sz="quarter" idx="4"/>
          </p:nvPr>
        </p:nvSpPr>
        <p:spPr bwMode="auto">
          <a:xfrm>
            <a:off x="1" y="9721108"/>
            <a:ext cx="3078427" cy="513507"/>
          </a:xfrm>
          <a:prstGeom prst="rect">
            <a:avLst/>
          </a:prstGeom>
        </p:spPr>
        <p:txBody>
          <a:bodyPr vert="horz" lIns="99075" tIns="49538" rIns="99075" bIns="49538" rtlCol="0" anchor="b"/>
          <a:lstStyle>
            <a:lvl1pPr algn="l">
              <a:defRPr sz="1300"/>
            </a:lvl1pPr>
          </a:lstStyle>
          <a:p>
            <a:pPr>
              <a:defRPr/>
            </a:pPr>
            <a:endParaRPr lang="en-US"/>
          </a:p>
        </p:txBody>
      </p:sp>
      <p:sp>
        <p:nvSpPr>
          <p:cNvPr id="1965589631" name="Slide Number Placeholder 6"/>
          <p:cNvSpPr>
            <a:spLocks noGrp="1"/>
          </p:cNvSpPr>
          <p:nvPr>
            <p:ph type="sldNum" sz="quarter" idx="5"/>
          </p:nvPr>
        </p:nvSpPr>
        <p:spPr bwMode="auto">
          <a:xfrm>
            <a:off x="4023993" y="9721108"/>
            <a:ext cx="3078427" cy="513507"/>
          </a:xfrm>
          <a:prstGeom prst="rect">
            <a:avLst/>
          </a:prstGeom>
        </p:spPr>
        <p:txBody>
          <a:bodyPr vert="horz" lIns="99075" tIns="49538" rIns="99075" bIns="49538" rtlCol="0" anchor="b"/>
          <a:lstStyle>
            <a:lvl1pPr algn="r">
              <a:defRPr sz="1300"/>
            </a:lvl1pPr>
          </a:lstStyle>
          <a:p>
            <a:pPr>
              <a:defRPr/>
            </a:pPr>
            <a:fld id="{3D4C67B5-F292-4576-8BF8-36D135D4AF60}"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a:defRPr sz="1200">
        <a:solidFill>
          <a:schemeClr val="tx1"/>
        </a:solidFill>
        <a:latin typeface="+mn-lt"/>
        <a:ea typeface="+mn-ea"/>
        <a:cs typeface="+mn-cs"/>
      </a:defRPr>
    </a:lvl1pPr>
    <a:lvl2pPr marL="457200" algn="l" defTabSz="914400" rtl="0">
      <a:defRPr sz="1200">
        <a:solidFill>
          <a:schemeClr val="tx1"/>
        </a:solidFill>
        <a:latin typeface="+mn-lt"/>
        <a:ea typeface="+mn-ea"/>
        <a:cs typeface="+mn-cs"/>
      </a:defRPr>
    </a:lvl2pPr>
    <a:lvl3pPr marL="914400" algn="l" defTabSz="914400" rtl="0">
      <a:defRPr sz="1200">
        <a:solidFill>
          <a:schemeClr val="tx1"/>
        </a:solidFill>
        <a:latin typeface="+mn-lt"/>
        <a:ea typeface="+mn-ea"/>
        <a:cs typeface="+mn-cs"/>
      </a:defRPr>
    </a:lvl3pPr>
    <a:lvl4pPr marL="1371600" algn="l" defTabSz="914400" rtl="0">
      <a:defRPr sz="1200">
        <a:solidFill>
          <a:schemeClr val="tx1"/>
        </a:solidFill>
        <a:latin typeface="+mn-lt"/>
        <a:ea typeface="+mn-ea"/>
        <a:cs typeface="+mn-cs"/>
      </a:defRPr>
    </a:lvl4pPr>
    <a:lvl5pPr marL="1828800" algn="l" defTabSz="914400" rtl="0">
      <a:defRPr sz="1200">
        <a:solidFill>
          <a:schemeClr val="tx1"/>
        </a:solidFill>
        <a:latin typeface="+mn-lt"/>
        <a:ea typeface="+mn-ea"/>
        <a:cs typeface="+mn-cs"/>
      </a:defRPr>
    </a:lvl5pPr>
    <a:lvl6pPr marL="2286000" algn="l" defTabSz="914400" rtl="0">
      <a:defRPr sz="1200">
        <a:solidFill>
          <a:schemeClr val="tx1"/>
        </a:solidFill>
        <a:latin typeface="+mn-lt"/>
        <a:ea typeface="+mn-ea"/>
        <a:cs typeface="+mn-cs"/>
      </a:defRPr>
    </a:lvl6pPr>
    <a:lvl7pPr marL="2743200" algn="l" defTabSz="914400" rtl="0">
      <a:defRPr sz="1200">
        <a:solidFill>
          <a:schemeClr val="tx1"/>
        </a:solidFill>
        <a:latin typeface="+mn-lt"/>
        <a:ea typeface="+mn-ea"/>
        <a:cs typeface="+mn-cs"/>
      </a:defRPr>
    </a:lvl7pPr>
    <a:lvl8pPr marL="3200400" algn="l" defTabSz="914400" rtl="0">
      <a:defRPr sz="1200">
        <a:solidFill>
          <a:schemeClr val="tx1"/>
        </a:solidFill>
        <a:latin typeface="+mn-lt"/>
        <a:ea typeface="+mn-ea"/>
        <a:cs typeface="+mn-cs"/>
      </a:defRPr>
    </a:lvl8pPr>
    <a:lvl9pPr marL="3657600" algn="l" defTabSz="914400" rtl="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nhs.uk/nhs-history"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digital.nhs.uk/about-nhs-digital"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ukri.org/opportunity/artificial-intelligence-innovation-to-accelerate-health-research/"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6910355" name="Slide Image Placeholder 1"/>
          <p:cNvSpPr>
            <a:spLocks noGrp="1" noRot="1" noChangeAspect="1"/>
          </p:cNvSpPr>
          <p:nvPr>
            <p:ph type="sldImg"/>
          </p:nvPr>
        </p:nvSpPr>
        <p:spPr bwMode="auto"/>
      </p:sp>
      <p:sp>
        <p:nvSpPr>
          <p:cNvPr id="1813979809" name="Notes Placeholder 2"/>
          <p:cNvSpPr>
            <a:spLocks noGrp="1"/>
          </p:cNvSpPr>
          <p:nvPr>
            <p:ph type="body" idx="1"/>
          </p:nvPr>
        </p:nvSpPr>
        <p:spPr bwMode="auto"/>
        <p:txBody>
          <a:bodyPr/>
          <a:lstStyle/>
          <a:p>
            <a:pPr>
              <a:defRPr/>
            </a:pPr>
            <a:endParaRPr lang="en-GB"/>
          </a:p>
        </p:txBody>
      </p:sp>
      <p:sp>
        <p:nvSpPr>
          <p:cNvPr id="1170986315" name="Slide Number Placeholder 3"/>
          <p:cNvSpPr>
            <a:spLocks noGrp="1"/>
          </p:cNvSpPr>
          <p:nvPr>
            <p:ph type="sldNum" sz="quarter" idx="5"/>
          </p:nvPr>
        </p:nvSpPr>
        <p:spPr bwMode="auto"/>
        <p:txBody>
          <a:bodyPr/>
          <a:lstStyle/>
          <a:p>
            <a:pPr>
              <a:defRPr/>
            </a:pPr>
            <a:fld id="{3D4C67B5-F292-4576-8BF8-36D135D4AF60}" type="slidenum">
              <a:rPr lang="en-GB"/>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78335864" name="Slide Image Placeholder 1"/>
          <p:cNvSpPr>
            <a:spLocks noGrp="1" noRot="1" noChangeAspect="1"/>
          </p:cNvSpPr>
          <p:nvPr>
            <p:ph type="sldImg"/>
          </p:nvPr>
        </p:nvSpPr>
        <p:spPr bwMode="auto"/>
      </p:sp>
      <p:sp>
        <p:nvSpPr>
          <p:cNvPr id="527326214" name="Notes Placeholder 2"/>
          <p:cNvSpPr>
            <a:spLocks noGrp="1"/>
          </p:cNvSpPr>
          <p:nvPr>
            <p:ph type="body" idx="1"/>
          </p:nvPr>
        </p:nvSpPr>
        <p:spPr bwMode="auto"/>
        <p:txBody>
          <a:bodyPr/>
          <a:lstStyle/>
          <a:p>
            <a:pPr>
              <a:defRPr/>
            </a:pPr>
            <a:endParaRPr lang="en-GB"/>
          </a:p>
        </p:txBody>
      </p:sp>
      <p:sp>
        <p:nvSpPr>
          <p:cNvPr id="681406274" name="Slide Number Placeholder 3"/>
          <p:cNvSpPr>
            <a:spLocks noGrp="1"/>
          </p:cNvSpPr>
          <p:nvPr>
            <p:ph type="sldNum" sz="quarter" idx="5"/>
          </p:nvPr>
        </p:nvSpPr>
        <p:spPr bwMode="auto"/>
        <p:txBody>
          <a:bodyPr/>
          <a:lstStyle/>
          <a:p>
            <a:pPr>
              <a:defRPr/>
            </a:pPr>
            <a:fld id="{3D4C67B5-F292-4576-8BF8-36D135D4AF60}" type="slidenum">
              <a:rPr lang="en-GB"/>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075469245" name="Slide Image Placeholder 1"/>
          <p:cNvSpPr>
            <a:spLocks noGrp="1" noRot="1" noChangeAspect="1"/>
          </p:cNvSpPr>
          <p:nvPr>
            <p:ph type="sldImg"/>
          </p:nvPr>
        </p:nvSpPr>
        <p:spPr bwMode="auto"/>
      </p:sp>
      <p:sp>
        <p:nvSpPr>
          <p:cNvPr id="2100347839" name="Notes Placeholder 2"/>
          <p:cNvSpPr>
            <a:spLocks noGrp="1"/>
          </p:cNvSpPr>
          <p:nvPr>
            <p:ph type="body" idx="1"/>
          </p:nvPr>
        </p:nvSpPr>
        <p:spPr bwMode="auto"/>
        <p:txBody>
          <a:bodyPr/>
          <a:lstStyle/>
          <a:p>
            <a:pPr>
              <a:defRPr/>
            </a:pPr>
            <a:endParaRPr lang="en-GB"/>
          </a:p>
        </p:txBody>
      </p:sp>
      <p:sp>
        <p:nvSpPr>
          <p:cNvPr id="1096832276" name="Slide Number Placeholder 3"/>
          <p:cNvSpPr>
            <a:spLocks noGrp="1"/>
          </p:cNvSpPr>
          <p:nvPr>
            <p:ph type="sldNum" sz="quarter" idx="5"/>
          </p:nvPr>
        </p:nvSpPr>
        <p:spPr bwMode="auto"/>
        <p:txBody>
          <a:bodyPr/>
          <a:lstStyle/>
          <a:p>
            <a:pPr>
              <a:defRPr/>
            </a:pPr>
            <a:fld id="{3D4C67B5-F292-4576-8BF8-36D135D4AF60}" type="slidenum">
              <a:rPr lang="en-GB"/>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39656433" name="Slide Image Placeholder 1"/>
          <p:cNvSpPr>
            <a:spLocks noGrp="1" noRot="1" noChangeAspect="1"/>
          </p:cNvSpPr>
          <p:nvPr>
            <p:ph type="sldImg"/>
          </p:nvPr>
        </p:nvSpPr>
        <p:spPr bwMode="auto"/>
      </p:sp>
      <p:sp>
        <p:nvSpPr>
          <p:cNvPr id="2010757355" name="Notes Placeholder 2"/>
          <p:cNvSpPr>
            <a:spLocks noGrp="1"/>
          </p:cNvSpPr>
          <p:nvPr>
            <p:ph type="body" idx="1"/>
          </p:nvPr>
        </p:nvSpPr>
        <p:spPr bwMode="auto"/>
        <p:txBody>
          <a:bodyPr/>
          <a:lstStyle/>
          <a:p>
            <a:pPr>
              <a:defRPr/>
            </a:pPr>
            <a:endParaRPr lang="en-GB"/>
          </a:p>
        </p:txBody>
      </p:sp>
      <p:sp>
        <p:nvSpPr>
          <p:cNvPr id="114810001" name="Slide Number Placeholder 3"/>
          <p:cNvSpPr>
            <a:spLocks noGrp="1"/>
          </p:cNvSpPr>
          <p:nvPr>
            <p:ph type="sldNum" sz="quarter" idx="5"/>
          </p:nvPr>
        </p:nvSpPr>
        <p:spPr bwMode="auto"/>
        <p:txBody>
          <a:bodyPr/>
          <a:lstStyle/>
          <a:p>
            <a:pPr>
              <a:defRPr/>
            </a:pPr>
            <a:fld id="{3D4C67B5-F292-4576-8BF8-36D135D4AF60}" type="slidenum">
              <a:rPr lang="en-GB"/>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05830302" name="Slide Image Placeholder 1"/>
          <p:cNvSpPr>
            <a:spLocks noGrp="1" noRot="1" noChangeAspect="1"/>
          </p:cNvSpPr>
          <p:nvPr>
            <p:ph type="sldImg"/>
          </p:nvPr>
        </p:nvSpPr>
        <p:spPr bwMode="auto"/>
      </p:sp>
      <p:sp>
        <p:nvSpPr>
          <p:cNvPr id="1589454634" name="Notes Placeholder 2"/>
          <p:cNvSpPr>
            <a:spLocks noGrp="1"/>
          </p:cNvSpPr>
          <p:nvPr>
            <p:ph type="body" idx="1"/>
          </p:nvPr>
        </p:nvSpPr>
        <p:spPr bwMode="auto"/>
        <p:txBody>
          <a:bodyPr/>
          <a:lstStyle/>
          <a:p>
            <a:pPr>
              <a:defRPr/>
            </a:pPr>
            <a:r>
              <a:rPr lang="en-US">
                <a:cs typeface="Calibri"/>
              </a:rPr>
              <a:t>All details will be shared in the assignment briefs and time to develop each piece of work will be provided in class when completing class activities. </a:t>
            </a:r>
          </a:p>
        </p:txBody>
      </p:sp>
      <p:sp>
        <p:nvSpPr>
          <p:cNvPr id="1548490650" name="Slide Number Placeholder 3"/>
          <p:cNvSpPr>
            <a:spLocks noGrp="1"/>
          </p:cNvSpPr>
          <p:nvPr>
            <p:ph type="sldNum" sz="quarter" idx="5"/>
          </p:nvPr>
        </p:nvSpPr>
        <p:spPr bwMode="auto"/>
        <p:txBody>
          <a:bodyPr/>
          <a:lstStyle/>
          <a:p>
            <a:pPr>
              <a:defRPr/>
            </a:pPr>
            <a:fld id="{3D4C67B5-F292-4576-8BF8-36D135D4AF60}" type="slidenum">
              <a:r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78200345" name="Slide Image Placeholder 1"/>
          <p:cNvSpPr>
            <a:spLocks noGrp="1" noRot="1" noChangeAspect="1"/>
          </p:cNvSpPr>
          <p:nvPr>
            <p:ph type="sldImg"/>
          </p:nvPr>
        </p:nvSpPr>
        <p:spPr bwMode="auto"/>
      </p:sp>
      <p:sp>
        <p:nvSpPr>
          <p:cNvPr id="2034936213" name="Notes Placeholder 2"/>
          <p:cNvSpPr>
            <a:spLocks noGrp="1"/>
          </p:cNvSpPr>
          <p:nvPr>
            <p:ph type="body" idx="1"/>
          </p:nvPr>
        </p:nvSpPr>
        <p:spPr bwMode="auto"/>
        <p:txBody>
          <a:bodyPr/>
          <a:lstStyle/>
          <a:p>
            <a:pPr>
              <a:defRPr/>
            </a:pPr>
            <a:endParaRPr lang="en-GB"/>
          </a:p>
        </p:txBody>
      </p:sp>
      <p:sp>
        <p:nvSpPr>
          <p:cNvPr id="426409690" name="Slide Number Placeholder 3"/>
          <p:cNvSpPr>
            <a:spLocks noGrp="1"/>
          </p:cNvSpPr>
          <p:nvPr>
            <p:ph type="sldNum" sz="quarter" idx="5"/>
          </p:nvPr>
        </p:nvSpPr>
        <p:spPr bwMode="auto"/>
        <p:txBody>
          <a:bodyPr/>
          <a:lstStyle/>
          <a:p>
            <a:pPr>
              <a:defRPr/>
            </a:pPr>
            <a:fld id="{3D4C67B5-F292-4576-8BF8-36D135D4AF60}" type="slidenum">
              <a:rPr lang="en-GB"/>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30923618" name="Slide Image Placeholder 1"/>
          <p:cNvSpPr>
            <a:spLocks noGrp="1" noRot="1" noChangeAspect="1"/>
          </p:cNvSpPr>
          <p:nvPr>
            <p:ph type="sldImg"/>
          </p:nvPr>
        </p:nvSpPr>
        <p:spPr bwMode="auto"/>
      </p:sp>
      <p:sp>
        <p:nvSpPr>
          <p:cNvPr id="1546909170" name="Notes Placeholder 2"/>
          <p:cNvSpPr>
            <a:spLocks noGrp="1"/>
          </p:cNvSpPr>
          <p:nvPr>
            <p:ph type="body" idx="1"/>
          </p:nvPr>
        </p:nvSpPr>
        <p:spPr bwMode="auto"/>
        <p:txBody>
          <a:bodyPr/>
          <a:lstStyle/>
          <a:p>
            <a:pPr>
              <a:defRPr/>
            </a:pPr>
            <a:r>
              <a:rPr lang="en-GB"/>
              <a:t>link to poll:</a:t>
            </a:r>
          </a:p>
          <a:p>
            <a:pPr>
              <a:defRPr/>
            </a:pPr>
            <a:r>
              <a:rPr lang="en-GB"/>
              <a:t>https://uwtsd.display.vevox.com#/present/778305/II8GF0Z338HR7DZTX49K </a:t>
            </a:r>
          </a:p>
        </p:txBody>
      </p:sp>
      <p:sp>
        <p:nvSpPr>
          <p:cNvPr id="915473320" name="Slide Number Placeholder 3"/>
          <p:cNvSpPr>
            <a:spLocks noGrp="1"/>
          </p:cNvSpPr>
          <p:nvPr>
            <p:ph type="sldNum" sz="quarter" idx="5"/>
          </p:nvPr>
        </p:nvSpPr>
        <p:spPr bwMode="auto"/>
        <p:txBody>
          <a:bodyPr/>
          <a:lstStyle/>
          <a:p>
            <a:pPr>
              <a:defRPr/>
            </a:pPr>
            <a:fld id="{3D4C67B5-F292-4576-8BF8-36D135D4AF60}" type="slidenum">
              <a:rPr lang="en-GB"/>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27573911" name="Slide Image Placeholder 1"/>
          <p:cNvSpPr>
            <a:spLocks noGrp="1" noRot="1" noChangeAspect="1"/>
          </p:cNvSpPr>
          <p:nvPr>
            <p:ph type="sldImg"/>
          </p:nvPr>
        </p:nvSpPr>
        <p:spPr bwMode="auto"/>
      </p:sp>
      <p:sp>
        <p:nvSpPr>
          <p:cNvPr id="13772647" name="Notes Placeholder 2"/>
          <p:cNvSpPr>
            <a:spLocks noGrp="1"/>
          </p:cNvSpPr>
          <p:nvPr>
            <p:ph type="body" idx="1"/>
          </p:nvPr>
        </p:nvSpPr>
        <p:spPr bwMode="auto"/>
        <p:txBody>
          <a:bodyPr/>
          <a:lstStyle/>
          <a:p>
            <a:pPr marL="186055" indent="-186055">
              <a:buFontTx/>
              <a:buChar char="-"/>
              <a:defRPr/>
            </a:pPr>
            <a:endParaRPr lang="en-GB"/>
          </a:p>
        </p:txBody>
      </p:sp>
      <p:sp>
        <p:nvSpPr>
          <p:cNvPr id="1200365794" name="Slide Number Placeholder 3"/>
          <p:cNvSpPr>
            <a:spLocks noGrp="1"/>
          </p:cNvSpPr>
          <p:nvPr>
            <p:ph type="sldNum" sz="quarter" idx="5"/>
          </p:nvPr>
        </p:nvSpPr>
        <p:spPr bwMode="auto"/>
        <p:txBody>
          <a:bodyPr/>
          <a:lstStyle/>
          <a:p>
            <a:pPr>
              <a:defRPr/>
            </a:pPr>
            <a:fld id="{3D4C67B5-F292-4576-8BF8-36D135D4AF60}" type="slidenum">
              <a:rPr lang="en-GB"/>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85069025" name="Slide Image Placeholder 1"/>
          <p:cNvSpPr>
            <a:spLocks noGrp="1" noRot="1" noChangeAspect="1"/>
          </p:cNvSpPr>
          <p:nvPr>
            <p:ph type="sldImg"/>
          </p:nvPr>
        </p:nvSpPr>
        <p:spPr bwMode="auto"/>
      </p:sp>
      <p:sp>
        <p:nvSpPr>
          <p:cNvPr id="1531072580" name="Notes Placeholder 2"/>
          <p:cNvSpPr>
            <a:spLocks noGrp="1"/>
          </p:cNvSpPr>
          <p:nvPr>
            <p:ph type="body" idx="1"/>
          </p:nvPr>
        </p:nvSpPr>
        <p:spPr bwMode="auto"/>
        <p:txBody>
          <a:bodyPr/>
          <a:lstStyle/>
          <a:p>
            <a:pPr>
              <a:defRPr/>
            </a:pPr>
            <a:r>
              <a:rPr lang="en-GB"/>
              <a:t>Notes taken from the LinkedIn Learning Course signposted on the Moodle Page. </a:t>
            </a:r>
          </a:p>
          <a:p>
            <a:pPr>
              <a:defRPr/>
            </a:pPr>
            <a:endParaRPr lang="en-GB"/>
          </a:p>
          <a:p>
            <a:pPr>
              <a:defRPr/>
            </a:pPr>
            <a:r>
              <a:rPr lang="en-GB"/>
              <a:t>How the fourth Industrial Revolution is changing the world</a:t>
            </a:r>
          </a:p>
          <a:p>
            <a:pPr marL="186055" indent="-186055">
              <a:buFontTx/>
              <a:buChar char="-"/>
              <a:defRPr/>
            </a:pPr>
            <a:r>
              <a:rPr lang="en-GB"/>
              <a:t>Today we're experiencing rapid disruptive change in just about every aspect of life. The 4th Industrial Revolution, often referred to as Industry 4.0, looks likely to transform our world and impact how we live, work, and make things. This will be a future enabled by the convergence of emerging technologies, macro trends, and the consequences and opportunities of a hyperconnected planet. This course will provide you with insights and ideas that can help you achieve a better sense of what the 4th Industrial Revolution may mean to you, your organization, and for society in general. I'm delighted to go on this exploratory journey with you.</a:t>
            </a:r>
          </a:p>
          <a:p>
            <a:pPr marL="186055" indent="-186055">
              <a:buFontTx/>
              <a:buChar char="-"/>
              <a:defRPr/>
            </a:pPr>
            <a:endParaRPr lang="en-GB"/>
          </a:p>
          <a:p>
            <a:pPr marL="186055" indent="-186055">
              <a:buFontTx/>
              <a:buChar char="-"/>
              <a:defRPr/>
            </a:pPr>
            <a:r>
              <a:rPr lang="en-GB"/>
              <a:t>What is meant by Industrial Revolutions?</a:t>
            </a:r>
          </a:p>
          <a:p>
            <a:pPr marL="186055" indent="-186055">
              <a:buFontTx/>
              <a:buChar char="-"/>
              <a:defRPr/>
            </a:pPr>
            <a:r>
              <a:rPr lang="en-GB"/>
              <a:t>- In the 13 billion years that the universe has existed, us humans, or Homo sapiens, have occupied a really short period of that time. It's around 200 to 300,000 years in total. Through that time, we discovered how to make fire. We invented mathematics and money, created the written word, built cities, cured diseases, went to war many times, and ended the 20th century sending and returning humans to another world. For most of our history, human populations remained small and lived in tight and largely disconnected communities. Barely 200 years ago, the entire population of our planet was less than one billion people. Today, we have just surpassed eight billion, and we will likely reach 11 billion by the end of this century with the majority living in an urban context. In the 21st century, we expect access to electricity, schools for our children, a system of law and order, efficient transportation systems, and economic opportunity from factory jobs to office occupations. Today, few of us in the developed world have any appreciation for a pre-industrial world. It's as unrecognizable as the 21st century would look to someone who lived 200 years ago. The modern world, as we know it, is barely a few hundred years old. For over 99% of the time humans have existed, progress was painfully slow, then everything suddenly changed. The significant transformation of the human experience in just a brief few centuries is a consequence of a series of monumental revolutions. In this course, we'll narrowly focus on the industrial revolutions. The world that entered each revolution looked and behaved differently on the tail-end of that revolution. Change occurred particularly from the perspective of technologies, socioeconomics, and culture. Each resulted in massive disruption. The emergence of mass production factories, for example, resulted in a whole range of remarkable outcomes from leaps in the standard of living and the adoption of the 40-hour work week to trade unions and cheaper goods. We are still struggling with the negative impacts of these revolutions, too. For example, the first industrial revolution, which originated in Britain in the late 1700s, saw the beginning of widespread use of coal. Today's scientists believe coal has contributed significantly towards human-caused climate change, and it continues to do so. These revolutions also produced an even distribution of winners, and unfortunately, a large number of losers. Some nations and continents benefited early while others only began to prosper in the late 20th century. A few remaining nations have yet to see the socioeconomic benefits. Each of the three industrial revolutions have been periods of notable consequence. The emergence of a fourth revolution must be seen through the same lens. The world that enters this revolution will look different on the other end. Its effects may be unevenly distributed, and yes, there will be winners and losers. We must proceed with caution. It may be a mistake to believe that most fundamentals will remain intact, to believe that core human experiences will be, perhaps, only marginally altered. Nobody can say with any certainty what will happen next. However, I'm making a bet that the scope, impact, and velocity of change ahead will far exceed what most expect.</a:t>
            </a:r>
          </a:p>
          <a:p>
            <a:pPr marL="186055" indent="-186055">
              <a:buFontTx/>
              <a:buChar char="-"/>
              <a:defRPr/>
            </a:pPr>
            <a:endParaRPr lang="en-GB"/>
          </a:p>
          <a:p>
            <a:pPr marL="186055" indent="-186055">
              <a:buFontTx/>
              <a:buChar char="-"/>
              <a:defRPr/>
            </a:pPr>
            <a:endParaRPr lang="en-GB"/>
          </a:p>
          <a:p>
            <a:pPr>
              <a:defRPr/>
            </a:pPr>
            <a:endParaRPr lang="en-GB"/>
          </a:p>
        </p:txBody>
      </p:sp>
      <p:sp>
        <p:nvSpPr>
          <p:cNvPr id="1887467241" name="Slide Number Placeholder 3"/>
          <p:cNvSpPr>
            <a:spLocks noGrp="1"/>
          </p:cNvSpPr>
          <p:nvPr>
            <p:ph type="sldNum" sz="quarter" idx="5"/>
          </p:nvPr>
        </p:nvSpPr>
        <p:spPr bwMode="auto"/>
        <p:txBody>
          <a:bodyPr/>
          <a:lstStyle/>
          <a:p>
            <a:pPr>
              <a:defRPr/>
            </a:pPr>
            <a:fld id="{3D4C67B5-F292-4576-8BF8-36D135D4AF60}" type="slidenum">
              <a:rPr lang="en-GB"/>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06643095" name="Slide Image Placeholder 1"/>
          <p:cNvSpPr>
            <a:spLocks noGrp="1" noRot="1" noChangeAspect="1"/>
          </p:cNvSpPr>
          <p:nvPr>
            <p:ph type="sldImg"/>
          </p:nvPr>
        </p:nvSpPr>
        <p:spPr bwMode="auto"/>
      </p:sp>
      <p:sp>
        <p:nvSpPr>
          <p:cNvPr id="1355597816" name="Notes Placeholder 2"/>
          <p:cNvSpPr>
            <a:spLocks noGrp="1"/>
          </p:cNvSpPr>
          <p:nvPr>
            <p:ph type="body" idx="1"/>
          </p:nvPr>
        </p:nvSpPr>
        <p:spPr bwMode="auto"/>
        <p:txBody>
          <a:bodyPr/>
          <a:lstStyle/>
          <a:p>
            <a:pPr defTabSz="990600">
              <a:defRPr/>
            </a:pPr>
            <a:r>
              <a:rPr lang="en-GB"/>
              <a:t>Notes taken from the LinkedIn Learning Course signposted on the Moodle Page. </a:t>
            </a:r>
          </a:p>
          <a:p>
            <a:pPr>
              <a:defRPr/>
            </a:pPr>
            <a:endParaRPr lang="en-GB"/>
          </a:p>
          <a:p>
            <a:pPr>
              <a:defRPr/>
            </a:pPr>
            <a:endParaRPr lang="en-GB"/>
          </a:p>
          <a:p>
            <a:pPr>
              <a:defRPr/>
            </a:pPr>
            <a:r>
              <a:rPr lang="en-GB"/>
              <a:t>The first and second Industrial Revolutions</a:t>
            </a:r>
          </a:p>
          <a:p>
            <a:pPr marL="186055" indent="-186055">
              <a:buFontTx/>
              <a:buChar char="-"/>
              <a:defRPr/>
            </a:pPr>
            <a:r>
              <a:rPr lang="en-GB"/>
              <a:t>Just over 300 years ago, the global population was small, with limited trade existing between different peoples. There were no factories and no mass production. Things were crafted by hand and most people lived off the land. In the mid 1700s, major changes began in Britain. The invention of a steam-powered motor enabled all manner of mechanization. The mass production of low-cost iron and steel led to the building of large, strong, and complex machines for manufacturing and structures. The automation of textile manufacturing was pioneered using inventions such as the spinning jenny. This shift, the First Industrial Revolution, or now sometimes referred to as Industry 1.0, ushered in the first factories, which resulted in significant socioeconomic change. Houses were built around factories to keep labor close. Mass production was born. Unions emerged to support worker rights. Formal large-scale primary education systems were established to educate children who were once captive to a farm or factory floor. Farm workers seeking better economic circumstances flocked to these new urban centers, creating rapidly growing cities. Within just a few decades, Britain and many other nations were being transformed. During this time, science prospered. Big diseases such as smallpox began to be conquered. For the first time, large numbers of people had more free time and discretionary income. Mainstream banking emerged. Significant positive change occurred, but so did challenges. With few safety nets, many people in the environment began to suffer in this new industrial landscape. New industrial nations began to compete with one another and growing wealth, power, and differing political structures would eventually lead some decades later to two World Wars.</a:t>
            </a:r>
          </a:p>
          <a:p>
            <a:pPr marL="186055" indent="-186055">
              <a:buFontTx/>
              <a:buChar char="-"/>
              <a:defRPr/>
            </a:pPr>
            <a:endParaRPr lang="en-GB"/>
          </a:p>
          <a:p>
            <a:pPr marL="186055" indent="-186055">
              <a:buFontTx/>
              <a:buChar char="-"/>
              <a:defRPr/>
            </a:pPr>
            <a:r>
              <a:rPr lang="en-GB"/>
              <a:t> In the mid to late 1800s, another pattern of industrial change began to emerge. A Second Industrial Revolution, or Industry 2.0, was underway. Central to this revolution was the widespread deployment of electricity. It's hard to overstate the difference between a world with and without electricity. For example, electricity enabled the invention of the telephone, transforming how humans communicated. What appeared first as magic allowed people to speak to each other over great distances, including vast oceans. Within 150 years, 90% of the planet was electrified, a remarkable achievement that was reshaping the world entirely. Worth noting though is that as of the third decade of the 21st century, still around 700 million people have no access to electricity. This project still isn't finished. The Second Industrial Revolution also introduced the gas power combustion engine, which led to the emergence of the automobile and the airplane. Transportation would never be the same. Highways and airports were built connecting communities and countries. Better technology also allowed railways to greatly expand and become more efficient. From the mid 1800s to the mid 1900s, major regions of the world progressed in stunning ways. Billions of humans were experiencing life in a whole new way, but the greatest changes were still ahead. By the late 1940s, the stage was set for another transformation, a Third Industrial Revolution.</a:t>
            </a:r>
          </a:p>
          <a:p>
            <a:pPr>
              <a:defRPr/>
            </a:pPr>
            <a:endParaRPr lang="en-GB"/>
          </a:p>
        </p:txBody>
      </p:sp>
      <p:sp>
        <p:nvSpPr>
          <p:cNvPr id="2100161245" name="Slide Number Placeholder 3"/>
          <p:cNvSpPr>
            <a:spLocks noGrp="1"/>
          </p:cNvSpPr>
          <p:nvPr>
            <p:ph type="sldNum" sz="quarter" idx="5"/>
          </p:nvPr>
        </p:nvSpPr>
        <p:spPr bwMode="auto"/>
        <p:txBody>
          <a:bodyPr/>
          <a:lstStyle/>
          <a:p>
            <a:pPr>
              <a:defRPr/>
            </a:pPr>
            <a:fld id="{3D4C67B5-F292-4576-8BF8-36D135D4AF60}" type="slidenum">
              <a:rPr lang="en-GB"/>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19325926" name="Slide Image Placeholder 1"/>
          <p:cNvSpPr>
            <a:spLocks noGrp="1" noRot="1" noChangeAspect="1"/>
          </p:cNvSpPr>
          <p:nvPr>
            <p:ph type="sldImg"/>
          </p:nvPr>
        </p:nvSpPr>
        <p:spPr bwMode="auto"/>
      </p:sp>
      <p:sp>
        <p:nvSpPr>
          <p:cNvPr id="1843469256" name="Notes Placeholder 2"/>
          <p:cNvSpPr>
            <a:spLocks noGrp="1"/>
          </p:cNvSpPr>
          <p:nvPr>
            <p:ph type="body" idx="1"/>
          </p:nvPr>
        </p:nvSpPr>
        <p:spPr bwMode="auto"/>
        <p:txBody>
          <a:bodyPr/>
          <a:lstStyle/>
          <a:p>
            <a:pPr defTabSz="990600">
              <a:defRPr/>
            </a:pPr>
            <a:r>
              <a:rPr lang="en-GB"/>
              <a:t>Notes taken from the LinkedIn Learning Course signposted on the Moodle Page. </a:t>
            </a:r>
          </a:p>
          <a:p>
            <a:pPr>
              <a:defRPr/>
            </a:pPr>
            <a:endParaRPr lang="en-GB"/>
          </a:p>
          <a:p>
            <a:pPr>
              <a:defRPr/>
            </a:pPr>
            <a:endParaRPr lang="en-GB"/>
          </a:p>
          <a:p>
            <a:pPr>
              <a:defRPr/>
            </a:pPr>
            <a:r>
              <a:rPr lang="en-GB"/>
              <a:t>The third Industrial Revolution</a:t>
            </a:r>
          </a:p>
          <a:p>
            <a:pPr>
              <a:defRPr/>
            </a:pPr>
            <a:r>
              <a:rPr lang="en-GB"/>
              <a:t>- In 1947, the transistor was invented. Many point to this moment as the trigger of a Third Industrial Revolution, or Industry 3.0. The breakthrough was the ability for a transistor to use semiconducting material to manage the flow of electrons passing through it. This gave way to a completely new world of innovation. Early on, transistors enabled small radios and low-cost calculators, Them both military and space ambitions in the United States, accelerated rapid transistor innovation in the 1950s. Later, when the semiconductor material used was largely silicon, miniaturization of the transistors into tiny silicon chips enabled the development of modern computers. Low-cost mass production of silicon chips enabled the development of computers as we know them today. Unlike the First and Second Industrial Revolutions, which mechanized manual processes, the Third Revolution is characterized by digitalization. This is the process by which computers process information. It wasn't long before these computers began to be connected together. Computer networks were born. This meant that data and other resources, such as printers, could be shared. In the early 1990s, a way to easily link and share documents emerge called the World Wide Web. Now, with a computer and a telephone connection, millions could access an abundance of information that knew few barriers. The World Wide Web would find its home on a new, open, global network called the internet. Almost immediately, individuals and businesses began creating a wide range of applications. By the early 2000s, a new phase of the web had begun that would become known as Web 2.0. This was defined by the use of interactive experiences between the user and the system, rather than just the provision of static webpages. Soon, the web became a multi-trillion dollar global platform that removed the constraints of geography and time. The web and the internet coupled with new devices and hyperconnectivity have gone on to revolutionize so much of how we work, live, and play today. The Third Industrial Revolution. the Information Age, has certainly been transformational, and this is while still several billion have yet to get online. With 5 billion connected, adding between 2 and 3 billion more people to the internet over the next few years will no doubt be consequential. While this revolution has been largely defined by the creation of an online and digitally transforming planet, it also provides the conditions for a deeper integration between the digital and physical world. The opportunities created by this so-called cyber-physical intersection is the basis for the foundations of a Fourth Industrial Revolution, also referred to as Industry 4.0.</a:t>
            </a:r>
          </a:p>
        </p:txBody>
      </p:sp>
      <p:sp>
        <p:nvSpPr>
          <p:cNvPr id="1094068589" name="Slide Number Placeholder 3"/>
          <p:cNvSpPr>
            <a:spLocks noGrp="1"/>
          </p:cNvSpPr>
          <p:nvPr>
            <p:ph type="sldNum" sz="quarter" idx="5"/>
          </p:nvPr>
        </p:nvSpPr>
        <p:spPr bwMode="auto"/>
        <p:txBody>
          <a:bodyPr/>
          <a:lstStyle/>
          <a:p>
            <a:pPr>
              <a:defRPr/>
            </a:pPr>
            <a:fld id="{3D4C67B5-F292-4576-8BF8-36D135D4AF60}" type="slidenum">
              <a:rPr lang="en-GB"/>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937108856" name="Slide Image Placeholder 1"/>
          <p:cNvSpPr>
            <a:spLocks noGrp="1" noRot="1" noChangeAspect="1"/>
          </p:cNvSpPr>
          <p:nvPr>
            <p:ph type="sldImg"/>
          </p:nvPr>
        </p:nvSpPr>
        <p:spPr bwMode="auto"/>
      </p:sp>
      <p:sp>
        <p:nvSpPr>
          <p:cNvPr id="1499706850" name="Notes Placeholder 2"/>
          <p:cNvSpPr>
            <a:spLocks noGrp="1"/>
          </p:cNvSpPr>
          <p:nvPr>
            <p:ph type="body" idx="1"/>
          </p:nvPr>
        </p:nvSpPr>
        <p:spPr bwMode="auto"/>
        <p:txBody>
          <a:bodyPr/>
          <a:lstStyle/>
          <a:p>
            <a:pPr defTabSz="990600">
              <a:defRPr/>
            </a:pPr>
            <a:r>
              <a:rPr lang="en-GB"/>
              <a:t>Industry 4.0 is also known as the 4</a:t>
            </a:r>
            <a:r>
              <a:rPr lang="en-GB" baseline="30000"/>
              <a:t>th</a:t>
            </a:r>
            <a:r>
              <a:rPr lang="en-GB"/>
              <a:t> Industrial Revolution (4IR) in some literature. </a:t>
            </a:r>
          </a:p>
          <a:p>
            <a:pPr defTabSz="990600">
              <a:defRPr/>
            </a:pPr>
            <a:endParaRPr lang="en-GB"/>
          </a:p>
          <a:p>
            <a:pPr defTabSz="990600">
              <a:defRPr/>
            </a:pPr>
            <a:r>
              <a:rPr lang="en-GB"/>
              <a:t>Notes taken from the LinkedIn Learning Course signposted on the Moodle Page. </a:t>
            </a:r>
          </a:p>
          <a:p>
            <a:pPr>
              <a:defRPr/>
            </a:pPr>
            <a:endParaRPr lang="en-GB"/>
          </a:p>
          <a:p>
            <a:pPr>
              <a:defRPr/>
            </a:pPr>
            <a:endParaRPr lang="en-GB"/>
          </a:p>
          <a:p>
            <a:pPr>
              <a:defRPr/>
            </a:pPr>
            <a:r>
              <a:rPr lang="en-GB"/>
              <a:t>The fourth Industrial Revolution</a:t>
            </a:r>
          </a:p>
          <a:p>
            <a:pPr>
              <a:defRPr/>
            </a:pPr>
            <a:r>
              <a:rPr lang="en-GB"/>
              <a:t>- In describing the third Industrial Revolution, it's clear that this period is far from over. In fact, it seems like innovation in digitalization is becoming even more transformative. Consider, for example, the new features of your favourite app or the digital tools that are being introduced to your industry. Faster processing cloud services and improved software are driving change at a staggering rate. But as we experience digitalization in our work, home, cities and more, it's becoming apparent that a new pattern of technological and societal change is upon us. In many ways, the change builds on top of the third Industrial Revolution, and in doing so, provides a platform for remarkable disruption. As I'll now describe, this period, which has just become more defined in just the last few years, is being called the fourth Industrial Revolution, or by the term, Industry 4.0. Unlike the third Industrial Revolution, which was largely a period of digital transformation, the fourth Industrial Revolution combines and innovates the digital with the physical, the interception of bits and atoms, so to speak, to form cyber physical systems. Some even suggest there's a growing intersection of the biological sciences too. Scientific leaps in physics, chemistry, and biology will certainly play a larger role as this revolution progresses. These cyber physical systems, such as the Internet of Things and a new era of smart industrial production called Industry 4.0, which I discuss in a later video, are emerging too at a time when the world is experiencing a number of macro transitions. These include shifts in demographics, economics, supply chain, consumer expectations and behaviors, and new approaches to work. In addition, the combination of all these technological and societal shifts together with greater scope, impact and rate of change are indicative of a revolutionary time. This course is all about these changes and what they may mean to you and your organization. The fourth Industrial Revolution is synonymous with Industry 4.0, the emergence of a next generation of manufacturing and other industrial segments. The use of the Internet of Things, artificial intelligence, robotics, data and analytics for example, are all components of a new Industrial Revolution, and they are being used to produce higher quality products in smart factories. It's also enabling a reinvention of what we can build and how we build it. That said, we need to recognize though, that the fourth Industrial Revolution, while embodying Industry 4.0, stretches beyond industrial production into almost every aspect of life, the way we live, work, and play. In this way, we can better appreciate its vast impact on our world. It's still early in the fourth Industrial Revolution and a good definition is elusive. We could see through the early evidence though, that the implications will be significant. It will be time for thinking big and taking bolder risks. It will also be a time for disruption that results in industries being destroyed and new ones being created. What work we do, how we do it and even our role in the world as humans will be challenged. For example, what are the implications for all of us of a near future that includes automation and artificial intelligence at scale? Perhaps one of the most important outcomes of understanding the fourth Industrial Revolution is to understand our role in the world.</a:t>
            </a:r>
          </a:p>
        </p:txBody>
      </p:sp>
      <p:sp>
        <p:nvSpPr>
          <p:cNvPr id="1333116254" name="Slide Number Placeholder 3"/>
          <p:cNvSpPr>
            <a:spLocks noGrp="1"/>
          </p:cNvSpPr>
          <p:nvPr>
            <p:ph type="sldNum" sz="quarter" idx="5"/>
          </p:nvPr>
        </p:nvSpPr>
        <p:spPr bwMode="auto"/>
        <p:txBody>
          <a:bodyPr/>
          <a:lstStyle/>
          <a:p>
            <a:pPr>
              <a:defRPr/>
            </a:pPr>
            <a:fld id="{3D4C67B5-F292-4576-8BF8-36D135D4AF60}" type="slidenum">
              <a:rPr lang="en-GB"/>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545052328" name="Slide Image Placeholder 1"/>
          <p:cNvSpPr>
            <a:spLocks noGrp="1" noRot="1" noChangeAspect="1"/>
          </p:cNvSpPr>
          <p:nvPr>
            <p:ph type="sldImg"/>
          </p:nvPr>
        </p:nvSpPr>
        <p:spPr bwMode="auto"/>
      </p:sp>
      <p:sp>
        <p:nvSpPr>
          <p:cNvPr id="1744458776" name="Notes Placeholder 2"/>
          <p:cNvSpPr>
            <a:spLocks noGrp="1"/>
          </p:cNvSpPr>
          <p:nvPr>
            <p:ph type="body" idx="1"/>
          </p:nvPr>
        </p:nvSpPr>
        <p:spPr bwMode="auto"/>
        <p:txBody>
          <a:bodyPr/>
          <a:lstStyle/>
          <a:p>
            <a:pPr>
              <a:defRPr/>
            </a:pPr>
            <a:endParaRPr lang="en-GB"/>
          </a:p>
        </p:txBody>
      </p:sp>
      <p:sp>
        <p:nvSpPr>
          <p:cNvPr id="1517846951" name="Slide Number Placeholder 3"/>
          <p:cNvSpPr>
            <a:spLocks noGrp="1"/>
          </p:cNvSpPr>
          <p:nvPr>
            <p:ph type="sldNum" sz="quarter" idx="5"/>
          </p:nvPr>
        </p:nvSpPr>
        <p:spPr bwMode="auto"/>
        <p:txBody>
          <a:bodyPr/>
          <a:lstStyle/>
          <a:p>
            <a:pPr>
              <a:defRPr/>
            </a:pPr>
            <a:fld id="{3D4C67B5-F292-4576-8BF8-36D135D4AF60}" type="slidenum">
              <a:rPr lang="en-GB"/>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27000558" name="Slide Image Placeholder 1"/>
          <p:cNvSpPr>
            <a:spLocks noGrp="1" noRot="1" noChangeAspect="1"/>
          </p:cNvSpPr>
          <p:nvPr>
            <p:ph type="sldImg"/>
          </p:nvPr>
        </p:nvSpPr>
        <p:spPr bwMode="auto"/>
      </p:sp>
      <p:sp>
        <p:nvSpPr>
          <p:cNvPr id="1665620363" name="Notes Placeholder 2"/>
          <p:cNvSpPr>
            <a:spLocks noGrp="1"/>
          </p:cNvSpPr>
          <p:nvPr>
            <p:ph type="body" idx="1"/>
          </p:nvPr>
        </p:nvSpPr>
        <p:spPr bwMode="auto"/>
        <p:txBody>
          <a:bodyPr/>
          <a:lstStyle/>
          <a:p>
            <a:pPr>
              <a:defRPr/>
            </a:pPr>
            <a:endParaRPr lang="en-GB"/>
          </a:p>
        </p:txBody>
      </p:sp>
      <p:sp>
        <p:nvSpPr>
          <p:cNvPr id="411676304" name="Slide Number Placeholder 3"/>
          <p:cNvSpPr>
            <a:spLocks noGrp="1"/>
          </p:cNvSpPr>
          <p:nvPr>
            <p:ph type="sldNum" sz="quarter" idx="5"/>
          </p:nvPr>
        </p:nvSpPr>
        <p:spPr bwMode="auto"/>
        <p:txBody>
          <a:bodyPr/>
          <a:lstStyle/>
          <a:p>
            <a:pPr>
              <a:defRPr/>
            </a:pPr>
            <a:fld id="{3D4C67B5-F292-4576-8BF8-36D135D4AF60}" type="slidenum">
              <a:rPr lang="en-GB"/>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527193979" name="Slide Image Placeholder 1"/>
          <p:cNvSpPr>
            <a:spLocks noGrp="1" noRot="1" noChangeAspect="1"/>
          </p:cNvSpPr>
          <p:nvPr>
            <p:ph type="sldImg"/>
          </p:nvPr>
        </p:nvSpPr>
        <p:spPr bwMode="auto"/>
      </p:sp>
      <p:sp>
        <p:nvSpPr>
          <p:cNvPr id="1770257904" name="Notes Placeholder 2"/>
          <p:cNvSpPr>
            <a:spLocks noGrp="1"/>
          </p:cNvSpPr>
          <p:nvPr>
            <p:ph type="body" idx="1"/>
          </p:nvPr>
        </p:nvSpPr>
        <p:spPr bwMode="auto"/>
        <p:txBody>
          <a:bodyPr/>
          <a:lstStyle/>
          <a:p>
            <a:pPr>
              <a:defRPr/>
            </a:pPr>
            <a:r>
              <a:rPr lang="en-GB"/>
              <a:t>Today, we will explore the evolution of health technology and informatics within the UK health and social care systems. We'll trace the developments from early innovations to the latest advancements and consider how these changes have impacted patient care and healthcare delivery.</a:t>
            </a:r>
          </a:p>
        </p:txBody>
      </p:sp>
      <p:sp>
        <p:nvSpPr>
          <p:cNvPr id="1924989659" name="Slide Number Placeholder 3"/>
          <p:cNvSpPr>
            <a:spLocks noGrp="1"/>
          </p:cNvSpPr>
          <p:nvPr>
            <p:ph type="sldNum" sz="quarter" idx="5"/>
          </p:nvPr>
        </p:nvSpPr>
        <p:spPr bwMode="auto"/>
        <p:txBody>
          <a:bodyPr/>
          <a:lstStyle/>
          <a:p>
            <a:pPr>
              <a:defRPr/>
            </a:pPr>
            <a:fld id="{3D4C67B5-F292-4576-8BF8-36D135D4AF60}" type="slidenum">
              <a:rPr lang="en-GB"/>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71242504" name="Slide Image Placeholder 1"/>
          <p:cNvSpPr>
            <a:spLocks noGrp="1" noRot="1" noChangeAspect="1"/>
          </p:cNvSpPr>
          <p:nvPr>
            <p:ph type="sldImg"/>
          </p:nvPr>
        </p:nvSpPr>
        <p:spPr bwMode="auto"/>
      </p:sp>
      <p:sp>
        <p:nvSpPr>
          <p:cNvPr id="1214227935" name="Notes Placeholder 2"/>
          <p:cNvSpPr>
            <a:spLocks noGrp="1"/>
          </p:cNvSpPr>
          <p:nvPr>
            <p:ph type="body" idx="1"/>
          </p:nvPr>
        </p:nvSpPr>
        <p:spPr bwMode="auto"/>
        <p:txBody>
          <a:bodyPr/>
          <a:lstStyle/>
          <a:p>
            <a:pPr>
              <a:defRPr/>
            </a:pPr>
            <a:endParaRPr lang="en-GB"/>
          </a:p>
        </p:txBody>
      </p:sp>
      <p:sp>
        <p:nvSpPr>
          <p:cNvPr id="1110502090" name="Slide Number Placeholder 3"/>
          <p:cNvSpPr>
            <a:spLocks noGrp="1"/>
          </p:cNvSpPr>
          <p:nvPr>
            <p:ph type="sldNum" sz="quarter" idx="5"/>
          </p:nvPr>
        </p:nvSpPr>
        <p:spPr bwMode="auto"/>
        <p:txBody>
          <a:bodyPr/>
          <a:lstStyle/>
          <a:p>
            <a:pPr>
              <a:defRPr/>
            </a:pPr>
            <a:fld id="{3D4C67B5-F292-4576-8BF8-36D135D4AF60}" type="slidenum">
              <a:rPr lang="en-GB"/>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42332444" name="Slide Image Placeholder 1"/>
          <p:cNvSpPr>
            <a:spLocks noGrp="1" noRot="1" noChangeAspect="1"/>
          </p:cNvSpPr>
          <p:nvPr>
            <p:ph type="sldImg"/>
          </p:nvPr>
        </p:nvSpPr>
        <p:spPr bwMode="auto"/>
      </p:sp>
      <p:sp>
        <p:nvSpPr>
          <p:cNvPr id="2069167099" name="Notes Placeholder 2"/>
          <p:cNvSpPr>
            <a:spLocks noGrp="1"/>
          </p:cNvSpPr>
          <p:nvPr>
            <p:ph type="body" idx="1"/>
          </p:nvPr>
        </p:nvSpPr>
        <p:spPr bwMode="auto"/>
        <p:txBody>
          <a:bodyPr/>
          <a:lstStyle/>
          <a:p>
            <a:pPr>
              <a:defRPr/>
            </a:pPr>
            <a:r>
              <a:rPr lang="en-GB"/>
              <a:t>Health technology and informatics refer to the use of digital tools and data management systems to enhance healthcare delivery. This presentation will cover key milestones in the development of these technologies in the UK, highlighting significant innovations and their implications for the healthcare system.</a:t>
            </a:r>
          </a:p>
          <a:p>
            <a:pPr>
              <a:defRPr/>
            </a:pPr>
            <a:r>
              <a:rPr lang="en-GB"/>
              <a:t>Bynum, W.F. (2008) </a:t>
            </a:r>
            <a:r>
              <a:rPr lang="en-GB" i="1"/>
              <a:t>The history of medicine: A very short introduction</a:t>
            </a:r>
            <a:r>
              <a:rPr lang="en-GB"/>
              <a:t>. Oxford University Press.</a:t>
            </a:r>
          </a:p>
        </p:txBody>
      </p:sp>
      <p:sp>
        <p:nvSpPr>
          <p:cNvPr id="698846325" name="Slide Number Placeholder 3"/>
          <p:cNvSpPr>
            <a:spLocks noGrp="1"/>
          </p:cNvSpPr>
          <p:nvPr>
            <p:ph type="sldNum" sz="quarter" idx="5"/>
          </p:nvPr>
        </p:nvSpPr>
        <p:spPr bwMode="auto"/>
        <p:txBody>
          <a:bodyPr/>
          <a:lstStyle/>
          <a:p>
            <a:pPr>
              <a:defRPr/>
            </a:pPr>
            <a:fld id="{3D4C67B5-F292-4576-8BF8-36D135D4AF60}" type="slidenum">
              <a:rPr lang="en-GB"/>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948147107" name="Slide Image Placeholder 1"/>
          <p:cNvSpPr>
            <a:spLocks noGrp="1" noRot="1" noChangeAspect="1"/>
          </p:cNvSpPr>
          <p:nvPr>
            <p:ph type="sldImg"/>
          </p:nvPr>
        </p:nvSpPr>
        <p:spPr bwMode="auto"/>
      </p:sp>
      <p:sp>
        <p:nvSpPr>
          <p:cNvPr id="1422768850" name="Notes Placeholder 2"/>
          <p:cNvSpPr>
            <a:spLocks noGrp="1"/>
          </p:cNvSpPr>
          <p:nvPr>
            <p:ph type="body" idx="1"/>
          </p:nvPr>
        </p:nvSpPr>
        <p:spPr bwMode="auto"/>
        <p:txBody>
          <a:bodyPr/>
          <a:lstStyle/>
          <a:p>
            <a:pPr>
              <a:defRPr/>
            </a:pPr>
            <a:r>
              <a:rPr lang="en-GB"/>
              <a:t>The 999 emergency telephone service was first introduced in the UK on June 30, 1937. However, the dedicated ambulance service that responded specifically to emergency calls through the 999 system began to take shape more significantly in the years following World War II. By the 1970s, the ambulance service had become more organised and professionalised, with better training and equipment to provide emergency medical care.</a:t>
            </a:r>
          </a:p>
          <a:p>
            <a:pPr>
              <a:defRPr/>
            </a:pPr>
            <a:endParaRPr lang="en-GB"/>
          </a:p>
          <a:p>
            <a:pPr>
              <a:defRPr/>
            </a:pPr>
            <a:r>
              <a:rPr lang="en-GB"/>
              <a:t>The main reason for establishing the 999 service was to ensure a prompt response to emergencies. Before 999, there was no standardised way for the public to contact emergency services, leading to delays in receiving critical assistance.</a:t>
            </a:r>
          </a:p>
          <a:p>
            <a:pPr>
              <a:defRPr/>
            </a:pPr>
            <a:endParaRPr lang="en-GB"/>
          </a:p>
          <a:p>
            <a:pPr>
              <a:defRPr/>
            </a:pPr>
            <a:r>
              <a:rPr lang="en-GB"/>
              <a:t>The catalyst for creating the 999 service was a tragic fire in a house on Wimpole Street, London, in 1935, where five women died. During this incident, a neighbour tried to call the fire brigade but was delayed because he couldn't connect directly with emergency services. This highlighted the need for a rapid and direct line to emergency responders.</a:t>
            </a:r>
          </a:p>
        </p:txBody>
      </p:sp>
      <p:sp>
        <p:nvSpPr>
          <p:cNvPr id="1981199273" name="Slide Number Placeholder 3"/>
          <p:cNvSpPr>
            <a:spLocks noGrp="1"/>
          </p:cNvSpPr>
          <p:nvPr>
            <p:ph type="sldNum" sz="quarter" idx="5"/>
          </p:nvPr>
        </p:nvSpPr>
        <p:spPr bwMode="auto"/>
        <p:txBody>
          <a:bodyPr/>
          <a:lstStyle/>
          <a:p>
            <a:pPr>
              <a:defRPr/>
            </a:pPr>
            <a:fld id="{3D4C67B5-F292-4576-8BF8-36D135D4AF60}" type="slidenum">
              <a:rPr lang="en-GB"/>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5484274" name="Slide Image Placeholder 1"/>
          <p:cNvSpPr>
            <a:spLocks noGrp="1" noRot="1" noChangeAspect="1"/>
          </p:cNvSpPr>
          <p:nvPr>
            <p:ph type="sldImg"/>
          </p:nvPr>
        </p:nvSpPr>
        <p:spPr bwMode="auto"/>
      </p:sp>
      <p:sp>
        <p:nvSpPr>
          <p:cNvPr id="546295431" name="Notes Placeholder 2"/>
          <p:cNvSpPr>
            <a:spLocks noGrp="1"/>
          </p:cNvSpPr>
          <p:nvPr>
            <p:ph type="body" idx="1"/>
          </p:nvPr>
        </p:nvSpPr>
        <p:spPr bwMode="auto"/>
        <p:txBody>
          <a:bodyPr/>
          <a:lstStyle/>
          <a:p>
            <a:pPr>
              <a:defRPr/>
            </a:pPr>
            <a:r>
              <a:rPr lang="en-GB"/>
              <a:t>NHS (2020) </a:t>
            </a:r>
            <a:r>
              <a:rPr lang="en-GB" i="1"/>
              <a:t>The history of the NHS</a:t>
            </a:r>
            <a:r>
              <a:rPr lang="en-GB"/>
              <a:t>. [online] Available at: </a:t>
            </a:r>
            <a:r>
              <a:rPr lang="en-GB" u="sng">
                <a:hlinkClick r:id="rId3"/>
              </a:rPr>
              <a:t>https://www.nhs.uk/nhs-history</a:t>
            </a:r>
            <a:r>
              <a:rPr lang="en-GB"/>
              <a:t> (Accessed: 28 August 2024).</a:t>
            </a:r>
          </a:p>
        </p:txBody>
      </p:sp>
      <p:sp>
        <p:nvSpPr>
          <p:cNvPr id="1935128242" name="Slide Number Placeholder 3"/>
          <p:cNvSpPr>
            <a:spLocks noGrp="1"/>
          </p:cNvSpPr>
          <p:nvPr>
            <p:ph type="sldNum" sz="quarter" idx="5"/>
          </p:nvPr>
        </p:nvSpPr>
        <p:spPr bwMode="auto"/>
        <p:txBody>
          <a:bodyPr/>
          <a:lstStyle/>
          <a:p>
            <a:pPr>
              <a:defRPr/>
            </a:pPr>
            <a:fld id="{3D4C67B5-F292-4576-8BF8-36D135D4AF60}" type="slidenum">
              <a:rPr lang="en-GB"/>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54133538" name="Slide Image Placeholder 1"/>
          <p:cNvSpPr>
            <a:spLocks noGrp="1" noRot="1" noChangeAspect="1"/>
          </p:cNvSpPr>
          <p:nvPr>
            <p:ph type="sldImg"/>
          </p:nvPr>
        </p:nvSpPr>
        <p:spPr bwMode="auto"/>
      </p:sp>
      <p:sp>
        <p:nvSpPr>
          <p:cNvPr id="766371610" name="Notes Placeholder 2"/>
          <p:cNvSpPr>
            <a:spLocks noGrp="1"/>
          </p:cNvSpPr>
          <p:nvPr>
            <p:ph type="body" idx="1"/>
          </p:nvPr>
        </p:nvSpPr>
        <p:spPr bwMode="auto"/>
        <p:txBody>
          <a:bodyPr/>
          <a:lstStyle/>
          <a:p>
            <a:pPr>
              <a:defRPr/>
            </a:pPr>
            <a:endParaRPr lang="en-GB"/>
          </a:p>
          <a:p>
            <a:pPr>
              <a:defRPr/>
            </a:pPr>
            <a:r>
              <a:rPr lang="en-GB"/>
              <a:t>the introduction of CT scanners in 1972 and MRI scanners in 1983 into the NHS was driven by the need for better diagnostic tools that could provide detailed images of the body's internal structures, thus improving the accuracy of diagnoses and enhancing patient care.</a:t>
            </a:r>
          </a:p>
          <a:p>
            <a:pPr>
              <a:defRPr/>
            </a:pPr>
            <a:endParaRPr lang="en-GB"/>
          </a:p>
          <a:p>
            <a:pPr>
              <a:defRPr/>
            </a:pPr>
            <a:r>
              <a:rPr lang="en-GB"/>
              <a:t>The first clinical use of a CT (Computed Tomography) scanner in the NHS was in 1972. The very first CT scanner, also known as a CAT (Computed Axial Tomography) scanner, was installed at Atkinson Morley Hospital in Wimbledon, London, which was part of St George’s Hospital. This installation marked the first use of a CT scanner in clinical practice anywhere in the world.</a:t>
            </a:r>
          </a:p>
          <a:p>
            <a:pPr>
              <a:defRPr/>
            </a:pPr>
            <a:endParaRPr lang="en-GB"/>
          </a:p>
          <a:p>
            <a:pPr>
              <a:defRPr/>
            </a:pPr>
            <a:r>
              <a:rPr lang="en-GB"/>
              <a:t>CT scanners were introduced to provide a revolutionary new way of visualizing the inside of the human body. Unlike traditional X-rays, which only provide 2D images, CT scans produce cross-sectional images that allow for a detailed view of the body’s internal structures. This capability is particularly valuable for diagnosing brain injuries, tumors, and other abnormalities that are difficult to detect with standard X-rays. The introduction of CT scanning technology vastly improved the ability to diagnose conditions more accurately and quickly.</a:t>
            </a:r>
          </a:p>
          <a:p>
            <a:pPr>
              <a:defRPr/>
            </a:pPr>
            <a:endParaRPr lang="en-GB"/>
          </a:p>
          <a:p>
            <a:pPr>
              <a:defRPr/>
            </a:pPr>
            <a:r>
              <a:rPr lang="en-GB"/>
              <a:t>The first MRI (Magnetic Resonance Imaging) scanner was installed in the NHS in 1983. It was installed at the Hammersmith Hospital in London, and the first MRI scans were performed there shortly after installation.</a:t>
            </a:r>
          </a:p>
          <a:p>
            <a:pPr>
              <a:defRPr/>
            </a:pPr>
            <a:endParaRPr lang="en-GB"/>
          </a:p>
          <a:p>
            <a:pPr>
              <a:defRPr/>
            </a:pPr>
            <a:r>
              <a:rPr lang="en-GB"/>
              <a:t>MRI technology was introduced due to its ability to produce highly detailed images of the body's soft tissues without the use of ionizing radiation (unlike X-rays or CT scans). MRI scans are particularly useful for imaging the brain, spinal cord, muscles, joints, and internal organs. The technology provides exceptional contrast between different soft tissues, making it invaluable for diagnosing a wide range of conditions, such as neurological disorders, musculoskeletal injuries, and cardiovascular diseases.</a:t>
            </a:r>
          </a:p>
          <a:p>
            <a:pPr>
              <a:defRPr/>
            </a:pPr>
            <a:endParaRPr lang="en-GB"/>
          </a:p>
          <a:p>
            <a:pPr>
              <a:defRPr/>
            </a:pPr>
            <a:r>
              <a:rPr lang="en-GB"/>
              <a:t>Shortliffe, E.H., and Cimino, J.J. (2014) </a:t>
            </a:r>
            <a:r>
              <a:rPr lang="en-GB" i="1"/>
              <a:t>Biomedical Informatics: Computer Applications in Health Care and Biomedicine</a:t>
            </a:r>
            <a:r>
              <a:rPr lang="en-GB"/>
              <a:t>. Springer.</a:t>
            </a:r>
          </a:p>
        </p:txBody>
      </p:sp>
      <p:sp>
        <p:nvSpPr>
          <p:cNvPr id="797850658" name="Slide Number Placeholder 3"/>
          <p:cNvSpPr>
            <a:spLocks noGrp="1"/>
          </p:cNvSpPr>
          <p:nvPr>
            <p:ph type="sldNum" sz="quarter" idx="5"/>
          </p:nvPr>
        </p:nvSpPr>
        <p:spPr bwMode="auto"/>
        <p:txBody>
          <a:bodyPr/>
          <a:lstStyle/>
          <a:p>
            <a:pPr>
              <a:defRPr/>
            </a:pPr>
            <a:fld id="{3D4C67B5-F292-4576-8BF8-36D135D4AF60}" type="slidenum">
              <a:rPr lang="en-GB"/>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037204761" name="Slide Image Placeholder 1"/>
          <p:cNvSpPr>
            <a:spLocks noGrp="1" noRot="1" noChangeAspect="1"/>
          </p:cNvSpPr>
          <p:nvPr>
            <p:ph type="sldImg"/>
          </p:nvPr>
        </p:nvSpPr>
        <p:spPr bwMode="auto"/>
      </p:sp>
      <p:sp>
        <p:nvSpPr>
          <p:cNvPr id="401681260" name="Notes Placeholder 2"/>
          <p:cNvSpPr>
            <a:spLocks noGrp="1"/>
          </p:cNvSpPr>
          <p:nvPr>
            <p:ph type="body" idx="1"/>
          </p:nvPr>
        </p:nvSpPr>
        <p:spPr bwMode="auto"/>
        <p:txBody>
          <a:bodyPr/>
          <a:lstStyle/>
          <a:p>
            <a:pPr>
              <a:defRPr/>
            </a:pPr>
            <a:r>
              <a:rPr lang="en-GB"/>
              <a:t>During the 1980s, health informatics began to gain traction with the development of early care management systems. Assistive technologies, such as mobility aids and communication devices, became more widespread, improving the quality of life for many patients.</a:t>
            </a:r>
          </a:p>
          <a:p>
            <a:pPr>
              <a:defRPr/>
            </a:pPr>
            <a:endParaRPr lang="en-GB"/>
          </a:p>
          <a:p>
            <a:pPr>
              <a:defRPr/>
            </a:pPr>
            <a:r>
              <a:rPr lang="en-GB"/>
              <a:t>The 1980s were a formative decade for health informatics in the NHS, characterized by the introduction of early electronic systems and a growing recognition of the potential of digital technologies to improve healthcare delivery. Although many of these innovations were in their infancy, they set the stage for the more widespread adoption and integration of advanced health informatics systems in the following decades.</a:t>
            </a:r>
          </a:p>
          <a:p>
            <a:pPr>
              <a:defRPr/>
            </a:pPr>
            <a:endParaRPr lang="en-GB"/>
          </a:p>
          <a:p>
            <a:pPr>
              <a:defRPr/>
            </a:pPr>
            <a:r>
              <a:rPr lang="en-GB"/>
              <a:t>General practitioners (GPs) began to adopt computer systems to manage patient records more efficiently. These systems enabled GPs to maintain patient histories, prescriptions, and referral information electronically.</a:t>
            </a:r>
          </a:p>
          <a:p>
            <a:pPr>
              <a:defRPr/>
            </a:pPr>
            <a:endParaRPr lang="en-GB"/>
          </a:p>
          <a:p>
            <a:pPr>
              <a:defRPr/>
            </a:pPr>
            <a:r>
              <a:rPr lang="en-GB"/>
              <a:t>The use of computers in general practice helped improve administrative efficiency by reducing paperwork and streamlining routine tasks such as appointment scheduling and repeat prescriptions.</a:t>
            </a:r>
          </a:p>
          <a:p>
            <a:pPr>
              <a:defRPr/>
            </a:pPr>
            <a:endParaRPr lang="en-GB"/>
          </a:p>
          <a:p>
            <a:pPr>
              <a:defRPr/>
            </a:pPr>
            <a:r>
              <a:rPr lang="en-GB"/>
              <a:t>In the late 1980s, the NHS began to see the introduction of basic clinical decision support systems (CDSS). These tools provided healthcare professionals with computer-based assistance for making clinical decisions, particularly in drug prescribing and managing chronic conditions.</a:t>
            </a:r>
          </a:p>
          <a:p>
            <a:pPr>
              <a:defRPr/>
            </a:pPr>
            <a:endParaRPr lang="en-GB"/>
          </a:p>
          <a:p>
            <a:pPr>
              <a:defRPr/>
            </a:pPr>
            <a:r>
              <a:rPr lang="en-GB"/>
              <a:t>Coiera, E. (2003) </a:t>
            </a:r>
            <a:r>
              <a:rPr lang="en-GB" i="1"/>
              <a:t>Guide to Health Informatics</a:t>
            </a:r>
            <a:r>
              <a:rPr lang="en-GB"/>
              <a:t>. Arnold.</a:t>
            </a:r>
          </a:p>
        </p:txBody>
      </p:sp>
      <p:sp>
        <p:nvSpPr>
          <p:cNvPr id="568539247" name="Slide Number Placeholder 3"/>
          <p:cNvSpPr>
            <a:spLocks noGrp="1"/>
          </p:cNvSpPr>
          <p:nvPr>
            <p:ph type="sldNum" sz="quarter" idx="5"/>
          </p:nvPr>
        </p:nvSpPr>
        <p:spPr bwMode="auto"/>
        <p:txBody>
          <a:bodyPr/>
          <a:lstStyle/>
          <a:p>
            <a:pPr>
              <a:defRPr/>
            </a:pPr>
            <a:fld id="{3D4C67B5-F292-4576-8BF8-36D135D4AF60}" type="slidenum">
              <a:rPr lang="en-GB"/>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06132510" name="Slide Image Placeholder 1"/>
          <p:cNvSpPr>
            <a:spLocks noGrp="1" noRot="1" noChangeAspect="1"/>
          </p:cNvSpPr>
          <p:nvPr>
            <p:ph type="sldImg"/>
          </p:nvPr>
        </p:nvSpPr>
        <p:spPr bwMode="auto"/>
      </p:sp>
      <p:sp>
        <p:nvSpPr>
          <p:cNvPr id="1938304206" name="Notes Placeholder 2"/>
          <p:cNvSpPr>
            <a:spLocks noGrp="1"/>
          </p:cNvSpPr>
          <p:nvPr>
            <p:ph type="body" idx="1"/>
          </p:nvPr>
        </p:nvSpPr>
        <p:spPr bwMode="auto"/>
        <p:txBody>
          <a:bodyPr/>
          <a:lstStyle/>
          <a:p>
            <a:pPr>
              <a:defRPr/>
            </a:pPr>
            <a:endParaRPr lang="en-GB"/>
          </a:p>
          <a:p>
            <a:pPr>
              <a:defRPr/>
            </a:pPr>
            <a:endParaRPr lang="en-GB"/>
          </a:p>
          <a:p>
            <a:pPr>
              <a:defRPr/>
            </a:pPr>
            <a:endParaRPr lang="en-GB"/>
          </a:p>
          <a:p>
            <a:pPr>
              <a:defRPr/>
            </a:pPr>
            <a:r>
              <a:rPr lang="en-GB"/>
              <a:t>Gillies, D., and Pollock, A.M. (2009) </a:t>
            </a:r>
            <a:r>
              <a:rPr lang="en-GB" i="1"/>
              <a:t>The NHS National Programme for IT: A Good Idea Gone Wrong</a:t>
            </a:r>
            <a:r>
              <a:rPr lang="en-GB"/>
              <a:t>. </a:t>
            </a:r>
            <a:r>
              <a:rPr lang="en-GB" i="1"/>
              <a:t>British Medical Journal</a:t>
            </a:r>
            <a:r>
              <a:rPr lang="en-GB"/>
              <a:t>, 338, b85</a:t>
            </a:r>
          </a:p>
        </p:txBody>
      </p:sp>
      <p:sp>
        <p:nvSpPr>
          <p:cNvPr id="359927703" name="Slide Number Placeholder 3"/>
          <p:cNvSpPr>
            <a:spLocks noGrp="1"/>
          </p:cNvSpPr>
          <p:nvPr>
            <p:ph type="sldNum" sz="quarter" idx="5"/>
          </p:nvPr>
        </p:nvSpPr>
        <p:spPr bwMode="auto"/>
        <p:txBody>
          <a:bodyPr/>
          <a:lstStyle/>
          <a:p>
            <a:pPr>
              <a:defRPr/>
            </a:pPr>
            <a:fld id="{3D4C67B5-F292-4576-8BF8-36D135D4AF60}" type="slidenum">
              <a:rPr lang="en-GB"/>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27842185" name="Slide Image Placeholder 1"/>
          <p:cNvSpPr>
            <a:spLocks noGrp="1" noRot="1" noChangeAspect="1"/>
          </p:cNvSpPr>
          <p:nvPr>
            <p:ph type="sldImg"/>
          </p:nvPr>
        </p:nvSpPr>
        <p:spPr bwMode="auto"/>
      </p:sp>
      <p:sp>
        <p:nvSpPr>
          <p:cNvPr id="1013356662" name="Notes Placeholder 2"/>
          <p:cNvSpPr>
            <a:spLocks noGrp="1"/>
          </p:cNvSpPr>
          <p:nvPr>
            <p:ph type="body" idx="1"/>
          </p:nvPr>
        </p:nvSpPr>
        <p:spPr bwMode="auto"/>
        <p:txBody>
          <a:bodyPr/>
          <a:lstStyle/>
          <a:p>
            <a:pPr>
              <a:defRPr/>
            </a:pPr>
            <a:r>
              <a:rPr lang="en-GB"/>
              <a:t>NHS Digital was created to serve as the central organization responsible for collecting, analysing, and sharing health and social care data across England. By centralising these functions, the NHS aimed to improve data quality and accessibility, enabling better decision-making at both clinical and administrative levels.</a:t>
            </a:r>
          </a:p>
          <a:p>
            <a:pPr>
              <a:defRPr/>
            </a:pPr>
            <a:endParaRPr lang="en-GB"/>
          </a:p>
          <a:p>
            <a:pPr>
              <a:defRPr/>
            </a:pPr>
            <a:r>
              <a:rPr lang="en-GB"/>
              <a:t>The establishment of NHS Digital was part of a broader effort to modernize the NHS's IT infrastructure. This included the development and management of national IT systems and services, such as electronic patient records, data-sharing platforms, and digital health services. The goal was to ensure a more integrated and efficient healthcare system.</a:t>
            </a:r>
          </a:p>
          <a:p>
            <a:pPr>
              <a:defRPr/>
            </a:pPr>
            <a:endParaRPr lang="en-GB"/>
          </a:p>
          <a:p>
            <a:pPr>
              <a:defRPr/>
            </a:pPr>
            <a:r>
              <a:rPr lang="en-GB"/>
              <a:t>The use of telecare in the UK can be traced back to the </a:t>
            </a:r>
            <a:r>
              <a:rPr lang="en-GB" b="0"/>
              <a:t>1990s</a:t>
            </a:r>
            <a:r>
              <a:rPr lang="en-GB"/>
              <a:t> when basic technology, such as personal alarms and pendant alarms for the elderly, was first implemented. These devices were designed to support independent living by enabling users to call for help in emergencies.</a:t>
            </a:r>
          </a:p>
          <a:p>
            <a:pPr>
              <a:defRPr/>
            </a:pPr>
            <a:endParaRPr lang="en-GB"/>
          </a:p>
          <a:p>
            <a:pPr>
              <a:defRPr/>
            </a:pPr>
            <a:r>
              <a:rPr lang="en-GB"/>
              <a:t>In the </a:t>
            </a:r>
            <a:r>
              <a:rPr lang="en-GB" b="0"/>
              <a:t>early 2000s, </a:t>
            </a:r>
            <a:r>
              <a:rPr lang="en-GB"/>
              <a:t>telecare services expanded to include more sophisticated devices like fall detectors, bed occupancy sensors, and smoke detectors that could automatically alert carers or monitoring centres. The UK government and local authorities started to recognize the potential of telecare to support aging populations and individuals with long-term health conditions, promoting independent living while reducing the strain on social services.</a:t>
            </a:r>
          </a:p>
          <a:p>
            <a:pPr>
              <a:defRPr/>
            </a:pPr>
            <a:endParaRPr lang="en-GB"/>
          </a:p>
          <a:p>
            <a:pPr>
              <a:defRPr/>
            </a:pPr>
            <a:r>
              <a:rPr lang="en-GB"/>
              <a:t>By the </a:t>
            </a:r>
            <a:r>
              <a:rPr lang="en-GB" b="0"/>
              <a:t>2010s, </a:t>
            </a:r>
            <a:r>
              <a:rPr lang="en-GB"/>
              <a:t>telecare had become a more established part of social care services in the UK. Many local authorities integrated telecare into their care packages, offering a range of devices and monitoring services to help individuals live independently for longer periods.</a:t>
            </a:r>
          </a:p>
          <a:p>
            <a:pPr>
              <a:defRPr/>
            </a:pPr>
            <a:endParaRPr lang="en-GB"/>
          </a:p>
          <a:p>
            <a:pPr>
              <a:defRPr/>
            </a:pPr>
            <a:r>
              <a:rPr lang="en-GB"/>
              <a:t>The </a:t>
            </a:r>
            <a:r>
              <a:rPr lang="en-GB" b="0"/>
              <a:t>2000s</a:t>
            </a:r>
            <a:r>
              <a:rPr lang="en-GB"/>
              <a:t> saw a growth in telehealth pilot projects, especially for managing chronic diseases such as diabetes, chronic obstructive pulmonary disease (COPD), and heart failure. These pilots used remote monitoring technology to track patients’ vital signs (e.g., blood pressure, blood glucose levels) and transmit data to healthcare professionals for ongoing management.</a:t>
            </a:r>
          </a:p>
          <a:p>
            <a:pPr>
              <a:defRPr/>
            </a:pPr>
            <a:endParaRPr lang="en-GB"/>
          </a:p>
          <a:p>
            <a:pPr>
              <a:defRPr/>
            </a:pPr>
            <a:r>
              <a:rPr lang="en-GB"/>
              <a:t>NHS Digital (2021) </a:t>
            </a:r>
            <a:r>
              <a:rPr lang="en-GB" i="1"/>
              <a:t>NHS Digital Overview</a:t>
            </a:r>
            <a:r>
              <a:rPr lang="en-GB"/>
              <a:t>. [online] Available at: </a:t>
            </a:r>
            <a:r>
              <a:rPr lang="en-GB" u="sng">
                <a:hlinkClick r:id="rId3"/>
              </a:rPr>
              <a:t>https://digital.nhs.uk/about-nhs-digital</a:t>
            </a:r>
            <a:r>
              <a:rPr lang="en-GB"/>
              <a:t> (Accessed: 28 August 2024).</a:t>
            </a:r>
          </a:p>
        </p:txBody>
      </p:sp>
      <p:sp>
        <p:nvSpPr>
          <p:cNvPr id="137747417" name="Slide Number Placeholder 3"/>
          <p:cNvSpPr>
            <a:spLocks noGrp="1"/>
          </p:cNvSpPr>
          <p:nvPr>
            <p:ph type="sldNum" sz="quarter" idx="5"/>
          </p:nvPr>
        </p:nvSpPr>
        <p:spPr bwMode="auto"/>
        <p:txBody>
          <a:bodyPr/>
          <a:lstStyle/>
          <a:p>
            <a:pPr>
              <a:defRPr/>
            </a:pPr>
            <a:fld id="{3D4C67B5-F292-4576-8BF8-36D135D4AF60}" type="slidenum">
              <a:rPr lang="en-GB"/>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63804729" name="Slide Image Placeholder 1"/>
          <p:cNvSpPr>
            <a:spLocks noGrp="1" noRot="1" noChangeAspect="1"/>
          </p:cNvSpPr>
          <p:nvPr>
            <p:ph type="sldImg"/>
          </p:nvPr>
        </p:nvSpPr>
        <p:spPr bwMode="auto"/>
      </p:sp>
      <p:sp>
        <p:nvSpPr>
          <p:cNvPr id="1431701784" name="Notes Placeholder 2"/>
          <p:cNvSpPr>
            <a:spLocks noGrp="1"/>
          </p:cNvSpPr>
          <p:nvPr>
            <p:ph type="body" idx="1"/>
          </p:nvPr>
        </p:nvSpPr>
        <p:spPr bwMode="auto"/>
        <p:txBody>
          <a:bodyPr/>
          <a:lstStyle/>
          <a:p>
            <a:pPr>
              <a:defRPr/>
            </a:pPr>
            <a:r>
              <a:rPr lang="en-GB"/>
              <a:t>During the 2010s, the NHS and social care system in England moved towards greater integration of services through the establishment of Integrated Care Systems. ICSs aimed to improve patient outcomes, enhance efficiency, and provide more holistic care by fostering collaboration between healthcare providers, local authorities, and social care organizations. Despite challenges, the shift towards ICSs marked a significant step towards a more integrated and patient-centred approach to health and social care in the UK.</a:t>
            </a:r>
          </a:p>
          <a:p>
            <a:pPr>
              <a:defRPr/>
            </a:pPr>
            <a:endParaRPr lang="en-GB"/>
          </a:p>
          <a:p>
            <a:pPr>
              <a:defRPr/>
            </a:pPr>
            <a:r>
              <a:rPr lang="en-GB"/>
              <a:t>The 2010s were characterised by the expansion of Integrated Care Systems (ICS), which aimed to enhance coordination between different healthcare providers. The rise of mobile health apps allowed patients to track their health metrics and access healthcare services more conveniently.</a:t>
            </a:r>
          </a:p>
          <a:p>
            <a:pPr>
              <a:defRPr/>
            </a:pPr>
            <a:endParaRPr lang="en-GB"/>
          </a:p>
          <a:p>
            <a:pPr>
              <a:defRPr/>
            </a:pPr>
            <a:r>
              <a:rPr lang="en-GB" b="1"/>
              <a:t>Collaborative Working:</a:t>
            </a:r>
            <a:r>
              <a:rPr lang="en-GB"/>
              <a:t> ICSs encouraged collaborative working across different healthcare settings (primary, secondary, and community care) and with social care providers. This collaboration aimed to provide more coordinated and holistic care, particularly for patients with complex needs, such as the elderly and those with multiple long-term conditions.</a:t>
            </a:r>
          </a:p>
          <a:p>
            <a:pPr>
              <a:defRPr/>
            </a:pPr>
            <a:r>
              <a:rPr lang="en-GB" b="1"/>
              <a:t>Integrated Care Pathways:</a:t>
            </a:r>
            <a:r>
              <a:rPr lang="en-GB"/>
              <a:t> ICSs worked on developing integrated care pathways that spanned multiple services and settings, ensuring that patients received continuous and coordinated care across different stages of their health journey. This included smoother transitions between hospital care and community-based services.</a:t>
            </a:r>
          </a:p>
          <a:p>
            <a:pPr>
              <a:defRPr/>
            </a:pPr>
            <a:r>
              <a:rPr lang="en-GB" b="1"/>
              <a:t>Shared Resources and Budgets:</a:t>
            </a:r>
            <a:r>
              <a:rPr lang="en-GB"/>
              <a:t> Some ICSs piloted shared financial arrangements and pooled budgets between the NHS and local authorities to facilitate joint planning and decision-making. This helped reduce duplication of services and directed funds toward areas of greatest need.</a:t>
            </a:r>
          </a:p>
          <a:p>
            <a:pPr>
              <a:defRPr/>
            </a:pPr>
            <a:r>
              <a:rPr lang="en-GB" b="1"/>
              <a:t>Focus on Preventative Care and Population Health:</a:t>
            </a:r>
            <a:r>
              <a:rPr lang="en-GB"/>
              <a:t> ICSs placed a strong emphasis on preventative care, promoting health and well-being, and addressing the broader determinants of health. By focusing on population health management, ICSs aimed to reduce the demand for acute care services and manage health more proactively.</a:t>
            </a:r>
          </a:p>
          <a:p>
            <a:pPr>
              <a:defRPr/>
            </a:pPr>
            <a:r>
              <a:rPr lang="en-GB" b="1"/>
              <a:t>Technology and Digital Integration:</a:t>
            </a:r>
            <a:r>
              <a:rPr lang="en-GB"/>
              <a:t> The 2010s saw increasing use of digital technologies to support integrated care. ICSs leveraged health information exchanges, shared electronic patient records, and telehealth services to improve communication between different providers and enhance care coordination.</a:t>
            </a:r>
          </a:p>
          <a:p>
            <a:pPr>
              <a:defRPr/>
            </a:pPr>
            <a:endParaRPr lang="en-GB"/>
          </a:p>
          <a:p>
            <a:pPr>
              <a:defRPr/>
            </a:pPr>
            <a:endParaRPr lang="en-GB"/>
          </a:p>
          <a:p>
            <a:pPr>
              <a:defRPr/>
            </a:pPr>
            <a:r>
              <a:rPr lang="en-GB"/>
              <a:t>Throughout the 2010s, the NHS increasingly utilized mobile health apps as part of its efforts to enhance patient engagement, improve access to care, support the self-management of chronic conditions, and drive digital transformation. These apps played a significant role in the NHS's strategy to modernize healthcare delivery, improve efficiency, and meet the needs of a digital-savvy population.</a:t>
            </a:r>
          </a:p>
          <a:p>
            <a:pPr>
              <a:defRPr/>
            </a:pPr>
            <a:endParaRPr lang="en-GB"/>
          </a:p>
          <a:p>
            <a:pPr>
              <a:defRPr/>
            </a:pPr>
            <a:r>
              <a:rPr lang="en-GB"/>
              <a:t>In the early 2010s, mobile health apps began to emerge as a new tool for healthcare management. The NHS started experimenting with various apps designed to provide information, facilitate communication between patients and providers, and promote health and wellness. These apps were mainly informational, offering guidance on conditions, symptoms, and self-care tips. The NHS piloted several mobile health apps to test their effectiveness in managing chronic conditions and supporting patients. One of the notable projects was the launch of the </a:t>
            </a:r>
            <a:r>
              <a:rPr lang="en-GB" b="0"/>
              <a:t>"MyHealth" </a:t>
            </a:r>
            <a:r>
              <a:rPr lang="en-GB"/>
              <a:t>app by NHS Direct in 2012, which provided health advice and symptom checkers.</a:t>
            </a:r>
          </a:p>
          <a:p>
            <a:pPr>
              <a:defRPr/>
            </a:pPr>
            <a:endParaRPr lang="en-GB"/>
          </a:p>
          <a:p>
            <a:pPr>
              <a:defRPr/>
            </a:pPr>
            <a:r>
              <a:rPr lang="en-GB"/>
              <a:t>By the mid-2010s, mobile health apps began to integrate more closely with NHS services. The NHS encouraged the use of apps for remote monitoring of chronic conditions, booking appointments, accessing medical records, and managing medications. Apps like </a:t>
            </a:r>
            <a:r>
              <a:rPr lang="en-GB" b="1"/>
              <a:t>"</a:t>
            </a:r>
            <a:r>
              <a:rPr lang="en-GB" b="0"/>
              <a:t>Patient Access</a:t>
            </a:r>
            <a:r>
              <a:rPr lang="en-GB" b="1"/>
              <a:t>"</a:t>
            </a:r>
            <a:r>
              <a:rPr lang="en-GB"/>
              <a:t> allowed users to book GP appointments, request repeat prescriptions, and view their medical records directly from their smartphones.</a:t>
            </a:r>
          </a:p>
          <a:p>
            <a:pPr>
              <a:defRPr/>
            </a:pPr>
            <a:endParaRPr lang="en-GB"/>
          </a:p>
          <a:p>
            <a:pPr>
              <a:defRPr/>
            </a:pPr>
            <a:r>
              <a:rPr lang="en-GB"/>
              <a:t>Majeed, A., and Coster, J. (2018) </a:t>
            </a:r>
            <a:r>
              <a:rPr lang="en-GB" i="1"/>
              <a:t>The role of mobile health apps in healthcare</a:t>
            </a:r>
            <a:r>
              <a:rPr lang="en-GB"/>
              <a:t>. </a:t>
            </a:r>
            <a:r>
              <a:rPr lang="en-GB" i="1"/>
              <a:t>BMJ Innovations</a:t>
            </a:r>
            <a:r>
              <a:rPr lang="en-GB"/>
              <a:t>, 4(1), pp. 12-18.</a:t>
            </a:r>
          </a:p>
        </p:txBody>
      </p:sp>
      <p:sp>
        <p:nvSpPr>
          <p:cNvPr id="622622758" name="Slide Number Placeholder 3"/>
          <p:cNvSpPr>
            <a:spLocks noGrp="1"/>
          </p:cNvSpPr>
          <p:nvPr>
            <p:ph type="sldNum" sz="quarter" idx="5"/>
          </p:nvPr>
        </p:nvSpPr>
        <p:spPr bwMode="auto"/>
        <p:txBody>
          <a:bodyPr/>
          <a:lstStyle/>
          <a:p>
            <a:pPr>
              <a:defRPr/>
            </a:pPr>
            <a:fld id="{3D4C67B5-F292-4576-8BF8-36D135D4AF60}" type="slidenum">
              <a:rPr lang="en-GB"/>
              <a:t>24</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85065020" name="Slide Image Placeholder 1"/>
          <p:cNvSpPr>
            <a:spLocks noGrp="1" noRot="1" noChangeAspect="1"/>
          </p:cNvSpPr>
          <p:nvPr>
            <p:ph type="sldImg"/>
          </p:nvPr>
        </p:nvSpPr>
        <p:spPr bwMode="auto"/>
      </p:sp>
      <p:sp>
        <p:nvSpPr>
          <p:cNvPr id="551498676" name="Notes Placeholder 2"/>
          <p:cNvSpPr>
            <a:spLocks noGrp="1"/>
          </p:cNvSpPr>
          <p:nvPr>
            <p:ph type="body" idx="1"/>
          </p:nvPr>
        </p:nvSpPr>
        <p:spPr bwMode="auto"/>
        <p:txBody>
          <a:bodyPr/>
          <a:lstStyle/>
          <a:p>
            <a:pPr>
              <a:defRPr/>
            </a:pPr>
            <a:endParaRPr lang="en-GB"/>
          </a:p>
        </p:txBody>
      </p:sp>
      <p:sp>
        <p:nvSpPr>
          <p:cNvPr id="420500931" name="Slide Number Placeholder 3"/>
          <p:cNvSpPr>
            <a:spLocks noGrp="1"/>
          </p:cNvSpPr>
          <p:nvPr>
            <p:ph type="sldNum" sz="quarter" idx="5"/>
          </p:nvPr>
        </p:nvSpPr>
        <p:spPr bwMode="auto"/>
        <p:txBody>
          <a:bodyPr/>
          <a:lstStyle/>
          <a:p>
            <a:pPr>
              <a:defRPr/>
            </a:pPr>
            <a:fld id="{3D4C67B5-F292-4576-8BF8-36D135D4AF60}" type="slidenum">
              <a:rPr lang="en-GB"/>
              <a:t>25</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445230893" name="Slide Image Placeholder 1"/>
          <p:cNvSpPr>
            <a:spLocks noGrp="1" noRot="1" noChangeAspect="1"/>
          </p:cNvSpPr>
          <p:nvPr>
            <p:ph type="sldImg"/>
          </p:nvPr>
        </p:nvSpPr>
        <p:spPr bwMode="auto"/>
      </p:sp>
      <p:sp>
        <p:nvSpPr>
          <p:cNvPr id="32763518" name="Notes Placeholder 2"/>
          <p:cNvSpPr>
            <a:spLocks noGrp="1"/>
          </p:cNvSpPr>
          <p:nvPr>
            <p:ph type="body" idx="1"/>
          </p:nvPr>
        </p:nvSpPr>
        <p:spPr bwMode="auto"/>
        <p:txBody>
          <a:bodyPr/>
          <a:lstStyle/>
          <a:p>
            <a:pPr>
              <a:defRPr/>
            </a:pPr>
            <a:r>
              <a:rPr lang="en-GB" dirty="0">
                <a:cs typeface="Calibri"/>
                <a:hlinkClick r:id="rId3"/>
              </a:rPr>
              <a:t>https://www.ukri.org/opportunity/artificial-intelligence-innovation-to-accelerate-health-research/</a:t>
            </a:r>
            <a:r>
              <a:rPr lang="en-GB" dirty="0">
                <a:cs typeface="Calibri"/>
              </a:rPr>
              <a:t> </a:t>
            </a:r>
            <a:endParaRPr lang="en-US" dirty="0"/>
          </a:p>
          <a:p>
            <a:pPr>
              <a:defRPr/>
            </a:pPr>
            <a:endParaRPr lang="en-GB"/>
          </a:p>
          <a:p>
            <a:pPr>
              <a:defRPr/>
            </a:pPr>
            <a:r>
              <a:rPr lang="en-GB" b="0" i="0" dirty="0">
                <a:solidFill>
                  <a:srgbClr val="505050"/>
                </a:solidFill>
                <a:latin typeface="Roboto"/>
                <a:cs typeface="Roboto"/>
              </a:rPr>
              <a:t>Projects aim to transform health using artificial intelligence (AI) to assist and refine diagnostics and procedures.</a:t>
            </a:r>
            <a:r>
              <a:rPr lang="en-GB" dirty="0">
                <a:solidFill>
                  <a:srgbClr val="505050"/>
                </a:solidFill>
                <a:latin typeface="Roboto"/>
                <a:cs typeface="Roboto"/>
              </a:rPr>
              <a:t> - This is from 2023, but kept here for you to observe the process of research grants being awarded.</a:t>
            </a:r>
            <a:endParaRPr lang="en-GB" b="0" i="0" dirty="0">
              <a:solidFill>
                <a:srgbClr val="505050"/>
              </a:solidFill>
              <a:latin typeface="Roboto"/>
              <a:cs typeface="Roboto"/>
            </a:endParaRPr>
          </a:p>
          <a:p>
            <a:pPr>
              <a:defRPr/>
            </a:pPr>
            <a:endParaRPr lang="en-GB" dirty="0">
              <a:solidFill>
                <a:srgbClr val="505050"/>
              </a:solidFill>
              <a:latin typeface="Roboto"/>
              <a:cs typeface="Roboto"/>
            </a:endParaRPr>
          </a:p>
          <a:p>
            <a:pPr>
              <a:defRPr/>
            </a:pPr>
            <a:r>
              <a:rPr lang="en-GB" b="1" u="sng" dirty="0">
                <a:solidFill>
                  <a:srgbClr val="505050"/>
                </a:solidFill>
                <a:latin typeface="Roboto"/>
                <a:cs typeface="Roboto"/>
              </a:rPr>
              <a:t>Article:</a:t>
            </a:r>
          </a:p>
          <a:p>
            <a:pPr algn="l">
              <a:defRPr/>
            </a:pPr>
            <a:r>
              <a:rPr lang="en-GB" b="0" i="0" dirty="0">
                <a:solidFill>
                  <a:srgbClr val="505050"/>
                </a:solidFill>
                <a:latin typeface="Roboto"/>
                <a:cs typeface="Roboto"/>
              </a:rPr>
              <a:t>Today, August 10, the Secretary of State for Science and Technology, Michelle Donelan, announced 22 projects that will explore how to develop and use AI in health.</a:t>
            </a:r>
          </a:p>
          <a:p>
            <a:pPr algn="l">
              <a:defRPr/>
            </a:pPr>
            <a:r>
              <a:rPr lang="en-GB" b="0" i="0" dirty="0">
                <a:solidFill>
                  <a:srgbClr val="505050"/>
                </a:solidFill>
                <a:latin typeface="Roboto"/>
                <a:cs typeface="Roboto"/>
              </a:rPr>
              <a:t>The announcement comes on the same day that the government appointed two leading experts to spearhead preparations for the UK to host the first major international summit on the safe use of AI.</a:t>
            </a:r>
          </a:p>
          <a:p>
            <a:pPr algn="l">
              <a:defRPr/>
            </a:pPr>
            <a:r>
              <a:rPr lang="en-GB" b="0" i="0" dirty="0">
                <a:solidFill>
                  <a:srgbClr val="505050"/>
                </a:solidFill>
                <a:latin typeface="Roboto"/>
                <a:cs typeface="Roboto"/>
              </a:rPr>
              <a:t>Matt Clifford and Jonathan Black will be charged with rallying leading AI nations, companies and experts, ahead of the event in the UK this autumn.</a:t>
            </a:r>
          </a:p>
          <a:p>
            <a:pPr algn="l">
              <a:defRPr/>
            </a:pPr>
            <a:r>
              <a:rPr lang="en-GB" b="0" i="0" dirty="0">
                <a:solidFill>
                  <a:srgbClr val="505050"/>
                </a:solidFill>
                <a:latin typeface="Roboto"/>
                <a:cs typeface="Roboto"/>
              </a:rPr>
              <a:t>Matt is the CEO of Entrepreneur First and Chair of the Advanced Research and Invention Agency. Jonathan is a Heywood Fellow at the Blavatnik School of Government at the University of Oxford and former UK G7 and G20 Sherpa and Deputy National Security Adviser.</a:t>
            </a:r>
          </a:p>
          <a:p>
            <a:pPr algn="l">
              <a:defRPr/>
            </a:pPr>
            <a:r>
              <a:rPr lang="en-GB" b="1" i="0" dirty="0">
                <a:solidFill>
                  <a:srgbClr val="2E2D62"/>
                </a:solidFill>
                <a:latin typeface="Roboto"/>
                <a:cs typeface="Roboto"/>
              </a:rPr>
              <a:t>Funding from the £250m UKRI Technology Missions Fund</a:t>
            </a:r>
          </a:p>
          <a:p>
            <a:pPr algn="l">
              <a:defRPr/>
            </a:pPr>
            <a:r>
              <a:rPr lang="en-GB" b="0" i="0" dirty="0">
                <a:solidFill>
                  <a:srgbClr val="505050"/>
                </a:solidFill>
                <a:latin typeface="Roboto"/>
                <a:cs typeface="Roboto"/>
              </a:rPr>
              <a:t>The projects will involve universities stretching from Edinburgh to Surrey.</a:t>
            </a:r>
          </a:p>
          <a:p>
            <a:pPr algn="l">
              <a:defRPr/>
            </a:pPr>
            <a:r>
              <a:rPr lang="en-GB" b="0" i="0" dirty="0">
                <a:solidFill>
                  <a:srgbClr val="505050"/>
                </a:solidFill>
                <a:latin typeface="Roboto"/>
                <a:cs typeface="Roboto"/>
              </a:rPr>
              <a:t>They will be supported by £13 million from UK Research and Innovation’s (UKRI) Technology Missions Fund, previously announced in the Science and Technology Framework, to support AI innovation to accelerate health research.</a:t>
            </a:r>
          </a:p>
          <a:p>
            <a:pPr algn="l">
              <a:defRPr/>
            </a:pPr>
            <a:r>
              <a:rPr lang="en-GB" b="1" i="0" dirty="0">
                <a:solidFill>
                  <a:srgbClr val="2E2D62"/>
                </a:solidFill>
                <a:latin typeface="Roboto"/>
                <a:cs typeface="Roboto"/>
              </a:rPr>
              <a:t>Unveiling projects during visit to UCL</a:t>
            </a:r>
          </a:p>
          <a:p>
            <a:pPr algn="l">
              <a:defRPr/>
            </a:pPr>
            <a:r>
              <a:rPr lang="en-GB" b="0" i="0" dirty="0">
                <a:solidFill>
                  <a:srgbClr val="505050"/>
                </a:solidFill>
                <a:latin typeface="Roboto"/>
                <a:cs typeface="Roboto"/>
              </a:rPr>
              <a:t>This includes more than £500,000 for University College London’s (UCL) Centre for Interventional and Surgical Sciences.</a:t>
            </a:r>
          </a:p>
          <a:p>
            <a:pPr algn="l">
              <a:defRPr/>
            </a:pPr>
            <a:r>
              <a:rPr lang="en-GB" b="0" i="0" dirty="0">
                <a:solidFill>
                  <a:srgbClr val="505050"/>
                </a:solidFill>
                <a:latin typeface="Roboto"/>
                <a:cs typeface="Roboto"/>
              </a:rPr>
              <a:t>The Secretary of State visited it yesterday to observe the early development of technology that could revolutionise surgery for one of the most common types of brain tumour.</a:t>
            </a:r>
          </a:p>
          <a:p>
            <a:pPr algn="l">
              <a:defRPr/>
            </a:pPr>
            <a:r>
              <a:rPr lang="en-GB" b="0" i="0" dirty="0">
                <a:solidFill>
                  <a:srgbClr val="505050"/>
                </a:solidFill>
                <a:latin typeface="Roboto"/>
                <a:cs typeface="Roboto"/>
              </a:rPr>
              <a:t>The project will develop a real-time AI ‘assisted decision support framework’ to improve surgical outcomes, including avoiding complications following surgery and shortening recovery time for patients.</a:t>
            </a:r>
          </a:p>
          <a:p>
            <a:pPr algn="l">
              <a:defRPr/>
            </a:pPr>
            <a:r>
              <a:rPr lang="en-GB" b="1" i="0" dirty="0">
                <a:solidFill>
                  <a:srgbClr val="2E2D62"/>
                </a:solidFill>
                <a:latin typeface="Roboto"/>
                <a:cs typeface="Roboto"/>
              </a:rPr>
              <a:t>Funded projects</a:t>
            </a:r>
          </a:p>
          <a:p>
            <a:pPr algn="l">
              <a:defRPr/>
            </a:pPr>
            <a:r>
              <a:rPr lang="en-GB" b="0" i="0" dirty="0">
                <a:solidFill>
                  <a:srgbClr val="505050"/>
                </a:solidFill>
                <a:latin typeface="Roboto"/>
                <a:cs typeface="Roboto"/>
              </a:rPr>
              <a:t>Other funded projects include those led by:</a:t>
            </a:r>
          </a:p>
          <a:p>
            <a:pPr algn="l">
              <a:buFont typeface="Arial"/>
              <a:buChar char="•"/>
              <a:defRPr/>
            </a:pPr>
            <a:r>
              <a:rPr lang="en-GB" b="0" i="0" dirty="0">
                <a:solidFill>
                  <a:srgbClr val="505050"/>
                </a:solidFill>
                <a:latin typeface="Roboto"/>
                <a:cs typeface="Roboto"/>
              </a:rPr>
              <a:t>University of Sheffield: £463,000 to carry out an external validation of an approach that could lead to much wider, effective treatment of chronic nerve pain. This affects one in 10 adults over 30 to better detect early signs of inflammatory arthritis that could mean earlier, more effective treatment</a:t>
            </a:r>
          </a:p>
          <a:p>
            <a:pPr algn="l">
              <a:buFont typeface="Arial"/>
              <a:buChar char="•"/>
              <a:defRPr/>
            </a:pPr>
            <a:r>
              <a:rPr lang="en-GB" b="0" i="0" dirty="0">
                <a:solidFill>
                  <a:srgbClr val="505050"/>
                </a:solidFill>
                <a:latin typeface="Roboto"/>
                <a:cs typeface="Roboto"/>
              </a:rPr>
              <a:t>University of Oxford: £640,000 to accelerate research into a foundation AI model for clinical risk prediction that could determine the likelihood of future health problems based on an individual’s existing conditions</a:t>
            </a:r>
          </a:p>
          <a:p>
            <a:pPr algn="l">
              <a:buFont typeface="Arial"/>
              <a:buChar char="•"/>
              <a:defRPr/>
            </a:pPr>
            <a:r>
              <a:rPr lang="en-GB" b="0" i="0" dirty="0">
                <a:solidFill>
                  <a:srgbClr val="505050"/>
                </a:solidFill>
                <a:latin typeface="Roboto"/>
                <a:cs typeface="Roboto"/>
              </a:rPr>
              <a:t>Heriot-Watt University in Edinburgh: £644,000 to develop a system that assists trainee surgeons to practice laparoscopy procedures, commonly known as keyhole surgery, with real-time feedback on their movements</a:t>
            </a:r>
          </a:p>
          <a:p>
            <a:pPr algn="l">
              <a:buFont typeface="Arial"/>
              <a:buChar char="•"/>
              <a:defRPr/>
            </a:pPr>
            <a:r>
              <a:rPr lang="en-GB" b="0" i="0" dirty="0">
                <a:solidFill>
                  <a:srgbClr val="505050"/>
                </a:solidFill>
                <a:latin typeface="Roboto"/>
                <a:cs typeface="Roboto"/>
              </a:rPr>
              <a:t>University of Surrey: £456,000 will see them work closely with radiologists to develop AI that improves the mammogram analysis process. This could allow radiologists to join the clinical force earlier in their careers, boosting the numbers of cancer specialists</a:t>
            </a:r>
          </a:p>
          <a:p>
            <a:pPr algn="l">
              <a:defRPr/>
            </a:pPr>
            <a:r>
              <a:rPr lang="en-GB" b="1" i="0" dirty="0">
                <a:solidFill>
                  <a:srgbClr val="2E2D62"/>
                </a:solidFill>
                <a:latin typeface="Roboto"/>
                <a:cs typeface="Roboto"/>
              </a:rPr>
              <a:t>Home of safe innovation</a:t>
            </a:r>
          </a:p>
          <a:p>
            <a:pPr algn="l">
              <a:defRPr/>
            </a:pPr>
            <a:r>
              <a:rPr lang="en-GB" b="0" i="0" dirty="0">
                <a:solidFill>
                  <a:srgbClr val="505050"/>
                </a:solidFill>
                <a:latin typeface="Roboto"/>
                <a:cs typeface="Roboto"/>
              </a:rPr>
              <a:t>Technology Secretary Donelan said:</a:t>
            </a:r>
          </a:p>
          <a:p>
            <a:pPr algn="l">
              <a:defRPr/>
            </a:pPr>
            <a:r>
              <a:rPr lang="en-GB" b="0" i="0" dirty="0">
                <a:solidFill>
                  <a:srgbClr val="505050"/>
                </a:solidFill>
                <a:latin typeface="Roboto"/>
                <a:cs typeface="Roboto"/>
              </a:rPr>
              <a:t>The UK has a proud history of demonstrating diplomatic leadership on the most important issues of the day and Matt and Jonathan’s experience and expertise means that they are perfectly placed to lay the groundwork ahead of talks this year on safe and responsible AI.</a:t>
            </a:r>
          </a:p>
          <a:p>
            <a:pPr algn="l">
              <a:defRPr/>
            </a:pPr>
            <a:r>
              <a:rPr lang="en-GB" b="0" i="0" dirty="0">
                <a:solidFill>
                  <a:srgbClr val="505050"/>
                </a:solidFill>
                <a:latin typeface="Roboto"/>
                <a:cs typeface="Roboto"/>
              </a:rPr>
              <a:t>We’re already a leading nation when it comes to artificial intelligence – and this summit will help cement our position as the home of safe innovation.</a:t>
            </a:r>
          </a:p>
          <a:p>
            <a:pPr algn="l">
              <a:defRPr/>
            </a:pPr>
            <a:r>
              <a:rPr lang="en-GB" b="0" i="0" dirty="0">
                <a:solidFill>
                  <a:srgbClr val="505050"/>
                </a:solidFill>
                <a:latin typeface="Roboto"/>
                <a:cs typeface="Roboto"/>
              </a:rPr>
              <a:t>By leading on the international stage, we will improve lives at home. AI will revolutionise the way we live, including our healthcare system. That’s why we’re backing the UK’s fantastic innovators to save lives by boosting the frontline of our NHS and tackling the major health challenges of our time.</a:t>
            </a:r>
          </a:p>
          <a:p>
            <a:pPr algn="l">
              <a:defRPr/>
            </a:pPr>
            <a:r>
              <a:rPr lang="en-GB" b="1" i="0" dirty="0">
                <a:solidFill>
                  <a:srgbClr val="2E2D62"/>
                </a:solidFill>
                <a:latin typeface="Roboto"/>
                <a:cs typeface="Roboto"/>
              </a:rPr>
              <a:t>Improving health diagnostics and outcomes</a:t>
            </a:r>
          </a:p>
          <a:p>
            <a:pPr algn="l">
              <a:defRPr/>
            </a:pPr>
            <a:r>
              <a:rPr lang="en-GB" b="0" i="0" dirty="0">
                <a:solidFill>
                  <a:srgbClr val="505050"/>
                </a:solidFill>
                <a:latin typeface="Roboto"/>
                <a:cs typeface="Roboto"/>
              </a:rPr>
              <a:t>Dr Kedar Pandya, Executive Director, Cross-Council Programmes at UKRI, said:</a:t>
            </a:r>
          </a:p>
          <a:p>
            <a:pPr algn="l">
              <a:defRPr/>
            </a:pPr>
            <a:r>
              <a:rPr lang="en-GB" b="0" i="0" dirty="0">
                <a:solidFill>
                  <a:srgbClr val="505050"/>
                </a:solidFill>
                <a:latin typeface="Roboto"/>
                <a:cs typeface="Roboto"/>
              </a:rPr>
              <a:t>The potential for AI to accelerate and improve all aspects of our health is vast.</a:t>
            </a:r>
          </a:p>
          <a:p>
            <a:pPr algn="l">
              <a:defRPr/>
            </a:pPr>
            <a:r>
              <a:rPr lang="en-GB" b="0" i="0" dirty="0">
                <a:solidFill>
                  <a:srgbClr val="505050"/>
                </a:solidFill>
                <a:latin typeface="Roboto"/>
                <a:cs typeface="Roboto"/>
              </a:rPr>
              <a:t>The UK is in a strong position in this field but with a range of challenges across many aspects of society, including the healthcare system, novel solutions are needed. That is why UKRI is investing in these projects in order to advance our research and improve health diagnostics and outcomes.</a:t>
            </a:r>
          </a:p>
          <a:p>
            <a:pPr algn="l">
              <a:defRPr/>
            </a:pPr>
            <a:r>
              <a:rPr lang="en-GB" b="1" i="0" dirty="0">
                <a:solidFill>
                  <a:srgbClr val="2E2D62"/>
                </a:solidFill>
                <a:latin typeface="Roboto"/>
                <a:cs typeface="Roboto"/>
              </a:rPr>
              <a:t>Further information</a:t>
            </a:r>
          </a:p>
          <a:p>
            <a:pPr algn="l">
              <a:defRPr/>
            </a:pPr>
            <a:r>
              <a:rPr lang="en-GB" b="1" i="0" dirty="0">
                <a:solidFill>
                  <a:srgbClr val="2E2D62"/>
                </a:solidFill>
                <a:latin typeface="Roboto"/>
                <a:cs typeface="Roboto"/>
              </a:rPr>
              <a:t>Full list of projects</a:t>
            </a:r>
          </a:p>
          <a:p>
            <a:pPr algn="l">
              <a:defRPr/>
            </a:pPr>
            <a:r>
              <a:rPr lang="en-GB" b="1" i="0" dirty="0">
                <a:solidFill>
                  <a:srgbClr val="2E2D62"/>
                </a:solidFill>
                <a:latin typeface="Roboto"/>
                <a:cs typeface="Roboto"/>
              </a:rPr>
              <a:t>Advancing machine learning to achieve real-world early detection and personalised disease outcome prediction of inflammatory arthritis</a:t>
            </a:r>
          </a:p>
          <a:p>
            <a:pPr algn="l">
              <a:defRPr/>
            </a:pPr>
            <a:r>
              <a:rPr lang="en-GB" b="0" i="0" dirty="0">
                <a:solidFill>
                  <a:srgbClr val="505050"/>
                </a:solidFill>
                <a:latin typeface="Roboto"/>
                <a:cs typeface="Roboto"/>
              </a:rPr>
              <a:t>Professor Weizi Li, University of Reading</a:t>
            </a:r>
          </a:p>
          <a:p>
            <a:pPr algn="l">
              <a:defRPr/>
            </a:pPr>
            <a:r>
              <a:rPr lang="en-GB" b="0" i="0" dirty="0">
                <a:solidFill>
                  <a:srgbClr val="505050"/>
                </a:solidFill>
                <a:latin typeface="Roboto"/>
                <a:cs typeface="Roboto"/>
              </a:rPr>
              <a:t>Grant: £600,000</a:t>
            </a:r>
          </a:p>
          <a:p>
            <a:pPr algn="l">
              <a:defRPr/>
            </a:pPr>
            <a:r>
              <a:rPr lang="en-GB" b="0" i="0" dirty="0">
                <a:solidFill>
                  <a:srgbClr val="505050"/>
                </a:solidFill>
                <a:latin typeface="Roboto"/>
                <a:cs typeface="Roboto"/>
              </a:rPr>
              <a:t>The project uses AI to improve detection and personalised disease outcome prediction of inflammatory arthritis.</a:t>
            </a:r>
          </a:p>
          <a:p>
            <a:pPr algn="l">
              <a:defRPr/>
            </a:pPr>
            <a:r>
              <a:rPr lang="en-GB" b="1" i="0" dirty="0">
                <a:solidFill>
                  <a:srgbClr val="2E2D62"/>
                </a:solidFill>
                <a:latin typeface="Roboto"/>
                <a:cs typeface="Roboto"/>
              </a:rPr>
              <a:t>INDICATE: AI-enabled data curation, quality and fact-checking for medical documents</a:t>
            </a:r>
          </a:p>
          <a:p>
            <a:pPr algn="l">
              <a:defRPr/>
            </a:pPr>
            <a:r>
              <a:rPr lang="en-GB" b="0" i="0" dirty="0">
                <a:solidFill>
                  <a:srgbClr val="505050"/>
                </a:solidFill>
                <a:latin typeface="Roboto"/>
                <a:cs typeface="Roboto"/>
              </a:rPr>
              <a:t>Dr James Kinross, Imperial College London</a:t>
            </a:r>
          </a:p>
          <a:p>
            <a:pPr algn="l">
              <a:defRPr/>
            </a:pPr>
            <a:r>
              <a:rPr lang="en-GB" b="0" i="0" dirty="0">
                <a:solidFill>
                  <a:srgbClr val="505050"/>
                </a:solidFill>
                <a:latin typeface="Roboto"/>
                <a:cs typeface="Roboto"/>
              </a:rPr>
              <a:t>Grant: £567,000</a:t>
            </a:r>
          </a:p>
          <a:p>
            <a:pPr algn="l">
              <a:defRPr/>
            </a:pPr>
            <a:r>
              <a:rPr lang="en-GB" b="0" i="0" dirty="0">
                <a:solidFill>
                  <a:srgbClr val="505050"/>
                </a:solidFill>
                <a:latin typeface="Roboto"/>
                <a:cs typeface="Roboto"/>
              </a:rPr>
              <a:t>The project uses AI for real time analysis of healthcare infodemics to autonomously create clinical guidance and identify misinformation.</a:t>
            </a:r>
          </a:p>
          <a:p>
            <a:pPr algn="l">
              <a:defRPr/>
            </a:pPr>
            <a:r>
              <a:rPr lang="en-GB" b="1" i="0" dirty="0">
                <a:solidFill>
                  <a:srgbClr val="2E2D62"/>
                </a:solidFill>
                <a:latin typeface="Roboto"/>
                <a:cs typeface="Roboto"/>
              </a:rPr>
              <a:t>Autonomous and intelligent laparoscopy trainer with real-time feedback</a:t>
            </a:r>
          </a:p>
          <a:p>
            <a:pPr algn="l">
              <a:defRPr/>
            </a:pPr>
            <a:r>
              <a:rPr lang="en-GB" b="0" i="0" dirty="0">
                <a:solidFill>
                  <a:srgbClr val="505050"/>
                </a:solidFill>
                <a:latin typeface="Roboto"/>
                <a:cs typeface="Roboto"/>
              </a:rPr>
              <a:t>Dr Mustafa Suphi Erden, Heriot-Watt University</a:t>
            </a:r>
          </a:p>
          <a:p>
            <a:pPr algn="l">
              <a:defRPr/>
            </a:pPr>
            <a:r>
              <a:rPr lang="en-GB" b="0" i="0" dirty="0">
                <a:solidFill>
                  <a:srgbClr val="505050"/>
                </a:solidFill>
                <a:latin typeface="Roboto"/>
                <a:cs typeface="Roboto"/>
              </a:rPr>
              <a:t>Grant: £600,000</a:t>
            </a:r>
          </a:p>
          <a:p>
            <a:pPr algn="l">
              <a:defRPr/>
            </a:pPr>
            <a:r>
              <a:rPr lang="en-GB" b="0" i="0" dirty="0">
                <a:solidFill>
                  <a:srgbClr val="505050"/>
                </a:solidFill>
                <a:latin typeface="Roboto"/>
                <a:cs typeface="Roboto"/>
              </a:rPr>
              <a:t>The project is developing an AI-based self-training platform for laparoscopic surgery.</a:t>
            </a:r>
          </a:p>
          <a:p>
            <a:pPr algn="l">
              <a:defRPr/>
            </a:pPr>
            <a:r>
              <a:rPr lang="en-GB" b="1" i="0" dirty="0">
                <a:solidFill>
                  <a:srgbClr val="2E2D62"/>
                </a:solidFill>
                <a:latin typeface="Roboto"/>
                <a:cs typeface="Roboto"/>
              </a:rPr>
              <a:t>AI for personalised respiratory health and pollution (AI-Respire)</a:t>
            </a:r>
          </a:p>
          <a:p>
            <a:pPr algn="l">
              <a:defRPr/>
            </a:pPr>
            <a:r>
              <a:rPr lang="en-GB" b="0" i="0" dirty="0">
                <a:solidFill>
                  <a:srgbClr val="505050"/>
                </a:solidFill>
                <a:latin typeface="Roboto"/>
                <a:cs typeface="Roboto"/>
              </a:rPr>
              <a:t>Professor Kian Fan Chung, Imperial College London</a:t>
            </a:r>
          </a:p>
          <a:p>
            <a:pPr algn="l">
              <a:defRPr/>
            </a:pPr>
            <a:r>
              <a:rPr lang="en-GB" b="0" i="0" dirty="0">
                <a:solidFill>
                  <a:srgbClr val="505050"/>
                </a:solidFill>
                <a:latin typeface="Roboto"/>
                <a:cs typeface="Roboto"/>
              </a:rPr>
              <a:t>Grant: £600,000</a:t>
            </a:r>
          </a:p>
          <a:p>
            <a:pPr algn="l">
              <a:defRPr/>
            </a:pPr>
            <a:r>
              <a:rPr lang="en-GB" b="0" i="0" dirty="0">
                <a:solidFill>
                  <a:srgbClr val="505050"/>
                </a:solidFill>
                <a:latin typeface="Roboto"/>
                <a:cs typeface="Roboto"/>
              </a:rPr>
              <a:t>The project uses AI to develop a predictive tool for the impact of pollution on health.</a:t>
            </a:r>
          </a:p>
          <a:p>
            <a:pPr algn="l">
              <a:defRPr/>
            </a:pPr>
            <a:r>
              <a:rPr lang="en-GB" b="1" i="0" dirty="0">
                <a:solidFill>
                  <a:srgbClr val="2E2D62"/>
                </a:solidFill>
                <a:latin typeface="Roboto"/>
                <a:cs typeface="Roboto"/>
              </a:rPr>
              <a:t>Privacy-preserving artificial intelligence for fibrosis progression prediction for patients with neovascular AMD</a:t>
            </a:r>
          </a:p>
          <a:p>
            <a:pPr algn="l">
              <a:defRPr/>
            </a:pPr>
            <a:r>
              <a:rPr lang="en-GB" b="0" i="0" dirty="0">
                <a:solidFill>
                  <a:srgbClr val="505050"/>
                </a:solidFill>
                <a:latin typeface="Roboto"/>
                <a:cs typeface="Roboto"/>
              </a:rPr>
              <a:t>Professor Daniel Rueckert, Imperial College London</a:t>
            </a:r>
          </a:p>
          <a:p>
            <a:pPr algn="l">
              <a:defRPr/>
            </a:pPr>
            <a:r>
              <a:rPr lang="en-GB" b="0" i="0" dirty="0">
                <a:solidFill>
                  <a:srgbClr val="505050"/>
                </a:solidFill>
                <a:latin typeface="Roboto"/>
                <a:cs typeface="Roboto"/>
              </a:rPr>
              <a:t>Grant: £600,000</a:t>
            </a:r>
          </a:p>
          <a:p>
            <a:pPr algn="l">
              <a:defRPr/>
            </a:pPr>
            <a:r>
              <a:rPr lang="en-GB" b="0" i="0" dirty="0">
                <a:solidFill>
                  <a:srgbClr val="505050"/>
                </a:solidFill>
                <a:latin typeface="Roboto"/>
                <a:cs typeface="Roboto"/>
              </a:rPr>
              <a:t>The project is developing privacy-preserving AI for the diagnosis and treatment of age-related macular degeneration.</a:t>
            </a:r>
          </a:p>
          <a:p>
            <a:pPr algn="l">
              <a:defRPr/>
            </a:pPr>
            <a:r>
              <a:rPr lang="en-GB" b="1" i="0" dirty="0">
                <a:solidFill>
                  <a:srgbClr val="2E2D62"/>
                </a:solidFill>
                <a:latin typeface="Roboto"/>
                <a:cs typeface="Roboto"/>
              </a:rPr>
              <a:t>Clinical prediction foundation models for individuals with multiple long-term conditions</a:t>
            </a:r>
          </a:p>
          <a:p>
            <a:pPr algn="l">
              <a:defRPr/>
            </a:pPr>
            <a:r>
              <a:rPr lang="en-GB" b="0" i="0" dirty="0">
                <a:solidFill>
                  <a:srgbClr val="505050"/>
                </a:solidFill>
                <a:latin typeface="Roboto"/>
                <a:cs typeface="Roboto"/>
              </a:rPr>
              <a:t>Professor Christopher Yau, University of Oxford</a:t>
            </a:r>
          </a:p>
          <a:p>
            <a:pPr algn="l">
              <a:defRPr/>
            </a:pPr>
            <a:r>
              <a:rPr lang="en-GB" b="0" i="0" dirty="0">
                <a:solidFill>
                  <a:srgbClr val="505050"/>
                </a:solidFill>
                <a:latin typeface="Roboto"/>
                <a:cs typeface="Roboto"/>
              </a:rPr>
              <a:t>Grant: £596,000</a:t>
            </a:r>
          </a:p>
          <a:p>
            <a:pPr algn="l">
              <a:defRPr/>
            </a:pPr>
            <a:r>
              <a:rPr lang="en-GB" b="0" i="0" dirty="0">
                <a:solidFill>
                  <a:srgbClr val="505050"/>
                </a:solidFill>
                <a:latin typeface="Roboto"/>
                <a:cs typeface="Roboto"/>
              </a:rPr>
              <a:t>The project uses foundation AI models to develop clinical risk prediction models for multiple long-term conditions.</a:t>
            </a:r>
          </a:p>
          <a:p>
            <a:pPr algn="l">
              <a:defRPr/>
            </a:pPr>
            <a:r>
              <a:rPr lang="en-GB" b="1" i="0" dirty="0">
                <a:solidFill>
                  <a:srgbClr val="2E2D62"/>
                </a:solidFill>
                <a:latin typeface="Roboto"/>
                <a:cs typeface="Roboto"/>
              </a:rPr>
              <a:t>Artificial intelligence methods applied to genomic data for improved health (AGENDA)</a:t>
            </a:r>
          </a:p>
          <a:p>
            <a:pPr algn="l">
              <a:defRPr/>
            </a:pPr>
            <a:r>
              <a:rPr lang="en-GB" b="0" i="0" dirty="0">
                <a:solidFill>
                  <a:srgbClr val="505050"/>
                </a:solidFill>
                <a:latin typeface="Roboto"/>
                <a:cs typeface="Roboto"/>
              </a:rPr>
              <a:t>Professor Sarah Ennis, University of Southampton</a:t>
            </a:r>
          </a:p>
          <a:p>
            <a:pPr algn="l">
              <a:defRPr/>
            </a:pPr>
            <a:r>
              <a:rPr lang="en-GB" b="0" i="0" dirty="0">
                <a:solidFill>
                  <a:srgbClr val="505050"/>
                </a:solidFill>
                <a:latin typeface="Roboto"/>
                <a:cs typeface="Roboto"/>
              </a:rPr>
              <a:t>Grant: £596,000</a:t>
            </a:r>
          </a:p>
          <a:p>
            <a:pPr algn="l">
              <a:defRPr/>
            </a:pPr>
            <a:r>
              <a:rPr lang="en-GB" b="0" i="0" dirty="0">
                <a:solidFill>
                  <a:srgbClr val="505050"/>
                </a:solidFill>
                <a:latin typeface="Roboto"/>
                <a:cs typeface="Roboto"/>
              </a:rPr>
              <a:t>The project uses AI to determine clinical impact of newly discovered variations in the genome.</a:t>
            </a:r>
          </a:p>
          <a:p>
            <a:pPr algn="l">
              <a:defRPr/>
            </a:pPr>
            <a:r>
              <a:rPr lang="en-GB" b="1" i="0" dirty="0">
                <a:solidFill>
                  <a:srgbClr val="2E2D62"/>
                </a:solidFill>
                <a:latin typeface="Roboto"/>
                <a:cs typeface="Roboto"/>
              </a:rPr>
              <a:t>From 2 million to 20 million: scaling and validating a foundation model for ophthalmology</a:t>
            </a:r>
          </a:p>
          <a:p>
            <a:pPr algn="l">
              <a:defRPr/>
            </a:pPr>
            <a:r>
              <a:rPr lang="en-GB" b="0" i="0" dirty="0">
                <a:solidFill>
                  <a:srgbClr val="505050"/>
                </a:solidFill>
                <a:latin typeface="Roboto"/>
                <a:cs typeface="Roboto"/>
              </a:rPr>
              <a:t>Dr Pearse Keane, UCL</a:t>
            </a:r>
          </a:p>
          <a:p>
            <a:pPr algn="l">
              <a:defRPr/>
            </a:pPr>
            <a:r>
              <a:rPr lang="en-GB" b="0" i="0" dirty="0">
                <a:solidFill>
                  <a:srgbClr val="505050"/>
                </a:solidFill>
                <a:latin typeface="Roboto"/>
                <a:cs typeface="Roboto"/>
              </a:rPr>
              <a:t>Grant: £453,000</a:t>
            </a:r>
          </a:p>
          <a:p>
            <a:pPr algn="l">
              <a:defRPr/>
            </a:pPr>
            <a:r>
              <a:rPr lang="en-GB" b="0" i="0" dirty="0">
                <a:solidFill>
                  <a:srgbClr val="505050"/>
                </a:solidFill>
                <a:latin typeface="Roboto"/>
                <a:cs typeface="Roboto"/>
              </a:rPr>
              <a:t>The project uses foundation AI models for ophthalmic imaging and diagnosing retinal diseases.</a:t>
            </a:r>
          </a:p>
          <a:p>
            <a:pPr algn="l">
              <a:defRPr/>
            </a:pPr>
            <a:r>
              <a:rPr lang="en-GB" b="1" i="0" dirty="0">
                <a:solidFill>
                  <a:srgbClr val="2E2D62"/>
                </a:solidFill>
                <a:latin typeface="Roboto"/>
                <a:cs typeface="Roboto"/>
              </a:rPr>
              <a:t>AI-based diagnosis for improving classification of bone and soft tissue tumours across the UK</a:t>
            </a:r>
          </a:p>
          <a:p>
            <a:pPr algn="l">
              <a:defRPr/>
            </a:pPr>
            <a:r>
              <a:rPr lang="en-GB" b="0" i="0" dirty="0">
                <a:solidFill>
                  <a:srgbClr val="505050"/>
                </a:solidFill>
                <a:latin typeface="Roboto"/>
                <a:cs typeface="Roboto"/>
              </a:rPr>
              <a:t>Dr Charles-Antoine Collins-Fekete, UCL</a:t>
            </a:r>
          </a:p>
          <a:p>
            <a:pPr algn="l">
              <a:defRPr/>
            </a:pPr>
            <a:r>
              <a:rPr lang="en-GB" b="0" i="0" dirty="0">
                <a:solidFill>
                  <a:srgbClr val="505050"/>
                </a:solidFill>
                <a:latin typeface="Roboto"/>
                <a:cs typeface="Roboto"/>
              </a:rPr>
              <a:t>Grant: £593,000</a:t>
            </a:r>
          </a:p>
          <a:p>
            <a:pPr algn="l">
              <a:defRPr/>
            </a:pPr>
            <a:r>
              <a:rPr lang="en-GB" b="0" i="0" dirty="0">
                <a:solidFill>
                  <a:srgbClr val="505050"/>
                </a:solidFill>
                <a:latin typeface="Roboto"/>
                <a:cs typeface="Roboto"/>
              </a:rPr>
              <a:t>The project uses AI to develop novel cancer diagnosis techniques using soft tissue tumours as a use case</a:t>
            </a:r>
          </a:p>
          <a:p>
            <a:pPr algn="l">
              <a:defRPr/>
            </a:pPr>
            <a:r>
              <a:rPr lang="en-GB" b="1" i="0" dirty="0">
                <a:solidFill>
                  <a:srgbClr val="2E2D62"/>
                </a:solidFill>
                <a:latin typeface="Roboto"/>
                <a:cs typeface="Roboto"/>
              </a:rPr>
              <a:t>RELOAD: </a:t>
            </a:r>
            <a:r>
              <a:rPr lang="en-GB" b="1" i="0" dirty="0" err="1">
                <a:solidFill>
                  <a:srgbClr val="2E2D62"/>
                </a:solidFill>
                <a:latin typeface="Roboto"/>
                <a:cs typeface="Roboto"/>
              </a:rPr>
              <a:t>REspiratory</a:t>
            </a:r>
            <a:r>
              <a:rPr lang="en-GB" b="1" i="0" dirty="0">
                <a:solidFill>
                  <a:srgbClr val="2E2D62"/>
                </a:solidFill>
                <a:latin typeface="Roboto"/>
                <a:cs typeface="Roboto"/>
              </a:rPr>
              <a:t> disease progression through </a:t>
            </a:r>
            <a:r>
              <a:rPr lang="en-GB" b="1" i="0" dirty="0" err="1">
                <a:solidFill>
                  <a:srgbClr val="2E2D62"/>
                </a:solidFill>
                <a:latin typeface="Roboto"/>
                <a:cs typeface="Roboto"/>
              </a:rPr>
              <a:t>LOngitudinal</a:t>
            </a:r>
            <a:r>
              <a:rPr lang="en-GB" b="1" i="0" dirty="0">
                <a:solidFill>
                  <a:srgbClr val="2E2D62"/>
                </a:solidFill>
                <a:latin typeface="Roboto"/>
                <a:cs typeface="Roboto"/>
              </a:rPr>
              <a:t> Audio Data machine learning</a:t>
            </a:r>
          </a:p>
          <a:p>
            <a:pPr algn="l">
              <a:defRPr/>
            </a:pPr>
            <a:r>
              <a:rPr lang="en-GB" b="0" i="0" dirty="0">
                <a:solidFill>
                  <a:srgbClr val="505050"/>
                </a:solidFill>
                <a:latin typeface="Roboto"/>
                <a:cs typeface="Roboto"/>
              </a:rPr>
              <a:t>Professor Cecilia Mascolo, University of Cambridge</a:t>
            </a:r>
          </a:p>
          <a:p>
            <a:pPr algn="l">
              <a:defRPr/>
            </a:pPr>
            <a:r>
              <a:rPr lang="en-GB" b="0" i="0" dirty="0">
                <a:solidFill>
                  <a:srgbClr val="505050"/>
                </a:solidFill>
                <a:latin typeface="Roboto"/>
                <a:cs typeface="Roboto"/>
              </a:rPr>
              <a:t>Grant: £590,000</a:t>
            </a:r>
          </a:p>
          <a:p>
            <a:pPr algn="l">
              <a:defRPr/>
            </a:pPr>
            <a:r>
              <a:rPr lang="en-GB" b="0" i="0" dirty="0">
                <a:solidFill>
                  <a:srgbClr val="505050"/>
                </a:solidFill>
                <a:latin typeface="Roboto"/>
                <a:cs typeface="Roboto"/>
              </a:rPr>
              <a:t>The project uses AI to analyse breathing and speech to identify patient at risk of developing severe respiratory tract infections.</a:t>
            </a:r>
          </a:p>
          <a:p>
            <a:pPr algn="l">
              <a:defRPr/>
            </a:pPr>
            <a:r>
              <a:rPr lang="en-GB" b="1" i="0" dirty="0">
                <a:solidFill>
                  <a:srgbClr val="2E2D62"/>
                </a:solidFill>
                <a:latin typeface="Roboto"/>
                <a:cs typeface="Roboto"/>
              </a:rPr>
              <a:t>Optimisation of natural language processing for real-time structured clinical data capture in electronic health records</a:t>
            </a:r>
          </a:p>
          <a:p>
            <a:pPr algn="l">
              <a:defRPr/>
            </a:pPr>
            <a:r>
              <a:rPr lang="en-GB" b="0" i="0" dirty="0">
                <a:solidFill>
                  <a:srgbClr val="505050"/>
                </a:solidFill>
                <a:latin typeface="Roboto"/>
                <a:cs typeface="Roboto"/>
              </a:rPr>
              <a:t>Dr Anoop Shah, UCL</a:t>
            </a:r>
          </a:p>
          <a:p>
            <a:pPr algn="l">
              <a:defRPr/>
            </a:pPr>
            <a:r>
              <a:rPr lang="en-GB" b="0" i="0" dirty="0">
                <a:solidFill>
                  <a:srgbClr val="505050"/>
                </a:solidFill>
                <a:latin typeface="Roboto"/>
                <a:cs typeface="Roboto"/>
              </a:rPr>
              <a:t>Grant: £592,000</a:t>
            </a:r>
          </a:p>
          <a:p>
            <a:pPr algn="l">
              <a:defRPr/>
            </a:pPr>
            <a:r>
              <a:rPr lang="en-GB" b="0" i="0" dirty="0">
                <a:solidFill>
                  <a:srgbClr val="505050"/>
                </a:solidFill>
                <a:latin typeface="Roboto"/>
                <a:cs typeface="Roboto"/>
              </a:rPr>
              <a:t>The project uses AI to improve the recording of structured clinical data at the point of care.</a:t>
            </a:r>
          </a:p>
          <a:p>
            <a:pPr algn="l">
              <a:defRPr/>
            </a:pPr>
            <a:r>
              <a:rPr lang="en-GB" b="1" i="0" dirty="0">
                <a:solidFill>
                  <a:srgbClr val="2E2D62"/>
                </a:solidFill>
                <a:latin typeface="Roboto"/>
                <a:cs typeface="Roboto"/>
              </a:rPr>
              <a:t>AI-enabled targeting of public health interventions through dynamic characterisation of the environment</a:t>
            </a:r>
          </a:p>
          <a:p>
            <a:pPr algn="l">
              <a:defRPr/>
            </a:pPr>
            <a:r>
              <a:rPr lang="en-GB" b="0" i="0" dirty="0">
                <a:solidFill>
                  <a:srgbClr val="505050"/>
                </a:solidFill>
                <a:latin typeface="Roboto"/>
                <a:cs typeface="Roboto"/>
              </a:rPr>
              <a:t>Dr Soren Brage, University of Cambridge</a:t>
            </a:r>
          </a:p>
          <a:p>
            <a:pPr algn="l">
              <a:defRPr/>
            </a:pPr>
            <a:r>
              <a:rPr lang="en-GB" b="0" i="0" dirty="0">
                <a:solidFill>
                  <a:srgbClr val="505050"/>
                </a:solidFill>
                <a:latin typeface="Roboto"/>
                <a:cs typeface="Roboto"/>
              </a:rPr>
              <a:t>Grant: £600,000</a:t>
            </a:r>
          </a:p>
          <a:p>
            <a:pPr algn="l">
              <a:defRPr/>
            </a:pPr>
            <a:r>
              <a:rPr lang="en-GB" b="0" i="0" dirty="0">
                <a:solidFill>
                  <a:srgbClr val="505050"/>
                </a:solidFill>
                <a:latin typeface="Roboto"/>
                <a:cs typeface="Roboto"/>
              </a:rPr>
              <a:t>The project uses AI to determine how location and environment factors affect behaviours towards diet and physical activity.</a:t>
            </a:r>
          </a:p>
          <a:p>
            <a:pPr algn="l">
              <a:defRPr/>
            </a:pPr>
            <a:r>
              <a:rPr lang="en-GB" b="1" i="0" dirty="0">
                <a:solidFill>
                  <a:srgbClr val="2E2D62"/>
                </a:solidFill>
                <a:latin typeface="Roboto"/>
                <a:cs typeface="Roboto"/>
              </a:rPr>
              <a:t>AID-</a:t>
            </a:r>
            <a:r>
              <a:rPr lang="en-GB" b="1" i="0" dirty="0" err="1">
                <a:solidFill>
                  <a:srgbClr val="2E2D62"/>
                </a:solidFill>
                <a:latin typeface="Roboto"/>
                <a:cs typeface="Roboto"/>
              </a:rPr>
              <a:t>PitSurg</a:t>
            </a:r>
            <a:r>
              <a:rPr lang="en-GB" b="1" i="0" dirty="0">
                <a:solidFill>
                  <a:srgbClr val="2E2D62"/>
                </a:solidFill>
                <a:latin typeface="Roboto"/>
                <a:cs typeface="Roboto"/>
              </a:rPr>
              <a:t>: AI-enabled Decision support in Pituitary Surgery to reduce complications</a:t>
            </a:r>
          </a:p>
          <a:p>
            <a:pPr algn="l">
              <a:defRPr/>
            </a:pPr>
            <a:r>
              <a:rPr lang="en-GB" b="0" i="0" dirty="0">
                <a:solidFill>
                  <a:srgbClr val="505050"/>
                </a:solidFill>
                <a:latin typeface="Roboto"/>
                <a:cs typeface="Roboto"/>
              </a:rPr>
              <a:t>Professor Dr Sophia Bano, UCL</a:t>
            </a:r>
          </a:p>
          <a:p>
            <a:pPr algn="l">
              <a:defRPr/>
            </a:pPr>
            <a:r>
              <a:rPr lang="en-GB" b="0" i="0" dirty="0">
                <a:solidFill>
                  <a:srgbClr val="505050"/>
                </a:solidFill>
                <a:latin typeface="Roboto"/>
                <a:cs typeface="Roboto"/>
              </a:rPr>
              <a:t>Grant: £540,000</a:t>
            </a:r>
          </a:p>
          <a:p>
            <a:pPr algn="l">
              <a:defRPr/>
            </a:pPr>
            <a:r>
              <a:rPr lang="en-GB" b="0" i="0" dirty="0">
                <a:solidFill>
                  <a:srgbClr val="505050"/>
                </a:solidFill>
                <a:latin typeface="Roboto"/>
                <a:cs typeface="Roboto"/>
              </a:rPr>
              <a:t>The project is developing an AI-assisted decision support framework to improve surgical outcomes.</a:t>
            </a:r>
          </a:p>
          <a:p>
            <a:pPr algn="l">
              <a:defRPr/>
            </a:pPr>
            <a:r>
              <a:rPr lang="en-GB" b="1" i="0" dirty="0">
                <a:solidFill>
                  <a:srgbClr val="2E2D62"/>
                </a:solidFill>
                <a:latin typeface="Roboto"/>
                <a:cs typeface="Roboto"/>
              </a:rPr>
              <a:t>Artificial Intelligence for Pollen and Spore Detection, Forecasting and Human Health (AIPS)</a:t>
            </a:r>
          </a:p>
          <a:p>
            <a:pPr algn="l">
              <a:defRPr/>
            </a:pPr>
            <a:r>
              <a:rPr lang="en-GB" b="0" i="0" dirty="0">
                <a:solidFill>
                  <a:srgbClr val="505050"/>
                </a:solidFill>
                <a:latin typeface="Roboto"/>
                <a:cs typeface="Roboto"/>
              </a:rPr>
              <a:t>Professor Francis Pope, University of Birmingham</a:t>
            </a:r>
          </a:p>
          <a:p>
            <a:pPr algn="l">
              <a:defRPr/>
            </a:pPr>
            <a:r>
              <a:rPr lang="en-GB" b="0" i="0" dirty="0">
                <a:solidFill>
                  <a:srgbClr val="505050"/>
                </a:solidFill>
                <a:latin typeface="Roboto"/>
                <a:cs typeface="Roboto"/>
              </a:rPr>
              <a:t>Grant: £513,000</a:t>
            </a:r>
          </a:p>
          <a:p>
            <a:pPr algn="l">
              <a:defRPr/>
            </a:pPr>
            <a:r>
              <a:rPr lang="en-GB" b="0" i="0" dirty="0">
                <a:solidFill>
                  <a:srgbClr val="505050"/>
                </a:solidFill>
                <a:latin typeface="Roboto"/>
                <a:cs typeface="Roboto"/>
              </a:rPr>
              <a:t>The project combines IoT sensors and AI to detect and forecast allergenic and toxic bioaerosols.</a:t>
            </a:r>
          </a:p>
          <a:p>
            <a:pPr algn="l">
              <a:defRPr/>
            </a:pPr>
            <a:r>
              <a:rPr lang="en-GB" b="1" i="0" dirty="0">
                <a:solidFill>
                  <a:srgbClr val="2E2D62"/>
                </a:solidFill>
                <a:latin typeface="Roboto"/>
                <a:cs typeface="Roboto"/>
              </a:rPr>
              <a:t>A novel artificial intelligence powered neuroimaging biomarker for chronic pain</a:t>
            </a:r>
          </a:p>
          <a:p>
            <a:pPr algn="l">
              <a:defRPr/>
            </a:pPr>
            <a:r>
              <a:rPr lang="en-GB" b="0" i="0" dirty="0">
                <a:solidFill>
                  <a:srgbClr val="505050"/>
                </a:solidFill>
                <a:latin typeface="Roboto"/>
                <a:cs typeface="Roboto"/>
              </a:rPr>
              <a:t>Dr Dinesh Selvarajah, The University of Sheffield</a:t>
            </a:r>
          </a:p>
          <a:p>
            <a:pPr algn="l">
              <a:defRPr/>
            </a:pPr>
            <a:r>
              <a:rPr lang="en-GB" b="0" i="0" dirty="0">
                <a:solidFill>
                  <a:srgbClr val="505050"/>
                </a:solidFill>
                <a:latin typeface="Roboto"/>
                <a:cs typeface="Roboto"/>
              </a:rPr>
              <a:t>Grant: £431,000</a:t>
            </a:r>
          </a:p>
          <a:p>
            <a:pPr algn="l">
              <a:defRPr/>
            </a:pPr>
            <a:r>
              <a:rPr lang="en-GB" b="0" i="0" dirty="0">
                <a:solidFill>
                  <a:srgbClr val="505050"/>
                </a:solidFill>
                <a:latin typeface="Roboto"/>
                <a:cs typeface="Roboto"/>
              </a:rPr>
              <a:t>The project uses AI to identify new biomarkers and developing therapeutics for neuropathic pain.</a:t>
            </a:r>
          </a:p>
          <a:p>
            <a:pPr algn="l">
              <a:defRPr/>
            </a:pPr>
            <a:r>
              <a:rPr lang="en-GB" b="1" i="0" dirty="0">
                <a:solidFill>
                  <a:srgbClr val="2E2D62"/>
                </a:solidFill>
                <a:latin typeface="Roboto"/>
                <a:cs typeface="Roboto"/>
              </a:rPr>
              <a:t>Infection-AID: AI assisted genomic profiling to inform the diagnosis, personalised treatment and control of infections</a:t>
            </a:r>
          </a:p>
          <a:p>
            <a:pPr algn="l">
              <a:defRPr/>
            </a:pPr>
            <a:r>
              <a:rPr lang="en-GB" b="0" i="0" dirty="0">
                <a:solidFill>
                  <a:srgbClr val="505050"/>
                </a:solidFill>
                <a:latin typeface="Roboto"/>
                <a:cs typeface="Roboto"/>
              </a:rPr>
              <a:t>Professor Taane Clark, London School of Hygiene and Tropic Medicine</a:t>
            </a:r>
          </a:p>
          <a:p>
            <a:pPr algn="l">
              <a:defRPr/>
            </a:pPr>
            <a:r>
              <a:rPr lang="en-GB" b="0" i="0" dirty="0">
                <a:solidFill>
                  <a:srgbClr val="505050"/>
                </a:solidFill>
                <a:latin typeface="Roboto"/>
                <a:cs typeface="Roboto"/>
              </a:rPr>
              <a:t>Grant: £502,000</a:t>
            </a:r>
          </a:p>
          <a:p>
            <a:pPr algn="l">
              <a:defRPr/>
            </a:pPr>
            <a:r>
              <a:rPr lang="en-GB" b="0" i="0" dirty="0">
                <a:solidFill>
                  <a:srgbClr val="505050"/>
                </a:solidFill>
                <a:latin typeface="Roboto"/>
                <a:cs typeface="Roboto"/>
              </a:rPr>
              <a:t>The project uses AI to reveal drug resistance mutations and transmission patterns in infectious diseases.</a:t>
            </a:r>
          </a:p>
          <a:p>
            <a:pPr algn="l">
              <a:defRPr/>
            </a:pPr>
            <a:r>
              <a:rPr lang="en-GB" b="1" i="0" dirty="0">
                <a:solidFill>
                  <a:srgbClr val="2E2D62"/>
                </a:solidFill>
                <a:latin typeface="Roboto"/>
                <a:cs typeface="Roboto"/>
              </a:rPr>
              <a:t>Leveraging universal fractal geometry to develop new AI for neuroimaging</a:t>
            </a:r>
          </a:p>
          <a:p>
            <a:pPr algn="l">
              <a:defRPr/>
            </a:pPr>
            <a:r>
              <a:rPr lang="en-GB" b="0" i="0" dirty="0">
                <a:solidFill>
                  <a:srgbClr val="505050"/>
                </a:solidFill>
                <a:latin typeface="Roboto"/>
                <a:cs typeface="Roboto"/>
              </a:rPr>
              <a:t>Dr Yujiang Wang, Newcastle University</a:t>
            </a:r>
          </a:p>
          <a:p>
            <a:pPr algn="l">
              <a:defRPr/>
            </a:pPr>
            <a:r>
              <a:rPr lang="en-GB" b="0" i="0" dirty="0">
                <a:solidFill>
                  <a:srgbClr val="505050"/>
                </a:solidFill>
                <a:latin typeface="Roboto"/>
                <a:cs typeface="Roboto"/>
              </a:rPr>
              <a:t>Grant: £600,000</a:t>
            </a:r>
          </a:p>
          <a:p>
            <a:pPr algn="l">
              <a:defRPr/>
            </a:pPr>
            <a:r>
              <a:rPr lang="en-GB" b="0" i="0" dirty="0">
                <a:solidFill>
                  <a:srgbClr val="505050"/>
                </a:solidFill>
                <a:latin typeface="Roboto"/>
                <a:cs typeface="Roboto"/>
              </a:rPr>
              <a:t>The project develops novel AI-based non-invasive neuroimaging.</a:t>
            </a:r>
          </a:p>
          <a:p>
            <a:pPr algn="l">
              <a:defRPr/>
            </a:pPr>
            <a:r>
              <a:rPr lang="en-GB" b="1" i="0" dirty="0">
                <a:solidFill>
                  <a:srgbClr val="2E2D62"/>
                </a:solidFill>
                <a:latin typeface="Roboto"/>
                <a:cs typeface="Roboto"/>
              </a:rPr>
              <a:t>Self-learning AI-based digital twins for accelerating clinical care in respiratory emergency admissions (SLAIDER)</a:t>
            </a:r>
          </a:p>
          <a:p>
            <a:pPr algn="l">
              <a:defRPr/>
            </a:pPr>
            <a:r>
              <a:rPr lang="en-GB" b="0" i="0" dirty="0">
                <a:solidFill>
                  <a:srgbClr val="505050"/>
                </a:solidFill>
                <a:latin typeface="Roboto"/>
                <a:cs typeface="Roboto"/>
              </a:rPr>
              <a:t>Professor Lu Lui, University of Leicester</a:t>
            </a:r>
          </a:p>
          <a:p>
            <a:pPr algn="l">
              <a:defRPr/>
            </a:pPr>
            <a:r>
              <a:rPr lang="en-GB" b="0" i="0" dirty="0">
                <a:solidFill>
                  <a:srgbClr val="505050"/>
                </a:solidFill>
                <a:latin typeface="Roboto"/>
                <a:cs typeface="Roboto"/>
              </a:rPr>
              <a:t>Grant: £600,000</a:t>
            </a:r>
          </a:p>
          <a:p>
            <a:pPr algn="l">
              <a:defRPr/>
            </a:pPr>
            <a:r>
              <a:rPr lang="en-GB" b="0" i="0" dirty="0">
                <a:solidFill>
                  <a:srgbClr val="505050"/>
                </a:solidFill>
                <a:latin typeface="Roboto"/>
                <a:cs typeface="Roboto"/>
              </a:rPr>
              <a:t>The project develops a digital twin for enhancing clinical care in respiratory emergency conditions.</a:t>
            </a:r>
          </a:p>
          <a:p>
            <a:pPr algn="l">
              <a:defRPr/>
            </a:pPr>
            <a:r>
              <a:rPr lang="en-GB" b="1" i="0" dirty="0">
                <a:solidFill>
                  <a:srgbClr val="2E2D62"/>
                </a:solidFill>
                <a:latin typeface="Roboto"/>
                <a:cs typeface="Roboto"/>
              </a:rPr>
              <a:t>Efficient AI tools for equitable handling of missing values in population-wide e-health records to advance prevention of chronic diseases</a:t>
            </a:r>
          </a:p>
          <a:p>
            <a:pPr algn="l">
              <a:defRPr/>
            </a:pPr>
            <a:r>
              <a:rPr lang="en-GB" b="0" i="0" dirty="0">
                <a:solidFill>
                  <a:srgbClr val="505050"/>
                </a:solidFill>
                <a:latin typeface="Roboto"/>
                <a:cs typeface="Roboto"/>
              </a:rPr>
              <a:t>Dr Angela Wood, University of Cambridge</a:t>
            </a:r>
          </a:p>
          <a:p>
            <a:pPr algn="l">
              <a:defRPr/>
            </a:pPr>
            <a:r>
              <a:rPr lang="en-GB" b="0" i="0" dirty="0">
                <a:solidFill>
                  <a:srgbClr val="505050"/>
                </a:solidFill>
                <a:latin typeface="Roboto"/>
                <a:cs typeface="Roboto"/>
              </a:rPr>
              <a:t>Grant: £599,000</a:t>
            </a:r>
          </a:p>
          <a:p>
            <a:pPr algn="l">
              <a:defRPr/>
            </a:pPr>
            <a:r>
              <a:rPr lang="en-GB" b="0" i="0" dirty="0">
                <a:solidFill>
                  <a:srgbClr val="505050"/>
                </a:solidFill>
                <a:latin typeface="Roboto"/>
                <a:cs typeface="Roboto"/>
              </a:rPr>
              <a:t>The project uses AI to handle missing data in electronic health records multiple long-term conditions risk prediction.</a:t>
            </a:r>
          </a:p>
          <a:p>
            <a:pPr algn="l">
              <a:defRPr/>
            </a:pPr>
            <a:r>
              <a:rPr lang="en-GB" b="1" i="0" dirty="0">
                <a:solidFill>
                  <a:srgbClr val="2E2D62"/>
                </a:solidFill>
                <a:latin typeface="Roboto"/>
                <a:cs typeface="Roboto"/>
              </a:rPr>
              <a:t>Sample Size guidance for developing and validating reliable and fair AI </a:t>
            </a:r>
            <a:r>
              <a:rPr lang="en-GB" b="1" i="0" dirty="0" err="1">
                <a:solidFill>
                  <a:srgbClr val="2E2D62"/>
                </a:solidFill>
                <a:latin typeface="Roboto"/>
                <a:cs typeface="Roboto"/>
              </a:rPr>
              <a:t>PREDICTion</a:t>
            </a:r>
            <a:r>
              <a:rPr lang="en-GB" b="1" i="0" dirty="0">
                <a:solidFill>
                  <a:srgbClr val="2E2D62"/>
                </a:solidFill>
                <a:latin typeface="Roboto"/>
                <a:cs typeface="Roboto"/>
              </a:rPr>
              <a:t> models in healthcare (SS-PREDICT)</a:t>
            </a:r>
          </a:p>
          <a:p>
            <a:pPr algn="l">
              <a:defRPr/>
            </a:pPr>
            <a:r>
              <a:rPr lang="en-GB" b="0" i="0" dirty="0">
                <a:solidFill>
                  <a:srgbClr val="505050"/>
                </a:solidFill>
                <a:latin typeface="Roboto"/>
                <a:cs typeface="Roboto"/>
              </a:rPr>
              <a:t>Professor Richard Riley, University of Birmingham</a:t>
            </a:r>
          </a:p>
          <a:p>
            <a:pPr algn="l">
              <a:defRPr/>
            </a:pPr>
            <a:r>
              <a:rPr lang="en-GB" b="0" i="0" dirty="0">
                <a:solidFill>
                  <a:srgbClr val="505050"/>
                </a:solidFill>
                <a:latin typeface="Roboto"/>
                <a:cs typeface="Roboto"/>
              </a:rPr>
              <a:t>Grant: £526,000</a:t>
            </a:r>
          </a:p>
          <a:p>
            <a:pPr algn="l">
              <a:defRPr/>
            </a:pPr>
            <a:r>
              <a:rPr lang="en-GB" b="0" i="0" dirty="0">
                <a:solidFill>
                  <a:srgbClr val="505050"/>
                </a:solidFill>
                <a:latin typeface="Roboto"/>
                <a:cs typeface="Roboto"/>
              </a:rPr>
              <a:t>The project develops new guidance and methods to generate reliable and fair AI prediction models for use in healthcare.</a:t>
            </a:r>
          </a:p>
          <a:p>
            <a:pPr algn="l">
              <a:defRPr/>
            </a:pPr>
            <a:r>
              <a:rPr lang="en-GB" b="1" i="0" dirty="0">
                <a:solidFill>
                  <a:srgbClr val="2E2D62"/>
                </a:solidFill>
                <a:latin typeface="Roboto"/>
                <a:cs typeface="Roboto"/>
              </a:rPr>
              <a:t>People-</a:t>
            </a:r>
            <a:r>
              <a:rPr lang="en-GB" b="1" i="0" dirty="0" err="1">
                <a:solidFill>
                  <a:srgbClr val="2E2D62"/>
                </a:solidFill>
                <a:latin typeface="Roboto"/>
                <a:cs typeface="Roboto"/>
              </a:rPr>
              <a:t>centered</a:t>
            </a:r>
            <a:r>
              <a:rPr lang="en-GB" b="1" i="0" dirty="0">
                <a:solidFill>
                  <a:srgbClr val="2E2D62"/>
                </a:solidFill>
                <a:latin typeface="Roboto"/>
                <a:cs typeface="Roboto"/>
              </a:rPr>
              <a:t> mammogram analysis</a:t>
            </a:r>
          </a:p>
          <a:p>
            <a:pPr algn="l">
              <a:defRPr/>
            </a:pPr>
            <a:r>
              <a:rPr lang="en-GB" b="0" i="0" dirty="0">
                <a:solidFill>
                  <a:srgbClr val="505050"/>
                </a:solidFill>
                <a:latin typeface="Roboto"/>
                <a:cs typeface="Roboto"/>
              </a:rPr>
              <a:t>Professor Gustavo Carneiro, University of Surrey</a:t>
            </a:r>
          </a:p>
          <a:p>
            <a:pPr algn="l">
              <a:defRPr/>
            </a:pPr>
            <a:r>
              <a:rPr lang="en-GB" b="0" i="0" dirty="0">
                <a:solidFill>
                  <a:srgbClr val="505050"/>
                </a:solidFill>
                <a:latin typeface="Roboto"/>
                <a:cs typeface="Roboto"/>
              </a:rPr>
              <a:t>Grant: £425,000</a:t>
            </a:r>
          </a:p>
          <a:p>
            <a:pPr algn="l">
              <a:defRPr/>
            </a:pPr>
            <a:r>
              <a:rPr lang="en-GB" b="0" i="0" dirty="0">
                <a:solidFill>
                  <a:srgbClr val="505050"/>
                </a:solidFill>
                <a:latin typeface="Roboto"/>
                <a:cs typeface="Roboto"/>
              </a:rPr>
              <a:t>The project is developing AI models for mammogram analysis with focus on co-creation with radiologists.</a:t>
            </a:r>
          </a:p>
          <a:p>
            <a:pPr algn="l">
              <a:defRPr/>
            </a:pPr>
            <a:r>
              <a:rPr lang="en-GB" b="1" i="0" dirty="0">
                <a:solidFill>
                  <a:srgbClr val="2E2D62"/>
                </a:solidFill>
                <a:latin typeface="Roboto"/>
                <a:cs typeface="Roboto"/>
              </a:rPr>
              <a:t>IDERT: Intelligent Deimmunization for Enzyme Replacement Therapies</a:t>
            </a:r>
          </a:p>
          <a:p>
            <a:pPr algn="l">
              <a:defRPr/>
            </a:pPr>
            <a:r>
              <a:rPr lang="en-GB" b="0" i="0" dirty="0">
                <a:solidFill>
                  <a:srgbClr val="505050"/>
                </a:solidFill>
                <a:latin typeface="Roboto"/>
                <a:cs typeface="Roboto"/>
              </a:rPr>
              <a:t>Dr Giovanni Stracquadanio, The University of Edinburgh</a:t>
            </a:r>
          </a:p>
          <a:p>
            <a:pPr algn="l">
              <a:defRPr/>
            </a:pPr>
            <a:r>
              <a:rPr lang="en-GB" b="0" i="0" dirty="0">
                <a:solidFill>
                  <a:srgbClr val="505050"/>
                </a:solidFill>
                <a:latin typeface="Roboto"/>
                <a:cs typeface="Roboto"/>
              </a:rPr>
              <a:t>Grant: £599,000</a:t>
            </a:r>
          </a:p>
          <a:p>
            <a:pPr algn="l">
              <a:defRPr/>
            </a:pPr>
            <a:r>
              <a:rPr lang="en-GB" b="0" i="0" dirty="0">
                <a:solidFill>
                  <a:srgbClr val="505050"/>
                </a:solidFill>
                <a:latin typeface="Roboto"/>
                <a:cs typeface="Roboto"/>
              </a:rPr>
              <a:t>The project uses AI to design new therapies for rare inherited diseases.</a:t>
            </a:r>
          </a:p>
          <a:p>
            <a:pPr>
              <a:defRPr/>
            </a:pPr>
            <a:endParaRPr lang="en-GB"/>
          </a:p>
        </p:txBody>
      </p:sp>
      <p:sp>
        <p:nvSpPr>
          <p:cNvPr id="1498446127" name="Slide Number Placeholder 3"/>
          <p:cNvSpPr>
            <a:spLocks noGrp="1"/>
          </p:cNvSpPr>
          <p:nvPr>
            <p:ph type="sldNum" sz="quarter" idx="5"/>
          </p:nvPr>
        </p:nvSpPr>
        <p:spPr bwMode="auto"/>
        <p:txBody>
          <a:bodyPr/>
          <a:lstStyle/>
          <a:p>
            <a:pPr>
              <a:defRPr/>
            </a:pPr>
            <a:fld id="{3D4C67B5-F292-4576-8BF8-36D135D4AF60}" type="slidenum">
              <a:rPr lang="en-GB"/>
              <a:t>26</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34836283" name="Slide Image Placeholder 1"/>
          <p:cNvSpPr>
            <a:spLocks noGrp="1" noRot="1" noChangeAspect="1"/>
          </p:cNvSpPr>
          <p:nvPr>
            <p:ph type="sldImg"/>
          </p:nvPr>
        </p:nvSpPr>
        <p:spPr bwMode="auto"/>
      </p:sp>
      <p:sp>
        <p:nvSpPr>
          <p:cNvPr id="2084736256" name="Notes Placeholder 2"/>
          <p:cNvSpPr>
            <a:spLocks noGrp="1"/>
          </p:cNvSpPr>
          <p:nvPr>
            <p:ph type="body" idx="1"/>
          </p:nvPr>
        </p:nvSpPr>
        <p:spPr bwMode="auto"/>
        <p:txBody>
          <a:bodyPr/>
          <a:lstStyle/>
          <a:p>
            <a:pPr>
              <a:defRPr/>
            </a:pPr>
            <a:endParaRPr lang="en-GB"/>
          </a:p>
        </p:txBody>
      </p:sp>
      <p:sp>
        <p:nvSpPr>
          <p:cNvPr id="1487464768" name="Slide Number Placeholder 3"/>
          <p:cNvSpPr>
            <a:spLocks noGrp="1"/>
          </p:cNvSpPr>
          <p:nvPr>
            <p:ph type="sldNum" sz="quarter" idx="5"/>
          </p:nvPr>
        </p:nvSpPr>
        <p:spPr bwMode="auto"/>
        <p:txBody>
          <a:bodyPr/>
          <a:lstStyle/>
          <a:p>
            <a:pPr>
              <a:defRPr/>
            </a:pPr>
            <a:fld id="{3D4C67B5-F292-4576-8BF8-36D135D4AF60}" type="slidenum">
              <a:rPr lang="en-GB"/>
              <a:t>29</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41696777" name="Slide Image Placeholder 1"/>
          <p:cNvSpPr>
            <a:spLocks noGrp="1" noRot="1" noChangeAspect="1"/>
          </p:cNvSpPr>
          <p:nvPr>
            <p:ph type="sldImg"/>
          </p:nvPr>
        </p:nvSpPr>
        <p:spPr bwMode="auto"/>
      </p:sp>
      <p:sp>
        <p:nvSpPr>
          <p:cNvPr id="2053805148" name="Notes Placeholder 2"/>
          <p:cNvSpPr>
            <a:spLocks noGrp="1"/>
          </p:cNvSpPr>
          <p:nvPr>
            <p:ph type="body" idx="1"/>
          </p:nvPr>
        </p:nvSpPr>
        <p:spPr bwMode="auto"/>
        <p:txBody>
          <a:bodyPr/>
          <a:lstStyle/>
          <a:p>
            <a:pPr>
              <a:defRPr/>
            </a:pPr>
            <a:r>
              <a:rPr lang="en-GB"/>
              <a:t>This is context slide for students, I recommend emphasisng that it helps with piecing things together.</a:t>
            </a:r>
          </a:p>
        </p:txBody>
      </p:sp>
      <p:sp>
        <p:nvSpPr>
          <p:cNvPr id="180406868" name="Slide Number Placeholder 3"/>
          <p:cNvSpPr>
            <a:spLocks noGrp="1"/>
          </p:cNvSpPr>
          <p:nvPr>
            <p:ph type="sldNum" sz="quarter" idx="5"/>
          </p:nvPr>
        </p:nvSpPr>
        <p:spPr bwMode="auto"/>
        <p:txBody>
          <a:bodyPr/>
          <a:lstStyle/>
          <a:p>
            <a:pPr>
              <a:defRPr/>
            </a:pPr>
            <a:fld id="{3D4C67B5-F292-4576-8BF8-36D135D4AF60}" type="slidenum">
              <a:rPr lang="en-GB"/>
              <a:t>30</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439446888" name="Slide Image Placeholder 1"/>
          <p:cNvSpPr>
            <a:spLocks noGrp="1" noRot="1" noChangeAspect="1"/>
          </p:cNvSpPr>
          <p:nvPr>
            <p:ph type="sldImg"/>
          </p:nvPr>
        </p:nvSpPr>
        <p:spPr bwMode="auto"/>
      </p:sp>
      <p:sp>
        <p:nvSpPr>
          <p:cNvPr id="28063175" name="Notes Placeholder 2"/>
          <p:cNvSpPr>
            <a:spLocks noGrp="1"/>
          </p:cNvSpPr>
          <p:nvPr>
            <p:ph type="body" idx="1"/>
          </p:nvPr>
        </p:nvSpPr>
        <p:spPr bwMode="auto"/>
        <p:txBody>
          <a:bodyPr/>
          <a:lstStyle/>
          <a:p>
            <a:pPr>
              <a:defRPr/>
            </a:pPr>
            <a:endParaRPr lang="en-GB"/>
          </a:p>
        </p:txBody>
      </p:sp>
      <p:sp>
        <p:nvSpPr>
          <p:cNvPr id="1489722343" name="Slide Number Placeholder 3"/>
          <p:cNvSpPr>
            <a:spLocks noGrp="1"/>
          </p:cNvSpPr>
          <p:nvPr>
            <p:ph type="sldNum" sz="quarter" idx="5"/>
          </p:nvPr>
        </p:nvSpPr>
        <p:spPr bwMode="auto"/>
        <p:txBody>
          <a:bodyPr/>
          <a:lstStyle/>
          <a:p>
            <a:pPr>
              <a:defRPr/>
            </a:pPr>
            <a:fld id="{3D4C67B5-F292-4576-8BF8-36D135D4AF60}" type="slidenum">
              <a:rPr lang="en-GB"/>
              <a:t>31</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955578012" name="Slide Image Placeholder 1"/>
          <p:cNvSpPr>
            <a:spLocks noGrp="1" noRot="1" noChangeAspect="1"/>
          </p:cNvSpPr>
          <p:nvPr>
            <p:ph type="sldImg"/>
          </p:nvPr>
        </p:nvSpPr>
        <p:spPr bwMode="auto"/>
      </p:sp>
      <p:sp>
        <p:nvSpPr>
          <p:cNvPr id="1187364297" name="Notes Placeholder 2"/>
          <p:cNvSpPr>
            <a:spLocks noGrp="1"/>
          </p:cNvSpPr>
          <p:nvPr>
            <p:ph type="body" idx="1"/>
          </p:nvPr>
        </p:nvSpPr>
        <p:spPr bwMode="auto"/>
        <p:txBody>
          <a:bodyPr/>
          <a:lstStyle/>
          <a:p>
            <a:pPr>
              <a:defRPr/>
            </a:pPr>
            <a:r>
              <a:rPr lang="en-US">
                <a:ea typeface="Calibri"/>
                <a:cs typeface="Calibri"/>
              </a:rPr>
              <a:t>The UWTSd library have info skills course to help you to develop </a:t>
            </a:r>
          </a:p>
        </p:txBody>
      </p:sp>
      <p:sp>
        <p:nvSpPr>
          <p:cNvPr id="1333628776" name="Slide Number Placeholder 3"/>
          <p:cNvSpPr>
            <a:spLocks noGrp="1"/>
          </p:cNvSpPr>
          <p:nvPr>
            <p:ph type="sldNum" sz="quarter" idx="5"/>
          </p:nvPr>
        </p:nvSpPr>
        <p:spPr bwMode="auto"/>
        <p:txBody>
          <a:bodyPr/>
          <a:lstStyle/>
          <a:p>
            <a:pPr>
              <a:defRPr/>
            </a:pPr>
            <a:fld id="{3D4C67B5-F292-4576-8BF8-36D135D4AF60}" type="slidenum">
              <a:rPr lang="en-US"/>
              <a:t>32</a:t>
            </a:fld>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86731414" name="Slide Image Placeholder 1"/>
          <p:cNvSpPr>
            <a:spLocks noGrp="1" noRot="1" noChangeAspect="1"/>
          </p:cNvSpPr>
          <p:nvPr>
            <p:ph type="sldImg"/>
          </p:nvPr>
        </p:nvSpPr>
        <p:spPr bwMode="auto"/>
      </p:sp>
      <p:sp>
        <p:nvSpPr>
          <p:cNvPr id="980696622" name="Notes Placeholder 2"/>
          <p:cNvSpPr>
            <a:spLocks noGrp="1"/>
          </p:cNvSpPr>
          <p:nvPr>
            <p:ph type="body" idx="1"/>
          </p:nvPr>
        </p:nvSpPr>
        <p:spPr bwMode="auto"/>
        <p:txBody>
          <a:bodyPr/>
          <a:lstStyle/>
          <a:p>
            <a:pPr>
              <a:defRPr/>
            </a:pPr>
            <a:endParaRPr lang="en-GB"/>
          </a:p>
        </p:txBody>
      </p:sp>
      <p:sp>
        <p:nvSpPr>
          <p:cNvPr id="1607581700" name="Slide Number Placeholder 3"/>
          <p:cNvSpPr>
            <a:spLocks noGrp="1"/>
          </p:cNvSpPr>
          <p:nvPr>
            <p:ph type="sldNum" sz="quarter" idx="5"/>
          </p:nvPr>
        </p:nvSpPr>
        <p:spPr bwMode="auto"/>
        <p:txBody>
          <a:bodyPr/>
          <a:lstStyle/>
          <a:p>
            <a:pPr>
              <a:defRPr/>
            </a:pPr>
            <a:fld id="{3D4C67B5-F292-4576-8BF8-36D135D4AF60}" type="slidenum">
              <a:rPr lang="en-GB"/>
              <a:t>33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preserve="1" userDrawn="1">
  <p:cSld name="Title Slide">
    <p:spTree>
      <p:nvGrpSpPr>
        <p:cNvPr id="1" name=""/>
        <p:cNvGrpSpPr/>
        <p:nvPr/>
      </p:nvGrpSpPr>
      <p:grpSpPr bwMode="auto">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974520548" name="Text Placeholder 2"/>
          <p:cNvSpPr>
            <a:spLocks noGrp="1"/>
          </p:cNvSpPr>
          <p:nvPr>
            <p:ph idx="1"/>
          </p:nvPr>
        </p:nvSpPr>
        <p:spPr bwMode="auto">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768412280" name="Picture 4" descr="A close-up of a blue and yellow ban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317264122" name="Picture 2" descr="A blue background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99090878" name="Text Placeholder 2"/>
          <p:cNvSpPr>
            <a:spLocks noGrp="1"/>
          </p:cNvSpPr>
          <p:nvPr>
            <p:ph idx="1"/>
          </p:nvPr>
        </p:nvSpPr>
        <p:spPr bwMode="auto">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p>
        </p:txBody>
      </p:sp>
      <p:sp>
        <p:nvSpPr>
          <p:cNvPr id="1756369708" name="Text Placeholder 2"/>
          <p:cNvSpPr>
            <a:spLocks noGrp="1"/>
          </p:cNvSpPr>
          <p:nvPr>
            <p:ph idx="10"/>
          </p:nvPr>
        </p:nvSpPr>
        <p:spPr bwMode="auto">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434671882" name="Picture 3" descr="A blue background with a logo&#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808237044" name="Text Placeholder 2"/>
          <p:cNvSpPr>
            <a:spLocks noGrp="1"/>
          </p:cNvSpPr>
          <p:nvPr>
            <p:ph idx="1"/>
          </p:nvPr>
        </p:nvSpPr>
        <p:spPr bwMode="auto">
          <a:xfrm>
            <a:off x="630810" y="1470581"/>
            <a:ext cx="10803903" cy="1799393"/>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1155613884" name="Picture 3" descr="A blue background with yellow tex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356844483" name="Text Placeholder 2"/>
          <p:cNvSpPr>
            <a:spLocks noGrp="1"/>
          </p:cNvSpPr>
          <p:nvPr>
            <p:ph idx="1"/>
          </p:nvPr>
        </p:nvSpPr>
        <p:spPr bwMode="auto">
          <a:xfrm>
            <a:off x="630810" y="1470581"/>
            <a:ext cx="10803903" cy="3747462"/>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363168383"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
        <p:nvSpPr>
          <p:cNvPr id="1615120830" name="Text Placeholder 2"/>
          <p:cNvSpPr>
            <a:spLocks noGrp="1"/>
          </p:cNvSpPr>
          <p:nvPr>
            <p:ph idx="10"/>
          </p:nvPr>
        </p:nvSpPr>
        <p:spPr bwMode="auto">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defRPr/>
            </a:pPr>
            <a:r>
              <a:rPr lang="en-GB"/>
              <a:t>Click to edit Master text styles</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72206017" name="Picture 4" descr="A building with a castle and a lawn&#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913603037"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preserve="1" userDrawn="1">
  <p:cSld name="6_Custom Layout">
    <p:spTree>
      <p:nvGrpSpPr>
        <p:cNvPr id="1" name=""/>
        <p:cNvGrpSpPr/>
        <p:nvPr/>
      </p:nvGrpSpPr>
      <p:grpSpPr bwMode="auto">
        <a:xfrm>
          <a:off x="0" y="0"/>
          <a:ext cx="0" cy="0"/>
          <a:chOff x="0" y="0"/>
          <a:chExt cx="0" cy="0"/>
        </a:xfrm>
      </p:grpSpPr>
      <p:pic>
        <p:nvPicPr>
          <p:cNvPr id="1340627752" name="Picture 6" descr="A collage of a building and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404996092"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119546052" name="Picture 3" descr="A person walking in front of a building&#10;&#10;Description automatically generated"/>
          <p:cNvPicPr>
            <a:picLocks noChangeAspect="1"/>
          </p:cNvPicPr>
          <p:nvPr userDrawn="1"/>
        </p:nvPicPr>
        <p:blipFill rotWithShape="1">
          <a:blip r:embed="rId2"/>
          <a:stretch/>
        </p:blipFill>
        <p:spPr bwMode="auto">
          <a:xfrm>
            <a:off x="0" y="0"/>
            <a:ext cx="12225130" cy="6876636"/>
          </a:xfrm>
          <a:prstGeom prst="rect">
            <a:avLst/>
          </a:prstGeom>
        </p:spPr>
      </p:pic>
      <p:sp>
        <p:nvSpPr>
          <p:cNvPr id="977842378"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910104543" name="Picture 4" descr="A close-up of a 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40303629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740128517" name="Picture 3" descr="A brick building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6113258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PhAnim="0" preserve="1" userDrawn="1">
  <p:cSld name="5_Custom Layout">
    <p:spTree>
      <p:nvGrpSpPr>
        <p:cNvPr id="1" name=""/>
        <p:cNvGrpSpPr/>
        <p:nvPr/>
      </p:nvGrpSpPr>
      <p:grpSpPr bwMode="auto">
        <a:xfrm>
          <a:off x="0" y="0"/>
          <a:ext cx="0" cy="0"/>
          <a:chOff x="0" y="0"/>
          <a:chExt cx="0" cy="0"/>
        </a:xfrm>
      </p:grpSpPr>
      <p:pic>
        <p:nvPicPr>
          <p:cNvPr id="710191866" name="Picture 4" descr="A building with glass doors&#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2133614821"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894087776"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414026596" name="Text Placeholder 2"/>
          <p:cNvSpPr>
            <a:spLocks noGrp="1"/>
          </p:cNvSpPr>
          <p:nvPr>
            <p:ph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597125667" name="Picture 4" descr="A blue and white scree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758610385" name="Title Placeholder 1"/>
          <p:cNvSpPr>
            <a:spLocks noGrp="1"/>
          </p:cNvSpPr>
          <p:nvPr>
            <p:ph type="title"/>
          </p:nvPr>
        </p:nvSpPr>
        <p:spPr bwMode="auto">
          <a:xfrm>
            <a:off x="301657" y="1420926"/>
            <a:ext cx="11594969"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472702769" name="Text Placeholder 2"/>
          <p:cNvSpPr>
            <a:spLocks noGrp="1"/>
          </p:cNvSpPr>
          <p:nvPr>
            <p:ph idx="1"/>
          </p:nvPr>
        </p:nvSpPr>
        <p:spPr bwMode="auto">
          <a:xfrm>
            <a:off x="301657" y="2881426"/>
            <a:ext cx="11594969" cy="3651349"/>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687554661"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331805071"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2011348533" name="Picture 4"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544930143"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898810496"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2065767511" name="Picture 5"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2111208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008199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49426835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084767612"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137088881" name="Picture 5" descr="A white background with black dot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41271129"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43494269"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507762077" name="Picture 4" descr="A white background with black and white cloud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013491868"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340055224"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p:spTree>
      <p:nvGrpSpPr>
        <p:cNvPr id="1" name=""/>
        <p:cNvGrpSpPr/>
        <p:nvPr/>
      </p:nvGrpSpPr>
      <p:grpSpPr bwMode="auto">
        <a:xfrm>
          <a:off x="0" y="0"/>
          <a:ext cx="0" cy="0"/>
          <a:chOff x="0" y="0"/>
          <a:chExt cx="0" cy="0"/>
        </a:xfrm>
      </p:grpSpPr>
      <p:sp>
        <p:nvSpPr>
          <p:cNvPr id="809672654"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965486654" name="Picture 2"/>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2">
    <p:spTree>
      <p:nvGrpSpPr>
        <p:cNvPr id="1" name=""/>
        <p:cNvGrpSpPr/>
        <p:nvPr/>
      </p:nvGrpSpPr>
      <p:grpSpPr bwMode="auto">
        <a:xfrm>
          <a:off x="0" y="0"/>
          <a:ext cx="0" cy="0"/>
          <a:chOff x="0" y="0"/>
          <a:chExt cx="0" cy="0"/>
        </a:xfrm>
      </p:grpSpPr>
      <p:sp>
        <p:nvSpPr>
          <p:cNvPr id="351271419"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665305377" name="Picture 4" descr="A picture containing screensho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p:spTree>
      <p:nvGrpSpPr>
        <p:cNvPr id="1" name=""/>
        <p:cNvGrpSpPr/>
        <p:nvPr/>
      </p:nvGrpSpPr>
      <p:grpSpPr bwMode="auto">
        <a:xfrm>
          <a:off x="0" y="0"/>
          <a:ext cx="0" cy="0"/>
          <a:chOff x="0" y="0"/>
          <a:chExt cx="0" cy="0"/>
        </a:xfrm>
      </p:grpSpPr>
      <p:sp>
        <p:nvSpPr>
          <p:cNvPr id="532042606"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2145428310" name="Picture 4" descr="A picture containing white, design&#10;&#10;Description automatically generated"/>
          <p:cNvPicPr>
            <a:picLocks noChangeAspect="1"/>
          </p:cNvPicPr>
          <p:nvPr userDrawn="1"/>
        </p:nvPicPr>
        <p:blipFill rotWithShape="1">
          <a:blip r:embed="rId2"/>
          <a:stretch/>
        </p:blipFill>
        <p:spPr bwMode="auto">
          <a:xfrm>
            <a:off x="0" y="0"/>
            <a:ext cx="11988800" cy="6743700"/>
          </a:xfrm>
          <a:prstGeom prst="rect">
            <a:avLst/>
          </a:prstGeom>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2">
    <p:spTree>
      <p:nvGrpSpPr>
        <p:cNvPr id="1" name=""/>
        <p:cNvGrpSpPr/>
        <p:nvPr/>
      </p:nvGrpSpPr>
      <p:grpSpPr bwMode="auto">
        <a:xfrm>
          <a:off x="0" y="0"/>
          <a:ext cx="0" cy="0"/>
          <a:chOff x="0" y="0"/>
          <a:chExt cx="0" cy="0"/>
        </a:xfrm>
      </p:grpSpPr>
      <p:sp>
        <p:nvSpPr>
          <p:cNvPr id="237153504"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424833437" name="Picture 2" descr="A picture containing white, design&#10;&#10;Description automatically generated"/>
          <p:cNvPicPr>
            <a:picLocks noChangeAspect="1"/>
          </p:cNvPicPr>
          <p:nvPr userDrawn="1"/>
        </p:nvPicPr>
        <p:blipFill rotWithShape="1">
          <a:blip r:embed="rId2"/>
          <a:stretch/>
        </p:blipFill>
        <p:spPr bwMode="auto">
          <a:xfrm>
            <a:off x="-1" y="0"/>
            <a:ext cx="11921067" cy="6705600"/>
          </a:xfrm>
          <a:prstGeom prst="rect">
            <a:avLst/>
          </a:prstGeom>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p:spTree>
      <p:nvGrpSpPr>
        <p:cNvPr id="1" name=""/>
        <p:cNvGrpSpPr/>
        <p:nvPr/>
      </p:nvGrpSpPr>
      <p:grpSpPr bwMode="auto">
        <a:xfrm>
          <a:off x="0" y="0"/>
          <a:ext cx="0" cy="0"/>
          <a:chOff x="0" y="0"/>
          <a:chExt cx="0" cy="0"/>
        </a:xfrm>
      </p:grpSpPr>
      <p:sp>
        <p:nvSpPr>
          <p:cNvPr id="131635915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876479626" name="Picture 2" descr="A picture containing white, design&#10;&#10;Description automatically generated"/>
          <p:cNvPicPr>
            <a:picLocks noChangeAspect="1"/>
          </p:cNvPicPr>
          <p:nvPr userDrawn="1"/>
        </p:nvPicPr>
        <p:blipFill rotWithShape="1">
          <a:blip r:embed="rId2"/>
          <a:stretch/>
        </p:blipFill>
        <p:spPr bwMode="auto">
          <a:xfrm>
            <a:off x="-1" y="0"/>
            <a:ext cx="11801475" cy="6638330"/>
          </a:xfrm>
          <a:prstGeom prst="rect">
            <a:avLst/>
          </a:prstGeom>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2">
    <p:spTree>
      <p:nvGrpSpPr>
        <p:cNvPr id="1" name=""/>
        <p:cNvGrpSpPr/>
        <p:nvPr/>
      </p:nvGrpSpPr>
      <p:grpSpPr bwMode="auto">
        <a:xfrm>
          <a:off x="0" y="0"/>
          <a:ext cx="0" cy="0"/>
          <a:chOff x="0" y="0"/>
          <a:chExt cx="0" cy="0"/>
        </a:xfrm>
      </p:grpSpPr>
      <p:sp>
        <p:nvSpPr>
          <p:cNvPr id="547512194"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945207720" name="Picture 2" descr="A picture containing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p:spTree>
      <p:nvGrpSpPr>
        <p:cNvPr id="1" name=""/>
        <p:cNvGrpSpPr/>
        <p:nvPr/>
      </p:nvGrpSpPr>
      <p:grpSpPr bwMode="auto">
        <a:xfrm>
          <a:off x="0" y="0"/>
          <a:ext cx="0" cy="0"/>
          <a:chOff x="0" y="0"/>
          <a:chExt cx="0" cy="0"/>
        </a:xfrm>
      </p:grpSpPr>
      <p:sp>
        <p:nvSpPr>
          <p:cNvPr id="540445090"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2119421242" name="Picture 2" descr="A picture containing screenshot, text, design&#10;&#10;Description automatically generated"/>
          <p:cNvPicPr>
            <a:picLocks noChangeAspect="1"/>
          </p:cNvPicPr>
          <p:nvPr userDrawn="1"/>
        </p:nvPicPr>
        <p:blipFill rotWithShape="1">
          <a:blip r:embed="rId2"/>
          <a:stretch/>
        </p:blipFill>
        <p:spPr bwMode="auto">
          <a:xfrm>
            <a:off x="0" y="0"/>
            <a:ext cx="12096750" cy="6804422"/>
          </a:xfrm>
          <a:prstGeom prst="rect">
            <a:avLst/>
          </a:prstGeom>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2">
    <p:spTree>
      <p:nvGrpSpPr>
        <p:cNvPr id="1" name=""/>
        <p:cNvGrpSpPr/>
        <p:nvPr/>
      </p:nvGrpSpPr>
      <p:grpSpPr bwMode="auto">
        <a:xfrm>
          <a:off x="0" y="0"/>
          <a:ext cx="0" cy="0"/>
          <a:chOff x="0" y="0"/>
          <a:chExt cx="0" cy="0"/>
        </a:xfrm>
      </p:grpSpPr>
      <p:sp>
        <p:nvSpPr>
          <p:cNvPr id="2033534099"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902854440" name="Picture 2" descr="A picture containing screenshot,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088890653" name="Title Placeholder 1"/>
          <p:cNvSpPr>
            <a:spLocks noGrp="1"/>
          </p:cNvSpPr>
          <p:nvPr>
            <p:ph type="title"/>
          </p:nvPr>
        </p:nvSpPr>
        <p:spPr bwMode="auto">
          <a:xfrm>
            <a:off x="838200" y="365125"/>
            <a:ext cx="10515600"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723773802" name="Text Placeholder 2"/>
          <p:cNvSpPr>
            <a:spLocks noGrp="1"/>
          </p:cNvSpPr>
          <p:nvPr>
            <p:ph type="body" idx="1"/>
          </p:nvPr>
        </p:nvSpPr>
        <p:spPr bwMode="auto">
          <a:xfrm>
            <a:off x="838200" y="1825625"/>
            <a:ext cx="10515600" cy="4351338"/>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
        <p:nvSpPr>
          <p:cNvPr id="576030071" name="Date Placeholder 3"/>
          <p:cNvSpPr>
            <a:spLocks noGrp="1"/>
          </p:cNvSpPr>
          <p:nvPr>
            <p:ph type="dt" sz="half" idx="2"/>
          </p:nvPr>
        </p:nvSpPr>
        <p:spPr bwMode="auto">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8E540C29-F910-6D43-9045-53D256484F6D}" type="datetimeFigureOut">
              <a:rPr lang="en-US"/>
              <a:t>9/4/2026</a:t>
            </a:fld>
            <a:endParaRPr lang="en-US"/>
          </a:p>
        </p:txBody>
      </p:sp>
      <p:sp>
        <p:nvSpPr>
          <p:cNvPr id="1358978413" name="Footer Placeholder 4"/>
          <p:cNvSpPr>
            <a:spLocks noGrp="1"/>
          </p:cNvSpPr>
          <p:nvPr>
            <p:ph type="ftr" sz="quarter" idx="3"/>
          </p:nvPr>
        </p:nvSpPr>
        <p:spPr bwMode="auto">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605651501" name="Slide Number Placeholder 5"/>
          <p:cNvSpPr>
            <a:spLocks noGrp="1"/>
          </p:cNvSpPr>
          <p:nvPr>
            <p:ph type="sldNum" sz="quarter" idx="4"/>
          </p:nvPr>
        </p:nvSpPr>
        <p:spPr bwMode="auto">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FF188F3-1707-3C44-A904-58D86E3FE638}" type="slidenum">
              <a:rPr lang="en-US"/>
              <a:t>‹#›</a:t>
            </a:fld>
            <a:endParaRPr lang="en-US"/>
          </a:p>
        </p:txBody>
      </p:sp>
      <p:pic>
        <p:nvPicPr>
          <p:cNvPr id="859390221" name="Picture 7" descr="A blue background with white text&#10;&#10;Description automatically generated with low confidence"/>
          <p:cNvPicPr>
            <a:picLocks noChangeAspect="1"/>
          </p:cNvPicPr>
          <p:nvPr userDrawn="1"/>
        </p:nvPicPr>
        <p:blipFill rotWithShape="1">
          <a:blip r:embed="rId3"/>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809814199" name="Picture 3" descr="A close-up of a blue background&#10;&#10;Description automatically generated with low confidence"/>
          <p:cNvPicPr>
            <a:picLocks noChangeAspect="1"/>
          </p:cNvPicPr>
          <p:nvPr userDrawn="1"/>
        </p:nvPicPr>
        <p:blipFill rotWithShape="1">
          <a:blip r:embed="rId7"/>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1107478152" name="Text Placeholder 2"/>
          <p:cNvSpPr>
            <a:spLocks noGrp="1"/>
          </p:cNvSpPr>
          <p:nvPr>
            <p:ph type="body"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pic>
        <p:nvPicPr>
          <p:cNvPr id="1554531298" name="Picture 3" descr="A picture containing text, screenshot, font, logo&#10;&#10;Description automatically generated"/>
          <p:cNvPicPr>
            <a:picLocks noChangeAspect="1"/>
          </p:cNvPicPr>
          <p:nvPr userDrawn="1"/>
        </p:nvPicPr>
        <p:blipFill rotWithShape="1">
          <a:blip r:embed="rId9"/>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0" indent="0" algn="l" defTabSz="914400" rtl="0">
        <a:lnSpc>
          <a:spcPct val="90000"/>
        </a:lnSpc>
        <a:spcBef>
          <a:spcPts val="1000"/>
        </a:spcBef>
        <a:buFont typeface="Arial"/>
        <a:buNone/>
        <a:defRPr sz="2800">
          <a:solidFill>
            <a:schemeClr val="bg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349086153"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022405210" name="Text Placeholder 2"/>
          <p:cNvSpPr>
            <a:spLocks noGrp="1"/>
          </p:cNvSpPr>
          <p:nvPr>
            <p:ph type="body"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pic>
        <p:nvPicPr>
          <p:cNvPr id="8469536" name="Picture 5" descr="A picture containing text, businesscard, screenshot, logo&#10;&#10;Description automatically generated"/>
          <p:cNvPicPr>
            <a:picLocks noChangeAspect="1"/>
          </p:cNvPicPr>
          <p:nvPr userDrawn="1"/>
        </p:nvPicPr>
        <p:blipFill rotWithShape="1">
          <a:blip r:embed="rId4"/>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65" r:id="rId1"/>
    <p:sldLayoutId id="2147483666" r:id="rId2"/>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501579444" name="Picture 4" descr="A white background with blue border&#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2081155620"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856320158"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606356487" name="Picture 5" descr="A white background with black dots&#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67782153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044529212"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15.xml"/><Relationship Id="rId5" Type="http://schemas.openxmlformats.org/officeDocument/2006/relationships/image" Target="../media/image31.png"/><Relationship Id="rId4" Type="http://schemas.openxmlformats.org/officeDocument/2006/relationships/image" Target="../media/image30.png"/></Relationships>
</file>

<file path=ppt/slides/_rels/slide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36.svg"/><Relationship Id="rId4" Type="http://schemas.openxmlformats.org/officeDocument/2006/relationships/image" Target="../media/image35.svg"/></Relationships>
</file>

<file path=ppt/slides/_rels/slide11.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38.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40.png"/></Relationships>
</file>

<file path=ppt/slides/_rels/slide1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7.xml"/><Relationship Id="rId1" Type="http://schemas.openxmlformats.org/officeDocument/2006/relationships/slideLayout" Target="../slideLayouts/slideLayout21.xml"/><Relationship Id="rId4" Type="http://schemas.openxmlformats.org/officeDocument/2006/relationships/image" Target="../media/image42.pn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9.xml"/><Relationship Id="rId1" Type="http://schemas.openxmlformats.org/officeDocument/2006/relationships/slideLayout" Target="../slideLayouts/slideLayout14.xml"/><Relationship Id="rId5" Type="http://schemas.openxmlformats.org/officeDocument/2006/relationships/image" Target="../media/image39.png"/><Relationship Id="rId4" Type="http://schemas.openxmlformats.org/officeDocument/2006/relationships/image" Target="../media/image44.png"/></Relationships>
</file>

<file path=ppt/slides/_rels/slide20.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hyperlink" Target="https://www.ukri.org/news/13-million-for-22-ai-for-health-research-projects/" TargetMode="External"/><Relationship Id="rId7" Type="http://schemas.openxmlformats.org/officeDocument/2006/relationships/image" Target="../media/image50.png"/><Relationship Id="rId2" Type="http://schemas.openxmlformats.org/officeDocument/2006/relationships/notesSlide" Target="../notesSlides/notesSlide26.xml"/><Relationship Id="rId1" Type="http://schemas.openxmlformats.org/officeDocument/2006/relationships/slideLayout" Target="../slideLayouts/slideLayout15.xml"/><Relationship Id="rId6" Type="http://schemas.openxmlformats.org/officeDocument/2006/relationships/hyperlink" Target="https://www.ukri.org/opportunity/artificial-intelligence-innovation-to-accelerate-health-research/" TargetMode="External"/><Relationship Id="rId5" Type="http://schemas.openxmlformats.org/officeDocument/2006/relationships/image" Target="../media/image49.png"/><Relationship Id="rId4" Type="http://schemas.openxmlformats.org/officeDocument/2006/relationships/image" Target="../media/image48.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0.xml"/><Relationship Id="rId1" Type="http://schemas.openxmlformats.org/officeDocument/2006/relationships/slideLayout" Target="../slideLayouts/slideLayout17.xml"/><Relationship Id="rId5" Type="http://schemas.openxmlformats.org/officeDocument/2006/relationships/image" Target="../media/image52.jpg"/><Relationship Id="rId4" Type="http://schemas.openxmlformats.org/officeDocument/2006/relationships/hyperlink" Target="https://moodle.uwtsd.ac.uk/course/view.php?id=11455"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781765573" name="Content Placeholder 1"/>
          <p:cNvSpPr>
            <a:spLocks noGrp="1"/>
          </p:cNvSpPr>
          <p:nvPr>
            <p:ph idx="1"/>
          </p:nvPr>
        </p:nvSpPr>
        <p:spPr bwMode="auto">
          <a:xfrm>
            <a:off x="630810" y="1470581"/>
            <a:ext cx="10803903" cy="1090489"/>
          </a:xfrm>
        </p:spPr>
        <p:txBody>
          <a:bodyPr/>
          <a:lstStyle/>
          <a:p>
            <a:pPr marL="0" indent="0" algn="ctr">
              <a:buNone/>
              <a:defRPr/>
            </a:pPr>
            <a:r>
              <a:rPr lang="en-GB" sz="3200">
                <a:solidFill>
                  <a:schemeClr val="bg1"/>
                </a:solidFill>
                <a:ea typeface="Calibri"/>
                <a:cs typeface="Calibri"/>
              </a:rPr>
              <a:t>BMHP6026_BIRM </a:t>
            </a:r>
            <a:endParaRPr lang="en-US">
              <a:ea typeface="Calibri"/>
              <a:cs typeface="Calibri"/>
            </a:endParaRPr>
          </a:p>
          <a:p>
            <a:pPr marL="0" indent="0" algn="ctr">
              <a:buNone/>
              <a:defRPr/>
            </a:pPr>
            <a:endParaRPr lang="en-GB" sz="3200">
              <a:solidFill>
                <a:schemeClr val="bg1"/>
              </a:solidFill>
              <a:ea typeface="Calibri"/>
              <a:cs typeface="Calibri"/>
            </a:endParaRPr>
          </a:p>
          <a:p>
            <a:pPr marL="0" indent="0" algn="ctr">
              <a:buNone/>
              <a:defRPr/>
            </a:pPr>
            <a:r>
              <a:rPr lang="en-GB" sz="4800">
                <a:solidFill>
                  <a:schemeClr val="bg1"/>
                </a:solidFill>
                <a:ea typeface="Calibri"/>
                <a:cs typeface="Calibri"/>
              </a:rPr>
              <a:t>Week 1</a:t>
            </a:r>
          </a:p>
          <a:p>
            <a:pPr marL="0" indent="0" algn="ctr">
              <a:buNone/>
              <a:defRPr/>
            </a:pPr>
            <a:r>
              <a:rPr lang="en-GB" sz="3200" b="1" i="0">
                <a:solidFill>
                  <a:schemeClr val="bg1"/>
                </a:solidFill>
                <a:latin typeface="+mn-lt"/>
                <a:ea typeface="+mn-ea"/>
                <a:cs typeface="+mn-cs"/>
              </a:rPr>
              <a:t>Introduction to the module </a:t>
            </a:r>
          </a:p>
          <a:p>
            <a:pPr marL="0" indent="0" algn="ctr">
              <a:buNone/>
              <a:defRPr/>
            </a:pPr>
            <a:r>
              <a:rPr lang="en-GB" sz="3200" b="1" i="0">
                <a:solidFill>
                  <a:schemeClr val="bg1"/>
                </a:solidFill>
                <a:latin typeface="+mn-lt"/>
                <a:ea typeface="+mn-ea"/>
                <a:cs typeface="+mn-cs"/>
              </a:rPr>
              <a:t>and digital innovation in health and social care</a:t>
            </a:r>
          </a:p>
          <a:p>
            <a:pPr marL="0" indent="0" algn="ctr">
              <a:buNone/>
              <a:defRPr/>
            </a:pPr>
            <a:endParaRPr lang="en-GB" sz="3200">
              <a:solidFill>
                <a:schemeClr val="bg1"/>
              </a:solidFill>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575988348" name="Title 3"/>
          <p:cNvSpPr>
            <a:spLocks noGrp="1"/>
          </p:cNvSpPr>
          <p:nvPr>
            <p:ph type="title"/>
          </p:nvPr>
        </p:nvSpPr>
        <p:spPr bwMode="auto"/>
        <p:txBody>
          <a:bodyPr/>
          <a:lstStyle/>
          <a:p>
            <a:pPr>
              <a:defRPr/>
            </a:pPr>
            <a:r>
              <a:rPr lang="en-GB"/>
              <a:t>During the session… </a:t>
            </a:r>
          </a:p>
        </p:txBody>
      </p:sp>
      <p:sp>
        <p:nvSpPr>
          <p:cNvPr id="1592892331" name="Arrow: Right 7"/>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864028170" name="Freeform: Shape 8"/>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Introduction to the module</a:t>
            </a:r>
          </a:p>
        </p:txBody>
      </p:sp>
      <p:sp>
        <p:nvSpPr>
          <p:cNvPr id="1035358198" name="Freeform: Shape 9"/>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 of Industry 4.0</a:t>
            </a:r>
          </a:p>
        </p:txBody>
      </p:sp>
      <p:sp>
        <p:nvSpPr>
          <p:cNvPr id="1754294409" name="Freeform: Shape 10"/>
          <p:cNvSpPr/>
          <p:nvPr/>
        </p:nvSpPr>
        <p:spPr bwMode="auto">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Introduction to digital innovation on health and care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64028170"/>
                                        </p:tgtEl>
                                        <p:attrNameLst>
                                          <p:attrName>style.visibility</p:attrName>
                                        </p:attrNameLst>
                                      </p:cBhvr>
                                      <p:to>
                                        <p:strVal val="visible"/>
                                      </p:to>
                                    </p:set>
                                    <p:animEffect transition="in" filter="fade">
                                      <p:cBhvr>
                                        <p:cTn id="7" dur="500"/>
                                        <p:tgtEl>
                                          <p:spTgt spid="86402817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35358198"/>
                                        </p:tgtEl>
                                        <p:attrNameLst>
                                          <p:attrName>style.visibility</p:attrName>
                                        </p:attrNameLst>
                                      </p:cBhvr>
                                      <p:to>
                                        <p:strVal val="visible"/>
                                      </p:to>
                                    </p:set>
                                    <p:animEffect transition="in" filter="fade">
                                      <p:cBhvr>
                                        <p:cTn id="12" dur="500"/>
                                        <p:tgtEl>
                                          <p:spTgt spid="103535819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54294409"/>
                                        </p:tgtEl>
                                        <p:attrNameLst>
                                          <p:attrName>style.visibility</p:attrName>
                                        </p:attrNameLst>
                                      </p:cBhvr>
                                      <p:to>
                                        <p:strVal val="visible"/>
                                      </p:to>
                                    </p:set>
                                    <p:animEffect transition="in" filter="fade">
                                      <p:cBhvr>
                                        <p:cTn id="17" dur="500"/>
                                        <p:tgtEl>
                                          <p:spTgt spid="17542944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4028170" grpId="0" animBg="1"/>
      <p:bldP spid="1035358198" grpId="0" animBg="1"/>
      <p:bldP spid="1754294409" grpId="0" animBg="1"/>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71040457" name="Title 1"/>
          <p:cNvSpPr>
            <a:spLocks noGrp="1"/>
          </p:cNvSpPr>
          <p:nvPr>
            <p:ph type="title"/>
          </p:nvPr>
        </p:nvSpPr>
        <p:spPr bwMode="auto"/>
        <p:txBody>
          <a:bodyPr/>
          <a:lstStyle/>
          <a:p>
            <a:pPr>
              <a:defRPr/>
            </a:pPr>
            <a:r>
              <a:rPr lang="en-GB"/>
              <a:t>Welcome to BMHP6026_BIRM</a:t>
            </a:r>
          </a:p>
        </p:txBody>
      </p:sp>
      <p:sp>
        <p:nvSpPr>
          <p:cNvPr id="1708916887" name="Content Placeholder 2"/>
          <p:cNvSpPr>
            <a:spLocks noGrp="1"/>
          </p:cNvSpPr>
          <p:nvPr>
            <p:ph idx="1"/>
          </p:nvPr>
        </p:nvSpPr>
        <p:spPr bwMode="auto">
          <a:xfrm>
            <a:off x="358219" y="1577147"/>
            <a:ext cx="11481847" cy="1494044"/>
          </a:xfrm>
          <a:ln w="57150"/>
        </p:spPr>
        <p:style>
          <a:lnRef idx="2">
            <a:schemeClr val="accent5"/>
          </a:lnRef>
          <a:fillRef idx="1">
            <a:schemeClr val="lt1"/>
          </a:fillRef>
          <a:effectRef idx="0">
            <a:schemeClr val="accent5"/>
          </a:effectRef>
          <a:fontRef idx="minor">
            <a:schemeClr val="dk1"/>
          </a:fontRef>
        </p:style>
        <p:txBody>
          <a:bodyPr>
            <a:normAutofit/>
          </a:bodyPr>
          <a:lstStyle/>
          <a:p>
            <a:pPr marL="0" indent="0">
              <a:buNone/>
              <a:defRPr/>
            </a:pPr>
            <a:r>
              <a:rPr lang="en-GB" sz="2400" b="1"/>
              <a:t>Module Aim</a:t>
            </a:r>
            <a:r>
              <a:rPr lang="en-GB" sz="2400"/>
              <a:t>: </a:t>
            </a:r>
          </a:p>
          <a:p>
            <a:pPr>
              <a:defRPr/>
            </a:pPr>
            <a:r>
              <a:rPr lang="en-GB" sz="2400"/>
              <a:t>To evaluate the impact and implications of the digital transformation of services within health and care for professionals, service users and, providers.</a:t>
            </a:r>
          </a:p>
          <a:p>
            <a:pPr marL="0" indent="0">
              <a:buNone/>
              <a:defRPr/>
            </a:pPr>
            <a:endParaRPr lang="en-GB"/>
          </a:p>
        </p:txBody>
      </p:sp>
      <p:sp>
        <p:nvSpPr>
          <p:cNvPr id="2117241813" name="TextBox 3"/>
          <p:cNvSpPr txBox="1"/>
          <p:nvPr/>
        </p:nvSpPr>
        <p:spPr bwMode="auto">
          <a:xfrm>
            <a:off x="425930" y="3226006"/>
            <a:ext cx="11414135" cy="2308324"/>
          </a:xfrm>
          <a:prstGeom prst="rect">
            <a:avLst/>
          </a:prstGeom>
          <a:noFill/>
          <a:ln w="57150">
            <a:solidFill>
              <a:schemeClr val="accent6"/>
            </a:solidFill>
          </a:ln>
        </p:spPr>
        <p:txBody>
          <a:bodyPr wrap="square" rtlCol="0">
            <a:spAutoFit/>
          </a:bodyPr>
          <a:lstStyle/>
          <a:p>
            <a:pPr marL="0" indent="0">
              <a:buNone/>
              <a:defRPr/>
            </a:pPr>
            <a:r>
              <a:rPr lang="en-GB" sz="2400" b="1"/>
              <a:t>Learning Outcomes</a:t>
            </a:r>
            <a:r>
              <a:rPr lang="en-GB" sz="2400"/>
              <a:t>: </a:t>
            </a:r>
          </a:p>
          <a:p>
            <a:pPr>
              <a:defRPr/>
            </a:pPr>
            <a:r>
              <a:rPr lang="en-GB" sz="2400"/>
              <a:t>Upon successful completion of this module you should be able to: </a:t>
            </a:r>
          </a:p>
          <a:p>
            <a:pPr marL="342900" indent="-342900">
              <a:buFont typeface="Arial"/>
              <a:buChar char="•"/>
              <a:defRPr/>
            </a:pPr>
            <a:r>
              <a:rPr lang="en-GB" sz="2400"/>
              <a:t>Evaluate contemporary digital transformations for professionals and service users within the health and care. </a:t>
            </a:r>
          </a:p>
          <a:p>
            <a:pPr marL="342900" indent="-342900">
              <a:buFont typeface="Arial"/>
              <a:buChar char="•"/>
              <a:defRPr/>
            </a:pPr>
            <a:r>
              <a:rPr lang="en-GB" sz="2400"/>
              <a:t>Investigate innovation digital technologies and devices and the impact upon communities and populations.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08916887">
                                            <p:bg/>
                                          </p:spTgt>
                                        </p:tgtEl>
                                        <p:attrNameLst>
                                          <p:attrName>style.visibility</p:attrName>
                                        </p:attrNameLst>
                                      </p:cBhvr>
                                      <p:to>
                                        <p:strVal val="visible"/>
                                      </p:to>
                                    </p:set>
                                    <p:animEffect transition="in" filter="fade">
                                      <p:cBhvr>
                                        <p:cTn id="7" dur="500"/>
                                        <p:tgtEl>
                                          <p:spTgt spid="1708916887">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08916887">
                                            <p:txEl>
                                              <p:pRg st="0" end="0"/>
                                            </p:txEl>
                                          </p:spTgt>
                                        </p:tgtEl>
                                        <p:attrNameLst>
                                          <p:attrName>style.visibility</p:attrName>
                                        </p:attrNameLst>
                                      </p:cBhvr>
                                      <p:to>
                                        <p:strVal val="visible"/>
                                      </p:to>
                                    </p:set>
                                    <p:animEffect transition="in" filter="fade">
                                      <p:cBhvr>
                                        <p:cTn id="12" dur="500"/>
                                        <p:tgtEl>
                                          <p:spTgt spid="170891688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08916887">
                                            <p:txEl>
                                              <p:pRg st="1" end="1"/>
                                            </p:txEl>
                                          </p:spTgt>
                                        </p:tgtEl>
                                        <p:attrNameLst>
                                          <p:attrName>style.visibility</p:attrName>
                                        </p:attrNameLst>
                                      </p:cBhvr>
                                      <p:to>
                                        <p:strVal val="visible"/>
                                      </p:to>
                                    </p:set>
                                    <p:animEffect transition="in" filter="fade">
                                      <p:cBhvr>
                                        <p:cTn id="17" dur="500"/>
                                        <p:tgtEl>
                                          <p:spTgt spid="1708916887">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117241813"/>
                                        </p:tgtEl>
                                        <p:attrNameLst>
                                          <p:attrName>style.visibility</p:attrName>
                                        </p:attrNameLst>
                                      </p:cBhvr>
                                      <p:to>
                                        <p:strVal val="visible"/>
                                      </p:to>
                                    </p:set>
                                    <p:animEffect transition="in" filter="fade">
                                      <p:cBhvr>
                                        <p:cTn id="22" dur="500"/>
                                        <p:tgtEl>
                                          <p:spTgt spid="21172418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08916887" grpId="0" build="p" animBg="1"/>
      <p:bldP spid="2117241813" grpId="0" animBg="1"/>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graphicFrame>
        <p:nvGraphicFramePr>
          <p:cNvPr id="1250262541" name="Table 6"/>
          <p:cNvGraphicFramePr>
            <a:graphicFrameLocks/>
          </p:cNvGraphicFramePr>
          <p:nvPr>
            <p:extLst>
              <p:ext uri="{D42A27DB-BD31-4B8C-83A1-F6EECF244321}">
                <p14:modId xmlns:p14="http://schemas.microsoft.com/office/powerpoint/2010/main" val="1755801891"/>
              </p:ext>
            </p:extLst>
          </p:nvPr>
        </p:nvGraphicFramePr>
        <p:xfrm>
          <a:off x="232648" y="472219"/>
          <a:ext cx="11481844" cy="4829805"/>
        </p:xfrm>
        <a:graphic>
          <a:graphicData uri="http://schemas.openxmlformats.org/drawingml/2006/table">
            <a:tbl>
              <a:tblPr firstRow="1" bandRow="1">
                <a:tableStyleId>{5C22544A-7EE6-4342-B048-85BDC9FD1C3A}</a:tableStyleId>
              </a:tblPr>
              <a:tblGrid>
                <a:gridCol w="2507633">
                  <a:extLst>
                    <a:ext uri="{9D8B030D-6E8A-4147-A177-3AD203B41FA5}">
                      <a16:colId xmlns:a16="http://schemas.microsoft.com/office/drawing/2014/main" val="20000"/>
                    </a:ext>
                  </a:extLst>
                </a:gridCol>
                <a:gridCol w="8974211">
                  <a:extLst>
                    <a:ext uri="{9D8B030D-6E8A-4147-A177-3AD203B41FA5}">
                      <a16:colId xmlns:a16="http://schemas.microsoft.com/office/drawing/2014/main" val="20001"/>
                    </a:ext>
                  </a:extLst>
                </a:gridCol>
              </a:tblGrid>
              <a:tr h="385893">
                <a:tc gridSpan="2">
                  <a:txBody>
                    <a:bodyPr/>
                    <a:lstStyle/>
                    <a:p>
                      <a:pPr marL="0" marR="0" lvl="0" indent="0" algn="ctr" defTabSz="914400" rtl="0">
                        <a:lnSpc>
                          <a:spcPct val="100000"/>
                        </a:lnSpc>
                        <a:spcBef>
                          <a:spcPts val="0"/>
                        </a:spcBef>
                        <a:spcAft>
                          <a:spcPts val="0"/>
                        </a:spcAft>
                        <a:buClrTx/>
                        <a:buSzTx/>
                        <a:buFontTx/>
                        <a:buNone/>
                        <a:defRPr/>
                      </a:pPr>
                      <a:r>
                        <a:rPr lang="en-GB" sz="2000" dirty="0"/>
                        <a:t>Module Title: Digital Transformation in the Health and Care professionals </a:t>
                      </a:r>
                    </a:p>
                  </a:txBody>
                  <a:tcPr/>
                </a:tc>
                <a:tc hMerge="1">
                  <a:txBody>
                    <a:bodyPr/>
                    <a:lstStyle/>
                    <a:p>
                      <a:endParaRPr/>
                    </a:p>
                  </a:txBody>
                  <a:tcPr/>
                </a:tc>
                <a:extLst>
                  <a:ext uri="{0D108BD9-81ED-4DB2-BD59-A6C34878D82A}">
                    <a16:rowId xmlns:a16="http://schemas.microsoft.com/office/drawing/2014/main" val="10000"/>
                  </a:ext>
                </a:extLst>
              </a:tr>
              <a:tr h="356209">
                <a:tc>
                  <a:txBody>
                    <a:bodyPr/>
                    <a:lstStyle/>
                    <a:p>
                      <a:pPr algn="ctr">
                        <a:defRPr/>
                      </a:pPr>
                      <a:r>
                        <a:rPr lang="en-GB" dirty="0"/>
                        <a:t>Week 1 </a:t>
                      </a:r>
                    </a:p>
                  </a:txBody>
                  <a:tcPr/>
                </a:tc>
                <a:tc>
                  <a:txBody>
                    <a:bodyPr/>
                    <a:lstStyle/>
                    <a:p>
                      <a:pPr>
                        <a:defRPr/>
                      </a:pPr>
                      <a:r>
                        <a:rPr lang="en-GB" sz="1800" b="1" i="0" dirty="0">
                          <a:solidFill>
                            <a:schemeClr val="dk1"/>
                          </a:solidFill>
                          <a:latin typeface="Calibri"/>
                          <a:ea typeface="Arial"/>
                          <a:cs typeface="Arial"/>
                        </a:rPr>
                        <a:t>Introduction to the module and digital innovation in health and social care</a:t>
                      </a:r>
                    </a:p>
                  </a:txBody>
                  <a:tcPr/>
                </a:tc>
                <a:extLst>
                  <a:ext uri="{0D108BD9-81ED-4DB2-BD59-A6C34878D82A}">
                    <a16:rowId xmlns:a16="http://schemas.microsoft.com/office/drawing/2014/main" val="10001"/>
                  </a:ext>
                </a:extLst>
              </a:tr>
              <a:tr h="356209">
                <a:tc>
                  <a:txBody>
                    <a:bodyPr/>
                    <a:lstStyle/>
                    <a:p>
                      <a:pPr algn="ctr">
                        <a:defRPr/>
                      </a:pPr>
                      <a:r>
                        <a:rPr lang="en-GB" dirty="0"/>
                        <a:t>Week 2 </a:t>
                      </a:r>
                    </a:p>
                  </a:txBody>
                  <a:tcPr/>
                </a:tc>
                <a:tc>
                  <a:txBody>
                    <a:bodyPr/>
                    <a:lstStyle/>
                    <a:p>
                      <a:pPr>
                        <a:defRPr/>
                      </a:pPr>
                      <a:r>
                        <a:rPr lang="en-GB" sz="1800" b="1" i="0" dirty="0">
                          <a:solidFill>
                            <a:schemeClr val="dk1"/>
                          </a:solidFill>
                          <a:latin typeface="Calibri"/>
                          <a:ea typeface="Arial"/>
                          <a:cs typeface="Arial"/>
                        </a:rPr>
                        <a:t>The Health and Social Care Digital Strategy</a:t>
                      </a:r>
                    </a:p>
                  </a:txBody>
                  <a:tcPr/>
                </a:tc>
                <a:extLst>
                  <a:ext uri="{0D108BD9-81ED-4DB2-BD59-A6C34878D82A}">
                    <a16:rowId xmlns:a16="http://schemas.microsoft.com/office/drawing/2014/main" val="10002"/>
                  </a:ext>
                </a:extLst>
              </a:tr>
              <a:tr h="356209">
                <a:tc>
                  <a:txBody>
                    <a:bodyPr/>
                    <a:lstStyle/>
                    <a:p>
                      <a:pPr algn="ctr">
                        <a:defRPr/>
                      </a:pPr>
                      <a:r>
                        <a:rPr lang="en-GB" dirty="0"/>
                        <a:t>Week 3</a:t>
                      </a:r>
                    </a:p>
                  </a:txBody>
                  <a:tcPr/>
                </a:tc>
                <a:tc>
                  <a:txBody>
                    <a:bodyPr/>
                    <a:lstStyle/>
                    <a:p>
                      <a:pPr>
                        <a:defRPr/>
                      </a:pPr>
                      <a:r>
                        <a:rPr lang="en-GB" sz="1800" b="1" i="0" dirty="0">
                          <a:solidFill>
                            <a:schemeClr val="dk1"/>
                          </a:solidFill>
                          <a:latin typeface="Calibri"/>
                          <a:ea typeface="Arial"/>
                          <a:cs typeface="Arial"/>
                        </a:rPr>
                        <a:t>Information Governance and ethical use of data</a:t>
                      </a:r>
                    </a:p>
                  </a:txBody>
                  <a:tcPr/>
                </a:tc>
                <a:extLst>
                  <a:ext uri="{0D108BD9-81ED-4DB2-BD59-A6C34878D82A}">
                    <a16:rowId xmlns:a16="http://schemas.microsoft.com/office/drawing/2014/main" val="10003"/>
                  </a:ext>
                </a:extLst>
              </a:tr>
              <a:tr h="623365">
                <a:tc>
                  <a:txBody>
                    <a:bodyPr/>
                    <a:lstStyle/>
                    <a:p>
                      <a:pPr algn="ctr">
                        <a:defRPr/>
                      </a:pPr>
                      <a:r>
                        <a:rPr lang="en-GB" dirty="0"/>
                        <a:t>Week 4 </a:t>
                      </a:r>
                    </a:p>
                  </a:txBody>
                  <a:tcPr/>
                </a:tc>
                <a:tc>
                  <a:txBody>
                    <a:bodyPr/>
                    <a:lstStyle/>
                    <a:p>
                      <a:pPr marL="0" marR="0" lvl="0" indent="0" algn="l" defTabSz="914400" rtl="0">
                        <a:lnSpc>
                          <a:spcPct val="100000"/>
                        </a:lnSpc>
                        <a:spcBef>
                          <a:spcPts val="0"/>
                        </a:spcBef>
                        <a:spcAft>
                          <a:spcPts val="0"/>
                        </a:spcAft>
                        <a:buClrTx/>
                        <a:buSzTx/>
                        <a:buFontTx/>
                        <a:buNone/>
                        <a:defRPr/>
                      </a:pPr>
                      <a:r>
                        <a:rPr lang="en-GB" sz="1800" b="1" i="0" dirty="0">
                          <a:solidFill>
                            <a:schemeClr val="dk1"/>
                          </a:solidFill>
                          <a:latin typeface="Calibri"/>
                          <a:ea typeface="Arial"/>
                          <a:cs typeface="Arial"/>
                        </a:rPr>
                        <a:t>The health and wellbeing of the individual - Overview of recent digital developments and innovations </a:t>
                      </a:r>
                    </a:p>
                  </a:txBody>
                  <a:tcPr/>
                </a:tc>
                <a:extLst>
                  <a:ext uri="{0D108BD9-81ED-4DB2-BD59-A6C34878D82A}">
                    <a16:rowId xmlns:a16="http://schemas.microsoft.com/office/drawing/2014/main" val="10004"/>
                  </a:ext>
                </a:extLst>
              </a:tr>
              <a:tr h="356209">
                <a:tc>
                  <a:txBody>
                    <a:bodyPr/>
                    <a:lstStyle/>
                    <a:p>
                      <a:pPr algn="ctr">
                        <a:defRPr/>
                      </a:pPr>
                      <a:r>
                        <a:rPr lang="en-GB" dirty="0"/>
                        <a:t>Week 5</a:t>
                      </a:r>
                    </a:p>
                  </a:txBody>
                  <a:tcPr/>
                </a:tc>
                <a:tc>
                  <a:txBody>
                    <a:bodyPr/>
                    <a:lstStyle/>
                    <a:p>
                      <a:pPr marL="0" marR="0" lvl="0" indent="0" algn="l" defTabSz="914400" rtl="0">
                        <a:lnSpc>
                          <a:spcPct val="100000"/>
                        </a:lnSpc>
                        <a:spcBef>
                          <a:spcPts val="0"/>
                        </a:spcBef>
                        <a:spcAft>
                          <a:spcPts val="0"/>
                        </a:spcAft>
                        <a:buClrTx/>
                        <a:buSzTx/>
                        <a:buFontTx/>
                        <a:buNone/>
                        <a:defRPr/>
                      </a:pPr>
                      <a:r>
                        <a:rPr lang="en-GB" sz="1800" b="1" i="0" dirty="0">
                          <a:solidFill>
                            <a:schemeClr val="dk1"/>
                          </a:solidFill>
                          <a:latin typeface="Calibri"/>
                          <a:ea typeface="Arial"/>
                          <a:cs typeface="Arial"/>
                        </a:rPr>
                        <a:t>Public Health/Research - Overview of recent digital developments and innovations</a:t>
                      </a:r>
                    </a:p>
                  </a:txBody>
                  <a:tcPr/>
                </a:tc>
                <a:extLst>
                  <a:ext uri="{0D108BD9-81ED-4DB2-BD59-A6C34878D82A}">
                    <a16:rowId xmlns:a16="http://schemas.microsoft.com/office/drawing/2014/main" val="10005"/>
                  </a:ext>
                </a:extLst>
              </a:tr>
              <a:tr h="356209">
                <a:tc>
                  <a:txBody>
                    <a:bodyPr/>
                    <a:lstStyle/>
                    <a:p>
                      <a:pPr algn="ctr">
                        <a:defRPr/>
                      </a:pPr>
                      <a:r>
                        <a:rPr lang="en-GB" dirty="0"/>
                        <a:t>Week 6</a:t>
                      </a:r>
                    </a:p>
                  </a:txBody>
                  <a:tcPr/>
                </a:tc>
                <a:tc>
                  <a:txBody>
                    <a:bodyPr/>
                    <a:lstStyle/>
                    <a:p>
                      <a:pPr marL="0" marR="0" lvl="0" indent="0" algn="l" defTabSz="914400" rtl="0">
                        <a:lnSpc>
                          <a:spcPct val="100000"/>
                        </a:lnSpc>
                        <a:spcBef>
                          <a:spcPts val="0"/>
                        </a:spcBef>
                        <a:spcAft>
                          <a:spcPts val="0"/>
                        </a:spcAft>
                        <a:buClrTx/>
                        <a:buSzTx/>
                        <a:buFontTx/>
                        <a:buNone/>
                        <a:defRPr/>
                      </a:pPr>
                      <a:r>
                        <a:rPr lang="en-GB" sz="1800" b="1" i="0" u="none" strike="noStrike" cap="none" spc="0" dirty="0">
                          <a:solidFill>
                            <a:schemeClr val="dk1"/>
                          </a:solidFill>
                          <a:latin typeface="Calibri"/>
                          <a:ea typeface="Arial"/>
                          <a:cs typeface="Arial"/>
                        </a:rPr>
                        <a:t>Innovations - developing critical analysis using case studies</a:t>
                      </a:r>
                      <a:endParaRPr lang="en-GB" sz="1800" b="1" i="0" dirty="0">
                        <a:solidFill>
                          <a:schemeClr val="dk1"/>
                        </a:solidFill>
                        <a:latin typeface="Calibri"/>
                        <a:ea typeface="Arial"/>
                        <a:cs typeface="Arial"/>
                      </a:endParaRPr>
                    </a:p>
                  </a:txBody>
                  <a:tcPr/>
                </a:tc>
                <a:extLst>
                  <a:ext uri="{0D108BD9-81ED-4DB2-BD59-A6C34878D82A}">
                    <a16:rowId xmlns:a16="http://schemas.microsoft.com/office/drawing/2014/main" val="10006"/>
                  </a:ext>
                </a:extLst>
              </a:tr>
              <a:tr h="356209">
                <a:tc>
                  <a:txBody>
                    <a:bodyPr/>
                    <a:lstStyle/>
                    <a:p>
                      <a:pPr algn="ctr">
                        <a:defRPr/>
                      </a:pPr>
                      <a:r>
                        <a:rPr lang="en-GB" dirty="0"/>
                        <a:t>Week 7</a:t>
                      </a:r>
                    </a:p>
                  </a:txBody>
                  <a:tcPr/>
                </a:tc>
                <a:tc>
                  <a:txBody>
                    <a:bodyPr/>
                    <a:lstStyle/>
                    <a:p>
                      <a:pPr marL="0" marR="0" lvl="0" indent="0" algn="l" defTabSz="914400" rtl="0">
                        <a:lnSpc>
                          <a:spcPct val="100000"/>
                        </a:lnSpc>
                        <a:spcBef>
                          <a:spcPts val="0"/>
                        </a:spcBef>
                        <a:spcAft>
                          <a:spcPts val="0"/>
                        </a:spcAft>
                        <a:buClrTx/>
                        <a:buSzTx/>
                        <a:buFontTx/>
                        <a:buNone/>
                        <a:defRPr/>
                      </a:pPr>
                      <a:r>
                        <a:rPr lang="en-GB" sz="1800" b="1" i="0" u="none" strike="noStrike" cap="none" spc="0" dirty="0">
                          <a:solidFill>
                            <a:schemeClr val="dk1"/>
                          </a:solidFill>
                          <a:latin typeface="Calibri"/>
                          <a:ea typeface="Arial"/>
                          <a:cs typeface="Arial"/>
                        </a:rPr>
                        <a:t>Revision and Review - Digital Innovation - Barriers and Benefits</a:t>
                      </a:r>
                      <a:r>
                        <a:rPr lang="en" sz="1800" b="1" i="0" u="none" strike="noStrike" cap="none" spc="0" dirty="0">
                          <a:solidFill>
                            <a:schemeClr val="dk1"/>
                          </a:solidFill>
                          <a:latin typeface="Calibri"/>
                          <a:ea typeface="Arial"/>
                          <a:cs typeface="Arial"/>
                        </a:rPr>
                        <a:t> </a:t>
                      </a:r>
                      <a:r>
                        <a:rPr lang="en-GB" sz="1800" b="1" i="0" u="none" strike="noStrike" cap="none" spc="0" dirty="0">
                          <a:solidFill>
                            <a:schemeClr val="dk1"/>
                          </a:solidFill>
                          <a:latin typeface="Calibri"/>
                          <a:ea typeface="Calibri"/>
                          <a:cs typeface="Calibri"/>
                        </a:rPr>
                        <a:t>- </a:t>
                      </a:r>
                      <a:r>
                        <a:rPr lang="en" sz="1800" b="1" i="0" u="none" strike="noStrike" cap="none" spc="0" dirty="0">
                          <a:solidFill>
                            <a:schemeClr val="dk1"/>
                          </a:solidFill>
                          <a:latin typeface="Calibri"/>
                          <a:ea typeface="Calibri"/>
                          <a:cs typeface="Calibri"/>
                        </a:rPr>
                        <a:t>(</a:t>
                      </a:r>
                      <a:r>
                        <a:rPr lang="en-GB" sz="1800" b="1" i="0" u="none" strike="noStrike" cap="none" spc="0" dirty="0">
                          <a:solidFill>
                            <a:schemeClr val="dk1"/>
                          </a:solidFill>
                          <a:latin typeface="Calibri"/>
                          <a:ea typeface="Calibri"/>
                          <a:cs typeface="Calibri"/>
                        </a:rPr>
                        <a:t>Scheduling Presentations</a:t>
                      </a:r>
                      <a:r>
                        <a:rPr lang="en" sz="1800" b="1" i="0" u="none" strike="noStrike" cap="none" spc="0" dirty="0">
                          <a:solidFill>
                            <a:schemeClr val="dk1"/>
                          </a:solidFill>
                          <a:latin typeface="Calibri"/>
                          <a:ea typeface="Calibri"/>
                          <a:cs typeface="Calibri"/>
                        </a:rPr>
                        <a:t>)</a:t>
                      </a:r>
                      <a:endParaRPr lang="en-GB" sz="1800" b="1" i="0" dirty="0">
                        <a:solidFill>
                          <a:schemeClr val="dk1"/>
                        </a:solidFill>
                        <a:latin typeface="Calibri"/>
                        <a:ea typeface="Arial"/>
                        <a:cs typeface="Arial"/>
                      </a:endParaRPr>
                    </a:p>
                  </a:txBody>
                  <a:tcPr/>
                </a:tc>
                <a:extLst>
                  <a:ext uri="{0D108BD9-81ED-4DB2-BD59-A6C34878D82A}">
                    <a16:rowId xmlns:a16="http://schemas.microsoft.com/office/drawing/2014/main" val="10007"/>
                  </a:ext>
                </a:extLst>
              </a:tr>
              <a:tr h="623365">
                <a:tc>
                  <a:txBody>
                    <a:bodyPr/>
                    <a:lstStyle/>
                    <a:p>
                      <a:pPr algn="ctr">
                        <a:defRPr/>
                      </a:pPr>
                      <a:r>
                        <a:rPr lang="en-GB" dirty="0"/>
                        <a:t>Week 8</a:t>
                      </a:r>
                    </a:p>
                  </a:txBody>
                  <a:tcPr/>
                </a:tc>
                <a:tc>
                  <a:txBody>
                    <a:bodyPr/>
                    <a:lstStyle/>
                    <a:p>
                      <a:pPr>
                        <a:defRPr/>
                      </a:pPr>
                      <a:r>
                        <a:rPr lang="en-GB" sz="1800" b="1" i="0" u="none" strike="noStrike" cap="none" spc="0" dirty="0">
                          <a:solidFill>
                            <a:schemeClr val="dk1"/>
                          </a:solidFill>
                          <a:latin typeface="Calibri"/>
                          <a:ea typeface="Calibri"/>
                          <a:cs typeface="Calibri"/>
                        </a:rPr>
                        <a:t>C2 Presenting and Summarising your Research - </a:t>
                      </a:r>
                      <a:r>
                        <a:rPr lang="en" sz="1800" b="1" i="0" u="none" strike="noStrike" cap="none" spc="0" dirty="0">
                          <a:solidFill>
                            <a:schemeClr val="dk1"/>
                          </a:solidFill>
                          <a:latin typeface="Calibri"/>
                          <a:ea typeface="Calibri"/>
                          <a:cs typeface="Calibri"/>
                        </a:rPr>
                        <a:t>(</a:t>
                      </a:r>
                      <a:r>
                        <a:rPr lang="en-GB" sz="1800" b="1" i="0" u="none" strike="noStrike" cap="none" spc="0" dirty="0">
                          <a:solidFill>
                            <a:schemeClr val="dk1"/>
                          </a:solidFill>
                          <a:latin typeface="Calibri"/>
                          <a:ea typeface="Calibri"/>
                          <a:cs typeface="Calibri"/>
                        </a:rPr>
                        <a:t>Scheduling Presentations</a:t>
                      </a:r>
                      <a:r>
                        <a:rPr lang="en" sz="1800" b="1" i="0" u="none" strike="noStrike" cap="none" spc="0" dirty="0">
                          <a:solidFill>
                            <a:schemeClr val="dk1"/>
                          </a:solidFill>
                          <a:latin typeface="Calibri"/>
                          <a:ea typeface="Calibri"/>
                          <a:cs typeface="Calibri"/>
                        </a:rPr>
                        <a:t>)</a:t>
                      </a:r>
                      <a:endParaRPr lang="en-GB" sz="1800" b="1" i="0" dirty="0">
                        <a:solidFill>
                          <a:schemeClr val="dk1"/>
                        </a:solidFill>
                        <a:latin typeface="Calibri"/>
                        <a:ea typeface="Arial"/>
                        <a:cs typeface="Arial"/>
                      </a:endParaRPr>
                    </a:p>
                  </a:txBody>
                  <a:tcPr/>
                </a:tc>
                <a:extLst>
                  <a:ext uri="{0D108BD9-81ED-4DB2-BD59-A6C34878D82A}">
                    <a16:rowId xmlns:a16="http://schemas.microsoft.com/office/drawing/2014/main" val="10008"/>
                  </a:ext>
                </a:extLst>
              </a:tr>
              <a:tr h="356209">
                <a:tc>
                  <a:txBody>
                    <a:bodyPr/>
                    <a:lstStyle/>
                    <a:p>
                      <a:pPr algn="ctr">
                        <a:defRPr/>
                      </a:pPr>
                      <a:r>
                        <a:rPr lang="en-GB" dirty="0"/>
                        <a:t>Week 9</a:t>
                      </a:r>
                    </a:p>
                  </a:txBody>
                  <a:tcPr/>
                </a:tc>
                <a:tc>
                  <a:txBody>
                    <a:bodyPr/>
                    <a:lstStyle/>
                    <a:p>
                      <a:pPr marL="0" marR="0" lvl="0" indent="0" algn="l" defTabSz="914400" rtl="0">
                        <a:lnSpc>
                          <a:spcPct val="100000"/>
                        </a:lnSpc>
                        <a:spcBef>
                          <a:spcPts val="0"/>
                        </a:spcBef>
                        <a:spcAft>
                          <a:spcPts val="0"/>
                        </a:spcAft>
                        <a:buClrTx/>
                        <a:buSzTx/>
                        <a:buFontTx/>
                        <a:buNone/>
                        <a:defRPr/>
                      </a:pPr>
                      <a:r>
                        <a:rPr lang="en-GB" sz="1800" b="1" dirty="0"/>
                        <a:t>Component 2 - Viva Voce - Individual assessments</a:t>
                      </a:r>
                      <a:endParaRPr lang="en-GB" sz="1800" b="1" i="0" dirty="0">
                        <a:solidFill>
                          <a:schemeClr val="dk1"/>
                        </a:solidFill>
                        <a:latin typeface="Calibri"/>
                        <a:ea typeface="Arial"/>
                        <a:cs typeface="Arial"/>
                      </a:endParaRPr>
                    </a:p>
                  </a:txBody>
                  <a:tcPr/>
                </a:tc>
                <a:extLst>
                  <a:ext uri="{0D108BD9-81ED-4DB2-BD59-A6C34878D82A}">
                    <a16:rowId xmlns:a16="http://schemas.microsoft.com/office/drawing/2014/main" val="10009"/>
                  </a:ext>
                </a:extLst>
              </a:tr>
              <a:tr h="609800">
                <a:tc>
                  <a:txBody>
                    <a:bodyPr/>
                    <a:lstStyle/>
                    <a:p>
                      <a:pPr algn="ctr">
                        <a:defRPr/>
                      </a:pPr>
                      <a:r>
                        <a:rPr lang="en-GB" dirty="0"/>
                        <a:t>Week 10</a:t>
                      </a:r>
                    </a:p>
                  </a:txBody>
                  <a:tcPr/>
                </a:tc>
                <a:tc>
                  <a:txBody>
                    <a:bodyPr/>
                    <a:lstStyle/>
                    <a:p>
                      <a:pPr marL="0" marR="0" lvl="0" indent="0" algn="l" defTabSz="914400" rtl="0">
                        <a:lnSpc>
                          <a:spcPct val="100000"/>
                        </a:lnSpc>
                        <a:spcBef>
                          <a:spcPts val="0"/>
                        </a:spcBef>
                        <a:spcAft>
                          <a:spcPts val="0"/>
                        </a:spcAft>
                        <a:buClrTx/>
                        <a:buSzTx/>
                        <a:buFontTx/>
                        <a:buNone/>
                        <a:defRPr/>
                      </a:pPr>
                      <a:r>
                        <a:rPr lang="en-GB" sz="1800" b="1" i="0" dirty="0">
                          <a:solidFill>
                            <a:schemeClr val="dk1"/>
                          </a:solidFill>
                          <a:latin typeface="Calibri"/>
                          <a:ea typeface="Arial"/>
                          <a:cs typeface="Arial"/>
                        </a:rPr>
                        <a:t>Component 2 - Viva Voce - Individual assessments</a:t>
                      </a:r>
                    </a:p>
                  </a:txBody>
                  <a:tcPr/>
                </a:tc>
                <a:extLst>
                  <a:ext uri="{0D108BD9-81ED-4DB2-BD59-A6C34878D82A}">
                    <a16:rowId xmlns:a16="http://schemas.microsoft.com/office/drawing/2014/main" val="10010"/>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40127913" name="Title 1"/>
          <p:cNvSpPr>
            <a:spLocks noGrp="1"/>
          </p:cNvSpPr>
          <p:nvPr>
            <p:ph type="title"/>
          </p:nvPr>
        </p:nvSpPr>
        <p:spPr bwMode="auto"/>
        <p:txBody>
          <a:bodyPr/>
          <a:lstStyle/>
          <a:p>
            <a:pPr>
              <a:defRPr/>
            </a:pPr>
            <a:r>
              <a:rPr lang="en-US">
                <a:cs typeface="Calibri Light"/>
              </a:rPr>
              <a:t>Assessments </a:t>
            </a:r>
            <a:endParaRPr lang="en-US"/>
          </a:p>
        </p:txBody>
      </p:sp>
      <p:graphicFrame>
        <p:nvGraphicFramePr>
          <p:cNvPr id="1619234285" name="Content Placeholder 6"/>
          <p:cNvGraphicFramePr>
            <a:graphicFrameLocks noGrp="1"/>
          </p:cNvGraphicFramePr>
          <p:nvPr>
            <p:ph idx="1"/>
          </p:nvPr>
        </p:nvGraphicFramePr>
        <p:xfrm>
          <a:off x="644745" y="1690687"/>
          <a:ext cx="10625629" cy="2745846"/>
        </p:xfrm>
        <a:graphic>
          <a:graphicData uri="http://schemas.openxmlformats.org/drawingml/2006/table">
            <a:tbl>
              <a:tblPr firstRow="1" bandRow="1">
                <a:tableStyleId>{5C22544A-7EE6-4342-B048-85BDC9FD1C3A}</a:tableStyleId>
              </a:tblPr>
              <a:tblGrid>
                <a:gridCol w="1787711">
                  <a:extLst>
                    <a:ext uri="{9D8B030D-6E8A-4147-A177-3AD203B41FA5}">
                      <a16:colId xmlns:a16="http://schemas.microsoft.com/office/drawing/2014/main" val="20000"/>
                    </a:ext>
                  </a:extLst>
                </a:gridCol>
                <a:gridCol w="4461869">
                  <a:extLst>
                    <a:ext uri="{9D8B030D-6E8A-4147-A177-3AD203B41FA5}">
                      <a16:colId xmlns:a16="http://schemas.microsoft.com/office/drawing/2014/main" val="20001"/>
                    </a:ext>
                  </a:extLst>
                </a:gridCol>
                <a:gridCol w="1495109">
                  <a:extLst>
                    <a:ext uri="{9D8B030D-6E8A-4147-A177-3AD203B41FA5}">
                      <a16:colId xmlns:a16="http://schemas.microsoft.com/office/drawing/2014/main" val="20002"/>
                    </a:ext>
                  </a:extLst>
                </a:gridCol>
                <a:gridCol w="2880940">
                  <a:extLst>
                    <a:ext uri="{9D8B030D-6E8A-4147-A177-3AD203B41FA5}">
                      <a16:colId xmlns:a16="http://schemas.microsoft.com/office/drawing/2014/main" val="20003"/>
                    </a:ext>
                  </a:extLst>
                </a:gridCol>
              </a:tblGrid>
              <a:tr h="915282">
                <a:tc>
                  <a:txBody>
                    <a:bodyPr/>
                    <a:lstStyle/>
                    <a:p>
                      <a:pPr>
                        <a:defRPr/>
                      </a:pPr>
                      <a:r>
                        <a:rPr lang="en-US"/>
                        <a:t>Component </a:t>
                      </a:r>
                    </a:p>
                  </a:txBody>
                  <a:tcPr/>
                </a:tc>
                <a:tc>
                  <a:txBody>
                    <a:bodyPr/>
                    <a:lstStyle/>
                    <a:p>
                      <a:pPr>
                        <a:defRPr/>
                      </a:pPr>
                      <a:r>
                        <a:rPr lang="en-US"/>
                        <a:t>Task Overview </a:t>
                      </a:r>
                    </a:p>
                  </a:txBody>
                  <a:tcPr/>
                </a:tc>
                <a:tc>
                  <a:txBody>
                    <a:bodyPr/>
                    <a:lstStyle/>
                    <a:p>
                      <a:pPr>
                        <a:defRPr/>
                      </a:pPr>
                      <a:r>
                        <a:rPr lang="en-US"/>
                        <a:t>% of module </a:t>
                      </a:r>
                    </a:p>
                  </a:txBody>
                  <a:tcPr/>
                </a:tc>
                <a:tc>
                  <a:txBody>
                    <a:bodyPr/>
                    <a:lstStyle/>
                    <a:p>
                      <a:pPr lvl="0">
                        <a:buNone/>
                        <a:defRPr/>
                      </a:pPr>
                      <a:r>
                        <a:rPr lang="en-US"/>
                        <a:t>Submission Week</a:t>
                      </a:r>
                    </a:p>
                  </a:txBody>
                  <a:tcPr/>
                </a:tc>
                <a:extLst>
                  <a:ext uri="{0D108BD9-81ED-4DB2-BD59-A6C34878D82A}">
                    <a16:rowId xmlns:a16="http://schemas.microsoft.com/office/drawing/2014/main" val="10000"/>
                  </a:ext>
                </a:extLst>
              </a:tr>
              <a:tr h="915282">
                <a:tc>
                  <a:txBody>
                    <a:bodyPr/>
                    <a:lstStyle/>
                    <a:p>
                      <a:pPr>
                        <a:defRPr/>
                      </a:pPr>
                      <a:r>
                        <a:rPr lang="en-US"/>
                        <a:t>Component 1 </a:t>
                      </a:r>
                    </a:p>
                  </a:txBody>
                  <a:tcPr/>
                </a:tc>
                <a:tc>
                  <a:txBody>
                    <a:bodyPr/>
                    <a:lstStyle/>
                    <a:p>
                      <a:pPr>
                        <a:defRPr/>
                      </a:pPr>
                      <a:r>
                        <a:rPr lang="en-US"/>
                        <a:t>Written Report– 2000 words </a:t>
                      </a:r>
                    </a:p>
                  </a:txBody>
                  <a:tcPr/>
                </a:tc>
                <a:tc>
                  <a:txBody>
                    <a:bodyPr/>
                    <a:lstStyle/>
                    <a:p>
                      <a:pPr>
                        <a:defRPr/>
                      </a:pPr>
                      <a:r>
                        <a:rPr lang="en-US"/>
                        <a:t>50</a:t>
                      </a:r>
                    </a:p>
                  </a:txBody>
                  <a:tcPr/>
                </a:tc>
                <a:tc>
                  <a:txBody>
                    <a:bodyPr/>
                    <a:lstStyle/>
                    <a:p>
                      <a:pPr lvl="0">
                        <a:buNone/>
                        <a:defRPr/>
                      </a:pPr>
                      <a:r>
                        <a:rPr lang="en-US"/>
                        <a:t>Week 8</a:t>
                      </a:r>
                    </a:p>
                  </a:txBody>
                  <a:tcPr/>
                </a:tc>
                <a:extLst>
                  <a:ext uri="{0D108BD9-81ED-4DB2-BD59-A6C34878D82A}">
                    <a16:rowId xmlns:a16="http://schemas.microsoft.com/office/drawing/2014/main" val="10001"/>
                  </a:ext>
                </a:extLst>
              </a:tr>
              <a:tr h="915282">
                <a:tc>
                  <a:txBody>
                    <a:bodyPr/>
                    <a:lstStyle/>
                    <a:p>
                      <a:pPr>
                        <a:defRPr/>
                      </a:pPr>
                      <a:r>
                        <a:rPr lang="en-US"/>
                        <a:t>Component 2 </a:t>
                      </a:r>
                    </a:p>
                  </a:txBody>
                  <a:tcPr/>
                </a:tc>
                <a:tc>
                  <a:txBody>
                    <a:bodyPr/>
                    <a:lstStyle/>
                    <a:p>
                      <a:pPr marL="0" marR="0" lvl="0" indent="0" algn="l" defTabSz="914400" rtl="0">
                        <a:lnSpc>
                          <a:spcPct val="100000"/>
                        </a:lnSpc>
                        <a:spcBef>
                          <a:spcPts val="0"/>
                        </a:spcBef>
                        <a:spcAft>
                          <a:spcPts val="0"/>
                        </a:spcAft>
                        <a:buClrTx/>
                        <a:buSzTx/>
                        <a:buFontTx/>
                        <a:buNone/>
                        <a:defRPr/>
                      </a:pPr>
                      <a:r>
                        <a:rPr lang="en-GB"/>
                        <a:t>Viva (Oral Presentation)  </a:t>
                      </a:r>
                    </a:p>
                    <a:p>
                      <a:pPr marL="0" marR="0" lvl="0" indent="0" algn="l" defTabSz="914400" rtl="0">
                        <a:lnSpc>
                          <a:spcPct val="100000"/>
                        </a:lnSpc>
                        <a:spcBef>
                          <a:spcPts val="0"/>
                        </a:spcBef>
                        <a:spcAft>
                          <a:spcPts val="0"/>
                        </a:spcAft>
                        <a:buClrTx/>
                        <a:buSzTx/>
                        <a:buFontTx/>
                        <a:buNone/>
                        <a:defRPr/>
                      </a:pPr>
                      <a:r>
                        <a:rPr lang="en-GB"/>
                        <a:t> 10mins + 5 min questions</a:t>
                      </a:r>
                    </a:p>
                    <a:p>
                      <a:pPr>
                        <a:defRPr/>
                      </a:pPr>
                      <a:endParaRPr lang="en-US"/>
                    </a:p>
                  </a:txBody>
                  <a:tcPr/>
                </a:tc>
                <a:tc>
                  <a:txBody>
                    <a:bodyPr/>
                    <a:lstStyle/>
                    <a:p>
                      <a:pPr>
                        <a:defRPr/>
                      </a:pPr>
                      <a:r>
                        <a:rPr lang="en-US"/>
                        <a:t>50</a:t>
                      </a:r>
                    </a:p>
                  </a:txBody>
                  <a:tcPr/>
                </a:tc>
                <a:tc>
                  <a:txBody>
                    <a:bodyPr/>
                    <a:lstStyle/>
                    <a:p>
                      <a:pPr lvl="0">
                        <a:buNone/>
                        <a:defRPr/>
                      </a:pPr>
                      <a:r>
                        <a:rPr lang="en-US"/>
                        <a:t>Week</a:t>
                      </a:r>
                      <a:r>
                        <a:rPr lang="en-GB"/>
                        <a:t>s 9 &amp;</a:t>
                      </a:r>
                      <a:r>
                        <a:rPr lang="en-US"/>
                        <a:t> 10</a:t>
                      </a:r>
                    </a:p>
                  </a:txBody>
                  <a:tcPr/>
                </a:tc>
                <a:extLst>
                  <a:ext uri="{0D108BD9-81ED-4DB2-BD59-A6C34878D82A}">
                    <a16:rowId xmlns:a16="http://schemas.microsoft.com/office/drawing/2014/main" val="10002"/>
                  </a:ext>
                </a:extLst>
              </a:tr>
            </a:tbl>
          </a:graphicData>
        </a:graphic>
      </p:graphicFrame>
      <p:sp>
        <p:nvSpPr>
          <p:cNvPr id="172592682" name="TextBox 7"/>
          <p:cNvSpPr txBox="1"/>
          <p:nvPr/>
        </p:nvSpPr>
        <p:spPr bwMode="auto">
          <a:xfrm>
            <a:off x="644745" y="4567148"/>
            <a:ext cx="1076832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a:defRPr/>
            </a:pPr>
            <a:r>
              <a:rPr lang="en-US" sz="2400">
                <a:cs typeface="Calibri"/>
              </a:rPr>
              <a:t>There will be time allocated within class to develop each piece of work, you must show your lecturer progress during class sessions. </a:t>
            </a:r>
            <a:endParaRPr lang="en-US" sz="2400">
              <a:ea typeface="Calibri"/>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573710084" name="Title 1"/>
          <p:cNvSpPr>
            <a:spLocks noGrp="1"/>
          </p:cNvSpPr>
          <p:nvPr>
            <p:ph type="title"/>
          </p:nvPr>
        </p:nvSpPr>
        <p:spPr bwMode="auto"/>
        <p:txBody>
          <a:bodyPr/>
          <a:lstStyle/>
          <a:p>
            <a:pPr>
              <a:defRPr/>
            </a:pPr>
            <a:r>
              <a:rPr lang="en-GB"/>
              <a:t>Navigating our Module Moodle Page </a:t>
            </a:r>
          </a:p>
        </p:txBody>
      </p:sp>
      <p:grpSp>
        <p:nvGrpSpPr>
          <p:cNvPr id="299071711" name="Group 12"/>
          <p:cNvGrpSpPr/>
          <p:nvPr/>
        </p:nvGrpSpPr>
        <p:grpSpPr bwMode="auto">
          <a:xfrm>
            <a:off x="575227" y="2940077"/>
            <a:ext cx="11191047" cy="788274"/>
            <a:chOff x="575227" y="2940077"/>
            <a:chExt cx="11191047" cy="788274"/>
          </a:xfrm>
        </p:grpSpPr>
        <p:pic>
          <p:nvPicPr>
            <p:cNvPr id="5" name="Picture 4"/>
            <p:cNvPicPr>
              <a:picLocks noChangeAspect="1"/>
            </p:cNvPicPr>
            <p:nvPr/>
          </p:nvPicPr>
          <p:blipFill rotWithShape="1">
            <a:blip r:embed="rId3"/>
            <a:stretch/>
          </p:blipFill>
          <p:spPr bwMode="auto">
            <a:xfrm>
              <a:off x="575227" y="2943284"/>
              <a:ext cx="1879738" cy="785066"/>
            </a:xfrm>
            <a:prstGeom prst="rect">
              <a:avLst/>
            </a:prstGeom>
          </p:spPr>
        </p:pic>
        <p:sp>
          <p:nvSpPr>
            <p:cNvPr id="6" name="TextBox 5"/>
            <p:cNvSpPr txBox="1"/>
            <p:nvPr/>
          </p:nvSpPr>
          <p:spPr bwMode="auto">
            <a:xfrm>
              <a:off x="4262230" y="2940077"/>
              <a:ext cx="7504043" cy="646331"/>
            </a:xfrm>
            <a:prstGeom prst="rect">
              <a:avLst/>
            </a:prstGeom>
            <a:noFill/>
          </p:spPr>
          <p:txBody>
            <a:bodyPr wrap="square" rtlCol="0">
              <a:spAutoFit/>
            </a:bodyPr>
            <a:lstStyle/>
            <a:p>
              <a:pPr>
                <a:defRPr/>
              </a:pPr>
              <a:r>
                <a:rPr lang="en-GB"/>
                <a:t>The Panopto tile at the top of the page will show you the links to all available lecture recording for this module. </a:t>
              </a:r>
            </a:p>
          </p:txBody>
        </p:sp>
      </p:grpSp>
      <p:grpSp>
        <p:nvGrpSpPr>
          <p:cNvPr id="649677359" name="Group 13"/>
          <p:cNvGrpSpPr/>
          <p:nvPr/>
        </p:nvGrpSpPr>
        <p:grpSpPr bwMode="auto">
          <a:xfrm>
            <a:off x="192326" y="3877502"/>
            <a:ext cx="11573948" cy="893281"/>
            <a:chOff x="192326" y="3877502"/>
            <a:chExt cx="11573948" cy="893281"/>
          </a:xfrm>
        </p:grpSpPr>
        <p:pic>
          <p:nvPicPr>
            <p:cNvPr id="8" name="Picture 7"/>
            <p:cNvPicPr>
              <a:picLocks noChangeAspect="1"/>
            </p:cNvPicPr>
            <p:nvPr/>
          </p:nvPicPr>
          <p:blipFill rotWithShape="1">
            <a:blip r:embed="rId4"/>
            <a:stretch/>
          </p:blipFill>
          <p:spPr bwMode="auto">
            <a:xfrm>
              <a:off x="192326" y="3877502"/>
              <a:ext cx="2823921" cy="893281"/>
            </a:xfrm>
            <a:prstGeom prst="rect">
              <a:avLst/>
            </a:prstGeom>
          </p:spPr>
        </p:pic>
        <p:sp>
          <p:nvSpPr>
            <p:cNvPr id="9" name="TextBox 8"/>
            <p:cNvSpPr txBox="1"/>
            <p:nvPr/>
          </p:nvSpPr>
          <p:spPr bwMode="auto">
            <a:xfrm>
              <a:off x="4262230" y="4059664"/>
              <a:ext cx="7504043" cy="646331"/>
            </a:xfrm>
            <a:prstGeom prst="rect">
              <a:avLst/>
            </a:prstGeom>
            <a:noFill/>
          </p:spPr>
          <p:txBody>
            <a:bodyPr wrap="square" rtlCol="0">
              <a:spAutoFit/>
            </a:bodyPr>
            <a:lstStyle/>
            <a:p>
              <a:pPr>
                <a:defRPr/>
              </a:pPr>
              <a:r>
                <a:rPr lang="en-GB"/>
                <a:t>Each week, you will find the ‘lecture materials’ this will include the slides and resources used in your class sessions. </a:t>
              </a:r>
            </a:p>
          </p:txBody>
        </p:sp>
      </p:grpSp>
      <p:grpSp>
        <p:nvGrpSpPr>
          <p:cNvPr id="1126447559" name="Group 14"/>
          <p:cNvGrpSpPr/>
          <p:nvPr/>
        </p:nvGrpSpPr>
        <p:grpSpPr bwMode="auto">
          <a:xfrm>
            <a:off x="376030" y="5287537"/>
            <a:ext cx="11212993" cy="685800"/>
            <a:chOff x="376030" y="5287537"/>
            <a:chExt cx="11212993" cy="685800"/>
          </a:xfrm>
        </p:grpSpPr>
        <p:pic>
          <p:nvPicPr>
            <p:cNvPr id="11" name="Picture 10"/>
            <p:cNvPicPr>
              <a:picLocks noChangeAspect="1"/>
            </p:cNvPicPr>
            <p:nvPr/>
          </p:nvPicPr>
          <p:blipFill rotWithShape="1">
            <a:blip r:embed="rId5"/>
            <a:stretch/>
          </p:blipFill>
          <p:spPr bwMode="auto">
            <a:xfrm>
              <a:off x="376030" y="5287537"/>
              <a:ext cx="3886200" cy="685800"/>
            </a:xfrm>
            <a:prstGeom prst="rect">
              <a:avLst/>
            </a:prstGeom>
          </p:spPr>
        </p:pic>
        <p:sp>
          <p:nvSpPr>
            <p:cNvPr id="12" name="TextBox 11"/>
            <p:cNvSpPr txBox="1"/>
            <p:nvPr/>
          </p:nvSpPr>
          <p:spPr bwMode="auto">
            <a:xfrm>
              <a:off x="4262230" y="5287537"/>
              <a:ext cx="7326795" cy="646331"/>
            </a:xfrm>
            <a:prstGeom prst="rect">
              <a:avLst/>
            </a:prstGeom>
            <a:noFill/>
          </p:spPr>
          <p:txBody>
            <a:bodyPr wrap="square" rtlCol="0">
              <a:spAutoFit/>
            </a:bodyPr>
            <a:lstStyle/>
            <a:p>
              <a:pPr>
                <a:defRPr/>
              </a:pPr>
              <a:r>
                <a:rPr lang="en-GB"/>
                <a:t>Each week, you will find additional resources for your independent studies, you will need to be proactive with your reading and note taking. </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99071711"/>
                                        </p:tgtEl>
                                        <p:attrNameLst>
                                          <p:attrName>style.visibility</p:attrName>
                                        </p:attrNameLst>
                                      </p:cBhvr>
                                      <p:to>
                                        <p:strVal val="visible"/>
                                      </p:to>
                                    </p:set>
                                    <p:animEffect transition="in" filter="fade">
                                      <p:cBhvr>
                                        <p:cTn id="7" dur="500"/>
                                        <p:tgtEl>
                                          <p:spTgt spid="2990717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49677359"/>
                                        </p:tgtEl>
                                        <p:attrNameLst>
                                          <p:attrName>style.visibility</p:attrName>
                                        </p:attrNameLst>
                                      </p:cBhvr>
                                      <p:to>
                                        <p:strVal val="visible"/>
                                      </p:to>
                                    </p:set>
                                    <p:animEffect transition="in" filter="fade">
                                      <p:cBhvr>
                                        <p:cTn id="12" dur="500"/>
                                        <p:tgtEl>
                                          <p:spTgt spid="64967735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26447559"/>
                                        </p:tgtEl>
                                        <p:attrNameLst>
                                          <p:attrName>style.visibility</p:attrName>
                                        </p:attrNameLst>
                                      </p:cBhvr>
                                      <p:to>
                                        <p:strVal val="visible"/>
                                      </p:to>
                                    </p:set>
                                    <p:animEffect transition="in" filter="fade">
                                      <p:cBhvr>
                                        <p:cTn id="17" dur="500"/>
                                        <p:tgtEl>
                                          <p:spTgt spid="11264475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09878365" name="Title 1"/>
          <p:cNvSpPr>
            <a:spLocks noGrp="1"/>
          </p:cNvSpPr>
          <p:nvPr>
            <p:ph type="title"/>
          </p:nvPr>
        </p:nvSpPr>
        <p:spPr bwMode="auto"/>
        <p:txBody>
          <a:bodyPr/>
          <a:lstStyle/>
          <a:p>
            <a:pPr>
              <a:defRPr/>
            </a:pPr>
            <a:r>
              <a:rPr lang="en-GB"/>
              <a:t>Quick Activity</a:t>
            </a:r>
          </a:p>
        </p:txBody>
      </p:sp>
      <p:sp>
        <p:nvSpPr>
          <p:cNvPr id="1883770924" name="TextBox 5"/>
          <p:cNvSpPr txBox="1"/>
          <p:nvPr/>
        </p:nvSpPr>
        <p:spPr bwMode="auto">
          <a:xfrm>
            <a:off x="3608070" y="2693670"/>
            <a:ext cx="5436870" cy="829944"/>
          </a:xfrm>
          <a:prstGeom prst="rect">
            <a:avLst/>
          </a:prstGeom>
          <a:noFill/>
        </p:spPr>
        <p:txBody>
          <a:bodyPr wrap="square" rtlCol="0">
            <a:spAutoFit/>
          </a:bodyPr>
          <a:lstStyle/>
          <a:p>
            <a:pPr>
              <a:defRPr/>
            </a:pPr>
            <a:r>
              <a:rPr lang="en-GB" sz="2400"/>
              <a:t>Complete the choice activity by scannig the QR code.</a:t>
            </a:r>
          </a:p>
        </p:txBody>
      </p:sp>
      <p:sp>
        <p:nvSpPr>
          <p:cNvPr id="1253418889" name="TextBox 6"/>
          <p:cNvSpPr txBox="1"/>
          <p:nvPr/>
        </p:nvSpPr>
        <p:spPr bwMode="auto">
          <a:xfrm>
            <a:off x="3608070" y="4526915"/>
            <a:ext cx="5483860" cy="829944"/>
          </a:xfrm>
          <a:prstGeom prst="rect">
            <a:avLst/>
          </a:prstGeom>
          <a:noFill/>
        </p:spPr>
        <p:txBody>
          <a:bodyPr wrap="square" rtlCol="0">
            <a:spAutoFit/>
          </a:bodyPr>
          <a:lstStyle/>
          <a:p>
            <a:pPr>
              <a:defRPr/>
            </a:pPr>
            <a:r>
              <a:rPr lang="en-GB" sz="2400"/>
              <a:t>How diverse or similar are our areas of interest? </a:t>
            </a:r>
          </a:p>
        </p:txBody>
      </p:sp>
      <p:pic>
        <p:nvPicPr>
          <p:cNvPr id="1027049154" name="Picture 3"/>
          <p:cNvPicPr>
            <a:picLocks noChangeAspect="1"/>
          </p:cNvPicPr>
          <p:nvPr/>
        </p:nvPicPr>
        <p:blipFill rotWithShape="1">
          <a:blip r:embed="rId3"/>
          <a:stretch/>
        </p:blipFill>
        <p:spPr bwMode="auto">
          <a:xfrm>
            <a:off x="9261475" y="1691005"/>
            <a:ext cx="2667000" cy="46482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023198323" name="Title 3"/>
          <p:cNvSpPr>
            <a:spLocks noGrp="1"/>
          </p:cNvSpPr>
          <p:nvPr>
            <p:ph type="title"/>
          </p:nvPr>
        </p:nvSpPr>
        <p:spPr bwMode="auto">
          <a:xfrm>
            <a:off x="2462803" y="1143244"/>
            <a:ext cx="6712282" cy="1325563"/>
          </a:xfrm>
        </p:spPr>
        <p:txBody>
          <a:bodyPr/>
          <a:lstStyle/>
          <a:p>
            <a:pPr>
              <a:defRPr/>
            </a:pPr>
            <a:r>
              <a:rPr lang="en-GB"/>
              <a:t>Introduction to Industry 4.0</a:t>
            </a:r>
          </a:p>
        </p:txBody>
      </p:sp>
      <p:pic>
        <p:nvPicPr>
          <p:cNvPr id="775657104" name="Picture 6"/>
          <p:cNvPicPr>
            <a:picLocks noChangeAspect="1"/>
          </p:cNvPicPr>
          <p:nvPr/>
        </p:nvPicPr>
        <p:blipFill rotWithShape="1">
          <a:blip r:embed="rId3"/>
          <a:stretch/>
        </p:blipFill>
        <p:spPr bwMode="auto">
          <a:xfrm>
            <a:off x="3439948" y="2491009"/>
            <a:ext cx="4757992" cy="248964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85653526" name="Title 1"/>
          <p:cNvSpPr>
            <a:spLocks noGrp="1"/>
          </p:cNvSpPr>
          <p:nvPr>
            <p:ph type="title"/>
          </p:nvPr>
        </p:nvSpPr>
        <p:spPr bwMode="auto">
          <a:xfrm>
            <a:off x="298514" y="1173949"/>
            <a:ext cx="11594969" cy="1325563"/>
          </a:xfrm>
        </p:spPr>
        <p:txBody>
          <a:bodyPr/>
          <a:lstStyle/>
          <a:p>
            <a:pPr>
              <a:defRPr/>
            </a:pPr>
            <a:r>
              <a:rPr lang="en-GB"/>
              <a:t>What is meant by Industrial Revolutions?</a:t>
            </a:r>
          </a:p>
        </p:txBody>
      </p:sp>
      <p:grpSp>
        <p:nvGrpSpPr>
          <p:cNvPr id="102048632" name="Group 16"/>
          <p:cNvGrpSpPr/>
          <p:nvPr/>
        </p:nvGrpSpPr>
        <p:grpSpPr bwMode="auto">
          <a:xfrm>
            <a:off x="695459" y="2653048"/>
            <a:ext cx="5400539" cy="882927"/>
            <a:chOff x="695459" y="2653048"/>
            <a:chExt cx="5400539" cy="882927"/>
          </a:xfrm>
        </p:grpSpPr>
        <p:sp>
          <p:nvSpPr>
            <p:cNvPr id="7" name="Freeform: Shape 6"/>
            <p:cNvSpPr/>
            <p:nvPr/>
          </p:nvSpPr>
          <p:spPr bwMode="auto">
            <a:xfrm>
              <a:off x="695459" y="2653048"/>
              <a:ext cx="2472108" cy="882927"/>
            </a:xfrm>
            <a:custGeom>
              <a:avLst/>
              <a:gdLst>
                <a:gd name="connsiteX0" fmla="*/ 0 w 1179850"/>
                <a:gd name="connsiteY0" fmla="*/ 137670 h 825857"/>
                <a:gd name="connsiteX1" fmla="*/ 137670 w 1179850"/>
                <a:gd name="connsiteY1" fmla="*/ 0 h 825857"/>
                <a:gd name="connsiteX2" fmla="*/ 1042180 w 1179850"/>
                <a:gd name="connsiteY2" fmla="*/ 0 h 825857"/>
                <a:gd name="connsiteX3" fmla="*/ 1179850 w 1179850"/>
                <a:gd name="connsiteY3" fmla="*/ 137670 h 825857"/>
                <a:gd name="connsiteX4" fmla="*/ 1179850 w 1179850"/>
                <a:gd name="connsiteY4" fmla="*/ 688187 h 825857"/>
                <a:gd name="connsiteX5" fmla="*/ 1042180 w 1179850"/>
                <a:gd name="connsiteY5" fmla="*/ 825857 h 825857"/>
                <a:gd name="connsiteX6" fmla="*/ 137670 w 1179850"/>
                <a:gd name="connsiteY6" fmla="*/ 825857 h 825857"/>
                <a:gd name="connsiteX7" fmla="*/ 0 w 1179850"/>
                <a:gd name="connsiteY7" fmla="*/ 688187 h 825857"/>
                <a:gd name="connsiteX8" fmla="*/ 0 w 1179850"/>
                <a:gd name="connsiteY8" fmla="*/ 137670 h 82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9850" h="825857" extrusionOk="0">
                  <a:moveTo>
                    <a:pt x="0" y="137670"/>
                  </a:moveTo>
                  <a:cubicBezTo>
                    <a:pt x="0" y="61637"/>
                    <a:pt x="61637" y="0"/>
                    <a:pt x="137670" y="0"/>
                  </a:cubicBezTo>
                  <a:lnTo>
                    <a:pt x="1042180" y="0"/>
                  </a:lnTo>
                  <a:cubicBezTo>
                    <a:pt x="1118213" y="0"/>
                    <a:pt x="1179850" y="61637"/>
                    <a:pt x="1179850" y="137670"/>
                  </a:cubicBezTo>
                  <a:lnTo>
                    <a:pt x="1179850" y="688187"/>
                  </a:lnTo>
                  <a:cubicBezTo>
                    <a:pt x="1179850" y="764220"/>
                    <a:pt x="1118213" y="825857"/>
                    <a:pt x="1042180" y="825857"/>
                  </a:cubicBezTo>
                  <a:lnTo>
                    <a:pt x="137670" y="825857"/>
                  </a:lnTo>
                  <a:cubicBezTo>
                    <a:pt x="61637" y="825857"/>
                    <a:pt x="0" y="764220"/>
                    <a:pt x="0" y="688187"/>
                  </a:cubicBezTo>
                  <a:lnTo>
                    <a:pt x="0" y="1376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6522" tIns="116522" rIns="116522" bIns="116522" numCol="1" spcCol="1270" anchor="ctr" anchorCtr="0">
              <a:noAutofit/>
            </a:bodyPr>
            <a:lstStyle/>
            <a:p>
              <a:pPr marL="0" lvl="0" indent="0" algn="ctr" defTabSz="889000">
                <a:lnSpc>
                  <a:spcPct val="90000"/>
                </a:lnSpc>
                <a:spcBef>
                  <a:spcPts val="0"/>
                </a:spcBef>
                <a:spcAft>
                  <a:spcPts val="0"/>
                </a:spcAft>
                <a:buNone/>
                <a:defRPr/>
              </a:pPr>
              <a:r>
                <a:rPr lang="en-GB" sz="2000"/>
                <a:t>Industry 1.0</a:t>
              </a:r>
            </a:p>
          </p:txBody>
        </p:sp>
        <p:sp>
          <p:nvSpPr>
            <p:cNvPr id="8" name="Freeform: Shape 7"/>
            <p:cNvSpPr/>
            <p:nvPr/>
          </p:nvSpPr>
          <p:spPr bwMode="auto">
            <a:xfrm>
              <a:off x="3468074" y="2715379"/>
              <a:ext cx="2627925" cy="713621"/>
            </a:xfrm>
            <a:custGeom>
              <a:avLst/>
              <a:gdLst>
                <a:gd name="connsiteX0" fmla="*/ 0 w 858110"/>
                <a:gd name="connsiteY0" fmla="*/ 0 h 667494"/>
                <a:gd name="connsiteX1" fmla="*/ 858110 w 858110"/>
                <a:gd name="connsiteY1" fmla="*/ 0 h 667494"/>
                <a:gd name="connsiteX2" fmla="*/ 858110 w 858110"/>
                <a:gd name="connsiteY2" fmla="*/ 667494 h 667494"/>
                <a:gd name="connsiteX3" fmla="*/ 0 w 858110"/>
                <a:gd name="connsiteY3" fmla="*/ 667494 h 667494"/>
                <a:gd name="connsiteX4" fmla="*/ 0 w 858110"/>
                <a:gd name="connsiteY4" fmla="*/ 0 h 667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110" h="667494" extrusionOk="0">
                  <a:moveTo>
                    <a:pt x="0" y="0"/>
                  </a:moveTo>
                  <a:lnTo>
                    <a:pt x="858110" y="0"/>
                  </a:lnTo>
                  <a:lnTo>
                    <a:pt x="858110" y="667494"/>
                  </a:lnTo>
                  <a:lnTo>
                    <a:pt x="0" y="6674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ctr" anchorCtr="0">
              <a:noAutofit/>
            </a:bodyPr>
            <a:lstStyle/>
            <a:p>
              <a:pPr marL="0" lvl="1" algn="l" defTabSz="400050">
                <a:lnSpc>
                  <a:spcPct val="90000"/>
                </a:lnSpc>
                <a:spcBef>
                  <a:spcPts val="0"/>
                </a:spcBef>
                <a:spcAft>
                  <a:spcPts val="0"/>
                </a:spcAft>
                <a:defRPr/>
              </a:pPr>
              <a:r>
                <a:rPr lang="en-GB" sz="2400"/>
                <a:t>Mechanisation</a:t>
              </a:r>
              <a:endParaRPr lang="en-GB" sz="900"/>
            </a:p>
          </p:txBody>
        </p:sp>
      </p:grpSp>
      <p:grpSp>
        <p:nvGrpSpPr>
          <p:cNvPr id="432727398" name="Group 17"/>
          <p:cNvGrpSpPr/>
          <p:nvPr/>
        </p:nvGrpSpPr>
        <p:grpSpPr bwMode="auto">
          <a:xfrm>
            <a:off x="982857" y="3535540"/>
            <a:ext cx="6654317" cy="992254"/>
            <a:chOff x="982857" y="3535540"/>
            <a:chExt cx="6654317" cy="992254"/>
          </a:xfrm>
        </p:grpSpPr>
        <p:sp>
          <p:nvSpPr>
            <p:cNvPr id="6" name="Arrow: Bent-Up 5"/>
            <p:cNvSpPr/>
            <p:nvPr/>
          </p:nvSpPr>
          <p:spPr bwMode="auto">
            <a:xfrm rot="5400000">
              <a:off x="1444130" y="3074267"/>
              <a:ext cx="749301" cy="1671848"/>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0" name="Freeform: Shape 9"/>
            <p:cNvSpPr/>
            <p:nvPr/>
          </p:nvSpPr>
          <p:spPr bwMode="auto">
            <a:xfrm>
              <a:off x="2745100" y="3644867"/>
              <a:ext cx="2472108" cy="882927"/>
            </a:xfrm>
            <a:custGeom>
              <a:avLst/>
              <a:gdLst>
                <a:gd name="connsiteX0" fmla="*/ 0 w 1179850"/>
                <a:gd name="connsiteY0" fmla="*/ 137670 h 825857"/>
                <a:gd name="connsiteX1" fmla="*/ 137670 w 1179850"/>
                <a:gd name="connsiteY1" fmla="*/ 0 h 825857"/>
                <a:gd name="connsiteX2" fmla="*/ 1042180 w 1179850"/>
                <a:gd name="connsiteY2" fmla="*/ 0 h 825857"/>
                <a:gd name="connsiteX3" fmla="*/ 1179850 w 1179850"/>
                <a:gd name="connsiteY3" fmla="*/ 137670 h 825857"/>
                <a:gd name="connsiteX4" fmla="*/ 1179850 w 1179850"/>
                <a:gd name="connsiteY4" fmla="*/ 688187 h 825857"/>
                <a:gd name="connsiteX5" fmla="*/ 1042180 w 1179850"/>
                <a:gd name="connsiteY5" fmla="*/ 825857 h 825857"/>
                <a:gd name="connsiteX6" fmla="*/ 137670 w 1179850"/>
                <a:gd name="connsiteY6" fmla="*/ 825857 h 825857"/>
                <a:gd name="connsiteX7" fmla="*/ 0 w 1179850"/>
                <a:gd name="connsiteY7" fmla="*/ 688187 h 825857"/>
                <a:gd name="connsiteX8" fmla="*/ 0 w 1179850"/>
                <a:gd name="connsiteY8" fmla="*/ 137670 h 82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9850" h="825857" extrusionOk="0">
                  <a:moveTo>
                    <a:pt x="0" y="137670"/>
                  </a:moveTo>
                  <a:cubicBezTo>
                    <a:pt x="0" y="61637"/>
                    <a:pt x="61637" y="0"/>
                    <a:pt x="137670" y="0"/>
                  </a:cubicBezTo>
                  <a:lnTo>
                    <a:pt x="1042180" y="0"/>
                  </a:lnTo>
                  <a:cubicBezTo>
                    <a:pt x="1118213" y="0"/>
                    <a:pt x="1179850" y="61637"/>
                    <a:pt x="1179850" y="137670"/>
                  </a:cubicBezTo>
                  <a:lnTo>
                    <a:pt x="1179850" y="688187"/>
                  </a:lnTo>
                  <a:cubicBezTo>
                    <a:pt x="1179850" y="764220"/>
                    <a:pt x="1118213" y="825857"/>
                    <a:pt x="1042180" y="825857"/>
                  </a:cubicBezTo>
                  <a:lnTo>
                    <a:pt x="137670" y="825857"/>
                  </a:lnTo>
                  <a:cubicBezTo>
                    <a:pt x="61637" y="825857"/>
                    <a:pt x="0" y="764220"/>
                    <a:pt x="0" y="688187"/>
                  </a:cubicBezTo>
                  <a:lnTo>
                    <a:pt x="0" y="1376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6522" tIns="116522" rIns="116522" bIns="116522" numCol="1" spcCol="1270" anchor="ctr" anchorCtr="0">
              <a:noAutofit/>
            </a:bodyPr>
            <a:lstStyle/>
            <a:p>
              <a:pPr marL="0" lvl="0" indent="0" algn="ctr" defTabSz="889000">
                <a:lnSpc>
                  <a:spcPct val="90000"/>
                </a:lnSpc>
                <a:spcBef>
                  <a:spcPts val="0"/>
                </a:spcBef>
                <a:spcAft>
                  <a:spcPts val="0"/>
                </a:spcAft>
                <a:buNone/>
                <a:defRPr/>
              </a:pPr>
              <a:r>
                <a:rPr lang="en-GB" sz="2000"/>
                <a:t>Industry 2.0</a:t>
              </a:r>
            </a:p>
          </p:txBody>
        </p:sp>
        <p:sp>
          <p:nvSpPr>
            <p:cNvPr id="11" name="Freeform: Shape 10"/>
            <p:cNvSpPr/>
            <p:nvPr/>
          </p:nvSpPr>
          <p:spPr bwMode="auto">
            <a:xfrm>
              <a:off x="5410395" y="3721359"/>
              <a:ext cx="2226779" cy="713621"/>
            </a:xfrm>
            <a:custGeom>
              <a:avLst/>
              <a:gdLst>
                <a:gd name="connsiteX0" fmla="*/ 0 w 858110"/>
                <a:gd name="connsiteY0" fmla="*/ 0 h 667494"/>
                <a:gd name="connsiteX1" fmla="*/ 858110 w 858110"/>
                <a:gd name="connsiteY1" fmla="*/ 0 h 667494"/>
                <a:gd name="connsiteX2" fmla="*/ 858110 w 858110"/>
                <a:gd name="connsiteY2" fmla="*/ 667494 h 667494"/>
                <a:gd name="connsiteX3" fmla="*/ 0 w 858110"/>
                <a:gd name="connsiteY3" fmla="*/ 667494 h 667494"/>
                <a:gd name="connsiteX4" fmla="*/ 0 w 858110"/>
                <a:gd name="connsiteY4" fmla="*/ 0 h 667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110" h="667494" extrusionOk="0">
                  <a:moveTo>
                    <a:pt x="0" y="0"/>
                  </a:moveTo>
                  <a:lnTo>
                    <a:pt x="858110" y="0"/>
                  </a:lnTo>
                  <a:lnTo>
                    <a:pt x="858110" y="667494"/>
                  </a:lnTo>
                  <a:lnTo>
                    <a:pt x="0" y="6674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ctr" anchorCtr="0">
              <a:noAutofit/>
            </a:bodyPr>
            <a:lstStyle/>
            <a:p>
              <a:pPr marL="0" lvl="1" algn="l" defTabSz="400050">
                <a:lnSpc>
                  <a:spcPct val="90000"/>
                </a:lnSpc>
                <a:spcBef>
                  <a:spcPts val="0"/>
                </a:spcBef>
                <a:spcAft>
                  <a:spcPts val="0"/>
                </a:spcAft>
                <a:defRPr/>
              </a:pPr>
              <a:r>
                <a:rPr lang="en-GB" sz="2400"/>
                <a:t>Electrification</a:t>
              </a:r>
            </a:p>
          </p:txBody>
        </p:sp>
      </p:grpSp>
      <p:grpSp>
        <p:nvGrpSpPr>
          <p:cNvPr id="1071660939" name="Group 18"/>
          <p:cNvGrpSpPr/>
          <p:nvPr/>
        </p:nvGrpSpPr>
        <p:grpSpPr bwMode="auto">
          <a:xfrm>
            <a:off x="3032499" y="4527358"/>
            <a:ext cx="6374388" cy="992254"/>
            <a:chOff x="3032499" y="4527358"/>
            <a:chExt cx="6374388" cy="992254"/>
          </a:xfrm>
        </p:grpSpPr>
        <p:sp>
          <p:nvSpPr>
            <p:cNvPr id="9" name="Arrow: Bent-Up 8"/>
            <p:cNvSpPr/>
            <p:nvPr/>
          </p:nvSpPr>
          <p:spPr bwMode="auto">
            <a:xfrm rot="5400000">
              <a:off x="3493772" y="4066085"/>
              <a:ext cx="749301" cy="1671848"/>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3" name="Freeform: Shape 12"/>
            <p:cNvSpPr/>
            <p:nvPr/>
          </p:nvSpPr>
          <p:spPr bwMode="auto">
            <a:xfrm>
              <a:off x="4794743" y="4636685"/>
              <a:ext cx="2472108" cy="882927"/>
            </a:xfrm>
            <a:custGeom>
              <a:avLst/>
              <a:gdLst>
                <a:gd name="connsiteX0" fmla="*/ 0 w 1179850"/>
                <a:gd name="connsiteY0" fmla="*/ 137670 h 825857"/>
                <a:gd name="connsiteX1" fmla="*/ 137670 w 1179850"/>
                <a:gd name="connsiteY1" fmla="*/ 0 h 825857"/>
                <a:gd name="connsiteX2" fmla="*/ 1042180 w 1179850"/>
                <a:gd name="connsiteY2" fmla="*/ 0 h 825857"/>
                <a:gd name="connsiteX3" fmla="*/ 1179850 w 1179850"/>
                <a:gd name="connsiteY3" fmla="*/ 137670 h 825857"/>
                <a:gd name="connsiteX4" fmla="*/ 1179850 w 1179850"/>
                <a:gd name="connsiteY4" fmla="*/ 688187 h 825857"/>
                <a:gd name="connsiteX5" fmla="*/ 1042180 w 1179850"/>
                <a:gd name="connsiteY5" fmla="*/ 825857 h 825857"/>
                <a:gd name="connsiteX6" fmla="*/ 137670 w 1179850"/>
                <a:gd name="connsiteY6" fmla="*/ 825857 h 825857"/>
                <a:gd name="connsiteX7" fmla="*/ 0 w 1179850"/>
                <a:gd name="connsiteY7" fmla="*/ 688187 h 825857"/>
                <a:gd name="connsiteX8" fmla="*/ 0 w 1179850"/>
                <a:gd name="connsiteY8" fmla="*/ 137670 h 82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9850" h="825857" extrusionOk="0">
                  <a:moveTo>
                    <a:pt x="0" y="137670"/>
                  </a:moveTo>
                  <a:cubicBezTo>
                    <a:pt x="0" y="61637"/>
                    <a:pt x="61637" y="0"/>
                    <a:pt x="137670" y="0"/>
                  </a:cubicBezTo>
                  <a:lnTo>
                    <a:pt x="1042180" y="0"/>
                  </a:lnTo>
                  <a:cubicBezTo>
                    <a:pt x="1118213" y="0"/>
                    <a:pt x="1179850" y="61637"/>
                    <a:pt x="1179850" y="137670"/>
                  </a:cubicBezTo>
                  <a:lnTo>
                    <a:pt x="1179850" y="688187"/>
                  </a:lnTo>
                  <a:cubicBezTo>
                    <a:pt x="1179850" y="764220"/>
                    <a:pt x="1118213" y="825857"/>
                    <a:pt x="1042180" y="825857"/>
                  </a:cubicBezTo>
                  <a:lnTo>
                    <a:pt x="137670" y="825857"/>
                  </a:lnTo>
                  <a:cubicBezTo>
                    <a:pt x="61637" y="825857"/>
                    <a:pt x="0" y="764220"/>
                    <a:pt x="0" y="688187"/>
                  </a:cubicBezTo>
                  <a:lnTo>
                    <a:pt x="0" y="1376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6522" tIns="116522" rIns="116522" bIns="116522" numCol="1" spcCol="1270" anchor="ctr" anchorCtr="0">
              <a:noAutofit/>
            </a:bodyPr>
            <a:lstStyle/>
            <a:p>
              <a:pPr marL="0" lvl="0" indent="0" algn="ctr" defTabSz="889000">
                <a:lnSpc>
                  <a:spcPct val="90000"/>
                </a:lnSpc>
                <a:spcBef>
                  <a:spcPts val="0"/>
                </a:spcBef>
                <a:spcAft>
                  <a:spcPts val="0"/>
                </a:spcAft>
                <a:buNone/>
                <a:defRPr/>
              </a:pPr>
              <a:r>
                <a:rPr lang="en-GB" sz="2000"/>
                <a:t>Industry 3.0</a:t>
              </a:r>
            </a:p>
          </p:txBody>
        </p:sp>
        <p:sp>
          <p:nvSpPr>
            <p:cNvPr id="14" name="Freeform: Shape 13"/>
            <p:cNvSpPr/>
            <p:nvPr/>
          </p:nvSpPr>
          <p:spPr bwMode="auto">
            <a:xfrm>
              <a:off x="7357247" y="4720892"/>
              <a:ext cx="2049640" cy="713621"/>
            </a:xfrm>
            <a:custGeom>
              <a:avLst/>
              <a:gdLst>
                <a:gd name="connsiteX0" fmla="*/ 0 w 858110"/>
                <a:gd name="connsiteY0" fmla="*/ 0 h 667494"/>
                <a:gd name="connsiteX1" fmla="*/ 858110 w 858110"/>
                <a:gd name="connsiteY1" fmla="*/ 0 h 667494"/>
                <a:gd name="connsiteX2" fmla="*/ 858110 w 858110"/>
                <a:gd name="connsiteY2" fmla="*/ 667494 h 667494"/>
                <a:gd name="connsiteX3" fmla="*/ 0 w 858110"/>
                <a:gd name="connsiteY3" fmla="*/ 667494 h 667494"/>
                <a:gd name="connsiteX4" fmla="*/ 0 w 858110"/>
                <a:gd name="connsiteY4" fmla="*/ 0 h 667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110" h="667494" extrusionOk="0">
                  <a:moveTo>
                    <a:pt x="0" y="0"/>
                  </a:moveTo>
                  <a:lnTo>
                    <a:pt x="858110" y="0"/>
                  </a:lnTo>
                  <a:lnTo>
                    <a:pt x="858110" y="667494"/>
                  </a:lnTo>
                  <a:lnTo>
                    <a:pt x="0" y="6674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5720" tIns="45720" rIns="45720" bIns="45720" numCol="1" spcCol="1270" anchor="ctr" anchorCtr="0">
              <a:noAutofit/>
            </a:bodyPr>
            <a:lstStyle/>
            <a:p>
              <a:pPr marL="0" lvl="1" algn="l" defTabSz="400050">
                <a:lnSpc>
                  <a:spcPct val="90000"/>
                </a:lnSpc>
                <a:spcBef>
                  <a:spcPts val="0"/>
                </a:spcBef>
                <a:spcAft>
                  <a:spcPts val="0"/>
                </a:spcAft>
                <a:defRPr/>
              </a:pPr>
              <a:r>
                <a:rPr lang="en-GB" sz="2400"/>
                <a:t>Digitalisation</a:t>
              </a:r>
            </a:p>
          </p:txBody>
        </p:sp>
      </p:grpSp>
      <p:grpSp>
        <p:nvGrpSpPr>
          <p:cNvPr id="71547836" name="Group 19"/>
          <p:cNvGrpSpPr/>
          <p:nvPr/>
        </p:nvGrpSpPr>
        <p:grpSpPr bwMode="auto">
          <a:xfrm>
            <a:off x="5082139" y="5519177"/>
            <a:ext cx="6696359" cy="992254"/>
            <a:chOff x="5082139" y="5519177"/>
            <a:chExt cx="6696359" cy="992254"/>
          </a:xfrm>
        </p:grpSpPr>
        <p:sp>
          <p:nvSpPr>
            <p:cNvPr id="12" name="Arrow: Bent-Up 11"/>
            <p:cNvSpPr/>
            <p:nvPr/>
          </p:nvSpPr>
          <p:spPr bwMode="auto">
            <a:xfrm rot="5400000">
              <a:off x="5543412" y="5057904"/>
              <a:ext cx="749301" cy="1671848"/>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1">
                <a:tint val="50000"/>
                <a:hueOff val="0"/>
                <a:satOff val="0"/>
                <a:lumOff val="0"/>
                <a:alphaOff val="0"/>
              </a:schemeClr>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15" name="Freeform: Shape 14"/>
            <p:cNvSpPr/>
            <p:nvPr/>
          </p:nvSpPr>
          <p:spPr bwMode="auto">
            <a:xfrm>
              <a:off x="6844383" y="5628504"/>
              <a:ext cx="2472108" cy="882927"/>
            </a:xfrm>
            <a:custGeom>
              <a:avLst/>
              <a:gdLst>
                <a:gd name="connsiteX0" fmla="*/ 0 w 1179850"/>
                <a:gd name="connsiteY0" fmla="*/ 137670 h 825857"/>
                <a:gd name="connsiteX1" fmla="*/ 137670 w 1179850"/>
                <a:gd name="connsiteY1" fmla="*/ 0 h 825857"/>
                <a:gd name="connsiteX2" fmla="*/ 1042180 w 1179850"/>
                <a:gd name="connsiteY2" fmla="*/ 0 h 825857"/>
                <a:gd name="connsiteX3" fmla="*/ 1179850 w 1179850"/>
                <a:gd name="connsiteY3" fmla="*/ 137670 h 825857"/>
                <a:gd name="connsiteX4" fmla="*/ 1179850 w 1179850"/>
                <a:gd name="connsiteY4" fmla="*/ 688187 h 825857"/>
                <a:gd name="connsiteX5" fmla="*/ 1042180 w 1179850"/>
                <a:gd name="connsiteY5" fmla="*/ 825857 h 825857"/>
                <a:gd name="connsiteX6" fmla="*/ 137670 w 1179850"/>
                <a:gd name="connsiteY6" fmla="*/ 825857 h 825857"/>
                <a:gd name="connsiteX7" fmla="*/ 0 w 1179850"/>
                <a:gd name="connsiteY7" fmla="*/ 688187 h 825857"/>
                <a:gd name="connsiteX8" fmla="*/ 0 w 1179850"/>
                <a:gd name="connsiteY8" fmla="*/ 137670 h 82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9850" h="825857" extrusionOk="0">
                  <a:moveTo>
                    <a:pt x="0" y="137670"/>
                  </a:moveTo>
                  <a:cubicBezTo>
                    <a:pt x="0" y="61637"/>
                    <a:pt x="61637" y="0"/>
                    <a:pt x="137670" y="0"/>
                  </a:cubicBezTo>
                  <a:lnTo>
                    <a:pt x="1042180" y="0"/>
                  </a:lnTo>
                  <a:cubicBezTo>
                    <a:pt x="1118213" y="0"/>
                    <a:pt x="1179850" y="61637"/>
                    <a:pt x="1179850" y="137670"/>
                  </a:cubicBezTo>
                  <a:lnTo>
                    <a:pt x="1179850" y="688187"/>
                  </a:lnTo>
                  <a:cubicBezTo>
                    <a:pt x="1179850" y="764220"/>
                    <a:pt x="1118213" y="825857"/>
                    <a:pt x="1042180" y="825857"/>
                  </a:cubicBezTo>
                  <a:lnTo>
                    <a:pt x="137670" y="825857"/>
                  </a:lnTo>
                  <a:cubicBezTo>
                    <a:pt x="61637" y="825857"/>
                    <a:pt x="0" y="764220"/>
                    <a:pt x="0" y="688187"/>
                  </a:cubicBezTo>
                  <a:lnTo>
                    <a:pt x="0" y="1376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6522" tIns="116522" rIns="116522" bIns="116522" numCol="1" spcCol="1270" anchor="ctr" anchorCtr="0">
              <a:noAutofit/>
            </a:bodyPr>
            <a:lstStyle/>
            <a:p>
              <a:pPr marL="0" lvl="0" indent="0" algn="ctr" defTabSz="889000">
                <a:lnSpc>
                  <a:spcPct val="90000"/>
                </a:lnSpc>
                <a:spcBef>
                  <a:spcPts val="0"/>
                </a:spcBef>
                <a:spcAft>
                  <a:spcPts val="0"/>
                </a:spcAft>
                <a:buNone/>
                <a:defRPr/>
              </a:pPr>
              <a:r>
                <a:rPr lang="en-GB" sz="2000"/>
                <a:t>Industry 4.0</a:t>
              </a:r>
            </a:p>
          </p:txBody>
        </p:sp>
        <p:sp>
          <p:nvSpPr>
            <p:cNvPr id="16" name="Freeform: Shape 15"/>
            <p:cNvSpPr/>
            <p:nvPr/>
          </p:nvSpPr>
          <p:spPr bwMode="auto">
            <a:xfrm>
              <a:off x="9439612" y="5720425"/>
              <a:ext cx="2338886" cy="713621"/>
            </a:xfrm>
            <a:custGeom>
              <a:avLst/>
              <a:gdLst>
                <a:gd name="connsiteX0" fmla="*/ 0 w 858110"/>
                <a:gd name="connsiteY0" fmla="*/ 0 h 667494"/>
                <a:gd name="connsiteX1" fmla="*/ 858110 w 858110"/>
                <a:gd name="connsiteY1" fmla="*/ 0 h 667494"/>
                <a:gd name="connsiteX2" fmla="*/ 858110 w 858110"/>
                <a:gd name="connsiteY2" fmla="*/ 667494 h 667494"/>
                <a:gd name="connsiteX3" fmla="*/ 0 w 858110"/>
                <a:gd name="connsiteY3" fmla="*/ 667494 h 667494"/>
                <a:gd name="connsiteX4" fmla="*/ 0 w 858110"/>
                <a:gd name="connsiteY4" fmla="*/ 0 h 667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8110" h="667494" extrusionOk="0">
                  <a:moveTo>
                    <a:pt x="0" y="0"/>
                  </a:moveTo>
                  <a:lnTo>
                    <a:pt x="858110" y="0"/>
                  </a:lnTo>
                  <a:lnTo>
                    <a:pt x="858110" y="667494"/>
                  </a:lnTo>
                  <a:lnTo>
                    <a:pt x="0" y="66749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ctr" anchorCtr="0">
              <a:noAutofit/>
            </a:bodyPr>
            <a:lstStyle/>
            <a:p>
              <a:pPr marL="0" lvl="1" algn="l" defTabSz="533400">
                <a:lnSpc>
                  <a:spcPct val="90000"/>
                </a:lnSpc>
                <a:spcBef>
                  <a:spcPts val="0"/>
                </a:spcBef>
                <a:spcAft>
                  <a:spcPts val="0"/>
                </a:spcAft>
                <a:defRPr/>
              </a:pPr>
              <a:r>
                <a:rPr lang="en-GB" sz="2400"/>
                <a:t>Cyber-Physical Processes</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048632"/>
                                        </p:tgtEl>
                                        <p:attrNameLst>
                                          <p:attrName>style.visibility</p:attrName>
                                        </p:attrNameLst>
                                      </p:cBhvr>
                                      <p:to>
                                        <p:strVal val="visible"/>
                                      </p:to>
                                    </p:set>
                                    <p:animEffect transition="in" filter="fade">
                                      <p:cBhvr>
                                        <p:cTn id="7" dur="500"/>
                                        <p:tgtEl>
                                          <p:spTgt spid="10204863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32727398"/>
                                        </p:tgtEl>
                                        <p:attrNameLst>
                                          <p:attrName>style.visibility</p:attrName>
                                        </p:attrNameLst>
                                      </p:cBhvr>
                                      <p:to>
                                        <p:strVal val="visible"/>
                                      </p:to>
                                    </p:set>
                                    <p:animEffect transition="in" filter="fade">
                                      <p:cBhvr>
                                        <p:cTn id="12" dur="500"/>
                                        <p:tgtEl>
                                          <p:spTgt spid="43272739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71660939"/>
                                        </p:tgtEl>
                                        <p:attrNameLst>
                                          <p:attrName>style.visibility</p:attrName>
                                        </p:attrNameLst>
                                      </p:cBhvr>
                                      <p:to>
                                        <p:strVal val="visible"/>
                                      </p:to>
                                    </p:set>
                                    <p:animEffect transition="in" filter="fade">
                                      <p:cBhvr>
                                        <p:cTn id="17" dur="500"/>
                                        <p:tgtEl>
                                          <p:spTgt spid="107166093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1547836"/>
                                        </p:tgtEl>
                                        <p:attrNameLst>
                                          <p:attrName>style.visibility</p:attrName>
                                        </p:attrNameLst>
                                      </p:cBhvr>
                                      <p:to>
                                        <p:strVal val="visible"/>
                                      </p:to>
                                    </p:set>
                                    <p:animEffect transition="in" filter="fade">
                                      <p:cBhvr>
                                        <p:cTn id="22" dur="500"/>
                                        <p:tgtEl>
                                          <p:spTgt spid="715478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87756004" name="Content Placeholder 3"/>
          <p:cNvSpPr>
            <a:spLocks noGrp="1"/>
          </p:cNvSpPr>
          <p:nvPr>
            <p:ph idx="1"/>
          </p:nvPr>
        </p:nvSpPr>
        <p:spPr bwMode="auto">
          <a:xfrm>
            <a:off x="630811" y="1470581"/>
            <a:ext cx="4535079" cy="590040"/>
          </a:xfrm>
        </p:spPr>
        <p:txBody>
          <a:bodyPr/>
          <a:lstStyle/>
          <a:p>
            <a:pPr>
              <a:defRPr/>
            </a:pPr>
            <a:r>
              <a:rPr lang="en-GB"/>
              <a:t>Industry 1.0 - </a:t>
            </a:r>
            <a:r>
              <a:rPr lang="en-GB" sz="2800"/>
              <a:t>Mechanisation</a:t>
            </a:r>
            <a:endParaRPr lang="en-GB"/>
          </a:p>
        </p:txBody>
      </p:sp>
      <p:sp>
        <p:nvSpPr>
          <p:cNvPr id="363016124" name="Content Placeholder 4"/>
          <p:cNvSpPr>
            <a:spLocks noGrp="1"/>
          </p:cNvSpPr>
          <p:nvPr>
            <p:ph idx="10"/>
          </p:nvPr>
        </p:nvSpPr>
        <p:spPr bwMode="auto"/>
        <p:txBody>
          <a:bodyPr/>
          <a:lstStyle/>
          <a:p>
            <a:pPr>
              <a:defRPr/>
            </a:pPr>
            <a:r>
              <a:rPr lang="en-GB"/>
              <a:t>Industry 2.0 - </a:t>
            </a:r>
            <a:r>
              <a:rPr lang="en-GB" sz="2800"/>
              <a:t>Electrification</a:t>
            </a:r>
            <a:endParaRPr lang="en-GB"/>
          </a:p>
        </p:txBody>
      </p:sp>
      <p:pic>
        <p:nvPicPr>
          <p:cNvPr id="1510946659" name="Picture 5"/>
          <p:cNvPicPr>
            <a:picLocks noChangeAspect="1"/>
          </p:cNvPicPr>
          <p:nvPr/>
        </p:nvPicPr>
        <p:blipFill rotWithShape="1">
          <a:blip r:embed="rId3"/>
          <a:stretch/>
        </p:blipFill>
        <p:spPr bwMode="auto">
          <a:xfrm>
            <a:off x="266835" y="2378567"/>
            <a:ext cx="2076450" cy="1714500"/>
          </a:xfrm>
          <a:prstGeom prst="rect">
            <a:avLst/>
          </a:prstGeom>
        </p:spPr>
      </p:pic>
      <p:sp>
        <p:nvSpPr>
          <p:cNvPr id="550967738" name="TextBox 6"/>
          <p:cNvSpPr txBox="1"/>
          <p:nvPr/>
        </p:nvSpPr>
        <p:spPr bwMode="auto">
          <a:xfrm>
            <a:off x="2665927" y="2378567"/>
            <a:ext cx="3116687" cy="3170098"/>
          </a:xfrm>
          <a:prstGeom prst="rect">
            <a:avLst/>
          </a:prstGeom>
          <a:solidFill>
            <a:schemeClr val="bg2"/>
          </a:solidFill>
        </p:spPr>
        <p:txBody>
          <a:bodyPr wrap="square" rtlCol="0">
            <a:spAutoFit/>
          </a:bodyPr>
          <a:lstStyle/>
          <a:p>
            <a:pPr marL="285750" indent="-285750">
              <a:buFont typeface="Arial"/>
              <a:buChar char="•"/>
              <a:defRPr/>
            </a:pPr>
            <a:r>
              <a:rPr lang="en-GB" sz="2000"/>
              <a:t>The development of increasingly complex machines. </a:t>
            </a:r>
          </a:p>
          <a:p>
            <a:pPr marL="285750" indent="-285750">
              <a:buFont typeface="Arial"/>
              <a:buChar char="•"/>
              <a:defRPr/>
            </a:pPr>
            <a:r>
              <a:rPr lang="en-GB" sz="2000"/>
              <a:t>Large structures made. </a:t>
            </a:r>
          </a:p>
          <a:p>
            <a:pPr marL="285750" indent="-285750">
              <a:buFont typeface="Arial"/>
              <a:buChar char="•"/>
              <a:defRPr/>
            </a:pPr>
            <a:r>
              <a:rPr lang="en-GB" sz="2000"/>
              <a:t>Factory machines created. </a:t>
            </a:r>
          </a:p>
          <a:p>
            <a:pPr marL="285750" indent="-285750">
              <a:buFont typeface="Arial"/>
              <a:buChar char="•"/>
              <a:defRPr/>
            </a:pPr>
            <a:r>
              <a:rPr lang="en-GB" sz="2000"/>
              <a:t>Rapid socio-economic change. </a:t>
            </a:r>
          </a:p>
          <a:p>
            <a:pPr marL="285750" indent="-285750">
              <a:buFont typeface="Arial"/>
              <a:buChar char="•"/>
              <a:defRPr/>
            </a:pPr>
            <a:r>
              <a:rPr lang="en-GB" sz="2000"/>
              <a:t>Improvements in public health. </a:t>
            </a:r>
          </a:p>
        </p:txBody>
      </p:sp>
      <p:grpSp>
        <p:nvGrpSpPr>
          <p:cNvPr id="1330062286" name="Group 12"/>
          <p:cNvGrpSpPr/>
          <p:nvPr/>
        </p:nvGrpSpPr>
        <p:grpSpPr bwMode="auto">
          <a:xfrm>
            <a:off x="6409388" y="2290476"/>
            <a:ext cx="1681124" cy="1460355"/>
            <a:chOff x="6876111" y="2354941"/>
            <a:chExt cx="1681124" cy="1460355"/>
          </a:xfrm>
        </p:grpSpPr>
        <p:pic>
          <p:nvPicPr>
            <p:cNvPr id="9" name="Graphic 8" descr="Electric Tower with solid fill"/>
            <p:cNvPicPr>
              <a:picLocks noChangeAspect="1"/>
            </p:cNvPicPr>
            <p:nvPr/>
          </p:nvPicPr>
          <p:blipFill rotWithShape="1">
            <a:blip>
              <a:extLst>
                <a:ext uri="{96DAC541-7B7A-43D3-8B79-37D633B846F1}">
                  <asvg:svgBlip xmlns:asvg="http://schemas.microsoft.com/office/drawing/2016/SVG/main" r:embed="rId4"/>
                </a:ext>
              </a:extLst>
            </a:blip>
            <a:stretch/>
          </p:blipFill>
          <p:spPr bwMode="auto">
            <a:xfrm>
              <a:off x="6876111" y="2364600"/>
              <a:ext cx="914400" cy="914400"/>
            </a:xfrm>
            <a:prstGeom prst="rect">
              <a:avLst/>
            </a:prstGeom>
          </p:spPr>
        </p:pic>
        <p:pic>
          <p:nvPicPr>
            <p:cNvPr id="11" name="Graphic 10" descr="Lightbulb with solid fill"/>
            <p:cNvPicPr>
              <a:picLocks noChangeAspect="1"/>
            </p:cNvPicPr>
            <p:nvPr/>
          </p:nvPicPr>
          <p:blipFill rotWithShape="1">
            <a:blip>
              <a:extLst>
                <a:ext uri="{96DAC541-7B7A-43D3-8B79-37D633B846F1}">
                  <asvg:svgBlip xmlns:asvg="http://schemas.microsoft.com/office/drawing/2016/SVG/main" r:embed="rId5"/>
                </a:ext>
              </a:extLst>
            </a:blip>
            <a:stretch/>
          </p:blipFill>
          <p:spPr bwMode="auto">
            <a:xfrm>
              <a:off x="7642835" y="2354941"/>
              <a:ext cx="914400" cy="914400"/>
            </a:xfrm>
            <a:prstGeom prst="rect">
              <a:avLst/>
            </a:prstGeom>
          </p:spPr>
        </p:pic>
        <p:sp>
          <p:nvSpPr>
            <p:cNvPr id="12" name="TextBox 11"/>
            <p:cNvSpPr txBox="1"/>
            <p:nvPr/>
          </p:nvSpPr>
          <p:spPr bwMode="auto">
            <a:xfrm>
              <a:off x="7027229" y="3415186"/>
              <a:ext cx="1530006" cy="400110"/>
            </a:xfrm>
            <a:prstGeom prst="rect">
              <a:avLst/>
            </a:prstGeom>
            <a:solidFill>
              <a:schemeClr val="accent2"/>
            </a:solidFill>
          </p:spPr>
          <p:txBody>
            <a:bodyPr wrap="square" rtlCol="0">
              <a:spAutoFit/>
            </a:bodyPr>
            <a:lstStyle/>
            <a:p>
              <a:pPr>
                <a:defRPr/>
              </a:pPr>
              <a:r>
                <a:rPr lang="en-GB" sz="2000" b="1">
                  <a:solidFill>
                    <a:schemeClr val="bg1"/>
                  </a:solidFill>
                </a:rPr>
                <a:t>Industry 2.0</a:t>
              </a:r>
            </a:p>
          </p:txBody>
        </p:sp>
      </p:grpSp>
      <p:sp>
        <p:nvSpPr>
          <p:cNvPr id="2145540359" name="TextBox 13"/>
          <p:cNvSpPr txBox="1"/>
          <p:nvPr/>
        </p:nvSpPr>
        <p:spPr bwMode="auto">
          <a:xfrm>
            <a:off x="8594504" y="2378567"/>
            <a:ext cx="3116687" cy="3170098"/>
          </a:xfrm>
          <a:prstGeom prst="rect">
            <a:avLst/>
          </a:prstGeom>
          <a:solidFill>
            <a:schemeClr val="bg2"/>
          </a:solidFill>
        </p:spPr>
        <p:txBody>
          <a:bodyPr wrap="square" rtlCol="0">
            <a:spAutoFit/>
          </a:bodyPr>
          <a:lstStyle/>
          <a:p>
            <a:pPr marL="285750" indent="-285750">
              <a:buFont typeface="Arial"/>
              <a:buChar char="•"/>
              <a:defRPr/>
            </a:pPr>
            <a:r>
              <a:rPr lang="en-GB" sz="2000"/>
              <a:t>Introduction of electricity. </a:t>
            </a:r>
          </a:p>
          <a:p>
            <a:pPr marL="285750" indent="-285750">
              <a:buFont typeface="Arial"/>
              <a:buChar char="•"/>
              <a:defRPr/>
            </a:pPr>
            <a:r>
              <a:rPr lang="en-GB" sz="2000"/>
              <a:t>Development of telephone. </a:t>
            </a:r>
          </a:p>
          <a:p>
            <a:pPr marL="285750" indent="-285750">
              <a:buFont typeface="Arial"/>
              <a:buChar char="•"/>
              <a:defRPr/>
            </a:pPr>
            <a:r>
              <a:rPr lang="en-GB" sz="2000"/>
              <a:t>Combustion engines for cars, planes, lorries. </a:t>
            </a:r>
          </a:p>
          <a:p>
            <a:pPr marL="285750" indent="-285750">
              <a:buFont typeface="Arial"/>
              <a:buChar char="•"/>
              <a:defRPr/>
            </a:pPr>
            <a:r>
              <a:rPr lang="en-GB" sz="2000"/>
              <a:t>Increased travel and communication. </a:t>
            </a:r>
          </a:p>
          <a:p>
            <a:pPr marL="285750" indent="-285750">
              <a:buFont typeface="Arial"/>
              <a:buChar char="•"/>
              <a:defRPr/>
            </a:pPr>
            <a:r>
              <a:rPr lang="en-GB" sz="2000"/>
              <a:t>Rapid sharing of knowledge.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50967738">
                                            <p:txEl>
                                              <p:pRg st="0" end="0"/>
                                            </p:txEl>
                                          </p:spTgt>
                                        </p:tgtEl>
                                        <p:attrNameLst>
                                          <p:attrName>style.visibility</p:attrName>
                                        </p:attrNameLst>
                                      </p:cBhvr>
                                      <p:to>
                                        <p:strVal val="visible"/>
                                      </p:to>
                                    </p:set>
                                    <p:animEffect transition="in" filter="fade">
                                      <p:cBhvr>
                                        <p:cTn id="7" dur="500"/>
                                        <p:tgtEl>
                                          <p:spTgt spid="55096773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50967738">
                                            <p:txEl>
                                              <p:pRg st="1" end="1"/>
                                            </p:txEl>
                                          </p:spTgt>
                                        </p:tgtEl>
                                        <p:attrNameLst>
                                          <p:attrName>style.visibility</p:attrName>
                                        </p:attrNameLst>
                                      </p:cBhvr>
                                      <p:to>
                                        <p:strVal val="visible"/>
                                      </p:to>
                                    </p:set>
                                    <p:animEffect transition="in" filter="fade">
                                      <p:cBhvr>
                                        <p:cTn id="12" dur="500"/>
                                        <p:tgtEl>
                                          <p:spTgt spid="55096773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50967738">
                                            <p:txEl>
                                              <p:pRg st="2" end="2"/>
                                            </p:txEl>
                                          </p:spTgt>
                                        </p:tgtEl>
                                        <p:attrNameLst>
                                          <p:attrName>style.visibility</p:attrName>
                                        </p:attrNameLst>
                                      </p:cBhvr>
                                      <p:to>
                                        <p:strVal val="visible"/>
                                      </p:to>
                                    </p:set>
                                    <p:animEffect transition="in" filter="fade">
                                      <p:cBhvr>
                                        <p:cTn id="17" dur="500"/>
                                        <p:tgtEl>
                                          <p:spTgt spid="55096773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50967738">
                                            <p:txEl>
                                              <p:pRg st="3" end="3"/>
                                            </p:txEl>
                                          </p:spTgt>
                                        </p:tgtEl>
                                        <p:attrNameLst>
                                          <p:attrName>style.visibility</p:attrName>
                                        </p:attrNameLst>
                                      </p:cBhvr>
                                      <p:to>
                                        <p:strVal val="visible"/>
                                      </p:to>
                                    </p:set>
                                    <p:animEffect transition="in" filter="fade">
                                      <p:cBhvr>
                                        <p:cTn id="22" dur="500"/>
                                        <p:tgtEl>
                                          <p:spTgt spid="55096773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50967738">
                                            <p:txEl>
                                              <p:pRg st="4" end="4"/>
                                            </p:txEl>
                                          </p:spTgt>
                                        </p:tgtEl>
                                        <p:attrNameLst>
                                          <p:attrName>style.visibility</p:attrName>
                                        </p:attrNameLst>
                                      </p:cBhvr>
                                      <p:to>
                                        <p:strVal val="visible"/>
                                      </p:to>
                                    </p:set>
                                    <p:animEffect transition="in" filter="fade">
                                      <p:cBhvr>
                                        <p:cTn id="27" dur="500"/>
                                        <p:tgtEl>
                                          <p:spTgt spid="55096773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145540359">
                                            <p:txEl>
                                              <p:pRg st="0" end="0"/>
                                            </p:txEl>
                                          </p:spTgt>
                                        </p:tgtEl>
                                        <p:attrNameLst>
                                          <p:attrName>style.visibility</p:attrName>
                                        </p:attrNameLst>
                                      </p:cBhvr>
                                      <p:to>
                                        <p:strVal val="visible"/>
                                      </p:to>
                                    </p:set>
                                    <p:animEffect transition="in" filter="fade">
                                      <p:cBhvr>
                                        <p:cTn id="32" dur="500"/>
                                        <p:tgtEl>
                                          <p:spTgt spid="2145540359">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145540359">
                                            <p:txEl>
                                              <p:pRg st="1" end="1"/>
                                            </p:txEl>
                                          </p:spTgt>
                                        </p:tgtEl>
                                        <p:attrNameLst>
                                          <p:attrName>style.visibility</p:attrName>
                                        </p:attrNameLst>
                                      </p:cBhvr>
                                      <p:to>
                                        <p:strVal val="visible"/>
                                      </p:to>
                                    </p:set>
                                    <p:animEffect transition="in" filter="fade">
                                      <p:cBhvr>
                                        <p:cTn id="37" dur="500"/>
                                        <p:tgtEl>
                                          <p:spTgt spid="2145540359">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145540359">
                                            <p:txEl>
                                              <p:pRg st="2" end="2"/>
                                            </p:txEl>
                                          </p:spTgt>
                                        </p:tgtEl>
                                        <p:attrNameLst>
                                          <p:attrName>style.visibility</p:attrName>
                                        </p:attrNameLst>
                                      </p:cBhvr>
                                      <p:to>
                                        <p:strVal val="visible"/>
                                      </p:to>
                                    </p:set>
                                    <p:animEffect transition="in" filter="fade">
                                      <p:cBhvr>
                                        <p:cTn id="42" dur="500"/>
                                        <p:tgtEl>
                                          <p:spTgt spid="2145540359">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145540359">
                                            <p:txEl>
                                              <p:pRg st="3" end="3"/>
                                            </p:txEl>
                                          </p:spTgt>
                                        </p:tgtEl>
                                        <p:attrNameLst>
                                          <p:attrName>style.visibility</p:attrName>
                                        </p:attrNameLst>
                                      </p:cBhvr>
                                      <p:to>
                                        <p:strVal val="visible"/>
                                      </p:to>
                                    </p:set>
                                    <p:animEffect transition="in" filter="fade">
                                      <p:cBhvr>
                                        <p:cTn id="47" dur="500"/>
                                        <p:tgtEl>
                                          <p:spTgt spid="2145540359">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145540359">
                                            <p:txEl>
                                              <p:pRg st="4" end="4"/>
                                            </p:txEl>
                                          </p:spTgt>
                                        </p:tgtEl>
                                        <p:attrNameLst>
                                          <p:attrName>style.visibility</p:attrName>
                                        </p:attrNameLst>
                                      </p:cBhvr>
                                      <p:to>
                                        <p:strVal val="visible"/>
                                      </p:to>
                                    </p:set>
                                    <p:animEffect transition="in" filter="fade">
                                      <p:cBhvr>
                                        <p:cTn id="52" dur="500"/>
                                        <p:tgtEl>
                                          <p:spTgt spid="21455403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94970340" name="Title 1"/>
          <p:cNvSpPr>
            <a:spLocks noGrp="1"/>
          </p:cNvSpPr>
          <p:nvPr>
            <p:ph type="title"/>
          </p:nvPr>
        </p:nvSpPr>
        <p:spPr bwMode="auto">
          <a:xfrm>
            <a:off x="47220" y="1124368"/>
            <a:ext cx="11594969" cy="766156"/>
          </a:xfrm>
        </p:spPr>
        <p:txBody>
          <a:bodyPr/>
          <a:lstStyle/>
          <a:p>
            <a:pPr>
              <a:defRPr/>
            </a:pPr>
            <a:r>
              <a:rPr lang="en-GB"/>
              <a:t>Industry 3.0 -</a:t>
            </a:r>
            <a:r>
              <a:rPr lang="en-GB" sz="4400"/>
              <a:t> Digitalisation</a:t>
            </a:r>
            <a:endParaRPr lang="en-GB"/>
          </a:p>
        </p:txBody>
      </p:sp>
      <p:pic>
        <p:nvPicPr>
          <p:cNvPr id="1930669772" name="Content Placeholder 4" descr="Internet with solid fill"/>
          <p:cNvPicPr>
            <a:picLocks noGrp="1" noChangeAspect="1"/>
          </p:cNvPicPr>
          <p:nvPr>
            <p:ph idx="1"/>
          </p:nvPr>
        </p:nvPicPr>
        <p:blipFill rotWithShape="1">
          <a:blip>
            <a:extLst>
              <a:ext uri="{96DAC541-7B7A-43D3-8B79-37D633B846F1}">
                <asvg:svgBlip xmlns:asvg="http://schemas.microsoft.com/office/drawing/2016/SVG/main" r:embed="rId3"/>
              </a:ext>
            </a:extLst>
          </a:blip>
          <a:stretch/>
        </p:blipFill>
        <p:spPr bwMode="auto">
          <a:xfrm>
            <a:off x="7214159" y="1050246"/>
            <a:ext cx="914400" cy="914400"/>
          </a:xfrm>
        </p:spPr>
      </p:pic>
      <p:pic>
        <p:nvPicPr>
          <p:cNvPr id="1599645994" name="Graphic 6" descr="Computer outline"/>
          <p:cNvPicPr>
            <a:picLocks noChangeAspect="1"/>
          </p:cNvPicPr>
          <p:nvPr/>
        </p:nvPicPr>
        <p:blipFill rotWithShape="1">
          <a:blip>
            <a:extLst>
              <a:ext uri="{96DAC541-7B7A-43D3-8B79-37D633B846F1}">
                <asvg:svgBlip xmlns:asvg="http://schemas.microsoft.com/office/drawing/2016/SVG/main" r:embed="rId4"/>
              </a:ext>
            </a:extLst>
          </a:blip>
          <a:stretch/>
        </p:blipFill>
        <p:spPr bwMode="auto">
          <a:xfrm>
            <a:off x="6253688" y="1001881"/>
            <a:ext cx="914400" cy="914400"/>
          </a:xfrm>
          <a:prstGeom prst="rect">
            <a:avLst/>
          </a:prstGeom>
        </p:spPr>
      </p:pic>
      <p:sp>
        <p:nvSpPr>
          <p:cNvPr id="2031242893" name="Freeform: Shape 12"/>
          <p:cNvSpPr/>
          <p:nvPr/>
        </p:nvSpPr>
        <p:spPr bwMode="auto">
          <a:xfrm>
            <a:off x="3863662" y="1927032"/>
            <a:ext cx="8126613" cy="914400"/>
          </a:xfrm>
          <a:custGeom>
            <a:avLst/>
            <a:gdLst>
              <a:gd name="connsiteX0" fmla="*/ 0 w 7247295"/>
              <a:gd name="connsiteY0" fmla="*/ 98816 h 790529"/>
              <a:gd name="connsiteX1" fmla="*/ 6852031 w 7247295"/>
              <a:gd name="connsiteY1" fmla="*/ 98816 h 790529"/>
              <a:gd name="connsiteX2" fmla="*/ 6852031 w 7247295"/>
              <a:gd name="connsiteY2" fmla="*/ 0 h 790529"/>
              <a:gd name="connsiteX3" fmla="*/ 7247295 w 7247295"/>
              <a:gd name="connsiteY3" fmla="*/ 395265 h 790529"/>
              <a:gd name="connsiteX4" fmla="*/ 6852031 w 7247295"/>
              <a:gd name="connsiteY4" fmla="*/ 790529 h 790529"/>
              <a:gd name="connsiteX5" fmla="*/ 6852031 w 7247295"/>
              <a:gd name="connsiteY5" fmla="*/ 691713 h 790529"/>
              <a:gd name="connsiteX6" fmla="*/ 0 w 7247295"/>
              <a:gd name="connsiteY6" fmla="*/ 691713 h 790529"/>
              <a:gd name="connsiteX7" fmla="*/ 0 w 7247295"/>
              <a:gd name="connsiteY7" fmla="*/ 98816 h 79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295" h="790529" extrusionOk="0">
                <a:moveTo>
                  <a:pt x="0" y="98816"/>
                </a:moveTo>
                <a:lnTo>
                  <a:pt x="6852031" y="98816"/>
                </a:lnTo>
                <a:lnTo>
                  <a:pt x="6852031" y="0"/>
                </a:lnTo>
                <a:lnTo>
                  <a:pt x="7247295" y="395265"/>
                </a:lnTo>
                <a:lnTo>
                  <a:pt x="6852031" y="790529"/>
                </a:lnTo>
                <a:lnTo>
                  <a:pt x="6852031" y="691713"/>
                </a:lnTo>
                <a:lnTo>
                  <a:pt x="0" y="691713"/>
                </a:lnTo>
                <a:lnTo>
                  <a:pt x="0" y="98816"/>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160" tIns="108976" rIns="306608" bIns="108976" numCol="1" spcCol="1270" anchor="t" anchorCtr="0">
            <a:noAutofit/>
          </a:bodyPr>
          <a:lstStyle/>
          <a:p>
            <a:pPr marL="171450" lvl="1" indent="-171450" algn="l" defTabSz="711200">
              <a:lnSpc>
                <a:spcPct val="90000"/>
              </a:lnSpc>
              <a:spcBef>
                <a:spcPts val="0"/>
              </a:spcBef>
              <a:spcAft>
                <a:spcPts val="0"/>
              </a:spcAft>
              <a:buChar char="•"/>
              <a:defRPr/>
            </a:pPr>
            <a:r>
              <a:rPr lang="en-GB" sz="1600"/>
              <a:t>The invention of the transistor marked the start of the Third Industrial Revolution (Industry 3.0), leading to innovations in small radios, calculators, and later, modern computers through the miniaturisation of transistors into silicon chips.</a:t>
            </a:r>
          </a:p>
        </p:txBody>
      </p:sp>
      <p:sp>
        <p:nvSpPr>
          <p:cNvPr id="1378705806" name="Freeform: Shape 13"/>
          <p:cNvSpPr/>
          <p:nvPr/>
        </p:nvSpPr>
        <p:spPr bwMode="auto">
          <a:xfrm>
            <a:off x="201725" y="2028529"/>
            <a:ext cx="3661937" cy="716325"/>
          </a:xfrm>
          <a:custGeom>
            <a:avLst/>
            <a:gdLst>
              <a:gd name="connsiteX0" fmla="*/ 0 w 4038661"/>
              <a:gd name="connsiteY0" fmla="*/ 119390 h 716325"/>
              <a:gd name="connsiteX1" fmla="*/ 119390 w 4038661"/>
              <a:gd name="connsiteY1" fmla="*/ 0 h 716325"/>
              <a:gd name="connsiteX2" fmla="*/ 3919271 w 4038661"/>
              <a:gd name="connsiteY2" fmla="*/ 0 h 716325"/>
              <a:gd name="connsiteX3" fmla="*/ 4038661 w 4038661"/>
              <a:gd name="connsiteY3" fmla="*/ 119390 h 716325"/>
              <a:gd name="connsiteX4" fmla="*/ 4038661 w 4038661"/>
              <a:gd name="connsiteY4" fmla="*/ 596935 h 716325"/>
              <a:gd name="connsiteX5" fmla="*/ 3919271 w 4038661"/>
              <a:gd name="connsiteY5" fmla="*/ 716325 h 716325"/>
              <a:gd name="connsiteX6" fmla="*/ 119390 w 4038661"/>
              <a:gd name="connsiteY6" fmla="*/ 716325 h 716325"/>
              <a:gd name="connsiteX7" fmla="*/ 0 w 4038661"/>
              <a:gd name="connsiteY7" fmla="*/ 596935 h 716325"/>
              <a:gd name="connsiteX8" fmla="*/ 0 w 4038661"/>
              <a:gd name="connsiteY8" fmla="*/ 119390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38661" h="716325" extrusionOk="0">
                <a:moveTo>
                  <a:pt x="0" y="119390"/>
                </a:moveTo>
                <a:cubicBezTo>
                  <a:pt x="0" y="53453"/>
                  <a:pt x="53453" y="0"/>
                  <a:pt x="119390" y="0"/>
                </a:cubicBezTo>
                <a:lnTo>
                  <a:pt x="3919271" y="0"/>
                </a:lnTo>
                <a:cubicBezTo>
                  <a:pt x="3985208" y="0"/>
                  <a:pt x="4038661" y="53453"/>
                  <a:pt x="4038661" y="119390"/>
                </a:cubicBezTo>
                <a:lnTo>
                  <a:pt x="4038661" y="596935"/>
                </a:lnTo>
                <a:cubicBezTo>
                  <a:pt x="4038661" y="662872"/>
                  <a:pt x="3985208" y="716325"/>
                  <a:pt x="3919271" y="716325"/>
                </a:cubicBezTo>
                <a:lnTo>
                  <a:pt x="119390" y="716325"/>
                </a:lnTo>
                <a:cubicBezTo>
                  <a:pt x="53453" y="716325"/>
                  <a:pt x="0" y="662872"/>
                  <a:pt x="0" y="596935"/>
                </a:cubicBezTo>
                <a:lnTo>
                  <a:pt x="0" y="11939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978" tIns="74973" rIns="114978" bIns="74973" numCol="1" spcCol="1270" anchor="ctr" anchorCtr="0">
            <a:noAutofit/>
          </a:bodyPr>
          <a:lstStyle/>
          <a:p>
            <a:pPr marL="0" lvl="0" indent="0" algn="ctr" defTabSz="933450">
              <a:lnSpc>
                <a:spcPct val="90000"/>
              </a:lnSpc>
              <a:spcBef>
                <a:spcPts val="0"/>
              </a:spcBef>
              <a:spcAft>
                <a:spcPts val="0"/>
              </a:spcAft>
              <a:buNone/>
              <a:defRPr/>
            </a:pPr>
            <a:r>
              <a:rPr lang="en-GB" sz="2100"/>
              <a:t>Invention of the Transistor (1947)</a:t>
            </a:r>
          </a:p>
        </p:txBody>
      </p:sp>
      <p:sp>
        <p:nvSpPr>
          <p:cNvPr id="227559872" name="Freeform: Shape 14"/>
          <p:cNvSpPr/>
          <p:nvPr/>
        </p:nvSpPr>
        <p:spPr bwMode="auto">
          <a:xfrm>
            <a:off x="3863662" y="2755034"/>
            <a:ext cx="8126612" cy="889334"/>
          </a:xfrm>
          <a:custGeom>
            <a:avLst/>
            <a:gdLst>
              <a:gd name="connsiteX0" fmla="*/ 0 w 6806204"/>
              <a:gd name="connsiteY0" fmla="*/ 89541 h 716325"/>
              <a:gd name="connsiteX1" fmla="*/ 6448042 w 6806204"/>
              <a:gd name="connsiteY1" fmla="*/ 89541 h 716325"/>
              <a:gd name="connsiteX2" fmla="*/ 6448042 w 6806204"/>
              <a:gd name="connsiteY2" fmla="*/ 0 h 716325"/>
              <a:gd name="connsiteX3" fmla="*/ 6806204 w 6806204"/>
              <a:gd name="connsiteY3" fmla="*/ 358163 h 716325"/>
              <a:gd name="connsiteX4" fmla="*/ 6448042 w 6806204"/>
              <a:gd name="connsiteY4" fmla="*/ 716325 h 716325"/>
              <a:gd name="connsiteX5" fmla="*/ 6448042 w 6806204"/>
              <a:gd name="connsiteY5" fmla="*/ 626784 h 716325"/>
              <a:gd name="connsiteX6" fmla="*/ 0 w 6806204"/>
              <a:gd name="connsiteY6" fmla="*/ 626784 h 716325"/>
              <a:gd name="connsiteX7" fmla="*/ 0 w 6806204"/>
              <a:gd name="connsiteY7" fmla="*/ 89541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06204" h="716325" extrusionOk="0">
                <a:moveTo>
                  <a:pt x="0" y="89541"/>
                </a:moveTo>
                <a:lnTo>
                  <a:pt x="6448042" y="89541"/>
                </a:lnTo>
                <a:lnTo>
                  <a:pt x="6448042" y="0"/>
                </a:lnTo>
                <a:lnTo>
                  <a:pt x="6806204" y="358163"/>
                </a:lnTo>
                <a:lnTo>
                  <a:pt x="6448042" y="716325"/>
                </a:lnTo>
                <a:lnTo>
                  <a:pt x="6448042" y="626784"/>
                </a:lnTo>
                <a:lnTo>
                  <a:pt x="0" y="626784"/>
                </a:lnTo>
                <a:lnTo>
                  <a:pt x="0" y="89541"/>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97161" rIns="276242" bIns="97161" numCol="1" spcCol="1270" anchor="t" anchorCtr="0">
            <a:noAutofit/>
          </a:bodyPr>
          <a:lstStyle/>
          <a:p>
            <a:pPr marL="114300" lvl="1" indent="-114300" algn="l" defTabSz="533400">
              <a:lnSpc>
                <a:spcPct val="90000"/>
              </a:lnSpc>
              <a:spcBef>
                <a:spcPts val="0"/>
              </a:spcBef>
              <a:spcAft>
                <a:spcPts val="0"/>
              </a:spcAft>
              <a:buChar char="•"/>
              <a:defRPr/>
            </a:pPr>
            <a:r>
              <a:rPr lang="en-GB" sz="1600"/>
              <a:t>Unlike earlier revolutions that mechanized processes, Industry 3.0 is defined by digitalisation, where computers process information, leading to the creation of computer networks and the sharing of data and resources.</a:t>
            </a:r>
          </a:p>
        </p:txBody>
      </p:sp>
      <p:sp>
        <p:nvSpPr>
          <p:cNvPr id="718796625" name="Freeform: Shape 15"/>
          <p:cNvSpPr/>
          <p:nvPr/>
        </p:nvSpPr>
        <p:spPr bwMode="auto">
          <a:xfrm>
            <a:off x="172867" y="2853589"/>
            <a:ext cx="3690795" cy="716325"/>
          </a:xfrm>
          <a:custGeom>
            <a:avLst/>
            <a:gdLst>
              <a:gd name="connsiteX0" fmla="*/ 0 w 4537469"/>
              <a:gd name="connsiteY0" fmla="*/ 119390 h 716325"/>
              <a:gd name="connsiteX1" fmla="*/ 119390 w 4537469"/>
              <a:gd name="connsiteY1" fmla="*/ 0 h 716325"/>
              <a:gd name="connsiteX2" fmla="*/ 4418079 w 4537469"/>
              <a:gd name="connsiteY2" fmla="*/ 0 h 716325"/>
              <a:gd name="connsiteX3" fmla="*/ 4537469 w 4537469"/>
              <a:gd name="connsiteY3" fmla="*/ 119390 h 716325"/>
              <a:gd name="connsiteX4" fmla="*/ 4537469 w 4537469"/>
              <a:gd name="connsiteY4" fmla="*/ 596935 h 716325"/>
              <a:gd name="connsiteX5" fmla="*/ 4418079 w 4537469"/>
              <a:gd name="connsiteY5" fmla="*/ 716325 h 716325"/>
              <a:gd name="connsiteX6" fmla="*/ 119390 w 4537469"/>
              <a:gd name="connsiteY6" fmla="*/ 716325 h 716325"/>
              <a:gd name="connsiteX7" fmla="*/ 0 w 4537469"/>
              <a:gd name="connsiteY7" fmla="*/ 596935 h 716325"/>
              <a:gd name="connsiteX8" fmla="*/ 0 w 4537469"/>
              <a:gd name="connsiteY8" fmla="*/ 119390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7469" h="716325" extrusionOk="0">
                <a:moveTo>
                  <a:pt x="0" y="119390"/>
                </a:moveTo>
                <a:cubicBezTo>
                  <a:pt x="0" y="53453"/>
                  <a:pt x="53453" y="0"/>
                  <a:pt x="119390" y="0"/>
                </a:cubicBezTo>
                <a:lnTo>
                  <a:pt x="4418079" y="0"/>
                </a:lnTo>
                <a:cubicBezTo>
                  <a:pt x="4484016" y="0"/>
                  <a:pt x="4537469" y="53453"/>
                  <a:pt x="4537469" y="119390"/>
                </a:cubicBezTo>
                <a:lnTo>
                  <a:pt x="4537469" y="596935"/>
                </a:lnTo>
                <a:cubicBezTo>
                  <a:pt x="4537469" y="662872"/>
                  <a:pt x="4484016" y="716325"/>
                  <a:pt x="4418079" y="716325"/>
                </a:cubicBezTo>
                <a:lnTo>
                  <a:pt x="119390" y="716325"/>
                </a:lnTo>
                <a:cubicBezTo>
                  <a:pt x="53453" y="716325"/>
                  <a:pt x="0" y="662872"/>
                  <a:pt x="0" y="596935"/>
                </a:cubicBezTo>
                <a:lnTo>
                  <a:pt x="0" y="11939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978" tIns="74973" rIns="114978" bIns="74973" numCol="1" spcCol="1270" anchor="ctr" anchorCtr="0">
            <a:noAutofit/>
          </a:bodyPr>
          <a:lstStyle/>
          <a:p>
            <a:pPr marL="0" lvl="0" indent="0" algn="ctr" defTabSz="933450">
              <a:lnSpc>
                <a:spcPct val="90000"/>
              </a:lnSpc>
              <a:spcBef>
                <a:spcPts val="0"/>
              </a:spcBef>
              <a:spcAft>
                <a:spcPts val="0"/>
              </a:spcAft>
              <a:buNone/>
              <a:defRPr/>
            </a:pPr>
            <a:r>
              <a:rPr lang="en-GB" sz="2100"/>
              <a:t>Digitalization and Computer Networks</a:t>
            </a:r>
          </a:p>
        </p:txBody>
      </p:sp>
      <p:sp>
        <p:nvSpPr>
          <p:cNvPr id="700067776" name="Freeform: Shape 16"/>
          <p:cNvSpPr/>
          <p:nvPr/>
        </p:nvSpPr>
        <p:spPr bwMode="auto">
          <a:xfrm>
            <a:off x="3863661" y="3590753"/>
            <a:ext cx="8155471" cy="881616"/>
          </a:xfrm>
          <a:custGeom>
            <a:avLst/>
            <a:gdLst>
              <a:gd name="connsiteX0" fmla="*/ 0 w 6806204"/>
              <a:gd name="connsiteY0" fmla="*/ 89541 h 716325"/>
              <a:gd name="connsiteX1" fmla="*/ 6448042 w 6806204"/>
              <a:gd name="connsiteY1" fmla="*/ 89541 h 716325"/>
              <a:gd name="connsiteX2" fmla="*/ 6448042 w 6806204"/>
              <a:gd name="connsiteY2" fmla="*/ 0 h 716325"/>
              <a:gd name="connsiteX3" fmla="*/ 6806204 w 6806204"/>
              <a:gd name="connsiteY3" fmla="*/ 358163 h 716325"/>
              <a:gd name="connsiteX4" fmla="*/ 6448042 w 6806204"/>
              <a:gd name="connsiteY4" fmla="*/ 716325 h 716325"/>
              <a:gd name="connsiteX5" fmla="*/ 6448042 w 6806204"/>
              <a:gd name="connsiteY5" fmla="*/ 626784 h 716325"/>
              <a:gd name="connsiteX6" fmla="*/ 0 w 6806204"/>
              <a:gd name="connsiteY6" fmla="*/ 626784 h 716325"/>
              <a:gd name="connsiteX7" fmla="*/ 0 w 6806204"/>
              <a:gd name="connsiteY7" fmla="*/ 89541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06204" h="716325" extrusionOk="0">
                <a:moveTo>
                  <a:pt x="0" y="89541"/>
                </a:moveTo>
                <a:lnTo>
                  <a:pt x="6448042" y="89541"/>
                </a:lnTo>
                <a:lnTo>
                  <a:pt x="6448042" y="0"/>
                </a:lnTo>
                <a:lnTo>
                  <a:pt x="6806204" y="358163"/>
                </a:lnTo>
                <a:lnTo>
                  <a:pt x="6448042" y="716325"/>
                </a:lnTo>
                <a:lnTo>
                  <a:pt x="6448042" y="626784"/>
                </a:lnTo>
                <a:lnTo>
                  <a:pt x="0" y="626784"/>
                </a:lnTo>
                <a:lnTo>
                  <a:pt x="0" y="89541"/>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97161" rIns="276242" bIns="97161" numCol="1" spcCol="1270" anchor="t" anchorCtr="0">
            <a:noAutofit/>
          </a:bodyPr>
          <a:lstStyle/>
          <a:p>
            <a:pPr marL="114300" lvl="1" indent="-114300" algn="l" defTabSz="533400">
              <a:lnSpc>
                <a:spcPct val="90000"/>
              </a:lnSpc>
              <a:spcBef>
                <a:spcPts val="0"/>
              </a:spcBef>
              <a:spcAft>
                <a:spcPts val="0"/>
              </a:spcAft>
              <a:buChar char="•"/>
              <a:defRPr/>
            </a:pPr>
            <a:r>
              <a:rPr lang="en-GB" sz="1600"/>
              <a:t>The World Wide Web emerged in the early 1990s, enabling widespread access to information and leading to the development of the global internet, which transformed communication and information sharing.</a:t>
            </a:r>
          </a:p>
        </p:txBody>
      </p:sp>
      <p:sp>
        <p:nvSpPr>
          <p:cNvPr id="703306471" name="Freeform: Shape 17"/>
          <p:cNvSpPr/>
          <p:nvPr/>
        </p:nvSpPr>
        <p:spPr bwMode="auto">
          <a:xfrm>
            <a:off x="172867" y="3641547"/>
            <a:ext cx="3690795" cy="716325"/>
          </a:xfrm>
          <a:custGeom>
            <a:avLst/>
            <a:gdLst>
              <a:gd name="connsiteX0" fmla="*/ 0 w 4537469"/>
              <a:gd name="connsiteY0" fmla="*/ 119390 h 716325"/>
              <a:gd name="connsiteX1" fmla="*/ 119390 w 4537469"/>
              <a:gd name="connsiteY1" fmla="*/ 0 h 716325"/>
              <a:gd name="connsiteX2" fmla="*/ 4418079 w 4537469"/>
              <a:gd name="connsiteY2" fmla="*/ 0 h 716325"/>
              <a:gd name="connsiteX3" fmla="*/ 4537469 w 4537469"/>
              <a:gd name="connsiteY3" fmla="*/ 119390 h 716325"/>
              <a:gd name="connsiteX4" fmla="*/ 4537469 w 4537469"/>
              <a:gd name="connsiteY4" fmla="*/ 596935 h 716325"/>
              <a:gd name="connsiteX5" fmla="*/ 4418079 w 4537469"/>
              <a:gd name="connsiteY5" fmla="*/ 716325 h 716325"/>
              <a:gd name="connsiteX6" fmla="*/ 119390 w 4537469"/>
              <a:gd name="connsiteY6" fmla="*/ 716325 h 716325"/>
              <a:gd name="connsiteX7" fmla="*/ 0 w 4537469"/>
              <a:gd name="connsiteY7" fmla="*/ 596935 h 716325"/>
              <a:gd name="connsiteX8" fmla="*/ 0 w 4537469"/>
              <a:gd name="connsiteY8" fmla="*/ 119390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7469" h="716325" extrusionOk="0">
                <a:moveTo>
                  <a:pt x="0" y="119390"/>
                </a:moveTo>
                <a:cubicBezTo>
                  <a:pt x="0" y="53453"/>
                  <a:pt x="53453" y="0"/>
                  <a:pt x="119390" y="0"/>
                </a:cubicBezTo>
                <a:lnTo>
                  <a:pt x="4418079" y="0"/>
                </a:lnTo>
                <a:cubicBezTo>
                  <a:pt x="4484016" y="0"/>
                  <a:pt x="4537469" y="53453"/>
                  <a:pt x="4537469" y="119390"/>
                </a:cubicBezTo>
                <a:lnTo>
                  <a:pt x="4537469" y="596935"/>
                </a:lnTo>
                <a:cubicBezTo>
                  <a:pt x="4537469" y="662872"/>
                  <a:pt x="4484016" y="716325"/>
                  <a:pt x="4418079" y="716325"/>
                </a:cubicBezTo>
                <a:lnTo>
                  <a:pt x="119390" y="716325"/>
                </a:lnTo>
                <a:cubicBezTo>
                  <a:pt x="53453" y="716325"/>
                  <a:pt x="0" y="662872"/>
                  <a:pt x="0" y="596935"/>
                </a:cubicBezTo>
                <a:lnTo>
                  <a:pt x="0" y="11939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978" tIns="74973" rIns="114978" bIns="74973" numCol="1" spcCol="1270" anchor="ctr" anchorCtr="0">
            <a:noAutofit/>
          </a:bodyPr>
          <a:lstStyle/>
          <a:p>
            <a:pPr marL="0" lvl="0" indent="0" algn="ctr" defTabSz="933450">
              <a:lnSpc>
                <a:spcPct val="90000"/>
              </a:lnSpc>
              <a:spcBef>
                <a:spcPts val="0"/>
              </a:spcBef>
              <a:spcAft>
                <a:spcPts val="0"/>
              </a:spcAft>
              <a:buNone/>
              <a:defRPr/>
            </a:pPr>
            <a:r>
              <a:rPr lang="en-GB" sz="2100" b="1"/>
              <a:t>Development of the World Wide Web</a:t>
            </a:r>
            <a:endParaRPr lang="en-GB" sz="2100"/>
          </a:p>
        </p:txBody>
      </p:sp>
      <p:sp>
        <p:nvSpPr>
          <p:cNvPr id="1837676463" name="Freeform: Shape 18"/>
          <p:cNvSpPr/>
          <p:nvPr/>
        </p:nvSpPr>
        <p:spPr bwMode="auto">
          <a:xfrm>
            <a:off x="3863662" y="4393689"/>
            <a:ext cx="8155470" cy="914399"/>
          </a:xfrm>
          <a:custGeom>
            <a:avLst/>
            <a:gdLst>
              <a:gd name="connsiteX0" fmla="*/ 0 w 6806204"/>
              <a:gd name="connsiteY0" fmla="*/ 89541 h 716325"/>
              <a:gd name="connsiteX1" fmla="*/ 6448042 w 6806204"/>
              <a:gd name="connsiteY1" fmla="*/ 89541 h 716325"/>
              <a:gd name="connsiteX2" fmla="*/ 6448042 w 6806204"/>
              <a:gd name="connsiteY2" fmla="*/ 0 h 716325"/>
              <a:gd name="connsiteX3" fmla="*/ 6806204 w 6806204"/>
              <a:gd name="connsiteY3" fmla="*/ 358163 h 716325"/>
              <a:gd name="connsiteX4" fmla="*/ 6448042 w 6806204"/>
              <a:gd name="connsiteY4" fmla="*/ 716325 h 716325"/>
              <a:gd name="connsiteX5" fmla="*/ 6448042 w 6806204"/>
              <a:gd name="connsiteY5" fmla="*/ 626784 h 716325"/>
              <a:gd name="connsiteX6" fmla="*/ 0 w 6806204"/>
              <a:gd name="connsiteY6" fmla="*/ 626784 h 716325"/>
              <a:gd name="connsiteX7" fmla="*/ 0 w 6806204"/>
              <a:gd name="connsiteY7" fmla="*/ 89541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06204" h="716325" extrusionOk="0">
                <a:moveTo>
                  <a:pt x="0" y="89541"/>
                </a:moveTo>
                <a:lnTo>
                  <a:pt x="6448042" y="89541"/>
                </a:lnTo>
                <a:lnTo>
                  <a:pt x="6448042" y="0"/>
                </a:lnTo>
                <a:lnTo>
                  <a:pt x="6806204" y="358163"/>
                </a:lnTo>
                <a:lnTo>
                  <a:pt x="6448042" y="716325"/>
                </a:lnTo>
                <a:lnTo>
                  <a:pt x="6448042" y="626784"/>
                </a:lnTo>
                <a:lnTo>
                  <a:pt x="0" y="626784"/>
                </a:lnTo>
                <a:lnTo>
                  <a:pt x="0" y="89541"/>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97161" rIns="276242" bIns="97161" numCol="1" spcCol="1270" anchor="t" anchorCtr="0">
            <a:noAutofit/>
          </a:bodyPr>
          <a:lstStyle/>
          <a:p>
            <a:pPr marL="114300" lvl="1" indent="-114300" algn="l" defTabSz="533400">
              <a:lnSpc>
                <a:spcPct val="90000"/>
              </a:lnSpc>
              <a:spcBef>
                <a:spcPts val="0"/>
              </a:spcBef>
              <a:spcAft>
                <a:spcPts val="0"/>
              </a:spcAft>
              <a:buChar char="•"/>
              <a:defRPr/>
            </a:pPr>
            <a:r>
              <a:rPr lang="en-GB" sz="1600"/>
              <a:t>By the early 2000s, the web evolved into Web 2.0, characterised by interactive experiences rather than static webpages, turning the web into a global platform that transcended geographic and time constraints.</a:t>
            </a:r>
          </a:p>
        </p:txBody>
      </p:sp>
      <p:sp>
        <p:nvSpPr>
          <p:cNvPr id="1855360215" name="Freeform: Shape 19"/>
          <p:cNvSpPr/>
          <p:nvPr/>
        </p:nvSpPr>
        <p:spPr bwMode="auto">
          <a:xfrm>
            <a:off x="172867" y="4429505"/>
            <a:ext cx="3690795" cy="716325"/>
          </a:xfrm>
          <a:custGeom>
            <a:avLst/>
            <a:gdLst>
              <a:gd name="connsiteX0" fmla="*/ 0 w 4537469"/>
              <a:gd name="connsiteY0" fmla="*/ 119390 h 716325"/>
              <a:gd name="connsiteX1" fmla="*/ 119390 w 4537469"/>
              <a:gd name="connsiteY1" fmla="*/ 0 h 716325"/>
              <a:gd name="connsiteX2" fmla="*/ 4418079 w 4537469"/>
              <a:gd name="connsiteY2" fmla="*/ 0 h 716325"/>
              <a:gd name="connsiteX3" fmla="*/ 4537469 w 4537469"/>
              <a:gd name="connsiteY3" fmla="*/ 119390 h 716325"/>
              <a:gd name="connsiteX4" fmla="*/ 4537469 w 4537469"/>
              <a:gd name="connsiteY4" fmla="*/ 596935 h 716325"/>
              <a:gd name="connsiteX5" fmla="*/ 4418079 w 4537469"/>
              <a:gd name="connsiteY5" fmla="*/ 716325 h 716325"/>
              <a:gd name="connsiteX6" fmla="*/ 119390 w 4537469"/>
              <a:gd name="connsiteY6" fmla="*/ 716325 h 716325"/>
              <a:gd name="connsiteX7" fmla="*/ 0 w 4537469"/>
              <a:gd name="connsiteY7" fmla="*/ 596935 h 716325"/>
              <a:gd name="connsiteX8" fmla="*/ 0 w 4537469"/>
              <a:gd name="connsiteY8" fmla="*/ 119390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7469" h="716325" extrusionOk="0">
                <a:moveTo>
                  <a:pt x="0" y="119390"/>
                </a:moveTo>
                <a:cubicBezTo>
                  <a:pt x="0" y="53453"/>
                  <a:pt x="53453" y="0"/>
                  <a:pt x="119390" y="0"/>
                </a:cubicBezTo>
                <a:lnTo>
                  <a:pt x="4418079" y="0"/>
                </a:lnTo>
                <a:cubicBezTo>
                  <a:pt x="4484016" y="0"/>
                  <a:pt x="4537469" y="53453"/>
                  <a:pt x="4537469" y="119390"/>
                </a:cubicBezTo>
                <a:lnTo>
                  <a:pt x="4537469" y="596935"/>
                </a:lnTo>
                <a:cubicBezTo>
                  <a:pt x="4537469" y="662872"/>
                  <a:pt x="4484016" y="716325"/>
                  <a:pt x="4418079" y="716325"/>
                </a:cubicBezTo>
                <a:lnTo>
                  <a:pt x="119390" y="716325"/>
                </a:lnTo>
                <a:cubicBezTo>
                  <a:pt x="53453" y="716325"/>
                  <a:pt x="0" y="662872"/>
                  <a:pt x="0" y="596935"/>
                </a:cubicBezTo>
                <a:lnTo>
                  <a:pt x="0" y="11939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978" tIns="74973" rIns="114978" bIns="74973" numCol="1" spcCol="1270" anchor="ctr" anchorCtr="0">
            <a:noAutofit/>
          </a:bodyPr>
          <a:lstStyle/>
          <a:p>
            <a:pPr marL="0" lvl="0" indent="0" algn="ctr" defTabSz="933450">
              <a:lnSpc>
                <a:spcPct val="90000"/>
              </a:lnSpc>
              <a:spcBef>
                <a:spcPts val="0"/>
              </a:spcBef>
              <a:spcAft>
                <a:spcPts val="0"/>
              </a:spcAft>
              <a:buNone/>
              <a:defRPr/>
            </a:pPr>
            <a:r>
              <a:rPr lang="en-GB" sz="2100" b="1"/>
              <a:t>Evolution to Web 2.0</a:t>
            </a:r>
            <a:endParaRPr lang="en-GB" sz="2100"/>
          </a:p>
        </p:txBody>
      </p:sp>
      <p:sp>
        <p:nvSpPr>
          <p:cNvPr id="387787642" name="Freeform: Shape 20"/>
          <p:cNvSpPr/>
          <p:nvPr/>
        </p:nvSpPr>
        <p:spPr bwMode="auto">
          <a:xfrm>
            <a:off x="3863661" y="5217462"/>
            <a:ext cx="8126613" cy="839946"/>
          </a:xfrm>
          <a:custGeom>
            <a:avLst/>
            <a:gdLst>
              <a:gd name="connsiteX0" fmla="*/ 0 w 6806204"/>
              <a:gd name="connsiteY0" fmla="*/ 89541 h 716325"/>
              <a:gd name="connsiteX1" fmla="*/ 6448042 w 6806204"/>
              <a:gd name="connsiteY1" fmla="*/ 89541 h 716325"/>
              <a:gd name="connsiteX2" fmla="*/ 6448042 w 6806204"/>
              <a:gd name="connsiteY2" fmla="*/ 0 h 716325"/>
              <a:gd name="connsiteX3" fmla="*/ 6806204 w 6806204"/>
              <a:gd name="connsiteY3" fmla="*/ 358163 h 716325"/>
              <a:gd name="connsiteX4" fmla="*/ 6448042 w 6806204"/>
              <a:gd name="connsiteY4" fmla="*/ 716325 h 716325"/>
              <a:gd name="connsiteX5" fmla="*/ 6448042 w 6806204"/>
              <a:gd name="connsiteY5" fmla="*/ 626784 h 716325"/>
              <a:gd name="connsiteX6" fmla="*/ 0 w 6806204"/>
              <a:gd name="connsiteY6" fmla="*/ 626784 h 716325"/>
              <a:gd name="connsiteX7" fmla="*/ 0 w 6806204"/>
              <a:gd name="connsiteY7" fmla="*/ 89541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06204" h="716325" extrusionOk="0">
                <a:moveTo>
                  <a:pt x="0" y="89541"/>
                </a:moveTo>
                <a:lnTo>
                  <a:pt x="6448042" y="89541"/>
                </a:lnTo>
                <a:lnTo>
                  <a:pt x="6448042" y="0"/>
                </a:lnTo>
                <a:lnTo>
                  <a:pt x="6806204" y="358163"/>
                </a:lnTo>
                <a:lnTo>
                  <a:pt x="6448042" y="716325"/>
                </a:lnTo>
                <a:lnTo>
                  <a:pt x="6448042" y="626784"/>
                </a:lnTo>
                <a:lnTo>
                  <a:pt x="0" y="626784"/>
                </a:lnTo>
                <a:lnTo>
                  <a:pt x="0" y="89541"/>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97161" rIns="276242" bIns="97161" numCol="1" spcCol="1270" anchor="t" anchorCtr="0">
            <a:noAutofit/>
          </a:bodyPr>
          <a:lstStyle/>
          <a:p>
            <a:pPr marL="114300" lvl="1" indent="-114300" algn="l" defTabSz="533400">
              <a:lnSpc>
                <a:spcPct val="90000"/>
              </a:lnSpc>
              <a:spcBef>
                <a:spcPts val="0"/>
              </a:spcBef>
              <a:spcAft>
                <a:spcPts val="0"/>
              </a:spcAft>
              <a:buChar char="•"/>
              <a:defRPr/>
            </a:pPr>
            <a:r>
              <a:rPr lang="en-GB" sz="1600"/>
              <a:t>The internet, coupled with new devices and hyperconnectivity, revolutionised many aspects of life, work, and play, with 5 billion people now connected and several billion more expected to join.</a:t>
            </a:r>
          </a:p>
        </p:txBody>
      </p:sp>
      <p:sp>
        <p:nvSpPr>
          <p:cNvPr id="1611325292" name="Freeform: Shape 21"/>
          <p:cNvSpPr/>
          <p:nvPr/>
        </p:nvSpPr>
        <p:spPr bwMode="auto">
          <a:xfrm>
            <a:off x="172867" y="5217462"/>
            <a:ext cx="3690795" cy="716325"/>
          </a:xfrm>
          <a:custGeom>
            <a:avLst/>
            <a:gdLst>
              <a:gd name="connsiteX0" fmla="*/ 0 w 4537469"/>
              <a:gd name="connsiteY0" fmla="*/ 119390 h 716325"/>
              <a:gd name="connsiteX1" fmla="*/ 119390 w 4537469"/>
              <a:gd name="connsiteY1" fmla="*/ 0 h 716325"/>
              <a:gd name="connsiteX2" fmla="*/ 4418079 w 4537469"/>
              <a:gd name="connsiteY2" fmla="*/ 0 h 716325"/>
              <a:gd name="connsiteX3" fmla="*/ 4537469 w 4537469"/>
              <a:gd name="connsiteY3" fmla="*/ 119390 h 716325"/>
              <a:gd name="connsiteX4" fmla="*/ 4537469 w 4537469"/>
              <a:gd name="connsiteY4" fmla="*/ 596935 h 716325"/>
              <a:gd name="connsiteX5" fmla="*/ 4418079 w 4537469"/>
              <a:gd name="connsiteY5" fmla="*/ 716325 h 716325"/>
              <a:gd name="connsiteX6" fmla="*/ 119390 w 4537469"/>
              <a:gd name="connsiteY6" fmla="*/ 716325 h 716325"/>
              <a:gd name="connsiteX7" fmla="*/ 0 w 4537469"/>
              <a:gd name="connsiteY7" fmla="*/ 596935 h 716325"/>
              <a:gd name="connsiteX8" fmla="*/ 0 w 4537469"/>
              <a:gd name="connsiteY8" fmla="*/ 119390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7469" h="716325" extrusionOk="0">
                <a:moveTo>
                  <a:pt x="0" y="119390"/>
                </a:moveTo>
                <a:cubicBezTo>
                  <a:pt x="0" y="53453"/>
                  <a:pt x="53453" y="0"/>
                  <a:pt x="119390" y="0"/>
                </a:cubicBezTo>
                <a:lnTo>
                  <a:pt x="4418079" y="0"/>
                </a:lnTo>
                <a:cubicBezTo>
                  <a:pt x="4484016" y="0"/>
                  <a:pt x="4537469" y="53453"/>
                  <a:pt x="4537469" y="119390"/>
                </a:cubicBezTo>
                <a:lnTo>
                  <a:pt x="4537469" y="596935"/>
                </a:lnTo>
                <a:cubicBezTo>
                  <a:pt x="4537469" y="662872"/>
                  <a:pt x="4484016" y="716325"/>
                  <a:pt x="4418079" y="716325"/>
                </a:cubicBezTo>
                <a:lnTo>
                  <a:pt x="119390" y="716325"/>
                </a:lnTo>
                <a:cubicBezTo>
                  <a:pt x="53453" y="716325"/>
                  <a:pt x="0" y="662872"/>
                  <a:pt x="0" y="596935"/>
                </a:cubicBezTo>
                <a:lnTo>
                  <a:pt x="0" y="11939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978" tIns="74973" rIns="114978" bIns="74973" numCol="1" spcCol="1270" anchor="ctr" anchorCtr="0">
            <a:noAutofit/>
          </a:bodyPr>
          <a:lstStyle/>
          <a:p>
            <a:pPr marL="0" lvl="0" indent="0" algn="ctr" defTabSz="933450">
              <a:lnSpc>
                <a:spcPct val="90000"/>
              </a:lnSpc>
              <a:spcBef>
                <a:spcPts val="0"/>
              </a:spcBef>
              <a:spcAft>
                <a:spcPts val="0"/>
              </a:spcAft>
              <a:buNone/>
              <a:defRPr/>
            </a:pPr>
            <a:r>
              <a:rPr lang="en-GB" sz="2100" b="1"/>
              <a:t>Impact of the Internet on Society</a:t>
            </a:r>
            <a:endParaRPr lang="en-GB" sz="2100"/>
          </a:p>
        </p:txBody>
      </p:sp>
      <p:sp>
        <p:nvSpPr>
          <p:cNvPr id="1573637884" name="Freeform: Shape 22"/>
          <p:cNvSpPr/>
          <p:nvPr/>
        </p:nvSpPr>
        <p:spPr bwMode="auto">
          <a:xfrm>
            <a:off x="3863661" y="6127493"/>
            <a:ext cx="8126613" cy="524168"/>
          </a:xfrm>
          <a:custGeom>
            <a:avLst/>
            <a:gdLst>
              <a:gd name="connsiteX0" fmla="*/ 0 w 6806204"/>
              <a:gd name="connsiteY0" fmla="*/ 89541 h 716325"/>
              <a:gd name="connsiteX1" fmla="*/ 6448042 w 6806204"/>
              <a:gd name="connsiteY1" fmla="*/ 89541 h 716325"/>
              <a:gd name="connsiteX2" fmla="*/ 6448042 w 6806204"/>
              <a:gd name="connsiteY2" fmla="*/ 0 h 716325"/>
              <a:gd name="connsiteX3" fmla="*/ 6806204 w 6806204"/>
              <a:gd name="connsiteY3" fmla="*/ 358163 h 716325"/>
              <a:gd name="connsiteX4" fmla="*/ 6448042 w 6806204"/>
              <a:gd name="connsiteY4" fmla="*/ 716325 h 716325"/>
              <a:gd name="connsiteX5" fmla="*/ 6448042 w 6806204"/>
              <a:gd name="connsiteY5" fmla="*/ 626784 h 716325"/>
              <a:gd name="connsiteX6" fmla="*/ 0 w 6806204"/>
              <a:gd name="connsiteY6" fmla="*/ 626784 h 716325"/>
              <a:gd name="connsiteX7" fmla="*/ 0 w 6806204"/>
              <a:gd name="connsiteY7" fmla="*/ 89541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06204" h="716325" extrusionOk="0">
                <a:moveTo>
                  <a:pt x="0" y="89541"/>
                </a:moveTo>
                <a:lnTo>
                  <a:pt x="6448042" y="89541"/>
                </a:lnTo>
                <a:lnTo>
                  <a:pt x="6448042" y="0"/>
                </a:lnTo>
                <a:lnTo>
                  <a:pt x="6806204" y="358163"/>
                </a:lnTo>
                <a:lnTo>
                  <a:pt x="6448042" y="716325"/>
                </a:lnTo>
                <a:lnTo>
                  <a:pt x="6448042" y="626784"/>
                </a:lnTo>
                <a:lnTo>
                  <a:pt x="0" y="626784"/>
                </a:lnTo>
                <a:lnTo>
                  <a:pt x="0" y="89541"/>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7620" tIns="97161" rIns="276242" bIns="97161" numCol="1" spcCol="1270" anchor="t" anchorCtr="0">
            <a:noAutofit/>
          </a:bodyPr>
          <a:lstStyle/>
          <a:p>
            <a:pPr marL="114300" lvl="1" indent="-114300" algn="l" defTabSz="533400">
              <a:lnSpc>
                <a:spcPct val="90000"/>
              </a:lnSpc>
              <a:spcBef>
                <a:spcPts val="0"/>
              </a:spcBef>
              <a:spcAft>
                <a:spcPts val="0"/>
              </a:spcAft>
              <a:buChar char="•"/>
              <a:defRPr/>
            </a:pPr>
            <a:r>
              <a:rPr lang="en-GB" sz="1600"/>
              <a:t> The Third Industrial Revolution laid the groundwork for Industry 4.0</a:t>
            </a:r>
          </a:p>
        </p:txBody>
      </p:sp>
      <p:sp>
        <p:nvSpPr>
          <p:cNvPr id="1947936420" name="Freeform: Shape 23"/>
          <p:cNvSpPr/>
          <p:nvPr/>
        </p:nvSpPr>
        <p:spPr bwMode="auto">
          <a:xfrm>
            <a:off x="172867" y="6005421"/>
            <a:ext cx="3690795" cy="716325"/>
          </a:xfrm>
          <a:custGeom>
            <a:avLst/>
            <a:gdLst>
              <a:gd name="connsiteX0" fmla="*/ 0 w 4537469"/>
              <a:gd name="connsiteY0" fmla="*/ 119390 h 716325"/>
              <a:gd name="connsiteX1" fmla="*/ 119390 w 4537469"/>
              <a:gd name="connsiteY1" fmla="*/ 0 h 716325"/>
              <a:gd name="connsiteX2" fmla="*/ 4418079 w 4537469"/>
              <a:gd name="connsiteY2" fmla="*/ 0 h 716325"/>
              <a:gd name="connsiteX3" fmla="*/ 4537469 w 4537469"/>
              <a:gd name="connsiteY3" fmla="*/ 119390 h 716325"/>
              <a:gd name="connsiteX4" fmla="*/ 4537469 w 4537469"/>
              <a:gd name="connsiteY4" fmla="*/ 596935 h 716325"/>
              <a:gd name="connsiteX5" fmla="*/ 4418079 w 4537469"/>
              <a:gd name="connsiteY5" fmla="*/ 716325 h 716325"/>
              <a:gd name="connsiteX6" fmla="*/ 119390 w 4537469"/>
              <a:gd name="connsiteY6" fmla="*/ 716325 h 716325"/>
              <a:gd name="connsiteX7" fmla="*/ 0 w 4537469"/>
              <a:gd name="connsiteY7" fmla="*/ 596935 h 716325"/>
              <a:gd name="connsiteX8" fmla="*/ 0 w 4537469"/>
              <a:gd name="connsiteY8" fmla="*/ 119390 h 716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37469" h="716325" extrusionOk="0">
                <a:moveTo>
                  <a:pt x="0" y="119390"/>
                </a:moveTo>
                <a:cubicBezTo>
                  <a:pt x="0" y="53453"/>
                  <a:pt x="53453" y="0"/>
                  <a:pt x="119390" y="0"/>
                </a:cubicBezTo>
                <a:lnTo>
                  <a:pt x="4418079" y="0"/>
                </a:lnTo>
                <a:cubicBezTo>
                  <a:pt x="4484016" y="0"/>
                  <a:pt x="4537469" y="53453"/>
                  <a:pt x="4537469" y="119390"/>
                </a:cubicBezTo>
                <a:lnTo>
                  <a:pt x="4537469" y="596935"/>
                </a:lnTo>
                <a:cubicBezTo>
                  <a:pt x="4537469" y="662872"/>
                  <a:pt x="4484016" y="716325"/>
                  <a:pt x="4418079" y="716325"/>
                </a:cubicBezTo>
                <a:lnTo>
                  <a:pt x="119390" y="716325"/>
                </a:lnTo>
                <a:cubicBezTo>
                  <a:pt x="53453" y="716325"/>
                  <a:pt x="0" y="662872"/>
                  <a:pt x="0" y="596935"/>
                </a:cubicBezTo>
                <a:lnTo>
                  <a:pt x="0" y="11939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4978" tIns="74973" rIns="114978" bIns="74973" numCol="1" spcCol="1270" anchor="ctr" anchorCtr="0">
            <a:noAutofit/>
          </a:bodyPr>
          <a:lstStyle/>
          <a:p>
            <a:pPr marL="0" lvl="0" indent="0" algn="ctr" defTabSz="933450">
              <a:lnSpc>
                <a:spcPct val="90000"/>
              </a:lnSpc>
              <a:spcBef>
                <a:spcPts val="0"/>
              </a:spcBef>
              <a:spcAft>
                <a:spcPts val="0"/>
              </a:spcAft>
              <a:buNone/>
              <a:defRPr/>
            </a:pPr>
            <a:r>
              <a:rPr lang="en-GB" sz="2100"/>
              <a:t>Transition to Industry 4.0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78705806"/>
                                        </p:tgtEl>
                                        <p:attrNameLst>
                                          <p:attrName>style.visibility</p:attrName>
                                        </p:attrNameLst>
                                      </p:cBhvr>
                                      <p:to>
                                        <p:strVal val="visible"/>
                                      </p:to>
                                    </p:set>
                                    <p:animEffect transition="in" filter="fade">
                                      <p:cBhvr>
                                        <p:cTn id="7" dur="500"/>
                                        <p:tgtEl>
                                          <p:spTgt spid="137870580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31242893"/>
                                        </p:tgtEl>
                                        <p:attrNameLst>
                                          <p:attrName>style.visibility</p:attrName>
                                        </p:attrNameLst>
                                      </p:cBhvr>
                                      <p:to>
                                        <p:strVal val="visible"/>
                                      </p:to>
                                    </p:set>
                                    <p:animEffect transition="in" filter="fade">
                                      <p:cBhvr>
                                        <p:cTn id="10" dur="500"/>
                                        <p:tgtEl>
                                          <p:spTgt spid="203124289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18796625"/>
                                        </p:tgtEl>
                                        <p:attrNameLst>
                                          <p:attrName>style.visibility</p:attrName>
                                        </p:attrNameLst>
                                      </p:cBhvr>
                                      <p:to>
                                        <p:strVal val="visible"/>
                                      </p:to>
                                    </p:set>
                                    <p:animEffect transition="in" filter="fade">
                                      <p:cBhvr>
                                        <p:cTn id="15" dur="500"/>
                                        <p:tgtEl>
                                          <p:spTgt spid="71879662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27559872"/>
                                        </p:tgtEl>
                                        <p:attrNameLst>
                                          <p:attrName>style.visibility</p:attrName>
                                        </p:attrNameLst>
                                      </p:cBhvr>
                                      <p:to>
                                        <p:strVal val="visible"/>
                                      </p:to>
                                    </p:set>
                                    <p:animEffect transition="in" filter="fade">
                                      <p:cBhvr>
                                        <p:cTn id="18" dur="500"/>
                                        <p:tgtEl>
                                          <p:spTgt spid="22755987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03306471"/>
                                        </p:tgtEl>
                                        <p:attrNameLst>
                                          <p:attrName>style.visibility</p:attrName>
                                        </p:attrNameLst>
                                      </p:cBhvr>
                                      <p:to>
                                        <p:strVal val="visible"/>
                                      </p:to>
                                    </p:set>
                                    <p:animEffect transition="in" filter="fade">
                                      <p:cBhvr>
                                        <p:cTn id="23" dur="500"/>
                                        <p:tgtEl>
                                          <p:spTgt spid="70330647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00067776"/>
                                        </p:tgtEl>
                                        <p:attrNameLst>
                                          <p:attrName>style.visibility</p:attrName>
                                        </p:attrNameLst>
                                      </p:cBhvr>
                                      <p:to>
                                        <p:strVal val="visible"/>
                                      </p:to>
                                    </p:set>
                                    <p:animEffect transition="in" filter="fade">
                                      <p:cBhvr>
                                        <p:cTn id="26" dur="500"/>
                                        <p:tgtEl>
                                          <p:spTgt spid="70006777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855360215"/>
                                        </p:tgtEl>
                                        <p:attrNameLst>
                                          <p:attrName>style.visibility</p:attrName>
                                        </p:attrNameLst>
                                      </p:cBhvr>
                                      <p:to>
                                        <p:strVal val="visible"/>
                                      </p:to>
                                    </p:set>
                                    <p:animEffect transition="in" filter="fade">
                                      <p:cBhvr>
                                        <p:cTn id="31" dur="500"/>
                                        <p:tgtEl>
                                          <p:spTgt spid="1855360215"/>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837676463"/>
                                        </p:tgtEl>
                                        <p:attrNameLst>
                                          <p:attrName>style.visibility</p:attrName>
                                        </p:attrNameLst>
                                      </p:cBhvr>
                                      <p:to>
                                        <p:strVal val="visible"/>
                                      </p:to>
                                    </p:set>
                                    <p:animEffect transition="in" filter="fade">
                                      <p:cBhvr>
                                        <p:cTn id="34" dur="500"/>
                                        <p:tgtEl>
                                          <p:spTgt spid="1837676463"/>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611325292"/>
                                        </p:tgtEl>
                                        <p:attrNameLst>
                                          <p:attrName>style.visibility</p:attrName>
                                        </p:attrNameLst>
                                      </p:cBhvr>
                                      <p:to>
                                        <p:strVal val="visible"/>
                                      </p:to>
                                    </p:set>
                                    <p:animEffect transition="in" filter="fade">
                                      <p:cBhvr>
                                        <p:cTn id="39" dur="500"/>
                                        <p:tgtEl>
                                          <p:spTgt spid="1611325292"/>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87787642"/>
                                        </p:tgtEl>
                                        <p:attrNameLst>
                                          <p:attrName>style.visibility</p:attrName>
                                        </p:attrNameLst>
                                      </p:cBhvr>
                                      <p:to>
                                        <p:strVal val="visible"/>
                                      </p:to>
                                    </p:set>
                                    <p:animEffect transition="in" filter="fade">
                                      <p:cBhvr>
                                        <p:cTn id="42" dur="500"/>
                                        <p:tgtEl>
                                          <p:spTgt spid="38778764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47936420"/>
                                        </p:tgtEl>
                                        <p:attrNameLst>
                                          <p:attrName>style.visibility</p:attrName>
                                        </p:attrNameLst>
                                      </p:cBhvr>
                                      <p:to>
                                        <p:strVal val="visible"/>
                                      </p:to>
                                    </p:set>
                                    <p:animEffect transition="in" filter="fade">
                                      <p:cBhvr>
                                        <p:cTn id="47" dur="500"/>
                                        <p:tgtEl>
                                          <p:spTgt spid="1947936420"/>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573637884"/>
                                        </p:tgtEl>
                                        <p:attrNameLst>
                                          <p:attrName>style.visibility</p:attrName>
                                        </p:attrNameLst>
                                      </p:cBhvr>
                                      <p:to>
                                        <p:strVal val="visible"/>
                                      </p:to>
                                    </p:set>
                                    <p:animEffect transition="in" filter="fade">
                                      <p:cBhvr>
                                        <p:cTn id="50" dur="500"/>
                                        <p:tgtEl>
                                          <p:spTgt spid="15736378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31242893" grpId="0" animBg="1"/>
      <p:bldP spid="1378705806" grpId="0" animBg="1"/>
      <p:bldP spid="227559872" grpId="0" animBg="1"/>
      <p:bldP spid="718796625" grpId="0" animBg="1"/>
      <p:bldP spid="700067776" grpId="0" animBg="1"/>
      <p:bldP spid="703306471" grpId="0" animBg="1"/>
      <p:bldP spid="1837676463" grpId="0" animBg="1"/>
      <p:bldP spid="1855360215" grpId="0" animBg="1"/>
      <p:bldP spid="387787642" grpId="0" animBg="1"/>
      <p:bldP spid="1611325292" grpId="0" animBg="1"/>
      <p:bldP spid="1573637884" grpId="0" animBg="1"/>
      <p:bldP spid="1947936420" grpId="0" animBg="1"/>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333563918" name="Rectangle 30"/>
          <p:cNvSpPr>
            <a:spLocks noGrp="1" noRot="1" noChangeAspect="1" noMove="1" noResize="1" noEditPoints="1" noAdjustHandles="1" noChangeArrowheads="1" noChangeShapeType="1" noTextEdit="1"/>
          </p:cNvSpPr>
          <p:nvPr/>
        </p:nvSpPr>
        <p:spPr bwMode="auto">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75836997" name="Title 24"/>
          <p:cNvSpPr>
            <a:spLocks noGrp="1"/>
          </p:cNvSpPr>
          <p:nvPr>
            <p:ph type="title"/>
          </p:nvPr>
        </p:nvSpPr>
        <p:spPr bwMode="auto">
          <a:xfrm>
            <a:off x="8016084" y="547712"/>
            <a:ext cx="3337715" cy="5577367"/>
          </a:xfrm>
        </p:spPr>
        <p:txBody>
          <a:bodyPr vert="horz" lIns="91440" tIns="45720" rIns="91440" bIns="45720" rtlCol="0" anchor="ctr">
            <a:normAutofit/>
          </a:bodyPr>
          <a:lstStyle/>
          <a:p>
            <a:pPr algn="ctr">
              <a:defRPr/>
            </a:pPr>
            <a:r>
              <a:rPr lang="en-US" sz="5200" b="1">
                <a:solidFill>
                  <a:schemeClr val="tx1"/>
                </a:solidFill>
                <a:latin typeface="+mj-lt"/>
                <a:ea typeface="+mj-ea"/>
                <a:cs typeface="+mj-cs"/>
              </a:rPr>
              <a:t>Industry 4.0 </a:t>
            </a:r>
            <a:br>
              <a:rPr lang="en-US" sz="5200">
                <a:solidFill>
                  <a:schemeClr val="tx1"/>
                </a:solidFill>
                <a:latin typeface="+mj-lt"/>
                <a:ea typeface="+mj-ea"/>
                <a:cs typeface="+mj-cs"/>
              </a:rPr>
            </a:br>
            <a:r>
              <a:rPr lang="en-US" sz="5200">
                <a:solidFill>
                  <a:schemeClr val="tx1"/>
                </a:solidFill>
                <a:latin typeface="+mj-lt"/>
                <a:ea typeface="+mj-ea"/>
                <a:cs typeface="+mj-cs"/>
              </a:rPr>
              <a:t> Cyber-physical systems</a:t>
            </a:r>
          </a:p>
        </p:txBody>
      </p:sp>
      <p:sp>
        <p:nvSpPr>
          <p:cNvPr id="175550640" name="Freeform: Shape 28"/>
          <p:cNvSpPr/>
          <p:nvPr/>
        </p:nvSpPr>
        <p:spPr bwMode="auto">
          <a:xfrm>
            <a:off x="838200" y="4791263"/>
            <a:ext cx="6630174" cy="1360044"/>
          </a:xfrm>
          <a:custGeom>
            <a:avLst/>
            <a:gdLst>
              <a:gd name="connsiteX0" fmla="*/ 0 w 6630174"/>
              <a:gd name="connsiteY0" fmla="*/ 0 h 1360044"/>
              <a:gd name="connsiteX1" fmla="*/ 6630174 w 6630174"/>
              <a:gd name="connsiteY1" fmla="*/ 0 h 1360044"/>
              <a:gd name="connsiteX2" fmla="*/ 6630174 w 6630174"/>
              <a:gd name="connsiteY2" fmla="*/ 1360044 h 1360044"/>
              <a:gd name="connsiteX3" fmla="*/ 0 w 6630174"/>
              <a:gd name="connsiteY3" fmla="*/ 1360044 h 1360044"/>
              <a:gd name="connsiteX4" fmla="*/ 0 w 6630174"/>
              <a:gd name="connsiteY4" fmla="*/ 0 h 13600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30174" h="1360044" extrusionOk="0">
                <a:moveTo>
                  <a:pt x="0" y="0"/>
                </a:moveTo>
                <a:lnTo>
                  <a:pt x="6630174" y="0"/>
                </a:lnTo>
                <a:lnTo>
                  <a:pt x="6630174" y="1360044"/>
                </a:lnTo>
                <a:lnTo>
                  <a:pt x="0" y="1360044"/>
                </a:lnTo>
                <a:lnTo>
                  <a:pt x="0" y="0"/>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184912" tIns="184912" rIns="184912" bIns="810532" numCol="1" spcCol="1270" anchor="ctr" anchorCtr="0">
            <a:noAutofit/>
          </a:bodyPr>
          <a:lstStyle/>
          <a:p>
            <a:pPr marL="0" lvl="0" indent="0" algn="ctr" defTabSz="1155699">
              <a:lnSpc>
                <a:spcPct val="90000"/>
              </a:lnSpc>
              <a:spcBef>
                <a:spcPts val="0"/>
              </a:spcBef>
              <a:spcAft>
                <a:spcPts val="0"/>
              </a:spcAft>
              <a:buNone/>
              <a:defRPr/>
            </a:pPr>
            <a:r>
              <a:rPr lang="en-GB" sz="2600" b="1"/>
              <a:t>Cyber-Physical Systems</a:t>
            </a:r>
            <a:endParaRPr lang="en-GB" sz="2600"/>
          </a:p>
        </p:txBody>
      </p:sp>
      <p:sp>
        <p:nvSpPr>
          <p:cNvPr id="989838855" name="Freeform: Shape 29"/>
          <p:cNvSpPr/>
          <p:nvPr/>
        </p:nvSpPr>
        <p:spPr bwMode="auto">
          <a:xfrm>
            <a:off x="838200" y="5471285"/>
            <a:ext cx="6630174" cy="981030"/>
          </a:xfrm>
          <a:custGeom>
            <a:avLst/>
            <a:gdLst>
              <a:gd name="connsiteX0" fmla="*/ 0 w 6630174"/>
              <a:gd name="connsiteY0" fmla="*/ 0 h 625620"/>
              <a:gd name="connsiteX1" fmla="*/ 6630174 w 6630174"/>
              <a:gd name="connsiteY1" fmla="*/ 0 h 625620"/>
              <a:gd name="connsiteX2" fmla="*/ 6630174 w 6630174"/>
              <a:gd name="connsiteY2" fmla="*/ 625620 h 625620"/>
              <a:gd name="connsiteX3" fmla="*/ 0 w 6630174"/>
              <a:gd name="connsiteY3" fmla="*/ 625620 h 625620"/>
              <a:gd name="connsiteX4" fmla="*/ 0 w 6630174"/>
              <a:gd name="connsiteY4" fmla="*/ 0 h 6256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30174" h="625620" extrusionOk="0">
                <a:moveTo>
                  <a:pt x="0" y="0"/>
                </a:moveTo>
                <a:lnTo>
                  <a:pt x="6630174" y="0"/>
                </a:lnTo>
                <a:lnTo>
                  <a:pt x="6630174" y="625620"/>
                </a:lnTo>
                <a:lnTo>
                  <a:pt x="0" y="625620"/>
                </a:lnTo>
                <a:lnTo>
                  <a:pt x="0" y="0"/>
                </a:lnTo>
                <a:close/>
              </a:path>
            </a:pathLst>
          </a:custGeom>
        </p:spPr>
        <p:style>
          <a:lnRef idx="2">
            <a:schemeClr val="accent5">
              <a:tint val="40000"/>
              <a:alpha val="90000"/>
              <a:hueOff val="0"/>
              <a:satOff val="0"/>
              <a:lumOff val="0"/>
              <a:alphaOff val="0"/>
            </a:schemeClr>
          </a:lnRef>
          <a:fillRef idx="1">
            <a:schemeClr val="accent5">
              <a:tint val="40000"/>
              <a:alpha val="90000"/>
              <a:hueOff val="0"/>
              <a:satOff val="0"/>
              <a:lumOff val="0"/>
              <a:alphaOff val="0"/>
            </a:schemeClr>
          </a:fillRef>
          <a:effectRef idx="0">
            <a:schemeClr val="accent5">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99568" tIns="17780" rIns="99568" bIns="17780" numCol="1" spcCol="1270" anchor="ctr" anchorCtr="0">
            <a:noAutofit/>
          </a:bodyPr>
          <a:lstStyle/>
          <a:p>
            <a:pPr marL="0" lvl="0" indent="0" algn="ctr" defTabSz="622300">
              <a:lnSpc>
                <a:spcPct val="90000"/>
              </a:lnSpc>
              <a:spcBef>
                <a:spcPts val="0"/>
              </a:spcBef>
              <a:spcAft>
                <a:spcPts val="0"/>
              </a:spcAft>
              <a:buNone/>
              <a:defRPr/>
            </a:pPr>
            <a:r>
              <a:rPr lang="en-GB"/>
              <a:t>The Fourth Industrial Revolution is characterised by the integration of digital and physical systems, leading to the development of cyber-physical systems such as the Internet of Things (IoT) and smart industrial production.</a:t>
            </a:r>
          </a:p>
        </p:txBody>
      </p:sp>
      <p:sp>
        <p:nvSpPr>
          <p:cNvPr id="739113890" name="Freeform: Shape 31"/>
          <p:cNvSpPr/>
          <p:nvPr/>
        </p:nvSpPr>
        <p:spPr bwMode="auto">
          <a:xfrm>
            <a:off x="838198" y="2692713"/>
            <a:ext cx="6630175" cy="2091750"/>
          </a:xfrm>
          <a:custGeom>
            <a:avLst/>
            <a:gdLst>
              <a:gd name="connsiteX0" fmla="*/ 0 w 6630174"/>
              <a:gd name="connsiteY0" fmla="*/ 732593 h 2091749"/>
              <a:gd name="connsiteX1" fmla="*/ 3053618 w 6630174"/>
              <a:gd name="connsiteY1" fmla="*/ 732593 h 2091749"/>
              <a:gd name="connsiteX2" fmla="*/ 3053618 w 6630174"/>
              <a:gd name="connsiteY2" fmla="*/ 522937 h 2091749"/>
              <a:gd name="connsiteX3" fmla="*/ 2792150 w 6630174"/>
              <a:gd name="connsiteY3" fmla="*/ 522937 h 2091749"/>
              <a:gd name="connsiteX4" fmla="*/ 3315087 w 6630174"/>
              <a:gd name="connsiteY4" fmla="*/ 0 h 2091749"/>
              <a:gd name="connsiteX5" fmla="*/ 3838024 w 6630174"/>
              <a:gd name="connsiteY5" fmla="*/ 522937 h 2091749"/>
              <a:gd name="connsiteX6" fmla="*/ 3576556 w 6630174"/>
              <a:gd name="connsiteY6" fmla="*/ 522937 h 2091749"/>
              <a:gd name="connsiteX7" fmla="*/ 3576556 w 6630174"/>
              <a:gd name="connsiteY7" fmla="*/ 732593 h 2091749"/>
              <a:gd name="connsiteX8" fmla="*/ 6630174 w 6630174"/>
              <a:gd name="connsiteY8" fmla="*/ 732593 h 2091749"/>
              <a:gd name="connsiteX9" fmla="*/ 6630174 w 6630174"/>
              <a:gd name="connsiteY9" fmla="*/ 2091749 h 2091749"/>
              <a:gd name="connsiteX10" fmla="*/ 0 w 6630174"/>
              <a:gd name="connsiteY10" fmla="*/ 2091749 h 2091749"/>
              <a:gd name="connsiteX11" fmla="*/ 0 w 6630174"/>
              <a:gd name="connsiteY11" fmla="*/ 732593 h 2091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30174" h="2091749" extrusionOk="0">
                <a:moveTo>
                  <a:pt x="6630174" y="1359156"/>
                </a:moveTo>
                <a:lnTo>
                  <a:pt x="3576556" y="1359156"/>
                </a:lnTo>
                <a:lnTo>
                  <a:pt x="3576556" y="1568812"/>
                </a:lnTo>
                <a:lnTo>
                  <a:pt x="3838024" y="1568812"/>
                </a:lnTo>
                <a:lnTo>
                  <a:pt x="3315087" y="2091748"/>
                </a:lnTo>
                <a:lnTo>
                  <a:pt x="2792150" y="1568812"/>
                </a:lnTo>
                <a:lnTo>
                  <a:pt x="3053618" y="1568812"/>
                </a:lnTo>
                <a:lnTo>
                  <a:pt x="3053618" y="1359156"/>
                </a:lnTo>
                <a:lnTo>
                  <a:pt x="0" y="1359156"/>
                </a:lnTo>
                <a:lnTo>
                  <a:pt x="0" y="1"/>
                </a:lnTo>
                <a:lnTo>
                  <a:pt x="6630174" y="1"/>
                </a:lnTo>
                <a:lnTo>
                  <a:pt x="6630174" y="1359156"/>
                </a:lnTo>
                <a:close/>
              </a:path>
            </a:pathLst>
          </a:custGeom>
        </p:spPr>
        <p:style>
          <a:lnRef idx="2">
            <a:schemeClr val="lt1">
              <a:hueOff val="0"/>
              <a:satOff val="0"/>
              <a:lumOff val="0"/>
              <a:alphaOff val="0"/>
            </a:schemeClr>
          </a:lnRef>
          <a:fillRef idx="1">
            <a:schemeClr val="accent5">
              <a:hueOff val="-3379271"/>
              <a:satOff val="-8708"/>
              <a:lumOff val="-5881"/>
              <a:alphaOff val="0"/>
            </a:schemeClr>
          </a:fillRef>
          <a:effectRef idx="0">
            <a:schemeClr val="accent5">
              <a:hueOff val="-3379271"/>
              <a:satOff val="-8708"/>
              <a:lumOff val="-5881"/>
              <a:alphaOff val="0"/>
            </a:schemeClr>
          </a:effectRef>
          <a:fontRef idx="minor">
            <a:schemeClr val="lt1"/>
          </a:fontRef>
        </p:style>
        <p:txBody>
          <a:bodyPr spcFirstLastPara="0" vert="horz" wrap="square" lIns="184913" tIns="184912" rIns="184912" bIns="1542459" numCol="1" spcCol="1270" anchor="ctr" anchorCtr="0">
            <a:noAutofit/>
          </a:bodyPr>
          <a:lstStyle/>
          <a:p>
            <a:pPr marL="0" lvl="0" indent="0" algn="ctr" defTabSz="1155699">
              <a:lnSpc>
                <a:spcPct val="90000"/>
              </a:lnSpc>
              <a:spcBef>
                <a:spcPts val="0"/>
              </a:spcBef>
              <a:spcAft>
                <a:spcPts val="0"/>
              </a:spcAft>
              <a:buNone/>
              <a:defRPr/>
            </a:pPr>
            <a:r>
              <a:rPr lang="en-GB" sz="2600"/>
              <a:t>Transition to the Fourth Industrial Revolution</a:t>
            </a:r>
          </a:p>
        </p:txBody>
      </p:sp>
      <p:sp>
        <p:nvSpPr>
          <p:cNvPr id="1342500968" name="Freeform: Shape 32"/>
          <p:cNvSpPr/>
          <p:nvPr/>
        </p:nvSpPr>
        <p:spPr bwMode="auto">
          <a:xfrm>
            <a:off x="838200" y="3426917"/>
            <a:ext cx="6630174" cy="835989"/>
          </a:xfrm>
          <a:custGeom>
            <a:avLst/>
            <a:gdLst>
              <a:gd name="connsiteX0" fmla="*/ 0 w 6630174"/>
              <a:gd name="connsiteY0" fmla="*/ 0 h 625433"/>
              <a:gd name="connsiteX1" fmla="*/ 6630174 w 6630174"/>
              <a:gd name="connsiteY1" fmla="*/ 0 h 625433"/>
              <a:gd name="connsiteX2" fmla="*/ 6630174 w 6630174"/>
              <a:gd name="connsiteY2" fmla="*/ 625433 h 625433"/>
              <a:gd name="connsiteX3" fmla="*/ 0 w 6630174"/>
              <a:gd name="connsiteY3" fmla="*/ 625433 h 625433"/>
              <a:gd name="connsiteX4" fmla="*/ 0 w 6630174"/>
              <a:gd name="connsiteY4" fmla="*/ 0 h 625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30174" h="625433" extrusionOk="0">
                <a:moveTo>
                  <a:pt x="0" y="0"/>
                </a:moveTo>
                <a:lnTo>
                  <a:pt x="6630174" y="0"/>
                </a:lnTo>
                <a:lnTo>
                  <a:pt x="6630174" y="625433"/>
                </a:lnTo>
                <a:lnTo>
                  <a:pt x="0" y="625433"/>
                </a:lnTo>
                <a:lnTo>
                  <a:pt x="0" y="0"/>
                </a:lnTo>
                <a:close/>
              </a:path>
            </a:pathLst>
          </a:custGeom>
        </p:spPr>
        <p:style>
          <a:lnRef idx="2">
            <a:schemeClr val="accent5">
              <a:tint val="40000"/>
              <a:alpha val="90000"/>
              <a:hueOff val="0"/>
              <a:satOff val="0"/>
              <a:lumOff val="0"/>
              <a:alphaOff val="0"/>
            </a:schemeClr>
          </a:lnRef>
          <a:fillRef idx="1">
            <a:schemeClr val="accent5">
              <a:tint val="40000"/>
              <a:alpha val="90000"/>
              <a:hueOff val="-3369881"/>
              <a:satOff val="-11414"/>
              <a:lumOff val="-1462"/>
              <a:alphaOff val="0"/>
            </a:schemeClr>
          </a:fillRef>
          <a:effectRef idx="0">
            <a:schemeClr val="accent5">
              <a:tint val="40000"/>
              <a:alpha val="90000"/>
              <a:hueOff val="-3369881"/>
              <a:satOff val="-11414"/>
              <a:lumOff val="-1462"/>
              <a:alphaOff val="0"/>
            </a:schemeClr>
          </a:effectRef>
          <a:fontRef idx="minor">
            <a:schemeClr val="dk1">
              <a:hueOff val="0"/>
              <a:satOff val="0"/>
              <a:lumOff val="0"/>
              <a:alphaOff val="0"/>
            </a:schemeClr>
          </a:fontRef>
        </p:style>
        <p:txBody>
          <a:bodyPr spcFirstLastPara="0" vert="horz" wrap="square" lIns="99568" tIns="17780" rIns="99568" bIns="17780" numCol="1" spcCol="1270" anchor="ctr" anchorCtr="0">
            <a:noAutofit/>
          </a:bodyPr>
          <a:lstStyle/>
          <a:p>
            <a:pPr marL="0" lvl="0" indent="0" algn="ctr" defTabSz="622300">
              <a:lnSpc>
                <a:spcPct val="90000"/>
              </a:lnSpc>
              <a:spcBef>
                <a:spcPts val="0"/>
              </a:spcBef>
              <a:spcAft>
                <a:spcPts val="0"/>
              </a:spcAft>
              <a:buNone/>
              <a:defRPr/>
            </a:pPr>
            <a:r>
              <a:rPr lang="en-GB"/>
              <a:t>A new phase of technological and societal change, known as the Fourth Industrial Revolution or Industry 4.0, is emerging, building on the foundations of the Third Industrial Revolution.</a:t>
            </a:r>
          </a:p>
        </p:txBody>
      </p:sp>
      <p:sp>
        <p:nvSpPr>
          <p:cNvPr id="1577494736" name="Freeform: Shape 33"/>
          <p:cNvSpPr/>
          <p:nvPr/>
        </p:nvSpPr>
        <p:spPr bwMode="auto">
          <a:xfrm>
            <a:off x="838200" y="621363"/>
            <a:ext cx="6630174" cy="2091751"/>
          </a:xfrm>
          <a:custGeom>
            <a:avLst/>
            <a:gdLst>
              <a:gd name="connsiteX0" fmla="*/ 0 w 6630174"/>
              <a:gd name="connsiteY0" fmla="*/ 732593 h 2091749"/>
              <a:gd name="connsiteX1" fmla="*/ 3053618 w 6630174"/>
              <a:gd name="connsiteY1" fmla="*/ 732593 h 2091749"/>
              <a:gd name="connsiteX2" fmla="*/ 3053618 w 6630174"/>
              <a:gd name="connsiteY2" fmla="*/ 522937 h 2091749"/>
              <a:gd name="connsiteX3" fmla="*/ 2792150 w 6630174"/>
              <a:gd name="connsiteY3" fmla="*/ 522937 h 2091749"/>
              <a:gd name="connsiteX4" fmla="*/ 3315087 w 6630174"/>
              <a:gd name="connsiteY4" fmla="*/ 0 h 2091749"/>
              <a:gd name="connsiteX5" fmla="*/ 3838024 w 6630174"/>
              <a:gd name="connsiteY5" fmla="*/ 522937 h 2091749"/>
              <a:gd name="connsiteX6" fmla="*/ 3576556 w 6630174"/>
              <a:gd name="connsiteY6" fmla="*/ 522937 h 2091749"/>
              <a:gd name="connsiteX7" fmla="*/ 3576556 w 6630174"/>
              <a:gd name="connsiteY7" fmla="*/ 732593 h 2091749"/>
              <a:gd name="connsiteX8" fmla="*/ 6630174 w 6630174"/>
              <a:gd name="connsiteY8" fmla="*/ 732593 h 2091749"/>
              <a:gd name="connsiteX9" fmla="*/ 6630174 w 6630174"/>
              <a:gd name="connsiteY9" fmla="*/ 2091749 h 2091749"/>
              <a:gd name="connsiteX10" fmla="*/ 0 w 6630174"/>
              <a:gd name="connsiteY10" fmla="*/ 2091749 h 2091749"/>
              <a:gd name="connsiteX11" fmla="*/ 0 w 6630174"/>
              <a:gd name="connsiteY11" fmla="*/ 732593 h 2091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30174" h="2091749" extrusionOk="0">
                <a:moveTo>
                  <a:pt x="6630174" y="1359156"/>
                </a:moveTo>
                <a:lnTo>
                  <a:pt x="3576556" y="1359156"/>
                </a:lnTo>
                <a:lnTo>
                  <a:pt x="3576556" y="1568812"/>
                </a:lnTo>
                <a:lnTo>
                  <a:pt x="3838024" y="1568812"/>
                </a:lnTo>
                <a:lnTo>
                  <a:pt x="3315087" y="2091748"/>
                </a:lnTo>
                <a:lnTo>
                  <a:pt x="2792150" y="1568812"/>
                </a:lnTo>
                <a:lnTo>
                  <a:pt x="3053618" y="1568812"/>
                </a:lnTo>
                <a:lnTo>
                  <a:pt x="3053618" y="1359156"/>
                </a:lnTo>
                <a:lnTo>
                  <a:pt x="0" y="1359156"/>
                </a:lnTo>
                <a:lnTo>
                  <a:pt x="0" y="1"/>
                </a:lnTo>
                <a:lnTo>
                  <a:pt x="6630174" y="1"/>
                </a:lnTo>
                <a:lnTo>
                  <a:pt x="6630174" y="1359156"/>
                </a:lnTo>
                <a:close/>
              </a:path>
            </a:pathLst>
          </a:custGeom>
        </p:spPr>
        <p:style>
          <a:lnRef idx="2">
            <a:schemeClr val="lt1">
              <a:hueOff val="0"/>
              <a:satOff val="0"/>
              <a:lumOff val="0"/>
              <a:alphaOff val="0"/>
            </a:schemeClr>
          </a:lnRef>
          <a:fillRef idx="1">
            <a:schemeClr val="accent5">
              <a:hueOff val="-6758543"/>
              <a:satOff val="-17417"/>
              <a:lumOff val="-11763"/>
              <a:alphaOff val="0"/>
            </a:schemeClr>
          </a:fillRef>
          <a:effectRef idx="0">
            <a:schemeClr val="accent5">
              <a:hueOff val="-6758543"/>
              <a:satOff val="-17417"/>
              <a:lumOff val="-11763"/>
              <a:alphaOff val="0"/>
            </a:schemeClr>
          </a:effectRef>
          <a:fontRef idx="minor">
            <a:schemeClr val="lt1"/>
          </a:fontRef>
        </p:style>
        <p:txBody>
          <a:bodyPr spcFirstLastPara="0" vert="horz" wrap="square" lIns="184912" tIns="184913" rIns="184912" bIns="1542459" numCol="1" spcCol="1270" anchor="ctr" anchorCtr="0">
            <a:noAutofit/>
          </a:bodyPr>
          <a:lstStyle/>
          <a:p>
            <a:pPr marL="0" lvl="0" indent="0" algn="ctr" defTabSz="1155699">
              <a:lnSpc>
                <a:spcPct val="90000"/>
              </a:lnSpc>
              <a:spcBef>
                <a:spcPts val="0"/>
              </a:spcBef>
              <a:spcAft>
                <a:spcPts val="0"/>
              </a:spcAft>
              <a:buNone/>
              <a:defRPr/>
            </a:pPr>
            <a:r>
              <a:rPr lang="en-GB" sz="2600" b="1"/>
              <a:t>Ongoing Third Industrial Revolution</a:t>
            </a:r>
            <a:endParaRPr lang="en-GB" sz="2600"/>
          </a:p>
        </p:txBody>
      </p:sp>
      <p:sp>
        <p:nvSpPr>
          <p:cNvPr id="1849894907" name="Freeform: Shape 34"/>
          <p:cNvSpPr/>
          <p:nvPr/>
        </p:nvSpPr>
        <p:spPr bwMode="auto">
          <a:xfrm>
            <a:off x="838200" y="1355568"/>
            <a:ext cx="6630174" cy="625433"/>
          </a:xfrm>
          <a:custGeom>
            <a:avLst/>
            <a:gdLst>
              <a:gd name="connsiteX0" fmla="*/ 0 w 6630174"/>
              <a:gd name="connsiteY0" fmla="*/ 0 h 625433"/>
              <a:gd name="connsiteX1" fmla="*/ 6630174 w 6630174"/>
              <a:gd name="connsiteY1" fmla="*/ 0 h 625433"/>
              <a:gd name="connsiteX2" fmla="*/ 6630174 w 6630174"/>
              <a:gd name="connsiteY2" fmla="*/ 625433 h 625433"/>
              <a:gd name="connsiteX3" fmla="*/ 0 w 6630174"/>
              <a:gd name="connsiteY3" fmla="*/ 625433 h 625433"/>
              <a:gd name="connsiteX4" fmla="*/ 0 w 6630174"/>
              <a:gd name="connsiteY4" fmla="*/ 0 h 625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30174" h="625433" extrusionOk="0">
                <a:moveTo>
                  <a:pt x="0" y="0"/>
                </a:moveTo>
                <a:lnTo>
                  <a:pt x="6630174" y="0"/>
                </a:lnTo>
                <a:lnTo>
                  <a:pt x="6630174" y="625433"/>
                </a:lnTo>
                <a:lnTo>
                  <a:pt x="0" y="625433"/>
                </a:lnTo>
                <a:lnTo>
                  <a:pt x="0" y="0"/>
                </a:lnTo>
                <a:close/>
              </a:path>
            </a:pathLst>
          </a:custGeom>
        </p:spPr>
        <p:style>
          <a:lnRef idx="2">
            <a:schemeClr val="accent5">
              <a:tint val="40000"/>
              <a:alpha val="90000"/>
              <a:hueOff val="0"/>
              <a:satOff val="0"/>
              <a:lumOff val="0"/>
              <a:alphaOff val="0"/>
            </a:schemeClr>
          </a:lnRef>
          <a:fillRef idx="1">
            <a:schemeClr val="accent5">
              <a:tint val="40000"/>
              <a:alpha val="90000"/>
              <a:hueOff val="-6739762"/>
              <a:satOff val="-22830"/>
              <a:lumOff val="-2926"/>
              <a:alphaOff val="0"/>
            </a:schemeClr>
          </a:fillRef>
          <a:effectRef idx="0">
            <a:schemeClr val="accent5">
              <a:tint val="40000"/>
              <a:alpha val="90000"/>
              <a:hueOff val="-6739762"/>
              <a:satOff val="-22830"/>
              <a:lumOff val="-2926"/>
              <a:alphaOff val="0"/>
            </a:schemeClr>
          </a:effectRef>
          <a:fontRef idx="minor">
            <a:schemeClr val="dk1">
              <a:hueOff val="0"/>
              <a:satOff val="0"/>
              <a:lumOff val="0"/>
              <a:alphaOff val="0"/>
            </a:schemeClr>
          </a:fontRef>
        </p:style>
        <p:txBody>
          <a:bodyPr spcFirstLastPara="0" vert="horz" wrap="square" lIns="99568" tIns="17780" rIns="99568" bIns="17780" numCol="1" spcCol="1270" anchor="ctr" anchorCtr="0">
            <a:noAutofit/>
          </a:bodyPr>
          <a:lstStyle/>
          <a:p>
            <a:pPr marL="0" lvl="0" indent="0" algn="ctr" defTabSz="622300">
              <a:lnSpc>
                <a:spcPct val="90000"/>
              </a:lnSpc>
              <a:spcBef>
                <a:spcPts val="0"/>
              </a:spcBef>
              <a:spcAft>
                <a:spcPts val="0"/>
              </a:spcAft>
              <a:buNone/>
              <a:defRPr/>
            </a:pPr>
            <a:r>
              <a:rPr lang="en-GB"/>
              <a:t>Digitalisation becoming increasingly transformative through faster processing, cloud services, and improved software.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49894907"/>
                                        </p:tgtEl>
                                        <p:attrNameLst>
                                          <p:attrName>style.visibility</p:attrName>
                                        </p:attrNameLst>
                                      </p:cBhvr>
                                      <p:to>
                                        <p:strVal val="visible"/>
                                      </p:to>
                                    </p:set>
                                    <p:animEffect transition="in" filter="fade">
                                      <p:cBhvr>
                                        <p:cTn id="7" dur="500"/>
                                        <p:tgtEl>
                                          <p:spTgt spid="184989490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77494736"/>
                                        </p:tgtEl>
                                        <p:attrNameLst>
                                          <p:attrName>style.visibility</p:attrName>
                                        </p:attrNameLst>
                                      </p:cBhvr>
                                      <p:to>
                                        <p:strVal val="visible"/>
                                      </p:to>
                                    </p:set>
                                    <p:animEffect transition="in" filter="fade">
                                      <p:cBhvr>
                                        <p:cTn id="10" dur="500"/>
                                        <p:tgtEl>
                                          <p:spTgt spid="157749473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39113890"/>
                                        </p:tgtEl>
                                        <p:attrNameLst>
                                          <p:attrName>style.visibility</p:attrName>
                                        </p:attrNameLst>
                                      </p:cBhvr>
                                      <p:to>
                                        <p:strVal val="visible"/>
                                      </p:to>
                                    </p:set>
                                    <p:animEffect transition="in" filter="fade">
                                      <p:cBhvr>
                                        <p:cTn id="15" dur="500"/>
                                        <p:tgtEl>
                                          <p:spTgt spid="739113890"/>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42500968"/>
                                        </p:tgtEl>
                                        <p:attrNameLst>
                                          <p:attrName>style.visibility</p:attrName>
                                        </p:attrNameLst>
                                      </p:cBhvr>
                                      <p:to>
                                        <p:strVal val="visible"/>
                                      </p:to>
                                    </p:set>
                                    <p:animEffect transition="in" filter="fade">
                                      <p:cBhvr>
                                        <p:cTn id="18" dur="500"/>
                                        <p:tgtEl>
                                          <p:spTgt spid="134250096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75550640"/>
                                        </p:tgtEl>
                                        <p:attrNameLst>
                                          <p:attrName>style.visibility</p:attrName>
                                        </p:attrNameLst>
                                      </p:cBhvr>
                                      <p:to>
                                        <p:strVal val="visible"/>
                                      </p:to>
                                    </p:set>
                                    <p:animEffect transition="in" filter="fade">
                                      <p:cBhvr>
                                        <p:cTn id="23" dur="500"/>
                                        <p:tgtEl>
                                          <p:spTgt spid="17555064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989838855"/>
                                        </p:tgtEl>
                                        <p:attrNameLst>
                                          <p:attrName>style.visibility</p:attrName>
                                        </p:attrNameLst>
                                      </p:cBhvr>
                                      <p:to>
                                        <p:strVal val="visible"/>
                                      </p:to>
                                    </p:set>
                                    <p:animEffect transition="in" filter="fade">
                                      <p:cBhvr>
                                        <p:cTn id="26" dur="500"/>
                                        <p:tgtEl>
                                          <p:spTgt spid="9898388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550640" grpId="0" animBg="1"/>
      <p:bldP spid="989838855" grpId="0" animBg="1"/>
      <p:bldP spid="739113890" grpId="0" animBg="1"/>
      <p:bldP spid="1342500968" grpId="0" animBg="1"/>
      <p:bldP spid="1577494736" grpId="0" animBg="1"/>
      <p:bldP spid="1849894907" grpId="0" animBg="1"/>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2008937957" name="Rectangle 13"/>
          <p:cNvSpPr>
            <a:spLocks noGrp="1" noRot="1" noChangeAspect="1" noMove="1" noResize="1" noEditPoints="1" noAdjustHandles="1" noChangeArrowheads="1" noChangeShapeType="1" noTextEdit="1"/>
          </p:cNvSpPr>
          <p:nvPr/>
        </p:nvSpPr>
        <p:spPr bwMode="auto">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178154748" name="Title 1"/>
          <p:cNvSpPr>
            <a:spLocks noGrp="1"/>
          </p:cNvSpPr>
          <p:nvPr>
            <p:ph type="title"/>
          </p:nvPr>
        </p:nvSpPr>
        <p:spPr bwMode="auto">
          <a:xfrm>
            <a:off x="635000" y="640822"/>
            <a:ext cx="3418659" cy="5583148"/>
          </a:xfrm>
        </p:spPr>
        <p:txBody>
          <a:bodyPr vert="horz" lIns="91440" tIns="45720" rIns="91440" bIns="45720" rtlCol="0" anchor="ctr">
            <a:normAutofit/>
          </a:bodyPr>
          <a:lstStyle/>
          <a:p>
            <a:pPr algn="ctr">
              <a:defRPr/>
            </a:pPr>
            <a:r>
              <a:rPr lang="en-US" sz="5400" b="1">
                <a:solidFill>
                  <a:schemeClr val="tx1"/>
                </a:solidFill>
                <a:latin typeface="+mj-lt"/>
                <a:ea typeface="+mj-ea"/>
                <a:cs typeface="+mj-cs"/>
              </a:rPr>
              <a:t>Industry 4.0 </a:t>
            </a:r>
            <a:br>
              <a:rPr lang="en-US" sz="5400">
                <a:solidFill>
                  <a:schemeClr val="tx1"/>
                </a:solidFill>
                <a:latin typeface="+mj-lt"/>
                <a:ea typeface="+mj-ea"/>
                <a:cs typeface="+mj-cs"/>
              </a:rPr>
            </a:br>
            <a:r>
              <a:rPr lang="en-US" sz="5400">
                <a:solidFill>
                  <a:schemeClr val="tx1"/>
                </a:solidFill>
                <a:latin typeface="+mj-lt"/>
                <a:ea typeface="+mj-ea"/>
                <a:cs typeface="+mj-cs"/>
              </a:rPr>
              <a:t> Cyber-physical systems</a:t>
            </a:r>
          </a:p>
        </p:txBody>
      </p:sp>
      <p:sp>
        <p:nvSpPr>
          <p:cNvPr id="644737409" name="sketch line"/>
          <p:cNvSpPr>
            <a:spLocks noGrp="1" noRot="1" noChangeAspect="1" noMove="1" noResize="1" noEditPoints="1" noAdjustHandles="1" noChangeArrowheads="1" noChangeShapeType="1" noTextEdit="1"/>
          </p:cNvSpPr>
          <p:nvPr/>
        </p:nvSpPr>
        <p:spPr bwMode="auto">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914498609" name="Freeform: Shape 10"/>
          <p:cNvSpPr/>
          <p:nvPr/>
        </p:nvSpPr>
        <p:spPr bwMode="auto">
          <a:xfrm>
            <a:off x="4648018" y="1137652"/>
            <a:ext cx="6900512" cy="1275750"/>
          </a:xfrm>
          <a:custGeom>
            <a:avLst/>
            <a:gdLst>
              <a:gd name="connsiteX0" fmla="*/ 0 w 6900512"/>
              <a:gd name="connsiteY0" fmla="*/ 0 h 1275750"/>
              <a:gd name="connsiteX1" fmla="*/ 6900512 w 6900512"/>
              <a:gd name="connsiteY1" fmla="*/ 0 h 1275750"/>
              <a:gd name="connsiteX2" fmla="*/ 6900512 w 6900512"/>
              <a:gd name="connsiteY2" fmla="*/ 1275750 h 1275750"/>
              <a:gd name="connsiteX3" fmla="*/ 0 w 6900512"/>
              <a:gd name="connsiteY3" fmla="*/ 1275750 h 1275750"/>
              <a:gd name="connsiteX4" fmla="*/ 0 w 6900512"/>
              <a:gd name="connsiteY4" fmla="*/ 0 h 1275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0512" h="1275750" extrusionOk="0">
                <a:moveTo>
                  <a:pt x="0" y="0"/>
                </a:moveTo>
                <a:lnTo>
                  <a:pt x="6900512" y="0"/>
                </a:lnTo>
                <a:lnTo>
                  <a:pt x="6900512" y="1275750"/>
                </a:lnTo>
                <a:lnTo>
                  <a:pt x="0" y="1275750"/>
                </a:lnTo>
                <a:lnTo>
                  <a:pt x="0" y="0"/>
                </a:ln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35556" tIns="374904" rIns="535556" bIns="128016" numCol="1" spcCol="1270" anchor="t" anchorCtr="0">
            <a:noAutofit/>
          </a:bodyPr>
          <a:lstStyle/>
          <a:p>
            <a:pPr marL="171450" lvl="1" indent="-171450" algn="l" defTabSz="800100">
              <a:lnSpc>
                <a:spcPct val="90000"/>
              </a:lnSpc>
              <a:spcBef>
                <a:spcPts val="0"/>
              </a:spcBef>
              <a:spcAft>
                <a:spcPts val="0"/>
              </a:spcAft>
              <a:buChar char="•"/>
              <a:defRPr/>
            </a:pPr>
            <a:r>
              <a:rPr lang="en-GB" sz="1800"/>
              <a:t>Innovations in physics, chemistry, and biology are playing a growing role in this revolution, potentially intersecting with the biological sciences as part of the ongoing transformation</a:t>
            </a:r>
          </a:p>
        </p:txBody>
      </p:sp>
      <p:sp>
        <p:nvSpPr>
          <p:cNvPr id="616963526" name="Freeform: Shape 11"/>
          <p:cNvSpPr/>
          <p:nvPr/>
        </p:nvSpPr>
        <p:spPr bwMode="auto">
          <a:xfrm>
            <a:off x="4993043" y="871972"/>
            <a:ext cx="4830358" cy="531360"/>
          </a:xfrm>
          <a:custGeom>
            <a:avLst/>
            <a:gdLst>
              <a:gd name="connsiteX0" fmla="*/ 0 w 4830358"/>
              <a:gd name="connsiteY0" fmla="*/ 88562 h 531360"/>
              <a:gd name="connsiteX1" fmla="*/ 88562 w 4830358"/>
              <a:gd name="connsiteY1" fmla="*/ 0 h 531360"/>
              <a:gd name="connsiteX2" fmla="*/ 4741796 w 4830358"/>
              <a:gd name="connsiteY2" fmla="*/ 0 h 531360"/>
              <a:gd name="connsiteX3" fmla="*/ 4830358 w 4830358"/>
              <a:gd name="connsiteY3" fmla="*/ 88562 h 531360"/>
              <a:gd name="connsiteX4" fmla="*/ 4830358 w 4830358"/>
              <a:gd name="connsiteY4" fmla="*/ 442798 h 531360"/>
              <a:gd name="connsiteX5" fmla="*/ 4741796 w 4830358"/>
              <a:gd name="connsiteY5" fmla="*/ 531360 h 531360"/>
              <a:gd name="connsiteX6" fmla="*/ 88562 w 4830358"/>
              <a:gd name="connsiteY6" fmla="*/ 531360 h 531360"/>
              <a:gd name="connsiteX7" fmla="*/ 0 w 4830358"/>
              <a:gd name="connsiteY7" fmla="*/ 442798 h 531360"/>
              <a:gd name="connsiteX8" fmla="*/ 0 w 4830358"/>
              <a:gd name="connsiteY8" fmla="*/ 88562 h 5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30358" h="531360" extrusionOk="0">
                <a:moveTo>
                  <a:pt x="0" y="88562"/>
                </a:moveTo>
                <a:cubicBezTo>
                  <a:pt x="0" y="39651"/>
                  <a:pt x="39651" y="0"/>
                  <a:pt x="88562" y="0"/>
                </a:cubicBezTo>
                <a:lnTo>
                  <a:pt x="4741796" y="0"/>
                </a:lnTo>
                <a:cubicBezTo>
                  <a:pt x="4790707" y="0"/>
                  <a:pt x="4830358" y="39651"/>
                  <a:pt x="4830358" y="88562"/>
                </a:cubicBezTo>
                <a:lnTo>
                  <a:pt x="4830358" y="442798"/>
                </a:lnTo>
                <a:cubicBezTo>
                  <a:pt x="4830358" y="491709"/>
                  <a:pt x="4790707" y="531360"/>
                  <a:pt x="4741796" y="531360"/>
                </a:cubicBezTo>
                <a:lnTo>
                  <a:pt x="88562" y="531360"/>
                </a:lnTo>
                <a:cubicBezTo>
                  <a:pt x="39651" y="531360"/>
                  <a:pt x="0" y="491709"/>
                  <a:pt x="0" y="442798"/>
                </a:cubicBezTo>
                <a:lnTo>
                  <a:pt x="0" y="88562"/>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208515" tIns="25939" rIns="208515" bIns="25939" numCol="1" spcCol="1270" anchor="ctr" anchorCtr="0">
            <a:noAutofit/>
          </a:bodyPr>
          <a:lstStyle/>
          <a:p>
            <a:pPr marL="0" lvl="0" indent="0" algn="l" defTabSz="800100">
              <a:lnSpc>
                <a:spcPct val="90000"/>
              </a:lnSpc>
              <a:spcBef>
                <a:spcPts val="0"/>
              </a:spcBef>
              <a:spcAft>
                <a:spcPts val="0"/>
              </a:spcAft>
              <a:buNone/>
              <a:defRPr/>
            </a:pPr>
            <a:r>
              <a:rPr lang="en-GB" sz="1800" b="1"/>
              <a:t>Influence of Scientific Advances:</a:t>
            </a:r>
            <a:endParaRPr lang="en-GB" sz="1800"/>
          </a:p>
        </p:txBody>
      </p:sp>
      <p:sp>
        <p:nvSpPr>
          <p:cNvPr id="951326837" name="Freeform: Shape 12"/>
          <p:cNvSpPr/>
          <p:nvPr/>
        </p:nvSpPr>
        <p:spPr bwMode="auto">
          <a:xfrm>
            <a:off x="4648018" y="2776281"/>
            <a:ext cx="6900512" cy="1275750"/>
          </a:xfrm>
          <a:custGeom>
            <a:avLst/>
            <a:gdLst>
              <a:gd name="connsiteX0" fmla="*/ 0 w 6900512"/>
              <a:gd name="connsiteY0" fmla="*/ 0 h 1275750"/>
              <a:gd name="connsiteX1" fmla="*/ 6900512 w 6900512"/>
              <a:gd name="connsiteY1" fmla="*/ 0 h 1275750"/>
              <a:gd name="connsiteX2" fmla="*/ 6900512 w 6900512"/>
              <a:gd name="connsiteY2" fmla="*/ 1275750 h 1275750"/>
              <a:gd name="connsiteX3" fmla="*/ 0 w 6900512"/>
              <a:gd name="connsiteY3" fmla="*/ 1275750 h 1275750"/>
              <a:gd name="connsiteX4" fmla="*/ 0 w 6900512"/>
              <a:gd name="connsiteY4" fmla="*/ 0 h 1275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0512" h="1275750" extrusionOk="0">
                <a:moveTo>
                  <a:pt x="0" y="0"/>
                </a:moveTo>
                <a:lnTo>
                  <a:pt x="6900512" y="0"/>
                </a:lnTo>
                <a:lnTo>
                  <a:pt x="6900512" y="1275750"/>
                </a:lnTo>
                <a:lnTo>
                  <a:pt x="0" y="1275750"/>
                </a:lnTo>
                <a:lnTo>
                  <a:pt x="0" y="0"/>
                </a:lnTo>
                <a:close/>
              </a:path>
            </a:pathLst>
          </a:custGeom>
        </p:spPr>
        <p:style>
          <a:lnRef idx="2">
            <a:schemeClr val="accent2">
              <a:hueOff val="-727682"/>
              <a:satOff val="-41962"/>
              <a:lumOff val="4314"/>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35556" tIns="374904" rIns="535556" bIns="128016" numCol="1" spcCol="1270" anchor="t" anchorCtr="0">
            <a:noAutofit/>
          </a:bodyPr>
          <a:lstStyle/>
          <a:p>
            <a:pPr marL="171450" lvl="1" indent="-171450" algn="l" defTabSz="800100">
              <a:lnSpc>
                <a:spcPct val="90000"/>
              </a:lnSpc>
              <a:spcBef>
                <a:spcPts val="0"/>
              </a:spcBef>
              <a:spcAft>
                <a:spcPts val="0"/>
              </a:spcAft>
              <a:buChar char="•"/>
              <a:defRPr/>
            </a:pPr>
            <a:r>
              <a:rPr lang="en-GB" sz="1800"/>
              <a:t>While Industry 4.0 focuses on manufacturing, the Fourth Industrial Revolution is affecting almost every aspect of life, including work, lifestyle, and society as a whole</a:t>
            </a:r>
          </a:p>
        </p:txBody>
      </p:sp>
      <p:sp>
        <p:nvSpPr>
          <p:cNvPr id="50141279" name="Freeform: Shape 14"/>
          <p:cNvSpPr/>
          <p:nvPr/>
        </p:nvSpPr>
        <p:spPr bwMode="auto">
          <a:xfrm>
            <a:off x="4993043" y="2510602"/>
            <a:ext cx="4830358" cy="531360"/>
          </a:xfrm>
          <a:custGeom>
            <a:avLst/>
            <a:gdLst>
              <a:gd name="connsiteX0" fmla="*/ 0 w 4830358"/>
              <a:gd name="connsiteY0" fmla="*/ 88562 h 531360"/>
              <a:gd name="connsiteX1" fmla="*/ 88562 w 4830358"/>
              <a:gd name="connsiteY1" fmla="*/ 0 h 531360"/>
              <a:gd name="connsiteX2" fmla="*/ 4741796 w 4830358"/>
              <a:gd name="connsiteY2" fmla="*/ 0 h 531360"/>
              <a:gd name="connsiteX3" fmla="*/ 4830358 w 4830358"/>
              <a:gd name="connsiteY3" fmla="*/ 88562 h 531360"/>
              <a:gd name="connsiteX4" fmla="*/ 4830358 w 4830358"/>
              <a:gd name="connsiteY4" fmla="*/ 442798 h 531360"/>
              <a:gd name="connsiteX5" fmla="*/ 4741796 w 4830358"/>
              <a:gd name="connsiteY5" fmla="*/ 531360 h 531360"/>
              <a:gd name="connsiteX6" fmla="*/ 88562 w 4830358"/>
              <a:gd name="connsiteY6" fmla="*/ 531360 h 531360"/>
              <a:gd name="connsiteX7" fmla="*/ 0 w 4830358"/>
              <a:gd name="connsiteY7" fmla="*/ 442798 h 531360"/>
              <a:gd name="connsiteX8" fmla="*/ 0 w 4830358"/>
              <a:gd name="connsiteY8" fmla="*/ 88562 h 5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30358" h="531360" extrusionOk="0">
                <a:moveTo>
                  <a:pt x="0" y="88562"/>
                </a:moveTo>
                <a:cubicBezTo>
                  <a:pt x="0" y="39651"/>
                  <a:pt x="39651" y="0"/>
                  <a:pt x="88562" y="0"/>
                </a:cubicBezTo>
                <a:lnTo>
                  <a:pt x="4741796" y="0"/>
                </a:lnTo>
                <a:cubicBezTo>
                  <a:pt x="4790707" y="0"/>
                  <a:pt x="4830358" y="39651"/>
                  <a:pt x="4830358" y="88562"/>
                </a:cubicBezTo>
                <a:lnTo>
                  <a:pt x="4830358" y="442798"/>
                </a:lnTo>
                <a:cubicBezTo>
                  <a:pt x="4830358" y="491709"/>
                  <a:pt x="4790707" y="531360"/>
                  <a:pt x="4741796" y="531360"/>
                </a:cubicBezTo>
                <a:lnTo>
                  <a:pt x="88562" y="531360"/>
                </a:lnTo>
                <a:cubicBezTo>
                  <a:pt x="39651" y="531360"/>
                  <a:pt x="0" y="491709"/>
                  <a:pt x="0" y="442798"/>
                </a:cubicBezTo>
                <a:lnTo>
                  <a:pt x="0" y="88562"/>
                </a:lnTo>
                <a:close/>
              </a:path>
            </a:pathLst>
          </a:custGeom>
        </p:spPr>
        <p:style>
          <a:lnRef idx="2">
            <a:schemeClr val="lt1">
              <a:hueOff val="0"/>
              <a:satOff val="0"/>
              <a:lumOff val="0"/>
              <a:alphaOff val="0"/>
            </a:schemeClr>
          </a:lnRef>
          <a:fillRef idx="1">
            <a:schemeClr val="accent2">
              <a:hueOff val="-727682"/>
              <a:satOff val="-41962"/>
              <a:lumOff val="4314"/>
              <a:alphaOff val="0"/>
            </a:schemeClr>
          </a:fillRef>
          <a:effectRef idx="0">
            <a:schemeClr val="accent2">
              <a:hueOff val="-727682"/>
              <a:satOff val="-41962"/>
              <a:lumOff val="4314"/>
              <a:alphaOff val="0"/>
            </a:schemeClr>
          </a:effectRef>
          <a:fontRef idx="minor">
            <a:schemeClr val="lt1"/>
          </a:fontRef>
        </p:style>
        <p:txBody>
          <a:bodyPr spcFirstLastPara="0" vert="horz" wrap="square" lIns="208515" tIns="25939" rIns="208515" bIns="25939" numCol="1" spcCol="1270" anchor="ctr" anchorCtr="0">
            <a:noAutofit/>
          </a:bodyPr>
          <a:lstStyle/>
          <a:p>
            <a:pPr marL="0" lvl="0" indent="0" algn="l" defTabSz="800100">
              <a:lnSpc>
                <a:spcPct val="90000"/>
              </a:lnSpc>
              <a:spcBef>
                <a:spcPts val="0"/>
              </a:spcBef>
              <a:spcAft>
                <a:spcPts val="0"/>
              </a:spcAft>
              <a:buNone/>
              <a:defRPr/>
            </a:pPr>
            <a:r>
              <a:rPr lang="en-GB" sz="1800"/>
              <a:t>Broader Impact Beyond Industry:</a:t>
            </a:r>
          </a:p>
        </p:txBody>
      </p:sp>
      <p:sp>
        <p:nvSpPr>
          <p:cNvPr id="124994857" name="Freeform: Shape 16"/>
          <p:cNvSpPr/>
          <p:nvPr/>
        </p:nvSpPr>
        <p:spPr bwMode="auto">
          <a:xfrm>
            <a:off x="4648018" y="4414912"/>
            <a:ext cx="6900512" cy="1530900"/>
          </a:xfrm>
          <a:custGeom>
            <a:avLst/>
            <a:gdLst>
              <a:gd name="connsiteX0" fmla="*/ 0 w 6900512"/>
              <a:gd name="connsiteY0" fmla="*/ 0 h 1530900"/>
              <a:gd name="connsiteX1" fmla="*/ 6900512 w 6900512"/>
              <a:gd name="connsiteY1" fmla="*/ 0 h 1530900"/>
              <a:gd name="connsiteX2" fmla="*/ 6900512 w 6900512"/>
              <a:gd name="connsiteY2" fmla="*/ 1530900 h 1530900"/>
              <a:gd name="connsiteX3" fmla="*/ 0 w 6900512"/>
              <a:gd name="connsiteY3" fmla="*/ 1530900 h 1530900"/>
              <a:gd name="connsiteX4" fmla="*/ 0 w 6900512"/>
              <a:gd name="connsiteY4" fmla="*/ 0 h 1530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0512" h="1530900" extrusionOk="0">
                <a:moveTo>
                  <a:pt x="0" y="0"/>
                </a:moveTo>
                <a:lnTo>
                  <a:pt x="6900512" y="0"/>
                </a:lnTo>
                <a:lnTo>
                  <a:pt x="6900512" y="1530900"/>
                </a:lnTo>
                <a:lnTo>
                  <a:pt x="0" y="1530900"/>
                </a:lnTo>
                <a:lnTo>
                  <a:pt x="0" y="0"/>
                </a:lnTo>
                <a:close/>
              </a:path>
            </a:pathLst>
          </a:custGeom>
        </p:spPr>
        <p:style>
          <a:lnRef idx="2">
            <a:schemeClr val="accent2">
              <a:hueOff val="-1455363"/>
              <a:satOff val="-83926"/>
              <a:lumOff val="8628"/>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35556" tIns="374904" rIns="535556" bIns="128016" numCol="1" spcCol="1270" anchor="t" anchorCtr="0">
            <a:noAutofit/>
          </a:bodyPr>
          <a:lstStyle/>
          <a:p>
            <a:pPr marL="171450" lvl="1" indent="-171450" algn="l" defTabSz="800100">
              <a:lnSpc>
                <a:spcPct val="90000"/>
              </a:lnSpc>
              <a:spcBef>
                <a:spcPts val="0"/>
              </a:spcBef>
              <a:spcAft>
                <a:spcPts val="0"/>
              </a:spcAft>
              <a:buChar char="•"/>
              <a:defRPr/>
            </a:pPr>
            <a:r>
              <a:rPr lang="en-GB" sz="1800"/>
              <a:t>Although the Fourth Industrial Revolution is still in its early stages, it promises significant implications, challenging existing industries, work practices, and the role of humans in the world, especially with the rise of automation and AI.</a:t>
            </a:r>
          </a:p>
        </p:txBody>
      </p:sp>
      <p:sp>
        <p:nvSpPr>
          <p:cNvPr id="1262319430" name="Freeform: Shape 17"/>
          <p:cNvSpPr/>
          <p:nvPr/>
        </p:nvSpPr>
        <p:spPr bwMode="auto">
          <a:xfrm>
            <a:off x="4993043" y="4149232"/>
            <a:ext cx="4830358" cy="531360"/>
          </a:xfrm>
          <a:custGeom>
            <a:avLst/>
            <a:gdLst>
              <a:gd name="connsiteX0" fmla="*/ 0 w 4830358"/>
              <a:gd name="connsiteY0" fmla="*/ 88562 h 531360"/>
              <a:gd name="connsiteX1" fmla="*/ 88562 w 4830358"/>
              <a:gd name="connsiteY1" fmla="*/ 0 h 531360"/>
              <a:gd name="connsiteX2" fmla="*/ 4741796 w 4830358"/>
              <a:gd name="connsiteY2" fmla="*/ 0 h 531360"/>
              <a:gd name="connsiteX3" fmla="*/ 4830358 w 4830358"/>
              <a:gd name="connsiteY3" fmla="*/ 88562 h 531360"/>
              <a:gd name="connsiteX4" fmla="*/ 4830358 w 4830358"/>
              <a:gd name="connsiteY4" fmla="*/ 442798 h 531360"/>
              <a:gd name="connsiteX5" fmla="*/ 4741796 w 4830358"/>
              <a:gd name="connsiteY5" fmla="*/ 531360 h 531360"/>
              <a:gd name="connsiteX6" fmla="*/ 88562 w 4830358"/>
              <a:gd name="connsiteY6" fmla="*/ 531360 h 531360"/>
              <a:gd name="connsiteX7" fmla="*/ 0 w 4830358"/>
              <a:gd name="connsiteY7" fmla="*/ 442798 h 531360"/>
              <a:gd name="connsiteX8" fmla="*/ 0 w 4830358"/>
              <a:gd name="connsiteY8" fmla="*/ 88562 h 5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30358" h="531360" extrusionOk="0">
                <a:moveTo>
                  <a:pt x="0" y="88562"/>
                </a:moveTo>
                <a:cubicBezTo>
                  <a:pt x="0" y="39651"/>
                  <a:pt x="39651" y="0"/>
                  <a:pt x="88562" y="0"/>
                </a:cubicBezTo>
                <a:lnTo>
                  <a:pt x="4741796" y="0"/>
                </a:lnTo>
                <a:cubicBezTo>
                  <a:pt x="4790707" y="0"/>
                  <a:pt x="4830358" y="39651"/>
                  <a:pt x="4830358" y="88562"/>
                </a:cubicBezTo>
                <a:lnTo>
                  <a:pt x="4830358" y="442798"/>
                </a:lnTo>
                <a:cubicBezTo>
                  <a:pt x="4830358" y="491709"/>
                  <a:pt x="4790707" y="531360"/>
                  <a:pt x="4741796" y="531360"/>
                </a:cubicBezTo>
                <a:lnTo>
                  <a:pt x="88562" y="531360"/>
                </a:lnTo>
                <a:cubicBezTo>
                  <a:pt x="39651" y="531360"/>
                  <a:pt x="0" y="491709"/>
                  <a:pt x="0" y="442798"/>
                </a:cubicBezTo>
                <a:lnTo>
                  <a:pt x="0" y="88562"/>
                </a:lnTo>
                <a:close/>
              </a:path>
            </a:pathLst>
          </a:custGeom>
        </p:spPr>
        <p:style>
          <a:lnRef idx="2">
            <a:schemeClr val="lt1">
              <a:hueOff val="0"/>
              <a:satOff val="0"/>
              <a:lumOff val="0"/>
              <a:alphaOff val="0"/>
            </a:schemeClr>
          </a:lnRef>
          <a:fillRef idx="1">
            <a:schemeClr val="accent2">
              <a:hueOff val="-1455363"/>
              <a:satOff val="-83926"/>
              <a:lumOff val="8628"/>
              <a:alphaOff val="0"/>
            </a:schemeClr>
          </a:fillRef>
          <a:effectRef idx="0">
            <a:schemeClr val="accent2">
              <a:hueOff val="-1455363"/>
              <a:satOff val="-83926"/>
              <a:lumOff val="8628"/>
              <a:alphaOff val="0"/>
            </a:schemeClr>
          </a:effectRef>
          <a:fontRef idx="minor">
            <a:schemeClr val="lt1"/>
          </a:fontRef>
        </p:style>
        <p:txBody>
          <a:bodyPr spcFirstLastPara="0" vert="horz" wrap="square" lIns="208515" tIns="25939" rIns="208515" bIns="25939" numCol="1" spcCol="1270" anchor="ctr" anchorCtr="0">
            <a:noAutofit/>
          </a:bodyPr>
          <a:lstStyle/>
          <a:p>
            <a:pPr marL="0" lvl="0" indent="0" algn="l" defTabSz="800100">
              <a:lnSpc>
                <a:spcPct val="90000"/>
              </a:lnSpc>
              <a:spcBef>
                <a:spcPts val="0"/>
              </a:spcBef>
              <a:spcAft>
                <a:spcPts val="0"/>
              </a:spcAft>
              <a:buNone/>
              <a:defRPr/>
            </a:pPr>
            <a:r>
              <a:rPr lang="en-GB" sz="1800" b="1"/>
              <a:t>Significance and Challenges</a:t>
            </a:r>
            <a:endParaRPr lang="en-GB" sz="18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16963526"/>
                                        </p:tgtEl>
                                        <p:attrNameLst>
                                          <p:attrName>style.visibility</p:attrName>
                                        </p:attrNameLst>
                                      </p:cBhvr>
                                      <p:to>
                                        <p:strVal val="visible"/>
                                      </p:to>
                                    </p:set>
                                    <p:animEffect transition="in" filter="fade">
                                      <p:cBhvr>
                                        <p:cTn id="7" dur="500"/>
                                        <p:tgtEl>
                                          <p:spTgt spid="61696352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14498609"/>
                                        </p:tgtEl>
                                        <p:attrNameLst>
                                          <p:attrName>style.visibility</p:attrName>
                                        </p:attrNameLst>
                                      </p:cBhvr>
                                      <p:to>
                                        <p:strVal val="visible"/>
                                      </p:to>
                                    </p:set>
                                    <p:animEffect transition="in" filter="fade">
                                      <p:cBhvr>
                                        <p:cTn id="10" dur="500"/>
                                        <p:tgtEl>
                                          <p:spTgt spid="91449860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0141279"/>
                                        </p:tgtEl>
                                        <p:attrNameLst>
                                          <p:attrName>style.visibility</p:attrName>
                                        </p:attrNameLst>
                                      </p:cBhvr>
                                      <p:to>
                                        <p:strVal val="visible"/>
                                      </p:to>
                                    </p:set>
                                    <p:animEffect transition="in" filter="fade">
                                      <p:cBhvr>
                                        <p:cTn id="15" dur="500"/>
                                        <p:tgtEl>
                                          <p:spTgt spid="5014127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51326837"/>
                                        </p:tgtEl>
                                        <p:attrNameLst>
                                          <p:attrName>style.visibility</p:attrName>
                                        </p:attrNameLst>
                                      </p:cBhvr>
                                      <p:to>
                                        <p:strVal val="visible"/>
                                      </p:to>
                                    </p:set>
                                    <p:animEffect transition="in" filter="fade">
                                      <p:cBhvr>
                                        <p:cTn id="18" dur="500"/>
                                        <p:tgtEl>
                                          <p:spTgt spid="95132683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24994857"/>
                                        </p:tgtEl>
                                        <p:attrNameLst>
                                          <p:attrName>style.visibility</p:attrName>
                                        </p:attrNameLst>
                                      </p:cBhvr>
                                      <p:to>
                                        <p:strVal val="visible"/>
                                      </p:to>
                                    </p:set>
                                    <p:animEffect transition="in" filter="fade">
                                      <p:cBhvr>
                                        <p:cTn id="23" dur="500"/>
                                        <p:tgtEl>
                                          <p:spTgt spid="124994857"/>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262319430"/>
                                        </p:tgtEl>
                                        <p:attrNameLst>
                                          <p:attrName>style.visibility</p:attrName>
                                        </p:attrNameLst>
                                      </p:cBhvr>
                                      <p:to>
                                        <p:strVal val="visible"/>
                                      </p:to>
                                    </p:set>
                                    <p:animEffect transition="in" filter="fade">
                                      <p:cBhvr>
                                        <p:cTn id="26" dur="500"/>
                                        <p:tgtEl>
                                          <p:spTgt spid="12623194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4498609" grpId="0" animBg="1"/>
      <p:bldP spid="616963526" grpId="0" animBg="1"/>
      <p:bldP spid="951326837" grpId="0" animBg="1"/>
      <p:bldP spid="50141279" grpId="0" animBg="1"/>
      <p:bldP spid="124994857" grpId="0" animBg="1"/>
      <p:bldP spid="1262319430"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8616854" name="Title 1"/>
          <p:cNvSpPr txBox="1"/>
          <p:nvPr/>
        </p:nvSpPr>
        <p:spPr bwMode="auto">
          <a:xfrm>
            <a:off x="3250096" y="1289465"/>
            <a:ext cx="7772399" cy="3859005"/>
          </a:xfrm>
          <a:prstGeom prst="rect">
            <a:avLst/>
          </a:prstGeom>
        </p:spPr>
        <p:txBody>
          <a:bodyPr vert="horz" lIns="91440" tIns="45720" rIns="91440" bIns="45720" rtlCol="0" anchor="ctr">
            <a:norm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5400" b="1"/>
              <a:t>Technological Innovation: </a:t>
            </a:r>
          </a:p>
          <a:p>
            <a:pPr algn="ctr">
              <a:defRPr/>
            </a:pPr>
            <a:r>
              <a:rPr lang="en-GB" sz="5400" b="1"/>
              <a:t>A Historical Overview</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53734685" name="Title 1"/>
          <p:cNvSpPr>
            <a:spLocks noGrp="1"/>
          </p:cNvSpPr>
          <p:nvPr>
            <p:ph type="title"/>
          </p:nvPr>
        </p:nvSpPr>
        <p:spPr bwMode="auto">
          <a:xfrm>
            <a:off x="2832652" y="365125"/>
            <a:ext cx="8903718" cy="1325563"/>
          </a:xfrm>
        </p:spPr>
        <p:txBody>
          <a:bodyPr>
            <a:normAutofit/>
          </a:bodyPr>
          <a:lstStyle/>
          <a:p>
            <a:pPr marL="0" indent="0">
              <a:buNone/>
              <a:defRPr/>
            </a:pPr>
            <a:r>
              <a:rPr lang="en-GB" sz="3600" b="1"/>
              <a:t>Technological Innovation: A Historical Overview</a:t>
            </a:r>
          </a:p>
        </p:txBody>
      </p:sp>
      <p:graphicFrame>
        <p:nvGraphicFramePr>
          <p:cNvPr id="2087770286" name="Content Placeholder 3"/>
          <p:cNvGraphicFramePr>
            <a:graphicFrameLocks noGrp="1"/>
          </p:cNvGraphicFramePr>
          <p:nvPr>
            <p:ph idx="1"/>
          </p:nvPr>
        </p:nvGraphicFramePr>
        <p:xfrm>
          <a:off x="1467644" y="1626022"/>
          <a:ext cx="9256713" cy="1603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81433492" name="TextBox 7"/>
          <p:cNvSpPr txBox="1"/>
          <p:nvPr/>
        </p:nvSpPr>
        <p:spPr bwMode="auto">
          <a:xfrm>
            <a:off x="6366933" y="5291639"/>
            <a:ext cx="4504267" cy="369332"/>
          </a:xfrm>
          <a:prstGeom prst="rect">
            <a:avLst/>
          </a:prstGeom>
          <a:noFill/>
        </p:spPr>
        <p:txBody>
          <a:bodyPr wrap="square">
            <a:spAutoFit/>
          </a:bodyPr>
          <a:lstStyle/>
          <a:p>
            <a:pPr>
              <a:defRPr/>
            </a:pPr>
            <a:r>
              <a:rPr lang="en-GB"/>
              <a:t>.</a:t>
            </a:r>
          </a:p>
        </p:txBody>
      </p:sp>
      <p:sp>
        <p:nvSpPr>
          <p:cNvPr id="1533703399" name="Oval 4"/>
          <p:cNvSpPr/>
          <p:nvPr/>
        </p:nvSpPr>
        <p:spPr bwMode="auto">
          <a:xfrm>
            <a:off x="7776624" y="3568860"/>
            <a:ext cx="2890010" cy="2890545"/>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715780268" name="Freeform: Shape 5"/>
          <p:cNvSpPr/>
          <p:nvPr/>
        </p:nvSpPr>
        <p:spPr bwMode="auto">
          <a:xfrm>
            <a:off x="7872581" y="3665228"/>
            <a:ext cx="2698095" cy="2697808"/>
          </a:xfrm>
          <a:custGeom>
            <a:avLst/>
            <a:gdLst>
              <a:gd name="connsiteX0" fmla="*/ 0 w 2698095"/>
              <a:gd name="connsiteY0" fmla="*/ 1348904 h 2697808"/>
              <a:gd name="connsiteX1" fmla="*/ 1349048 w 2698095"/>
              <a:gd name="connsiteY1" fmla="*/ 0 h 2697808"/>
              <a:gd name="connsiteX2" fmla="*/ 2698096 w 2698095"/>
              <a:gd name="connsiteY2" fmla="*/ 1348904 h 2697808"/>
              <a:gd name="connsiteX3" fmla="*/ 1349048 w 2698095"/>
              <a:gd name="connsiteY3" fmla="*/ 2697808 h 2697808"/>
              <a:gd name="connsiteX4" fmla="*/ 0 w 2698095"/>
              <a:gd name="connsiteY4" fmla="*/ 1348904 h 26978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98095" h="2697808" extrusionOk="0">
                <a:moveTo>
                  <a:pt x="0" y="1348904"/>
                </a:moveTo>
                <a:cubicBezTo>
                  <a:pt x="0" y="603925"/>
                  <a:pt x="603989" y="0"/>
                  <a:pt x="1349048" y="0"/>
                </a:cubicBezTo>
                <a:cubicBezTo>
                  <a:pt x="2094107" y="0"/>
                  <a:pt x="2698096" y="603925"/>
                  <a:pt x="2698096" y="1348904"/>
                </a:cubicBezTo>
                <a:cubicBezTo>
                  <a:pt x="2698096" y="2093883"/>
                  <a:pt x="2094107" y="2697808"/>
                  <a:pt x="1349048" y="2697808"/>
                </a:cubicBezTo>
                <a:cubicBezTo>
                  <a:pt x="603989" y="2697808"/>
                  <a:pt x="0" y="2093883"/>
                  <a:pt x="0" y="1348904"/>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16191" tIns="415954" rIns="416191" bIns="415954" numCol="1" spcCol="1270" anchor="ctr" anchorCtr="0">
            <a:noAutofit/>
          </a:bodyPr>
          <a:lstStyle/>
          <a:p>
            <a:pPr marL="0" lvl="0" indent="0" algn="ctr" defTabSz="1066800">
              <a:lnSpc>
                <a:spcPct val="90000"/>
              </a:lnSpc>
              <a:spcBef>
                <a:spcPts val="0"/>
              </a:spcBef>
              <a:spcAft>
                <a:spcPts val="0"/>
              </a:spcAft>
              <a:buNone/>
              <a:defRPr/>
            </a:pPr>
            <a:r>
              <a:rPr lang="en-GB" sz="2400"/>
              <a:t>Impact on patient care and healthcare delivery</a:t>
            </a:r>
          </a:p>
        </p:txBody>
      </p:sp>
      <p:sp>
        <p:nvSpPr>
          <p:cNvPr id="1605401952" name="Teardrop 6"/>
          <p:cNvSpPr/>
          <p:nvPr/>
        </p:nvSpPr>
        <p:spPr bwMode="auto">
          <a:xfrm rot="2700000">
            <a:off x="4764655" y="3526854"/>
            <a:ext cx="2883048" cy="2883048"/>
          </a:xfrm>
          <a:prstGeom prst="teardrop">
            <a:avLst>
              <a:gd name="adj" fmla="val 1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003076295" name="Freeform: Shape 9"/>
          <p:cNvSpPr/>
          <p:nvPr/>
        </p:nvSpPr>
        <p:spPr bwMode="auto">
          <a:xfrm>
            <a:off x="4885673" y="3665228"/>
            <a:ext cx="2698095" cy="2697808"/>
          </a:xfrm>
          <a:custGeom>
            <a:avLst/>
            <a:gdLst>
              <a:gd name="connsiteX0" fmla="*/ 0 w 2698095"/>
              <a:gd name="connsiteY0" fmla="*/ 1348904 h 2697808"/>
              <a:gd name="connsiteX1" fmla="*/ 1349048 w 2698095"/>
              <a:gd name="connsiteY1" fmla="*/ 0 h 2697808"/>
              <a:gd name="connsiteX2" fmla="*/ 2698096 w 2698095"/>
              <a:gd name="connsiteY2" fmla="*/ 1348904 h 2697808"/>
              <a:gd name="connsiteX3" fmla="*/ 1349048 w 2698095"/>
              <a:gd name="connsiteY3" fmla="*/ 2697808 h 2697808"/>
              <a:gd name="connsiteX4" fmla="*/ 0 w 2698095"/>
              <a:gd name="connsiteY4" fmla="*/ 1348904 h 26978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98095" h="2697808" extrusionOk="0">
                <a:moveTo>
                  <a:pt x="0" y="1348904"/>
                </a:moveTo>
                <a:cubicBezTo>
                  <a:pt x="0" y="603925"/>
                  <a:pt x="603989" y="0"/>
                  <a:pt x="1349048" y="0"/>
                </a:cubicBezTo>
                <a:cubicBezTo>
                  <a:pt x="2094107" y="0"/>
                  <a:pt x="2698096" y="603925"/>
                  <a:pt x="2698096" y="1348904"/>
                </a:cubicBezTo>
                <a:cubicBezTo>
                  <a:pt x="2698096" y="2093883"/>
                  <a:pt x="2094107" y="2697808"/>
                  <a:pt x="1349048" y="2697808"/>
                </a:cubicBezTo>
                <a:cubicBezTo>
                  <a:pt x="603989" y="2697808"/>
                  <a:pt x="0" y="2093883"/>
                  <a:pt x="0" y="1348904"/>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16191" tIns="415954" rIns="416191" bIns="415954" numCol="1" spcCol="1270" anchor="ctr" anchorCtr="0">
            <a:noAutofit/>
          </a:bodyPr>
          <a:lstStyle/>
          <a:p>
            <a:pPr marL="0" lvl="0" indent="0" algn="ctr" defTabSz="1066800">
              <a:lnSpc>
                <a:spcPct val="90000"/>
              </a:lnSpc>
              <a:spcBef>
                <a:spcPts val="0"/>
              </a:spcBef>
              <a:spcAft>
                <a:spcPts val="0"/>
              </a:spcAft>
              <a:buNone/>
              <a:defRPr/>
            </a:pPr>
            <a:r>
              <a:rPr lang="en-GB" sz="2400"/>
              <a:t>Latest advancements</a:t>
            </a:r>
          </a:p>
        </p:txBody>
      </p:sp>
      <p:sp>
        <p:nvSpPr>
          <p:cNvPr id="1663805129" name="Teardrop 10"/>
          <p:cNvSpPr/>
          <p:nvPr/>
        </p:nvSpPr>
        <p:spPr bwMode="auto">
          <a:xfrm rot="2700000">
            <a:off x="1806287" y="3572354"/>
            <a:ext cx="2883048" cy="2883048"/>
          </a:xfrm>
          <a:prstGeom prst="teardrop">
            <a:avLst>
              <a:gd name="adj" fmla="val 1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326795358" name="Freeform: Shape 11"/>
          <p:cNvSpPr/>
          <p:nvPr/>
        </p:nvSpPr>
        <p:spPr bwMode="auto">
          <a:xfrm>
            <a:off x="1898764" y="3665228"/>
            <a:ext cx="2698095" cy="2697808"/>
          </a:xfrm>
          <a:custGeom>
            <a:avLst/>
            <a:gdLst>
              <a:gd name="connsiteX0" fmla="*/ 0 w 2698095"/>
              <a:gd name="connsiteY0" fmla="*/ 1348904 h 2697808"/>
              <a:gd name="connsiteX1" fmla="*/ 1349048 w 2698095"/>
              <a:gd name="connsiteY1" fmla="*/ 0 h 2697808"/>
              <a:gd name="connsiteX2" fmla="*/ 2698096 w 2698095"/>
              <a:gd name="connsiteY2" fmla="*/ 1348904 h 2697808"/>
              <a:gd name="connsiteX3" fmla="*/ 1349048 w 2698095"/>
              <a:gd name="connsiteY3" fmla="*/ 2697808 h 2697808"/>
              <a:gd name="connsiteX4" fmla="*/ 0 w 2698095"/>
              <a:gd name="connsiteY4" fmla="*/ 1348904 h 26978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98095" h="2697808" extrusionOk="0">
                <a:moveTo>
                  <a:pt x="0" y="1348904"/>
                </a:moveTo>
                <a:cubicBezTo>
                  <a:pt x="0" y="603925"/>
                  <a:pt x="603989" y="0"/>
                  <a:pt x="1349048" y="0"/>
                </a:cubicBezTo>
                <a:cubicBezTo>
                  <a:pt x="2094107" y="0"/>
                  <a:pt x="2698096" y="603925"/>
                  <a:pt x="2698096" y="1348904"/>
                </a:cubicBezTo>
                <a:cubicBezTo>
                  <a:pt x="2698096" y="2093883"/>
                  <a:pt x="2094107" y="2697808"/>
                  <a:pt x="1349048" y="2697808"/>
                </a:cubicBezTo>
                <a:cubicBezTo>
                  <a:pt x="603989" y="2697808"/>
                  <a:pt x="0" y="2093883"/>
                  <a:pt x="0" y="1348904"/>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16191" tIns="415954" rIns="416191" bIns="415954" numCol="1" spcCol="1270" anchor="ctr" anchorCtr="0">
            <a:noAutofit/>
          </a:bodyPr>
          <a:lstStyle/>
          <a:p>
            <a:pPr marL="0" lvl="0" indent="0" algn="ctr" defTabSz="1066800">
              <a:lnSpc>
                <a:spcPct val="90000"/>
              </a:lnSpc>
              <a:spcBef>
                <a:spcPts val="0"/>
              </a:spcBef>
              <a:spcAft>
                <a:spcPts val="0"/>
              </a:spcAft>
              <a:buNone/>
              <a:defRPr/>
            </a:pPr>
            <a:r>
              <a:rPr lang="en-GB" sz="2400"/>
              <a:t>Early innovations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63805129"/>
                                        </p:tgtEl>
                                        <p:attrNameLst>
                                          <p:attrName>style.visibility</p:attrName>
                                        </p:attrNameLst>
                                      </p:cBhvr>
                                      <p:to>
                                        <p:strVal val="visible"/>
                                      </p:to>
                                    </p:set>
                                    <p:animEffect transition="in" filter="fade">
                                      <p:cBhvr>
                                        <p:cTn id="7" dur="500"/>
                                        <p:tgtEl>
                                          <p:spTgt spid="166380512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26795358"/>
                                        </p:tgtEl>
                                        <p:attrNameLst>
                                          <p:attrName>style.visibility</p:attrName>
                                        </p:attrNameLst>
                                      </p:cBhvr>
                                      <p:to>
                                        <p:strVal val="visible"/>
                                      </p:to>
                                    </p:set>
                                    <p:animEffect transition="in" filter="fade">
                                      <p:cBhvr>
                                        <p:cTn id="10" dur="500"/>
                                        <p:tgtEl>
                                          <p:spTgt spid="132679535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605401952"/>
                                        </p:tgtEl>
                                        <p:attrNameLst>
                                          <p:attrName>style.visibility</p:attrName>
                                        </p:attrNameLst>
                                      </p:cBhvr>
                                      <p:to>
                                        <p:strVal val="visible"/>
                                      </p:to>
                                    </p:set>
                                    <p:animEffect transition="in" filter="fade">
                                      <p:cBhvr>
                                        <p:cTn id="15" dur="500"/>
                                        <p:tgtEl>
                                          <p:spTgt spid="160540195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03076295"/>
                                        </p:tgtEl>
                                        <p:attrNameLst>
                                          <p:attrName>style.visibility</p:attrName>
                                        </p:attrNameLst>
                                      </p:cBhvr>
                                      <p:to>
                                        <p:strVal val="visible"/>
                                      </p:to>
                                    </p:set>
                                    <p:animEffect transition="in" filter="fade">
                                      <p:cBhvr>
                                        <p:cTn id="18" dur="500"/>
                                        <p:tgtEl>
                                          <p:spTgt spid="100307629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715780268"/>
                                        </p:tgtEl>
                                        <p:attrNameLst>
                                          <p:attrName>style.visibility</p:attrName>
                                        </p:attrNameLst>
                                      </p:cBhvr>
                                      <p:to>
                                        <p:strVal val="visible"/>
                                      </p:to>
                                    </p:set>
                                    <p:animEffect transition="in" filter="fade">
                                      <p:cBhvr>
                                        <p:cTn id="23" dur="500"/>
                                        <p:tgtEl>
                                          <p:spTgt spid="1715780268"/>
                                        </p:tgtEl>
                                      </p:cBhvr>
                                    </p:animEffect>
                                  </p:childTnLst>
                                </p:cTn>
                              </p:par>
                              <p:par>
                                <p:cTn id="24" presetID="10" presetClass="entr" presetSubtype="0" fill="hold" nodeType="withEffect">
                                  <p:stCondLst>
                                    <p:cond delay="0"/>
                                  </p:stCondLst>
                                  <p:childTnLst>
                                    <p:set>
                                      <p:cBhvr>
                                        <p:cTn id="25" dur="1" fill="hold">
                                          <p:stCondLst>
                                            <p:cond delay="0"/>
                                          </p:stCondLst>
                                        </p:cTn>
                                        <p:tgtEl>
                                          <p:spTgt spid="1533703399"/>
                                        </p:tgtEl>
                                        <p:attrNameLst>
                                          <p:attrName>style.visibility</p:attrName>
                                        </p:attrNameLst>
                                      </p:cBhvr>
                                      <p:to>
                                        <p:strVal val="visible"/>
                                      </p:to>
                                    </p:set>
                                    <p:animEffect transition="in" filter="fade">
                                      <p:cBhvr>
                                        <p:cTn id="26" dur="500"/>
                                        <p:tgtEl>
                                          <p:spTgt spid="15337033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5780268" grpId="0" animBg="1"/>
      <p:bldP spid="1003076295" grpId="0" animBg="1"/>
      <p:bldP spid="1326795358" grpId="0" animBg="1"/>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659305156" name="Title 3"/>
          <p:cNvSpPr>
            <a:spLocks noGrp="1"/>
          </p:cNvSpPr>
          <p:nvPr>
            <p:ph type="title"/>
          </p:nvPr>
        </p:nvSpPr>
        <p:spPr bwMode="auto">
          <a:xfrm>
            <a:off x="358219" y="365125"/>
            <a:ext cx="11481847" cy="1325563"/>
          </a:xfrm>
        </p:spPr>
        <p:txBody>
          <a:bodyPr anchor="ctr">
            <a:normAutofit/>
          </a:bodyPr>
          <a:lstStyle/>
          <a:p>
            <a:pPr>
              <a:defRPr/>
            </a:pPr>
            <a:r>
              <a:rPr lang="en-GB"/>
              <a:t>Health Technology and Informatics</a:t>
            </a:r>
          </a:p>
        </p:txBody>
      </p:sp>
      <p:sp>
        <p:nvSpPr>
          <p:cNvPr id="1844497910" name="Rectangle: Rounded Corners 2"/>
          <p:cNvSpPr/>
          <p:nvPr/>
        </p:nvSpPr>
        <p:spPr bwMode="auto">
          <a:xfrm>
            <a:off x="358219" y="2406714"/>
            <a:ext cx="11481847" cy="1072780"/>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sp>
      <p:sp>
        <p:nvSpPr>
          <p:cNvPr id="1663267944" name="Rectangle 4" descr="Doctor"/>
          <p:cNvSpPr/>
          <p:nvPr/>
        </p:nvSpPr>
        <p:spPr bwMode="auto">
          <a:xfrm>
            <a:off x="682735" y="2648089"/>
            <a:ext cx="590029" cy="590029"/>
          </a:xfrm>
          <a:prstGeom prst="rect">
            <a:avLst/>
          </a:prstGeom>
          <a:blipFill rotWithShape="1">
            <a:blip r:embed="rId3"/>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sp>
      <p:sp>
        <p:nvSpPr>
          <p:cNvPr id="992123504" name="Freeform: Shape 5"/>
          <p:cNvSpPr/>
          <p:nvPr/>
        </p:nvSpPr>
        <p:spPr bwMode="auto">
          <a:xfrm>
            <a:off x="1597280" y="2406714"/>
            <a:ext cx="10242785" cy="1072780"/>
          </a:xfrm>
          <a:custGeom>
            <a:avLst/>
            <a:gdLst>
              <a:gd name="connsiteX0" fmla="*/ 0 w 10242785"/>
              <a:gd name="connsiteY0" fmla="*/ 0 h 1072780"/>
              <a:gd name="connsiteX1" fmla="*/ 10242785 w 10242785"/>
              <a:gd name="connsiteY1" fmla="*/ 0 h 1072780"/>
              <a:gd name="connsiteX2" fmla="*/ 10242785 w 10242785"/>
              <a:gd name="connsiteY2" fmla="*/ 1072780 h 1072780"/>
              <a:gd name="connsiteX3" fmla="*/ 0 w 10242785"/>
              <a:gd name="connsiteY3" fmla="*/ 1072780 h 1072780"/>
              <a:gd name="connsiteX4" fmla="*/ 0 w 10242785"/>
              <a:gd name="connsiteY4" fmla="*/ 0 h 1072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42785" h="1072780" extrusionOk="0">
                <a:moveTo>
                  <a:pt x="0" y="0"/>
                </a:moveTo>
                <a:lnTo>
                  <a:pt x="10242785" y="0"/>
                </a:lnTo>
                <a:lnTo>
                  <a:pt x="10242785" y="1072780"/>
                </a:lnTo>
                <a:lnTo>
                  <a:pt x="0" y="10727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3535" tIns="113535" rIns="113535" bIns="113535" numCol="1" spcCol="1270" anchor="ctr" anchorCtr="0">
            <a:noAutofit/>
          </a:bodyPr>
          <a:lstStyle/>
          <a:p>
            <a:pPr marL="0" lvl="0" indent="0" algn="l" defTabSz="933450">
              <a:lnSpc>
                <a:spcPct val="90000"/>
              </a:lnSpc>
              <a:spcBef>
                <a:spcPts val="0"/>
              </a:spcBef>
              <a:spcAft>
                <a:spcPts val="0"/>
              </a:spcAft>
              <a:buNone/>
              <a:defRPr/>
            </a:pPr>
            <a:r>
              <a:rPr lang="en-GB" sz="2100"/>
              <a:t>Health technology and informatics refer to the use of digital tools and data management systems to enhance healthcare delivery. </a:t>
            </a:r>
            <a:endParaRPr lang="en-US" sz="2100"/>
          </a:p>
        </p:txBody>
      </p:sp>
      <p:sp>
        <p:nvSpPr>
          <p:cNvPr id="1633546783" name="Rectangle: Rounded Corners 6"/>
          <p:cNvSpPr/>
          <p:nvPr/>
        </p:nvSpPr>
        <p:spPr bwMode="auto">
          <a:xfrm>
            <a:off x="358219" y="3747689"/>
            <a:ext cx="11481847" cy="1072780"/>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sp>
      <p:sp>
        <p:nvSpPr>
          <p:cNvPr id="1657698095" name="Rectangle 7" descr="Stethoscope"/>
          <p:cNvSpPr/>
          <p:nvPr/>
        </p:nvSpPr>
        <p:spPr bwMode="auto">
          <a:xfrm>
            <a:off x="682735" y="3989065"/>
            <a:ext cx="590029" cy="590029"/>
          </a:xfrm>
          <a:prstGeom prst="rect">
            <a:avLst/>
          </a:prstGeom>
          <a:blipFill rotWithShape="1">
            <a:blip r:embed="rId4"/>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sp>
      <p:sp>
        <p:nvSpPr>
          <p:cNvPr id="957788126" name="Freeform: Shape 9"/>
          <p:cNvSpPr/>
          <p:nvPr/>
        </p:nvSpPr>
        <p:spPr bwMode="auto">
          <a:xfrm>
            <a:off x="1597280" y="3747689"/>
            <a:ext cx="10242785" cy="1072780"/>
          </a:xfrm>
          <a:custGeom>
            <a:avLst/>
            <a:gdLst>
              <a:gd name="connsiteX0" fmla="*/ 0 w 10242785"/>
              <a:gd name="connsiteY0" fmla="*/ 0 h 1072780"/>
              <a:gd name="connsiteX1" fmla="*/ 10242785 w 10242785"/>
              <a:gd name="connsiteY1" fmla="*/ 0 h 1072780"/>
              <a:gd name="connsiteX2" fmla="*/ 10242785 w 10242785"/>
              <a:gd name="connsiteY2" fmla="*/ 1072780 h 1072780"/>
              <a:gd name="connsiteX3" fmla="*/ 0 w 10242785"/>
              <a:gd name="connsiteY3" fmla="*/ 1072780 h 1072780"/>
              <a:gd name="connsiteX4" fmla="*/ 0 w 10242785"/>
              <a:gd name="connsiteY4" fmla="*/ 0 h 1072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42785" h="1072780" extrusionOk="0">
                <a:moveTo>
                  <a:pt x="0" y="0"/>
                </a:moveTo>
                <a:lnTo>
                  <a:pt x="10242785" y="0"/>
                </a:lnTo>
                <a:lnTo>
                  <a:pt x="10242785" y="1072780"/>
                </a:lnTo>
                <a:lnTo>
                  <a:pt x="0" y="107278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3535" tIns="113535" rIns="113535" bIns="113535" numCol="1" spcCol="1270" anchor="ctr" anchorCtr="0">
            <a:noAutofit/>
          </a:bodyPr>
          <a:lstStyle/>
          <a:p>
            <a:pPr marL="0" lvl="0" indent="0" algn="l" defTabSz="933450">
              <a:lnSpc>
                <a:spcPct val="90000"/>
              </a:lnSpc>
              <a:spcBef>
                <a:spcPts val="0"/>
              </a:spcBef>
              <a:spcAft>
                <a:spcPts val="0"/>
              </a:spcAft>
              <a:buNone/>
              <a:defRPr/>
            </a:pPr>
            <a:r>
              <a:rPr lang="en-GB" sz="2100"/>
              <a:t>There have been key milestones in the development of these technologies in the UK, with significant innovations leading to profound implications for the NHS and social care system .</a:t>
            </a:r>
            <a:endParaRPr lang="en-US" sz="21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92123504"/>
                                        </p:tgtEl>
                                        <p:attrNameLst>
                                          <p:attrName>style.visibility</p:attrName>
                                        </p:attrNameLst>
                                      </p:cBhvr>
                                      <p:to>
                                        <p:strVal val="visible"/>
                                      </p:to>
                                    </p:set>
                                    <p:animEffect transition="in" filter="fade">
                                      <p:cBhvr>
                                        <p:cTn id="7" dur="500"/>
                                        <p:tgtEl>
                                          <p:spTgt spid="992123504"/>
                                        </p:tgtEl>
                                      </p:cBhvr>
                                    </p:animEffect>
                                  </p:childTnLst>
                                </p:cTn>
                              </p:par>
                              <p:par>
                                <p:cTn id="8" presetID="10" presetClass="entr" presetSubtype="0" fill="hold" nodeType="withEffect">
                                  <p:stCondLst>
                                    <p:cond delay="0"/>
                                  </p:stCondLst>
                                  <p:childTnLst>
                                    <p:set>
                                      <p:cBhvr>
                                        <p:cTn id="9" dur="1" fill="hold">
                                          <p:stCondLst>
                                            <p:cond delay="0"/>
                                          </p:stCondLst>
                                        </p:cTn>
                                        <p:tgtEl>
                                          <p:spTgt spid="1844497910"/>
                                        </p:tgtEl>
                                        <p:attrNameLst>
                                          <p:attrName>style.visibility</p:attrName>
                                        </p:attrNameLst>
                                      </p:cBhvr>
                                      <p:to>
                                        <p:strVal val="visible"/>
                                      </p:to>
                                    </p:set>
                                    <p:animEffect transition="in" filter="fade">
                                      <p:cBhvr>
                                        <p:cTn id="10" dur="500"/>
                                        <p:tgtEl>
                                          <p:spTgt spid="1844497910"/>
                                        </p:tgtEl>
                                      </p:cBhvr>
                                    </p:animEffect>
                                  </p:childTnLst>
                                </p:cTn>
                              </p:par>
                              <p:par>
                                <p:cTn id="11" presetID="10" presetClass="entr" presetSubtype="0" fill="hold" nodeType="withEffect">
                                  <p:stCondLst>
                                    <p:cond delay="0"/>
                                  </p:stCondLst>
                                  <p:childTnLst>
                                    <p:set>
                                      <p:cBhvr>
                                        <p:cTn id="12" dur="1" fill="hold">
                                          <p:stCondLst>
                                            <p:cond delay="0"/>
                                          </p:stCondLst>
                                        </p:cTn>
                                        <p:tgtEl>
                                          <p:spTgt spid="1663267944"/>
                                        </p:tgtEl>
                                        <p:attrNameLst>
                                          <p:attrName>style.visibility</p:attrName>
                                        </p:attrNameLst>
                                      </p:cBhvr>
                                      <p:to>
                                        <p:strVal val="visible"/>
                                      </p:to>
                                    </p:set>
                                    <p:animEffect transition="in" filter="fade">
                                      <p:cBhvr>
                                        <p:cTn id="13" dur="500"/>
                                        <p:tgtEl>
                                          <p:spTgt spid="166326794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657698095"/>
                                        </p:tgtEl>
                                        <p:attrNameLst>
                                          <p:attrName>style.visibility</p:attrName>
                                        </p:attrNameLst>
                                      </p:cBhvr>
                                      <p:to>
                                        <p:strVal val="visible"/>
                                      </p:to>
                                    </p:set>
                                    <p:animEffect transition="in" filter="fade">
                                      <p:cBhvr>
                                        <p:cTn id="18" dur="500"/>
                                        <p:tgtEl>
                                          <p:spTgt spid="1657698095"/>
                                        </p:tgtEl>
                                      </p:cBhvr>
                                    </p:animEffect>
                                  </p:childTnLst>
                                </p:cTn>
                              </p:par>
                              <p:par>
                                <p:cTn id="19" presetID="10" presetClass="entr" presetSubtype="0" fill="hold" nodeType="withEffect">
                                  <p:stCondLst>
                                    <p:cond delay="0"/>
                                  </p:stCondLst>
                                  <p:childTnLst>
                                    <p:set>
                                      <p:cBhvr>
                                        <p:cTn id="20" dur="1" fill="hold">
                                          <p:stCondLst>
                                            <p:cond delay="0"/>
                                          </p:stCondLst>
                                        </p:cTn>
                                        <p:tgtEl>
                                          <p:spTgt spid="1633546783"/>
                                        </p:tgtEl>
                                        <p:attrNameLst>
                                          <p:attrName>style.visibility</p:attrName>
                                        </p:attrNameLst>
                                      </p:cBhvr>
                                      <p:to>
                                        <p:strVal val="visible"/>
                                      </p:to>
                                    </p:set>
                                    <p:animEffect transition="in" filter="fade">
                                      <p:cBhvr>
                                        <p:cTn id="21" dur="500"/>
                                        <p:tgtEl>
                                          <p:spTgt spid="1633546783"/>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957788126"/>
                                        </p:tgtEl>
                                        <p:attrNameLst>
                                          <p:attrName>style.visibility</p:attrName>
                                        </p:attrNameLst>
                                      </p:cBhvr>
                                      <p:to>
                                        <p:strVal val="visible"/>
                                      </p:to>
                                    </p:set>
                                    <p:animEffect transition="in" filter="fade">
                                      <p:cBhvr>
                                        <p:cTn id="24" dur="500"/>
                                        <p:tgtEl>
                                          <p:spTgt spid="9577881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2123504" grpId="0"/>
      <p:bldP spid="95778812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550076017" name="Title 1"/>
          <p:cNvSpPr>
            <a:spLocks noGrp="1"/>
          </p:cNvSpPr>
          <p:nvPr>
            <p:ph type="title"/>
          </p:nvPr>
        </p:nvSpPr>
        <p:spPr bwMode="auto">
          <a:xfrm>
            <a:off x="3780148" y="365125"/>
            <a:ext cx="7956222" cy="1325563"/>
          </a:xfrm>
        </p:spPr>
        <p:txBody>
          <a:bodyPr anchor="ctr">
            <a:normAutofit/>
          </a:bodyPr>
          <a:lstStyle/>
          <a:p>
            <a:pPr>
              <a:defRPr/>
            </a:pPr>
            <a:r>
              <a:rPr lang="en-GB"/>
              <a:t>Early Developments (Pre-1948)</a:t>
            </a:r>
          </a:p>
        </p:txBody>
      </p:sp>
      <p:sp>
        <p:nvSpPr>
          <p:cNvPr id="131521567" name="Freeform: Shape 4"/>
          <p:cNvSpPr/>
          <p:nvPr/>
        </p:nvSpPr>
        <p:spPr bwMode="auto">
          <a:xfrm>
            <a:off x="3780148" y="2062604"/>
            <a:ext cx="7956222" cy="2054885"/>
          </a:xfrm>
          <a:custGeom>
            <a:avLst/>
            <a:gdLst>
              <a:gd name="connsiteX0" fmla="*/ 0 w 7956222"/>
              <a:gd name="connsiteY0" fmla="*/ 342488 h 2054885"/>
              <a:gd name="connsiteX1" fmla="*/ 342488 w 7956222"/>
              <a:gd name="connsiteY1" fmla="*/ 0 h 2054885"/>
              <a:gd name="connsiteX2" fmla="*/ 7613734 w 7956222"/>
              <a:gd name="connsiteY2" fmla="*/ 0 h 2054885"/>
              <a:gd name="connsiteX3" fmla="*/ 7956222 w 7956222"/>
              <a:gd name="connsiteY3" fmla="*/ 342488 h 2054885"/>
              <a:gd name="connsiteX4" fmla="*/ 7956222 w 7956222"/>
              <a:gd name="connsiteY4" fmla="*/ 1712397 h 2054885"/>
              <a:gd name="connsiteX5" fmla="*/ 7613734 w 7956222"/>
              <a:gd name="connsiteY5" fmla="*/ 2054885 h 2054885"/>
              <a:gd name="connsiteX6" fmla="*/ 342488 w 7956222"/>
              <a:gd name="connsiteY6" fmla="*/ 2054885 h 2054885"/>
              <a:gd name="connsiteX7" fmla="*/ 0 w 7956222"/>
              <a:gd name="connsiteY7" fmla="*/ 1712397 h 2054885"/>
              <a:gd name="connsiteX8" fmla="*/ 0 w 7956222"/>
              <a:gd name="connsiteY8" fmla="*/ 342488 h 205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56222" h="2054885" extrusionOk="0">
                <a:moveTo>
                  <a:pt x="0" y="342488"/>
                </a:moveTo>
                <a:cubicBezTo>
                  <a:pt x="0" y="153337"/>
                  <a:pt x="153337" y="0"/>
                  <a:pt x="342488" y="0"/>
                </a:cubicBezTo>
                <a:lnTo>
                  <a:pt x="7613734" y="0"/>
                </a:lnTo>
                <a:cubicBezTo>
                  <a:pt x="7802885" y="0"/>
                  <a:pt x="7956222" y="153337"/>
                  <a:pt x="7956222" y="342488"/>
                </a:cubicBezTo>
                <a:lnTo>
                  <a:pt x="7956222" y="1712397"/>
                </a:lnTo>
                <a:cubicBezTo>
                  <a:pt x="7956222" y="1901548"/>
                  <a:pt x="7802885" y="2054885"/>
                  <a:pt x="7613734" y="2054885"/>
                </a:cubicBezTo>
                <a:lnTo>
                  <a:pt x="342488" y="2054885"/>
                </a:lnTo>
                <a:cubicBezTo>
                  <a:pt x="153337" y="2054885"/>
                  <a:pt x="0" y="1901548"/>
                  <a:pt x="0" y="1712397"/>
                </a:cubicBezTo>
                <a:lnTo>
                  <a:pt x="0" y="34248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0801" tIns="210801" rIns="210801" bIns="210801" numCol="1" spcCol="1270" anchor="ctr" anchorCtr="0">
            <a:noAutofit/>
          </a:bodyPr>
          <a:lstStyle/>
          <a:p>
            <a:pPr marL="0" lvl="0" indent="0" algn="l" defTabSz="1289050">
              <a:lnSpc>
                <a:spcPct val="90000"/>
              </a:lnSpc>
              <a:spcBef>
                <a:spcPts val="0"/>
              </a:spcBef>
              <a:spcAft>
                <a:spcPts val="0"/>
              </a:spcAft>
              <a:buNone/>
              <a:defRPr/>
            </a:pPr>
            <a:r>
              <a:rPr lang="en-GB" sz="2900"/>
              <a:t>Before the establishment of the NHS, healthcare technology was relatively primitive. </a:t>
            </a:r>
            <a:endParaRPr lang="en-US" sz="2900"/>
          </a:p>
        </p:txBody>
      </p:sp>
      <p:sp>
        <p:nvSpPr>
          <p:cNvPr id="322880209" name="Freeform: Shape 7"/>
          <p:cNvSpPr/>
          <p:nvPr/>
        </p:nvSpPr>
        <p:spPr bwMode="auto">
          <a:xfrm>
            <a:off x="3780148" y="4201010"/>
            <a:ext cx="7956222" cy="2054885"/>
          </a:xfrm>
          <a:custGeom>
            <a:avLst/>
            <a:gdLst>
              <a:gd name="connsiteX0" fmla="*/ 0 w 7956222"/>
              <a:gd name="connsiteY0" fmla="*/ 342488 h 2054885"/>
              <a:gd name="connsiteX1" fmla="*/ 342488 w 7956222"/>
              <a:gd name="connsiteY1" fmla="*/ 0 h 2054885"/>
              <a:gd name="connsiteX2" fmla="*/ 7613734 w 7956222"/>
              <a:gd name="connsiteY2" fmla="*/ 0 h 2054885"/>
              <a:gd name="connsiteX3" fmla="*/ 7956222 w 7956222"/>
              <a:gd name="connsiteY3" fmla="*/ 342488 h 2054885"/>
              <a:gd name="connsiteX4" fmla="*/ 7956222 w 7956222"/>
              <a:gd name="connsiteY4" fmla="*/ 1712397 h 2054885"/>
              <a:gd name="connsiteX5" fmla="*/ 7613734 w 7956222"/>
              <a:gd name="connsiteY5" fmla="*/ 2054885 h 2054885"/>
              <a:gd name="connsiteX6" fmla="*/ 342488 w 7956222"/>
              <a:gd name="connsiteY6" fmla="*/ 2054885 h 2054885"/>
              <a:gd name="connsiteX7" fmla="*/ 0 w 7956222"/>
              <a:gd name="connsiteY7" fmla="*/ 1712397 h 2054885"/>
              <a:gd name="connsiteX8" fmla="*/ 0 w 7956222"/>
              <a:gd name="connsiteY8" fmla="*/ 342488 h 205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56222" h="2054885" extrusionOk="0">
                <a:moveTo>
                  <a:pt x="0" y="342488"/>
                </a:moveTo>
                <a:cubicBezTo>
                  <a:pt x="0" y="153337"/>
                  <a:pt x="153337" y="0"/>
                  <a:pt x="342488" y="0"/>
                </a:cubicBezTo>
                <a:lnTo>
                  <a:pt x="7613734" y="0"/>
                </a:lnTo>
                <a:cubicBezTo>
                  <a:pt x="7802885" y="0"/>
                  <a:pt x="7956222" y="153337"/>
                  <a:pt x="7956222" y="342488"/>
                </a:cubicBezTo>
                <a:lnTo>
                  <a:pt x="7956222" y="1712397"/>
                </a:lnTo>
                <a:cubicBezTo>
                  <a:pt x="7956222" y="1901548"/>
                  <a:pt x="7802885" y="2054885"/>
                  <a:pt x="7613734" y="2054885"/>
                </a:cubicBezTo>
                <a:lnTo>
                  <a:pt x="342488" y="2054885"/>
                </a:lnTo>
                <a:cubicBezTo>
                  <a:pt x="153337" y="2054885"/>
                  <a:pt x="0" y="1901548"/>
                  <a:pt x="0" y="1712397"/>
                </a:cubicBezTo>
                <a:lnTo>
                  <a:pt x="0" y="342488"/>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0801" tIns="210801" rIns="210801" bIns="210801" numCol="1" spcCol="1270" anchor="ctr" anchorCtr="0">
            <a:noAutofit/>
          </a:bodyPr>
          <a:lstStyle/>
          <a:p>
            <a:pPr marL="0" lvl="0" indent="0" algn="l" defTabSz="1289050">
              <a:lnSpc>
                <a:spcPct val="90000"/>
              </a:lnSpc>
              <a:spcBef>
                <a:spcPts val="0"/>
              </a:spcBef>
              <a:spcAft>
                <a:spcPts val="0"/>
              </a:spcAft>
              <a:buNone/>
              <a:defRPr/>
            </a:pPr>
            <a:r>
              <a:rPr lang="en-GB" sz="2900"/>
              <a:t>Innovations included basic diagnostic tools like the stethoscope and early imaging technologies such as X-rays. These early developments laid the groundwork for modern medical technology.</a:t>
            </a:r>
            <a:endParaRPr lang="en-US" sz="2900"/>
          </a:p>
        </p:txBody>
      </p:sp>
      <p:pic>
        <p:nvPicPr>
          <p:cNvPr id="1394174308" name="Picture 3"/>
          <p:cNvPicPr>
            <a:picLocks noChangeAspect="1"/>
          </p:cNvPicPr>
          <p:nvPr/>
        </p:nvPicPr>
        <p:blipFill rotWithShape="1">
          <a:blip r:embed="rId3"/>
          <a:stretch/>
        </p:blipFill>
        <p:spPr bwMode="auto">
          <a:xfrm>
            <a:off x="952500" y="1558024"/>
            <a:ext cx="1592992" cy="2389488"/>
          </a:xfrm>
          <a:prstGeom prst="rect">
            <a:avLst/>
          </a:prstGeom>
        </p:spPr>
      </p:pic>
      <p:pic>
        <p:nvPicPr>
          <p:cNvPr id="261073618" name="Picture 5"/>
          <p:cNvPicPr>
            <a:picLocks noChangeAspect="1"/>
          </p:cNvPicPr>
          <p:nvPr/>
        </p:nvPicPr>
        <p:blipFill rotWithShape="1">
          <a:blip r:embed="rId4"/>
          <a:stretch/>
        </p:blipFill>
        <p:spPr bwMode="auto">
          <a:xfrm>
            <a:off x="1801391" y="4167395"/>
            <a:ext cx="1834716" cy="230943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1521567"/>
                                        </p:tgtEl>
                                        <p:attrNameLst>
                                          <p:attrName>style.visibility</p:attrName>
                                        </p:attrNameLst>
                                      </p:cBhvr>
                                      <p:to>
                                        <p:strVal val="visible"/>
                                      </p:to>
                                    </p:set>
                                    <p:animEffect transition="in" filter="fade">
                                      <p:cBhvr>
                                        <p:cTn id="7" dur="500"/>
                                        <p:tgtEl>
                                          <p:spTgt spid="13152156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22880209"/>
                                        </p:tgtEl>
                                        <p:attrNameLst>
                                          <p:attrName>style.visibility</p:attrName>
                                        </p:attrNameLst>
                                      </p:cBhvr>
                                      <p:to>
                                        <p:strVal val="visible"/>
                                      </p:to>
                                    </p:set>
                                    <p:animEffect transition="in" filter="fade">
                                      <p:cBhvr>
                                        <p:cTn id="12" dur="500"/>
                                        <p:tgtEl>
                                          <p:spTgt spid="3228802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521567" grpId="0" animBg="1"/>
      <p:bldP spid="322880209" grpId="0" animBg="1"/>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108111069" name="Title 1"/>
          <p:cNvSpPr>
            <a:spLocks noGrp="1"/>
          </p:cNvSpPr>
          <p:nvPr>
            <p:ph type="title"/>
          </p:nvPr>
        </p:nvSpPr>
        <p:spPr bwMode="auto">
          <a:xfrm>
            <a:off x="4856102" y="243359"/>
            <a:ext cx="3559765" cy="1325563"/>
          </a:xfrm>
        </p:spPr>
        <p:txBody>
          <a:bodyPr>
            <a:normAutofit/>
          </a:bodyPr>
          <a:lstStyle/>
          <a:p>
            <a:pPr>
              <a:defRPr/>
            </a:pPr>
            <a:r>
              <a:rPr lang="en-GB" b="1"/>
              <a:t>999</a:t>
            </a:r>
            <a:r>
              <a:rPr lang="en-GB"/>
              <a:t> Service</a:t>
            </a:r>
          </a:p>
        </p:txBody>
      </p:sp>
      <p:sp>
        <p:nvSpPr>
          <p:cNvPr id="537013490" name="Content Placeholder 2"/>
          <p:cNvSpPr>
            <a:spLocks noGrp="1"/>
          </p:cNvSpPr>
          <p:nvPr>
            <p:ph idx="1"/>
          </p:nvPr>
        </p:nvSpPr>
        <p:spPr bwMode="auto">
          <a:xfrm>
            <a:off x="762000" y="1568922"/>
            <a:ext cx="11190739" cy="922180"/>
          </a:xfrm>
        </p:spPr>
        <p:txBody>
          <a:bodyPr>
            <a:normAutofit/>
          </a:bodyPr>
          <a:lstStyle/>
          <a:p>
            <a:pPr marL="0" indent="0">
              <a:buNone/>
              <a:defRPr/>
            </a:pPr>
            <a:r>
              <a:rPr lang="en-GB" sz="2400"/>
              <a:t>First established in 1937 in response to a number of preventable deaths that were blamed on people being unable to connect to emergency services. </a:t>
            </a:r>
          </a:p>
          <a:p>
            <a:pPr marL="0" indent="0">
              <a:buNone/>
              <a:defRPr/>
            </a:pPr>
            <a:endParaRPr lang="en-GB"/>
          </a:p>
        </p:txBody>
      </p:sp>
      <p:sp>
        <p:nvSpPr>
          <p:cNvPr id="460677089" name="TextBox 6"/>
          <p:cNvSpPr txBox="1"/>
          <p:nvPr/>
        </p:nvSpPr>
        <p:spPr bwMode="auto">
          <a:xfrm>
            <a:off x="762000" y="2573449"/>
            <a:ext cx="5334000" cy="2985433"/>
          </a:xfrm>
          <a:prstGeom prst="rect">
            <a:avLst/>
          </a:prstGeom>
          <a:ln w="76200"/>
        </p:spPr>
        <p:style>
          <a:lnRef idx="2">
            <a:schemeClr val="accent1"/>
          </a:lnRef>
          <a:fillRef idx="1">
            <a:schemeClr val="lt1"/>
          </a:fillRef>
          <a:effectRef idx="0">
            <a:schemeClr val="accent1"/>
          </a:effectRef>
          <a:fontRef idx="minor">
            <a:schemeClr val="dk1"/>
          </a:fontRef>
        </p:style>
        <p:txBody>
          <a:bodyPr wrap="square">
            <a:spAutoFit/>
          </a:bodyPr>
          <a:lstStyle/>
          <a:p>
            <a:pPr>
              <a:defRPr/>
            </a:pPr>
            <a:r>
              <a:rPr lang="en-GB" sz="2400" b="1"/>
              <a:t>Ease of Use</a:t>
            </a:r>
          </a:p>
          <a:p>
            <a:pPr>
              <a:defRPr/>
            </a:pPr>
            <a:endParaRPr lang="en-GB" sz="2400" b="1"/>
          </a:p>
          <a:p>
            <a:pPr marL="285750" indent="-285750">
              <a:buFont typeface="Arial"/>
              <a:buChar char="•"/>
              <a:defRPr/>
            </a:pPr>
            <a:r>
              <a:rPr lang="en-GB" sz="2000"/>
              <a:t>The number "999" was chosen because it was easy to remember and could be quickly dialled on rotary phones, especially in low-light or smoke-filled conditions.</a:t>
            </a:r>
          </a:p>
          <a:p>
            <a:pPr marL="285750" indent="-285750">
              <a:buFont typeface="Arial"/>
              <a:buChar char="•"/>
              <a:defRPr/>
            </a:pPr>
            <a:r>
              <a:rPr lang="en-GB" sz="2000"/>
              <a:t> It also avoided being accidentally dialled, unlike some other sequences of numbers.</a:t>
            </a:r>
          </a:p>
          <a:p>
            <a:pPr marL="285750" indent="-285750">
              <a:buFont typeface="Arial"/>
              <a:buChar char="•"/>
              <a:defRPr/>
            </a:pPr>
            <a:endParaRPr lang="en-GB" sz="2000"/>
          </a:p>
        </p:txBody>
      </p:sp>
      <p:sp>
        <p:nvSpPr>
          <p:cNvPr id="540596256" name="TextBox 8"/>
          <p:cNvSpPr txBox="1"/>
          <p:nvPr/>
        </p:nvSpPr>
        <p:spPr bwMode="auto">
          <a:xfrm>
            <a:off x="6357368" y="2573448"/>
            <a:ext cx="5568872" cy="2985433"/>
          </a:xfrm>
          <a:prstGeom prst="rect">
            <a:avLst/>
          </a:prstGeom>
          <a:noFill/>
          <a:ln w="76200">
            <a:solidFill>
              <a:schemeClr val="accent1"/>
            </a:solidFill>
          </a:ln>
        </p:spPr>
        <p:txBody>
          <a:bodyPr wrap="square">
            <a:spAutoFit/>
          </a:bodyPr>
          <a:lstStyle/>
          <a:p>
            <a:pPr>
              <a:defRPr/>
            </a:pPr>
            <a:r>
              <a:rPr lang="en-GB" sz="2400" b="1"/>
              <a:t>Technological Advancements</a:t>
            </a:r>
          </a:p>
          <a:p>
            <a:pPr>
              <a:defRPr/>
            </a:pPr>
            <a:endParaRPr lang="en-GB" sz="2400" b="1"/>
          </a:p>
          <a:p>
            <a:pPr marL="285750" indent="-285750">
              <a:buFont typeface="Arial"/>
              <a:buChar char="•"/>
              <a:defRPr/>
            </a:pPr>
            <a:r>
              <a:rPr lang="en-GB" sz="2000"/>
              <a:t>Technological advancements in the 1930s made it possible to create a dedicated emergency line.</a:t>
            </a:r>
          </a:p>
          <a:p>
            <a:pPr marL="285750" indent="-285750">
              <a:buFont typeface="Arial"/>
              <a:buChar char="•"/>
              <a:defRPr/>
            </a:pPr>
            <a:r>
              <a:rPr lang="en-GB" sz="2000"/>
              <a:t>The service was designed so that calls made to 999 would bypass normal switchboards and connect directly to a specialised operator who could then dispatch the appropriate emergency service.</a:t>
            </a:r>
          </a:p>
        </p:txBody>
      </p:sp>
      <p:sp>
        <p:nvSpPr>
          <p:cNvPr id="1670238984" name="TextBox 3"/>
          <p:cNvSpPr txBox="1"/>
          <p:nvPr/>
        </p:nvSpPr>
        <p:spPr bwMode="auto">
          <a:xfrm>
            <a:off x="1184051" y="5993296"/>
            <a:ext cx="10346635" cy="400110"/>
          </a:xfrm>
          <a:prstGeom prst="rect">
            <a:avLst/>
          </a:prstGeom>
          <a:solidFill>
            <a:schemeClr val="bg2"/>
          </a:solidFill>
          <a:ln w="28575">
            <a:solidFill>
              <a:srgbClr val="00B0F0"/>
            </a:solidFill>
          </a:ln>
        </p:spPr>
        <p:txBody>
          <a:bodyPr wrap="square" rtlCol="0">
            <a:spAutoFit/>
          </a:bodyPr>
          <a:lstStyle/>
          <a:p>
            <a:pPr>
              <a:defRPr/>
            </a:pPr>
            <a:r>
              <a:rPr lang="en-GB" sz="2000"/>
              <a:t>The West Midlands 999 Emergency Service takes approx. 4000 calls per day (1 every 20 seconds)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37013490">
                                            <p:txEl>
                                              <p:pRg st="0" end="0"/>
                                            </p:txEl>
                                          </p:spTgt>
                                        </p:tgtEl>
                                        <p:attrNameLst>
                                          <p:attrName>style.visibility</p:attrName>
                                        </p:attrNameLst>
                                      </p:cBhvr>
                                      <p:to>
                                        <p:strVal val="visible"/>
                                      </p:to>
                                    </p:set>
                                    <p:animEffect transition="in" filter="fade">
                                      <p:cBhvr>
                                        <p:cTn id="7" dur="500"/>
                                        <p:tgtEl>
                                          <p:spTgt spid="53701349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60677089"/>
                                        </p:tgtEl>
                                        <p:attrNameLst>
                                          <p:attrName>style.visibility</p:attrName>
                                        </p:attrNameLst>
                                      </p:cBhvr>
                                      <p:to>
                                        <p:strVal val="visible"/>
                                      </p:to>
                                    </p:set>
                                    <p:animEffect transition="in" filter="fade">
                                      <p:cBhvr>
                                        <p:cTn id="12" dur="500"/>
                                        <p:tgtEl>
                                          <p:spTgt spid="46067708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40596256"/>
                                        </p:tgtEl>
                                        <p:attrNameLst>
                                          <p:attrName>style.visibility</p:attrName>
                                        </p:attrNameLst>
                                      </p:cBhvr>
                                      <p:to>
                                        <p:strVal val="visible"/>
                                      </p:to>
                                    </p:set>
                                    <p:animEffect transition="in" filter="fade">
                                      <p:cBhvr>
                                        <p:cTn id="17" dur="500"/>
                                        <p:tgtEl>
                                          <p:spTgt spid="54059625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670238984"/>
                                        </p:tgtEl>
                                        <p:attrNameLst>
                                          <p:attrName>style.visibility</p:attrName>
                                        </p:attrNameLst>
                                      </p:cBhvr>
                                      <p:to>
                                        <p:strVal val="visible"/>
                                      </p:to>
                                    </p:set>
                                    <p:animEffect transition="in" filter="fade">
                                      <p:cBhvr>
                                        <p:cTn id="22" dur="500"/>
                                        <p:tgtEl>
                                          <p:spTgt spid="16702389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7013490" grpId="0" build="p"/>
      <p:bldP spid="460677089" grpId="0" animBg="1"/>
      <p:bldP spid="540596256" grpId="0" animBg="1"/>
      <p:bldP spid="1670238984" grpId="0" animBg="1"/>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75974448" name="Title 3"/>
          <p:cNvSpPr>
            <a:spLocks noGrp="1"/>
          </p:cNvSpPr>
          <p:nvPr>
            <p:ph type="title"/>
          </p:nvPr>
        </p:nvSpPr>
        <p:spPr bwMode="auto">
          <a:xfrm>
            <a:off x="358219" y="365125"/>
            <a:ext cx="11481847" cy="1325563"/>
          </a:xfrm>
        </p:spPr>
        <p:txBody>
          <a:bodyPr anchor="ctr">
            <a:normAutofit/>
          </a:bodyPr>
          <a:lstStyle/>
          <a:p>
            <a:pPr>
              <a:defRPr/>
            </a:pPr>
            <a:r>
              <a:rPr lang="en-GB"/>
              <a:t>Formation of the NHS (1948)</a:t>
            </a:r>
          </a:p>
        </p:txBody>
      </p:sp>
      <p:grpSp>
        <p:nvGrpSpPr>
          <p:cNvPr id="1995747067" name="Group 13"/>
          <p:cNvGrpSpPr/>
          <p:nvPr/>
        </p:nvGrpSpPr>
        <p:grpSpPr bwMode="auto">
          <a:xfrm>
            <a:off x="358219" y="1826061"/>
            <a:ext cx="11481847" cy="1021445"/>
            <a:chOff x="358219" y="1826061"/>
            <a:chExt cx="11481847" cy="1021445"/>
          </a:xfrm>
        </p:grpSpPr>
        <p:sp>
          <p:nvSpPr>
            <p:cNvPr id="3" name="Rectangle: Rounded Corners 2"/>
            <p:cNvSpPr/>
            <p:nvPr/>
          </p:nvSpPr>
          <p:spPr bwMode="auto">
            <a:xfrm>
              <a:off x="358219" y="1826061"/>
              <a:ext cx="11481847" cy="1021445"/>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sp>
        <p:sp>
          <p:nvSpPr>
            <p:cNvPr id="5" name="Rectangle 4" descr="Hospital"/>
            <p:cNvSpPr/>
            <p:nvPr/>
          </p:nvSpPr>
          <p:spPr bwMode="auto">
            <a:xfrm>
              <a:off x="667206" y="2055886"/>
              <a:ext cx="561795" cy="561795"/>
            </a:xfrm>
            <a:prstGeom prst="rect">
              <a:avLst/>
            </a:prstGeom>
            <a:blipFill rotWithShape="1">
              <a:blip r:embed="rId3"/>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sp>
        <p:sp>
          <p:nvSpPr>
            <p:cNvPr id="6" name="Freeform: Shape 5"/>
            <p:cNvSpPr/>
            <p:nvPr/>
          </p:nvSpPr>
          <p:spPr bwMode="auto">
            <a:xfrm>
              <a:off x="1537989" y="1826061"/>
              <a:ext cx="10302076" cy="1021445"/>
            </a:xfrm>
            <a:custGeom>
              <a:avLst/>
              <a:gdLst>
                <a:gd name="connsiteX0" fmla="*/ 0 w 10302076"/>
                <a:gd name="connsiteY0" fmla="*/ 0 h 1021445"/>
                <a:gd name="connsiteX1" fmla="*/ 10302076 w 10302076"/>
                <a:gd name="connsiteY1" fmla="*/ 0 h 1021445"/>
                <a:gd name="connsiteX2" fmla="*/ 10302076 w 10302076"/>
                <a:gd name="connsiteY2" fmla="*/ 1021445 h 1021445"/>
                <a:gd name="connsiteX3" fmla="*/ 0 w 10302076"/>
                <a:gd name="connsiteY3" fmla="*/ 1021445 h 1021445"/>
                <a:gd name="connsiteX4" fmla="*/ 0 w 10302076"/>
                <a:gd name="connsiteY4" fmla="*/ 0 h 1021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02076" h="1021445" extrusionOk="0">
                  <a:moveTo>
                    <a:pt x="0" y="0"/>
                  </a:moveTo>
                  <a:lnTo>
                    <a:pt x="10302076" y="0"/>
                  </a:lnTo>
                  <a:lnTo>
                    <a:pt x="10302076" y="1021445"/>
                  </a:lnTo>
                  <a:lnTo>
                    <a:pt x="0" y="1021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8103" tIns="108103" rIns="108103" bIns="108103" numCol="1" spcCol="1270" anchor="ctr" anchorCtr="0">
              <a:noAutofit/>
            </a:bodyPr>
            <a:lstStyle/>
            <a:p>
              <a:pPr marL="0" lvl="0" indent="0" algn="l" defTabSz="1111250">
                <a:lnSpc>
                  <a:spcPct val="90000"/>
                </a:lnSpc>
                <a:spcBef>
                  <a:spcPts val="0"/>
                </a:spcBef>
                <a:spcAft>
                  <a:spcPts val="0"/>
                </a:spcAft>
                <a:buNone/>
                <a:defRPr/>
              </a:pPr>
              <a:r>
                <a:rPr lang="en-GB" sz="2500"/>
                <a:t>The NHS was founded in 1948 with the aim of providing universal healthcare to all UK residents. </a:t>
              </a:r>
              <a:endParaRPr lang="en-US" sz="2500"/>
            </a:p>
          </p:txBody>
        </p:sp>
      </p:grpSp>
      <p:grpSp>
        <p:nvGrpSpPr>
          <p:cNvPr id="226557280" name="Group 14"/>
          <p:cNvGrpSpPr/>
          <p:nvPr/>
        </p:nvGrpSpPr>
        <p:grpSpPr bwMode="auto">
          <a:xfrm>
            <a:off x="358219" y="3102869"/>
            <a:ext cx="11481847" cy="1021445"/>
            <a:chOff x="358219" y="3102869"/>
            <a:chExt cx="11481847" cy="1021445"/>
          </a:xfrm>
        </p:grpSpPr>
        <p:sp>
          <p:nvSpPr>
            <p:cNvPr id="8" name="Rectangle: Rounded Corners 7"/>
            <p:cNvSpPr/>
            <p:nvPr/>
          </p:nvSpPr>
          <p:spPr bwMode="auto">
            <a:xfrm>
              <a:off x="358219" y="3102869"/>
              <a:ext cx="11481847" cy="1021445"/>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sp>
        <p:sp>
          <p:nvSpPr>
            <p:cNvPr id="9" name="Rectangle 8" descr="Gears"/>
            <p:cNvSpPr/>
            <p:nvPr/>
          </p:nvSpPr>
          <p:spPr bwMode="auto">
            <a:xfrm>
              <a:off x="667206" y="3332694"/>
              <a:ext cx="561795" cy="561795"/>
            </a:xfrm>
            <a:prstGeom prst="rect">
              <a:avLst/>
            </a:prstGeom>
            <a:blipFill rotWithShape="1">
              <a:blip r:embed="rId4"/>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sp>
        <p:sp>
          <p:nvSpPr>
            <p:cNvPr id="10" name="Freeform: Shape 9"/>
            <p:cNvSpPr/>
            <p:nvPr/>
          </p:nvSpPr>
          <p:spPr bwMode="auto">
            <a:xfrm>
              <a:off x="1537989" y="3102869"/>
              <a:ext cx="10302076" cy="1021445"/>
            </a:xfrm>
            <a:custGeom>
              <a:avLst/>
              <a:gdLst>
                <a:gd name="connsiteX0" fmla="*/ 0 w 10302076"/>
                <a:gd name="connsiteY0" fmla="*/ 0 h 1021445"/>
                <a:gd name="connsiteX1" fmla="*/ 10302076 w 10302076"/>
                <a:gd name="connsiteY1" fmla="*/ 0 h 1021445"/>
                <a:gd name="connsiteX2" fmla="*/ 10302076 w 10302076"/>
                <a:gd name="connsiteY2" fmla="*/ 1021445 h 1021445"/>
                <a:gd name="connsiteX3" fmla="*/ 0 w 10302076"/>
                <a:gd name="connsiteY3" fmla="*/ 1021445 h 1021445"/>
                <a:gd name="connsiteX4" fmla="*/ 0 w 10302076"/>
                <a:gd name="connsiteY4" fmla="*/ 0 h 1021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02076" h="1021445" extrusionOk="0">
                  <a:moveTo>
                    <a:pt x="0" y="0"/>
                  </a:moveTo>
                  <a:lnTo>
                    <a:pt x="10302076" y="0"/>
                  </a:lnTo>
                  <a:lnTo>
                    <a:pt x="10302076" y="1021445"/>
                  </a:lnTo>
                  <a:lnTo>
                    <a:pt x="0" y="1021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8103" tIns="108103" rIns="108103" bIns="108103" numCol="1" spcCol="1270" anchor="ctr" anchorCtr="0">
              <a:noAutofit/>
            </a:bodyPr>
            <a:lstStyle/>
            <a:p>
              <a:pPr marL="0" lvl="0" indent="0" algn="l" defTabSz="1111250">
                <a:lnSpc>
                  <a:spcPct val="90000"/>
                </a:lnSpc>
                <a:spcBef>
                  <a:spcPts val="0"/>
                </a:spcBef>
                <a:spcAft>
                  <a:spcPts val="0"/>
                </a:spcAft>
                <a:buNone/>
                <a:defRPr/>
              </a:pPr>
              <a:r>
                <a:rPr lang="en-GB" sz="2500"/>
                <a:t>Early technology use was limited, focusing on basic diagnostic and record-keeping tools. </a:t>
              </a:r>
              <a:endParaRPr lang="en-US" sz="2500"/>
            </a:p>
          </p:txBody>
        </p:sp>
      </p:grpSp>
      <p:grpSp>
        <p:nvGrpSpPr>
          <p:cNvPr id="287537940" name="Group 15"/>
          <p:cNvGrpSpPr/>
          <p:nvPr/>
        </p:nvGrpSpPr>
        <p:grpSpPr bwMode="auto">
          <a:xfrm>
            <a:off x="358219" y="4379676"/>
            <a:ext cx="11481847" cy="1021445"/>
            <a:chOff x="358219" y="4379676"/>
            <a:chExt cx="11481847" cy="1021445"/>
          </a:xfrm>
        </p:grpSpPr>
        <p:sp>
          <p:nvSpPr>
            <p:cNvPr id="11" name="Rectangle: Rounded Corners 10"/>
            <p:cNvSpPr/>
            <p:nvPr/>
          </p:nvSpPr>
          <p:spPr bwMode="auto">
            <a:xfrm>
              <a:off x="358219" y="4379676"/>
              <a:ext cx="11481847" cy="1021445"/>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sp>
        <p:sp>
          <p:nvSpPr>
            <p:cNvPr id="12" name="Rectangle 11" descr="Doctor"/>
            <p:cNvSpPr/>
            <p:nvPr/>
          </p:nvSpPr>
          <p:spPr bwMode="auto">
            <a:xfrm>
              <a:off x="667206" y="4609500"/>
              <a:ext cx="561795" cy="561795"/>
            </a:xfrm>
            <a:prstGeom prst="rect">
              <a:avLst/>
            </a:prstGeom>
            <a:blipFill rotWithShape="1">
              <a:blip r:embed="rId5"/>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sp>
        <p:sp>
          <p:nvSpPr>
            <p:cNvPr id="13" name="Freeform: Shape 12"/>
            <p:cNvSpPr/>
            <p:nvPr/>
          </p:nvSpPr>
          <p:spPr bwMode="auto">
            <a:xfrm>
              <a:off x="1537989" y="4379676"/>
              <a:ext cx="10302076" cy="1021445"/>
            </a:xfrm>
            <a:custGeom>
              <a:avLst/>
              <a:gdLst>
                <a:gd name="connsiteX0" fmla="*/ 0 w 10302076"/>
                <a:gd name="connsiteY0" fmla="*/ 0 h 1021445"/>
                <a:gd name="connsiteX1" fmla="*/ 10302076 w 10302076"/>
                <a:gd name="connsiteY1" fmla="*/ 0 h 1021445"/>
                <a:gd name="connsiteX2" fmla="*/ 10302076 w 10302076"/>
                <a:gd name="connsiteY2" fmla="*/ 1021445 h 1021445"/>
                <a:gd name="connsiteX3" fmla="*/ 0 w 10302076"/>
                <a:gd name="connsiteY3" fmla="*/ 1021445 h 1021445"/>
                <a:gd name="connsiteX4" fmla="*/ 0 w 10302076"/>
                <a:gd name="connsiteY4" fmla="*/ 0 h 1021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02076" h="1021445" extrusionOk="0">
                  <a:moveTo>
                    <a:pt x="0" y="0"/>
                  </a:moveTo>
                  <a:lnTo>
                    <a:pt x="10302076" y="0"/>
                  </a:lnTo>
                  <a:lnTo>
                    <a:pt x="10302076" y="1021445"/>
                  </a:lnTo>
                  <a:lnTo>
                    <a:pt x="0" y="1021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8103" tIns="108103" rIns="108103" bIns="108103" numCol="1" spcCol="1270" anchor="ctr" anchorCtr="0">
              <a:noAutofit/>
            </a:bodyPr>
            <a:lstStyle/>
            <a:p>
              <a:pPr marL="0" lvl="0" indent="0" algn="l" defTabSz="1111250">
                <a:lnSpc>
                  <a:spcPct val="90000"/>
                </a:lnSpc>
                <a:spcBef>
                  <a:spcPts val="0"/>
                </a:spcBef>
                <a:spcAft>
                  <a:spcPts val="0"/>
                </a:spcAft>
                <a:buNone/>
                <a:defRPr/>
              </a:pPr>
              <a:r>
                <a:rPr lang="en-GB" sz="2500"/>
                <a:t>The NHS marked the beginning of a more structured approach to healthcare delivery in the UK.</a:t>
              </a:r>
              <a:endParaRPr lang="en-US" sz="250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995747067"/>
                                        </p:tgtEl>
                                        <p:attrNameLst>
                                          <p:attrName>style.visibility</p:attrName>
                                        </p:attrNameLst>
                                      </p:cBhvr>
                                      <p:to>
                                        <p:strVal val="visible"/>
                                      </p:to>
                                    </p:set>
                                    <p:animEffect transition="in" filter="fade">
                                      <p:cBhvr>
                                        <p:cTn id="7" dur="500"/>
                                        <p:tgtEl>
                                          <p:spTgt spid="199574706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6557280"/>
                                        </p:tgtEl>
                                        <p:attrNameLst>
                                          <p:attrName>style.visibility</p:attrName>
                                        </p:attrNameLst>
                                      </p:cBhvr>
                                      <p:to>
                                        <p:strVal val="visible"/>
                                      </p:to>
                                    </p:set>
                                    <p:animEffect transition="in" filter="fade">
                                      <p:cBhvr>
                                        <p:cTn id="12" dur="500"/>
                                        <p:tgtEl>
                                          <p:spTgt spid="22655728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87537940"/>
                                        </p:tgtEl>
                                        <p:attrNameLst>
                                          <p:attrName>style.visibility</p:attrName>
                                        </p:attrNameLst>
                                      </p:cBhvr>
                                      <p:to>
                                        <p:strVal val="visible"/>
                                      </p:to>
                                    </p:set>
                                    <p:animEffect transition="in" filter="fade">
                                      <p:cBhvr>
                                        <p:cTn id="17" dur="500"/>
                                        <p:tgtEl>
                                          <p:spTgt spid="2875379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p:nvSpPr>
          <p:cNvPr id="231628334" name="Title 1"/>
          <p:cNvSpPr>
            <a:spLocks noGrp="1"/>
          </p:cNvSpPr>
          <p:nvPr>
            <p:ph type="title"/>
          </p:nvPr>
        </p:nvSpPr>
        <p:spPr bwMode="auto">
          <a:xfrm>
            <a:off x="5868557" y="1138036"/>
            <a:ext cx="5444382" cy="1402470"/>
          </a:xfrm>
        </p:spPr>
        <p:txBody>
          <a:bodyPr vert="horz" lIns="91440" tIns="45720" rIns="91440" bIns="45720" rtlCol="0" anchor="t">
            <a:normAutofit/>
          </a:bodyPr>
          <a:lstStyle/>
          <a:p>
            <a:pPr>
              <a:defRPr/>
            </a:pPr>
            <a:r>
              <a:rPr lang="en-US" sz="3200"/>
              <a:t>Growth of Health Technology (1970s)</a:t>
            </a:r>
          </a:p>
        </p:txBody>
      </p:sp>
      <p:pic>
        <p:nvPicPr>
          <p:cNvPr id="1137560888" name="Picture 4" descr="Scan of a human brain in a neurology clinic"/>
          <p:cNvPicPr>
            <a:picLocks noChangeAspect="1"/>
          </p:cNvPicPr>
          <p:nvPr/>
        </p:nvPicPr>
        <p:blipFill rotWithShape="1">
          <a:blip r:embed="rId3"/>
          <a:srcRect l="43666"/>
          <a:stretch/>
        </p:blipFill>
        <p:spPr bwMode="auto">
          <a:xfrm>
            <a:off x="-1" y="10"/>
            <a:ext cx="5151179" cy="6857990"/>
          </a:xfrm>
          <a:prstGeom prst="rect">
            <a:avLst/>
          </a:prstGeom>
        </p:spPr>
      </p:pic>
      <p:cxnSp>
        <p:nvCxnSpPr>
          <p:cNvPr id="432873379" name="Straight Connector 8"/>
          <p:cNvCxnSpPr>
            <a:cxnSpLocks noGrp="1" noRot="1" noChangeAspect="1" noMove="1" noResize="1" noEditPoints="1" noAdjustHandles="1" noChangeArrowheads="1" noChangeShapeType="1"/>
          </p:cNvCxnSpPr>
          <p:nvPr/>
        </p:nvCxnSpPr>
        <p:spPr bwMode="auto">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54846543" name="Content Placeholder 2"/>
          <p:cNvSpPr>
            <a:spLocks noGrp="1"/>
          </p:cNvSpPr>
          <p:nvPr>
            <p:ph idx="1"/>
          </p:nvPr>
        </p:nvSpPr>
        <p:spPr bwMode="auto">
          <a:xfrm>
            <a:off x="5354378" y="2557439"/>
            <a:ext cx="6837622" cy="3162525"/>
          </a:xfrm>
        </p:spPr>
        <p:txBody>
          <a:bodyPr vert="horz" lIns="91440" tIns="45720" rIns="91440" bIns="45720" rtlCol="0">
            <a:normAutofit/>
          </a:bodyPr>
          <a:lstStyle/>
          <a:p>
            <a:pPr>
              <a:defRPr/>
            </a:pPr>
            <a:r>
              <a:rPr lang="en-US" sz="2400"/>
              <a:t>Introduction of Electronic Health Records (EHRs)</a:t>
            </a:r>
          </a:p>
          <a:p>
            <a:pPr lvl="1">
              <a:defRPr/>
            </a:pPr>
            <a:r>
              <a:rPr lang="en-US"/>
              <a:t>Revolutionising record-keeping and patient data management.</a:t>
            </a:r>
          </a:p>
          <a:p>
            <a:pPr>
              <a:defRPr/>
            </a:pPr>
            <a:r>
              <a:rPr lang="en-US" sz="2400"/>
              <a:t>Development of Advanced Medical Devices</a:t>
            </a:r>
          </a:p>
          <a:p>
            <a:pPr lvl="1">
              <a:defRPr/>
            </a:pPr>
            <a:r>
              <a:rPr lang="en-US"/>
              <a:t>MRI and CT scanners, also emerged, enhancing diagnostic capabilities.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54846543">
                                            <p:txEl>
                                              <p:pRg st="0" end="0"/>
                                            </p:txEl>
                                          </p:spTgt>
                                        </p:tgtEl>
                                        <p:attrNameLst>
                                          <p:attrName>style.visibility</p:attrName>
                                        </p:attrNameLst>
                                      </p:cBhvr>
                                      <p:to>
                                        <p:strVal val="visible"/>
                                      </p:to>
                                    </p:set>
                                    <p:animEffect transition="in" filter="fade">
                                      <p:cBhvr>
                                        <p:cTn id="7" dur="500"/>
                                        <p:tgtEl>
                                          <p:spTgt spid="35484654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54846543">
                                            <p:txEl>
                                              <p:pRg st="1" end="1"/>
                                            </p:txEl>
                                          </p:spTgt>
                                        </p:tgtEl>
                                        <p:attrNameLst>
                                          <p:attrName>style.visibility</p:attrName>
                                        </p:attrNameLst>
                                      </p:cBhvr>
                                      <p:to>
                                        <p:strVal val="visible"/>
                                      </p:to>
                                    </p:set>
                                    <p:animEffect transition="in" filter="fade">
                                      <p:cBhvr>
                                        <p:cTn id="10" dur="500"/>
                                        <p:tgtEl>
                                          <p:spTgt spid="35484654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54846543">
                                            <p:txEl>
                                              <p:pRg st="2" end="2"/>
                                            </p:txEl>
                                          </p:spTgt>
                                        </p:tgtEl>
                                        <p:attrNameLst>
                                          <p:attrName>style.visibility</p:attrName>
                                        </p:attrNameLst>
                                      </p:cBhvr>
                                      <p:to>
                                        <p:strVal val="visible"/>
                                      </p:to>
                                    </p:set>
                                    <p:animEffect transition="in" filter="fade">
                                      <p:cBhvr>
                                        <p:cTn id="15" dur="500"/>
                                        <p:tgtEl>
                                          <p:spTgt spid="35484654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54846543">
                                            <p:txEl>
                                              <p:pRg st="3" end="3"/>
                                            </p:txEl>
                                          </p:spTgt>
                                        </p:tgtEl>
                                        <p:attrNameLst>
                                          <p:attrName>style.visibility</p:attrName>
                                        </p:attrNameLst>
                                      </p:cBhvr>
                                      <p:to>
                                        <p:strVal val="visible"/>
                                      </p:to>
                                    </p:set>
                                    <p:animEffect transition="in" filter="fade">
                                      <p:cBhvr>
                                        <p:cTn id="18" dur="500"/>
                                        <p:tgtEl>
                                          <p:spTgt spid="35484654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p:nvSpPr>
          <p:cNvPr id="1275098603" name="Title 1"/>
          <p:cNvSpPr>
            <a:spLocks noGrp="1"/>
          </p:cNvSpPr>
          <p:nvPr>
            <p:ph type="title"/>
          </p:nvPr>
        </p:nvSpPr>
        <p:spPr bwMode="auto">
          <a:xfrm>
            <a:off x="912073" y="1313909"/>
            <a:ext cx="4597747" cy="740724"/>
          </a:xfrm>
        </p:spPr>
        <p:txBody>
          <a:bodyPr vert="horz" lIns="91440" tIns="45720" rIns="91440" bIns="45720" rtlCol="0" anchor="b">
            <a:normAutofit/>
          </a:bodyPr>
          <a:lstStyle/>
          <a:p>
            <a:pPr>
              <a:defRPr/>
            </a:pPr>
            <a:r>
              <a:rPr lang="en-US" sz="4000" b="1">
                <a:solidFill>
                  <a:schemeClr val="tx1"/>
                </a:solidFill>
                <a:latin typeface="+mj-lt"/>
                <a:ea typeface="+mj-ea"/>
                <a:cs typeface="+mj-cs"/>
              </a:rPr>
              <a:t>1980s Innovations</a:t>
            </a:r>
          </a:p>
        </p:txBody>
      </p:sp>
      <p:pic>
        <p:nvPicPr>
          <p:cNvPr id="1750407360" name="Graphic 5" descr="Computer with solid fill"/>
          <p:cNvPicPr>
            <a:picLocks noChangeAspect="1"/>
          </p:cNvPicPr>
          <p:nvPr/>
        </p:nvPicPr>
        <p:blipFill rotWithShape="1">
          <a:blip>
            <a:extLst>
              <a:ext uri="{96DAC541-7B7A-43D3-8B79-37D633B846F1}">
                <asvg:svgBlip xmlns:asvg="http://schemas.microsoft.com/office/drawing/2016/SVG/main" r:embed="rId3"/>
              </a:ext>
            </a:extLst>
          </a:blip>
          <a:stretch/>
        </p:blipFill>
        <p:spPr bwMode="auto">
          <a:xfrm>
            <a:off x="6713692" y="1397374"/>
            <a:ext cx="5048790" cy="5048790"/>
          </a:xfrm>
          <a:prstGeom prst="rect">
            <a:avLst/>
          </a:prstGeom>
        </p:spPr>
      </p:pic>
      <p:grpSp>
        <p:nvGrpSpPr>
          <p:cNvPr id="520879783" name="Group 22"/>
          <p:cNvGrpSpPr>
            <a:grpSpLocks noGrp="1" noUngrp="1" noRot="1" noChangeAspect="1" noMove="1" noResize="1"/>
          </p:cNvGrpSpPr>
          <p:nvPr/>
        </p:nvGrpSpPr>
        <p:grpSpPr bwMode="auto">
          <a:xfrm>
            <a:off x="-5025" y="6737717"/>
            <a:ext cx="12207200" cy="123363"/>
            <a:chOff x="-5025" y="6737717"/>
            <a:chExt cx="12207200" cy="123363"/>
          </a:xfrm>
        </p:grpSpPr>
        <p:sp>
          <p:nvSpPr>
            <p:cNvPr id="24" name="Rectangle 23"/>
            <p:cNvSpPr/>
            <p:nvPr/>
          </p:nvSpPr>
          <p:spPr bwMode="auto">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5" name="Rectangle 24"/>
            <p:cNvSpPr/>
            <p:nvPr/>
          </p:nvSpPr>
          <p:spPr bwMode="auto">
            <a:xfrm rot="16199999">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grpSp>
      <p:sp>
        <p:nvSpPr>
          <p:cNvPr id="1446268121" name="Freeform: Shape 3"/>
          <p:cNvSpPr/>
          <p:nvPr/>
        </p:nvSpPr>
        <p:spPr bwMode="auto">
          <a:xfrm>
            <a:off x="370704" y="2738300"/>
            <a:ext cx="5725296" cy="1587600"/>
          </a:xfrm>
          <a:custGeom>
            <a:avLst/>
            <a:gdLst>
              <a:gd name="connsiteX0" fmla="*/ 0 w 5725296"/>
              <a:gd name="connsiteY0" fmla="*/ 0 h 1587600"/>
              <a:gd name="connsiteX1" fmla="*/ 5725296 w 5725296"/>
              <a:gd name="connsiteY1" fmla="*/ 0 h 1587600"/>
              <a:gd name="connsiteX2" fmla="*/ 5725296 w 5725296"/>
              <a:gd name="connsiteY2" fmla="*/ 1587600 h 1587600"/>
              <a:gd name="connsiteX3" fmla="*/ 0 w 5725296"/>
              <a:gd name="connsiteY3" fmla="*/ 1587600 h 1587600"/>
              <a:gd name="connsiteX4" fmla="*/ 0 w 5725296"/>
              <a:gd name="connsiteY4" fmla="*/ 0 h 158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25296" h="1587600" extrusionOk="0">
                <a:moveTo>
                  <a:pt x="0" y="0"/>
                </a:moveTo>
                <a:lnTo>
                  <a:pt x="5725296" y="0"/>
                </a:lnTo>
                <a:lnTo>
                  <a:pt x="5725296" y="1587600"/>
                </a:lnTo>
                <a:lnTo>
                  <a:pt x="0" y="158760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2">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44347" tIns="583184" rIns="444347" bIns="199136" numCol="1" spcCol="1270" anchor="t" anchorCtr="0">
            <a:noAutofit/>
          </a:bodyPr>
          <a:lstStyle/>
          <a:p>
            <a:pPr marL="285750" lvl="1" indent="-285750" algn="l" defTabSz="1244600">
              <a:lnSpc>
                <a:spcPct val="90000"/>
              </a:lnSpc>
              <a:spcBef>
                <a:spcPts val="0"/>
              </a:spcBef>
              <a:spcAft>
                <a:spcPts val="0"/>
              </a:spcAft>
              <a:buChar char="•"/>
              <a:defRPr/>
            </a:pPr>
            <a:r>
              <a:rPr lang="en-GB" sz="2800"/>
              <a:t>Early care management systems</a:t>
            </a:r>
            <a:endParaRPr lang="en-US" sz="2800"/>
          </a:p>
        </p:txBody>
      </p:sp>
      <p:sp>
        <p:nvSpPr>
          <p:cNvPr id="708822983" name="Freeform: Shape 6"/>
          <p:cNvSpPr/>
          <p:nvPr/>
        </p:nvSpPr>
        <p:spPr bwMode="auto">
          <a:xfrm>
            <a:off x="656968" y="2325020"/>
            <a:ext cx="4007707" cy="826560"/>
          </a:xfrm>
          <a:custGeom>
            <a:avLst/>
            <a:gdLst>
              <a:gd name="connsiteX0" fmla="*/ 0 w 4007707"/>
              <a:gd name="connsiteY0" fmla="*/ 137763 h 826560"/>
              <a:gd name="connsiteX1" fmla="*/ 137763 w 4007707"/>
              <a:gd name="connsiteY1" fmla="*/ 0 h 826560"/>
              <a:gd name="connsiteX2" fmla="*/ 3869944 w 4007707"/>
              <a:gd name="connsiteY2" fmla="*/ 0 h 826560"/>
              <a:gd name="connsiteX3" fmla="*/ 4007707 w 4007707"/>
              <a:gd name="connsiteY3" fmla="*/ 137763 h 826560"/>
              <a:gd name="connsiteX4" fmla="*/ 4007707 w 4007707"/>
              <a:gd name="connsiteY4" fmla="*/ 688797 h 826560"/>
              <a:gd name="connsiteX5" fmla="*/ 3869944 w 4007707"/>
              <a:gd name="connsiteY5" fmla="*/ 826560 h 826560"/>
              <a:gd name="connsiteX6" fmla="*/ 137763 w 4007707"/>
              <a:gd name="connsiteY6" fmla="*/ 826560 h 826560"/>
              <a:gd name="connsiteX7" fmla="*/ 0 w 4007707"/>
              <a:gd name="connsiteY7" fmla="*/ 688797 h 826560"/>
              <a:gd name="connsiteX8" fmla="*/ 0 w 4007707"/>
              <a:gd name="connsiteY8" fmla="*/ 137763 h 826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07707" h="826560" extrusionOk="0">
                <a:moveTo>
                  <a:pt x="0" y="137763"/>
                </a:moveTo>
                <a:cubicBezTo>
                  <a:pt x="0" y="61679"/>
                  <a:pt x="61679" y="0"/>
                  <a:pt x="137763" y="0"/>
                </a:cubicBezTo>
                <a:lnTo>
                  <a:pt x="3869944" y="0"/>
                </a:lnTo>
                <a:cubicBezTo>
                  <a:pt x="3946028" y="0"/>
                  <a:pt x="4007707" y="61679"/>
                  <a:pt x="4007707" y="137763"/>
                </a:cubicBezTo>
                <a:lnTo>
                  <a:pt x="4007707" y="688797"/>
                </a:lnTo>
                <a:cubicBezTo>
                  <a:pt x="4007707" y="764881"/>
                  <a:pt x="3946028" y="826560"/>
                  <a:pt x="3869944" y="826560"/>
                </a:cubicBezTo>
                <a:lnTo>
                  <a:pt x="137763" y="826560"/>
                </a:lnTo>
                <a:cubicBezTo>
                  <a:pt x="61679" y="826560"/>
                  <a:pt x="0" y="764881"/>
                  <a:pt x="0" y="688797"/>
                </a:cubicBezTo>
                <a:lnTo>
                  <a:pt x="0" y="137763"/>
                </a:lnTo>
                <a:close/>
              </a:path>
            </a:pathLst>
          </a:custGeom>
        </p:spPr>
        <p:style>
          <a:lnRef idx="0">
            <a:schemeClr val="lt1">
              <a:hueOff val="0"/>
              <a:satOff val="0"/>
              <a:lumOff val="0"/>
              <a:alphaOff val="0"/>
            </a:schemeClr>
          </a:lnRef>
          <a:fillRef idx="3">
            <a:schemeClr val="accent2">
              <a:hueOff val="0"/>
              <a:satOff val="0"/>
              <a:lumOff val="0"/>
              <a:alphaOff val="0"/>
            </a:schemeClr>
          </a:fillRef>
          <a:effectRef idx="3">
            <a:schemeClr val="accent2">
              <a:hueOff val="0"/>
              <a:satOff val="0"/>
              <a:lumOff val="0"/>
              <a:alphaOff val="0"/>
            </a:schemeClr>
          </a:effectRef>
          <a:fontRef idx="minor">
            <a:schemeClr val="lt1"/>
          </a:fontRef>
        </p:style>
        <p:txBody>
          <a:bodyPr spcFirstLastPara="0" vert="horz" wrap="square" lIns="191830" tIns="40349" rIns="191830" bIns="40349" numCol="1" spcCol="1270" anchor="ctr" anchorCtr="0">
            <a:noAutofit/>
          </a:bodyPr>
          <a:lstStyle/>
          <a:p>
            <a:pPr marL="0" lvl="0" indent="0" algn="l" defTabSz="1244600">
              <a:lnSpc>
                <a:spcPct val="90000"/>
              </a:lnSpc>
              <a:spcBef>
                <a:spcPts val="0"/>
              </a:spcBef>
              <a:spcAft>
                <a:spcPts val="0"/>
              </a:spcAft>
              <a:buNone/>
              <a:defRPr/>
            </a:pPr>
            <a:r>
              <a:rPr lang="en-GB" sz="2800"/>
              <a:t>Health Informatics</a:t>
            </a:r>
            <a:endParaRPr lang="en-US" sz="2800"/>
          </a:p>
        </p:txBody>
      </p:sp>
      <p:grpSp>
        <p:nvGrpSpPr>
          <p:cNvPr id="1014849632" name="Group 9"/>
          <p:cNvGrpSpPr/>
          <p:nvPr/>
        </p:nvGrpSpPr>
        <p:grpSpPr bwMode="auto">
          <a:xfrm>
            <a:off x="370704" y="4477101"/>
            <a:ext cx="5725296" cy="2000880"/>
            <a:chOff x="370704" y="4477101"/>
            <a:chExt cx="5725296" cy="2000880"/>
          </a:xfrm>
        </p:grpSpPr>
        <p:sp>
          <p:nvSpPr>
            <p:cNvPr id="8" name="Freeform: Shape 7"/>
            <p:cNvSpPr/>
            <p:nvPr/>
          </p:nvSpPr>
          <p:spPr bwMode="auto">
            <a:xfrm>
              <a:off x="370704" y="4890381"/>
              <a:ext cx="5725296" cy="1587600"/>
            </a:xfrm>
            <a:custGeom>
              <a:avLst/>
              <a:gdLst>
                <a:gd name="connsiteX0" fmla="*/ 0 w 5725296"/>
                <a:gd name="connsiteY0" fmla="*/ 0 h 1587600"/>
                <a:gd name="connsiteX1" fmla="*/ 5725296 w 5725296"/>
                <a:gd name="connsiteY1" fmla="*/ 0 h 1587600"/>
                <a:gd name="connsiteX2" fmla="*/ 5725296 w 5725296"/>
                <a:gd name="connsiteY2" fmla="*/ 1587600 h 1587600"/>
                <a:gd name="connsiteX3" fmla="*/ 0 w 5725296"/>
                <a:gd name="connsiteY3" fmla="*/ 1587600 h 1587600"/>
                <a:gd name="connsiteX4" fmla="*/ 0 w 5725296"/>
                <a:gd name="connsiteY4" fmla="*/ 0 h 15876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25296" h="1587600" extrusionOk="0">
                  <a:moveTo>
                    <a:pt x="0" y="0"/>
                  </a:moveTo>
                  <a:lnTo>
                    <a:pt x="5725296" y="0"/>
                  </a:lnTo>
                  <a:lnTo>
                    <a:pt x="5725296" y="1587600"/>
                  </a:lnTo>
                  <a:lnTo>
                    <a:pt x="0" y="1587600"/>
                  </a:lnTo>
                  <a:lnTo>
                    <a:pt x="0" y="0"/>
                  </a:lnTo>
                  <a:close/>
                </a:path>
              </a:pathLst>
            </a:custGeom>
          </p:spPr>
          <p:style>
            <a:lnRef idx="1">
              <a:schemeClr val="accent3">
                <a:hueOff val="0"/>
                <a:satOff val="0"/>
                <a:lumOff val="0"/>
                <a:alphaOff val="0"/>
              </a:schemeClr>
            </a:lnRef>
            <a:fillRef idx="1">
              <a:schemeClr val="lt1">
                <a:alpha val="90000"/>
                <a:hueOff val="0"/>
                <a:satOff val="0"/>
                <a:lumOff val="0"/>
                <a:alphaOff val="0"/>
              </a:schemeClr>
            </a:fillRef>
            <a:effectRef idx="2">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444347" tIns="583184" rIns="444347" bIns="199136" numCol="1" spcCol="1270" anchor="t" anchorCtr="0">
              <a:noAutofit/>
            </a:bodyPr>
            <a:lstStyle/>
            <a:p>
              <a:pPr marL="285750" lvl="1" indent="-285750" algn="l" defTabSz="1244600">
                <a:lnSpc>
                  <a:spcPct val="90000"/>
                </a:lnSpc>
                <a:spcBef>
                  <a:spcPts val="0"/>
                </a:spcBef>
                <a:spcAft>
                  <a:spcPts val="0"/>
                </a:spcAft>
                <a:buChar char="•"/>
                <a:defRPr/>
              </a:pPr>
              <a:r>
                <a:rPr lang="en-GB" sz="2800"/>
                <a:t>Mobility aids and communication devices</a:t>
              </a:r>
              <a:endParaRPr lang="en-US" sz="2800"/>
            </a:p>
          </p:txBody>
        </p:sp>
        <p:sp>
          <p:nvSpPr>
            <p:cNvPr id="9" name="Freeform: Shape 8"/>
            <p:cNvSpPr/>
            <p:nvPr/>
          </p:nvSpPr>
          <p:spPr bwMode="auto">
            <a:xfrm>
              <a:off x="656968" y="4477101"/>
              <a:ext cx="4007707" cy="826560"/>
            </a:xfrm>
            <a:custGeom>
              <a:avLst/>
              <a:gdLst>
                <a:gd name="connsiteX0" fmla="*/ 0 w 4007707"/>
                <a:gd name="connsiteY0" fmla="*/ 137763 h 826560"/>
                <a:gd name="connsiteX1" fmla="*/ 137763 w 4007707"/>
                <a:gd name="connsiteY1" fmla="*/ 0 h 826560"/>
                <a:gd name="connsiteX2" fmla="*/ 3869944 w 4007707"/>
                <a:gd name="connsiteY2" fmla="*/ 0 h 826560"/>
                <a:gd name="connsiteX3" fmla="*/ 4007707 w 4007707"/>
                <a:gd name="connsiteY3" fmla="*/ 137763 h 826560"/>
                <a:gd name="connsiteX4" fmla="*/ 4007707 w 4007707"/>
                <a:gd name="connsiteY4" fmla="*/ 688797 h 826560"/>
                <a:gd name="connsiteX5" fmla="*/ 3869944 w 4007707"/>
                <a:gd name="connsiteY5" fmla="*/ 826560 h 826560"/>
                <a:gd name="connsiteX6" fmla="*/ 137763 w 4007707"/>
                <a:gd name="connsiteY6" fmla="*/ 826560 h 826560"/>
                <a:gd name="connsiteX7" fmla="*/ 0 w 4007707"/>
                <a:gd name="connsiteY7" fmla="*/ 688797 h 826560"/>
                <a:gd name="connsiteX8" fmla="*/ 0 w 4007707"/>
                <a:gd name="connsiteY8" fmla="*/ 137763 h 826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07707" h="826560" extrusionOk="0">
                  <a:moveTo>
                    <a:pt x="0" y="137763"/>
                  </a:moveTo>
                  <a:cubicBezTo>
                    <a:pt x="0" y="61679"/>
                    <a:pt x="61679" y="0"/>
                    <a:pt x="137763" y="0"/>
                  </a:cubicBezTo>
                  <a:lnTo>
                    <a:pt x="3869944" y="0"/>
                  </a:lnTo>
                  <a:cubicBezTo>
                    <a:pt x="3946028" y="0"/>
                    <a:pt x="4007707" y="61679"/>
                    <a:pt x="4007707" y="137763"/>
                  </a:cubicBezTo>
                  <a:lnTo>
                    <a:pt x="4007707" y="688797"/>
                  </a:lnTo>
                  <a:cubicBezTo>
                    <a:pt x="4007707" y="764881"/>
                    <a:pt x="3946028" y="826560"/>
                    <a:pt x="3869944" y="826560"/>
                  </a:cubicBezTo>
                  <a:lnTo>
                    <a:pt x="137763" y="826560"/>
                  </a:lnTo>
                  <a:cubicBezTo>
                    <a:pt x="61679" y="826560"/>
                    <a:pt x="0" y="764881"/>
                    <a:pt x="0" y="688797"/>
                  </a:cubicBezTo>
                  <a:lnTo>
                    <a:pt x="0" y="137763"/>
                  </a:lnTo>
                  <a:close/>
                </a:path>
              </a:pathLst>
            </a:custGeom>
          </p:spPr>
          <p:style>
            <a:lnRef idx="0">
              <a:schemeClr val="lt1">
                <a:hueOff val="0"/>
                <a:satOff val="0"/>
                <a:lumOff val="0"/>
                <a:alphaOff val="0"/>
              </a:schemeClr>
            </a:lnRef>
            <a:fillRef idx="3">
              <a:schemeClr val="accent3">
                <a:hueOff val="0"/>
                <a:satOff val="0"/>
                <a:lumOff val="0"/>
                <a:alphaOff val="0"/>
              </a:schemeClr>
            </a:fillRef>
            <a:effectRef idx="3">
              <a:schemeClr val="accent3">
                <a:hueOff val="0"/>
                <a:satOff val="0"/>
                <a:lumOff val="0"/>
                <a:alphaOff val="0"/>
              </a:schemeClr>
            </a:effectRef>
            <a:fontRef idx="minor">
              <a:schemeClr val="lt1"/>
            </a:fontRef>
          </p:style>
          <p:txBody>
            <a:bodyPr spcFirstLastPara="0" vert="horz" wrap="square" lIns="191830" tIns="40349" rIns="191830" bIns="40349" numCol="1" spcCol="1270" anchor="ctr" anchorCtr="0">
              <a:noAutofit/>
            </a:bodyPr>
            <a:lstStyle/>
            <a:p>
              <a:pPr marL="0" lvl="0" indent="0" algn="l" defTabSz="1244600">
                <a:lnSpc>
                  <a:spcPct val="90000"/>
                </a:lnSpc>
                <a:spcBef>
                  <a:spcPts val="0"/>
                </a:spcBef>
                <a:spcAft>
                  <a:spcPts val="0"/>
                </a:spcAft>
                <a:buNone/>
                <a:defRPr/>
              </a:pPr>
              <a:r>
                <a:rPr lang="en-GB" sz="2800"/>
                <a:t>Assistive Technologies</a:t>
              </a:r>
              <a:endParaRPr lang="en-US" sz="280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08822983"/>
                                        </p:tgtEl>
                                        <p:attrNameLst>
                                          <p:attrName>style.visibility</p:attrName>
                                        </p:attrNameLst>
                                      </p:cBhvr>
                                      <p:to>
                                        <p:strVal val="visible"/>
                                      </p:to>
                                    </p:set>
                                    <p:animEffect transition="in" filter="fade">
                                      <p:cBhvr>
                                        <p:cTn id="7" dur="500"/>
                                        <p:tgtEl>
                                          <p:spTgt spid="70882298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46268121"/>
                                        </p:tgtEl>
                                        <p:attrNameLst>
                                          <p:attrName>style.visibility</p:attrName>
                                        </p:attrNameLst>
                                      </p:cBhvr>
                                      <p:to>
                                        <p:strVal val="visible"/>
                                      </p:to>
                                    </p:set>
                                    <p:animEffect transition="in" filter="fade">
                                      <p:cBhvr>
                                        <p:cTn id="10" dur="500"/>
                                        <p:tgtEl>
                                          <p:spTgt spid="144626812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014849632"/>
                                        </p:tgtEl>
                                        <p:attrNameLst>
                                          <p:attrName>style.visibility</p:attrName>
                                        </p:attrNameLst>
                                      </p:cBhvr>
                                      <p:to>
                                        <p:strVal val="visible"/>
                                      </p:to>
                                    </p:set>
                                    <p:animEffect transition="in" filter="fade">
                                      <p:cBhvr>
                                        <p:cTn id="15" dur="500"/>
                                        <p:tgtEl>
                                          <p:spTgt spid="10148496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46268121" grpId="0" animBg="1"/>
      <p:bldP spid="708822983"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1084342821" name="Rectangle 21"/>
          <p:cNvSpPr>
            <a:spLocks noGrp="1" noRot="1" noChangeAspect="1" noMove="1" noResize="1" noEditPoints="1" noAdjustHandles="1" noChangeArrowheads="1" noChangeShapeType="1" noTextEdit="1"/>
          </p:cNvSpPr>
          <p:nvPr/>
        </p:nvSpPr>
        <p:spPr bwMode="auto">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36063693" name="Title 1"/>
          <p:cNvSpPr>
            <a:spLocks noGrp="1"/>
          </p:cNvSpPr>
          <p:nvPr>
            <p:ph type="title"/>
          </p:nvPr>
        </p:nvSpPr>
        <p:spPr bwMode="auto">
          <a:xfrm>
            <a:off x="598202" y="495998"/>
            <a:ext cx="11018520" cy="950578"/>
          </a:xfrm>
        </p:spPr>
        <p:txBody>
          <a:bodyPr vert="horz" lIns="91440" tIns="45720" rIns="91440" bIns="45720" rtlCol="0" anchor="b">
            <a:normAutofit/>
          </a:bodyPr>
          <a:lstStyle/>
          <a:p>
            <a:pPr>
              <a:defRPr/>
            </a:pPr>
            <a:r>
              <a:rPr lang="en-US" sz="4600"/>
              <a:t>Health Informatics in the NHS – 1990’s</a:t>
            </a:r>
          </a:p>
        </p:txBody>
      </p:sp>
      <p:sp>
        <p:nvSpPr>
          <p:cNvPr id="1660621644" name="sketchy line"/>
          <p:cNvSpPr>
            <a:spLocks noGrp="1" noRot="1" noChangeAspect="1" noMove="1" noResize="1" noEditPoints="1" noAdjustHandles="1" noChangeArrowheads="1" noChangeShapeType="1" noTextEdit="1"/>
          </p:cNvSpPr>
          <p:nvPr/>
        </p:nvSpPr>
        <p:spPr bwMode="auto">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74693387" name="Content Placeholder 6"/>
          <p:cNvSpPr>
            <a:spLocks noGrp="1"/>
          </p:cNvSpPr>
          <p:nvPr>
            <p:ph idx="1"/>
          </p:nvPr>
        </p:nvSpPr>
        <p:spPr bwMode="auto">
          <a:xfrm>
            <a:off x="287867" y="1934800"/>
            <a:ext cx="6998178" cy="4904912"/>
          </a:xfrm>
        </p:spPr>
        <p:txBody>
          <a:bodyPr vert="horz" lIns="91440" tIns="45720" rIns="91440" bIns="45720" rtlCol="0" anchor="t">
            <a:normAutofit/>
          </a:bodyPr>
          <a:lstStyle/>
          <a:p>
            <a:pPr marL="0" indent="0">
              <a:lnSpc>
                <a:spcPct val="100000"/>
              </a:lnSpc>
              <a:buNone/>
              <a:defRPr/>
            </a:pPr>
            <a:r>
              <a:rPr lang="en-US" sz="2400" b="1"/>
              <a:t>The Information Management and Technology (IM&amp;T) Strategy (1992)</a:t>
            </a:r>
            <a:endParaRPr lang="en-US" sz="2400"/>
          </a:p>
          <a:p>
            <a:pPr>
              <a:lnSpc>
                <a:spcPct val="100000"/>
              </a:lnSpc>
              <a:defRPr/>
            </a:pPr>
            <a:r>
              <a:rPr lang="en-US" sz="2400"/>
              <a:t>The 1992 IM&amp;T strategy was one of the first comprehensive plans aimed at modernizing NHS information systems. It emphasized the need for electronic patient records (EPRs) and standardized data systems across NHS organizations.</a:t>
            </a:r>
          </a:p>
          <a:p>
            <a:pPr marL="0" indent="0">
              <a:lnSpc>
                <a:spcPct val="100000"/>
              </a:lnSpc>
              <a:buNone/>
              <a:defRPr/>
            </a:pPr>
            <a:endParaRPr lang="en-US" sz="2400"/>
          </a:p>
          <a:p>
            <a:pPr>
              <a:lnSpc>
                <a:spcPct val="100000"/>
              </a:lnSpc>
              <a:defRPr/>
            </a:pPr>
            <a:r>
              <a:rPr lang="en-US" sz="2400"/>
              <a:t>The strategy aimed to improve data accuracy, availability, and the integration of health records to enhance patient care and healthcare planning.</a:t>
            </a:r>
          </a:p>
        </p:txBody>
      </p:sp>
      <p:pic>
        <p:nvPicPr>
          <p:cNvPr id="419256720" name="Picture 8" descr="Circuit board background"/>
          <p:cNvPicPr>
            <a:picLocks noChangeAspect="1"/>
          </p:cNvPicPr>
          <p:nvPr/>
        </p:nvPicPr>
        <p:blipFill rotWithShape="1">
          <a:blip r:embed="rId3"/>
          <a:srcRect l="935" r="35087" b="-3"/>
          <a:stretch/>
        </p:blipFill>
        <p:spPr bwMode="auto">
          <a:xfrm>
            <a:off x="7675658" y="2093976"/>
            <a:ext cx="3941064" cy="409651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4693387">
                                            <p:txEl>
                                              <p:pRg st="1" end="1"/>
                                            </p:txEl>
                                          </p:spTgt>
                                        </p:tgtEl>
                                        <p:attrNameLst>
                                          <p:attrName>style.visibility</p:attrName>
                                        </p:attrNameLst>
                                      </p:cBhvr>
                                      <p:to>
                                        <p:strVal val="visible"/>
                                      </p:to>
                                    </p:set>
                                    <p:animEffect transition="in" filter="fade">
                                      <p:cBhvr>
                                        <p:cTn id="7" dur="500"/>
                                        <p:tgtEl>
                                          <p:spTgt spid="74693387">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4693387">
                                            <p:txEl>
                                              <p:pRg st="3" end="3"/>
                                            </p:txEl>
                                          </p:spTgt>
                                        </p:tgtEl>
                                        <p:attrNameLst>
                                          <p:attrName>style.visibility</p:attrName>
                                        </p:attrNameLst>
                                      </p:cBhvr>
                                      <p:to>
                                        <p:strVal val="visible"/>
                                      </p:to>
                                    </p:set>
                                    <p:animEffect transition="in" filter="fade">
                                      <p:cBhvr>
                                        <p:cTn id="12" dur="500"/>
                                        <p:tgtEl>
                                          <p:spTgt spid="7469338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123904109" name="Title 1"/>
          <p:cNvSpPr>
            <a:spLocks noGrp="1"/>
          </p:cNvSpPr>
          <p:nvPr>
            <p:ph type="title"/>
          </p:nvPr>
        </p:nvSpPr>
        <p:spPr bwMode="auto"/>
        <p:txBody>
          <a:bodyPr/>
          <a:lstStyle/>
          <a:p>
            <a:pPr>
              <a:defRPr/>
            </a:pPr>
            <a:r>
              <a:rPr lang="en-GB"/>
              <a:t>Early 2000s Developments</a:t>
            </a:r>
          </a:p>
        </p:txBody>
      </p:sp>
      <p:grpSp>
        <p:nvGrpSpPr>
          <p:cNvPr id="1372430681" name="Group 8"/>
          <p:cNvGrpSpPr/>
          <p:nvPr/>
        </p:nvGrpSpPr>
        <p:grpSpPr bwMode="auto">
          <a:xfrm>
            <a:off x="358219" y="1825668"/>
            <a:ext cx="11481846" cy="1744315"/>
            <a:chOff x="358219" y="1825668"/>
            <a:chExt cx="11481846" cy="1744315"/>
          </a:xfrm>
        </p:grpSpPr>
        <p:sp>
          <p:nvSpPr>
            <p:cNvPr id="4" name="Freeform: Shape 3"/>
            <p:cNvSpPr/>
            <p:nvPr/>
          </p:nvSpPr>
          <p:spPr bwMode="auto">
            <a:xfrm>
              <a:off x="4491683" y="2000101"/>
              <a:ext cx="7348382" cy="1395452"/>
            </a:xfrm>
            <a:custGeom>
              <a:avLst/>
              <a:gdLst>
                <a:gd name="connsiteX0" fmla="*/ 232580 w 1395452"/>
                <a:gd name="connsiteY0" fmla="*/ 0 h 7348382"/>
                <a:gd name="connsiteX1" fmla="*/ 1162872 w 1395452"/>
                <a:gd name="connsiteY1" fmla="*/ 0 h 7348382"/>
                <a:gd name="connsiteX2" fmla="*/ 1395452 w 1395452"/>
                <a:gd name="connsiteY2" fmla="*/ 232580 h 7348382"/>
                <a:gd name="connsiteX3" fmla="*/ 1395452 w 1395452"/>
                <a:gd name="connsiteY3" fmla="*/ 7348382 h 7348382"/>
                <a:gd name="connsiteX4" fmla="*/ 1395452 w 1395452"/>
                <a:gd name="connsiteY4" fmla="*/ 7348382 h 7348382"/>
                <a:gd name="connsiteX5" fmla="*/ 0 w 1395452"/>
                <a:gd name="connsiteY5" fmla="*/ 7348382 h 7348382"/>
                <a:gd name="connsiteX6" fmla="*/ 0 w 1395452"/>
                <a:gd name="connsiteY6" fmla="*/ 7348382 h 7348382"/>
                <a:gd name="connsiteX7" fmla="*/ 0 w 1395452"/>
                <a:gd name="connsiteY7" fmla="*/ 232580 h 7348382"/>
                <a:gd name="connsiteX8" fmla="*/ 232580 w 1395452"/>
                <a:gd name="connsiteY8" fmla="*/ 0 h 7348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5452" h="7348382" extrusionOk="0">
                  <a:moveTo>
                    <a:pt x="1395452" y="1224755"/>
                  </a:moveTo>
                  <a:lnTo>
                    <a:pt x="1395452" y="6123627"/>
                  </a:lnTo>
                  <a:cubicBezTo>
                    <a:pt x="1395452" y="6800039"/>
                    <a:pt x="1375678" y="7348382"/>
                    <a:pt x="1351285" y="7348382"/>
                  </a:cubicBezTo>
                  <a:lnTo>
                    <a:pt x="0" y="7348382"/>
                  </a:lnTo>
                  <a:lnTo>
                    <a:pt x="0" y="7348382"/>
                  </a:lnTo>
                  <a:lnTo>
                    <a:pt x="0" y="0"/>
                  </a:lnTo>
                  <a:lnTo>
                    <a:pt x="0" y="0"/>
                  </a:lnTo>
                  <a:lnTo>
                    <a:pt x="1351285" y="0"/>
                  </a:lnTo>
                  <a:cubicBezTo>
                    <a:pt x="1375678" y="0"/>
                    <a:pt x="1395452" y="548343"/>
                    <a:pt x="1395452" y="1224755"/>
                  </a:cubicBez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2870" tIns="119555" rIns="170990" bIns="119555" numCol="1" spcCol="1270" anchor="ctr" anchorCtr="0">
              <a:noAutofit/>
            </a:bodyPr>
            <a:lstStyle/>
            <a:p>
              <a:pPr marL="228600" lvl="1" indent="-228600" algn="l" defTabSz="1200150">
                <a:lnSpc>
                  <a:spcPct val="90000"/>
                </a:lnSpc>
                <a:spcBef>
                  <a:spcPts val="0"/>
                </a:spcBef>
                <a:spcAft>
                  <a:spcPts val="0"/>
                </a:spcAft>
                <a:buChar char="•"/>
                <a:defRPr/>
              </a:pPr>
              <a:r>
                <a:rPr lang="en-GB" sz="2700"/>
                <a:t>focusing on the integration of digital technologies into healthcare. </a:t>
              </a:r>
              <a:endParaRPr lang="en-US" sz="2700"/>
            </a:p>
          </p:txBody>
        </p:sp>
        <p:sp>
          <p:nvSpPr>
            <p:cNvPr id="6" name="Freeform: Shape 5"/>
            <p:cNvSpPr/>
            <p:nvPr/>
          </p:nvSpPr>
          <p:spPr bwMode="auto">
            <a:xfrm>
              <a:off x="358219" y="1825668"/>
              <a:ext cx="4133464" cy="1744315"/>
            </a:xfrm>
            <a:custGeom>
              <a:avLst/>
              <a:gdLst>
                <a:gd name="connsiteX0" fmla="*/ 0 w 4133464"/>
                <a:gd name="connsiteY0" fmla="*/ 290725 h 1744315"/>
                <a:gd name="connsiteX1" fmla="*/ 290725 w 4133464"/>
                <a:gd name="connsiteY1" fmla="*/ 0 h 1744315"/>
                <a:gd name="connsiteX2" fmla="*/ 3842739 w 4133464"/>
                <a:gd name="connsiteY2" fmla="*/ 0 h 1744315"/>
                <a:gd name="connsiteX3" fmla="*/ 4133464 w 4133464"/>
                <a:gd name="connsiteY3" fmla="*/ 290725 h 1744315"/>
                <a:gd name="connsiteX4" fmla="*/ 4133464 w 4133464"/>
                <a:gd name="connsiteY4" fmla="*/ 1453590 h 1744315"/>
                <a:gd name="connsiteX5" fmla="*/ 3842739 w 4133464"/>
                <a:gd name="connsiteY5" fmla="*/ 1744315 h 1744315"/>
                <a:gd name="connsiteX6" fmla="*/ 290725 w 4133464"/>
                <a:gd name="connsiteY6" fmla="*/ 1744315 h 1744315"/>
                <a:gd name="connsiteX7" fmla="*/ 0 w 4133464"/>
                <a:gd name="connsiteY7" fmla="*/ 1453590 h 1744315"/>
                <a:gd name="connsiteX8" fmla="*/ 0 w 4133464"/>
                <a:gd name="connsiteY8" fmla="*/ 290725 h 17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3464" h="1744315" extrusionOk="0">
                  <a:moveTo>
                    <a:pt x="0" y="290725"/>
                  </a:moveTo>
                  <a:cubicBezTo>
                    <a:pt x="0" y="130162"/>
                    <a:pt x="130162" y="0"/>
                    <a:pt x="290725" y="0"/>
                  </a:cubicBezTo>
                  <a:lnTo>
                    <a:pt x="3842739" y="0"/>
                  </a:lnTo>
                  <a:cubicBezTo>
                    <a:pt x="4003302" y="0"/>
                    <a:pt x="4133464" y="130162"/>
                    <a:pt x="4133464" y="290725"/>
                  </a:cubicBezTo>
                  <a:lnTo>
                    <a:pt x="4133464" y="1453590"/>
                  </a:lnTo>
                  <a:cubicBezTo>
                    <a:pt x="4133464" y="1614153"/>
                    <a:pt x="4003302" y="1744315"/>
                    <a:pt x="3842739" y="1744315"/>
                  </a:cubicBezTo>
                  <a:lnTo>
                    <a:pt x="290725" y="1744315"/>
                  </a:lnTo>
                  <a:cubicBezTo>
                    <a:pt x="130162" y="1744315"/>
                    <a:pt x="0" y="1614153"/>
                    <a:pt x="0" y="1453590"/>
                  </a:cubicBezTo>
                  <a:lnTo>
                    <a:pt x="0" y="29072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71840" tIns="178495" rIns="271840" bIns="178495" numCol="1" spcCol="1270" anchor="ctr" anchorCtr="0">
              <a:noAutofit/>
            </a:bodyPr>
            <a:lstStyle/>
            <a:p>
              <a:pPr marL="0" lvl="0" indent="0" algn="ctr" defTabSz="2178050">
                <a:lnSpc>
                  <a:spcPct val="90000"/>
                </a:lnSpc>
                <a:spcBef>
                  <a:spcPts val="0"/>
                </a:spcBef>
                <a:spcAft>
                  <a:spcPts val="0"/>
                </a:spcAft>
                <a:buNone/>
                <a:defRPr/>
              </a:pPr>
              <a:r>
                <a:rPr lang="en-GB" sz="4900" b="1"/>
                <a:t>NHS Digital </a:t>
              </a:r>
              <a:endParaRPr lang="en-US" sz="4900"/>
            </a:p>
          </p:txBody>
        </p:sp>
      </p:grpSp>
      <p:grpSp>
        <p:nvGrpSpPr>
          <p:cNvPr id="1406639943" name="Group 9"/>
          <p:cNvGrpSpPr/>
          <p:nvPr/>
        </p:nvGrpSpPr>
        <p:grpSpPr bwMode="auto">
          <a:xfrm>
            <a:off x="358219" y="3657199"/>
            <a:ext cx="11481846" cy="1744315"/>
            <a:chOff x="358219" y="3657199"/>
            <a:chExt cx="11481846" cy="1744315"/>
          </a:xfrm>
        </p:grpSpPr>
        <p:sp>
          <p:nvSpPr>
            <p:cNvPr id="7" name="Freeform: Shape 6"/>
            <p:cNvSpPr/>
            <p:nvPr/>
          </p:nvSpPr>
          <p:spPr bwMode="auto">
            <a:xfrm>
              <a:off x="4491683" y="3831632"/>
              <a:ext cx="7348382" cy="1395452"/>
            </a:xfrm>
            <a:custGeom>
              <a:avLst/>
              <a:gdLst>
                <a:gd name="connsiteX0" fmla="*/ 232580 w 1395452"/>
                <a:gd name="connsiteY0" fmla="*/ 0 h 7348382"/>
                <a:gd name="connsiteX1" fmla="*/ 1162872 w 1395452"/>
                <a:gd name="connsiteY1" fmla="*/ 0 h 7348382"/>
                <a:gd name="connsiteX2" fmla="*/ 1395452 w 1395452"/>
                <a:gd name="connsiteY2" fmla="*/ 232580 h 7348382"/>
                <a:gd name="connsiteX3" fmla="*/ 1395452 w 1395452"/>
                <a:gd name="connsiteY3" fmla="*/ 7348382 h 7348382"/>
                <a:gd name="connsiteX4" fmla="*/ 1395452 w 1395452"/>
                <a:gd name="connsiteY4" fmla="*/ 7348382 h 7348382"/>
                <a:gd name="connsiteX5" fmla="*/ 0 w 1395452"/>
                <a:gd name="connsiteY5" fmla="*/ 7348382 h 7348382"/>
                <a:gd name="connsiteX6" fmla="*/ 0 w 1395452"/>
                <a:gd name="connsiteY6" fmla="*/ 7348382 h 7348382"/>
                <a:gd name="connsiteX7" fmla="*/ 0 w 1395452"/>
                <a:gd name="connsiteY7" fmla="*/ 232580 h 7348382"/>
                <a:gd name="connsiteX8" fmla="*/ 232580 w 1395452"/>
                <a:gd name="connsiteY8" fmla="*/ 0 h 7348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5452" h="7348382" extrusionOk="0">
                  <a:moveTo>
                    <a:pt x="1395452" y="1224755"/>
                  </a:moveTo>
                  <a:lnTo>
                    <a:pt x="1395452" y="6123627"/>
                  </a:lnTo>
                  <a:cubicBezTo>
                    <a:pt x="1395452" y="6800039"/>
                    <a:pt x="1375678" y="7348382"/>
                    <a:pt x="1351285" y="7348382"/>
                  </a:cubicBezTo>
                  <a:lnTo>
                    <a:pt x="0" y="7348382"/>
                  </a:lnTo>
                  <a:lnTo>
                    <a:pt x="0" y="7348382"/>
                  </a:lnTo>
                  <a:lnTo>
                    <a:pt x="0" y="0"/>
                  </a:lnTo>
                  <a:lnTo>
                    <a:pt x="0" y="0"/>
                  </a:lnTo>
                  <a:lnTo>
                    <a:pt x="1351285" y="0"/>
                  </a:lnTo>
                  <a:cubicBezTo>
                    <a:pt x="1375678" y="0"/>
                    <a:pt x="1395452" y="548343"/>
                    <a:pt x="1395452" y="1224755"/>
                  </a:cubicBez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02870" tIns="119555" rIns="170990" bIns="119555" numCol="1" spcCol="1270" anchor="ctr" anchorCtr="0">
              <a:noAutofit/>
            </a:bodyPr>
            <a:lstStyle/>
            <a:p>
              <a:pPr marL="228600" lvl="1" indent="-228600" algn="l" defTabSz="1200150">
                <a:lnSpc>
                  <a:spcPct val="90000"/>
                </a:lnSpc>
                <a:spcBef>
                  <a:spcPts val="0"/>
                </a:spcBef>
                <a:spcAft>
                  <a:spcPts val="0"/>
                </a:spcAft>
                <a:buChar char="•"/>
                <a:defRPr/>
              </a:pPr>
              <a:r>
                <a:rPr lang="en-GB" sz="2700"/>
                <a:t>providing remote monitoring and support for patients, especially the elderly and those with chronic conditions.</a:t>
              </a:r>
              <a:endParaRPr lang="en-US" sz="2700"/>
            </a:p>
          </p:txBody>
        </p:sp>
        <p:sp>
          <p:nvSpPr>
            <p:cNvPr id="8" name="Freeform: Shape 7"/>
            <p:cNvSpPr/>
            <p:nvPr/>
          </p:nvSpPr>
          <p:spPr bwMode="auto">
            <a:xfrm>
              <a:off x="358219" y="3657199"/>
              <a:ext cx="4133464" cy="1744315"/>
            </a:xfrm>
            <a:custGeom>
              <a:avLst/>
              <a:gdLst>
                <a:gd name="connsiteX0" fmla="*/ 0 w 4133464"/>
                <a:gd name="connsiteY0" fmla="*/ 290725 h 1744315"/>
                <a:gd name="connsiteX1" fmla="*/ 290725 w 4133464"/>
                <a:gd name="connsiteY1" fmla="*/ 0 h 1744315"/>
                <a:gd name="connsiteX2" fmla="*/ 3842739 w 4133464"/>
                <a:gd name="connsiteY2" fmla="*/ 0 h 1744315"/>
                <a:gd name="connsiteX3" fmla="*/ 4133464 w 4133464"/>
                <a:gd name="connsiteY3" fmla="*/ 290725 h 1744315"/>
                <a:gd name="connsiteX4" fmla="*/ 4133464 w 4133464"/>
                <a:gd name="connsiteY4" fmla="*/ 1453590 h 1744315"/>
                <a:gd name="connsiteX5" fmla="*/ 3842739 w 4133464"/>
                <a:gd name="connsiteY5" fmla="*/ 1744315 h 1744315"/>
                <a:gd name="connsiteX6" fmla="*/ 290725 w 4133464"/>
                <a:gd name="connsiteY6" fmla="*/ 1744315 h 1744315"/>
                <a:gd name="connsiteX7" fmla="*/ 0 w 4133464"/>
                <a:gd name="connsiteY7" fmla="*/ 1453590 h 1744315"/>
                <a:gd name="connsiteX8" fmla="*/ 0 w 4133464"/>
                <a:gd name="connsiteY8" fmla="*/ 290725 h 17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3464" h="1744315" extrusionOk="0">
                  <a:moveTo>
                    <a:pt x="0" y="290725"/>
                  </a:moveTo>
                  <a:cubicBezTo>
                    <a:pt x="0" y="130162"/>
                    <a:pt x="130162" y="0"/>
                    <a:pt x="290725" y="0"/>
                  </a:cubicBezTo>
                  <a:lnTo>
                    <a:pt x="3842739" y="0"/>
                  </a:lnTo>
                  <a:cubicBezTo>
                    <a:pt x="4003302" y="0"/>
                    <a:pt x="4133464" y="130162"/>
                    <a:pt x="4133464" y="290725"/>
                  </a:cubicBezTo>
                  <a:lnTo>
                    <a:pt x="4133464" y="1453590"/>
                  </a:lnTo>
                  <a:cubicBezTo>
                    <a:pt x="4133464" y="1614153"/>
                    <a:pt x="4003302" y="1744315"/>
                    <a:pt x="3842739" y="1744315"/>
                  </a:cubicBezTo>
                  <a:lnTo>
                    <a:pt x="290725" y="1744315"/>
                  </a:lnTo>
                  <a:cubicBezTo>
                    <a:pt x="130162" y="1744315"/>
                    <a:pt x="0" y="1614153"/>
                    <a:pt x="0" y="1453590"/>
                  </a:cubicBezTo>
                  <a:lnTo>
                    <a:pt x="0" y="290725"/>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71840" tIns="178495" rIns="271840" bIns="178495" numCol="1" spcCol="1270" anchor="ctr" anchorCtr="0">
              <a:noAutofit/>
            </a:bodyPr>
            <a:lstStyle/>
            <a:p>
              <a:pPr marL="0" lvl="0" indent="0" algn="ctr" defTabSz="2178050">
                <a:lnSpc>
                  <a:spcPct val="90000"/>
                </a:lnSpc>
                <a:spcBef>
                  <a:spcPts val="0"/>
                </a:spcBef>
                <a:spcAft>
                  <a:spcPts val="0"/>
                </a:spcAft>
                <a:buNone/>
                <a:defRPr/>
              </a:pPr>
              <a:r>
                <a:rPr lang="en-GB" sz="4900" b="1"/>
                <a:t>Telecare services </a:t>
              </a:r>
              <a:endParaRPr lang="en-US" sz="4900"/>
            </a:p>
          </p:txBody>
        </p:sp>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634882215" name="Title 3"/>
          <p:cNvSpPr>
            <a:spLocks noGrp="1"/>
          </p:cNvSpPr>
          <p:nvPr>
            <p:ph type="title"/>
          </p:nvPr>
        </p:nvSpPr>
        <p:spPr bwMode="auto"/>
        <p:txBody>
          <a:bodyPr/>
          <a:lstStyle/>
          <a:p>
            <a:pPr>
              <a:defRPr/>
            </a:pPr>
            <a:r>
              <a:rPr lang="en-GB" b="1"/>
              <a:t>2010s Advancements</a:t>
            </a:r>
            <a:endParaRPr lang="en-GB"/>
          </a:p>
        </p:txBody>
      </p:sp>
      <p:sp>
        <p:nvSpPr>
          <p:cNvPr id="1750400512" name="Freeform: Shape 2"/>
          <p:cNvSpPr/>
          <p:nvPr/>
        </p:nvSpPr>
        <p:spPr bwMode="auto">
          <a:xfrm>
            <a:off x="3780148" y="2192750"/>
            <a:ext cx="7956222" cy="2394000"/>
          </a:xfrm>
          <a:custGeom>
            <a:avLst/>
            <a:gdLst>
              <a:gd name="connsiteX0" fmla="*/ 0 w 7956222"/>
              <a:gd name="connsiteY0" fmla="*/ 0 h 2394000"/>
              <a:gd name="connsiteX1" fmla="*/ 7956222 w 7956222"/>
              <a:gd name="connsiteY1" fmla="*/ 0 h 2394000"/>
              <a:gd name="connsiteX2" fmla="*/ 7956222 w 7956222"/>
              <a:gd name="connsiteY2" fmla="*/ 2394000 h 2394000"/>
              <a:gd name="connsiteX3" fmla="*/ 0 w 7956222"/>
              <a:gd name="connsiteY3" fmla="*/ 2394000 h 2394000"/>
              <a:gd name="connsiteX4" fmla="*/ 0 w 7956222"/>
              <a:gd name="connsiteY4" fmla="*/ 0 h 239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6222" h="2394000" extrusionOk="0">
                <a:moveTo>
                  <a:pt x="0" y="0"/>
                </a:moveTo>
                <a:lnTo>
                  <a:pt x="7956222" y="0"/>
                </a:lnTo>
                <a:lnTo>
                  <a:pt x="7956222" y="2394000"/>
                </a:lnTo>
                <a:lnTo>
                  <a:pt x="0" y="239400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17491" tIns="395732" rIns="617491" bIns="135128" numCol="1" spcCol="1270" anchor="t" anchorCtr="0">
            <a:noAutofit/>
          </a:bodyPr>
          <a:lstStyle/>
          <a:p>
            <a:pPr marL="171450" lvl="1" indent="-171450" algn="l" defTabSz="844550">
              <a:lnSpc>
                <a:spcPct val="90000"/>
              </a:lnSpc>
              <a:spcBef>
                <a:spcPts val="0"/>
              </a:spcBef>
              <a:spcAft>
                <a:spcPts val="0"/>
              </a:spcAft>
              <a:buChar char="•"/>
              <a:defRPr/>
            </a:pPr>
            <a:r>
              <a:rPr lang="en-GB" sz="1900"/>
              <a:t>Digital solutions and coordination</a:t>
            </a:r>
            <a:endParaRPr lang="en-US" sz="1900"/>
          </a:p>
          <a:p>
            <a:pPr marL="171450" lvl="1" indent="-171450" algn="l" defTabSz="844550">
              <a:lnSpc>
                <a:spcPct val="90000"/>
              </a:lnSpc>
              <a:spcBef>
                <a:spcPts val="0"/>
              </a:spcBef>
              <a:spcAft>
                <a:spcPts val="0"/>
              </a:spcAft>
              <a:buChar char="•"/>
              <a:defRPr/>
            </a:pPr>
            <a:r>
              <a:rPr lang="en-GB" sz="1900"/>
              <a:t>Collaborative Working</a:t>
            </a:r>
            <a:endParaRPr lang="en-US" sz="1900"/>
          </a:p>
          <a:p>
            <a:pPr marL="171450" lvl="1" indent="-171450" algn="l" defTabSz="844550">
              <a:lnSpc>
                <a:spcPct val="90000"/>
              </a:lnSpc>
              <a:spcBef>
                <a:spcPts val="0"/>
              </a:spcBef>
              <a:spcAft>
                <a:spcPts val="0"/>
              </a:spcAft>
              <a:buChar char="•"/>
              <a:defRPr/>
            </a:pPr>
            <a:r>
              <a:rPr lang="en-GB" sz="1900"/>
              <a:t>Integrated Care Pathways</a:t>
            </a:r>
            <a:endParaRPr lang="en-US" sz="1900"/>
          </a:p>
          <a:p>
            <a:pPr marL="171450" lvl="1" indent="-171450" algn="l" defTabSz="844550">
              <a:lnSpc>
                <a:spcPct val="90000"/>
              </a:lnSpc>
              <a:spcBef>
                <a:spcPts val="0"/>
              </a:spcBef>
              <a:spcAft>
                <a:spcPts val="0"/>
              </a:spcAft>
              <a:buChar char="•"/>
              <a:defRPr/>
            </a:pPr>
            <a:r>
              <a:rPr lang="en-GB" sz="1900"/>
              <a:t>Shared Resources and Budgets</a:t>
            </a:r>
            <a:endParaRPr lang="en-US" sz="1900"/>
          </a:p>
          <a:p>
            <a:pPr marL="171450" lvl="1" indent="-171450" algn="l" defTabSz="844550">
              <a:lnSpc>
                <a:spcPct val="90000"/>
              </a:lnSpc>
              <a:spcBef>
                <a:spcPts val="0"/>
              </a:spcBef>
              <a:spcAft>
                <a:spcPts val="0"/>
              </a:spcAft>
              <a:buChar char="•"/>
              <a:defRPr/>
            </a:pPr>
            <a:r>
              <a:rPr lang="en-GB" sz="1900"/>
              <a:t>Focus on Preventative Care and Population Health</a:t>
            </a:r>
            <a:endParaRPr lang="en-US" sz="1900"/>
          </a:p>
          <a:p>
            <a:pPr marL="171450" lvl="1" indent="-171450" algn="l" defTabSz="844550">
              <a:lnSpc>
                <a:spcPct val="90000"/>
              </a:lnSpc>
              <a:spcBef>
                <a:spcPts val="0"/>
              </a:spcBef>
              <a:spcAft>
                <a:spcPts val="0"/>
              </a:spcAft>
              <a:buChar char="•"/>
              <a:defRPr/>
            </a:pPr>
            <a:r>
              <a:rPr lang="en-GB" sz="1900"/>
              <a:t>Technology and Digital Integration</a:t>
            </a:r>
            <a:endParaRPr lang="en-US" sz="1900"/>
          </a:p>
        </p:txBody>
      </p:sp>
      <p:sp>
        <p:nvSpPr>
          <p:cNvPr id="255999854" name="Freeform: Shape 4"/>
          <p:cNvSpPr/>
          <p:nvPr/>
        </p:nvSpPr>
        <p:spPr bwMode="auto">
          <a:xfrm>
            <a:off x="4177959" y="1912309"/>
            <a:ext cx="5569355" cy="560880"/>
          </a:xfrm>
          <a:custGeom>
            <a:avLst/>
            <a:gdLst>
              <a:gd name="connsiteX0" fmla="*/ 0 w 5569355"/>
              <a:gd name="connsiteY0" fmla="*/ 93482 h 560880"/>
              <a:gd name="connsiteX1" fmla="*/ 93482 w 5569355"/>
              <a:gd name="connsiteY1" fmla="*/ 0 h 560880"/>
              <a:gd name="connsiteX2" fmla="*/ 5475873 w 5569355"/>
              <a:gd name="connsiteY2" fmla="*/ 0 h 560880"/>
              <a:gd name="connsiteX3" fmla="*/ 5569355 w 5569355"/>
              <a:gd name="connsiteY3" fmla="*/ 93482 h 560880"/>
              <a:gd name="connsiteX4" fmla="*/ 5569355 w 5569355"/>
              <a:gd name="connsiteY4" fmla="*/ 467398 h 560880"/>
              <a:gd name="connsiteX5" fmla="*/ 5475873 w 5569355"/>
              <a:gd name="connsiteY5" fmla="*/ 560880 h 560880"/>
              <a:gd name="connsiteX6" fmla="*/ 93482 w 5569355"/>
              <a:gd name="connsiteY6" fmla="*/ 560880 h 560880"/>
              <a:gd name="connsiteX7" fmla="*/ 0 w 5569355"/>
              <a:gd name="connsiteY7" fmla="*/ 467398 h 560880"/>
              <a:gd name="connsiteX8" fmla="*/ 0 w 5569355"/>
              <a:gd name="connsiteY8" fmla="*/ 93482 h 560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69355" h="560880" extrusionOk="0">
                <a:moveTo>
                  <a:pt x="0" y="93482"/>
                </a:moveTo>
                <a:cubicBezTo>
                  <a:pt x="0" y="41853"/>
                  <a:pt x="41853" y="0"/>
                  <a:pt x="93482" y="0"/>
                </a:cubicBezTo>
                <a:lnTo>
                  <a:pt x="5475873" y="0"/>
                </a:lnTo>
                <a:cubicBezTo>
                  <a:pt x="5527502" y="0"/>
                  <a:pt x="5569355" y="41853"/>
                  <a:pt x="5569355" y="93482"/>
                </a:cubicBezTo>
                <a:lnTo>
                  <a:pt x="5569355" y="467398"/>
                </a:lnTo>
                <a:cubicBezTo>
                  <a:pt x="5569355" y="519027"/>
                  <a:pt x="5527502" y="560880"/>
                  <a:pt x="5475873" y="560880"/>
                </a:cubicBezTo>
                <a:lnTo>
                  <a:pt x="93482" y="560880"/>
                </a:lnTo>
                <a:cubicBezTo>
                  <a:pt x="41853" y="560880"/>
                  <a:pt x="0" y="519027"/>
                  <a:pt x="0" y="467398"/>
                </a:cubicBezTo>
                <a:lnTo>
                  <a:pt x="0" y="934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888" tIns="27380" rIns="237888" bIns="27380" numCol="1" spcCol="1270" anchor="ctr" anchorCtr="0">
            <a:noAutofit/>
          </a:bodyPr>
          <a:lstStyle/>
          <a:p>
            <a:pPr marL="0" lvl="0" indent="0" algn="l" defTabSz="844550">
              <a:lnSpc>
                <a:spcPct val="90000"/>
              </a:lnSpc>
              <a:spcBef>
                <a:spcPts val="0"/>
              </a:spcBef>
              <a:spcAft>
                <a:spcPts val="0"/>
              </a:spcAft>
              <a:buNone/>
              <a:defRPr/>
            </a:pPr>
            <a:r>
              <a:rPr lang="en-GB" sz="1900" b="1"/>
              <a:t>Integrated Care Systems (ICS)</a:t>
            </a:r>
            <a:endParaRPr lang="en-US" sz="1900"/>
          </a:p>
        </p:txBody>
      </p:sp>
      <p:sp>
        <p:nvSpPr>
          <p:cNvPr id="738087468" name="Freeform: Shape 5"/>
          <p:cNvSpPr/>
          <p:nvPr/>
        </p:nvSpPr>
        <p:spPr bwMode="auto">
          <a:xfrm>
            <a:off x="3780148" y="4969790"/>
            <a:ext cx="7956222" cy="1436400"/>
          </a:xfrm>
          <a:custGeom>
            <a:avLst/>
            <a:gdLst>
              <a:gd name="connsiteX0" fmla="*/ 0 w 7956222"/>
              <a:gd name="connsiteY0" fmla="*/ 0 h 1436400"/>
              <a:gd name="connsiteX1" fmla="*/ 7956222 w 7956222"/>
              <a:gd name="connsiteY1" fmla="*/ 0 h 1436400"/>
              <a:gd name="connsiteX2" fmla="*/ 7956222 w 7956222"/>
              <a:gd name="connsiteY2" fmla="*/ 1436400 h 1436400"/>
              <a:gd name="connsiteX3" fmla="*/ 0 w 7956222"/>
              <a:gd name="connsiteY3" fmla="*/ 1436400 h 1436400"/>
              <a:gd name="connsiteX4" fmla="*/ 0 w 7956222"/>
              <a:gd name="connsiteY4" fmla="*/ 0 h 14364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56222" h="1436400" extrusionOk="0">
                <a:moveTo>
                  <a:pt x="0" y="0"/>
                </a:moveTo>
                <a:lnTo>
                  <a:pt x="7956222" y="0"/>
                </a:lnTo>
                <a:lnTo>
                  <a:pt x="7956222" y="1436400"/>
                </a:lnTo>
                <a:lnTo>
                  <a:pt x="0" y="143640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17491" tIns="395732" rIns="617491" bIns="135128" numCol="1" spcCol="1270" anchor="t" anchorCtr="0">
            <a:noAutofit/>
          </a:bodyPr>
          <a:lstStyle/>
          <a:p>
            <a:pPr marL="171450" lvl="1" indent="-171450" algn="l" defTabSz="844550">
              <a:lnSpc>
                <a:spcPct val="90000"/>
              </a:lnSpc>
              <a:spcBef>
                <a:spcPts val="0"/>
              </a:spcBef>
              <a:spcAft>
                <a:spcPts val="0"/>
              </a:spcAft>
              <a:buChar char="•"/>
              <a:defRPr/>
            </a:pPr>
            <a:r>
              <a:rPr lang="en-GB" sz="1900"/>
              <a:t>Use and impact</a:t>
            </a:r>
            <a:endParaRPr lang="en-US" sz="1900"/>
          </a:p>
          <a:p>
            <a:pPr marL="171450" lvl="1" indent="-171450" algn="l" defTabSz="844550">
              <a:lnSpc>
                <a:spcPct val="90000"/>
              </a:lnSpc>
              <a:spcBef>
                <a:spcPts val="0"/>
              </a:spcBef>
              <a:spcAft>
                <a:spcPts val="0"/>
              </a:spcAft>
              <a:buChar char="•"/>
              <a:defRPr/>
            </a:pPr>
            <a:r>
              <a:rPr lang="en-GB" sz="1900"/>
              <a:t>“My Health” pilot app in 2012</a:t>
            </a:r>
            <a:endParaRPr lang="en-US" sz="1900"/>
          </a:p>
          <a:p>
            <a:pPr marL="171450" lvl="1" indent="-171450" algn="l" defTabSz="844550">
              <a:lnSpc>
                <a:spcPct val="90000"/>
              </a:lnSpc>
              <a:spcBef>
                <a:spcPts val="0"/>
              </a:spcBef>
              <a:spcAft>
                <a:spcPts val="0"/>
              </a:spcAft>
              <a:buChar char="•"/>
              <a:defRPr/>
            </a:pPr>
            <a:r>
              <a:rPr lang="en-GB" sz="1900"/>
              <a:t>“Patient Access” app in 2016</a:t>
            </a:r>
            <a:endParaRPr lang="en-US" sz="1900"/>
          </a:p>
        </p:txBody>
      </p:sp>
      <p:sp>
        <p:nvSpPr>
          <p:cNvPr id="1417138988" name="Freeform: Shape 7"/>
          <p:cNvSpPr/>
          <p:nvPr/>
        </p:nvSpPr>
        <p:spPr bwMode="auto">
          <a:xfrm>
            <a:off x="4177959" y="4689350"/>
            <a:ext cx="5569355" cy="560880"/>
          </a:xfrm>
          <a:custGeom>
            <a:avLst/>
            <a:gdLst>
              <a:gd name="connsiteX0" fmla="*/ 0 w 5569355"/>
              <a:gd name="connsiteY0" fmla="*/ 93482 h 560880"/>
              <a:gd name="connsiteX1" fmla="*/ 93482 w 5569355"/>
              <a:gd name="connsiteY1" fmla="*/ 0 h 560880"/>
              <a:gd name="connsiteX2" fmla="*/ 5475873 w 5569355"/>
              <a:gd name="connsiteY2" fmla="*/ 0 h 560880"/>
              <a:gd name="connsiteX3" fmla="*/ 5569355 w 5569355"/>
              <a:gd name="connsiteY3" fmla="*/ 93482 h 560880"/>
              <a:gd name="connsiteX4" fmla="*/ 5569355 w 5569355"/>
              <a:gd name="connsiteY4" fmla="*/ 467398 h 560880"/>
              <a:gd name="connsiteX5" fmla="*/ 5475873 w 5569355"/>
              <a:gd name="connsiteY5" fmla="*/ 560880 h 560880"/>
              <a:gd name="connsiteX6" fmla="*/ 93482 w 5569355"/>
              <a:gd name="connsiteY6" fmla="*/ 560880 h 560880"/>
              <a:gd name="connsiteX7" fmla="*/ 0 w 5569355"/>
              <a:gd name="connsiteY7" fmla="*/ 467398 h 560880"/>
              <a:gd name="connsiteX8" fmla="*/ 0 w 5569355"/>
              <a:gd name="connsiteY8" fmla="*/ 93482 h 560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69355" h="560880" extrusionOk="0">
                <a:moveTo>
                  <a:pt x="0" y="93482"/>
                </a:moveTo>
                <a:cubicBezTo>
                  <a:pt x="0" y="41853"/>
                  <a:pt x="41853" y="0"/>
                  <a:pt x="93482" y="0"/>
                </a:cubicBezTo>
                <a:lnTo>
                  <a:pt x="5475873" y="0"/>
                </a:lnTo>
                <a:cubicBezTo>
                  <a:pt x="5527502" y="0"/>
                  <a:pt x="5569355" y="41853"/>
                  <a:pt x="5569355" y="93482"/>
                </a:cubicBezTo>
                <a:lnTo>
                  <a:pt x="5569355" y="467398"/>
                </a:lnTo>
                <a:cubicBezTo>
                  <a:pt x="5569355" y="519027"/>
                  <a:pt x="5527502" y="560880"/>
                  <a:pt x="5475873" y="560880"/>
                </a:cubicBezTo>
                <a:lnTo>
                  <a:pt x="93482" y="560880"/>
                </a:lnTo>
                <a:cubicBezTo>
                  <a:pt x="41853" y="560880"/>
                  <a:pt x="0" y="519027"/>
                  <a:pt x="0" y="467398"/>
                </a:cubicBezTo>
                <a:lnTo>
                  <a:pt x="0" y="934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888" tIns="27380" rIns="237888" bIns="27380" numCol="1" spcCol="1270" anchor="ctr" anchorCtr="0">
            <a:noAutofit/>
          </a:bodyPr>
          <a:lstStyle/>
          <a:p>
            <a:pPr marL="0" lvl="0" indent="0" algn="l" defTabSz="844550">
              <a:lnSpc>
                <a:spcPct val="90000"/>
              </a:lnSpc>
              <a:spcBef>
                <a:spcPts val="0"/>
              </a:spcBef>
              <a:spcAft>
                <a:spcPts val="0"/>
              </a:spcAft>
              <a:buNone/>
              <a:defRPr/>
            </a:pPr>
            <a:r>
              <a:rPr lang="en-GB" sz="1900" b="1"/>
              <a:t>Mobile Health Apps</a:t>
            </a:r>
            <a:endParaRPr lang="en-US" sz="19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50400512"/>
                                        </p:tgtEl>
                                        <p:attrNameLst>
                                          <p:attrName>style.visibility</p:attrName>
                                        </p:attrNameLst>
                                      </p:cBhvr>
                                      <p:to>
                                        <p:strVal val="visible"/>
                                      </p:to>
                                    </p:set>
                                    <p:animEffect transition="in" filter="fade">
                                      <p:cBhvr>
                                        <p:cTn id="7" dur="500"/>
                                        <p:tgtEl>
                                          <p:spTgt spid="17504005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55999854"/>
                                        </p:tgtEl>
                                        <p:attrNameLst>
                                          <p:attrName>style.visibility</p:attrName>
                                        </p:attrNameLst>
                                      </p:cBhvr>
                                      <p:to>
                                        <p:strVal val="visible"/>
                                      </p:to>
                                    </p:set>
                                    <p:animEffect transition="in" filter="fade">
                                      <p:cBhvr>
                                        <p:cTn id="10" dur="500"/>
                                        <p:tgtEl>
                                          <p:spTgt spid="25599985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17138988"/>
                                        </p:tgtEl>
                                        <p:attrNameLst>
                                          <p:attrName>style.visibility</p:attrName>
                                        </p:attrNameLst>
                                      </p:cBhvr>
                                      <p:to>
                                        <p:strVal val="visible"/>
                                      </p:to>
                                    </p:set>
                                    <p:animEffect transition="in" filter="fade">
                                      <p:cBhvr>
                                        <p:cTn id="15" dur="500"/>
                                        <p:tgtEl>
                                          <p:spTgt spid="1417138988"/>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38087468"/>
                                        </p:tgtEl>
                                        <p:attrNameLst>
                                          <p:attrName>style.visibility</p:attrName>
                                        </p:attrNameLst>
                                      </p:cBhvr>
                                      <p:to>
                                        <p:strVal val="visible"/>
                                      </p:to>
                                    </p:set>
                                    <p:animEffect transition="in" filter="fade">
                                      <p:cBhvr>
                                        <p:cTn id="18" dur="500"/>
                                        <p:tgtEl>
                                          <p:spTgt spid="7380874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50400512" grpId="0" animBg="1"/>
      <p:bldP spid="255999854" grpId="0" animBg="1"/>
      <p:bldP spid="738087468" grpId="0" animBg="1"/>
      <p:bldP spid="1417138988" grpId="0" animBg="1"/>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p:nvSpPr>
          <p:cNvPr id="771324657" name="Title 1"/>
          <p:cNvSpPr>
            <a:spLocks noGrp="1"/>
          </p:cNvSpPr>
          <p:nvPr>
            <p:ph type="title"/>
          </p:nvPr>
        </p:nvSpPr>
        <p:spPr bwMode="auto"/>
        <p:txBody>
          <a:bodyPr vert="horz" lIns="91440" tIns="45720" rIns="91440" bIns="45720" rtlCol="0" anchor="t">
            <a:normAutofit/>
          </a:bodyPr>
          <a:lstStyle/>
          <a:p>
            <a:pPr>
              <a:defRPr/>
            </a:pPr>
            <a:r>
              <a:rPr lang="en-US" sz="4000">
                <a:solidFill>
                  <a:schemeClr val="tx1"/>
                </a:solidFill>
                <a:latin typeface="+mj-lt"/>
                <a:ea typeface="+mj-ea"/>
                <a:cs typeface="+mj-cs"/>
              </a:rPr>
              <a:t>Ongoing and Future Developments</a:t>
            </a:r>
          </a:p>
        </p:txBody>
      </p:sp>
      <p:sp>
        <p:nvSpPr>
          <p:cNvPr id="2129739845" name="Freeform: Shape 5"/>
          <p:cNvSpPr/>
          <p:nvPr/>
        </p:nvSpPr>
        <p:spPr bwMode="auto">
          <a:xfrm>
            <a:off x="362362" y="1829301"/>
            <a:ext cx="3498056" cy="868205"/>
          </a:xfrm>
          <a:custGeom>
            <a:avLst/>
            <a:gdLst>
              <a:gd name="connsiteX0" fmla="*/ 0 w 3498056"/>
              <a:gd name="connsiteY0" fmla="*/ 0 h 868205"/>
              <a:gd name="connsiteX1" fmla="*/ 3498056 w 3498056"/>
              <a:gd name="connsiteY1" fmla="*/ 0 h 868205"/>
              <a:gd name="connsiteX2" fmla="*/ 3498056 w 3498056"/>
              <a:gd name="connsiteY2" fmla="*/ 868205 h 868205"/>
              <a:gd name="connsiteX3" fmla="*/ 0 w 3498056"/>
              <a:gd name="connsiteY3" fmla="*/ 868205 h 868205"/>
              <a:gd name="connsiteX4" fmla="*/ 0 w 3498056"/>
              <a:gd name="connsiteY4" fmla="*/ 0 h 868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868205" extrusionOk="0">
                <a:moveTo>
                  <a:pt x="0" y="0"/>
                </a:moveTo>
                <a:lnTo>
                  <a:pt x="3498056" y="0"/>
                </a:lnTo>
                <a:lnTo>
                  <a:pt x="3498056" y="868205"/>
                </a:lnTo>
                <a:lnTo>
                  <a:pt x="0" y="868205"/>
                </a:lnTo>
                <a:lnTo>
                  <a:pt x="0" y="0"/>
                </a:lnTo>
                <a:close/>
              </a:path>
            </a:pathLst>
          </a:cu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70688" tIns="97536" rIns="170688" bIns="97536" numCol="1" spcCol="1270" anchor="ctr" anchorCtr="0">
            <a:noAutofit/>
          </a:bodyPr>
          <a:lstStyle/>
          <a:p>
            <a:pPr marL="0" lvl="0" indent="0" algn="ctr" defTabSz="1066800">
              <a:lnSpc>
                <a:spcPct val="90000"/>
              </a:lnSpc>
              <a:spcBef>
                <a:spcPts val="0"/>
              </a:spcBef>
              <a:spcAft>
                <a:spcPts val="0"/>
              </a:spcAft>
              <a:buNone/>
              <a:defRPr/>
            </a:pPr>
            <a:r>
              <a:rPr lang="en-GB" sz="2400"/>
              <a:t>AI and Machine Learning: </a:t>
            </a:r>
            <a:endParaRPr lang="en-US" sz="2400"/>
          </a:p>
        </p:txBody>
      </p:sp>
      <p:sp>
        <p:nvSpPr>
          <p:cNvPr id="572662216" name="Freeform: Shape 6"/>
          <p:cNvSpPr/>
          <p:nvPr/>
        </p:nvSpPr>
        <p:spPr bwMode="auto">
          <a:xfrm>
            <a:off x="362362" y="2697505"/>
            <a:ext cx="3498056" cy="2701080"/>
          </a:xfrm>
          <a:custGeom>
            <a:avLst/>
            <a:gdLst>
              <a:gd name="connsiteX0" fmla="*/ 0 w 3498056"/>
              <a:gd name="connsiteY0" fmla="*/ 0 h 2701080"/>
              <a:gd name="connsiteX1" fmla="*/ 3498056 w 3498056"/>
              <a:gd name="connsiteY1" fmla="*/ 0 h 2701080"/>
              <a:gd name="connsiteX2" fmla="*/ 3498056 w 3498056"/>
              <a:gd name="connsiteY2" fmla="*/ 2701080 h 2701080"/>
              <a:gd name="connsiteX3" fmla="*/ 0 w 3498056"/>
              <a:gd name="connsiteY3" fmla="*/ 2701080 h 2701080"/>
              <a:gd name="connsiteX4" fmla="*/ 0 w 3498056"/>
              <a:gd name="connsiteY4" fmla="*/ 0 h 270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2701080" extrusionOk="0">
                <a:moveTo>
                  <a:pt x="0" y="0"/>
                </a:moveTo>
                <a:lnTo>
                  <a:pt x="3498056" y="0"/>
                </a:lnTo>
                <a:lnTo>
                  <a:pt x="3498056" y="2701080"/>
                </a:lnTo>
                <a:lnTo>
                  <a:pt x="0" y="2701080"/>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ts val="0"/>
              </a:spcBef>
              <a:spcAft>
                <a:spcPts val="0"/>
              </a:spcAft>
              <a:buChar char="•"/>
              <a:defRPr/>
            </a:pPr>
            <a:r>
              <a:rPr lang="en-GB" sz="2400"/>
              <a:t>Continued exploration of AI technologies for enhancing diagnostic accuracy, predicting patient outcomes, and personalising treatment plans.</a:t>
            </a:r>
            <a:endParaRPr lang="en-US" sz="2400"/>
          </a:p>
        </p:txBody>
      </p:sp>
      <p:sp>
        <p:nvSpPr>
          <p:cNvPr id="432567586" name="Freeform: Shape 7"/>
          <p:cNvSpPr/>
          <p:nvPr/>
        </p:nvSpPr>
        <p:spPr bwMode="auto">
          <a:xfrm>
            <a:off x="4350146" y="1829301"/>
            <a:ext cx="3498056" cy="868205"/>
          </a:xfrm>
          <a:custGeom>
            <a:avLst/>
            <a:gdLst>
              <a:gd name="connsiteX0" fmla="*/ 0 w 3498056"/>
              <a:gd name="connsiteY0" fmla="*/ 0 h 868205"/>
              <a:gd name="connsiteX1" fmla="*/ 3498056 w 3498056"/>
              <a:gd name="connsiteY1" fmla="*/ 0 h 868205"/>
              <a:gd name="connsiteX2" fmla="*/ 3498056 w 3498056"/>
              <a:gd name="connsiteY2" fmla="*/ 868205 h 868205"/>
              <a:gd name="connsiteX3" fmla="*/ 0 w 3498056"/>
              <a:gd name="connsiteY3" fmla="*/ 868205 h 868205"/>
              <a:gd name="connsiteX4" fmla="*/ 0 w 3498056"/>
              <a:gd name="connsiteY4" fmla="*/ 0 h 868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868205" extrusionOk="0">
                <a:moveTo>
                  <a:pt x="0" y="0"/>
                </a:moveTo>
                <a:lnTo>
                  <a:pt x="3498056" y="0"/>
                </a:lnTo>
                <a:lnTo>
                  <a:pt x="3498056" y="868205"/>
                </a:lnTo>
                <a:lnTo>
                  <a:pt x="0" y="868205"/>
                </a:lnTo>
                <a:lnTo>
                  <a:pt x="0" y="0"/>
                </a:lnTo>
                <a:close/>
              </a:path>
            </a:pathLst>
          </a:custGeom>
        </p:spPr>
        <p:style>
          <a:lnRef idx="2">
            <a:schemeClr val="accent2">
              <a:hueOff val="-727682"/>
              <a:satOff val="-41962"/>
              <a:lumOff val="4314"/>
              <a:alphaOff val="0"/>
            </a:schemeClr>
          </a:lnRef>
          <a:fillRef idx="1">
            <a:schemeClr val="accent2">
              <a:hueOff val="-727682"/>
              <a:satOff val="-41962"/>
              <a:lumOff val="4314"/>
              <a:alphaOff val="0"/>
            </a:schemeClr>
          </a:fillRef>
          <a:effectRef idx="0">
            <a:schemeClr val="accent2">
              <a:hueOff val="-727682"/>
              <a:satOff val="-41962"/>
              <a:lumOff val="4314"/>
              <a:alphaOff val="0"/>
            </a:schemeClr>
          </a:effectRef>
          <a:fontRef idx="minor">
            <a:schemeClr val="lt1"/>
          </a:fontRef>
        </p:style>
        <p:txBody>
          <a:bodyPr spcFirstLastPara="0" vert="horz" wrap="square" lIns="170688" tIns="97536" rIns="170688" bIns="97536" numCol="1" spcCol="1270" anchor="ctr" anchorCtr="0">
            <a:noAutofit/>
          </a:bodyPr>
          <a:lstStyle/>
          <a:p>
            <a:pPr marL="0" lvl="0" indent="0" algn="ctr" defTabSz="1066800">
              <a:lnSpc>
                <a:spcPct val="90000"/>
              </a:lnSpc>
              <a:spcBef>
                <a:spcPts val="0"/>
              </a:spcBef>
              <a:spcAft>
                <a:spcPts val="0"/>
              </a:spcAft>
              <a:buNone/>
              <a:defRPr/>
            </a:pPr>
            <a:r>
              <a:rPr lang="en-GB" sz="2400"/>
              <a:t>Blockchain for Health Records: </a:t>
            </a:r>
            <a:endParaRPr lang="en-US" sz="2400"/>
          </a:p>
        </p:txBody>
      </p:sp>
      <p:sp>
        <p:nvSpPr>
          <p:cNvPr id="1086728585" name="Freeform: Shape 9"/>
          <p:cNvSpPr/>
          <p:nvPr/>
        </p:nvSpPr>
        <p:spPr bwMode="auto">
          <a:xfrm>
            <a:off x="4350146" y="2697505"/>
            <a:ext cx="3498056" cy="2701080"/>
          </a:xfrm>
          <a:custGeom>
            <a:avLst/>
            <a:gdLst>
              <a:gd name="connsiteX0" fmla="*/ 0 w 3498056"/>
              <a:gd name="connsiteY0" fmla="*/ 0 h 2701080"/>
              <a:gd name="connsiteX1" fmla="*/ 3498056 w 3498056"/>
              <a:gd name="connsiteY1" fmla="*/ 0 h 2701080"/>
              <a:gd name="connsiteX2" fmla="*/ 3498056 w 3498056"/>
              <a:gd name="connsiteY2" fmla="*/ 2701080 h 2701080"/>
              <a:gd name="connsiteX3" fmla="*/ 0 w 3498056"/>
              <a:gd name="connsiteY3" fmla="*/ 2701080 h 2701080"/>
              <a:gd name="connsiteX4" fmla="*/ 0 w 3498056"/>
              <a:gd name="connsiteY4" fmla="*/ 0 h 270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2701080" extrusionOk="0">
                <a:moveTo>
                  <a:pt x="0" y="0"/>
                </a:moveTo>
                <a:lnTo>
                  <a:pt x="3498056" y="0"/>
                </a:lnTo>
                <a:lnTo>
                  <a:pt x="3498056" y="2701080"/>
                </a:lnTo>
                <a:lnTo>
                  <a:pt x="0" y="2701080"/>
                </a:lnTo>
                <a:lnTo>
                  <a:pt x="0" y="0"/>
                </a:lnTo>
                <a:close/>
              </a:path>
            </a:pathLst>
          </a:custGeom>
        </p:spPr>
        <p:style>
          <a:lnRef idx="2">
            <a:schemeClr val="accent2">
              <a:tint val="40000"/>
              <a:alpha val="90000"/>
              <a:hueOff val="-424613"/>
              <a:satOff val="-37671"/>
              <a:lumOff val="-383"/>
              <a:alphaOff val="0"/>
            </a:schemeClr>
          </a:lnRef>
          <a:fillRef idx="1">
            <a:schemeClr val="accent2">
              <a:tint val="40000"/>
              <a:alpha val="90000"/>
              <a:hueOff val="-424613"/>
              <a:satOff val="-37671"/>
              <a:lumOff val="-383"/>
              <a:alphaOff val="0"/>
            </a:schemeClr>
          </a:fillRef>
          <a:effectRef idx="0">
            <a:schemeClr val="accent2">
              <a:tint val="40000"/>
              <a:alpha val="90000"/>
              <a:hueOff val="-424613"/>
              <a:satOff val="-37671"/>
              <a:lumOff val="-383"/>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ts val="0"/>
              </a:spcBef>
              <a:spcAft>
                <a:spcPts val="0"/>
              </a:spcAft>
              <a:buChar char="•"/>
              <a:defRPr/>
            </a:pPr>
            <a:r>
              <a:rPr lang="en-GB" sz="2400"/>
              <a:t>Research into using blockchain technology to secure and streamline health records and patient data.</a:t>
            </a:r>
            <a:endParaRPr lang="en-US" sz="2400"/>
          </a:p>
        </p:txBody>
      </p:sp>
      <p:sp>
        <p:nvSpPr>
          <p:cNvPr id="369716123" name="Freeform: Shape 11"/>
          <p:cNvSpPr/>
          <p:nvPr/>
        </p:nvSpPr>
        <p:spPr bwMode="auto">
          <a:xfrm>
            <a:off x="8337931" y="1829301"/>
            <a:ext cx="3498056" cy="868205"/>
          </a:xfrm>
          <a:custGeom>
            <a:avLst/>
            <a:gdLst>
              <a:gd name="connsiteX0" fmla="*/ 0 w 3498056"/>
              <a:gd name="connsiteY0" fmla="*/ 0 h 868205"/>
              <a:gd name="connsiteX1" fmla="*/ 3498056 w 3498056"/>
              <a:gd name="connsiteY1" fmla="*/ 0 h 868205"/>
              <a:gd name="connsiteX2" fmla="*/ 3498056 w 3498056"/>
              <a:gd name="connsiteY2" fmla="*/ 868205 h 868205"/>
              <a:gd name="connsiteX3" fmla="*/ 0 w 3498056"/>
              <a:gd name="connsiteY3" fmla="*/ 868205 h 868205"/>
              <a:gd name="connsiteX4" fmla="*/ 0 w 3498056"/>
              <a:gd name="connsiteY4" fmla="*/ 0 h 868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868205" extrusionOk="0">
                <a:moveTo>
                  <a:pt x="0" y="0"/>
                </a:moveTo>
                <a:lnTo>
                  <a:pt x="3498056" y="0"/>
                </a:lnTo>
                <a:lnTo>
                  <a:pt x="3498056" y="868205"/>
                </a:lnTo>
                <a:lnTo>
                  <a:pt x="0" y="868205"/>
                </a:lnTo>
                <a:lnTo>
                  <a:pt x="0" y="0"/>
                </a:lnTo>
                <a:close/>
              </a:path>
            </a:pathLst>
          </a:custGeom>
        </p:spPr>
        <p:style>
          <a:lnRef idx="2">
            <a:schemeClr val="accent2">
              <a:hueOff val="-1455363"/>
              <a:satOff val="-83926"/>
              <a:lumOff val="8628"/>
              <a:alphaOff val="0"/>
            </a:schemeClr>
          </a:lnRef>
          <a:fillRef idx="1">
            <a:schemeClr val="accent2">
              <a:hueOff val="-1455363"/>
              <a:satOff val="-83926"/>
              <a:lumOff val="8628"/>
              <a:alphaOff val="0"/>
            </a:schemeClr>
          </a:fillRef>
          <a:effectRef idx="0">
            <a:schemeClr val="accent2">
              <a:hueOff val="-1455363"/>
              <a:satOff val="-83926"/>
              <a:lumOff val="8628"/>
              <a:alphaOff val="0"/>
            </a:schemeClr>
          </a:effectRef>
          <a:fontRef idx="minor">
            <a:schemeClr val="lt1"/>
          </a:fontRef>
        </p:style>
        <p:txBody>
          <a:bodyPr spcFirstLastPara="0" vert="horz" wrap="square" lIns="170688" tIns="97536" rIns="170688" bIns="97536" numCol="1" spcCol="1270" anchor="ctr" anchorCtr="0">
            <a:noAutofit/>
          </a:bodyPr>
          <a:lstStyle/>
          <a:p>
            <a:pPr marL="0" lvl="0" indent="0" algn="ctr" defTabSz="1066800">
              <a:lnSpc>
                <a:spcPct val="90000"/>
              </a:lnSpc>
              <a:spcBef>
                <a:spcPts val="0"/>
              </a:spcBef>
              <a:spcAft>
                <a:spcPts val="0"/>
              </a:spcAft>
              <a:buNone/>
              <a:defRPr/>
            </a:pPr>
            <a:r>
              <a:rPr lang="en-GB" sz="2400"/>
              <a:t>Wearable Health Technology: </a:t>
            </a:r>
            <a:endParaRPr lang="en-US" sz="2400"/>
          </a:p>
        </p:txBody>
      </p:sp>
      <p:sp>
        <p:nvSpPr>
          <p:cNvPr id="1806148342" name="Freeform: Shape 13"/>
          <p:cNvSpPr/>
          <p:nvPr/>
        </p:nvSpPr>
        <p:spPr bwMode="auto">
          <a:xfrm>
            <a:off x="8337931" y="2697505"/>
            <a:ext cx="3498056" cy="2701080"/>
          </a:xfrm>
          <a:custGeom>
            <a:avLst/>
            <a:gdLst>
              <a:gd name="connsiteX0" fmla="*/ 0 w 3498056"/>
              <a:gd name="connsiteY0" fmla="*/ 0 h 2701080"/>
              <a:gd name="connsiteX1" fmla="*/ 3498056 w 3498056"/>
              <a:gd name="connsiteY1" fmla="*/ 0 h 2701080"/>
              <a:gd name="connsiteX2" fmla="*/ 3498056 w 3498056"/>
              <a:gd name="connsiteY2" fmla="*/ 2701080 h 2701080"/>
              <a:gd name="connsiteX3" fmla="*/ 0 w 3498056"/>
              <a:gd name="connsiteY3" fmla="*/ 2701080 h 2701080"/>
              <a:gd name="connsiteX4" fmla="*/ 0 w 3498056"/>
              <a:gd name="connsiteY4" fmla="*/ 0 h 27010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056" h="2701080" extrusionOk="0">
                <a:moveTo>
                  <a:pt x="0" y="0"/>
                </a:moveTo>
                <a:lnTo>
                  <a:pt x="3498056" y="0"/>
                </a:lnTo>
                <a:lnTo>
                  <a:pt x="3498056" y="2701080"/>
                </a:lnTo>
                <a:lnTo>
                  <a:pt x="0" y="2701080"/>
                </a:lnTo>
                <a:lnTo>
                  <a:pt x="0" y="0"/>
                </a:lnTo>
                <a:close/>
              </a:path>
            </a:pathLst>
          </a:custGeom>
        </p:spPr>
        <p:style>
          <a:lnRef idx="2">
            <a:schemeClr val="accent2">
              <a:tint val="40000"/>
              <a:alpha val="90000"/>
              <a:hueOff val="-849226"/>
              <a:satOff val="-75344"/>
              <a:lumOff val="-767"/>
              <a:alphaOff val="0"/>
            </a:schemeClr>
          </a:lnRef>
          <a:fillRef idx="1">
            <a:schemeClr val="accent2">
              <a:tint val="40000"/>
              <a:alpha val="90000"/>
              <a:hueOff val="-849226"/>
              <a:satOff val="-75344"/>
              <a:lumOff val="-767"/>
              <a:alphaOff val="0"/>
            </a:schemeClr>
          </a:fillRef>
          <a:effectRef idx="0">
            <a:schemeClr val="accent2">
              <a:tint val="40000"/>
              <a:alpha val="90000"/>
              <a:hueOff val="-849226"/>
              <a:satOff val="-75344"/>
              <a:lumOff val="-767"/>
              <a:alphaOff val="0"/>
            </a:schemeClr>
          </a:effectRef>
          <a:fontRef idx="minor">
            <a:schemeClr val="dk1">
              <a:hueOff val="0"/>
              <a:satOff val="0"/>
              <a:lumOff val="0"/>
              <a:alphaOff val="0"/>
            </a:schemeClr>
          </a:fontRef>
        </p:style>
        <p:txBody>
          <a:bodyPr spcFirstLastPara="0" vert="horz" wrap="square" lIns="128016" tIns="128016" rIns="170688" bIns="192024" numCol="1" spcCol="1270" anchor="t" anchorCtr="0">
            <a:noAutofit/>
          </a:bodyPr>
          <a:lstStyle/>
          <a:p>
            <a:pPr marL="228600" lvl="1" indent="-228600" algn="l" defTabSz="1066800">
              <a:lnSpc>
                <a:spcPct val="90000"/>
              </a:lnSpc>
              <a:spcBef>
                <a:spcPts val="0"/>
              </a:spcBef>
              <a:spcAft>
                <a:spcPts val="0"/>
              </a:spcAft>
              <a:buChar char="•"/>
              <a:defRPr/>
            </a:pPr>
            <a:r>
              <a:rPr lang="en-GB" sz="2400"/>
              <a:t>Increasing integration of wearable devices for monitoring health metrics and managing chronic conditions.</a:t>
            </a:r>
            <a:endParaRPr lang="en-US" sz="24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129739845"/>
                                        </p:tgtEl>
                                        <p:attrNameLst>
                                          <p:attrName>style.visibility</p:attrName>
                                        </p:attrNameLst>
                                      </p:cBhvr>
                                      <p:to>
                                        <p:strVal val="visible"/>
                                      </p:to>
                                    </p:set>
                                    <p:animEffect transition="in" filter="fade">
                                      <p:cBhvr>
                                        <p:cTn id="7" dur="500"/>
                                        <p:tgtEl>
                                          <p:spTgt spid="212973984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72662216"/>
                                        </p:tgtEl>
                                        <p:attrNameLst>
                                          <p:attrName>style.visibility</p:attrName>
                                        </p:attrNameLst>
                                      </p:cBhvr>
                                      <p:to>
                                        <p:strVal val="visible"/>
                                      </p:to>
                                    </p:set>
                                    <p:animEffect transition="in" filter="fade">
                                      <p:cBhvr>
                                        <p:cTn id="10" dur="500"/>
                                        <p:tgtEl>
                                          <p:spTgt spid="57266221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32567586"/>
                                        </p:tgtEl>
                                        <p:attrNameLst>
                                          <p:attrName>style.visibility</p:attrName>
                                        </p:attrNameLst>
                                      </p:cBhvr>
                                      <p:to>
                                        <p:strVal val="visible"/>
                                      </p:to>
                                    </p:set>
                                    <p:animEffect transition="in" filter="fade">
                                      <p:cBhvr>
                                        <p:cTn id="15" dur="500"/>
                                        <p:tgtEl>
                                          <p:spTgt spid="43256758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86728585"/>
                                        </p:tgtEl>
                                        <p:attrNameLst>
                                          <p:attrName>style.visibility</p:attrName>
                                        </p:attrNameLst>
                                      </p:cBhvr>
                                      <p:to>
                                        <p:strVal val="visible"/>
                                      </p:to>
                                    </p:set>
                                    <p:animEffect transition="in" filter="fade">
                                      <p:cBhvr>
                                        <p:cTn id="18" dur="500"/>
                                        <p:tgtEl>
                                          <p:spTgt spid="108672858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69716123"/>
                                        </p:tgtEl>
                                        <p:attrNameLst>
                                          <p:attrName>style.visibility</p:attrName>
                                        </p:attrNameLst>
                                      </p:cBhvr>
                                      <p:to>
                                        <p:strVal val="visible"/>
                                      </p:to>
                                    </p:set>
                                    <p:animEffect transition="in" filter="fade">
                                      <p:cBhvr>
                                        <p:cTn id="23" dur="500"/>
                                        <p:tgtEl>
                                          <p:spTgt spid="36971612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806148342"/>
                                        </p:tgtEl>
                                        <p:attrNameLst>
                                          <p:attrName>style.visibility</p:attrName>
                                        </p:attrNameLst>
                                      </p:cBhvr>
                                      <p:to>
                                        <p:strVal val="visible"/>
                                      </p:to>
                                    </p:set>
                                    <p:animEffect transition="in" filter="fade">
                                      <p:cBhvr>
                                        <p:cTn id="26" dur="500"/>
                                        <p:tgtEl>
                                          <p:spTgt spid="18061483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29739845" grpId="0" animBg="1"/>
      <p:bldP spid="572662216" grpId="0" animBg="1"/>
      <p:bldP spid="432567586" grpId="0" animBg="1"/>
      <p:bldP spid="1086728585" grpId="0" animBg="1"/>
      <p:bldP spid="369716123" grpId="0" animBg="1"/>
      <p:bldP spid="1806148342" grpId="0" animBg="1"/>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116506734" name="Title 1"/>
          <p:cNvSpPr>
            <a:spLocks noGrp="1"/>
          </p:cNvSpPr>
          <p:nvPr>
            <p:ph type="title"/>
          </p:nvPr>
        </p:nvSpPr>
        <p:spPr bwMode="auto">
          <a:xfrm>
            <a:off x="298515" y="2199042"/>
            <a:ext cx="11594969" cy="1325563"/>
          </a:xfrm>
        </p:spPr>
        <p:txBody>
          <a:bodyPr/>
          <a:lstStyle/>
          <a:p>
            <a:pPr>
              <a:defRPr/>
            </a:pPr>
            <a:r>
              <a:rPr lang="en-GB" b="0" i="0">
                <a:solidFill>
                  <a:srgbClr val="2E2D62"/>
                </a:solidFill>
                <a:latin typeface="Moderat Extended Bold"/>
              </a:rPr>
              <a:t>£13 million for 22 AI for health research projects</a:t>
            </a:r>
            <a:endParaRPr lang="en-GB"/>
          </a:p>
        </p:txBody>
      </p:sp>
      <p:pic>
        <p:nvPicPr>
          <p:cNvPr id="1202898526" name="Content Placeholder 6">
            <a:hlinkClick r:id="rId3"/>
          </p:cNvPr>
          <p:cNvPicPr>
            <a:picLocks noGrp="1" noChangeAspect="1"/>
          </p:cNvPicPr>
          <p:nvPr>
            <p:ph idx="1"/>
          </p:nvPr>
        </p:nvPicPr>
        <p:blipFill rotWithShape="1">
          <a:blip r:embed="rId4"/>
          <a:stretch/>
        </p:blipFill>
        <p:spPr bwMode="auto">
          <a:xfrm>
            <a:off x="170965" y="3206750"/>
            <a:ext cx="5230608" cy="3651250"/>
          </a:xfrm>
        </p:spPr>
      </p:pic>
      <p:pic>
        <p:nvPicPr>
          <p:cNvPr id="397184429" name="Picture 4"/>
          <p:cNvPicPr>
            <a:picLocks noChangeAspect="1"/>
          </p:cNvPicPr>
          <p:nvPr/>
        </p:nvPicPr>
        <p:blipFill rotWithShape="1">
          <a:blip r:embed="rId5"/>
          <a:stretch/>
        </p:blipFill>
        <p:spPr bwMode="auto">
          <a:xfrm>
            <a:off x="2701590" y="268357"/>
            <a:ext cx="5899584" cy="1961298"/>
          </a:xfrm>
          <a:prstGeom prst="rect">
            <a:avLst/>
          </a:prstGeom>
        </p:spPr>
      </p:pic>
      <p:sp>
        <p:nvSpPr>
          <p:cNvPr id="256473454" name="TextBox 7"/>
          <p:cNvSpPr txBox="1"/>
          <p:nvPr/>
        </p:nvSpPr>
        <p:spPr bwMode="auto">
          <a:xfrm>
            <a:off x="6095999" y="3353957"/>
            <a:ext cx="5592418" cy="1015663"/>
          </a:xfrm>
          <a:prstGeom prst="rect">
            <a:avLst/>
          </a:prstGeom>
          <a:solidFill>
            <a:schemeClr val="bg1">
              <a:lumMod val="95000"/>
            </a:schemeClr>
          </a:solidFill>
          <a:ln w="38100">
            <a:solidFill>
              <a:schemeClr val="accent1"/>
            </a:solidFill>
          </a:ln>
        </p:spPr>
        <p:txBody>
          <a:bodyPr wrap="square" lIns="91440" tIns="45720" rIns="91440" bIns="45720" rtlCol="0" anchor="t">
            <a:spAutoFit/>
          </a:bodyPr>
          <a:lstStyle/>
          <a:p>
            <a:pPr>
              <a:defRPr/>
            </a:pPr>
            <a:r>
              <a:rPr lang="en-GB" sz="2000" dirty="0"/>
              <a:t>Visit the </a:t>
            </a:r>
            <a:r>
              <a:rPr lang="en-GB" sz="2000" u="sng" dirty="0">
                <a:hlinkClick r:id="rId6"/>
              </a:rPr>
              <a:t>UK Research and Innovation </a:t>
            </a:r>
            <a:r>
              <a:rPr lang="en-GB" sz="2000" dirty="0">
                <a:hlinkClick r:id="rId6"/>
              </a:rPr>
              <a:t>website</a:t>
            </a:r>
            <a:r>
              <a:rPr lang="en-GB" sz="2000" dirty="0"/>
              <a:t> to read about the 22 research projects recently awarded funding. </a:t>
            </a:r>
          </a:p>
        </p:txBody>
      </p:sp>
      <p:pic>
        <p:nvPicPr>
          <p:cNvPr id="3463571" name="Picture 9"/>
          <p:cNvPicPr>
            <a:picLocks noChangeAspect="1"/>
          </p:cNvPicPr>
          <p:nvPr/>
        </p:nvPicPr>
        <p:blipFill rotWithShape="1">
          <a:blip r:embed="rId7"/>
          <a:stretch/>
        </p:blipFill>
        <p:spPr bwMode="auto">
          <a:xfrm>
            <a:off x="8014252" y="4422359"/>
            <a:ext cx="2143125" cy="21431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7184429"/>
                                        </p:tgtEl>
                                        <p:attrNameLst>
                                          <p:attrName>style.visibility</p:attrName>
                                        </p:attrNameLst>
                                      </p:cBhvr>
                                      <p:to>
                                        <p:strVal val="visible"/>
                                      </p:to>
                                    </p:set>
                                    <p:animEffect transition="in" filter="fade">
                                      <p:cBhvr>
                                        <p:cTn id="7" dur="500"/>
                                        <p:tgtEl>
                                          <p:spTgt spid="39718442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02898526"/>
                                        </p:tgtEl>
                                        <p:attrNameLst>
                                          <p:attrName>style.visibility</p:attrName>
                                        </p:attrNameLst>
                                      </p:cBhvr>
                                      <p:to>
                                        <p:strVal val="visible"/>
                                      </p:to>
                                    </p:set>
                                    <p:animEffect transition="in" filter="fade">
                                      <p:cBhvr>
                                        <p:cTn id="12" dur="500"/>
                                        <p:tgtEl>
                                          <p:spTgt spid="1202898526"/>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16506734"/>
                                        </p:tgtEl>
                                        <p:attrNameLst>
                                          <p:attrName>style.visibility</p:attrName>
                                        </p:attrNameLst>
                                      </p:cBhvr>
                                      <p:to>
                                        <p:strVal val="visible"/>
                                      </p:to>
                                    </p:set>
                                    <p:animEffect transition="in" filter="fade">
                                      <p:cBhvr>
                                        <p:cTn id="15" dur="500"/>
                                        <p:tgtEl>
                                          <p:spTgt spid="1116506734"/>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56473454"/>
                                        </p:tgtEl>
                                        <p:attrNameLst>
                                          <p:attrName>style.visibility</p:attrName>
                                        </p:attrNameLst>
                                      </p:cBhvr>
                                      <p:to>
                                        <p:strVal val="visible"/>
                                      </p:to>
                                    </p:set>
                                    <p:animEffect transition="in" filter="fade">
                                      <p:cBhvr>
                                        <p:cTn id="20" dur="500"/>
                                        <p:tgtEl>
                                          <p:spTgt spid="256473454"/>
                                        </p:tgtEl>
                                      </p:cBhvr>
                                    </p:animEffect>
                                  </p:childTnLst>
                                </p:cTn>
                              </p:par>
                              <p:par>
                                <p:cTn id="21" presetID="10" presetClass="entr" presetSubtype="0" fill="hold" nodeType="withEffect">
                                  <p:stCondLst>
                                    <p:cond delay="0"/>
                                  </p:stCondLst>
                                  <p:childTnLst>
                                    <p:set>
                                      <p:cBhvr>
                                        <p:cTn id="22" dur="1" fill="hold">
                                          <p:stCondLst>
                                            <p:cond delay="0"/>
                                          </p:stCondLst>
                                        </p:cTn>
                                        <p:tgtEl>
                                          <p:spTgt spid="3463571"/>
                                        </p:tgtEl>
                                        <p:attrNameLst>
                                          <p:attrName>style.visibility</p:attrName>
                                        </p:attrNameLst>
                                      </p:cBhvr>
                                      <p:to>
                                        <p:strVal val="visible"/>
                                      </p:to>
                                    </p:set>
                                    <p:animEffect transition="in" filter="fade">
                                      <p:cBhvr>
                                        <p:cTn id="23" dur="500"/>
                                        <p:tgtEl>
                                          <p:spTgt spid="34635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506734" grpId="0"/>
      <p:bldP spid="256473454" grpId="0" animBg="1"/>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57725941" name="Title 1"/>
          <p:cNvSpPr>
            <a:spLocks noGrp="1"/>
          </p:cNvSpPr>
          <p:nvPr>
            <p:ph type="title"/>
          </p:nvPr>
        </p:nvSpPr>
        <p:spPr bwMode="auto"/>
        <p:txBody>
          <a:bodyPr/>
          <a:lstStyle/>
          <a:p>
            <a:pPr>
              <a:defRPr/>
            </a:pPr>
            <a:r>
              <a:rPr lang="en-GB"/>
              <a:t>During this session we have…</a:t>
            </a:r>
          </a:p>
        </p:txBody>
      </p:sp>
      <p:sp>
        <p:nvSpPr>
          <p:cNvPr id="509945940" name="Arrow: Right 4"/>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538313099" name="Freeform: Shape 5"/>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Introduced to the module</a:t>
            </a:r>
          </a:p>
        </p:txBody>
      </p:sp>
      <p:sp>
        <p:nvSpPr>
          <p:cNvPr id="174568854" name="Freeform: Shape 6"/>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Overviewed Industry 4.0</a:t>
            </a:r>
          </a:p>
        </p:txBody>
      </p:sp>
      <p:sp>
        <p:nvSpPr>
          <p:cNvPr id="1367953211" name="Freeform: Shape 7"/>
          <p:cNvSpPr/>
          <p:nvPr/>
        </p:nvSpPr>
        <p:spPr bwMode="auto">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Introduced digital innovation on health and care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38313099"/>
                                        </p:tgtEl>
                                        <p:attrNameLst>
                                          <p:attrName>style.visibility</p:attrName>
                                        </p:attrNameLst>
                                      </p:cBhvr>
                                      <p:to>
                                        <p:strVal val="visible"/>
                                      </p:to>
                                    </p:set>
                                    <p:animEffect transition="in" filter="fade">
                                      <p:cBhvr>
                                        <p:cTn id="7" dur="500"/>
                                        <p:tgtEl>
                                          <p:spTgt spid="153831309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4568854"/>
                                        </p:tgtEl>
                                        <p:attrNameLst>
                                          <p:attrName>style.visibility</p:attrName>
                                        </p:attrNameLst>
                                      </p:cBhvr>
                                      <p:to>
                                        <p:strVal val="visible"/>
                                      </p:to>
                                    </p:set>
                                    <p:animEffect transition="in" filter="fade">
                                      <p:cBhvr>
                                        <p:cTn id="12" dur="500"/>
                                        <p:tgtEl>
                                          <p:spTgt spid="17456885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67953211"/>
                                        </p:tgtEl>
                                        <p:attrNameLst>
                                          <p:attrName>style.visibility</p:attrName>
                                        </p:attrNameLst>
                                      </p:cBhvr>
                                      <p:to>
                                        <p:strVal val="visible"/>
                                      </p:to>
                                    </p:set>
                                    <p:animEffect transition="in" filter="fade">
                                      <p:cBhvr>
                                        <p:cTn id="17" dur="500"/>
                                        <p:tgtEl>
                                          <p:spTgt spid="13679532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8313099" grpId="0" animBg="1"/>
      <p:bldP spid="174568854" grpId="0" animBg="1"/>
      <p:bldP spid="1367953211" grpId="0" animBg="1"/>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48417303" name="TextBox 1"/>
          <p:cNvSpPr txBox="1"/>
          <p:nvPr/>
        </p:nvSpPr>
        <p:spPr bwMode="auto">
          <a:xfrm>
            <a:off x="1175948" y="687481"/>
            <a:ext cx="9839460" cy="4615815"/>
          </a:xfrm>
          <a:prstGeom prst="rect">
            <a:avLst/>
          </a:prstGeom>
          <a:noFill/>
        </p:spPr>
        <p:txBody>
          <a:bodyPr wrap="square" rtlCol="0">
            <a:spAutoFit/>
          </a:bodyPr>
          <a:lstStyle/>
          <a:p>
            <a:pPr algn="ctr">
              <a:defRPr/>
            </a:pPr>
            <a:r>
              <a:rPr lang="en-GB" sz="3600" b="1">
                <a:solidFill>
                  <a:schemeClr val="bg1"/>
                </a:solidFill>
              </a:rPr>
              <a:t>Pause to Reflect</a:t>
            </a:r>
          </a:p>
          <a:p>
            <a:pPr algn="ctr">
              <a:defRPr/>
            </a:pPr>
            <a:endParaRPr lang="en-GB" b="1">
              <a:solidFill>
                <a:schemeClr val="bg1"/>
              </a:solidFill>
            </a:endParaRPr>
          </a:p>
          <a:p>
            <a:pPr marL="285750" indent="-285750">
              <a:buFont typeface="Arial"/>
              <a:buChar char="•"/>
              <a:defRPr/>
            </a:pPr>
            <a:r>
              <a:rPr lang="en-GB" sz="2400">
                <a:solidFill>
                  <a:schemeClr val="bg1"/>
                </a:solidFill>
              </a:rPr>
              <a:t>Throughout the module, you will be expected to work with unfamiliar concepts and incomplete knowledge.</a:t>
            </a:r>
          </a:p>
          <a:p>
            <a:pPr marL="285750" indent="-285750">
              <a:buFont typeface="Arial"/>
              <a:buChar char="•"/>
              <a:defRPr/>
            </a:pPr>
            <a:r>
              <a:rPr lang="en-GB" sz="2400">
                <a:solidFill>
                  <a:schemeClr val="bg1"/>
                </a:solidFill>
              </a:rPr>
              <a:t>This is intentional.</a:t>
            </a:r>
          </a:p>
          <a:p>
            <a:pPr marL="285750" indent="-285750">
              <a:buFont typeface="Arial"/>
              <a:buChar char="•"/>
              <a:defRPr/>
            </a:pPr>
            <a:endParaRPr lang="en-GB" sz="2400">
              <a:solidFill>
                <a:schemeClr val="bg1"/>
              </a:solidFill>
            </a:endParaRPr>
          </a:p>
          <a:p>
            <a:pPr marL="285750" indent="-285750">
              <a:buFont typeface="Arial"/>
              <a:buChar char="•"/>
              <a:defRPr/>
            </a:pPr>
            <a:r>
              <a:rPr lang="en-GB" sz="2400">
                <a:solidFill>
                  <a:schemeClr val="bg1"/>
                </a:solidFill>
              </a:rPr>
              <a:t>You will use ideas introduced in early weeks </a:t>
            </a:r>
            <a:r>
              <a:rPr lang="en-GB" sz="2400" b="1">
                <a:solidFill>
                  <a:schemeClr val="bg1"/>
                </a:solidFill>
              </a:rPr>
              <a:t>as analytical tools</a:t>
            </a:r>
            <a:r>
              <a:rPr lang="en-GB" sz="2400">
                <a:solidFill>
                  <a:schemeClr val="bg1"/>
                </a:solidFill>
              </a:rPr>
              <a:t>, applying them later </a:t>
            </a:r>
            <a:r>
              <a:rPr lang="en-GB" sz="2400" b="1">
                <a:solidFill>
                  <a:schemeClr val="bg1"/>
                </a:solidFill>
              </a:rPr>
              <a:t>to critically investigate a digital innovation using evidence</a:t>
            </a:r>
            <a:r>
              <a:rPr lang="en-GB" sz="2400">
                <a:solidFill>
                  <a:schemeClr val="bg1"/>
                </a:solidFill>
              </a:rPr>
              <a:t>, rather than reproducing content or predefined answers.</a:t>
            </a:r>
          </a:p>
          <a:p>
            <a:pPr marL="285750" indent="-285750">
              <a:buFont typeface="Arial"/>
              <a:buChar char="•"/>
              <a:defRPr/>
            </a:pPr>
            <a:endParaRPr lang="en-GB" sz="2400">
              <a:solidFill>
                <a:schemeClr val="bg1"/>
              </a:solidFill>
            </a:endParaRPr>
          </a:p>
          <a:p>
            <a:pPr marL="285750" indent="-285750">
              <a:buFont typeface="Arial"/>
              <a:buChar char="•"/>
              <a:defRPr/>
            </a:pPr>
            <a:r>
              <a:rPr lang="en-GB" sz="2400">
                <a:solidFill>
                  <a:schemeClr val="bg1"/>
                </a:solidFill>
              </a:rPr>
              <a:t>Critical thinking in this module involves making </a:t>
            </a:r>
            <a:r>
              <a:rPr lang="en-GB" sz="2400" b="1">
                <a:solidFill>
                  <a:schemeClr val="bg1"/>
                </a:solidFill>
              </a:rPr>
              <a:t>justified evaluative decisions</a:t>
            </a:r>
            <a:r>
              <a:rPr lang="en-GB" sz="2400">
                <a:solidFill>
                  <a:schemeClr val="bg1"/>
                </a:solidFill>
              </a:rPr>
              <a:t> in conditions of uncertainty.</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63247506" name="Title 1"/>
          <p:cNvSpPr>
            <a:spLocks noGrp="1"/>
          </p:cNvSpPr>
          <p:nvPr>
            <p:ph type="title"/>
          </p:nvPr>
        </p:nvSpPr>
        <p:spPr bwMode="auto">
          <a:xfrm>
            <a:off x="0" y="2766060"/>
            <a:ext cx="12192000" cy="1325880"/>
          </a:xfrm>
        </p:spPr>
        <p:txBody>
          <a:bodyPr/>
          <a:lstStyle/>
          <a:p>
            <a:pPr algn="ctr">
              <a:defRPr/>
            </a:pPr>
            <a:r>
              <a:rPr lang="en-GB"/>
              <a:t>Remember UWTSD Resources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25833194" name="Title 1"/>
          <p:cNvSpPr>
            <a:spLocks noGrp="1"/>
          </p:cNvSpPr>
          <p:nvPr>
            <p:ph type="title"/>
          </p:nvPr>
        </p:nvSpPr>
        <p:spPr bwMode="auto"/>
        <p:txBody>
          <a:bodyPr>
            <a:normAutofit/>
          </a:bodyPr>
          <a:lstStyle/>
          <a:p>
            <a:pPr>
              <a:defRPr/>
            </a:pPr>
            <a:r>
              <a:rPr lang="en-US" sz="4000"/>
              <a:t>UWTSD Library Support </a:t>
            </a:r>
          </a:p>
        </p:txBody>
      </p:sp>
      <p:sp>
        <p:nvSpPr>
          <p:cNvPr id="421808506" name="Rectangle: Rounded Corners 4"/>
          <p:cNvSpPr/>
          <p:nvPr/>
        </p:nvSpPr>
        <p:spPr bwMode="auto">
          <a:xfrm>
            <a:off x="3849445" y="4976777"/>
            <a:ext cx="7418716" cy="1380226"/>
          </a:xfrm>
          <a:prstGeom prst="roundRect">
            <a:avLst>
              <a:gd name="adj"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r>
              <a:rPr lang="en-US" sz="2000">
                <a:ea typeface="Calibri"/>
                <a:cs typeface="Calibri"/>
              </a:rPr>
              <a:t>The UWTSD Library team have provided additional support to help you to develop your research skills. These are available for you to work through at your own pace.  </a:t>
            </a:r>
          </a:p>
        </p:txBody>
      </p:sp>
      <p:pic>
        <p:nvPicPr>
          <p:cNvPr id="868930083" name="Picture 5" descr="A qr code with a dinosaur&#10;&#10;Description automatically generated"/>
          <p:cNvPicPr>
            <a:picLocks noChangeAspect="1"/>
          </p:cNvPicPr>
          <p:nvPr/>
        </p:nvPicPr>
        <p:blipFill rotWithShape="1">
          <a:blip r:embed="rId3"/>
          <a:stretch/>
        </p:blipFill>
        <p:spPr bwMode="auto">
          <a:xfrm>
            <a:off x="56072" y="2018581"/>
            <a:ext cx="3094009" cy="3079632"/>
          </a:xfrm>
          <a:prstGeom prst="rect">
            <a:avLst/>
          </a:prstGeom>
        </p:spPr>
      </p:pic>
      <p:pic>
        <p:nvPicPr>
          <p:cNvPr id="597853010" name="Content Placeholder 8" descr="A screenshot of a website&#10;&#10;Description automatically generated">
            <a:hlinkClick r:id="rId4"/>
          </p:cNvPr>
          <p:cNvPicPr>
            <a:picLocks noGrp="1" noChangeAspect="1"/>
          </p:cNvPicPr>
          <p:nvPr>
            <p:ph idx="1"/>
          </p:nvPr>
        </p:nvPicPr>
        <p:blipFill rotWithShape="1">
          <a:blip r:embed="rId5"/>
          <a:stretch/>
        </p:blipFill>
        <p:spPr bwMode="auto">
          <a:xfrm>
            <a:off x="3473806" y="1589426"/>
            <a:ext cx="7792528" cy="3112440"/>
          </a:xfr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31</Slides>
  <Notes>31</Notes>
  <HiddenSlides>0</HiddenSlides>
  <MMClips>2</MMClips>
  <ScaleCrop>false</ScaleCrop>
  <HeadingPairs>
    <vt:vector size="4" baseType="variant">
      <vt:variant>
        <vt:lpstr>Theme</vt:lpstr>
      </vt:variant>
      <vt:variant>
        <vt:i4>7</vt:i4>
      </vt:variant>
      <vt:variant>
        <vt:lpstr>Slide Titles</vt:lpstr>
      </vt:variant>
      <vt:variant>
        <vt:i4>31</vt:i4>
      </vt:variant>
    </vt:vector>
  </HeadingPairs>
  <TitlesOfParts>
    <vt:vector size="38"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the session… </vt:lpstr>
      <vt:lpstr>Welcome to BMHP6026_BIRM</vt:lpstr>
      <vt:lpstr>PowerPoint Presentation</vt:lpstr>
      <vt:lpstr>Assessments </vt:lpstr>
      <vt:lpstr>Navigating our Module Moodle Page </vt:lpstr>
      <vt:lpstr>Quick Activity</vt:lpstr>
      <vt:lpstr>Introduction to Industry 4.0</vt:lpstr>
      <vt:lpstr>What is meant by Industrial Revolutions?</vt:lpstr>
      <vt:lpstr>PowerPoint Presentation</vt:lpstr>
      <vt:lpstr>Industry 3.0 - Digitalisation</vt:lpstr>
      <vt:lpstr>Industry 4.0   Cyber-physical systems</vt:lpstr>
      <vt:lpstr>Industry 4.0   Cyber-physical systems</vt:lpstr>
      <vt:lpstr>PowerPoint Presentation</vt:lpstr>
      <vt:lpstr>Technological Innovation: A Historical Overview</vt:lpstr>
      <vt:lpstr>Health Technology and Informatics</vt:lpstr>
      <vt:lpstr>Early Developments (Pre-1948)</vt:lpstr>
      <vt:lpstr>999 Service</vt:lpstr>
      <vt:lpstr>Formation of the NHS (1948)</vt:lpstr>
      <vt:lpstr>Growth of Health Technology (1970s)</vt:lpstr>
      <vt:lpstr>1980s Innovations</vt:lpstr>
      <vt:lpstr>Health Informatics in the NHS – 1990’s</vt:lpstr>
      <vt:lpstr>Early 2000s Developments</vt:lpstr>
      <vt:lpstr>2010s Advancements</vt:lpstr>
      <vt:lpstr>Ongoing and Future Developments</vt:lpstr>
      <vt:lpstr>£13 million for 22 AI for health research projects</vt:lpstr>
      <vt:lpstr>During this session we have…</vt:lpstr>
      <vt:lpstr>PowerPoint Presentation</vt:lpstr>
      <vt:lpstr>Remember UWTSD Resources </vt:lpstr>
      <vt:lpstr>UWTSD Library Support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
  <cp:revision>794</cp:revision>
  <dcterms:created xsi:type="dcterms:W3CDTF">2026-01-10T17:02:42Z</dcterms:created>
  <dcterms:modified xsi:type="dcterms:W3CDTF">2026-09-04T16:25:15Z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
  </property>
  <property fmtid="{D5CDD505-2E9C-101B-9397-08002B2CF9AE}" pid="3" name="KSOProductBuildVer">
    <vt:lpwstr>1033-11.1.0.11723</vt:lpwstr>
  </property>
</Properties>
</file>