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9"/>
  </p:notesMasterIdLst>
  <p:handoutMasterIdLst>
    <p:handoutMasterId r:id="rId10"/>
  </p:handoutMasterIdLst>
  <p:sldIdLst>
    <p:sldId id="256" r:id="rId2"/>
    <p:sldId id="268" r:id="rId3"/>
    <p:sldId id="269" r:id="rId4"/>
    <p:sldId id="266" r:id="rId5"/>
    <p:sldId id="270" r:id="rId6"/>
    <p:sldId id="271" r:id="rId7"/>
    <p:sldId id="272" r:id="rId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82621" autoAdjust="0"/>
  </p:normalViewPr>
  <p:slideViewPr>
    <p:cSldViewPr snapToGrid="0">
      <p:cViewPr varScale="1">
        <p:scale>
          <a:sx n="52" d="100"/>
          <a:sy n="52" d="100"/>
        </p:scale>
        <p:origin x="1228" y="52"/>
      </p:cViewPr>
      <p:guideLst/>
    </p:cSldViewPr>
  </p:slideViewPr>
  <p:notesTextViewPr>
    <p:cViewPr>
      <p:scale>
        <a:sx n="1" d="1"/>
        <a:sy n="1" d="1"/>
      </p:scale>
      <p:origin x="0" y="0"/>
    </p:cViewPr>
  </p:notesTextViewPr>
  <p:notesViewPr>
    <p:cSldViewPr snapToGrid="0">
      <p:cViewPr varScale="1">
        <p:scale>
          <a:sx n="60" d="100"/>
          <a:sy n="60" d="100"/>
        </p:scale>
        <p:origin x="1670" y="4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notesMaster" Target="notesMasters/notesMaster1.xml"/><Relationship Id="rId14"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CA2E547D-1406-4A6F-8F93-E441204CE6E7}"/>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a:extLst>
              <a:ext uri="{FF2B5EF4-FFF2-40B4-BE49-F238E27FC236}">
                <a16:creationId xmlns:a16="http://schemas.microsoft.com/office/drawing/2014/main" id="{76667F8A-B889-49B3-AC77-5DDF11A08AFE}"/>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73B2889B-A0AC-4482-8592-5C96F2309420}" type="datetimeFigureOut">
              <a:rPr lang="en-US" smtClean="0"/>
              <a:t>6/7/2026</a:t>
            </a:fld>
            <a:endParaRPr lang="en-US"/>
          </a:p>
        </p:txBody>
      </p:sp>
      <p:sp>
        <p:nvSpPr>
          <p:cNvPr id="4" name="Footer Placeholder 3">
            <a:extLst>
              <a:ext uri="{FF2B5EF4-FFF2-40B4-BE49-F238E27FC236}">
                <a16:creationId xmlns:a16="http://schemas.microsoft.com/office/drawing/2014/main" id="{567AFD4F-C0E7-421C-AF77-6F9CC963C9C8}"/>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a:extLst>
              <a:ext uri="{FF2B5EF4-FFF2-40B4-BE49-F238E27FC236}">
                <a16:creationId xmlns:a16="http://schemas.microsoft.com/office/drawing/2014/main" id="{1074AB9F-6726-4FB1-8769-82E23336CEB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AD529299-61FF-4B93-ADA6-2FD5975D62F6}" type="slidenum">
              <a:rPr lang="en-US" smtClean="0"/>
              <a:t>‹#›</a:t>
            </a:fld>
            <a:endParaRPr lang="en-US"/>
          </a:p>
        </p:txBody>
      </p:sp>
    </p:spTree>
    <p:extLst>
      <p:ext uri="{BB962C8B-B14F-4D97-AF65-F5344CB8AC3E}">
        <p14:creationId xmlns:p14="http://schemas.microsoft.com/office/powerpoint/2010/main" val="14162700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30EB223-FFC0-462A-A3B8-EAA7CE0F8CBD}" type="datetimeFigureOut">
              <a:rPr lang="en-US" smtClean="0"/>
              <a:t>6/7/2026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C849E9A-41F7-4779-A581-48A7C374A227}" type="slidenum">
              <a:rPr lang="en-US" smtClean="0"/>
              <a:t>‹#›</a:t>
            </a:fld>
            <a:endParaRPr lang="en-US" dirty="0"/>
          </a:p>
        </p:txBody>
      </p:sp>
    </p:spTree>
    <p:extLst>
      <p:ext uri="{BB962C8B-B14F-4D97-AF65-F5344CB8AC3E}">
        <p14:creationId xmlns:p14="http://schemas.microsoft.com/office/powerpoint/2010/main" val="1155518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1</a:t>
            </a:fld>
            <a:endParaRPr lang="en-US" dirty="0"/>
          </a:p>
        </p:txBody>
      </p:sp>
    </p:spTree>
    <p:extLst>
      <p:ext uri="{BB962C8B-B14F-4D97-AF65-F5344CB8AC3E}">
        <p14:creationId xmlns:p14="http://schemas.microsoft.com/office/powerpoint/2010/main" val="197250623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Good morning. My Job at work is Staff Communication, at Riverdale Nursing Home. Staff need to communicate effectively as they work over two buildings and need to be able to coordinate resident care safely and efficiently.</a:t>
            </a:r>
            <a:r>
              <a:rPr lang="en-US" sz="1200" kern="1200" dirty="0">
                <a:solidFill>
                  <a:schemeClr val="tx1"/>
                </a:solidFill>
                <a:effectLst/>
                <a:latin typeface="+mn-lt"/>
                <a:ea typeface="+mn-ea"/>
                <a:cs typeface="+mn-cs"/>
              </a:rPr>
              <a:t> </a:t>
            </a:r>
            <a:r>
              <a:rPr lang="en-PK" sz="1200" kern="1200" dirty="0">
                <a:solidFill>
                  <a:schemeClr val="tx1"/>
                </a:solidFill>
                <a:effectLst/>
                <a:latin typeface="+mn-lt"/>
                <a:ea typeface="+mn-ea"/>
                <a:cs typeface="+mn-cs"/>
              </a:rPr>
              <a:t>Staff communication includes the exchange of information amongst carers, nurses, senior staff and managers. This means resident news, shift changes, meeting and vital workplace updates.</a:t>
            </a:r>
          </a:p>
        </p:txBody>
      </p:sp>
      <p:sp>
        <p:nvSpPr>
          <p:cNvPr id="4" name="Slide Number Placeholder 3"/>
          <p:cNvSpPr>
            <a:spLocks noGrp="1"/>
          </p:cNvSpPr>
          <p:nvPr>
            <p:ph type="sldNum" sz="quarter" idx="10"/>
          </p:nvPr>
        </p:nvSpPr>
        <p:spPr/>
        <p:txBody>
          <a:bodyPr/>
          <a:lstStyle/>
          <a:p>
            <a:fld id="{BC849E9A-41F7-4779-A581-48A7C374A227}" type="slidenum">
              <a:rPr lang="en-US" smtClean="0"/>
              <a:t>2</a:t>
            </a:fld>
            <a:endParaRPr lang="en-US" dirty="0"/>
          </a:p>
        </p:txBody>
      </p:sp>
    </p:spTree>
    <p:extLst>
      <p:ext uri="{BB962C8B-B14F-4D97-AF65-F5344CB8AC3E}">
        <p14:creationId xmlns:p14="http://schemas.microsoft.com/office/powerpoint/2010/main" val="419210250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My choice for the Microsoft 365 tool was Microsoft Teams. Teams is an app for communication, meetings, phone calls and information sharing for teams.</a:t>
            </a:r>
          </a:p>
        </p:txBody>
      </p:sp>
      <p:sp>
        <p:nvSpPr>
          <p:cNvPr id="4" name="Slide Number Placeholder 3"/>
          <p:cNvSpPr>
            <a:spLocks noGrp="1"/>
          </p:cNvSpPr>
          <p:nvPr>
            <p:ph type="sldNum" sz="quarter" idx="10"/>
          </p:nvPr>
        </p:nvSpPr>
        <p:spPr/>
        <p:txBody>
          <a:bodyPr/>
          <a:lstStyle/>
          <a:p>
            <a:fld id="{BC849E9A-41F7-4779-A581-48A7C374A227}" type="slidenum">
              <a:rPr lang="en-US" smtClean="0"/>
              <a:t>3</a:t>
            </a:fld>
            <a:endParaRPr lang="en-US" dirty="0"/>
          </a:p>
        </p:txBody>
      </p:sp>
    </p:spTree>
    <p:extLst>
      <p:ext uri="{BB962C8B-B14F-4D97-AF65-F5344CB8AC3E}">
        <p14:creationId xmlns:p14="http://schemas.microsoft.com/office/powerpoint/2010/main" val="38710006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Teams is appropriate as it allows staff to communicate at once, anywhere. Staff across different buildings can easily update each other and check how residents are being cared for, without the need to meet with one another.</a:t>
            </a:r>
          </a:p>
        </p:txBody>
      </p:sp>
      <p:sp>
        <p:nvSpPr>
          <p:cNvPr id="4" name="Slide Number Placeholder 3"/>
          <p:cNvSpPr>
            <a:spLocks noGrp="1"/>
          </p:cNvSpPr>
          <p:nvPr>
            <p:ph type="sldNum" sz="quarter" idx="10"/>
          </p:nvPr>
        </p:nvSpPr>
        <p:spPr/>
        <p:txBody>
          <a:bodyPr/>
          <a:lstStyle/>
          <a:p>
            <a:fld id="{BC849E9A-41F7-4779-A581-48A7C374A227}" type="slidenum">
              <a:rPr lang="en-US" smtClean="0"/>
              <a:t>4</a:t>
            </a:fld>
            <a:endParaRPr lang="en-US" dirty="0"/>
          </a:p>
        </p:txBody>
      </p:sp>
    </p:spTree>
    <p:extLst>
      <p:ext uri="{BB962C8B-B14F-4D97-AF65-F5344CB8AC3E}">
        <p14:creationId xmlns:p14="http://schemas.microsoft.com/office/powerpoint/2010/main" val="22959614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kern="1200" dirty="0">
                <a:solidFill>
                  <a:schemeClr val="tx1"/>
                </a:solidFill>
                <a:effectLst/>
                <a:latin typeface="+mn-lt"/>
                <a:ea typeface="+mn-ea"/>
                <a:cs typeface="+mn-cs"/>
              </a:rPr>
              <a:t>Microsoft Teams enhances efficiencies by cutting out communication delays. Sending messages is a real instant, meetings can be arranged in a quick time and significant information can be provided to the entire team. This promotes cooperation and quick decision making process.</a:t>
            </a:r>
          </a:p>
        </p:txBody>
      </p:sp>
      <p:sp>
        <p:nvSpPr>
          <p:cNvPr id="4" name="Slide Number Placeholder 3"/>
          <p:cNvSpPr>
            <a:spLocks noGrp="1"/>
          </p:cNvSpPr>
          <p:nvPr>
            <p:ph type="sldNum" sz="quarter" idx="10"/>
          </p:nvPr>
        </p:nvSpPr>
        <p:spPr/>
        <p:txBody>
          <a:bodyPr/>
          <a:lstStyle/>
          <a:p>
            <a:fld id="{BC849E9A-41F7-4779-A581-48A7C374A227}" type="slidenum">
              <a:rPr lang="en-US" smtClean="0"/>
              <a:t>5</a:t>
            </a:fld>
            <a:endParaRPr lang="en-US" dirty="0"/>
          </a:p>
        </p:txBody>
      </p:sp>
    </p:spTree>
    <p:extLst>
      <p:ext uri="{BB962C8B-B14F-4D97-AF65-F5344CB8AC3E}">
        <p14:creationId xmlns:p14="http://schemas.microsoft.com/office/powerpoint/2010/main" val="89812372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PK" sz="1200" b="1" kern="1200" dirty="0">
                <a:solidFill>
                  <a:schemeClr val="tx1"/>
                </a:solidFill>
                <a:effectLst/>
                <a:latin typeface="+mn-lt"/>
                <a:ea typeface="+mn-ea"/>
                <a:cs typeface="+mn-cs"/>
              </a:rPr>
              <a:t>Advantages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The benefits include immediate messaging, video conferencing, secure messaging, sharing and access of information and across multiple devices. These features ensure that employees are able to connect during their working hours.</a:t>
            </a:r>
          </a:p>
          <a:p>
            <a:r>
              <a:rPr lang="en-PK" sz="1200" b="1" kern="1200" dirty="0">
                <a:solidFill>
                  <a:schemeClr val="tx1"/>
                </a:solidFill>
                <a:effectLst/>
                <a:latin typeface="+mn-lt"/>
                <a:ea typeface="+mn-ea"/>
                <a:cs typeface="+mn-cs"/>
              </a:rPr>
              <a:t>Limitations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But Teams will need internet connectivity and employee training. Frequent notifications may be distracting to some users and technical problems can occur that interferes with communication.</a:t>
            </a:r>
          </a:p>
          <a:p>
            <a:r>
              <a:rPr lang="en-PK" sz="1200" b="1" kern="1200" dirty="0">
                <a:solidFill>
                  <a:schemeClr val="tx1"/>
                </a:solidFill>
                <a:effectLst/>
                <a:latin typeface="+mn-lt"/>
                <a:ea typeface="+mn-ea"/>
                <a:cs typeface="+mn-cs"/>
              </a:rPr>
              <a:t>Conclusion </a:t>
            </a:r>
            <a:endParaRPr lang="en-PK" sz="1200" kern="1200" dirty="0">
              <a:solidFill>
                <a:schemeClr val="tx1"/>
              </a:solidFill>
              <a:effectLst/>
              <a:latin typeface="+mn-lt"/>
              <a:ea typeface="+mn-ea"/>
              <a:cs typeface="+mn-cs"/>
            </a:endParaRPr>
          </a:p>
          <a:p>
            <a:r>
              <a:rPr lang="en-PK" sz="1200" kern="1200" dirty="0">
                <a:solidFill>
                  <a:schemeClr val="tx1"/>
                </a:solidFill>
                <a:effectLst/>
                <a:latin typeface="+mn-lt"/>
                <a:ea typeface="+mn-ea"/>
                <a:cs typeface="+mn-cs"/>
              </a:rPr>
              <a:t>Microsoft Teams is the most suitable Microsoft 365 product to be used for staff communication within Riverdale Nursing Home, due to its ability of staff collaboration, communication and general efficiency in the workplace to provide high quality care to their residents.</a:t>
            </a:r>
          </a:p>
          <a:p>
            <a:endParaRPr lang="en-PK" dirty="0"/>
          </a:p>
        </p:txBody>
      </p:sp>
      <p:sp>
        <p:nvSpPr>
          <p:cNvPr id="4" name="Slide Number Placeholder 3"/>
          <p:cNvSpPr>
            <a:spLocks noGrp="1"/>
          </p:cNvSpPr>
          <p:nvPr>
            <p:ph type="sldNum" sz="quarter" idx="5"/>
          </p:nvPr>
        </p:nvSpPr>
        <p:spPr/>
        <p:txBody>
          <a:bodyPr/>
          <a:lstStyle/>
          <a:p>
            <a:fld id="{BC849E9A-41F7-4779-A581-48A7C374A227}" type="slidenum">
              <a:rPr lang="en-US" smtClean="0"/>
              <a:t>6</a:t>
            </a:fld>
            <a:endParaRPr lang="en-US" dirty="0"/>
          </a:p>
        </p:txBody>
      </p:sp>
    </p:spTree>
    <p:extLst>
      <p:ext uri="{BB962C8B-B14F-4D97-AF65-F5344CB8AC3E}">
        <p14:creationId xmlns:p14="http://schemas.microsoft.com/office/powerpoint/2010/main" val="90111509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9718B7-7F68-4CC9-8291-332587FA31D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A181D6BB-0446-49E8-8677-EADF274E952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35AEE24-534A-40F1-99E4-00B7D5FD9124}"/>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5" name="Footer Placeholder 4">
            <a:extLst>
              <a:ext uri="{FF2B5EF4-FFF2-40B4-BE49-F238E27FC236}">
                <a16:creationId xmlns:a16="http://schemas.microsoft.com/office/drawing/2014/main" id="{CD594011-48FF-493D-8286-F62D34552531}"/>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880EFCD-7E72-4882-86DC-2F371D7D9516}"/>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1528132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6334F3-0709-471B-A734-C4B404F55B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F795016-AF78-4708-9C5F-21110C197B03}"/>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AAEA2D1-B124-4454-AFDC-EA60A14BA121}"/>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5" name="Footer Placeholder 4">
            <a:extLst>
              <a:ext uri="{FF2B5EF4-FFF2-40B4-BE49-F238E27FC236}">
                <a16:creationId xmlns:a16="http://schemas.microsoft.com/office/drawing/2014/main" id="{B4F58000-F9D7-4A53-A6C5-E5E8154226B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0D22AAD-0D08-4F47-8D5A-EFE29017E8D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2130462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036159-1280-4EE9-96D3-A56BD58266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3BA27A78-1874-488A-B215-7D763D33818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84BB3D1-3138-4B69-BF5D-4B1A213451CA}"/>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5" name="Footer Placeholder 4">
            <a:extLst>
              <a:ext uri="{FF2B5EF4-FFF2-40B4-BE49-F238E27FC236}">
                <a16:creationId xmlns:a16="http://schemas.microsoft.com/office/drawing/2014/main" id="{0EFF90C5-31F4-4A22-AC00-3FB5ED291B28}"/>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951F787E-B946-4091-ABC6-F9DB06BBEE3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2729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CAA11-CC97-44E5-AE4D-808FD741A06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83AB6CB-9460-4BCA-86C5-5F26357AB80F}"/>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9FAB0F6-401D-4BAF-A300-65AD684DF96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4561BBA-B185-4B45-B152-3D320E15F550}"/>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6" name="Footer Placeholder 5">
            <a:extLst>
              <a:ext uri="{FF2B5EF4-FFF2-40B4-BE49-F238E27FC236}">
                <a16:creationId xmlns:a16="http://schemas.microsoft.com/office/drawing/2014/main" id="{D61CD760-96AC-4821-A56B-0B805F2FAD44}"/>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2F750665-D5B5-4D0B-B2F0-CB6B027CDEC7}"/>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138061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A47C3-C498-415A-A057-E19BCEB5F28D}"/>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7BF6677F-2712-4810-A3AA-56FA75386D2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871B54A-6775-4978-8E19-32694C9B5E3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DBA1303-B245-476D-BD02-A4E4A359F6E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E8E898F-5B79-46F1-89C1-F827997CC485}"/>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B417A4D-2EC9-4294-BFF4-EAE22EE1099A}"/>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8" name="Footer Placeholder 7">
            <a:extLst>
              <a:ext uri="{FF2B5EF4-FFF2-40B4-BE49-F238E27FC236}">
                <a16:creationId xmlns:a16="http://schemas.microsoft.com/office/drawing/2014/main" id="{6150E317-3602-42A1-BB7F-0184072E8D5F}"/>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50CE2C97-E26C-4A8B-93A0-B01E2C7F4522}"/>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22586984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9F68FC-5755-447A-8D7F-9ADED3E994A3}"/>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AB50287-81AA-46CA-8CB3-53A7F8313741}"/>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4" name="Footer Placeholder 3">
            <a:extLst>
              <a:ext uri="{FF2B5EF4-FFF2-40B4-BE49-F238E27FC236}">
                <a16:creationId xmlns:a16="http://schemas.microsoft.com/office/drawing/2014/main" id="{2F1BA4AA-02C9-459E-9362-3DA60E3B5972}"/>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AB2A2C8F-DBB4-4235-A67E-FB4039D9AA24}"/>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40683954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6ACAA5-F8E7-46E9-8BA7-A510948B62CC}"/>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3" name="Footer Placeholder 2">
            <a:extLst>
              <a:ext uri="{FF2B5EF4-FFF2-40B4-BE49-F238E27FC236}">
                <a16:creationId xmlns:a16="http://schemas.microsoft.com/office/drawing/2014/main" id="{D1F2DEE8-5654-4DCA-A8D0-D883E52B6FBC}"/>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B0B179A5-4329-4057-9DEB-5B6E3AD1183F}"/>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6217904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91DA80-336B-4DBB-91A1-6E3E4B3C20A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3840D456-F0A3-4789-A310-A23F01B2EC0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CB8A8B05-7071-44D4-80F7-3E8191C9A49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5D8562E-E6F1-449B-909C-98426BA86B36}"/>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6" name="Footer Placeholder 5">
            <a:extLst>
              <a:ext uri="{FF2B5EF4-FFF2-40B4-BE49-F238E27FC236}">
                <a16:creationId xmlns:a16="http://schemas.microsoft.com/office/drawing/2014/main" id="{7EB47A9A-FB08-407B-A73A-0AC513F0FD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4BFF841F-796A-4FE6-B5E0-C8A4986793EE}"/>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0898496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AD474D-6779-4C23-BD3C-82F5DC3E3E2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0A21096C-E430-49C7-A801-21C0BD95DC4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0024828F-334F-4A50-850D-10684F24527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293F4-2B70-4BB5-A982-219E4133E251}"/>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6" name="Footer Placeholder 5">
            <a:extLst>
              <a:ext uri="{FF2B5EF4-FFF2-40B4-BE49-F238E27FC236}">
                <a16:creationId xmlns:a16="http://schemas.microsoft.com/office/drawing/2014/main" id="{C4F9A86F-B378-4759-B50E-2E0BFAE62463}"/>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0A95BDC-FC58-4638-AA59-A3DA9931FD3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7908331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47D73-EDDA-49A6-BA12-1CA980DA9B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189B82E-4CA1-47A5-B133-FBD4D8A839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38A267F-D142-4D04-9F03-6CB099E6FA32}"/>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5" name="Footer Placeholder 4">
            <a:extLst>
              <a:ext uri="{FF2B5EF4-FFF2-40B4-BE49-F238E27FC236}">
                <a16:creationId xmlns:a16="http://schemas.microsoft.com/office/drawing/2014/main" id="{705127CA-154D-4E90-B776-A2EE71F78D2E}"/>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D5F0BA5-F4EE-4282-B111-76B869BE267D}"/>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30674087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256E92A-52E0-4710-BDEF-0A153468540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7A240E1-5EB0-47FD-AA37-BF945D136CC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A14243-F1E4-487A-ABEC-30516A01DF2B}"/>
              </a:ext>
            </a:extLst>
          </p:cNvPr>
          <p:cNvSpPr>
            <a:spLocks noGrp="1"/>
          </p:cNvSpPr>
          <p:nvPr>
            <p:ph type="dt" sz="half" idx="10"/>
          </p:nvPr>
        </p:nvSpPr>
        <p:spPr/>
        <p:txBody>
          <a:bodyPr/>
          <a:lstStyle/>
          <a:p>
            <a:fld id="{DECF21A4-E71B-4D3A-AF45-E989C23A7BB1}" type="datetimeFigureOut">
              <a:rPr lang="en-US" smtClean="0"/>
              <a:t>6/7/2026</a:t>
            </a:fld>
            <a:endParaRPr lang="en-US" dirty="0"/>
          </a:p>
        </p:txBody>
      </p:sp>
      <p:sp>
        <p:nvSpPr>
          <p:cNvPr id="5" name="Footer Placeholder 4">
            <a:extLst>
              <a:ext uri="{FF2B5EF4-FFF2-40B4-BE49-F238E27FC236}">
                <a16:creationId xmlns:a16="http://schemas.microsoft.com/office/drawing/2014/main" id="{AC358244-98FD-472D-AB8C-075F71C10BF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4998D5A-820D-4519-967F-33320971CBAB}"/>
              </a:ext>
            </a:extLst>
          </p:cNvPr>
          <p:cNvSpPr>
            <a:spLocks noGrp="1"/>
          </p:cNvSpPr>
          <p:nvPr>
            <p:ph type="sldNum" sz="quarter" idx="12"/>
          </p:nvPr>
        </p:nvSpPr>
        <p:spPr/>
        <p:txBody>
          <a:bodyPr/>
          <a:lstStyle/>
          <a:p>
            <a:fld id="{A6AF1B4E-90EC-4A51-B6E5-B702C054ECB0}" type="slidenum">
              <a:rPr lang="en-US" smtClean="0"/>
              <a:t>‹#›</a:t>
            </a:fld>
            <a:endParaRPr lang="en-US" dirty="0"/>
          </a:p>
        </p:txBody>
      </p:sp>
    </p:spTree>
    <p:extLst>
      <p:ext uri="{BB962C8B-B14F-4D97-AF65-F5344CB8AC3E}">
        <p14:creationId xmlns:p14="http://schemas.microsoft.com/office/powerpoint/2010/main" val="1402437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D80BC3B-525F-4038-9330-0729879F918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99629186-93D7-46FA-AE02-36D9426043A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21BF1CEB-0530-4996-BAEF-2E6A04DAD60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ECF21A4-E71B-4D3A-AF45-E989C23A7BB1}" type="datetimeFigureOut">
              <a:rPr lang="en-US" smtClean="0"/>
              <a:t>6/7/2026</a:t>
            </a:fld>
            <a:endParaRPr lang="en-US" dirty="0"/>
          </a:p>
        </p:txBody>
      </p:sp>
      <p:sp>
        <p:nvSpPr>
          <p:cNvPr id="5" name="Footer Placeholder 4">
            <a:extLst>
              <a:ext uri="{FF2B5EF4-FFF2-40B4-BE49-F238E27FC236}">
                <a16:creationId xmlns:a16="http://schemas.microsoft.com/office/drawing/2014/main" id="{C8DCFF3D-7353-4B4D-9E75-FA835E06E74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a:extLst>
              <a:ext uri="{FF2B5EF4-FFF2-40B4-BE49-F238E27FC236}">
                <a16:creationId xmlns:a16="http://schemas.microsoft.com/office/drawing/2014/main" id="{F382C8D6-8B0B-4982-9EE4-AA823C69C3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6AF1B4E-90EC-4A51-B6E5-B702C054ECB0}" type="slidenum">
              <a:rPr lang="en-US" smtClean="0"/>
              <a:t>‹#›</a:t>
            </a:fld>
            <a:endParaRPr lang="en-US" dirty="0"/>
          </a:p>
        </p:txBody>
      </p:sp>
    </p:spTree>
    <p:extLst>
      <p:ext uri="{BB962C8B-B14F-4D97-AF65-F5344CB8AC3E}">
        <p14:creationId xmlns:p14="http://schemas.microsoft.com/office/powerpoint/2010/main" val="40106040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814253EE-4FA2-4843-BE27-C7D5B08FFB81}"/>
              </a:ext>
            </a:extLst>
          </p:cNvPr>
          <p:cNvSpPr>
            <a:spLocks noGrp="1"/>
          </p:cNvSpPr>
          <p:nvPr>
            <p:ph type="subTitle" idx="1"/>
          </p:nvPr>
        </p:nvSpPr>
        <p:spPr>
          <a:xfrm>
            <a:off x="4654296" y="3945418"/>
            <a:ext cx="5609219" cy="576738"/>
          </a:xfrm>
        </p:spPr>
        <p:txBody>
          <a:bodyPr anchor="b">
            <a:normAutofit/>
          </a:bodyPr>
          <a:lstStyle/>
          <a:p>
            <a:pPr algn="l"/>
            <a:r>
              <a:rPr lang="en-US" sz="2000" b="1" dirty="0">
                <a:latin typeface="Times New Roman" panose="02020603050405020304" pitchFamily="18" charset="0"/>
                <a:cs typeface="Times New Roman" panose="02020603050405020304" pitchFamily="18" charset="0"/>
              </a:rPr>
              <a:t>Module Code:         LCHS4007</a:t>
            </a:r>
          </a:p>
        </p:txBody>
      </p:sp>
      <p:sp>
        <p:nvSpPr>
          <p:cNvPr id="29" name="Freeform: Shape 28">
            <a:extLst>
              <a:ext uri="{FF2B5EF4-FFF2-40B4-BE49-F238E27FC236}">
                <a16:creationId xmlns:a16="http://schemas.microsoft.com/office/drawing/2014/main" id="{F6E384F5-137A-40B1-97F0-694CC6ECD5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122218"/>
            <a:ext cx="3730752" cy="4735782"/>
          </a:xfrm>
          <a:custGeom>
            <a:avLst/>
            <a:gdLst>
              <a:gd name="connsiteX0" fmla="*/ 640080 w 3730752"/>
              <a:gd name="connsiteY0" fmla="*/ 0 h 4735782"/>
              <a:gd name="connsiteX1" fmla="*/ 3730752 w 3730752"/>
              <a:gd name="connsiteY1" fmla="*/ 3090672 h 4735782"/>
              <a:gd name="connsiteX2" fmla="*/ 3357725 w 3730752"/>
              <a:gd name="connsiteY2" fmla="*/ 4563870 h 4735782"/>
              <a:gd name="connsiteX3" fmla="*/ 3253285 w 3730752"/>
              <a:gd name="connsiteY3" fmla="*/ 4735782 h 4735782"/>
              <a:gd name="connsiteX4" fmla="*/ 0 w 3730752"/>
              <a:gd name="connsiteY4" fmla="*/ 4735782 h 4735782"/>
              <a:gd name="connsiteX5" fmla="*/ 0 w 3730752"/>
              <a:gd name="connsiteY5" fmla="*/ 67215 h 4735782"/>
              <a:gd name="connsiteX6" fmla="*/ 17202 w 3730752"/>
              <a:gd name="connsiteY6" fmla="*/ 62792 h 4735782"/>
              <a:gd name="connsiteX7" fmla="*/ 640080 w 3730752"/>
              <a:gd name="connsiteY7" fmla="*/ 0 h 4735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30752" h="4735782">
                <a:moveTo>
                  <a:pt x="640080" y="0"/>
                </a:moveTo>
                <a:cubicBezTo>
                  <a:pt x="2347011" y="0"/>
                  <a:pt x="3730752" y="1383741"/>
                  <a:pt x="3730752" y="3090672"/>
                </a:cubicBezTo>
                <a:cubicBezTo>
                  <a:pt x="3730752" y="3624088"/>
                  <a:pt x="3595621" y="4125943"/>
                  <a:pt x="3357725" y="4563870"/>
                </a:cubicBezTo>
                <a:lnTo>
                  <a:pt x="3253285" y="4735782"/>
                </a:lnTo>
                <a:lnTo>
                  <a:pt x="0" y="4735782"/>
                </a:lnTo>
                <a:lnTo>
                  <a:pt x="0" y="67215"/>
                </a:lnTo>
                <a:lnTo>
                  <a:pt x="17202" y="62792"/>
                </a:lnTo>
                <a:cubicBezTo>
                  <a:pt x="218397" y="21621"/>
                  <a:pt x="426714" y="0"/>
                  <a:pt x="640080" y="0"/>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1" name="Freeform: Shape 30">
            <a:extLst>
              <a:ext uri="{FF2B5EF4-FFF2-40B4-BE49-F238E27FC236}">
                <a16:creationId xmlns:a16="http://schemas.microsoft.com/office/drawing/2014/main" id="{EBA87361-6D30-46E4-834B-719CF59055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8332"/>
            <a:ext cx="3564638" cy="4569668"/>
          </a:xfrm>
          <a:custGeom>
            <a:avLst/>
            <a:gdLst>
              <a:gd name="connsiteX0" fmla="*/ 640080 w 3564638"/>
              <a:gd name="connsiteY0" fmla="*/ 0 h 4569668"/>
              <a:gd name="connsiteX1" fmla="*/ 3564638 w 3564638"/>
              <a:gd name="connsiteY1" fmla="*/ 2924558 h 4569668"/>
              <a:gd name="connsiteX2" fmla="*/ 3065170 w 3564638"/>
              <a:gd name="connsiteY2" fmla="*/ 4559707 h 4569668"/>
              <a:gd name="connsiteX3" fmla="*/ 3057720 w 3564638"/>
              <a:gd name="connsiteY3" fmla="*/ 4569668 h 4569668"/>
              <a:gd name="connsiteX4" fmla="*/ 0 w 3564638"/>
              <a:gd name="connsiteY4" fmla="*/ 4569668 h 4569668"/>
              <a:gd name="connsiteX5" fmla="*/ 0 w 3564638"/>
              <a:gd name="connsiteY5" fmla="*/ 72448 h 4569668"/>
              <a:gd name="connsiteX6" fmla="*/ 50679 w 3564638"/>
              <a:gd name="connsiteY6" fmla="*/ 59417 h 4569668"/>
              <a:gd name="connsiteX7" fmla="*/ 640080 w 3564638"/>
              <a:gd name="connsiteY7" fmla="*/ 0 h 45696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4638" h="4569668">
                <a:moveTo>
                  <a:pt x="640080" y="0"/>
                </a:moveTo>
                <a:cubicBezTo>
                  <a:pt x="2255269" y="0"/>
                  <a:pt x="3564638" y="1309369"/>
                  <a:pt x="3564638" y="2924558"/>
                </a:cubicBezTo>
                <a:cubicBezTo>
                  <a:pt x="3564638" y="3530254"/>
                  <a:pt x="3380508" y="4092944"/>
                  <a:pt x="3065170" y="4559707"/>
                </a:cubicBezTo>
                <a:lnTo>
                  <a:pt x="3057720" y="4569668"/>
                </a:lnTo>
                <a:lnTo>
                  <a:pt x="0" y="4569668"/>
                </a:lnTo>
                <a:lnTo>
                  <a:pt x="0" y="72448"/>
                </a:lnTo>
                <a:lnTo>
                  <a:pt x="50679" y="59417"/>
                </a:lnTo>
                <a:cubicBezTo>
                  <a:pt x="241061" y="20459"/>
                  <a:pt x="438181" y="0"/>
                  <a:pt x="640080" y="0"/>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3" name="Freeform: Shape 32">
            <a:extLst>
              <a:ext uri="{FF2B5EF4-FFF2-40B4-BE49-F238E27FC236}">
                <a16:creationId xmlns:a16="http://schemas.microsoft.com/office/drawing/2014/main" id="{9DBC4630-03DA-474F-BBCB-BA3AE6B31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1982" y="-4332"/>
            <a:ext cx="4242816" cy="2454158"/>
          </a:xfrm>
          <a:custGeom>
            <a:avLst/>
            <a:gdLst>
              <a:gd name="connsiteX0" fmla="*/ 28633 w 4242816"/>
              <a:gd name="connsiteY0" fmla="*/ 0 h 2454158"/>
              <a:gd name="connsiteX1" fmla="*/ 4214183 w 4242816"/>
              <a:gd name="connsiteY1" fmla="*/ 0 h 2454158"/>
              <a:gd name="connsiteX2" fmla="*/ 4231864 w 4242816"/>
              <a:gd name="connsiteY2" fmla="*/ 115848 h 2454158"/>
              <a:gd name="connsiteX3" fmla="*/ 4242816 w 4242816"/>
              <a:gd name="connsiteY3" fmla="*/ 332750 h 2454158"/>
              <a:gd name="connsiteX4" fmla="*/ 2121408 w 4242816"/>
              <a:gd name="connsiteY4" fmla="*/ 2454158 h 2454158"/>
              <a:gd name="connsiteX5" fmla="*/ 0 w 4242816"/>
              <a:gd name="connsiteY5" fmla="*/ 332750 h 2454158"/>
              <a:gd name="connsiteX6" fmla="*/ 10953 w 4242816"/>
              <a:gd name="connsiteY6" fmla="*/ 115848 h 2454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242816" h="2454158">
                <a:moveTo>
                  <a:pt x="28633" y="0"/>
                </a:moveTo>
                <a:lnTo>
                  <a:pt x="4214183" y="0"/>
                </a:lnTo>
                <a:lnTo>
                  <a:pt x="4231864" y="115848"/>
                </a:lnTo>
                <a:cubicBezTo>
                  <a:pt x="4239106" y="187164"/>
                  <a:pt x="4242816" y="259524"/>
                  <a:pt x="4242816" y="332750"/>
                </a:cubicBezTo>
                <a:cubicBezTo>
                  <a:pt x="4242816" y="1504371"/>
                  <a:pt x="3293029" y="2454158"/>
                  <a:pt x="2121408" y="2454158"/>
                </a:cubicBezTo>
                <a:cubicBezTo>
                  <a:pt x="949787" y="2454158"/>
                  <a:pt x="0" y="1504371"/>
                  <a:pt x="0" y="332750"/>
                </a:cubicBezTo>
                <a:cubicBezTo>
                  <a:pt x="0" y="259524"/>
                  <a:pt x="3710" y="187164"/>
                  <a:pt x="10953" y="115848"/>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5" name="Freeform: Shape 34">
            <a:extLst>
              <a:ext uri="{FF2B5EF4-FFF2-40B4-BE49-F238E27FC236}">
                <a16:creationId xmlns:a16="http://schemas.microsoft.com/office/drawing/2014/main" id="{D89DB1C0-FEEC-4CB6-88B2-F9C5562E09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46574" y="0"/>
            <a:ext cx="3913632" cy="2285234"/>
          </a:xfrm>
          <a:custGeom>
            <a:avLst/>
            <a:gdLst>
              <a:gd name="connsiteX0" fmla="*/ 29691 w 3913632"/>
              <a:gd name="connsiteY0" fmla="*/ 0 h 2285234"/>
              <a:gd name="connsiteX1" fmla="*/ 3883942 w 3913632"/>
              <a:gd name="connsiteY1" fmla="*/ 0 h 2285234"/>
              <a:gd name="connsiteX2" fmla="*/ 3903529 w 3913632"/>
              <a:gd name="connsiteY2" fmla="*/ 128345 h 2285234"/>
              <a:gd name="connsiteX3" fmla="*/ 3913632 w 3913632"/>
              <a:gd name="connsiteY3" fmla="*/ 328418 h 2285234"/>
              <a:gd name="connsiteX4" fmla="*/ 1956816 w 3913632"/>
              <a:gd name="connsiteY4" fmla="*/ 2285234 h 2285234"/>
              <a:gd name="connsiteX5" fmla="*/ 0 w 3913632"/>
              <a:gd name="connsiteY5" fmla="*/ 328418 h 2285234"/>
              <a:gd name="connsiteX6" fmla="*/ 10103 w 3913632"/>
              <a:gd name="connsiteY6" fmla="*/ 128345 h 2285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3632" h="2285234">
                <a:moveTo>
                  <a:pt x="29691" y="0"/>
                </a:moveTo>
                <a:lnTo>
                  <a:pt x="3883942" y="0"/>
                </a:lnTo>
                <a:lnTo>
                  <a:pt x="3903529" y="128345"/>
                </a:lnTo>
                <a:cubicBezTo>
                  <a:pt x="3910210" y="194127"/>
                  <a:pt x="3913632" y="260873"/>
                  <a:pt x="3913632" y="328418"/>
                </a:cubicBezTo>
                <a:cubicBezTo>
                  <a:pt x="3913632" y="1409138"/>
                  <a:pt x="3037536" y="2285234"/>
                  <a:pt x="1956816" y="2285234"/>
                </a:cubicBezTo>
                <a:cubicBezTo>
                  <a:pt x="876096" y="2285234"/>
                  <a:pt x="0" y="1409138"/>
                  <a:pt x="0" y="328418"/>
                </a:cubicBezTo>
                <a:cubicBezTo>
                  <a:pt x="0" y="260873"/>
                  <a:pt x="3422" y="194127"/>
                  <a:pt x="10103" y="128345"/>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7" name="Oval 36">
            <a:extLst>
              <a:ext uri="{FF2B5EF4-FFF2-40B4-BE49-F238E27FC236}">
                <a16:creationId xmlns:a16="http://schemas.microsoft.com/office/drawing/2014/main" id="{78418A25-6EAC-4140-BFE6-284E1925B5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03117" y="615908"/>
            <a:ext cx="3182112" cy="3182112"/>
          </a:xfrm>
          <a:prstGeom prst="ellipse">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9" name="Oval 38">
            <a:extLst>
              <a:ext uri="{FF2B5EF4-FFF2-40B4-BE49-F238E27FC236}">
                <a16:creationId xmlns:a16="http://schemas.microsoft.com/office/drawing/2014/main" id="{08163D1C-ED91-4D5F-A33B-CF1256B27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67709" y="780500"/>
            <a:ext cx="2852928" cy="2852928"/>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1" name="Freeform: Shape 40">
            <a:extLst>
              <a:ext uri="{FF2B5EF4-FFF2-40B4-BE49-F238E27FC236}">
                <a16:creationId xmlns:a16="http://schemas.microsoft.com/office/drawing/2014/main" id="{31103AB2-C090-458F-B752-294F23AFA8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52568" y="-4331"/>
            <a:ext cx="3439432" cy="3785157"/>
          </a:xfrm>
          <a:custGeom>
            <a:avLst/>
            <a:gdLst>
              <a:gd name="connsiteX0" fmla="*/ 198262 w 3439432"/>
              <a:gd name="connsiteY0" fmla="*/ 0 h 3785157"/>
              <a:gd name="connsiteX1" fmla="*/ 3439432 w 3439432"/>
              <a:gd name="connsiteY1" fmla="*/ 0 h 3785157"/>
              <a:gd name="connsiteX2" fmla="*/ 3439432 w 3439432"/>
              <a:gd name="connsiteY2" fmla="*/ 3697836 h 3785157"/>
              <a:gd name="connsiteX3" fmla="*/ 3318024 w 3439432"/>
              <a:gd name="connsiteY3" fmla="*/ 3729054 h 3785157"/>
              <a:gd name="connsiteX4" fmla="*/ 2761488 w 3439432"/>
              <a:gd name="connsiteY4" fmla="*/ 3785157 h 3785157"/>
              <a:gd name="connsiteX5" fmla="*/ 0 w 3439432"/>
              <a:gd name="connsiteY5" fmla="*/ 1023669 h 3785157"/>
              <a:gd name="connsiteX6" fmla="*/ 124151 w 3439432"/>
              <a:gd name="connsiteY6" fmla="*/ 202487 h 378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9432" h="3785157">
                <a:moveTo>
                  <a:pt x="198262" y="0"/>
                </a:moveTo>
                <a:lnTo>
                  <a:pt x="3439432" y="0"/>
                </a:lnTo>
                <a:lnTo>
                  <a:pt x="3439432" y="3697836"/>
                </a:lnTo>
                <a:lnTo>
                  <a:pt x="3318024" y="3729054"/>
                </a:lnTo>
                <a:cubicBezTo>
                  <a:pt x="3138258" y="3765839"/>
                  <a:pt x="2952129" y="3785157"/>
                  <a:pt x="2761488" y="3785157"/>
                </a:cubicBezTo>
                <a:cubicBezTo>
                  <a:pt x="1236360" y="3785157"/>
                  <a:pt x="0" y="2548797"/>
                  <a:pt x="0" y="1023669"/>
                </a:cubicBezTo>
                <a:cubicBezTo>
                  <a:pt x="0" y="737708"/>
                  <a:pt x="43466" y="461898"/>
                  <a:pt x="124151" y="202487"/>
                </a:cubicBez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3" name="Freeform: Shape 42">
            <a:extLst>
              <a:ext uri="{FF2B5EF4-FFF2-40B4-BE49-F238E27FC236}">
                <a16:creationId xmlns:a16="http://schemas.microsoft.com/office/drawing/2014/main" id="{83D471F3-782A-4BA1-9CAB-FF5CDF0A75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18761" y="-4332"/>
            <a:ext cx="3273238" cy="3618965"/>
          </a:xfrm>
          <a:custGeom>
            <a:avLst/>
            <a:gdLst>
              <a:gd name="connsiteX0" fmla="*/ 210437 w 3273238"/>
              <a:gd name="connsiteY0" fmla="*/ 0 h 3618965"/>
              <a:gd name="connsiteX1" fmla="*/ 3273238 w 3273238"/>
              <a:gd name="connsiteY1" fmla="*/ 0 h 3618965"/>
              <a:gd name="connsiteX2" fmla="*/ 3273238 w 3273238"/>
              <a:gd name="connsiteY2" fmla="*/ 3526409 h 3618965"/>
              <a:gd name="connsiteX3" fmla="*/ 3118338 w 3273238"/>
              <a:gd name="connsiteY3" fmla="*/ 3566238 h 3618965"/>
              <a:gd name="connsiteX4" fmla="*/ 2595295 w 3273238"/>
              <a:gd name="connsiteY4" fmla="*/ 3618965 h 3618965"/>
              <a:gd name="connsiteX5" fmla="*/ 0 w 3273238"/>
              <a:gd name="connsiteY5" fmla="*/ 1023670 h 3618965"/>
              <a:gd name="connsiteX6" fmla="*/ 203951 w 3273238"/>
              <a:gd name="connsiteY6" fmla="*/ 13464 h 3618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73238" h="3618965">
                <a:moveTo>
                  <a:pt x="210437" y="0"/>
                </a:moveTo>
                <a:lnTo>
                  <a:pt x="3273238" y="0"/>
                </a:lnTo>
                <a:lnTo>
                  <a:pt x="3273238" y="3526409"/>
                </a:lnTo>
                <a:lnTo>
                  <a:pt x="3118338" y="3566238"/>
                </a:lnTo>
                <a:cubicBezTo>
                  <a:pt x="2949390" y="3600810"/>
                  <a:pt x="2774463" y="3618965"/>
                  <a:pt x="2595295" y="3618965"/>
                </a:cubicBezTo>
                <a:cubicBezTo>
                  <a:pt x="1161953" y="3618965"/>
                  <a:pt x="0" y="2457012"/>
                  <a:pt x="0" y="1023670"/>
                </a:cubicBezTo>
                <a:cubicBezTo>
                  <a:pt x="0" y="665335"/>
                  <a:pt x="72622" y="323961"/>
                  <a:pt x="203951" y="13464"/>
                </a:cubicBez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pic>
        <p:nvPicPr>
          <p:cNvPr id="6" name="Picture 5">
            <a:extLst>
              <a:ext uri="{FF2B5EF4-FFF2-40B4-BE49-F238E27FC236}">
                <a16:creationId xmlns:a16="http://schemas.microsoft.com/office/drawing/2014/main" id="{E95F33FA-67CD-9655-9CB2-7B8D970DE255}"/>
              </a:ext>
            </a:extLst>
          </p:cNvPr>
          <p:cNvPicPr>
            <a:picLocks noChangeAspect="1"/>
          </p:cNvPicPr>
          <p:nvPr/>
        </p:nvPicPr>
        <p:blipFill>
          <a:blip r:embed="rId3"/>
          <a:stretch>
            <a:fillRect/>
          </a:stretch>
        </p:blipFill>
        <p:spPr>
          <a:xfrm>
            <a:off x="9806750" y="615908"/>
            <a:ext cx="1941657" cy="2096811"/>
          </a:xfrm>
          <a:prstGeom prst="rect">
            <a:avLst/>
          </a:prstGeom>
        </p:spPr>
      </p:pic>
      <p:pic>
        <p:nvPicPr>
          <p:cNvPr id="10" name="Picture 9">
            <a:extLst>
              <a:ext uri="{FF2B5EF4-FFF2-40B4-BE49-F238E27FC236}">
                <a16:creationId xmlns:a16="http://schemas.microsoft.com/office/drawing/2014/main" id="{9A9A28B8-0723-CCF0-893C-E990A9B7F45F}"/>
              </a:ext>
            </a:extLst>
          </p:cNvPr>
          <p:cNvPicPr>
            <a:picLocks noChangeAspect="1"/>
          </p:cNvPicPr>
          <p:nvPr/>
        </p:nvPicPr>
        <p:blipFill>
          <a:blip r:embed="rId4"/>
          <a:stretch>
            <a:fillRect/>
          </a:stretch>
        </p:blipFill>
        <p:spPr>
          <a:xfrm>
            <a:off x="408524" y="3614633"/>
            <a:ext cx="2270190" cy="1938177"/>
          </a:xfrm>
          <a:prstGeom prst="rect">
            <a:avLst/>
          </a:prstGeom>
        </p:spPr>
      </p:pic>
      <p:pic>
        <p:nvPicPr>
          <p:cNvPr id="13" name="Picture 12">
            <a:extLst>
              <a:ext uri="{FF2B5EF4-FFF2-40B4-BE49-F238E27FC236}">
                <a16:creationId xmlns:a16="http://schemas.microsoft.com/office/drawing/2014/main" id="{A0F72183-980E-3A76-AF8A-BAD080D499F7}"/>
              </a:ext>
            </a:extLst>
          </p:cNvPr>
          <p:cNvPicPr>
            <a:picLocks noChangeAspect="1"/>
          </p:cNvPicPr>
          <p:nvPr/>
        </p:nvPicPr>
        <p:blipFill>
          <a:blip r:embed="rId5"/>
          <a:stretch>
            <a:fillRect/>
          </a:stretch>
        </p:blipFill>
        <p:spPr>
          <a:xfrm>
            <a:off x="6048195" y="1356360"/>
            <a:ext cx="1678485" cy="1706880"/>
          </a:xfrm>
          <a:prstGeom prst="rect">
            <a:avLst/>
          </a:prstGeom>
        </p:spPr>
      </p:pic>
      <p:pic>
        <p:nvPicPr>
          <p:cNvPr id="15" name="Picture 14">
            <a:extLst>
              <a:ext uri="{FF2B5EF4-FFF2-40B4-BE49-F238E27FC236}">
                <a16:creationId xmlns:a16="http://schemas.microsoft.com/office/drawing/2014/main" id="{4623E146-673B-F516-9E15-B84FD5813F7C}"/>
              </a:ext>
            </a:extLst>
          </p:cNvPr>
          <p:cNvPicPr>
            <a:picLocks noChangeAspect="1"/>
          </p:cNvPicPr>
          <p:nvPr/>
        </p:nvPicPr>
        <p:blipFill>
          <a:blip r:embed="rId6"/>
          <a:stretch>
            <a:fillRect/>
          </a:stretch>
        </p:blipFill>
        <p:spPr>
          <a:xfrm>
            <a:off x="2342033" y="106778"/>
            <a:ext cx="1520040" cy="1371923"/>
          </a:xfrm>
          <a:prstGeom prst="rect">
            <a:avLst/>
          </a:prstGeom>
        </p:spPr>
      </p:pic>
      <p:sp>
        <p:nvSpPr>
          <p:cNvPr id="4" name="Subtitle 2">
            <a:extLst>
              <a:ext uri="{FF2B5EF4-FFF2-40B4-BE49-F238E27FC236}">
                <a16:creationId xmlns:a16="http://schemas.microsoft.com/office/drawing/2014/main" id="{CBE618C5-9DEB-9FF3-FF91-1F5646BB4441}"/>
              </a:ext>
            </a:extLst>
          </p:cNvPr>
          <p:cNvSpPr txBox="1">
            <a:spLocks/>
          </p:cNvSpPr>
          <p:nvPr/>
        </p:nvSpPr>
        <p:spPr>
          <a:xfrm>
            <a:off x="4654293" y="4522155"/>
            <a:ext cx="6044187" cy="462757"/>
          </a:xfrm>
          <a:prstGeom prst="rect">
            <a:avLst/>
          </a:prstGeom>
        </p:spPr>
        <p:txBody>
          <a:bodyPr vert="horz" lIns="91440" tIns="45720" rIns="91440" bIns="45720" rtlCol="0" anchor="b">
            <a:normAutofit fontScale="92500"/>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Module Title:            Digital Skills and Research Method         </a:t>
            </a:r>
          </a:p>
        </p:txBody>
      </p:sp>
      <p:sp>
        <p:nvSpPr>
          <p:cNvPr id="5" name="Subtitle 2">
            <a:extLst>
              <a:ext uri="{FF2B5EF4-FFF2-40B4-BE49-F238E27FC236}">
                <a16:creationId xmlns:a16="http://schemas.microsoft.com/office/drawing/2014/main" id="{21EB7F29-5127-A041-395E-F69F51858581}"/>
              </a:ext>
            </a:extLst>
          </p:cNvPr>
          <p:cNvSpPr txBox="1">
            <a:spLocks/>
          </p:cNvSpPr>
          <p:nvPr/>
        </p:nvSpPr>
        <p:spPr>
          <a:xfrm>
            <a:off x="4654293" y="496954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Lecturer’s Name:   Hajra </a:t>
            </a:r>
            <a:r>
              <a:rPr lang="en-US" sz="2000" b="1" dirty="0" err="1">
                <a:latin typeface="Times New Roman" panose="02020603050405020304" pitchFamily="18" charset="0"/>
                <a:cs typeface="Times New Roman" panose="02020603050405020304" pitchFamily="18" charset="0"/>
              </a:rPr>
              <a:t>Mustasim</a:t>
            </a:r>
            <a:endParaRPr lang="en-US" sz="2000" b="1" dirty="0">
              <a:latin typeface="Times New Roman" panose="02020603050405020304" pitchFamily="18" charset="0"/>
              <a:cs typeface="Times New Roman" panose="02020603050405020304" pitchFamily="18" charset="0"/>
            </a:endParaRPr>
          </a:p>
        </p:txBody>
      </p:sp>
      <p:sp>
        <p:nvSpPr>
          <p:cNvPr id="11" name="Subtitle 2">
            <a:extLst>
              <a:ext uri="{FF2B5EF4-FFF2-40B4-BE49-F238E27FC236}">
                <a16:creationId xmlns:a16="http://schemas.microsoft.com/office/drawing/2014/main" id="{BB5F8923-7122-056F-A1B6-A7DA46AA460E}"/>
              </a:ext>
            </a:extLst>
          </p:cNvPr>
          <p:cNvSpPr txBox="1">
            <a:spLocks/>
          </p:cNvSpPr>
          <p:nvPr/>
        </p:nvSpPr>
        <p:spPr>
          <a:xfrm>
            <a:off x="4654293" y="5416936"/>
            <a:ext cx="5609219" cy="462757"/>
          </a:xfrm>
          <a:prstGeom prst="rect">
            <a:avLst/>
          </a:prstGeom>
        </p:spPr>
        <p:txBody>
          <a:bodyPr vert="horz" lIns="91440" tIns="45720" rIns="91440" bIns="45720" rtlCol="0" anchor="b">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US" sz="2000" b="1" dirty="0">
                <a:latin typeface="Times New Roman" panose="02020603050405020304" pitchFamily="18" charset="0"/>
                <a:cs typeface="Times New Roman" panose="02020603050405020304" pitchFamily="18" charset="0"/>
              </a:rPr>
              <a:t>Student Name:        Zulfi</a:t>
            </a:r>
          </a:p>
        </p:txBody>
      </p:sp>
    </p:spTree>
    <p:extLst>
      <p:ext uri="{BB962C8B-B14F-4D97-AF65-F5344CB8AC3E}">
        <p14:creationId xmlns:p14="http://schemas.microsoft.com/office/powerpoint/2010/main" val="322398974"/>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F5257D7A-C79C-3C03-CA4A-5731DA3B8386}"/>
              </a:ext>
            </a:extLst>
          </p:cNvPr>
          <p:cNvSpPr txBox="1">
            <a:spLocks/>
          </p:cNvSpPr>
          <p:nvPr/>
        </p:nvSpPr>
        <p:spPr>
          <a:xfrm>
            <a:off x="283308" y="1502228"/>
            <a:ext cx="6014622" cy="462642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lnSpc>
                <a:spcPct val="150000"/>
              </a:lnSpc>
            </a:pPr>
            <a:r>
              <a:rPr lang="en-GB" sz="2400" dirty="0">
                <a:latin typeface="Times New Roman" panose="02020603050405020304" pitchFamily="18" charset="0"/>
                <a:cs typeface="Times New Roman" panose="02020603050405020304" pitchFamily="18" charset="0"/>
              </a:rPr>
              <a:t>Riverdale Nursing Home employees are spread over two complexes and should communicate effectively to coordinate the care provided for residents, to share information, to agree on change of shift routines and to address issues in the workplace promptly.</a:t>
            </a:r>
            <a:endParaRPr lang="en-GB" sz="24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GB" sz="2000" b="1" dirty="0">
              <a:latin typeface="Times New Roman" panose="02020603050405020304" pitchFamily="18" charset="0"/>
              <a:cs typeface="Times New Roman" panose="02020603050405020304" pitchFamily="18" charset="0"/>
            </a:endParaRPr>
          </a:p>
          <a:p>
            <a:pPr algn="just">
              <a:lnSpc>
                <a:spcPct val="150000"/>
              </a:lnSpc>
            </a:pPr>
            <a:endParaRPr lang="en-US" sz="2000" b="1" dirty="0">
              <a:latin typeface="Times New Roman" panose="02020603050405020304" pitchFamily="18" charset="0"/>
              <a:cs typeface="Times New Roman" panose="02020603050405020304" pitchFamily="18" charset="0"/>
            </a:endParaRPr>
          </a:p>
        </p:txBody>
      </p:sp>
      <p:sp>
        <p:nvSpPr>
          <p:cNvPr id="10" name="Title 1">
            <a:extLst>
              <a:ext uri="{FF2B5EF4-FFF2-40B4-BE49-F238E27FC236}">
                <a16:creationId xmlns:a16="http://schemas.microsoft.com/office/drawing/2014/main" id="{716D374A-8227-0E17-4B24-187083AD2DA1}"/>
              </a:ext>
            </a:extLst>
          </p:cNvPr>
          <p:cNvSpPr txBox="1">
            <a:spLocks/>
          </p:cNvSpPr>
          <p:nvPr/>
        </p:nvSpPr>
        <p:spPr>
          <a:xfrm>
            <a:off x="6520541" y="718458"/>
            <a:ext cx="5236029" cy="5410199"/>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endParaRPr lang="en-US" sz="3000" b="1" dirty="0">
              <a:latin typeface="Times New Roman" panose="02020603050405020304" pitchFamily="18" charset="0"/>
              <a:cs typeface="Times New Roman" panose="02020603050405020304" pitchFamily="18" charset="0"/>
            </a:endParaRPr>
          </a:p>
        </p:txBody>
      </p:sp>
      <p:sp>
        <p:nvSpPr>
          <p:cNvPr id="13" name="Title 1">
            <a:extLst>
              <a:ext uri="{FF2B5EF4-FFF2-40B4-BE49-F238E27FC236}">
                <a16:creationId xmlns:a16="http://schemas.microsoft.com/office/drawing/2014/main" id="{7F4C83B3-3F05-4A04-8DDE-72929FFCF733}"/>
              </a:ext>
            </a:extLst>
          </p:cNvPr>
          <p:cNvSpPr txBox="1">
            <a:spLocks/>
          </p:cNvSpPr>
          <p:nvPr/>
        </p:nvSpPr>
        <p:spPr>
          <a:xfrm>
            <a:off x="511910" y="348343"/>
            <a:ext cx="11146689" cy="943247"/>
          </a:xfrm>
          <a:prstGeom prst="rect">
            <a:avLst/>
          </a:prstGeom>
        </p:spPr>
        <p:txBody>
          <a:bodyPr vert="horz" lIns="91440" tIns="45720" rIns="91440" bIns="45720" rtlCol="0" anchor="ctr">
            <a:no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just"/>
            <a:r>
              <a:rPr lang="en-GB" sz="4000" b="1" dirty="0">
                <a:latin typeface="Times New Roman" panose="02020603050405020304" pitchFamily="18" charset="0"/>
                <a:cs typeface="Times New Roman" panose="02020603050405020304" pitchFamily="18" charset="0"/>
              </a:rPr>
              <a:t>Workplace Task: Staff Communication</a:t>
            </a:r>
          </a:p>
        </p:txBody>
      </p:sp>
      <p:pic>
        <p:nvPicPr>
          <p:cNvPr id="4" name="Picture 3">
            <a:extLst>
              <a:ext uri="{FF2B5EF4-FFF2-40B4-BE49-F238E27FC236}">
                <a16:creationId xmlns:a16="http://schemas.microsoft.com/office/drawing/2014/main" id="{81528DDE-EF1D-13C3-693D-648335CE4B1E}"/>
              </a:ext>
            </a:extLst>
          </p:cNvPr>
          <p:cNvPicPr>
            <a:picLocks noChangeAspect="1"/>
          </p:cNvPicPr>
          <p:nvPr/>
        </p:nvPicPr>
        <p:blipFill>
          <a:blip r:embed="rId3"/>
          <a:stretch>
            <a:fillRect/>
          </a:stretch>
        </p:blipFill>
        <p:spPr>
          <a:xfrm>
            <a:off x="7241058" y="1502228"/>
            <a:ext cx="4515511" cy="3193340"/>
          </a:xfrm>
          <a:prstGeom prst="rect">
            <a:avLst/>
          </a:prstGeom>
        </p:spPr>
      </p:pic>
    </p:spTree>
    <p:extLst>
      <p:ext uri="{BB962C8B-B14F-4D97-AF65-F5344CB8AC3E}">
        <p14:creationId xmlns:p14="http://schemas.microsoft.com/office/powerpoint/2010/main" val="153491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Arc 30">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4BD0A42-B011-4DBF-B5CD-6718A97E3C70}"/>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Microsoft 365 Tool: Microsoft Teams</a:t>
            </a:r>
          </a:p>
        </p:txBody>
      </p:sp>
      <p:sp>
        <p:nvSpPr>
          <p:cNvPr id="33" name="Freeform: Shape 32">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10880212-8B95-D9F8-6007-BCBD5E6FA273}"/>
              </a:ext>
            </a:extLst>
          </p:cNvPr>
          <p:cNvPicPr>
            <a:picLocks noChangeAspect="1"/>
          </p:cNvPicPr>
          <p:nvPr/>
        </p:nvPicPr>
        <p:blipFill>
          <a:blip r:embed="rId3"/>
          <a:stretch>
            <a:fillRect/>
          </a:stretch>
        </p:blipFill>
        <p:spPr>
          <a:xfrm>
            <a:off x="345989" y="988542"/>
            <a:ext cx="5350475" cy="4497858"/>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TextBox 2">
            <a:extLst>
              <a:ext uri="{FF2B5EF4-FFF2-40B4-BE49-F238E27FC236}">
                <a16:creationId xmlns:a16="http://schemas.microsoft.com/office/drawing/2014/main" id="{4F08F965-B293-47B3-B684-4631A57C9685}"/>
              </a:ext>
            </a:extLst>
          </p:cNvPr>
          <p:cNvSpPr txBox="1"/>
          <p:nvPr/>
        </p:nvSpPr>
        <p:spPr>
          <a:xfrm>
            <a:off x="5894962" y="1984443"/>
            <a:ext cx="5458838" cy="4192520"/>
          </a:xfrm>
          <a:prstGeom prst="rect">
            <a:avLst/>
          </a:prstGeom>
        </p:spPr>
        <p:txBody>
          <a:bodyPr vert="horz" lIns="91440" tIns="45720" rIns="91440" bIns="45720" rtlCol="0">
            <a:normAutofit/>
          </a:bodyPr>
          <a:lstStyle/>
          <a:p>
            <a:pPr indent="-228600">
              <a:lnSpc>
                <a:spcPct val="90000"/>
              </a:lnSpc>
              <a:spcAft>
                <a:spcPts val="600"/>
              </a:spcAft>
              <a:buFont typeface="Arial" panose="020B0604020202020204" pitchFamily="34" charset="0"/>
              <a:buChar char="•"/>
            </a:pPr>
            <a:endParaRPr lang="en-US" b="1" dirty="0"/>
          </a:p>
          <a:p>
            <a:pPr>
              <a:lnSpc>
                <a:spcPct val="150000"/>
              </a:lnSpc>
              <a:spcAft>
                <a:spcPts val="600"/>
              </a:spcAft>
            </a:pPr>
            <a:r>
              <a:rPr lang="en-US" sz="2000" dirty="0">
                <a:latin typeface="Times New Roman" panose="02020603050405020304" pitchFamily="18" charset="0"/>
                <a:cs typeface="Times New Roman" panose="02020603050405020304" pitchFamily="18" charset="0"/>
              </a:rPr>
              <a:t>Microsoft Teams is an integrated part of Microsoft 365, which enables employees to communicate and collaborate with each other through chat, phone calls, virtual meetings, and more – all in a secure way. (Microsoft, 2024).</a:t>
            </a:r>
            <a:endParaRPr lang="en-US" sz="20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275809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45">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48" name="Arc 47">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A0D9B4E-C292-45AA-8116-562703040382}"/>
              </a:ext>
            </a:extLst>
          </p:cNvPr>
          <p:cNvSpPr>
            <a:spLocks noGrp="1"/>
          </p:cNvSpPr>
          <p:nvPr>
            <p:ph type="title"/>
          </p:nvPr>
        </p:nvSpPr>
        <p:spPr>
          <a:xfrm>
            <a:off x="5894962" y="479493"/>
            <a:ext cx="5458838" cy="1325563"/>
          </a:xfrm>
        </p:spPr>
        <p:txBody>
          <a:bodyPr vert="horz" lIns="91440" tIns="45720" rIns="91440" bIns="45720" rtlCol="0" anchor="ctr">
            <a:normAutofit/>
          </a:bodyPr>
          <a:lstStyle/>
          <a:p>
            <a:r>
              <a:rPr lang="en-US" sz="4000" b="1" kern="1200" dirty="0">
                <a:solidFill>
                  <a:schemeClr val="tx1"/>
                </a:solidFill>
                <a:latin typeface="Times New Roman" panose="02020603050405020304" pitchFamily="18" charset="0"/>
                <a:cs typeface="Times New Roman" panose="02020603050405020304" pitchFamily="18" charset="0"/>
              </a:rPr>
              <a:t>Why Microsoft Teams is Suitable</a:t>
            </a:r>
          </a:p>
        </p:txBody>
      </p:sp>
      <p:sp>
        <p:nvSpPr>
          <p:cNvPr id="50" name="Freeform: Shape 49">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8" name="Picture 7">
            <a:extLst>
              <a:ext uri="{FF2B5EF4-FFF2-40B4-BE49-F238E27FC236}">
                <a16:creationId xmlns:a16="http://schemas.microsoft.com/office/drawing/2014/main" id="{0D815EA5-8C59-6DC8-464A-BB008898BDA1}"/>
              </a:ext>
            </a:extLst>
          </p:cNvPr>
          <p:cNvPicPr>
            <a:picLocks noChangeAspect="1"/>
          </p:cNvPicPr>
          <p:nvPr/>
        </p:nvPicPr>
        <p:blipFill>
          <a:blip r:embed="rId3"/>
          <a:stretch>
            <a:fillRect/>
          </a:stretch>
        </p:blipFill>
        <p:spPr>
          <a:xfrm>
            <a:off x="1293022" y="511293"/>
            <a:ext cx="3597700" cy="566567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81072FAC-EEE9-4F26-A784-BC07EACCBE9F}"/>
              </a:ext>
            </a:extLst>
          </p:cNvPr>
          <p:cNvSpPr>
            <a:spLocks noGrp="1"/>
          </p:cNvSpPr>
          <p:nvPr>
            <p:ph idx="4294967295"/>
          </p:nvPr>
        </p:nvSpPr>
        <p:spPr>
          <a:xfrm>
            <a:off x="5894962" y="1984443"/>
            <a:ext cx="5458838" cy="4192520"/>
          </a:xfrm>
        </p:spPr>
        <p:txBody>
          <a:bodyPr vert="horz" lIns="91440" tIns="45720" rIns="91440" bIns="45720" rtlCol="0">
            <a:normAutofit/>
          </a:bodyPr>
          <a:lstStyle/>
          <a:p>
            <a:r>
              <a:rPr lang="en-US" sz="2000" dirty="0">
                <a:latin typeface="Times New Roman" panose="02020603050405020304" pitchFamily="18" charset="0"/>
                <a:cs typeface="Times New Roman" panose="02020603050405020304" pitchFamily="18" charset="0"/>
              </a:rPr>
              <a:t>Allows staff to communicate via instant messaging. </a:t>
            </a:r>
          </a:p>
          <a:p>
            <a:r>
              <a:rPr lang="en-US" sz="2000" dirty="0">
                <a:latin typeface="Times New Roman" panose="02020603050405020304" pitchFamily="18" charset="0"/>
                <a:cs typeface="Times New Roman" panose="02020603050405020304" pitchFamily="18" charset="0"/>
              </a:rPr>
              <a:t>Facilitates audio/video meetings. </a:t>
            </a:r>
          </a:p>
          <a:p>
            <a:r>
              <a:rPr lang="en-US" sz="2000" dirty="0">
                <a:latin typeface="Times New Roman" panose="02020603050405020304" pitchFamily="18" charset="0"/>
                <a:cs typeface="Times New Roman" panose="02020603050405020304" pitchFamily="18" charset="0"/>
              </a:rPr>
              <a:t>Allows communication across different buildings. </a:t>
            </a:r>
          </a:p>
          <a:p>
            <a:r>
              <a:rPr lang="en-US" sz="2000" dirty="0">
                <a:latin typeface="Times New Roman" panose="02020603050405020304" pitchFamily="18" charset="0"/>
                <a:cs typeface="Times New Roman" panose="02020603050405020304" pitchFamily="18" charset="0"/>
              </a:rPr>
              <a:t>Enables quick sharing of updates and important information. </a:t>
            </a:r>
          </a:p>
          <a:p>
            <a:r>
              <a:rPr lang="en-US" sz="2000" dirty="0">
                <a:latin typeface="Times New Roman" panose="02020603050405020304" pitchFamily="18" charset="0"/>
                <a:cs typeface="Times New Roman" panose="02020603050405020304" pitchFamily="18" charset="0"/>
              </a:rPr>
              <a:t>Integrates with other Microsoft 365 applications such as OneDrive and Outlook .(Microsoft, 2024). </a:t>
            </a:r>
          </a:p>
        </p:txBody>
      </p:sp>
    </p:spTree>
    <p:extLst>
      <p:ext uri="{BB962C8B-B14F-4D97-AF65-F5344CB8AC3E}">
        <p14:creationId xmlns:p14="http://schemas.microsoft.com/office/powerpoint/2010/main" val="3816597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4" name="Arc 33">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FDE5079-B185-4DE0-AF2C-AE4B7709FBC3}"/>
              </a:ext>
            </a:extLst>
          </p:cNvPr>
          <p:cNvSpPr>
            <a:spLocks noGrp="1"/>
          </p:cNvSpPr>
          <p:nvPr>
            <p:ph type="title"/>
          </p:nvPr>
        </p:nvSpPr>
        <p:spPr>
          <a:xfrm>
            <a:off x="5585255" y="479493"/>
            <a:ext cx="6215448" cy="1325563"/>
          </a:xfrm>
        </p:spPr>
        <p:txBody>
          <a:bodyPr vert="horz" lIns="91440" tIns="45720" rIns="91440" bIns="45720" rtlCol="0" anchor="ctr">
            <a:noAutofit/>
          </a:bodyPr>
          <a:lstStyle/>
          <a:p>
            <a:r>
              <a:rPr lang="en-US" sz="4000" b="1" kern="1200" dirty="0">
                <a:solidFill>
                  <a:schemeClr val="tx1"/>
                </a:solidFill>
                <a:latin typeface="Times New Roman" panose="02020603050405020304" pitchFamily="18" charset="0"/>
                <a:cs typeface="Times New Roman" panose="02020603050405020304" pitchFamily="18" charset="0"/>
              </a:rPr>
              <a:t>How it Improves Efficiency and Communication</a:t>
            </a:r>
          </a:p>
        </p:txBody>
      </p:sp>
      <p:sp>
        <p:nvSpPr>
          <p:cNvPr id="36" name="Freeform: Shape 35">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89B4E0E8-07C8-4A23-99E2-20D6DFD6FA7A}"/>
              </a:ext>
            </a:extLst>
          </p:cNvPr>
          <p:cNvSpPr>
            <a:spLocks noGrp="1"/>
          </p:cNvSpPr>
          <p:nvPr>
            <p:ph idx="4294967295"/>
          </p:nvPr>
        </p:nvSpPr>
        <p:spPr>
          <a:xfrm>
            <a:off x="5894962" y="1984443"/>
            <a:ext cx="5458838" cy="4192520"/>
          </a:xfrm>
        </p:spPr>
        <p:txBody>
          <a:bodyPr vert="horz" lIns="91440" tIns="45720" rIns="91440" bIns="45720" rtlCol="0">
            <a:normAutofit lnSpcReduction="10000"/>
          </a:bodyPr>
          <a:lstStyle/>
          <a:p>
            <a:pPr>
              <a:lnSpc>
                <a:spcPct val="150000"/>
              </a:lnSpc>
            </a:pPr>
            <a:r>
              <a:rPr lang="en-US" sz="2000" dirty="0">
                <a:latin typeface="Times New Roman" panose="02020603050405020304" pitchFamily="18" charset="0"/>
                <a:cs typeface="Times New Roman" panose="02020603050405020304" pitchFamily="18" charset="0"/>
              </a:rPr>
              <a:t>Reduces delays in information sharing. </a:t>
            </a:r>
          </a:p>
          <a:p>
            <a:pPr>
              <a:lnSpc>
                <a:spcPct val="150000"/>
              </a:lnSpc>
            </a:pPr>
            <a:r>
              <a:rPr lang="en-US" sz="2000" dirty="0">
                <a:latin typeface="Times New Roman" panose="02020603050405020304" pitchFamily="18" charset="0"/>
                <a:cs typeface="Times New Roman" panose="02020603050405020304" pitchFamily="18" charset="0"/>
              </a:rPr>
              <a:t>Helps staff communicate in real time. </a:t>
            </a:r>
          </a:p>
          <a:p>
            <a:pPr>
              <a:lnSpc>
                <a:spcPct val="150000"/>
              </a:lnSpc>
            </a:pPr>
            <a:r>
              <a:rPr lang="en-US" sz="2000" dirty="0">
                <a:latin typeface="Times New Roman" panose="02020603050405020304" pitchFamily="18" charset="0"/>
                <a:cs typeface="Times New Roman" panose="02020603050405020304" pitchFamily="18" charset="0"/>
              </a:rPr>
              <a:t>Enhances the working relationship between carers, nurses and managers. </a:t>
            </a:r>
          </a:p>
          <a:p>
            <a:pPr>
              <a:lnSpc>
                <a:spcPct val="150000"/>
              </a:lnSpc>
            </a:pPr>
            <a:r>
              <a:rPr lang="en-US" sz="2000" dirty="0">
                <a:latin typeface="Times New Roman" panose="02020603050405020304" pitchFamily="18" charset="0"/>
                <a:cs typeface="Times New Roman" panose="02020603050405020304" pitchFamily="18" charset="0"/>
              </a:rPr>
              <a:t>Enables quicker resolution of decisions on the care of residents. </a:t>
            </a:r>
          </a:p>
          <a:p>
            <a:pPr>
              <a:lnSpc>
                <a:spcPct val="150000"/>
              </a:lnSpc>
            </a:pPr>
            <a:r>
              <a:rPr lang="en-US" sz="2000" dirty="0">
                <a:latin typeface="Times New Roman" panose="02020603050405020304" pitchFamily="18" charset="0"/>
                <a:cs typeface="Times New Roman" panose="02020603050405020304" pitchFamily="18" charset="0"/>
              </a:rPr>
              <a:t>Minimizes the use of paper notices and phone calls.(Skills for care, 2024).</a:t>
            </a:r>
          </a:p>
        </p:txBody>
      </p:sp>
      <p:pic>
        <p:nvPicPr>
          <p:cNvPr id="8" name="Picture 7">
            <a:extLst>
              <a:ext uri="{FF2B5EF4-FFF2-40B4-BE49-F238E27FC236}">
                <a16:creationId xmlns:a16="http://schemas.microsoft.com/office/drawing/2014/main" id="{0A576755-738E-58E3-DBF0-7B5A7828C2F3}"/>
              </a:ext>
            </a:extLst>
          </p:cNvPr>
          <p:cNvPicPr>
            <a:picLocks noChangeAspect="1"/>
          </p:cNvPicPr>
          <p:nvPr/>
        </p:nvPicPr>
        <p:blipFill>
          <a:blip r:embed="rId3"/>
          <a:stretch>
            <a:fillRect/>
          </a:stretch>
        </p:blipFill>
        <p:spPr>
          <a:xfrm>
            <a:off x="1115071" y="753761"/>
            <a:ext cx="3941691" cy="4819136"/>
          </a:xfrm>
          <a:prstGeom prst="rect">
            <a:avLst/>
          </a:prstGeom>
        </p:spPr>
      </p:pic>
    </p:spTree>
    <p:extLst>
      <p:ext uri="{BB962C8B-B14F-4D97-AF65-F5344CB8AC3E}">
        <p14:creationId xmlns:p14="http://schemas.microsoft.com/office/powerpoint/2010/main" val="8826304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777110B5-6182-F833-4577-06B0B22E0094}"/>
              </a:ext>
            </a:extLst>
          </p:cNvPr>
          <p:cNvSpPr/>
          <p:nvPr/>
        </p:nvSpPr>
        <p:spPr>
          <a:xfrm>
            <a:off x="674914" y="4735286"/>
            <a:ext cx="11027229" cy="152740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endParaRPr lang="en-PK"/>
          </a:p>
        </p:txBody>
      </p:sp>
      <p:sp>
        <p:nvSpPr>
          <p:cNvPr id="6" name="Rectangle 5">
            <a:extLst>
              <a:ext uri="{FF2B5EF4-FFF2-40B4-BE49-F238E27FC236}">
                <a16:creationId xmlns:a16="http://schemas.microsoft.com/office/drawing/2014/main" id="{011C95FD-EEC4-56D4-BCFE-44308C602A7F}"/>
              </a:ext>
            </a:extLst>
          </p:cNvPr>
          <p:cNvSpPr/>
          <p:nvPr/>
        </p:nvSpPr>
        <p:spPr>
          <a:xfrm>
            <a:off x="6183085" y="258082"/>
            <a:ext cx="5519058" cy="4351338"/>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PK"/>
          </a:p>
        </p:txBody>
      </p:sp>
      <p:sp>
        <p:nvSpPr>
          <p:cNvPr id="5" name="Rectangle 4">
            <a:extLst>
              <a:ext uri="{FF2B5EF4-FFF2-40B4-BE49-F238E27FC236}">
                <a16:creationId xmlns:a16="http://schemas.microsoft.com/office/drawing/2014/main" id="{735D1D06-AAFC-3AAC-DEB1-FD06582E6260}"/>
              </a:ext>
            </a:extLst>
          </p:cNvPr>
          <p:cNvSpPr/>
          <p:nvPr/>
        </p:nvSpPr>
        <p:spPr>
          <a:xfrm>
            <a:off x="674914" y="258082"/>
            <a:ext cx="5421086" cy="4351338"/>
          </a:xfrm>
          <a:prstGeom prst="rect">
            <a:avLst/>
          </a:prstGeom>
        </p:spPr>
        <p:style>
          <a:lnRef idx="1">
            <a:schemeClr val="accent5"/>
          </a:lnRef>
          <a:fillRef idx="3">
            <a:schemeClr val="accent5"/>
          </a:fillRef>
          <a:effectRef idx="2">
            <a:schemeClr val="accent5"/>
          </a:effectRef>
          <a:fontRef idx="minor">
            <a:schemeClr val="lt1"/>
          </a:fontRef>
        </p:style>
        <p:txBody>
          <a:bodyPr rtlCol="0" anchor="ctr"/>
          <a:lstStyle/>
          <a:p>
            <a:pPr algn="ctr"/>
            <a:endParaRPr lang="en-PK"/>
          </a:p>
        </p:txBody>
      </p:sp>
      <p:sp>
        <p:nvSpPr>
          <p:cNvPr id="2" name="Title 1">
            <a:extLst>
              <a:ext uri="{FF2B5EF4-FFF2-40B4-BE49-F238E27FC236}">
                <a16:creationId xmlns:a16="http://schemas.microsoft.com/office/drawing/2014/main" id="{D2BE1FF7-4E64-7F0F-7B05-E6423C4EFD7B}"/>
              </a:ext>
            </a:extLst>
          </p:cNvPr>
          <p:cNvSpPr>
            <a:spLocks noGrp="1"/>
          </p:cNvSpPr>
          <p:nvPr>
            <p:ph type="title"/>
          </p:nvPr>
        </p:nvSpPr>
        <p:spPr>
          <a:xfrm>
            <a:off x="674913" y="4735286"/>
            <a:ext cx="11016341" cy="1527401"/>
          </a:xfrm>
        </p:spPr>
        <p:txBody>
          <a:bodyPr>
            <a:noAutofit/>
          </a:bodyPr>
          <a:lstStyle/>
          <a:p>
            <a:r>
              <a:rPr lang="en-GB" sz="4000" b="1" dirty="0">
                <a:latin typeface="Times New Roman" panose="02020603050405020304" pitchFamily="18" charset="0"/>
                <a:cs typeface="Times New Roman" panose="02020603050405020304" pitchFamily="18" charset="0"/>
              </a:rPr>
              <a:t>Recommendations</a:t>
            </a:r>
            <a:br>
              <a:rPr lang="en-GB" sz="2000" b="1" dirty="0">
                <a:latin typeface="Times New Roman" panose="02020603050405020304" pitchFamily="18" charset="0"/>
                <a:cs typeface="Times New Roman" panose="02020603050405020304" pitchFamily="18" charset="0"/>
              </a:rPr>
            </a:br>
            <a:r>
              <a:rPr lang="en-GB" sz="2000" dirty="0">
                <a:latin typeface="Times New Roman" panose="02020603050405020304" pitchFamily="18" charset="0"/>
                <a:cs typeface="Times New Roman" panose="02020603050405020304" pitchFamily="18" charset="0"/>
              </a:rPr>
              <a:t>Microsoft Teams is the best communications platform for Riverdale Nursing Home because it makes it easier for the staff to collaborate, communicate with residents in real-time and ensure coordinated and efficient resident care.</a:t>
            </a:r>
            <a:endParaRPr lang="en-PK" sz="2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2FB8377F-EE1F-D6B5-35F0-991414C31C5A}"/>
              </a:ext>
            </a:extLst>
          </p:cNvPr>
          <p:cNvSpPr>
            <a:spLocks noGrp="1"/>
          </p:cNvSpPr>
          <p:nvPr>
            <p:ph idx="1"/>
          </p:nvPr>
        </p:nvSpPr>
        <p:spPr>
          <a:xfrm>
            <a:off x="674914" y="258082"/>
            <a:ext cx="5421086" cy="4351338"/>
          </a:xfrm>
        </p:spPr>
        <p:txBody>
          <a:bodyPr>
            <a:normAutofit/>
          </a:bodyPr>
          <a:lstStyle/>
          <a:p>
            <a:pPr marL="0" indent="0">
              <a:buNone/>
            </a:pPr>
            <a:r>
              <a:rPr lang="en-GB" sz="4000" b="1" dirty="0">
                <a:latin typeface="Times New Roman" panose="02020603050405020304" pitchFamily="18" charset="0"/>
                <a:cs typeface="Times New Roman" panose="02020603050405020304" pitchFamily="18" charset="0"/>
              </a:rPr>
              <a:t>Advantages</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Instant Messaging/Group Chat.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Audio and video conferencing.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Easy document sharing.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Secure communication environment. </a:t>
            </a:r>
          </a:p>
          <a:p>
            <a:pPr marL="457200" indent="-457200">
              <a:lnSpc>
                <a:spcPct val="150000"/>
              </a:lnSpc>
              <a:buFont typeface="+mj-lt"/>
              <a:buAutoNum type="arabicPeriod"/>
            </a:pPr>
            <a:r>
              <a:rPr lang="en-US" sz="2200" dirty="0">
                <a:latin typeface="Times New Roman" panose="02020603050405020304" pitchFamily="18" charset="0"/>
                <a:cs typeface="Times New Roman" panose="02020603050405020304" pitchFamily="18" charset="0"/>
              </a:rPr>
              <a:t>Easy to use on computers, tablets and mobile devices.</a:t>
            </a:r>
            <a:endParaRPr lang="en-PK" sz="2200" dirty="0">
              <a:latin typeface="Times New Roman" panose="02020603050405020304" pitchFamily="18" charset="0"/>
              <a:cs typeface="Times New Roman" panose="02020603050405020304" pitchFamily="18" charset="0"/>
            </a:endParaRPr>
          </a:p>
        </p:txBody>
      </p:sp>
      <p:sp>
        <p:nvSpPr>
          <p:cNvPr id="4" name="Content Placeholder 2">
            <a:extLst>
              <a:ext uri="{FF2B5EF4-FFF2-40B4-BE49-F238E27FC236}">
                <a16:creationId xmlns:a16="http://schemas.microsoft.com/office/drawing/2014/main" id="{3F767077-FBBB-1901-D1C2-7610385202EA}"/>
              </a:ext>
            </a:extLst>
          </p:cNvPr>
          <p:cNvSpPr txBox="1">
            <a:spLocks/>
          </p:cNvSpPr>
          <p:nvPr/>
        </p:nvSpPr>
        <p:spPr>
          <a:xfrm>
            <a:off x="6183084" y="258082"/>
            <a:ext cx="5508171" cy="4351338"/>
          </a:xfrm>
          <a:prstGeom prst="rect">
            <a:avLst/>
          </a:prstGeom>
        </p:spPr>
        <p:style>
          <a:lnRef idx="1">
            <a:schemeClr val="accent5"/>
          </a:lnRef>
          <a:fillRef idx="3">
            <a:schemeClr val="accent5"/>
          </a:fillRef>
          <a:effectRef idx="2">
            <a:schemeClr val="accent5"/>
          </a:effectRef>
          <a:fontRef idx="minor">
            <a:schemeClr val="lt1"/>
          </a:fontRef>
        </p:style>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en-US" sz="4000" b="1" dirty="0">
                <a:latin typeface="Times New Roman" panose="02020603050405020304" pitchFamily="18" charset="0"/>
                <a:cs typeface="Times New Roman" panose="02020603050405020304" pitchFamily="18" charset="0"/>
              </a:rPr>
              <a:t>Limitations</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Requires internet connectivity.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Staff may need training.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Excessive notifications may become distracting. </a:t>
            </a:r>
          </a:p>
          <a:p>
            <a:pPr marL="457200" indent="-457200">
              <a:lnSpc>
                <a:spcPct val="160000"/>
              </a:lnSpc>
              <a:buFont typeface="+mj-lt"/>
              <a:buAutoNum type="arabicPeriod"/>
            </a:pPr>
            <a:r>
              <a:rPr lang="en-GB" sz="2000" dirty="0">
                <a:latin typeface="Times New Roman" panose="02020603050405020304" pitchFamily="18" charset="0"/>
                <a:cs typeface="Times New Roman" panose="02020603050405020304" pitchFamily="18" charset="0"/>
              </a:rPr>
              <a:t>Communication may be interrupted due to technical problems from time to time.</a:t>
            </a: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US" sz="2000" dirty="0">
              <a:latin typeface="Times New Roman" panose="02020603050405020304" pitchFamily="18" charset="0"/>
              <a:cs typeface="Times New Roman" panose="02020603050405020304" pitchFamily="18" charset="0"/>
            </a:endParaRPr>
          </a:p>
          <a:p>
            <a:pPr marL="0" indent="0">
              <a:lnSpc>
                <a:spcPct val="150000"/>
              </a:lnSpc>
              <a:buNone/>
            </a:pPr>
            <a:endParaRPr lang="en-PK"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6969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B74351-6180-3878-468F-B6114DE58B09}"/>
              </a:ext>
            </a:extLst>
          </p:cNvPr>
          <p:cNvSpPr>
            <a:spLocks noGrp="1"/>
          </p:cNvSpPr>
          <p:nvPr>
            <p:ph type="title"/>
          </p:nvPr>
        </p:nvSpPr>
        <p:spPr/>
        <p:txBody>
          <a:bodyPr>
            <a:normAutofit/>
          </a:bodyPr>
          <a:lstStyle/>
          <a:p>
            <a:r>
              <a:rPr lang="en-US" sz="4000" dirty="0">
                <a:latin typeface="Times New Roman" panose="02020603050405020304" pitchFamily="18" charset="0"/>
                <a:cs typeface="Times New Roman" panose="02020603050405020304" pitchFamily="18" charset="0"/>
              </a:rPr>
              <a:t>References</a:t>
            </a:r>
            <a:endParaRPr lang="en-PK"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1D43446-27A7-F97F-6B1B-73AB54C24BBE}"/>
              </a:ext>
            </a:extLst>
          </p:cNvPr>
          <p:cNvSpPr>
            <a:spLocks noGrp="1"/>
          </p:cNvSpPr>
          <p:nvPr>
            <p:ph idx="1"/>
          </p:nvPr>
        </p:nvSpPr>
        <p:spPr/>
        <p:txBody>
          <a:bodyPr/>
          <a:lstStyle/>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Microsoft (2024) </a:t>
            </a:r>
            <a:r>
              <a:rPr lang="en-GB" sz="2000" i="1" dirty="0">
                <a:latin typeface="Times New Roman" panose="02020603050405020304" pitchFamily="18" charset="0"/>
                <a:cs typeface="Times New Roman" panose="02020603050405020304" pitchFamily="18" charset="0"/>
              </a:rPr>
              <a:t>Microsoft Teams for communication and collaboration</a:t>
            </a:r>
            <a:r>
              <a:rPr lang="en-GB" sz="20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Skills for Care (2024) </a:t>
            </a:r>
            <a:r>
              <a:rPr lang="en-GB" sz="2000" i="1" dirty="0">
                <a:latin typeface="Times New Roman" panose="02020603050405020304" pitchFamily="18" charset="0"/>
                <a:cs typeface="Times New Roman" panose="02020603050405020304" pitchFamily="18" charset="0"/>
              </a:rPr>
              <a:t>Technology and digital working in adult social care</a:t>
            </a:r>
            <a:r>
              <a:rPr lang="en-GB" sz="2000" dirty="0">
                <a:latin typeface="Times New Roman" panose="02020603050405020304" pitchFamily="18" charset="0"/>
                <a:cs typeface="Times New Roman" panose="02020603050405020304" pitchFamily="18" charset="0"/>
              </a:rPr>
              <a:t>. Leeds: Skills for Care.</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NHS England (2023) </a:t>
            </a:r>
            <a:r>
              <a:rPr lang="en-GB" sz="2000" i="1" dirty="0">
                <a:latin typeface="Times New Roman" panose="02020603050405020304" pitchFamily="18" charset="0"/>
                <a:cs typeface="Times New Roman" panose="02020603050405020304" pitchFamily="18" charset="0"/>
              </a:rPr>
              <a:t>Digital transformation in health and social care</a:t>
            </a:r>
            <a:r>
              <a:rPr lang="en-GB" sz="2000" dirty="0">
                <a:latin typeface="Times New Roman" panose="02020603050405020304" pitchFamily="18" charset="0"/>
                <a:cs typeface="Times New Roman" panose="02020603050405020304" pitchFamily="18" charset="0"/>
              </a:rPr>
              <a:t>. </a:t>
            </a:r>
          </a:p>
          <a:p>
            <a:pPr marL="457200" indent="-457200">
              <a:buFont typeface="+mj-lt"/>
              <a:buAutoNum type="arabicPeriod"/>
            </a:pPr>
            <a:r>
              <a:rPr lang="en-GB" sz="2000" dirty="0">
                <a:latin typeface="Times New Roman" panose="02020603050405020304" pitchFamily="18" charset="0"/>
                <a:cs typeface="Times New Roman" panose="02020603050405020304" pitchFamily="18" charset="0"/>
              </a:rPr>
              <a:t>Office for National Statistics (2023) </a:t>
            </a:r>
            <a:r>
              <a:rPr lang="en-GB" sz="2000" i="1" dirty="0">
                <a:latin typeface="Times New Roman" panose="02020603050405020304" pitchFamily="18" charset="0"/>
                <a:cs typeface="Times New Roman" panose="02020603050405020304" pitchFamily="18" charset="0"/>
              </a:rPr>
              <a:t>Digital technology and workplace productivity</a:t>
            </a:r>
            <a:r>
              <a:rPr lang="en-GB" sz="2000" dirty="0">
                <a:latin typeface="Times New Roman" panose="02020603050405020304" pitchFamily="18" charset="0"/>
                <a:cs typeface="Times New Roman" panose="02020603050405020304" pitchFamily="18" charset="0"/>
              </a:rPr>
              <a:t>. Newport: ONS.</a:t>
            </a:r>
          </a:p>
          <a:p>
            <a:pPr marL="0" indent="0">
              <a:buNone/>
            </a:pPr>
            <a:endParaRPr lang="en-PK" dirty="0"/>
          </a:p>
        </p:txBody>
      </p:sp>
    </p:spTree>
    <p:extLst>
      <p:ext uri="{BB962C8B-B14F-4D97-AF65-F5344CB8AC3E}">
        <p14:creationId xmlns:p14="http://schemas.microsoft.com/office/powerpoint/2010/main" val="24770689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44781794_win32_fixed.potx" id="{FFA6945E-0D2E-49A3-B8AE-0157B47B7617}" vid="{3D53E5D5-FE42-40E3-89B4-70F55FAC326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572</TotalTime>
  <Words>685</Words>
  <Application>Microsoft Office PowerPoint</Application>
  <PresentationFormat>Widescreen</PresentationFormat>
  <Paragraphs>59</Paragraphs>
  <Slides>7</Slides>
  <Notes>6</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7</vt:i4>
      </vt:variant>
    </vt:vector>
  </HeadingPairs>
  <TitlesOfParts>
    <vt:vector size="12" baseType="lpstr">
      <vt:lpstr>Arial</vt:lpstr>
      <vt:lpstr>Calibri</vt:lpstr>
      <vt:lpstr>Calibri Light</vt:lpstr>
      <vt:lpstr>Times New Roman</vt:lpstr>
      <vt:lpstr>Office Theme</vt:lpstr>
      <vt:lpstr>PowerPoint Presentation</vt:lpstr>
      <vt:lpstr>PowerPoint Presentation</vt:lpstr>
      <vt:lpstr>Microsoft 365 Tool: Microsoft Teams</vt:lpstr>
      <vt:lpstr>Why Microsoft Teams is Suitable</vt:lpstr>
      <vt:lpstr>How it Improves Efficiency and Communication</vt:lpstr>
      <vt:lpstr>Recommendations Microsoft Teams is the best communications platform for Riverdale Nursing Home because it makes it easier for the staff to collaborate, communicate with residents in real-time and ensure coordinated and efficient resident care.</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Tooba Ashraf</dc:creator>
  <cp:lastModifiedBy>Tooba Ashraf</cp:lastModifiedBy>
  <cp:revision>6</cp:revision>
  <dcterms:created xsi:type="dcterms:W3CDTF">2026-06-05T08:28:34Z</dcterms:created>
  <dcterms:modified xsi:type="dcterms:W3CDTF">2026-06-07T00:29:36Z</dcterms:modified>
</cp:coreProperties>
</file>