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42"/>
  </p:notesMasterIdLst>
  <p:sldIdLst>
    <p:sldId id="256" r:id="rId2"/>
    <p:sldId id="318" r:id="rId3"/>
    <p:sldId id="281" r:id="rId4"/>
    <p:sldId id="316" r:id="rId5"/>
    <p:sldId id="315" r:id="rId6"/>
    <p:sldId id="311" r:id="rId7"/>
    <p:sldId id="312" r:id="rId8"/>
    <p:sldId id="313" r:id="rId9"/>
    <p:sldId id="314" r:id="rId10"/>
    <p:sldId id="325" r:id="rId11"/>
    <p:sldId id="326" r:id="rId12"/>
    <p:sldId id="273" r:id="rId13"/>
    <p:sldId id="271" r:id="rId14"/>
    <p:sldId id="319" r:id="rId15"/>
    <p:sldId id="320" r:id="rId16"/>
    <p:sldId id="287" r:id="rId17"/>
    <p:sldId id="286" r:id="rId18"/>
    <p:sldId id="317" r:id="rId19"/>
    <p:sldId id="257" r:id="rId20"/>
    <p:sldId id="284" r:id="rId21"/>
    <p:sldId id="283" r:id="rId22"/>
    <p:sldId id="323" r:id="rId23"/>
    <p:sldId id="272" r:id="rId24"/>
    <p:sldId id="261" r:id="rId25"/>
    <p:sldId id="258" r:id="rId26"/>
    <p:sldId id="324" r:id="rId27"/>
    <p:sldId id="267" r:id="rId28"/>
    <p:sldId id="268" r:id="rId29"/>
    <p:sldId id="269" r:id="rId30"/>
    <p:sldId id="270" r:id="rId31"/>
    <p:sldId id="259" r:id="rId32"/>
    <p:sldId id="290" r:id="rId33"/>
    <p:sldId id="264" r:id="rId34"/>
    <p:sldId id="292" r:id="rId35"/>
    <p:sldId id="265" r:id="rId36"/>
    <p:sldId id="266" r:id="rId37"/>
    <p:sldId id="291" r:id="rId38"/>
    <p:sldId id="289" r:id="rId39"/>
    <p:sldId id="262" r:id="rId40"/>
    <p:sldId id="263" r:id="rId4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45C0BC2-2D32-4D19-B557-CA421433A946}" v="513" dt="2023-05-30T11:26:23.5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p:scale>
          <a:sx n="98" d="100"/>
          <a:sy n="98" d="100"/>
        </p:scale>
        <p:origin x="90" y="198"/>
      </p:cViewPr>
      <p:guideLst>
        <p:guide orient="horz" pos="2160"/>
        <p:guide pos="3840"/>
      </p:guideLst>
    </p:cSldViewPr>
  </p:slideViewPr>
  <p:notesTextViewPr>
    <p:cViewPr>
      <p:scale>
        <a:sx n="1" d="1"/>
        <a:sy n="1" d="1"/>
      </p:scale>
      <p:origin x="0" y="0"/>
    </p:cViewPr>
  </p:notesTextViewPr>
  <p:sorterViewPr>
    <p:cViewPr>
      <p:scale>
        <a:sx n="100" d="100"/>
        <a:sy n="100" d="100"/>
      </p:scale>
      <p:origin x="0" y="-696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lin Barr" userId="b0272536-ba4e-47f6-aa3e-aa9b228c20e7" providerId="ADAL" clId="{A45C0BC2-2D32-4D19-B557-CA421433A946}"/>
    <pc:docChg chg="undo custSel addSld delSld modSld sldOrd">
      <pc:chgData name="Colin Barr" userId="b0272536-ba4e-47f6-aa3e-aa9b228c20e7" providerId="ADAL" clId="{A45C0BC2-2D32-4D19-B557-CA421433A946}" dt="2023-05-30T11:27:54.758" v="1239" actId="5793"/>
      <pc:docMkLst>
        <pc:docMk/>
      </pc:docMkLst>
      <pc:sldChg chg="modSp mod">
        <pc:chgData name="Colin Barr" userId="b0272536-ba4e-47f6-aa3e-aa9b228c20e7" providerId="ADAL" clId="{A45C0BC2-2D32-4D19-B557-CA421433A946}" dt="2023-05-30T07:36:16.085" v="28" actId="20577"/>
        <pc:sldMkLst>
          <pc:docMk/>
          <pc:sldMk cId="1035456477" sldId="256"/>
        </pc:sldMkLst>
        <pc:spChg chg="mod">
          <ac:chgData name="Colin Barr" userId="b0272536-ba4e-47f6-aa3e-aa9b228c20e7" providerId="ADAL" clId="{A45C0BC2-2D32-4D19-B557-CA421433A946}" dt="2023-05-30T07:36:16.085" v="28" actId="20577"/>
          <ac:spMkLst>
            <pc:docMk/>
            <pc:sldMk cId="1035456477" sldId="256"/>
            <ac:spMk id="2" creationId="{00000000-0000-0000-0000-000000000000}"/>
          </ac:spMkLst>
        </pc:spChg>
      </pc:sldChg>
      <pc:sldChg chg="modSp modAnim">
        <pc:chgData name="Colin Barr" userId="b0272536-ba4e-47f6-aa3e-aa9b228c20e7" providerId="ADAL" clId="{A45C0BC2-2D32-4D19-B557-CA421433A946}" dt="2023-05-30T11:12:29.785" v="1192" actId="20577"/>
        <pc:sldMkLst>
          <pc:docMk/>
          <pc:sldMk cId="3761849341" sldId="257"/>
        </pc:sldMkLst>
        <pc:spChg chg="mod">
          <ac:chgData name="Colin Barr" userId="b0272536-ba4e-47f6-aa3e-aa9b228c20e7" providerId="ADAL" clId="{A45C0BC2-2D32-4D19-B557-CA421433A946}" dt="2023-05-30T11:12:29.785" v="1192" actId="20577"/>
          <ac:spMkLst>
            <pc:docMk/>
            <pc:sldMk cId="3761849341" sldId="257"/>
            <ac:spMk id="4" creationId="{00000000-0000-0000-0000-000000000000}"/>
          </ac:spMkLst>
        </pc:spChg>
      </pc:sldChg>
      <pc:sldChg chg="addSp delSp modSp del mod">
        <pc:chgData name="Colin Barr" userId="b0272536-ba4e-47f6-aa3e-aa9b228c20e7" providerId="ADAL" clId="{A45C0BC2-2D32-4D19-B557-CA421433A946}" dt="2023-05-30T08:22:27.334" v="638" actId="47"/>
        <pc:sldMkLst>
          <pc:docMk/>
          <pc:sldMk cId="0" sldId="260"/>
        </pc:sldMkLst>
        <pc:spChg chg="add mod">
          <ac:chgData name="Colin Barr" userId="b0272536-ba4e-47f6-aa3e-aa9b228c20e7" providerId="ADAL" clId="{A45C0BC2-2D32-4D19-B557-CA421433A946}" dt="2023-05-30T08:22:25.121" v="637" actId="21"/>
          <ac:spMkLst>
            <pc:docMk/>
            <pc:sldMk cId="0" sldId="260"/>
            <ac:spMk id="3" creationId="{7A15D559-B79F-972E-C045-0CD8E06597BC}"/>
          </ac:spMkLst>
        </pc:spChg>
        <pc:picChg chg="del">
          <ac:chgData name="Colin Barr" userId="b0272536-ba4e-47f6-aa3e-aa9b228c20e7" providerId="ADAL" clId="{A45C0BC2-2D32-4D19-B557-CA421433A946}" dt="2023-05-30T08:22:25.121" v="637" actId="21"/>
          <ac:picMkLst>
            <pc:docMk/>
            <pc:sldMk cId="0" sldId="260"/>
            <ac:picMk id="7172" creationId="{00000000-0000-0000-0000-000000000000}"/>
          </ac:picMkLst>
        </pc:picChg>
      </pc:sldChg>
      <pc:sldChg chg="addSp modSp mod">
        <pc:chgData name="Colin Barr" userId="b0272536-ba4e-47f6-aa3e-aa9b228c20e7" providerId="ADAL" clId="{A45C0BC2-2D32-4D19-B557-CA421433A946}" dt="2023-05-30T10:10:33.805" v="806" actId="20577"/>
        <pc:sldMkLst>
          <pc:docMk/>
          <pc:sldMk cId="0" sldId="273"/>
        </pc:sldMkLst>
        <pc:spChg chg="mod">
          <ac:chgData name="Colin Barr" userId="b0272536-ba4e-47f6-aa3e-aa9b228c20e7" providerId="ADAL" clId="{A45C0BC2-2D32-4D19-B557-CA421433A946}" dt="2023-05-30T10:10:01.095" v="765" actId="1076"/>
          <ac:spMkLst>
            <pc:docMk/>
            <pc:sldMk cId="0" sldId="273"/>
            <ac:spMk id="25602" creationId="{00000000-0000-0000-0000-000000000000}"/>
          </ac:spMkLst>
        </pc:spChg>
        <pc:spChg chg="mod">
          <ac:chgData name="Colin Barr" userId="b0272536-ba4e-47f6-aa3e-aa9b228c20e7" providerId="ADAL" clId="{A45C0BC2-2D32-4D19-B557-CA421433A946}" dt="2023-05-30T10:10:33.805" v="806" actId="20577"/>
          <ac:spMkLst>
            <pc:docMk/>
            <pc:sldMk cId="0" sldId="273"/>
            <ac:spMk id="57346" creationId="{00000000-0000-0000-0000-000000000000}"/>
          </ac:spMkLst>
        </pc:spChg>
        <pc:picChg chg="add mod">
          <ac:chgData name="Colin Barr" userId="b0272536-ba4e-47f6-aa3e-aa9b228c20e7" providerId="ADAL" clId="{A45C0BC2-2D32-4D19-B557-CA421433A946}" dt="2023-05-30T10:10:02.617" v="766" actId="1076"/>
          <ac:picMkLst>
            <pc:docMk/>
            <pc:sldMk cId="0" sldId="273"/>
            <ac:picMk id="2" creationId="{D137B11A-9424-E34B-598A-BC4EBD396215}"/>
          </ac:picMkLst>
        </pc:picChg>
      </pc:sldChg>
      <pc:sldChg chg="del">
        <pc:chgData name="Colin Barr" userId="b0272536-ba4e-47f6-aa3e-aa9b228c20e7" providerId="ADAL" clId="{A45C0BC2-2D32-4D19-B557-CA421433A946}" dt="2023-05-30T11:18:31.835" v="1217" actId="47"/>
        <pc:sldMkLst>
          <pc:docMk/>
          <pc:sldMk cId="438631247" sldId="274"/>
        </pc:sldMkLst>
      </pc:sldChg>
      <pc:sldChg chg="addSp delSp modSp mod ord">
        <pc:chgData name="Colin Barr" userId="b0272536-ba4e-47f6-aa3e-aa9b228c20e7" providerId="ADAL" clId="{A45C0BC2-2D32-4D19-B557-CA421433A946}" dt="2023-05-30T08:23:43.977" v="647" actId="1076"/>
        <pc:sldMkLst>
          <pc:docMk/>
          <pc:sldMk cId="875938778" sldId="281"/>
        </pc:sldMkLst>
        <pc:spChg chg="mod">
          <ac:chgData name="Colin Barr" userId="b0272536-ba4e-47f6-aa3e-aa9b228c20e7" providerId="ADAL" clId="{A45C0BC2-2D32-4D19-B557-CA421433A946}" dt="2023-05-30T07:56:29.939" v="205" actId="5793"/>
          <ac:spMkLst>
            <pc:docMk/>
            <pc:sldMk cId="875938778" sldId="281"/>
            <ac:spMk id="10242" creationId="{00000000-0000-0000-0000-000000000000}"/>
          </ac:spMkLst>
        </pc:spChg>
        <pc:spChg chg="mod">
          <ac:chgData name="Colin Barr" userId="b0272536-ba4e-47f6-aa3e-aa9b228c20e7" providerId="ADAL" clId="{A45C0BC2-2D32-4D19-B557-CA421433A946}" dt="2023-05-30T08:23:42.538" v="646" actId="1076"/>
          <ac:spMkLst>
            <pc:docMk/>
            <pc:sldMk cId="875938778" sldId="281"/>
            <ac:spMk id="10243" creationId="{00000000-0000-0000-0000-000000000000}"/>
          </ac:spMkLst>
        </pc:spChg>
        <pc:picChg chg="add del mod">
          <ac:chgData name="Colin Barr" userId="b0272536-ba4e-47f6-aa3e-aa9b228c20e7" providerId="ADAL" clId="{A45C0BC2-2D32-4D19-B557-CA421433A946}" dt="2023-05-30T07:55:56.601" v="195" actId="21"/>
          <ac:picMkLst>
            <pc:docMk/>
            <pc:sldMk cId="875938778" sldId="281"/>
            <ac:picMk id="2" creationId="{E8F60729-1F53-7AF2-6784-448D4F6D931F}"/>
          </ac:picMkLst>
        </pc:picChg>
        <pc:picChg chg="add del mod modCrop">
          <ac:chgData name="Colin Barr" userId="b0272536-ba4e-47f6-aa3e-aa9b228c20e7" providerId="ADAL" clId="{A45C0BC2-2D32-4D19-B557-CA421433A946}" dt="2023-05-30T07:56:05.248" v="198" actId="21"/>
          <ac:picMkLst>
            <pc:docMk/>
            <pc:sldMk cId="875938778" sldId="281"/>
            <ac:picMk id="3" creationId="{72151BE6-7107-F55B-5807-46F1D3ED3AE5}"/>
          </ac:picMkLst>
        </pc:picChg>
        <pc:picChg chg="add mod">
          <ac:chgData name="Colin Barr" userId="b0272536-ba4e-47f6-aa3e-aa9b228c20e7" providerId="ADAL" clId="{A45C0BC2-2D32-4D19-B557-CA421433A946}" dt="2023-05-30T08:23:43.977" v="647" actId="1076"/>
          <ac:picMkLst>
            <pc:docMk/>
            <pc:sldMk cId="875938778" sldId="281"/>
            <ac:picMk id="4" creationId="{5EEDCE0F-E9D8-5876-3223-690443043E63}"/>
          </ac:picMkLst>
        </pc:picChg>
      </pc:sldChg>
      <pc:sldChg chg="modSp mod">
        <pc:chgData name="Colin Barr" userId="b0272536-ba4e-47f6-aa3e-aa9b228c20e7" providerId="ADAL" clId="{A45C0BC2-2D32-4D19-B557-CA421433A946}" dt="2023-05-30T11:12:43.817" v="1214" actId="20577"/>
        <pc:sldMkLst>
          <pc:docMk/>
          <pc:sldMk cId="3365544059" sldId="284"/>
        </pc:sldMkLst>
        <pc:spChg chg="mod">
          <ac:chgData name="Colin Barr" userId="b0272536-ba4e-47f6-aa3e-aa9b228c20e7" providerId="ADAL" clId="{A45C0BC2-2D32-4D19-B557-CA421433A946}" dt="2023-05-30T11:12:43.817" v="1214" actId="20577"/>
          <ac:spMkLst>
            <pc:docMk/>
            <pc:sldMk cId="3365544059" sldId="284"/>
            <ac:spMk id="2" creationId="{00000000-0000-0000-0000-000000000000}"/>
          </ac:spMkLst>
        </pc:spChg>
      </pc:sldChg>
      <pc:sldChg chg="modSp mod ord">
        <pc:chgData name="Colin Barr" userId="b0272536-ba4e-47f6-aa3e-aa9b228c20e7" providerId="ADAL" clId="{A45C0BC2-2D32-4D19-B557-CA421433A946}" dt="2023-05-30T11:27:54.758" v="1239" actId="5793"/>
        <pc:sldMkLst>
          <pc:docMk/>
          <pc:sldMk cId="3848304458" sldId="292"/>
        </pc:sldMkLst>
        <pc:spChg chg="mod">
          <ac:chgData name="Colin Barr" userId="b0272536-ba4e-47f6-aa3e-aa9b228c20e7" providerId="ADAL" clId="{A45C0BC2-2D32-4D19-B557-CA421433A946}" dt="2023-05-30T11:27:54.758" v="1239" actId="5793"/>
          <ac:spMkLst>
            <pc:docMk/>
            <pc:sldMk cId="3848304458" sldId="292"/>
            <ac:spMk id="2" creationId="{6F110988-CE60-495C-ADD7-A50B52844F24}"/>
          </ac:spMkLst>
        </pc:spChg>
      </pc:sldChg>
      <pc:sldChg chg="del">
        <pc:chgData name="Colin Barr" userId="b0272536-ba4e-47f6-aa3e-aa9b228c20e7" providerId="ADAL" clId="{A45C0BC2-2D32-4D19-B557-CA421433A946}" dt="2023-05-30T11:18:18.801" v="1215" actId="47"/>
        <pc:sldMkLst>
          <pc:docMk/>
          <pc:sldMk cId="2307062900" sldId="293"/>
        </pc:sldMkLst>
      </pc:sldChg>
      <pc:sldChg chg="del">
        <pc:chgData name="Colin Barr" userId="b0272536-ba4e-47f6-aa3e-aa9b228c20e7" providerId="ADAL" clId="{A45C0BC2-2D32-4D19-B557-CA421433A946}" dt="2023-05-30T11:18:29.379" v="1216" actId="47"/>
        <pc:sldMkLst>
          <pc:docMk/>
          <pc:sldMk cId="55369298" sldId="310"/>
        </pc:sldMkLst>
      </pc:sldChg>
      <pc:sldChg chg="addSp modSp mod modAnim">
        <pc:chgData name="Colin Barr" userId="b0272536-ba4e-47f6-aa3e-aa9b228c20e7" providerId="ADAL" clId="{A45C0BC2-2D32-4D19-B557-CA421433A946}" dt="2023-05-30T08:04:10.506" v="273" actId="1076"/>
        <pc:sldMkLst>
          <pc:docMk/>
          <pc:sldMk cId="1172236856" sldId="311"/>
        </pc:sldMkLst>
        <pc:spChg chg="mod">
          <ac:chgData name="Colin Barr" userId="b0272536-ba4e-47f6-aa3e-aa9b228c20e7" providerId="ADAL" clId="{A45C0BC2-2D32-4D19-B557-CA421433A946}" dt="2023-05-30T07:59:35.817" v="234" actId="20577"/>
          <ac:spMkLst>
            <pc:docMk/>
            <pc:sldMk cId="1172236856" sldId="311"/>
            <ac:spMk id="6146" creationId="{00000000-0000-0000-0000-000000000000}"/>
          </ac:spMkLst>
        </pc:spChg>
        <pc:spChg chg="mod">
          <ac:chgData name="Colin Barr" userId="b0272536-ba4e-47f6-aa3e-aa9b228c20e7" providerId="ADAL" clId="{A45C0BC2-2D32-4D19-B557-CA421433A946}" dt="2023-05-30T08:00:48.058" v="267" actId="20577"/>
          <ac:spMkLst>
            <pc:docMk/>
            <pc:sldMk cId="1172236856" sldId="311"/>
            <ac:spMk id="24579" creationId="{00000000-0000-0000-0000-000000000000}"/>
          </ac:spMkLst>
        </pc:spChg>
        <pc:picChg chg="add mod">
          <ac:chgData name="Colin Barr" userId="b0272536-ba4e-47f6-aa3e-aa9b228c20e7" providerId="ADAL" clId="{A45C0BC2-2D32-4D19-B557-CA421433A946}" dt="2023-05-30T08:00:53.718" v="269" actId="14100"/>
          <ac:picMkLst>
            <pc:docMk/>
            <pc:sldMk cId="1172236856" sldId="311"/>
            <ac:picMk id="2" creationId="{838ED172-BB67-58CD-13F6-1A3870D44217}"/>
          </ac:picMkLst>
        </pc:picChg>
        <pc:picChg chg="add mod">
          <ac:chgData name="Colin Barr" userId="b0272536-ba4e-47f6-aa3e-aa9b228c20e7" providerId="ADAL" clId="{A45C0BC2-2D32-4D19-B557-CA421433A946}" dt="2023-05-30T08:04:10.506" v="273" actId="1076"/>
          <ac:picMkLst>
            <pc:docMk/>
            <pc:sldMk cId="1172236856" sldId="311"/>
            <ac:picMk id="3" creationId="{C9FE193A-0669-9CE2-C88C-195576EE5D66}"/>
          </ac:picMkLst>
        </pc:picChg>
      </pc:sldChg>
      <pc:sldChg chg="addSp delSp modSp mod ord modAnim">
        <pc:chgData name="Colin Barr" userId="b0272536-ba4e-47f6-aa3e-aa9b228c20e7" providerId="ADAL" clId="{A45C0BC2-2D32-4D19-B557-CA421433A946}" dt="2023-05-30T11:08:29.605" v="1187" actId="1076"/>
        <pc:sldMkLst>
          <pc:docMk/>
          <pc:sldMk cId="0" sldId="312"/>
        </pc:sldMkLst>
        <pc:spChg chg="add del mod">
          <ac:chgData name="Colin Barr" userId="b0272536-ba4e-47f6-aa3e-aa9b228c20e7" providerId="ADAL" clId="{A45C0BC2-2D32-4D19-B557-CA421433A946}" dt="2023-05-30T08:16:19.130" v="460" actId="478"/>
          <ac:spMkLst>
            <pc:docMk/>
            <pc:sldMk cId="0" sldId="312"/>
            <ac:spMk id="3" creationId="{AC2EE786-A301-DADE-9EE6-F48771D22F93}"/>
          </ac:spMkLst>
        </pc:spChg>
        <pc:spChg chg="mod">
          <ac:chgData name="Colin Barr" userId="b0272536-ba4e-47f6-aa3e-aa9b228c20e7" providerId="ADAL" clId="{A45C0BC2-2D32-4D19-B557-CA421433A946}" dt="2023-05-30T08:18:06.827" v="522" actId="1076"/>
          <ac:spMkLst>
            <pc:docMk/>
            <pc:sldMk cId="0" sldId="312"/>
            <ac:spMk id="5122" creationId="{00000000-0000-0000-0000-000000000000}"/>
          </ac:spMkLst>
        </pc:spChg>
        <pc:spChg chg="mod">
          <ac:chgData name="Colin Barr" userId="b0272536-ba4e-47f6-aa3e-aa9b228c20e7" providerId="ADAL" clId="{A45C0BC2-2D32-4D19-B557-CA421433A946}" dt="2023-05-30T11:08:23.351" v="1184" actId="1076"/>
          <ac:spMkLst>
            <pc:docMk/>
            <pc:sldMk cId="0" sldId="312"/>
            <ac:spMk id="41987" creationId="{00000000-0000-0000-0000-000000000000}"/>
          </ac:spMkLst>
        </pc:spChg>
        <pc:picChg chg="add mod">
          <ac:chgData name="Colin Barr" userId="b0272536-ba4e-47f6-aa3e-aa9b228c20e7" providerId="ADAL" clId="{A45C0BC2-2D32-4D19-B557-CA421433A946}" dt="2023-05-30T11:08:29.605" v="1187" actId="1076"/>
          <ac:picMkLst>
            <pc:docMk/>
            <pc:sldMk cId="0" sldId="312"/>
            <ac:picMk id="4" creationId="{7EBED591-FDAD-125D-C82F-85EA03BF29B9}"/>
          </ac:picMkLst>
        </pc:picChg>
        <pc:picChg chg="add mod">
          <ac:chgData name="Colin Barr" userId="b0272536-ba4e-47f6-aa3e-aa9b228c20e7" providerId="ADAL" clId="{A45C0BC2-2D32-4D19-B557-CA421433A946}" dt="2023-05-30T08:21:43.991" v="624" actId="1076"/>
          <ac:picMkLst>
            <pc:docMk/>
            <pc:sldMk cId="0" sldId="312"/>
            <ac:picMk id="6" creationId="{A2C078F4-91A3-14FF-7F1D-C565923B2955}"/>
          </ac:picMkLst>
        </pc:picChg>
        <pc:picChg chg="del">
          <ac:chgData name="Colin Barr" userId="b0272536-ba4e-47f6-aa3e-aa9b228c20e7" providerId="ADAL" clId="{A45C0BC2-2D32-4D19-B557-CA421433A946}" dt="2023-05-30T08:16:16.796" v="459" actId="478"/>
          <ac:picMkLst>
            <pc:docMk/>
            <pc:sldMk cId="0" sldId="312"/>
            <ac:picMk id="5124" creationId="{00000000-0000-0000-0000-000000000000}"/>
          </ac:picMkLst>
        </pc:picChg>
      </pc:sldChg>
      <pc:sldChg chg="addSp modSp mod">
        <pc:chgData name="Colin Barr" userId="b0272536-ba4e-47f6-aa3e-aa9b228c20e7" providerId="ADAL" clId="{A45C0BC2-2D32-4D19-B557-CA421433A946}" dt="2023-05-30T08:24:19.650" v="656" actId="20577"/>
        <pc:sldMkLst>
          <pc:docMk/>
          <pc:sldMk cId="0" sldId="313"/>
        </pc:sldMkLst>
        <pc:spChg chg="mod">
          <ac:chgData name="Colin Barr" userId="b0272536-ba4e-47f6-aa3e-aa9b228c20e7" providerId="ADAL" clId="{A45C0BC2-2D32-4D19-B557-CA421433A946}" dt="2023-05-30T08:24:19.650" v="656" actId="20577"/>
          <ac:spMkLst>
            <pc:docMk/>
            <pc:sldMk cId="0" sldId="313"/>
            <ac:spMk id="44036" creationId="{00000000-0000-0000-0000-000000000000}"/>
          </ac:spMkLst>
        </pc:spChg>
        <pc:picChg chg="add mod">
          <ac:chgData name="Colin Barr" userId="b0272536-ba4e-47f6-aa3e-aa9b228c20e7" providerId="ADAL" clId="{A45C0BC2-2D32-4D19-B557-CA421433A946}" dt="2023-05-30T08:20:40.991" v="614" actId="1076"/>
          <ac:picMkLst>
            <pc:docMk/>
            <pc:sldMk cId="0" sldId="313"/>
            <ac:picMk id="2" creationId="{62A901FF-DDC3-497C-7B88-68D5CFB9E165}"/>
          </ac:picMkLst>
        </pc:picChg>
        <pc:picChg chg="mod">
          <ac:chgData name="Colin Barr" userId="b0272536-ba4e-47f6-aa3e-aa9b228c20e7" providerId="ADAL" clId="{A45C0BC2-2D32-4D19-B557-CA421433A946}" dt="2023-05-30T08:19:35.577" v="611" actId="1076"/>
          <ac:picMkLst>
            <pc:docMk/>
            <pc:sldMk cId="0" sldId="313"/>
            <ac:picMk id="6148" creationId="{00000000-0000-0000-0000-000000000000}"/>
          </ac:picMkLst>
        </pc:picChg>
      </pc:sldChg>
      <pc:sldChg chg="addSp delSp modSp mod modAnim">
        <pc:chgData name="Colin Barr" userId="b0272536-ba4e-47f6-aa3e-aa9b228c20e7" providerId="ADAL" clId="{A45C0BC2-2D32-4D19-B557-CA421433A946}" dt="2023-05-30T09:59:46.875" v="702" actId="13926"/>
        <pc:sldMkLst>
          <pc:docMk/>
          <pc:sldMk cId="119179660" sldId="314"/>
        </pc:sldMkLst>
        <pc:spChg chg="add del mod">
          <ac:chgData name="Colin Barr" userId="b0272536-ba4e-47f6-aa3e-aa9b228c20e7" providerId="ADAL" clId="{A45C0BC2-2D32-4D19-B557-CA421433A946}" dt="2023-05-30T09:59:13.511" v="659" actId="478"/>
          <ac:spMkLst>
            <pc:docMk/>
            <pc:sldMk cId="119179660" sldId="314"/>
            <ac:spMk id="3" creationId="{00D6B566-B9D9-2CC4-E2E6-5E543FF2BD66}"/>
          </ac:spMkLst>
        </pc:spChg>
        <pc:spChg chg="mod">
          <ac:chgData name="Colin Barr" userId="b0272536-ba4e-47f6-aa3e-aa9b228c20e7" providerId="ADAL" clId="{A45C0BC2-2D32-4D19-B557-CA421433A946}" dt="2023-05-30T09:59:46.875" v="702" actId="13926"/>
          <ac:spMkLst>
            <pc:docMk/>
            <pc:sldMk cId="119179660" sldId="314"/>
            <ac:spMk id="6146" creationId="{00000000-0000-0000-0000-000000000000}"/>
          </ac:spMkLst>
        </pc:spChg>
        <pc:spChg chg="mod">
          <ac:chgData name="Colin Barr" userId="b0272536-ba4e-47f6-aa3e-aa9b228c20e7" providerId="ADAL" clId="{A45C0BC2-2D32-4D19-B557-CA421433A946}" dt="2023-05-30T09:59:41.300" v="701" actId="207"/>
          <ac:spMkLst>
            <pc:docMk/>
            <pc:sldMk cId="119179660" sldId="314"/>
            <ac:spMk id="44036" creationId="{00000000-0000-0000-0000-000000000000}"/>
          </ac:spMkLst>
        </pc:spChg>
        <pc:picChg chg="add mod">
          <ac:chgData name="Colin Barr" userId="b0272536-ba4e-47f6-aa3e-aa9b228c20e7" providerId="ADAL" clId="{A45C0BC2-2D32-4D19-B557-CA421433A946}" dt="2023-05-30T09:59:24.210" v="663" actId="1076"/>
          <ac:picMkLst>
            <pc:docMk/>
            <pc:sldMk cId="119179660" sldId="314"/>
            <ac:picMk id="4" creationId="{2CE31BC6-6BA0-CF88-CC0C-60837AC6D756}"/>
          </ac:picMkLst>
        </pc:picChg>
        <pc:picChg chg="del">
          <ac:chgData name="Colin Barr" userId="b0272536-ba4e-47f6-aa3e-aa9b228c20e7" providerId="ADAL" clId="{A45C0BC2-2D32-4D19-B557-CA421433A946}" dt="2023-05-30T09:57:35.145" v="658" actId="478"/>
          <ac:picMkLst>
            <pc:docMk/>
            <pc:sldMk cId="119179660" sldId="314"/>
            <ac:picMk id="6148" creationId="{00000000-0000-0000-0000-000000000000}"/>
          </ac:picMkLst>
        </pc:picChg>
      </pc:sldChg>
      <pc:sldChg chg="addSp modSp mod ord">
        <pc:chgData name="Colin Barr" userId="b0272536-ba4e-47f6-aa3e-aa9b228c20e7" providerId="ADAL" clId="{A45C0BC2-2D32-4D19-B557-CA421433A946}" dt="2023-05-30T11:07:46.525" v="1181"/>
        <pc:sldMkLst>
          <pc:docMk/>
          <pc:sldMk cId="3860040483" sldId="315"/>
        </pc:sldMkLst>
        <pc:spChg chg="mod">
          <ac:chgData name="Colin Barr" userId="b0272536-ba4e-47f6-aa3e-aa9b228c20e7" providerId="ADAL" clId="{A45C0BC2-2D32-4D19-B557-CA421433A946}" dt="2023-05-30T08:10:53.284" v="345" actId="1076"/>
          <ac:spMkLst>
            <pc:docMk/>
            <pc:sldMk cId="3860040483" sldId="315"/>
            <ac:spMk id="13314" creationId="{00000000-0000-0000-0000-000000000000}"/>
          </ac:spMkLst>
        </pc:spChg>
        <pc:spChg chg="mod">
          <ac:chgData name="Colin Barr" userId="b0272536-ba4e-47f6-aa3e-aa9b228c20e7" providerId="ADAL" clId="{A45C0BC2-2D32-4D19-B557-CA421433A946}" dt="2023-05-30T08:11:05.012" v="347" actId="20577"/>
          <ac:spMkLst>
            <pc:docMk/>
            <pc:sldMk cId="3860040483" sldId="315"/>
            <ac:spMk id="13315" creationId="{00000000-0000-0000-0000-000000000000}"/>
          </ac:spMkLst>
        </pc:spChg>
        <pc:picChg chg="add mod">
          <ac:chgData name="Colin Barr" userId="b0272536-ba4e-47f6-aa3e-aa9b228c20e7" providerId="ADAL" clId="{A45C0BC2-2D32-4D19-B557-CA421433A946}" dt="2023-05-30T08:11:10.088" v="348" actId="1076"/>
          <ac:picMkLst>
            <pc:docMk/>
            <pc:sldMk cId="3860040483" sldId="315"/>
            <ac:picMk id="2" creationId="{BA76BC7D-870E-178B-20B2-049B7B344525}"/>
          </ac:picMkLst>
        </pc:picChg>
      </pc:sldChg>
      <pc:sldChg chg="addSp modSp mod ord">
        <pc:chgData name="Colin Barr" userId="b0272536-ba4e-47f6-aa3e-aa9b228c20e7" providerId="ADAL" clId="{A45C0BC2-2D32-4D19-B557-CA421433A946}" dt="2023-05-30T11:07:53.918" v="1183"/>
        <pc:sldMkLst>
          <pc:docMk/>
          <pc:sldMk cId="1300625293" sldId="316"/>
        </pc:sldMkLst>
        <pc:spChg chg="mod">
          <ac:chgData name="Colin Barr" userId="b0272536-ba4e-47f6-aa3e-aa9b228c20e7" providerId="ADAL" clId="{A45C0BC2-2D32-4D19-B557-CA421433A946}" dt="2023-05-30T08:12:48.894" v="357" actId="14100"/>
          <ac:spMkLst>
            <pc:docMk/>
            <pc:sldMk cId="1300625293" sldId="316"/>
            <ac:spMk id="14338" creationId="{00000000-0000-0000-0000-000000000000}"/>
          </ac:spMkLst>
        </pc:spChg>
        <pc:spChg chg="mod">
          <ac:chgData name="Colin Barr" userId="b0272536-ba4e-47f6-aa3e-aa9b228c20e7" providerId="ADAL" clId="{A45C0BC2-2D32-4D19-B557-CA421433A946}" dt="2023-05-30T08:14:21.186" v="410" actId="14100"/>
          <ac:spMkLst>
            <pc:docMk/>
            <pc:sldMk cId="1300625293" sldId="316"/>
            <ac:spMk id="14339" creationId="{00000000-0000-0000-0000-000000000000}"/>
          </ac:spMkLst>
        </pc:spChg>
        <pc:picChg chg="add mod">
          <ac:chgData name="Colin Barr" userId="b0272536-ba4e-47f6-aa3e-aa9b228c20e7" providerId="ADAL" clId="{A45C0BC2-2D32-4D19-B557-CA421433A946}" dt="2023-05-30T08:12:51.024" v="358" actId="1076"/>
          <ac:picMkLst>
            <pc:docMk/>
            <pc:sldMk cId="1300625293" sldId="316"/>
            <ac:picMk id="2" creationId="{0CC3AE7F-0D80-DA02-32C8-1D2DB4F4C727}"/>
          </ac:picMkLst>
        </pc:picChg>
      </pc:sldChg>
      <pc:sldChg chg="addSp modSp mod">
        <pc:chgData name="Colin Barr" userId="b0272536-ba4e-47f6-aa3e-aa9b228c20e7" providerId="ADAL" clId="{A45C0BC2-2D32-4D19-B557-CA421433A946}" dt="2023-05-30T11:12:18.284" v="1189" actId="1076"/>
        <pc:sldMkLst>
          <pc:docMk/>
          <pc:sldMk cId="3771502575" sldId="317"/>
        </pc:sldMkLst>
        <pc:picChg chg="add mod">
          <ac:chgData name="Colin Barr" userId="b0272536-ba4e-47f6-aa3e-aa9b228c20e7" providerId="ADAL" clId="{A45C0BC2-2D32-4D19-B557-CA421433A946}" dt="2023-05-30T11:12:18.284" v="1189" actId="1076"/>
          <ac:picMkLst>
            <pc:docMk/>
            <pc:sldMk cId="3771502575" sldId="317"/>
            <ac:picMk id="4" creationId="{77905327-3736-B490-8F4B-EA954A652114}"/>
          </ac:picMkLst>
        </pc:picChg>
      </pc:sldChg>
      <pc:sldChg chg="addSp modSp mod">
        <pc:chgData name="Colin Barr" userId="b0272536-ba4e-47f6-aa3e-aa9b228c20e7" providerId="ADAL" clId="{A45C0BC2-2D32-4D19-B557-CA421433A946}" dt="2023-05-30T07:56:11.265" v="200" actId="1076"/>
        <pc:sldMkLst>
          <pc:docMk/>
          <pc:sldMk cId="365817582" sldId="318"/>
        </pc:sldMkLst>
        <pc:spChg chg="mod">
          <ac:chgData name="Colin Barr" userId="b0272536-ba4e-47f6-aa3e-aa9b228c20e7" providerId="ADAL" clId="{A45C0BC2-2D32-4D19-B557-CA421433A946}" dt="2023-05-30T07:41:18.544" v="92" actId="20577"/>
          <ac:spMkLst>
            <pc:docMk/>
            <pc:sldMk cId="365817582" sldId="318"/>
            <ac:spMk id="2" creationId="{00000000-0000-0000-0000-000000000000}"/>
          </ac:spMkLst>
        </pc:spChg>
        <pc:picChg chg="add mod">
          <ac:chgData name="Colin Barr" userId="b0272536-ba4e-47f6-aa3e-aa9b228c20e7" providerId="ADAL" clId="{A45C0BC2-2D32-4D19-B557-CA421433A946}" dt="2023-05-30T07:48:54.248" v="145" actId="1076"/>
          <ac:picMkLst>
            <pc:docMk/>
            <pc:sldMk cId="365817582" sldId="318"/>
            <ac:picMk id="3" creationId="{98937E7C-5A9B-8612-A504-B64835A2186C}"/>
          </ac:picMkLst>
        </pc:picChg>
        <pc:picChg chg="add mod">
          <ac:chgData name="Colin Barr" userId="b0272536-ba4e-47f6-aa3e-aa9b228c20e7" providerId="ADAL" clId="{A45C0BC2-2D32-4D19-B557-CA421433A946}" dt="2023-05-30T07:56:01.788" v="197" actId="1076"/>
          <ac:picMkLst>
            <pc:docMk/>
            <pc:sldMk cId="365817582" sldId="318"/>
            <ac:picMk id="4" creationId="{F98D0E12-E532-6896-B281-53632A631849}"/>
          </ac:picMkLst>
        </pc:picChg>
        <pc:picChg chg="add mod">
          <ac:chgData name="Colin Barr" userId="b0272536-ba4e-47f6-aa3e-aa9b228c20e7" providerId="ADAL" clId="{A45C0BC2-2D32-4D19-B557-CA421433A946}" dt="2023-05-30T07:56:11.265" v="200" actId="1076"/>
          <ac:picMkLst>
            <pc:docMk/>
            <pc:sldMk cId="365817582" sldId="318"/>
            <ac:picMk id="5" creationId="{976229EE-71C8-00DA-086B-193B3DCFB997}"/>
          </ac:picMkLst>
        </pc:picChg>
      </pc:sldChg>
      <pc:sldChg chg="addSp delSp modSp mod">
        <pc:chgData name="Colin Barr" userId="b0272536-ba4e-47f6-aa3e-aa9b228c20e7" providerId="ADAL" clId="{A45C0BC2-2D32-4D19-B557-CA421433A946}" dt="2023-05-30T10:40:44.831" v="822" actId="1076"/>
        <pc:sldMkLst>
          <pc:docMk/>
          <pc:sldMk cId="0" sldId="319"/>
        </pc:sldMkLst>
        <pc:picChg chg="add del mod">
          <ac:chgData name="Colin Barr" userId="b0272536-ba4e-47f6-aa3e-aa9b228c20e7" providerId="ADAL" clId="{A45C0BC2-2D32-4D19-B557-CA421433A946}" dt="2023-05-30T10:18:13.985" v="811" actId="478"/>
          <ac:picMkLst>
            <pc:docMk/>
            <pc:sldMk cId="0" sldId="319"/>
            <ac:picMk id="2" creationId="{C4C837CE-C7BD-A03D-1CD6-702280018864}"/>
          </ac:picMkLst>
        </pc:picChg>
        <pc:picChg chg="add del">
          <ac:chgData name="Colin Barr" userId="b0272536-ba4e-47f6-aa3e-aa9b228c20e7" providerId="ADAL" clId="{A45C0BC2-2D32-4D19-B557-CA421433A946}" dt="2023-05-30T10:23:15.490" v="813" actId="478"/>
          <ac:picMkLst>
            <pc:docMk/>
            <pc:sldMk cId="0" sldId="319"/>
            <ac:picMk id="3" creationId="{DA1FCB1E-7C0B-0CBB-229F-064E2D1F63C8}"/>
          </ac:picMkLst>
        </pc:picChg>
        <pc:picChg chg="add del mod">
          <ac:chgData name="Colin Barr" userId="b0272536-ba4e-47f6-aa3e-aa9b228c20e7" providerId="ADAL" clId="{A45C0BC2-2D32-4D19-B557-CA421433A946}" dt="2023-05-30T10:40:39.779" v="820" actId="478"/>
          <ac:picMkLst>
            <pc:docMk/>
            <pc:sldMk cId="0" sldId="319"/>
            <ac:picMk id="4" creationId="{FEAA1470-0C7E-0EBC-313F-3D7EDB18A75A}"/>
          </ac:picMkLst>
        </pc:picChg>
        <pc:picChg chg="add mod">
          <ac:chgData name="Colin Barr" userId="b0272536-ba4e-47f6-aa3e-aa9b228c20e7" providerId="ADAL" clId="{A45C0BC2-2D32-4D19-B557-CA421433A946}" dt="2023-05-30T10:40:44.831" v="822" actId="1076"/>
          <ac:picMkLst>
            <pc:docMk/>
            <pc:sldMk cId="0" sldId="319"/>
            <ac:picMk id="5" creationId="{1C0CBE90-CAD2-A043-34AC-4BE3121E6A3A}"/>
          </ac:picMkLst>
        </pc:picChg>
        <pc:picChg chg="mod">
          <ac:chgData name="Colin Barr" userId="b0272536-ba4e-47f6-aa3e-aa9b228c20e7" providerId="ADAL" clId="{A45C0BC2-2D32-4D19-B557-CA421433A946}" dt="2023-05-30T10:33:58.045" v="819" actId="14100"/>
          <ac:picMkLst>
            <pc:docMk/>
            <pc:sldMk cId="0" sldId="319"/>
            <ac:picMk id="25603" creationId="{00000000-0000-0000-0000-000000000000}"/>
          </ac:picMkLst>
        </pc:picChg>
      </pc:sldChg>
      <pc:sldChg chg="modSp mod">
        <pc:chgData name="Colin Barr" userId="b0272536-ba4e-47f6-aa3e-aa9b228c20e7" providerId="ADAL" clId="{A45C0BC2-2D32-4D19-B557-CA421433A946}" dt="2023-05-30T11:06:49.370" v="1179" actId="1076"/>
        <pc:sldMkLst>
          <pc:docMk/>
          <pc:sldMk cId="0" sldId="320"/>
        </pc:sldMkLst>
        <pc:spChg chg="mod">
          <ac:chgData name="Colin Barr" userId="b0272536-ba4e-47f6-aa3e-aa9b228c20e7" providerId="ADAL" clId="{A45C0BC2-2D32-4D19-B557-CA421433A946}" dt="2023-05-30T11:06:49.370" v="1179" actId="1076"/>
          <ac:spMkLst>
            <pc:docMk/>
            <pc:sldMk cId="0" sldId="320"/>
            <ac:spMk id="3" creationId="{00000000-0000-0000-0000-000000000000}"/>
          </ac:spMkLst>
        </pc:spChg>
        <pc:spChg chg="mod">
          <ac:chgData name="Colin Barr" userId="b0272536-ba4e-47f6-aa3e-aa9b228c20e7" providerId="ADAL" clId="{A45C0BC2-2D32-4D19-B557-CA421433A946}" dt="2023-05-30T11:06:28.233" v="1177" actId="1076"/>
          <ac:spMkLst>
            <pc:docMk/>
            <pc:sldMk cId="0" sldId="320"/>
            <ac:spMk id="15362" creationId="{00000000-0000-0000-0000-000000000000}"/>
          </ac:spMkLst>
        </pc:spChg>
      </pc:sldChg>
      <pc:sldChg chg="del">
        <pc:chgData name="Colin Barr" userId="b0272536-ba4e-47f6-aa3e-aa9b228c20e7" providerId="ADAL" clId="{A45C0BC2-2D32-4D19-B557-CA421433A946}" dt="2023-05-30T11:05:27.987" v="1159" actId="47"/>
        <pc:sldMkLst>
          <pc:docMk/>
          <pc:sldMk cId="0" sldId="321"/>
        </pc:sldMkLst>
      </pc:sldChg>
      <pc:sldChg chg="modSp del mod">
        <pc:chgData name="Colin Barr" userId="b0272536-ba4e-47f6-aa3e-aa9b228c20e7" providerId="ADAL" clId="{A45C0BC2-2D32-4D19-B557-CA421433A946}" dt="2023-05-30T11:05:30.075" v="1160" actId="47"/>
        <pc:sldMkLst>
          <pc:docMk/>
          <pc:sldMk cId="944405986" sldId="322"/>
        </pc:sldMkLst>
        <pc:spChg chg="mod">
          <ac:chgData name="Colin Barr" userId="b0272536-ba4e-47f6-aa3e-aa9b228c20e7" providerId="ADAL" clId="{A45C0BC2-2D32-4D19-B557-CA421433A946}" dt="2023-05-30T11:05:21.912" v="1158" actId="20577"/>
          <ac:spMkLst>
            <pc:docMk/>
            <pc:sldMk cId="944405986" sldId="322"/>
            <ac:spMk id="19458" creationId="{00000000-0000-0000-0000-000000000000}"/>
          </ac:spMkLst>
        </pc:spChg>
      </pc:sldChg>
      <pc:sldChg chg="addSp delSp modSp add mod modAnim">
        <pc:chgData name="Colin Barr" userId="b0272536-ba4e-47f6-aa3e-aa9b228c20e7" providerId="ADAL" clId="{A45C0BC2-2D32-4D19-B557-CA421433A946}" dt="2023-05-30T10:07:33.419" v="757" actId="20577"/>
        <pc:sldMkLst>
          <pc:docMk/>
          <pc:sldMk cId="1238926802" sldId="325"/>
        </pc:sldMkLst>
        <pc:spChg chg="add del mod">
          <ac:chgData name="Colin Barr" userId="b0272536-ba4e-47f6-aa3e-aa9b228c20e7" providerId="ADAL" clId="{A45C0BC2-2D32-4D19-B557-CA421433A946}" dt="2023-05-30T09:59:53.359" v="704" actId="478"/>
          <ac:spMkLst>
            <pc:docMk/>
            <pc:sldMk cId="1238926802" sldId="325"/>
            <ac:spMk id="3" creationId="{9BF97913-F0DB-9C20-C468-25015BC1B092}"/>
          </ac:spMkLst>
        </pc:spChg>
        <pc:spChg chg="mod">
          <ac:chgData name="Colin Barr" userId="b0272536-ba4e-47f6-aa3e-aa9b228c20e7" providerId="ADAL" clId="{A45C0BC2-2D32-4D19-B557-CA421433A946}" dt="2023-05-30T10:07:33.419" v="757" actId="20577"/>
          <ac:spMkLst>
            <pc:docMk/>
            <pc:sldMk cId="1238926802" sldId="325"/>
            <ac:spMk id="6146" creationId="{00000000-0000-0000-0000-000000000000}"/>
          </ac:spMkLst>
        </pc:spChg>
        <pc:spChg chg="mod">
          <ac:chgData name="Colin Barr" userId="b0272536-ba4e-47f6-aa3e-aa9b228c20e7" providerId="ADAL" clId="{A45C0BC2-2D32-4D19-B557-CA421433A946}" dt="2023-05-30T10:07:28.202" v="751" actId="20577"/>
          <ac:spMkLst>
            <pc:docMk/>
            <pc:sldMk cId="1238926802" sldId="325"/>
            <ac:spMk id="44036" creationId="{00000000-0000-0000-0000-000000000000}"/>
          </ac:spMkLst>
        </pc:spChg>
        <pc:picChg chg="add mod">
          <ac:chgData name="Colin Barr" userId="b0272536-ba4e-47f6-aa3e-aa9b228c20e7" providerId="ADAL" clId="{A45C0BC2-2D32-4D19-B557-CA421433A946}" dt="2023-05-30T10:01:12.740" v="711" actId="1076"/>
          <ac:picMkLst>
            <pc:docMk/>
            <pc:sldMk cId="1238926802" sldId="325"/>
            <ac:picMk id="4" creationId="{D57CDA05-E47B-0D85-12DC-2F480D5AD27A}"/>
          </ac:picMkLst>
        </pc:picChg>
        <pc:picChg chg="del">
          <ac:chgData name="Colin Barr" userId="b0272536-ba4e-47f6-aa3e-aa9b228c20e7" providerId="ADAL" clId="{A45C0BC2-2D32-4D19-B557-CA421433A946}" dt="2023-05-30T09:59:51.475" v="703" actId="478"/>
          <ac:picMkLst>
            <pc:docMk/>
            <pc:sldMk cId="1238926802" sldId="325"/>
            <ac:picMk id="6148" creationId="{00000000-0000-0000-0000-000000000000}"/>
          </ac:picMkLst>
        </pc:picChg>
      </pc:sldChg>
      <pc:sldChg chg="addSp delSp modSp add mod modAnim">
        <pc:chgData name="Colin Barr" userId="b0272536-ba4e-47f6-aa3e-aa9b228c20e7" providerId="ADAL" clId="{A45C0BC2-2D32-4D19-B557-CA421433A946}" dt="2023-05-30T10:07:38.973" v="761" actId="20577"/>
        <pc:sldMkLst>
          <pc:docMk/>
          <pc:sldMk cId="3739794846" sldId="326"/>
        </pc:sldMkLst>
        <pc:spChg chg="mod">
          <ac:chgData name="Colin Barr" userId="b0272536-ba4e-47f6-aa3e-aa9b228c20e7" providerId="ADAL" clId="{A45C0BC2-2D32-4D19-B557-CA421433A946}" dt="2023-05-30T10:07:38.973" v="761" actId="20577"/>
          <ac:spMkLst>
            <pc:docMk/>
            <pc:sldMk cId="3739794846" sldId="326"/>
            <ac:spMk id="6146" creationId="{00000000-0000-0000-0000-000000000000}"/>
          </ac:spMkLst>
        </pc:spChg>
        <pc:spChg chg="mod">
          <ac:chgData name="Colin Barr" userId="b0272536-ba4e-47f6-aa3e-aa9b228c20e7" providerId="ADAL" clId="{A45C0BC2-2D32-4D19-B557-CA421433A946}" dt="2023-05-30T10:06:45.938" v="743" actId="20577"/>
          <ac:spMkLst>
            <pc:docMk/>
            <pc:sldMk cId="3739794846" sldId="326"/>
            <ac:spMk id="44036" creationId="{00000000-0000-0000-0000-000000000000}"/>
          </ac:spMkLst>
        </pc:spChg>
        <pc:picChg chg="add mod">
          <ac:chgData name="Colin Barr" userId="b0272536-ba4e-47f6-aa3e-aa9b228c20e7" providerId="ADAL" clId="{A45C0BC2-2D32-4D19-B557-CA421433A946}" dt="2023-05-30T10:05:23.346" v="737" actId="14100"/>
          <ac:picMkLst>
            <pc:docMk/>
            <pc:sldMk cId="3739794846" sldId="326"/>
            <ac:picMk id="2" creationId="{75E68FC9-BCE1-7299-6BC8-31E8F8CF36B5}"/>
          </ac:picMkLst>
        </pc:picChg>
        <pc:picChg chg="del">
          <ac:chgData name="Colin Barr" userId="b0272536-ba4e-47f6-aa3e-aa9b228c20e7" providerId="ADAL" clId="{A45C0BC2-2D32-4D19-B557-CA421433A946}" dt="2023-05-30T10:05:13.310" v="733" actId="478"/>
          <ac:picMkLst>
            <pc:docMk/>
            <pc:sldMk cId="3739794846" sldId="326"/>
            <ac:picMk id="4" creationId="{D57CDA05-E47B-0D85-12DC-2F480D5AD27A}"/>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6BE7E63-5F61-4713-A906-5F3E37BDCDA5}"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GB"/>
        </a:p>
      </dgm:t>
    </dgm:pt>
    <dgm:pt modelId="{6DCD5040-AFD2-4856-BEB9-C81B4659EC6C}">
      <dgm:prSet phldrT="[Text]"/>
      <dgm:spPr/>
      <dgm:t>
        <a:bodyPr/>
        <a:lstStyle/>
        <a:p>
          <a:r>
            <a:rPr lang="en-GB" dirty="0"/>
            <a:t>All children have needs</a:t>
          </a:r>
        </a:p>
      </dgm:t>
    </dgm:pt>
    <dgm:pt modelId="{E2E56336-A5C5-4674-AAEF-DC3F12E59DC6}" type="parTrans" cxnId="{4FAE378E-752E-482C-89D0-52F7C69C4881}">
      <dgm:prSet/>
      <dgm:spPr/>
      <dgm:t>
        <a:bodyPr/>
        <a:lstStyle/>
        <a:p>
          <a:endParaRPr lang="en-GB"/>
        </a:p>
      </dgm:t>
    </dgm:pt>
    <dgm:pt modelId="{496AAB46-0F8E-4F93-A200-1518CBC645BE}" type="sibTrans" cxnId="{4FAE378E-752E-482C-89D0-52F7C69C4881}">
      <dgm:prSet/>
      <dgm:spPr/>
      <dgm:t>
        <a:bodyPr/>
        <a:lstStyle/>
        <a:p>
          <a:endParaRPr lang="en-GB"/>
        </a:p>
      </dgm:t>
    </dgm:pt>
    <dgm:pt modelId="{99E767A0-1E04-4445-8052-01D88F080328}">
      <dgm:prSet phldrT="[Text]"/>
      <dgm:spPr/>
      <dgm:t>
        <a:bodyPr/>
        <a:lstStyle/>
        <a:p>
          <a:r>
            <a:rPr lang="en-GB" dirty="0"/>
            <a:t>Children are entitled to have their needs met</a:t>
          </a:r>
        </a:p>
      </dgm:t>
    </dgm:pt>
    <dgm:pt modelId="{34E4A6D6-41B9-42A0-88C4-F6708FFB21A7}" type="parTrans" cxnId="{B2355AA4-E10F-4609-A565-46CECAFAB151}">
      <dgm:prSet/>
      <dgm:spPr/>
      <dgm:t>
        <a:bodyPr/>
        <a:lstStyle/>
        <a:p>
          <a:endParaRPr lang="en-GB"/>
        </a:p>
      </dgm:t>
    </dgm:pt>
    <dgm:pt modelId="{267D2C48-9840-45FA-A967-38BB56708262}" type="sibTrans" cxnId="{B2355AA4-E10F-4609-A565-46CECAFAB151}">
      <dgm:prSet/>
      <dgm:spPr/>
      <dgm:t>
        <a:bodyPr/>
        <a:lstStyle/>
        <a:p>
          <a:endParaRPr lang="en-GB"/>
        </a:p>
      </dgm:t>
    </dgm:pt>
    <dgm:pt modelId="{883F5789-C772-4A9F-B869-50CD8FE5CEB0}">
      <dgm:prSet phldrT="[Text]"/>
      <dgm:spPr/>
      <dgm:t>
        <a:bodyPr/>
        <a:lstStyle/>
        <a:p>
          <a:r>
            <a:rPr lang="en-GB" dirty="0"/>
            <a:t>Needs can only be met if adults take responsibility for meeting them</a:t>
          </a:r>
        </a:p>
      </dgm:t>
    </dgm:pt>
    <dgm:pt modelId="{C81B0EFE-52A3-4FAE-9308-B8BD075CA600}" type="parTrans" cxnId="{6E9DC6DA-02C5-46BF-BBBC-13279BA8312A}">
      <dgm:prSet/>
      <dgm:spPr/>
      <dgm:t>
        <a:bodyPr/>
        <a:lstStyle/>
        <a:p>
          <a:endParaRPr lang="en-GB"/>
        </a:p>
      </dgm:t>
    </dgm:pt>
    <dgm:pt modelId="{10F3033A-22D8-479F-9828-E7F8990B9983}" type="sibTrans" cxnId="{6E9DC6DA-02C5-46BF-BBBC-13279BA8312A}">
      <dgm:prSet/>
      <dgm:spPr/>
      <dgm:t>
        <a:bodyPr/>
        <a:lstStyle/>
        <a:p>
          <a:endParaRPr lang="en-GB"/>
        </a:p>
      </dgm:t>
    </dgm:pt>
    <dgm:pt modelId="{9D3ABBC8-E6FA-4371-ADA5-261AAD845474}">
      <dgm:prSet phldrT="[Text]"/>
      <dgm:spPr/>
      <dgm:t>
        <a:bodyPr/>
        <a:lstStyle/>
        <a:p>
          <a:r>
            <a:rPr lang="en-GB" dirty="0"/>
            <a:t>Recognition of responsibility leads to recognition that children have rights</a:t>
          </a:r>
        </a:p>
      </dgm:t>
    </dgm:pt>
    <dgm:pt modelId="{9D8C5823-1867-4913-AE33-7135D70F76A5}" type="parTrans" cxnId="{9D79D2A9-4C52-406A-B72D-BC4C936B1427}">
      <dgm:prSet/>
      <dgm:spPr/>
      <dgm:t>
        <a:bodyPr/>
        <a:lstStyle/>
        <a:p>
          <a:endParaRPr lang="en-GB"/>
        </a:p>
      </dgm:t>
    </dgm:pt>
    <dgm:pt modelId="{E9C7351F-FCDE-4C37-AA4E-073B764A68E8}" type="sibTrans" cxnId="{9D79D2A9-4C52-406A-B72D-BC4C936B1427}">
      <dgm:prSet/>
      <dgm:spPr/>
      <dgm:t>
        <a:bodyPr/>
        <a:lstStyle/>
        <a:p>
          <a:endParaRPr lang="en-GB"/>
        </a:p>
      </dgm:t>
    </dgm:pt>
    <dgm:pt modelId="{179790EE-7419-42EE-BD66-21EE57EA2D0A}">
      <dgm:prSet phldrT="[Text]"/>
      <dgm:spPr/>
      <dgm:t>
        <a:bodyPr/>
        <a:lstStyle/>
        <a:p>
          <a:r>
            <a:rPr lang="en-GB" dirty="0"/>
            <a:t>Fulfilment of  rights means children’s needs are met</a:t>
          </a:r>
        </a:p>
      </dgm:t>
    </dgm:pt>
    <dgm:pt modelId="{9C42E7A1-F1FE-4A3A-9D79-3267C1BBB893}" type="parTrans" cxnId="{FEA9FE89-FE20-4C24-8D7D-18E111BE6287}">
      <dgm:prSet/>
      <dgm:spPr/>
      <dgm:t>
        <a:bodyPr/>
        <a:lstStyle/>
        <a:p>
          <a:endParaRPr lang="en-GB"/>
        </a:p>
      </dgm:t>
    </dgm:pt>
    <dgm:pt modelId="{E0DCAA40-BD3A-4DE8-B427-B2756480AF7D}" type="sibTrans" cxnId="{FEA9FE89-FE20-4C24-8D7D-18E111BE6287}">
      <dgm:prSet/>
      <dgm:spPr/>
      <dgm:t>
        <a:bodyPr/>
        <a:lstStyle/>
        <a:p>
          <a:endParaRPr lang="en-GB"/>
        </a:p>
      </dgm:t>
    </dgm:pt>
    <dgm:pt modelId="{1775E156-9831-4D57-AF02-FC89A2E44C14}" type="pres">
      <dgm:prSet presAssocID="{26BE7E63-5F61-4713-A906-5F3E37BDCDA5}" presName="cycle" presStyleCnt="0">
        <dgm:presLayoutVars>
          <dgm:dir/>
          <dgm:resizeHandles val="exact"/>
        </dgm:presLayoutVars>
      </dgm:prSet>
      <dgm:spPr/>
    </dgm:pt>
    <dgm:pt modelId="{A7B787B2-3E01-4A03-88A9-18A240EA909D}" type="pres">
      <dgm:prSet presAssocID="{6DCD5040-AFD2-4856-BEB9-C81B4659EC6C}" presName="node" presStyleLbl="node1" presStyleIdx="0" presStyleCnt="5" custRadScaleRad="98170" custRadScaleInc="280">
        <dgm:presLayoutVars>
          <dgm:bulletEnabled val="1"/>
        </dgm:presLayoutVars>
      </dgm:prSet>
      <dgm:spPr/>
    </dgm:pt>
    <dgm:pt modelId="{794B36E2-8A95-48D6-A8F7-BA63362575CE}" type="pres">
      <dgm:prSet presAssocID="{6DCD5040-AFD2-4856-BEB9-C81B4659EC6C}" presName="spNode" presStyleCnt="0"/>
      <dgm:spPr/>
    </dgm:pt>
    <dgm:pt modelId="{C76EAD33-A7BB-41F4-ABA5-56B652F3C4C6}" type="pres">
      <dgm:prSet presAssocID="{496AAB46-0F8E-4F93-A200-1518CBC645BE}" presName="sibTrans" presStyleLbl="sibTrans1D1" presStyleIdx="0" presStyleCnt="5"/>
      <dgm:spPr/>
    </dgm:pt>
    <dgm:pt modelId="{041DDFA6-C78E-4A01-8D48-1D2ECC45467E}" type="pres">
      <dgm:prSet presAssocID="{99E767A0-1E04-4445-8052-01D88F080328}" presName="node" presStyleLbl="node1" presStyleIdx="1" presStyleCnt="5">
        <dgm:presLayoutVars>
          <dgm:bulletEnabled val="1"/>
        </dgm:presLayoutVars>
      </dgm:prSet>
      <dgm:spPr/>
    </dgm:pt>
    <dgm:pt modelId="{0789A7F3-AC64-4D87-B37A-FEA09FB4CB57}" type="pres">
      <dgm:prSet presAssocID="{99E767A0-1E04-4445-8052-01D88F080328}" presName="spNode" presStyleCnt="0"/>
      <dgm:spPr/>
    </dgm:pt>
    <dgm:pt modelId="{9400D94F-941E-4BE0-85ED-5B05B7EFA2EF}" type="pres">
      <dgm:prSet presAssocID="{267D2C48-9840-45FA-A967-38BB56708262}" presName="sibTrans" presStyleLbl="sibTrans1D1" presStyleIdx="1" presStyleCnt="5"/>
      <dgm:spPr/>
    </dgm:pt>
    <dgm:pt modelId="{7F44D97F-2069-4D54-BA9E-8DABCBC47783}" type="pres">
      <dgm:prSet presAssocID="{883F5789-C772-4A9F-B869-50CD8FE5CEB0}" presName="node" presStyleLbl="node1" presStyleIdx="2" presStyleCnt="5">
        <dgm:presLayoutVars>
          <dgm:bulletEnabled val="1"/>
        </dgm:presLayoutVars>
      </dgm:prSet>
      <dgm:spPr/>
    </dgm:pt>
    <dgm:pt modelId="{E3976698-56FF-4427-A953-3E1A99F73104}" type="pres">
      <dgm:prSet presAssocID="{883F5789-C772-4A9F-B869-50CD8FE5CEB0}" presName="spNode" presStyleCnt="0"/>
      <dgm:spPr/>
    </dgm:pt>
    <dgm:pt modelId="{B8184026-31D4-4176-92B0-C69FF08BF766}" type="pres">
      <dgm:prSet presAssocID="{10F3033A-22D8-479F-9828-E7F8990B9983}" presName="sibTrans" presStyleLbl="sibTrans1D1" presStyleIdx="2" presStyleCnt="5"/>
      <dgm:spPr/>
    </dgm:pt>
    <dgm:pt modelId="{1C4796D0-A162-407D-8201-942CA8E0CF04}" type="pres">
      <dgm:prSet presAssocID="{9D3ABBC8-E6FA-4371-ADA5-261AAD845474}" presName="node" presStyleLbl="node1" presStyleIdx="3" presStyleCnt="5">
        <dgm:presLayoutVars>
          <dgm:bulletEnabled val="1"/>
        </dgm:presLayoutVars>
      </dgm:prSet>
      <dgm:spPr/>
    </dgm:pt>
    <dgm:pt modelId="{683CEE62-775C-4863-8443-38A66E24E7A9}" type="pres">
      <dgm:prSet presAssocID="{9D3ABBC8-E6FA-4371-ADA5-261AAD845474}" presName="spNode" presStyleCnt="0"/>
      <dgm:spPr/>
    </dgm:pt>
    <dgm:pt modelId="{EFA6E386-31AB-4204-829E-FF7884D5FFE4}" type="pres">
      <dgm:prSet presAssocID="{E9C7351F-FCDE-4C37-AA4E-073B764A68E8}" presName="sibTrans" presStyleLbl="sibTrans1D1" presStyleIdx="3" presStyleCnt="5"/>
      <dgm:spPr/>
    </dgm:pt>
    <dgm:pt modelId="{7639FDB5-4877-4A22-9CC8-74A519304AA2}" type="pres">
      <dgm:prSet presAssocID="{179790EE-7419-42EE-BD66-21EE57EA2D0A}" presName="node" presStyleLbl="node1" presStyleIdx="4" presStyleCnt="5">
        <dgm:presLayoutVars>
          <dgm:bulletEnabled val="1"/>
        </dgm:presLayoutVars>
      </dgm:prSet>
      <dgm:spPr/>
    </dgm:pt>
    <dgm:pt modelId="{6A2D4554-8239-45AA-947F-8E837F219468}" type="pres">
      <dgm:prSet presAssocID="{179790EE-7419-42EE-BD66-21EE57EA2D0A}" presName="spNode" presStyleCnt="0"/>
      <dgm:spPr/>
    </dgm:pt>
    <dgm:pt modelId="{CBF28BA5-9357-4725-9EBF-66619FC7F2C1}" type="pres">
      <dgm:prSet presAssocID="{E0DCAA40-BD3A-4DE8-B427-B2756480AF7D}" presName="sibTrans" presStyleLbl="sibTrans1D1" presStyleIdx="4" presStyleCnt="5"/>
      <dgm:spPr/>
    </dgm:pt>
  </dgm:ptLst>
  <dgm:cxnLst>
    <dgm:cxn modelId="{5153880D-FF8C-4418-BE41-545B0A8184C5}" type="presOf" srcId="{99E767A0-1E04-4445-8052-01D88F080328}" destId="{041DDFA6-C78E-4A01-8D48-1D2ECC45467E}" srcOrd="0" destOrd="0" presId="urn:microsoft.com/office/officeart/2005/8/layout/cycle5"/>
    <dgm:cxn modelId="{CD6BDE1B-8675-4304-BF5C-B2F5F543EB6B}" type="presOf" srcId="{6DCD5040-AFD2-4856-BEB9-C81B4659EC6C}" destId="{A7B787B2-3E01-4A03-88A9-18A240EA909D}" srcOrd="0" destOrd="0" presId="urn:microsoft.com/office/officeart/2005/8/layout/cycle5"/>
    <dgm:cxn modelId="{773DE12E-E5B8-4A73-B099-B1AC74138CA8}" type="presOf" srcId="{E0DCAA40-BD3A-4DE8-B427-B2756480AF7D}" destId="{CBF28BA5-9357-4725-9EBF-66619FC7F2C1}" srcOrd="0" destOrd="0" presId="urn:microsoft.com/office/officeart/2005/8/layout/cycle5"/>
    <dgm:cxn modelId="{94179231-EF9C-46A5-B210-B169CD81A925}" type="presOf" srcId="{267D2C48-9840-45FA-A967-38BB56708262}" destId="{9400D94F-941E-4BE0-85ED-5B05B7EFA2EF}" srcOrd="0" destOrd="0" presId="urn:microsoft.com/office/officeart/2005/8/layout/cycle5"/>
    <dgm:cxn modelId="{6025A232-73E7-4587-9D58-5E1024CD1D15}" type="presOf" srcId="{26BE7E63-5F61-4713-A906-5F3E37BDCDA5}" destId="{1775E156-9831-4D57-AF02-FC89A2E44C14}" srcOrd="0" destOrd="0" presId="urn:microsoft.com/office/officeart/2005/8/layout/cycle5"/>
    <dgm:cxn modelId="{9E472A4C-30BC-49B6-920C-A583A2E6555F}" type="presOf" srcId="{496AAB46-0F8E-4F93-A200-1518CBC645BE}" destId="{C76EAD33-A7BB-41F4-ABA5-56B652F3C4C6}" srcOrd="0" destOrd="0" presId="urn:microsoft.com/office/officeart/2005/8/layout/cycle5"/>
    <dgm:cxn modelId="{756A7F5A-6FE8-40A3-BAEF-B06ED750EC22}" type="presOf" srcId="{10F3033A-22D8-479F-9828-E7F8990B9983}" destId="{B8184026-31D4-4176-92B0-C69FF08BF766}" srcOrd="0" destOrd="0" presId="urn:microsoft.com/office/officeart/2005/8/layout/cycle5"/>
    <dgm:cxn modelId="{B5E88587-17A7-4417-8D16-4837679C0DC9}" type="presOf" srcId="{179790EE-7419-42EE-BD66-21EE57EA2D0A}" destId="{7639FDB5-4877-4A22-9CC8-74A519304AA2}" srcOrd="0" destOrd="0" presId="urn:microsoft.com/office/officeart/2005/8/layout/cycle5"/>
    <dgm:cxn modelId="{FEA9FE89-FE20-4C24-8D7D-18E111BE6287}" srcId="{26BE7E63-5F61-4713-A906-5F3E37BDCDA5}" destId="{179790EE-7419-42EE-BD66-21EE57EA2D0A}" srcOrd="4" destOrd="0" parTransId="{9C42E7A1-F1FE-4A3A-9D79-3267C1BBB893}" sibTransId="{E0DCAA40-BD3A-4DE8-B427-B2756480AF7D}"/>
    <dgm:cxn modelId="{4FAE378E-752E-482C-89D0-52F7C69C4881}" srcId="{26BE7E63-5F61-4713-A906-5F3E37BDCDA5}" destId="{6DCD5040-AFD2-4856-BEB9-C81B4659EC6C}" srcOrd="0" destOrd="0" parTransId="{E2E56336-A5C5-4674-AAEF-DC3F12E59DC6}" sibTransId="{496AAB46-0F8E-4F93-A200-1518CBC645BE}"/>
    <dgm:cxn modelId="{B2355AA4-E10F-4609-A565-46CECAFAB151}" srcId="{26BE7E63-5F61-4713-A906-5F3E37BDCDA5}" destId="{99E767A0-1E04-4445-8052-01D88F080328}" srcOrd="1" destOrd="0" parTransId="{34E4A6D6-41B9-42A0-88C4-F6708FFB21A7}" sibTransId="{267D2C48-9840-45FA-A967-38BB56708262}"/>
    <dgm:cxn modelId="{9D79D2A9-4C52-406A-B72D-BC4C936B1427}" srcId="{26BE7E63-5F61-4713-A906-5F3E37BDCDA5}" destId="{9D3ABBC8-E6FA-4371-ADA5-261AAD845474}" srcOrd="3" destOrd="0" parTransId="{9D8C5823-1867-4913-AE33-7135D70F76A5}" sibTransId="{E9C7351F-FCDE-4C37-AA4E-073B764A68E8}"/>
    <dgm:cxn modelId="{125FD6C3-E5D7-4D2D-A459-06963A2B353D}" type="presOf" srcId="{883F5789-C772-4A9F-B869-50CD8FE5CEB0}" destId="{7F44D97F-2069-4D54-BA9E-8DABCBC47783}" srcOrd="0" destOrd="0" presId="urn:microsoft.com/office/officeart/2005/8/layout/cycle5"/>
    <dgm:cxn modelId="{4BE878C9-02F3-47CD-9A8E-BDD095936FC5}" type="presOf" srcId="{9D3ABBC8-E6FA-4371-ADA5-261AAD845474}" destId="{1C4796D0-A162-407D-8201-942CA8E0CF04}" srcOrd="0" destOrd="0" presId="urn:microsoft.com/office/officeart/2005/8/layout/cycle5"/>
    <dgm:cxn modelId="{6E9DC6DA-02C5-46BF-BBBC-13279BA8312A}" srcId="{26BE7E63-5F61-4713-A906-5F3E37BDCDA5}" destId="{883F5789-C772-4A9F-B869-50CD8FE5CEB0}" srcOrd="2" destOrd="0" parTransId="{C81B0EFE-52A3-4FAE-9308-B8BD075CA600}" sibTransId="{10F3033A-22D8-479F-9828-E7F8990B9983}"/>
    <dgm:cxn modelId="{C687A3E1-9AE4-4CB2-AF91-CD3A0BC80146}" type="presOf" srcId="{E9C7351F-FCDE-4C37-AA4E-073B764A68E8}" destId="{EFA6E386-31AB-4204-829E-FF7884D5FFE4}" srcOrd="0" destOrd="0" presId="urn:microsoft.com/office/officeart/2005/8/layout/cycle5"/>
    <dgm:cxn modelId="{A76F7038-5573-40C2-A1D5-9D0DD35458AD}" type="presParOf" srcId="{1775E156-9831-4D57-AF02-FC89A2E44C14}" destId="{A7B787B2-3E01-4A03-88A9-18A240EA909D}" srcOrd="0" destOrd="0" presId="urn:microsoft.com/office/officeart/2005/8/layout/cycle5"/>
    <dgm:cxn modelId="{4C6504CB-D9F2-4EBD-94CC-3F975F26E217}" type="presParOf" srcId="{1775E156-9831-4D57-AF02-FC89A2E44C14}" destId="{794B36E2-8A95-48D6-A8F7-BA63362575CE}" srcOrd="1" destOrd="0" presId="urn:microsoft.com/office/officeart/2005/8/layout/cycle5"/>
    <dgm:cxn modelId="{A4457698-DDC5-44A5-8649-32BCC3C94CAB}" type="presParOf" srcId="{1775E156-9831-4D57-AF02-FC89A2E44C14}" destId="{C76EAD33-A7BB-41F4-ABA5-56B652F3C4C6}" srcOrd="2" destOrd="0" presId="urn:microsoft.com/office/officeart/2005/8/layout/cycle5"/>
    <dgm:cxn modelId="{3AE7E19B-005B-436E-A280-D19944DF8CCB}" type="presParOf" srcId="{1775E156-9831-4D57-AF02-FC89A2E44C14}" destId="{041DDFA6-C78E-4A01-8D48-1D2ECC45467E}" srcOrd="3" destOrd="0" presId="urn:microsoft.com/office/officeart/2005/8/layout/cycle5"/>
    <dgm:cxn modelId="{96A7EA1B-0CF7-4BC6-868A-7D8A2DD54323}" type="presParOf" srcId="{1775E156-9831-4D57-AF02-FC89A2E44C14}" destId="{0789A7F3-AC64-4D87-B37A-FEA09FB4CB57}" srcOrd="4" destOrd="0" presId="urn:microsoft.com/office/officeart/2005/8/layout/cycle5"/>
    <dgm:cxn modelId="{9D878323-B036-4B15-AFF6-7237366A58F9}" type="presParOf" srcId="{1775E156-9831-4D57-AF02-FC89A2E44C14}" destId="{9400D94F-941E-4BE0-85ED-5B05B7EFA2EF}" srcOrd="5" destOrd="0" presId="urn:microsoft.com/office/officeart/2005/8/layout/cycle5"/>
    <dgm:cxn modelId="{68BA2F2B-7EA3-49A5-BBD9-80BCCAF542FC}" type="presParOf" srcId="{1775E156-9831-4D57-AF02-FC89A2E44C14}" destId="{7F44D97F-2069-4D54-BA9E-8DABCBC47783}" srcOrd="6" destOrd="0" presId="urn:microsoft.com/office/officeart/2005/8/layout/cycle5"/>
    <dgm:cxn modelId="{B3F76D8D-79E5-4517-9C16-1ED040627703}" type="presParOf" srcId="{1775E156-9831-4D57-AF02-FC89A2E44C14}" destId="{E3976698-56FF-4427-A953-3E1A99F73104}" srcOrd="7" destOrd="0" presId="urn:microsoft.com/office/officeart/2005/8/layout/cycle5"/>
    <dgm:cxn modelId="{D300DBB7-3C5A-4920-85BF-EC3DC5ECB148}" type="presParOf" srcId="{1775E156-9831-4D57-AF02-FC89A2E44C14}" destId="{B8184026-31D4-4176-92B0-C69FF08BF766}" srcOrd="8" destOrd="0" presId="urn:microsoft.com/office/officeart/2005/8/layout/cycle5"/>
    <dgm:cxn modelId="{DA57323A-AA26-446B-92C1-00D338AECE9F}" type="presParOf" srcId="{1775E156-9831-4D57-AF02-FC89A2E44C14}" destId="{1C4796D0-A162-407D-8201-942CA8E0CF04}" srcOrd="9" destOrd="0" presId="urn:microsoft.com/office/officeart/2005/8/layout/cycle5"/>
    <dgm:cxn modelId="{C125926E-1D91-43FF-9126-73B4CF87396F}" type="presParOf" srcId="{1775E156-9831-4D57-AF02-FC89A2E44C14}" destId="{683CEE62-775C-4863-8443-38A66E24E7A9}" srcOrd="10" destOrd="0" presId="urn:microsoft.com/office/officeart/2005/8/layout/cycle5"/>
    <dgm:cxn modelId="{F934D1A9-45A0-46E8-B243-ABD4A8656FE7}" type="presParOf" srcId="{1775E156-9831-4D57-AF02-FC89A2E44C14}" destId="{EFA6E386-31AB-4204-829E-FF7884D5FFE4}" srcOrd="11" destOrd="0" presId="urn:microsoft.com/office/officeart/2005/8/layout/cycle5"/>
    <dgm:cxn modelId="{8DDBC158-47C1-467D-8E8B-4C0F0DEAE3A3}" type="presParOf" srcId="{1775E156-9831-4D57-AF02-FC89A2E44C14}" destId="{7639FDB5-4877-4A22-9CC8-74A519304AA2}" srcOrd="12" destOrd="0" presId="urn:microsoft.com/office/officeart/2005/8/layout/cycle5"/>
    <dgm:cxn modelId="{1191CD9B-AFAE-45A7-B9F0-C55291AD392A}" type="presParOf" srcId="{1775E156-9831-4D57-AF02-FC89A2E44C14}" destId="{6A2D4554-8239-45AA-947F-8E837F219468}" srcOrd="13" destOrd="0" presId="urn:microsoft.com/office/officeart/2005/8/layout/cycle5"/>
    <dgm:cxn modelId="{03367379-8ED4-4E24-889D-B2FC62E92FF3}" type="presParOf" srcId="{1775E156-9831-4D57-AF02-FC89A2E44C14}" destId="{CBF28BA5-9357-4725-9EBF-66619FC7F2C1}" srcOrd="14"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B787B2-3E01-4A03-88A9-18A240EA909D}">
      <dsp:nvSpPr>
        <dsp:cNvPr id="0" name=""/>
        <dsp:cNvSpPr/>
      </dsp:nvSpPr>
      <dsp:spPr>
        <a:xfrm>
          <a:off x="3580979" y="42499"/>
          <a:ext cx="1758701" cy="1143156"/>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All children have needs</a:t>
          </a:r>
        </a:p>
      </dsp:txBody>
      <dsp:txXfrm>
        <a:off x="3636783" y="98303"/>
        <a:ext cx="1647093" cy="1031548"/>
      </dsp:txXfrm>
    </dsp:sp>
    <dsp:sp modelId="{C76EAD33-A7BB-41F4-ABA5-56B652F3C4C6}">
      <dsp:nvSpPr>
        <dsp:cNvPr id="0" name=""/>
        <dsp:cNvSpPr/>
      </dsp:nvSpPr>
      <dsp:spPr>
        <a:xfrm>
          <a:off x="2217217" y="635679"/>
          <a:ext cx="4569671" cy="4569671"/>
        </a:xfrm>
        <a:custGeom>
          <a:avLst/>
          <a:gdLst/>
          <a:ahLst/>
          <a:cxnLst/>
          <a:rect l="0" t="0" r="0" b="0"/>
          <a:pathLst>
            <a:path>
              <a:moveTo>
                <a:pt x="3355030" y="266133"/>
              </a:moveTo>
              <a:arcTo wR="2284835" hR="2284835" stAng="17875791" swAng="1182411"/>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041DDFA6-C78E-4A01-8D48-1D2ECC45467E}">
      <dsp:nvSpPr>
        <dsp:cNvPr id="0" name=""/>
        <dsp:cNvSpPr/>
      </dsp:nvSpPr>
      <dsp:spPr>
        <a:xfrm>
          <a:off x="5751356" y="1579468"/>
          <a:ext cx="1758701" cy="1143156"/>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Children are entitled to have their needs met</a:t>
          </a:r>
        </a:p>
      </dsp:txBody>
      <dsp:txXfrm>
        <a:off x="5807160" y="1635272"/>
        <a:ext cx="1647093" cy="1031548"/>
      </dsp:txXfrm>
    </dsp:sp>
    <dsp:sp modelId="{9400D94F-941E-4BE0-85ED-5B05B7EFA2EF}">
      <dsp:nvSpPr>
        <dsp:cNvPr id="0" name=""/>
        <dsp:cNvSpPr/>
      </dsp:nvSpPr>
      <dsp:spPr>
        <a:xfrm>
          <a:off x="2172864" y="572263"/>
          <a:ext cx="4569671" cy="4569671"/>
        </a:xfrm>
        <a:custGeom>
          <a:avLst/>
          <a:gdLst/>
          <a:ahLst/>
          <a:cxnLst/>
          <a:rect l="0" t="0" r="0" b="0"/>
          <a:pathLst>
            <a:path>
              <a:moveTo>
                <a:pt x="4564204" y="2442804"/>
              </a:moveTo>
              <a:arcTo wR="2284835" hR="2284835" stAng="21837868" swAng="1360417"/>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7F44D97F-2069-4D54-BA9E-8DABCBC47783}">
      <dsp:nvSpPr>
        <dsp:cNvPr id="0" name=""/>
        <dsp:cNvSpPr/>
      </dsp:nvSpPr>
      <dsp:spPr>
        <a:xfrm>
          <a:off x="4921341" y="4133992"/>
          <a:ext cx="1758701" cy="1143156"/>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Needs can only be met if adults take responsibility for meeting them</a:t>
          </a:r>
        </a:p>
      </dsp:txBody>
      <dsp:txXfrm>
        <a:off x="4977145" y="4189796"/>
        <a:ext cx="1647093" cy="1031548"/>
      </dsp:txXfrm>
    </dsp:sp>
    <dsp:sp modelId="{B8184026-31D4-4176-92B0-C69FF08BF766}">
      <dsp:nvSpPr>
        <dsp:cNvPr id="0" name=""/>
        <dsp:cNvSpPr/>
      </dsp:nvSpPr>
      <dsp:spPr>
        <a:xfrm>
          <a:off x="2172864" y="572263"/>
          <a:ext cx="4569671" cy="4569671"/>
        </a:xfrm>
        <a:custGeom>
          <a:avLst/>
          <a:gdLst/>
          <a:ahLst/>
          <a:cxnLst/>
          <a:rect l="0" t="0" r="0" b="0"/>
          <a:pathLst>
            <a:path>
              <a:moveTo>
                <a:pt x="2565552" y="4552361"/>
              </a:moveTo>
              <a:arcTo wR="2284835" hR="2284835" stAng="4976566" swAng="846867"/>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1C4796D0-A162-407D-8201-942CA8E0CF04}">
      <dsp:nvSpPr>
        <dsp:cNvPr id="0" name=""/>
        <dsp:cNvSpPr/>
      </dsp:nvSpPr>
      <dsp:spPr>
        <a:xfrm>
          <a:off x="2235356" y="4133992"/>
          <a:ext cx="1758701" cy="1143156"/>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Recognition of responsibility leads to recognition that children have rights</a:t>
          </a:r>
        </a:p>
      </dsp:txBody>
      <dsp:txXfrm>
        <a:off x="2291160" y="4189796"/>
        <a:ext cx="1647093" cy="1031548"/>
      </dsp:txXfrm>
    </dsp:sp>
    <dsp:sp modelId="{EFA6E386-31AB-4204-829E-FF7884D5FFE4}">
      <dsp:nvSpPr>
        <dsp:cNvPr id="0" name=""/>
        <dsp:cNvSpPr/>
      </dsp:nvSpPr>
      <dsp:spPr>
        <a:xfrm>
          <a:off x="2172864" y="572263"/>
          <a:ext cx="4569671" cy="4569671"/>
        </a:xfrm>
        <a:custGeom>
          <a:avLst/>
          <a:gdLst/>
          <a:ahLst/>
          <a:cxnLst/>
          <a:rect l="0" t="0" r="0" b="0"/>
          <a:pathLst>
            <a:path>
              <a:moveTo>
                <a:pt x="242520" y="3309249"/>
              </a:moveTo>
              <a:arcTo wR="2284835" hR="2284835" stAng="9201714" swAng="1360417"/>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7639FDB5-4877-4A22-9CC8-74A519304AA2}">
      <dsp:nvSpPr>
        <dsp:cNvPr id="0" name=""/>
        <dsp:cNvSpPr/>
      </dsp:nvSpPr>
      <dsp:spPr>
        <a:xfrm>
          <a:off x="1405341" y="1579468"/>
          <a:ext cx="1758701" cy="1143156"/>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Fulfilment of  rights means children’s needs are met</a:t>
          </a:r>
        </a:p>
      </dsp:txBody>
      <dsp:txXfrm>
        <a:off x="1461145" y="1635272"/>
        <a:ext cx="1647093" cy="1031548"/>
      </dsp:txXfrm>
    </dsp:sp>
    <dsp:sp modelId="{CBF28BA5-9357-4725-9EBF-66619FC7F2C1}">
      <dsp:nvSpPr>
        <dsp:cNvPr id="0" name=""/>
        <dsp:cNvSpPr/>
      </dsp:nvSpPr>
      <dsp:spPr>
        <a:xfrm>
          <a:off x="2128689" y="635433"/>
          <a:ext cx="4569671" cy="4569671"/>
        </a:xfrm>
        <a:custGeom>
          <a:avLst/>
          <a:gdLst/>
          <a:ahLst/>
          <a:cxnLst/>
          <a:rect l="0" t="0" r="0" b="0"/>
          <a:pathLst>
            <a:path>
              <a:moveTo>
                <a:pt x="597140" y="744654"/>
              </a:moveTo>
              <a:arcTo wR="2284835" hR="2284835" stAng="13343005" swAng="1187755"/>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52BC85-212B-4802-8C8B-355CCCFE9542}" type="datetimeFigureOut">
              <a:rPr lang="en-GB" smtClean="0"/>
              <a:t>30/05/2023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685F20-4481-47D1-8812-AA5232D15C34}" type="slidenum">
              <a:rPr lang="en-GB" smtClean="0"/>
              <a:t>‹#›</a:t>
            </a:fld>
            <a:endParaRPr lang="en-GB"/>
          </a:p>
        </p:txBody>
      </p:sp>
    </p:spTree>
    <p:extLst>
      <p:ext uri="{BB962C8B-B14F-4D97-AF65-F5344CB8AC3E}">
        <p14:creationId xmlns:p14="http://schemas.microsoft.com/office/powerpoint/2010/main" val="36114897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bwMode="auto">
          <a:noFill/>
          <a:ln>
            <a:solidFill>
              <a:srgbClr val="000000"/>
            </a:solidFill>
            <a:miter lim="800000"/>
            <a:headEnd/>
            <a:tailEnd/>
          </a:ln>
        </p:spPr>
      </p:sp>
      <p:sp>
        <p:nvSpPr>
          <p:cNvPr id="4198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ltLang="en-US"/>
          </a:p>
        </p:txBody>
      </p:sp>
      <p:sp>
        <p:nvSpPr>
          <p:cNvPr id="15364"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0A7306D0-8F27-4998-8D32-B8D659CC62D8}" type="slidenum">
              <a:rPr lang="en-GB" smtClean="0"/>
              <a:pPr fontAlgn="base">
                <a:spcBef>
                  <a:spcPct val="0"/>
                </a:spcBef>
                <a:spcAft>
                  <a:spcPct val="0"/>
                </a:spcAft>
                <a:defRPr/>
              </a:pPr>
              <a:t>13</a:t>
            </a:fld>
            <a:endParaRPr lang="en-GB"/>
          </a:p>
        </p:txBody>
      </p:sp>
    </p:spTree>
    <p:extLst>
      <p:ext uri="{BB962C8B-B14F-4D97-AF65-F5344CB8AC3E}">
        <p14:creationId xmlns:p14="http://schemas.microsoft.com/office/powerpoint/2010/main" val="42223539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EB3E3600-BEA7-443A-BEDF-6A31B04B1ECC}" type="slidenum">
              <a:rPr lang="en-GB" smtClean="0"/>
              <a:pPr/>
              <a:t>14</a:t>
            </a:fld>
            <a:endParaRPr lang="en-GB"/>
          </a:p>
        </p:txBody>
      </p:sp>
      <p:sp>
        <p:nvSpPr>
          <p:cNvPr id="47107" name="Rectangle 2"/>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47108" name="Rectangle 3"/>
          <p:cNvSpPr>
            <a:spLocks noGrp="1" noChangeArrowheads="1"/>
          </p:cNvSpPr>
          <p:nvPr>
            <p:ph type="body" idx="1"/>
          </p:nvPr>
        </p:nvSpPr>
        <p:spPr bwMode="auto">
          <a:xfrm>
            <a:off x="914508" y="4343144"/>
            <a:ext cx="5028986" cy="4115019"/>
          </a:xfrm>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atin typeface="Arial" charset="0"/>
            </a:endParaRPr>
          </a:p>
        </p:txBody>
      </p:sp>
    </p:spTree>
    <p:extLst>
      <p:ext uri="{BB962C8B-B14F-4D97-AF65-F5344CB8AC3E}">
        <p14:creationId xmlns:p14="http://schemas.microsoft.com/office/powerpoint/2010/main" val="31733856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5/30/2023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5/30/2023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5/30/2023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5/30/2023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5/30/2023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5/30/2023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5/30/2023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5/30/2023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5/30/2023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914400" y="465139"/>
            <a:ext cx="10363200" cy="1431925"/>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lipArt Placeholder 3"/>
          <p:cNvSpPr>
            <a:spLocks noGrp="1"/>
          </p:cNvSpPr>
          <p:nvPr>
            <p:ph type="clipArt" sz="half" idx="2"/>
          </p:nvPr>
        </p:nvSpPr>
        <p:spPr>
          <a:xfrm>
            <a:off x="6197600" y="1981200"/>
            <a:ext cx="5080000" cy="4114800"/>
          </a:xfrm>
        </p:spPr>
        <p:txBody>
          <a:bodyPr/>
          <a:lstStyle/>
          <a:p>
            <a:pPr lvl="0"/>
            <a:endParaRPr lang="en-GB" noProof="0"/>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62E9FB27-44BF-4551-AA57-88958533D4AB}" type="slidenum">
              <a:rPr lang="en-GB"/>
              <a:pPr>
                <a:defRPr/>
              </a:pPr>
              <a:t>‹#›</a:t>
            </a:fld>
            <a:endParaRPr lang="en-GB"/>
          </a:p>
        </p:txBody>
      </p:sp>
    </p:spTree>
    <p:extLst>
      <p:ext uri="{BB962C8B-B14F-4D97-AF65-F5344CB8AC3E}">
        <p14:creationId xmlns:p14="http://schemas.microsoft.com/office/powerpoint/2010/main" val="14113345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465139"/>
            <a:ext cx="10363200" cy="1431925"/>
          </a:xfrm>
        </p:spPr>
        <p:txBody>
          <a:bodyPr/>
          <a:lstStyle/>
          <a:p>
            <a:r>
              <a:rPr lang="en-US"/>
              <a:t>Click to edit Master title style</a:t>
            </a:r>
            <a:endParaRPr lang="en-GB"/>
          </a:p>
        </p:txBody>
      </p:sp>
      <p:sp>
        <p:nvSpPr>
          <p:cNvPr id="3" name="ClipArt Placeholder 2"/>
          <p:cNvSpPr>
            <a:spLocks noGrp="1"/>
          </p:cNvSpPr>
          <p:nvPr>
            <p:ph type="clipArt" sz="half" idx="1"/>
          </p:nvPr>
        </p:nvSpPr>
        <p:spPr>
          <a:xfrm>
            <a:off x="914400" y="1981200"/>
            <a:ext cx="5080000" cy="4114800"/>
          </a:xfrm>
        </p:spPr>
        <p:txBody>
          <a:bodyPr/>
          <a:lstStyle/>
          <a:p>
            <a:pPr lvl="0"/>
            <a:endParaRPr lang="en-GB" noProof="0"/>
          </a:p>
        </p:txBody>
      </p:sp>
      <p:sp>
        <p:nvSpPr>
          <p:cNvPr id="4" name="Text Placeholder 3"/>
          <p:cNvSpPr>
            <a:spLocks noGrp="1"/>
          </p:cNvSpPr>
          <p:nvPr>
            <p:ph type="body" sz="half" idx="2"/>
          </p:nvPr>
        </p:nvSpPr>
        <p:spPr>
          <a:xfrm>
            <a:off x="61976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1C364450-3A35-424E-A4E4-BF332930DCDF}" type="slidenum">
              <a:rPr lang="en-GB"/>
              <a:pPr>
                <a:defRPr/>
              </a:pPr>
              <a:t>‹#›</a:t>
            </a:fld>
            <a:endParaRPr lang="en-GB"/>
          </a:p>
        </p:txBody>
      </p:sp>
    </p:spTree>
    <p:extLst>
      <p:ext uri="{BB962C8B-B14F-4D97-AF65-F5344CB8AC3E}">
        <p14:creationId xmlns:p14="http://schemas.microsoft.com/office/powerpoint/2010/main" val="35511184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5/30/2023</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 id="2147483665" r:id="rId17"/>
    <p:sldLayoutId id="2147483666" r:id="rId18"/>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www.naeyc.org/resources/position-statements/dap/principles" TargetMode="Externa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www.gov.uk/early-years-foundation-stage" TargetMode="Externa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5.xml.rels><?xml version="1.0" encoding="UTF-8" standalone="yes"?>
<Relationships xmlns="http://schemas.openxmlformats.org/package/2006/relationships"><Relationship Id="rId3" Type="http://schemas.openxmlformats.org/officeDocument/2006/relationships/hyperlink" Target="https://link-springer-com.ezproxy.uwtsd.ac.uk/article/10.1007/s42322-020-00056-5" TargetMode="External"/><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1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ww.unicef.org.uk/what-we-do/un-convention-child-rights/" TargetMode="Externa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www.humanium.org/en/convention/signatory-states/#Adoption,%20Ratification%20and%20Entry%20Into%20Force"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hyperlink" Target="https://www.youtube.com/watch?v=mJggYdw3I0k"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s://www.bbc.co.uk/bitesize/guides/z42d4xs/revision/1"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8.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hyperlink" Target="https://www.youtube.com/watch?v=mI2dYmNCJVQ"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190790" y="3856332"/>
            <a:ext cx="8915399" cy="2262781"/>
          </a:xfrm>
        </p:spPr>
        <p:txBody>
          <a:bodyPr>
            <a:normAutofit fontScale="90000"/>
          </a:bodyPr>
          <a:lstStyle/>
          <a:p>
            <a:pPr algn="ctr"/>
            <a:br>
              <a:rPr lang="en-GB" dirty="0"/>
            </a:br>
            <a:br>
              <a:rPr lang="en-GB" dirty="0"/>
            </a:br>
            <a:br>
              <a:rPr lang="en-GB" dirty="0"/>
            </a:br>
            <a:br>
              <a:rPr lang="en-GB" dirty="0"/>
            </a:br>
            <a:br>
              <a:rPr lang="en-GB" dirty="0"/>
            </a:br>
            <a:r>
              <a:rPr lang="en-GB" sz="3100" dirty="0"/>
              <a:t>In Today’s session we will explore </a:t>
            </a:r>
            <a:br>
              <a:rPr lang="en-GB" sz="3100" dirty="0"/>
            </a:br>
            <a:br>
              <a:rPr lang="en-GB" sz="3100" dirty="0"/>
            </a:br>
            <a:r>
              <a:rPr lang="en-GB" sz="3100" dirty="0">
                <a:solidFill>
                  <a:srgbClr val="7030A0"/>
                </a:solidFill>
              </a:rPr>
              <a:t>. How experiences influence childhood</a:t>
            </a:r>
            <a:br>
              <a:rPr lang="en-GB" sz="3100" dirty="0">
                <a:solidFill>
                  <a:srgbClr val="7030A0"/>
                </a:solidFill>
              </a:rPr>
            </a:br>
            <a:br>
              <a:rPr lang="en-GB" sz="3100" dirty="0">
                <a:solidFill>
                  <a:srgbClr val="7030A0"/>
                </a:solidFill>
              </a:rPr>
            </a:br>
            <a:r>
              <a:rPr lang="en-GB" sz="3100" dirty="0">
                <a:solidFill>
                  <a:srgbClr val="7030A0"/>
                </a:solidFill>
              </a:rPr>
              <a:t>. How the environment influences childhood</a:t>
            </a:r>
            <a:br>
              <a:rPr lang="en-GB" sz="3100" dirty="0">
                <a:solidFill>
                  <a:srgbClr val="7030A0"/>
                </a:solidFill>
              </a:rPr>
            </a:br>
            <a:br>
              <a:rPr lang="en-GB" sz="3100" dirty="0">
                <a:solidFill>
                  <a:srgbClr val="7030A0"/>
                </a:solidFill>
              </a:rPr>
            </a:br>
            <a:r>
              <a:rPr lang="en-GB" sz="3100" dirty="0">
                <a:solidFill>
                  <a:srgbClr val="7030A0"/>
                </a:solidFill>
              </a:rPr>
              <a:t>. Environmental models of childhood and society</a:t>
            </a:r>
            <a:br>
              <a:rPr lang="en-GB" sz="3100" dirty="0">
                <a:solidFill>
                  <a:srgbClr val="7030A0"/>
                </a:solidFill>
              </a:rPr>
            </a:br>
            <a:br>
              <a:rPr lang="en-GB" sz="3100" dirty="0"/>
            </a:br>
            <a:r>
              <a:rPr lang="en-GB" sz="3100" dirty="0"/>
              <a:t>.</a:t>
            </a:r>
            <a:r>
              <a:rPr lang="en-GB" sz="3100" dirty="0">
                <a:solidFill>
                  <a:srgbClr val="00B050"/>
                </a:solidFill>
              </a:rPr>
              <a:t>United Nations Convention on the Rights of the Child</a:t>
            </a:r>
            <a:br>
              <a:rPr lang="en-GB" sz="3100" dirty="0">
                <a:solidFill>
                  <a:srgbClr val="00B050"/>
                </a:solidFill>
              </a:rPr>
            </a:br>
            <a:r>
              <a:rPr lang="en-GB" sz="3100" dirty="0">
                <a:solidFill>
                  <a:srgbClr val="00B050"/>
                </a:solidFill>
              </a:rPr>
              <a:t>(UNCRC)</a:t>
            </a:r>
            <a:br>
              <a:rPr lang="en-GB" sz="3100" dirty="0">
                <a:solidFill>
                  <a:srgbClr val="00B050"/>
                </a:solidFill>
              </a:rPr>
            </a:br>
            <a:br>
              <a:rPr lang="en-GB" sz="3100" dirty="0"/>
            </a:br>
            <a:r>
              <a:rPr lang="en-GB" sz="3100" dirty="0"/>
              <a:t>.</a:t>
            </a:r>
            <a:r>
              <a:rPr lang="en-GB" sz="3100" dirty="0">
                <a:solidFill>
                  <a:schemeClr val="accent1">
                    <a:lumMod val="60000"/>
                    <a:lumOff val="40000"/>
                  </a:schemeClr>
                </a:solidFill>
              </a:rPr>
              <a:t>Presentation support</a:t>
            </a:r>
          </a:p>
        </p:txBody>
      </p:sp>
    </p:spTree>
    <p:extLst>
      <p:ext uri="{BB962C8B-B14F-4D97-AF65-F5344CB8AC3E}">
        <p14:creationId xmlns:p14="http://schemas.microsoft.com/office/powerpoint/2010/main" val="10354564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05964" y="2222085"/>
            <a:ext cx="8915399" cy="2262781"/>
          </a:xfrm>
        </p:spPr>
        <p:txBody>
          <a:bodyPr>
            <a:normAutofit fontScale="90000"/>
          </a:bodyPr>
          <a:lstStyle/>
          <a:p>
            <a:pPr algn="ctr"/>
            <a:br>
              <a:rPr lang="en-GB" dirty="0"/>
            </a:br>
            <a:br>
              <a:rPr lang="en-GB" dirty="0"/>
            </a:br>
            <a:br>
              <a:rPr lang="en-GB" dirty="0"/>
            </a:br>
            <a:br>
              <a:rPr lang="en-GB" dirty="0"/>
            </a:br>
            <a:br>
              <a:rPr lang="en-GB" dirty="0"/>
            </a:br>
            <a:br>
              <a:rPr lang="en-GB" sz="3100" dirty="0"/>
            </a:br>
            <a:br>
              <a:rPr lang="en-GB" sz="3100" dirty="0"/>
            </a:br>
            <a:r>
              <a:rPr lang="en-GB" sz="3100" dirty="0"/>
              <a:t>Does ‘experience’ influence childhood… if so, how?</a:t>
            </a:r>
            <a:br>
              <a:rPr lang="en-GB" sz="3100" dirty="0"/>
            </a:br>
            <a:br>
              <a:rPr lang="en-GB" sz="3100" dirty="0"/>
            </a:br>
            <a:r>
              <a:rPr lang="en-GB" sz="3100" dirty="0"/>
              <a:t>discuss and feedback</a:t>
            </a:r>
            <a:br>
              <a:rPr lang="en-GB" sz="3100" dirty="0"/>
            </a:br>
            <a:br>
              <a:rPr lang="en-GB" sz="3100" dirty="0"/>
            </a:br>
            <a:endParaRPr lang="en-GB" sz="3100" dirty="0"/>
          </a:p>
        </p:txBody>
      </p:sp>
      <p:pic>
        <p:nvPicPr>
          <p:cNvPr id="3" name="Picture 2">
            <a:extLst>
              <a:ext uri="{FF2B5EF4-FFF2-40B4-BE49-F238E27FC236}">
                <a16:creationId xmlns:a16="http://schemas.microsoft.com/office/drawing/2014/main" id="{98937E7C-5A9B-8612-A504-B64835A2186C}"/>
              </a:ext>
            </a:extLst>
          </p:cNvPr>
          <p:cNvPicPr>
            <a:picLocks noChangeAspect="1"/>
          </p:cNvPicPr>
          <p:nvPr/>
        </p:nvPicPr>
        <p:blipFill>
          <a:blip r:embed="rId2"/>
          <a:stretch>
            <a:fillRect/>
          </a:stretch>
        </p:blipFill>
        <p:spPr>
          <a:xfrm flipH="1">
            <a:off x="5585106" y="3856304"/>
            <a:ext cx="2184534" cy="2554224"/>
          </a:xfrm>
          <a:prstGeom prst="rect">
            <a:avLst/>
          </a:prstGeom>
        </p:spPr>
      </p:pic>
      <p:pic>
        <p:nvPicPr>
          <p:cNvPr id="4" name="Picture 3">
            <a:extLst>
              <a:ext uri="{FF2B5EF4-FFF2-40B4-BE49-F238E27FC236}">
                <a16:creationId xmlns:a16="http://schemas.microsoft.com/office/drawing/2014/main" id="{F98D0E12-E532-6896-B281-53632A631849}"/>
              </a:ext>
            </a:extLst>
          </p:cNvPr>
          <p:cNvPicPr>
            <a:picLocks noChangeAspect="1"/>
          </p:cNvPicPr>
          <p:nvPr/>
        </p:nvPicPr>
        <p:blipFill>
          <a:blip r:embed="rId3"/>
          <a:stretch>
            <a:fillRect/>
          </a:stretch>
        </p:blipFill>
        <p:spPr>
          <a:xfrm>
            <a:off x="2433383" y="4484866"/>
            <a:ext cx="2334970" cy="1548518"/>
          </a:xfrm>
          <a:prstGeom prst="rect">
            <a:avLst/>
          </a:prstGeom>
        </p:spPr>
      </p:pic>
      <p:pic>
        <p:nvPicPr>
          <p:cNvPr id="5" name="Picture 4">
            <a:extLst>
              <a:ext uri="{FF2B5EF4-FFF2-40B4-BE49-F238E27FC236}">
                <a16:creationId xmlns:a16="http://schemas.microsoft.com/office/drawing/2014/main" id="{976229EE-71C8-00DA-086B-193B3DCFB997}"/>
              </a:ext>
            </a:extLst>
          </p:cNvPr>
          <p:cNvPicPr>
            <a:picLocks noChangeAspect="1"/>
          </p:cNvPicPr>
          <p:nvPr/>
        </p:nvPicPr>
        <p:blipFill>
          <a:blip r:embed="rId4"/>
          <a:stretch>
            <a:fillRect/>
          </a:stretch>
        </p:blipFill>
        <p:spPr>
          <a:xfrm>
            <a:off x="8445991" y="4359157"/>
            <a:ext cx="3292125" cy="1548518"/>
          </a:xfrm>
          <a:prstGeom prst="rect">
            <a:avLst/>
          </a:prstGeom>
        </p:spPr>
      </p:pic>
    </p:spTree>
    <p:extLst>
      <p:ext uri="{BB962C8B-B14F-4D97-AF65-F5344CB8AC3E}">
        <p14:creationId xmlns:p14="http://schemas.microsoft.com/office/powerpoint/2010/main" val="3658175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normAutofit/>
          </a:bodyPr>
          <a:lstStyle/>
          <a:p>
            <a:r>
              <a:rPr lang="en-US" b="1" dirty="0"/>
              <a:t>The Environment…</a:t>
            </a:r>
          </a:p>
        </p:txBody>
      </p:sp>
      <p:sp>
        <p:nvSpPr>
          <p:cNvPr id="10243" name="Rectangle 3"/>
          <p:cNvSpPr>
            <a:spLocks noGrp="1" noChangeArrowheads="1"/>
          </p:cNvSpPr>
          <p:nvPr>
            <p:ph type="body" idx="1"/>
          </p:nvPr>
        </p:nvSpPr>
        <p:spPr>
          <a:xfrm>
            <a:off x="2139307" y="2115848"/>
            <a:ext cx="9818921" cy="4742152"/>
          </a:xfrm>
        </p:spPr>
        <p:txBody>
          <a:bodyPr>
            <a:noAutofit/>
          </a:bodyPr>
          <a:lstStyle/>
          <a:p>
            <a:pPr algn="just"/>
            <a:r>
              <a:rPr lang="en-US" sz="2800" dirty="0"/>
              <a:t>The environment is anything inside or outside the body, to which the body responds.</a:t>
            </a:r>
          </a:p>
          <a:p>
            <a:pPr algn="just"/>
            <a:endParaRPr lang="en-US" sz="2800" dirty="0"/>
          </a:p>
          <a:p>
            <a:pPr algn="just"/>
            <a:r>
              <a:rPr lang="en-US" sz="2800" u="sng" dirty="0"/>
              <a:t>INTERNAL</a:t>
            </a:r>
            <a:r>
              <a:rPr lang="en-US" sz="2800" dirty="0"/>
              <a:t>: temperature changes, reaction to infection, chemical changes, or the effects of drugs, alcohol or nicotine.</a:t>
            </a:r>
          </a:p>
          <a:p>
            <a:pPr algn="just"/>
            <a:endParaRPr lang="en-US" sz="2800" dirty="0"/>
          </a:p>
          <a:p>
            <a:pPr algn="just"/>
            <a:r>
              <a:rPr lang="en-US" sz="2800" u="sng" dirty="0"/>
              <a:t>EXTERNAL:</a:t>
            </a:r>
            <a:r>
              <a:rPr lang="en-US" sz="2800" dirty="0"/>
              <a:t> the physical environment that surrounds us at all times – economic circumstances – poverty?</a:t>
            </a:r>
          </a:p>
        </p:txBody>
      </p:sp>
      <p:pic>
        <p:nvPicPr>
          <p:cNvPr id="4" name="Picture 3">
            <a:extLst>
              <a:ext uri="{FF2B5EF4-FFF2-40B4-BE49-F238E27FC236}">
                <a16:creationId xmlns:a16="http://schemas.microsoft.com/office/drawing/2014/main" id="{5EEDCE0F-E9D8-5876-3223-690443043E63}"/>
              </a:ext>
            </a:extLst>
          </p:cNvPr>
          <p:cNvPicPr>
            <a:picLocks noChangeAspect="1"/>
          </p:cNvPicPr>
          <p:nvPr/>
        </p:nvPicPr>
        <p:blipFill>
          <a:blip r:embed="rId2"/>
          <a:stretch>
            <a:fillRect/>
          </a:stretch>
        </p:blipFill>
        <p:spPr>
          <a:xfrm>
            <a:off x="8791680" y="107674"/>
            <a:ext cx="2107250" cy="2008174"/>
          </a:xfrm>
          <a:prstGeom prst="rect">
            <a:avLst/>
          </a:prstGeom>
        </p:spPr>
      </p:pic>
    </p:spTree>
    <p:extLst>
      <p:ext uri="{BB962C8B-B14F-4D97-AF65-F5344CB8AC3E}">
        <p14:creationId xmlns:p14="http://schemas.microsoft.com/office/powerpoint/2010/main" val="875938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animEffect transition="in" filter="fade">
                                      <p:cBhvr>
                                        <p:cTn id="7" dur="1000"/>
                                        <p:tgtEl>
                                          <p:spTgt spid="10243">
                                            <p:txEl>
                                              <p:pRg st="0" end="0"/>
                                            </p:txEl>
                                          </p:spTgt>
                                        </p:tgtEl>
                                      </p:cBhvr>
                                    </p:animEffect>
                                    <p:anim calcmode="lin" valueType="num">
                                      <p:cBhvr>
                                        <p:cTn id="8" dur="1000" fill="hold"/>
                                        <p:tgtEl>
                                          <p:spTgt spid="1024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024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0243">
                                            <p:txEl>
                                              <p:pRg st="2" end="2"/>
                                            </p:txEl>
                                          </p:spTgt>
                                        </p:tgtEl>
                                        <p:attrNameLst>
                                          <p:attrName>style.visibility</p:attrName>
                                        </p:attrNameLst>
                                      </p:cBhvr>
                                      <p:to>
                                        <p:strVal val="visible"/>
                                      </p:to>
                                    </p:set>
                                    <p:animEffect transition="in" filter="fade">
                                      <p:cBhvr>
                                        <p:cTn id="14" dur="1000"/>
                                        <p:tgtEl>
                                          <p:spTgt spid="10243">
                                            <p:txEl>
                                              <p:pRg st="2" end="2"/>
                                            </p:txEl>
                                          </p:spTgt>
                                        </p:tgtEl>
                                      </p:cBhvr>
                                    </p:animEffect>
                                    <p:anim calcmode="lin" valueType="num">
                                      <p:cBhvr>
                                        <p:cTn id="15" dur="1000" fill="hold"/>
                                        <p:tgtEl>
                                          <p:spTgt spid="1024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024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0243">
                                            <p:txEl>
                                              <p:pRg st="4" end="4"/>
                                            </p:txEl>
                                          </p:spTgt>
                                        </p:tgtEl>
                                        <p:attrNameLst>
                                          <p:attrName>style.visibility</p:attrName>
                                        </p:attrNameLst>
                                      </p:cBhvr>
                                      <p:to>
                                        <p:strVal val="visible"/>
                                      </p:to>
                                    </p:set>
                                    <p:animEffect transition="in" filter="fade">
                                      <p:cBhvr>
                                        <p:cTn id="21" dur="1000"/>
                                        <p:tgtEl>
                                          <p:spTgt spid="10243">
                                            <p:txEl>
                                              <p:pRg st="4" end="4"/>
                                            </p:txEl>
                                          </p:spTgt>
                                        </p:tgtEl>
                                      </p:cBhvr>
                                    </p:animEffect>
                                    <p:anim calcmode="lin" valueType="num">
                                      <p:cBhvr>
                                        <p:cTn id="22" dur="1000" fill="hold"/>
                                        <p:tgtEl>
                                          <p:spTgt spid="1024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1024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5797685" y="624110"/>
            <a:ext cx="5706927" cy="1280890"/>
          </a:xfrm>
        </p:spPr>
        <p:txBody>
          <a:bodyPr>
            <a:normAutofit fontScale="90000"/>
          </a:bodyPr>
          <a:lstStyle/>
          <a:p>
            <a:pPr algn="ctr"/>
            <a:r>
              <a:rPr lang="en-US" sz="4000" b="1" dirty="0"/>
              <a:t>DIFFERENT TYPES </a:t>
            </a:r>
            <a:br>
              <a:rPr lang="en-US" sz="4000" b="1" dirty="0"/>
            </a:br>
            <a:r>
              <a:rPr lang="en-US" sz="4000" b="1" dirty="0"/>
              <a:t>OF ENVIRONMENT</a:t>
            </a:r>
          </a:p>
        </p:txBody>
      </p:sp>
      <p:sp>
        <p:nvSpPr>
          <p:cNvPr id="14339" name="Rectangle 3"/>
          <p:cNvSpPr>
            <a:spLocks noGrp="1" noChangeArrowheads="1"/>
          </p:cNvSpPr>
          <p:nvPr>
            <p:ph type="body" idx="1"/>
          </p:nvPr>
        </p:nvSpPr>
        <p:spPr>
          <a:xfrm>
            <a:off x="2088204" y="3176162"/>
            <a:ext cx="9847633" cy="4119736"/>
          </a:xfrm>
        </p:spPr>
        <p:txBody>
          <a:bodyPr>
            <a:normAutofit/>
          </a:bodyPr>
          <a:lstStyle/>
          <a:p>
            <a:pPr algn="just"/>
            <a:r>
              <a:rPr lang="en-US" sz="2800" u="sng" dirty="0"/>
              <a:t>INTELLECTUAL ENVIRONMENT:</a:t>
            </a:r>
            <a:r>
              <a:rPr lang="en-US" sz="2800" dirty="0"/>
              <a:t> The stimulation to think, communicate, read, watch, explore and experiment. </a:t>
            </a:r>
          </a:p>
          <a:p>
            <a:pPr algn="just"/>
            <a:endParaRPr lang="en-US" sz="2800" dirty="0"/>
          </a:p>
          <a:p>
            <a:pPr marL="0" indent="0" algn="just">
              <a:buNone/>
            </a:pPr>
            <a:r>
              <a:rPr lang="en-US" sz="2800" dirty="0"/>
              <a:t>What intellectual opportunities did you have as child?  Think about today’s childhood – children in Nursery swiping on a screen!</a:t>
            </a:r>
          </a:p>
        </p:txBody>
      </p:sp>
      <p:pic>
        <p:nvPicPr>
          <p:cNvPr id="2" name="Picture 1">
            <a:extLst>
              <a:ext uri="{FF2B5EF4-FFF2-40B4-BE49-F238E27FC236}">
                <a16:creationId xmlns:a16="http://schemas.microsoft.com/office/drawing/2014/main" id="{0CC3AE7F-0D80-DA02-32C8-1D2DB4F4C727}"/>
              </a:ext>
            </a:extLst>
          </p:cNvPr>
          <p:cNvPicPr>
            <a:picLocks noChangeAspect="1"/>
          </p:cNvPicPr>
          <p:nvPr/>
        </p:nvPicPr>
        <p:blipFill>
          <a:blip r:embed="rId2"/>
          <a:stretch>
            <a:fillRect/>
          </a:stretch>
        </p:blipFill>
        <p:spPr>
          <a:xfrm>
            <a:off x="843031" y="154022"/>
            <a:ext cx="4292330" cy="2861553"/>
          </a:xfrm>
          <a:prstGeom prst="rect">
            <a:avLst/>
          </a:prstGeom>
        </p:spPr>
      </p:pic>
    </p:spTree>
    <p:extLst>
      <p:ext uri="{BB962C8B-B14F-4D97-AF65-F5344CB8AC3E}">
        <p14:creationId xmlns:p14="http://schemas.microsoft.com/office/powerpoint/2010/main" val="1300625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animEffect transition="in" filter="fade">
                                      <p:cBhvr>
                                        <p:cTn id="7" dur="1000"/>
                                        <p:tgtEl>
                                          <p:spTgt spid="14339">
                                            <p:txEl>
                                              <p:pRg st="0" end="0"/>
                                            </p:txEl>
                                          </p:spTgt>
                                        </p:tgtEl>
                                      </p:cBhvr>
                                    </p:animEffect>
                                    <p:anim calcmode="lin" valueType="num">
                                      <p:cBhvr>
                                        <p:cTn id="8" dur="1000" fill="hold"/>
                                        <p:tgtEl>
                                          <p:spTgt spid="1433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433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4339">
                                            <p:txEl>
                                              <p:pRg st="2" end="2"/>
                                            </p:txEl>
                                          </p:spTgt>
                                        </p:tgtEl>
                                        <p:attrNameLst>
                                          <p:attrName>style.visibility</p:attrName>
                                        </p:attrNameLst>
                                      </p:cBhvr>
                                      <p:to>
                                        <p:strVal val="visible"/>
                                      </p:to>
                                    </p:set>
                                    <p:animEffect transition="in" filter="fade">
                                      <p:cBhvr>
                                        <p:cTn id="14" dur="1000"/>
                                        <p:tgtEl>
                                          <p:spTgt spid="14339">
                                            <p:txEl>
                                              <p:pRg st="2" end="2"/>
                                            </p:txEl>
                                          </p:spTgt>
                                        </p:tgtEl>
                                      </p:cBhvr>
                                    </p:animEffect>
                                    <p:anim calcmode="lin" valueType="num">
                                      <p:cBhvr>
                                        <p:cTn id="15" dur="1000" fill="hold"/>
                                        <p:tgtEl>
                                          <p:spTgt spid="14339">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4339">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5249694" y="964121"/>
            <a:ext cx="6032451" cy="1152128"/>
          </a:xfrm>
        </p:spPr>
        <p:txBody>
          <a:bodyPr>
            <a:normAutofit fontScale="90000"/>
          </a:bodyPr>
          <a:lstStyle/>
          <a:p>
            <a:pPr algn="ctr"/>
            <a:r>
              <a:rPr lang="en-US" sz="4000" b="1" dirty="0"/>
              <a:t>DIFFERENT TYPES </a:t>
            </a:r>
            <a:br>
              <a:rPr lang="en-US" sz="4000" b="1" dirty="0"/>
            </a:br>
            <a:r>
              <a:rPr lang="en-US" sz="4000" b="1" dirty="0"/>
              <a:t>OF ENVIRONMENT</a:t>
            </a:r>
          </a:p>
        </p:txBody>
      </p:sp>
      <p:sp>
        <p:nvSpPr>
          <p:cNvPr id="13315" name="Rectangle 3"/>
          <p:cNvSpPr>
            <a:spLocks noGrp="1" noChangeArrowheads="1"/>
          </p:cNvSpPr>
          <p:nvPr>
            <p:ph type="body" idx="1"/>
          </p:nvPr>
        </p:nvSpPr>
        <p:spPr>
          <a:xfrm>
            <a:off x="1682886" y="2895412"/>
            <a:ext cx="10262680" cy="3870176"/>
          </a:xfrm>
        </p:spPr>
        <p:txBody>
          <a:bodyPr>
            <a:normAutofit fontScale="92500" lnSpcReduction="10000"/>
          </a:bodyPr>
          <a:lstStyle/>
          <a:p>
            <a:pPr algn="just"/>
            <a:r>
              <a:rPr lang="en-US" sz="2800" u="sng" dirty="0"/>
              <a:t>PHYSICAL ENVIRONMENT:</a:t>
            </a:r>
            <a:r>
              <a:rPr lang="en-US" sz="2800" dirty="0"/>
              <a:t> physical conditions such as safety, comfort and temperature/climate, food and water.</a:t>
            </a:r>
          </a:p>
          <a:p>
            <a:pPr algn="just"/>
            <a:endParaRPr lang="en-US" sz="2800" dirty="0"/>
          </a:p>
          <a:p>
            <a:pPr algn="just"/>
            <a:r>
              <a:rPr lang="en-US" sz="2800" u="sng" dirty="0"/>
              <a:t>SOCIO-ECONOMIC ENVIRONMENT</a:t>
            </a:r>
            <a:r>
              <a:rPr lang="en-US" sz="2800" dirty="0"/>
              <a:t>: resources available, family structure, employment and culture.</a:t>
            </a:r>
          </a:p>
          <a:p>
            <a:pPr algn="just"/>
            <a:endParaRPr lang="en-US" sz="2800" dirty="0"/>
          </a:p>
          <a:p>
            <a:pPr algn="just"/>
            <a:r>
              <a:rPr lang="en-US" sz="2800" u="sng" dirty="0"/>
              <a:t>PSYCHO-SOCIAL ENVIRONMENT:</a:t>
            </a:r>
            <a:r>
              <a:rPr lang="en-US" sz="2800" dirty="0"/>
              <a:t> The effect of relationships on the developing personality - affection, anxiety, neglect or encouragement, cruelty or abuse - parenting skills.</a:t>
            </a:r>
          </a:p>
        </p:txBody>
      </p:sp>
      <p:pic>
        <p:nvPicPr>
          <p:cNvPr id="2" name="Picture 1">
            <a:extLst>
              <a:ext uri="{FF2B5EF4-FFF2-40B4-BE49-F238E27FC236}">
                <a16:creationId xmlns:a16="http://schemas.microsoft.com/office/drawing/2014/main" id="{BA76BC7D-870E-178B-20B2-049B7B344525}"/>
              </a:ext>
            </a:extLst>
          </p:cNvPr>
          <p:cNvPicPr>
            <a:picLocks noChangeAspect="1"/>
          </p:cNvPicPr>
          <p:nvPr/>
        </p:nvPicPr>
        <p:blipFill>
          <a:blip r:embed="rId2"/>
          <a:stretch>
            <a:fillRect/>
          </a:stretch>
        </p:blipFill>
        <p:spPr>
          <a:xfrm>
            <a:off x="2557073" y="168718"/>
            <a:ext cx="2692621" cy="2710453"/>
          </a:xfrm>
          <a:prstGeom prst="rect">
            <a:avLst/>
          </a:prstGeom>
        </p:spPr>
      </p:pic>
    </p:spTree>
    <p:extLst>
      <p:ext uri="{BB962C8B-B14F-4D97-AF65-F5344CB8AC3E}">
        <p14:creationId xmlns:p14="http://schemas.microsoft.com/office/powerpoint/2010/main" val="3860040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animEffect transition="in" filter="fade">
                                      <p:cBhvr>
                                        <p:cTn id="7" dur="1000"/>
                                        <p:tgtEl>
                                          <p:spTgt spid="13315">
                                            <p:txEl>
                                              <p:pRg st="0" end="0"/>
                                            </p:txEl>
                                          </p:spTgt>
                                        </p:tgtEl>
                                      </p:cBhvr>
                                    </p:animEffect>
                                    <p:anim calcmode="lin" valueType="num">
                                      <p:cBhvr>
                                        <p:cTn id="8" dur="1000" fill="hold"/>
                                        <p:tgtEl>
                                          <p:spTgt spid="1331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331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3315">
                                            <p:txEl>
                                              <p:pRg st="2" end="2"/>
                                            </p:txEl>
                                          </p:spTgt>
                                        </p:tgtEl>
                                        <p:attrNameLst>
                                          <p:attrName>style.visibility</p:attrName>
                                        </p:attrNameLst>
                                      </p:cBhvr>
                                      <p:to>
                                        <p:strVal val="visible"/>
                                      </p:to>
                                    </p:set>
                                    <p:animEffect transition="in" filter="fade">
                                      <p:cBhvr>
                                        <p:cTn id="14" dur="1000"/>
                                        <p:tgtEl>
                                          <p:spTgt spid="13315">
                                            <p:txEl>
                                              <p:pRg st="2" end="2"/>
                                            </p:txEl>
                                          </p:spTgt>
                                        </p:tgtEl>
                                      </p:cBhvr>
                                    </p:animEffect>
                                    <p:anim calcmode="lin" valueType="num">
                                      <p:cBhvr>
                                        <p:cTn id="15" dur="1000" fill="hold"/>
                                        <p:tgtEl>
                                          <p:spTgt spid="13315">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331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3315">
                                            <p:txEl>
                                              <p:pRg st="4" end="4"/>
                                            </p:txEl>
                                          </p:spTgt>
                                        </p:tgtEl>
                                        <p:attrNameLst>
                                          <p:attrName>style.visibility</p:attrName>
                                        </p:attrNameLst>
                                      </p:cBhvr>
                                      <p:to>
                                        <p:strVal val="visible"/>
                                      </p:to>
                                    </p:set>
                                    <p:animEffect transition="in" filter="fade">
                                      <p:cBhvr>
                                        <p:cTn id="21" dur="1000"/>
                                        <p:tgtEl>
                                          <p:spTgt spid="13315">
                                            <p:txEl>
                                              <p:pRg st="4" end="4"/>
                                            </p:txEl>
                                          </p:spTgt>
                                        </p:tgtEl>
                                      </p:cBhvr>
                                    </p:animEffect>
                                    <p:anim calcmode="lin" valueType="num">
                                      <p:cBhvr>
                                        <p:cTn id="22" dur="1000" fill="hold"/>
                                        <p:tgtEl>
                                          <p:spTgt spid="13315">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13315">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1682885" y="624110"/>
            <a:ext cx="9821727" cy="786401"/>
          </a:xfrm>
        </p:spPr>
        <p:txBody>
          <a:bodyPr>
            <a:normAutofit fontScale="90000"/>
          </a:bodyPr>
          <a:lstStyle/>
          <a:p>
            <a:pPr algn="ctr" eaLnBrk="1" hangingPunct="1"/>
            <a:r>
              <a:rPr lang="en-GB" dirty="0"/>
              <a:t>Differing factors that affect an unborn child – during pregnancy</a:t>
            </a:r>
            <a:endParaRPr lang="en-US" dirty="0"/>
          </a:p>
        </p:txBody>
      </p:sp>
      <p:sp>
        <p:nvSpPr>
          <p:cNvPr id="24579" name="Rectangle 3"/>
          <p:cNvSpPr>
            <a:spLocks noGrp="1" noChangeArrowheads="1"/>
          </p:cNvSpPr>
          <p:nvPr>
            <p:ph type="body" idx="1"/>
          </p:nvPr>
        </p:nvSpPr>
        <p:spPr>
          <a:xfrm>
            <a:off x="1887167" y="3083668"/>
            <a:ext cx="10619394" cy="4383979"/>
          </a:xfrm>
        </p:spPr>
        <p:txBody>
          <a:bodyPr>
            <a:noAutofit/>
          </a:bodyPr>
          <a:lstStyle/>
          <a:p>
            <a:pPr eaLnBrk="1" hangingPunct="1">
              <a:buFont typeface="Wingdings" pitchFamily="2" charset="2"/>
              <a:buNone/>
            </a:pPr>
            <a:r>
              <a:rPr lang="en-GB" sz="2800" dirty="0">
                <a:solidFill>
                  <a:srgbClr val="7030A0"/>
                </a:solidFill>
              </a:rPr>
              <a:t>Hereditary inheritance</a:t>
            </a:r>
            <a:r>
              <a:rPr lang="en-GB" sz="2800" dirty="0"/>
              <a:t>; passed down genetically - cystic fibrosis/sickle cell</a:t>
            </a:r>
          </a:p>
          <a:p>
            <a:pPr eaLnBrk="1" hangingPunct="1">
              <a:buFont typeface="Wingdings" pitchFamily="2" charset="2"/>
              <a:buNone/>
            </a:pPr>
            <a:endParaRPr lang="en-GB" sz="2800" dirty="0"/>
          </a:p>
          <a:p>
            <a:pPr eaLnBrk="1" hangingPunct="1">
              <a:buFont typeface="Wingdings" pitchFamily="2" charset="2"/>
              <a:buNone/>
            </a:pPr>
            <a:r>
              <a:rPr lang="en-GB" sz="2800" dirty="0">
                <a:solidFill>
                  <a:srgbClr val="7030A0"/>
                </a:solidFill>
              </a:rPr>
              <a:t>Congenital Factors</a:t>
            </a:r>
            <a:r>
              <a:rPr lang="en-GB" sz="2800" dirty="0"/>
              <a:t>; present from birth. Could be due to environmental factors; an action or exposure during pregnancy – healthy eating </a:t>
            </a:r>
            <a:r>
              <a:rPr lang="en-GB" sz="2800" dirty="0">
                <a:sym typeface="Wingdings" panose="05000000000000000000" pitchFamily="2" charset="2"/>
              </a:rPr>
              <a:t>, </a:t>
            </a:r>
            <a:r>
              <a:rPr lang="en-GB" sz="2800" dirty="0"/>
              <a:t>substance abuse </a:t>
            </a:r>
            <a:r>
              <a:rPr lang="en-GB" sz="2800" dirty="0">
                <a:sym typeface="Wingdings" panose="05000000000000000000" pitchFamily="2" charset="2"/>
              </a:rPr>
              <a:t>    h</a:t>
            </a:r>
            <a:r>
              <a:rPr lang="en-GB" sz="2800" dirty="0"/>
              <a:t>ealth  of mother, Lifestyle, Infection/illness</a:t>
            </a:r>
          </a:p>
        </p:txBody>
      </p:sp>
      <p:pic>
        <p:nvPicPr>
          <p:cNvPr id="2" name="Picture 1">
            <a:extLst>
              <a:ext uri="{FF2B5EF4-FFF2-40B4-BE49-F238E27FC236}">
                <a16:creationId xmlns:a16="http://schemas.microsoft.com/office/drawing/2014/main" id="{838ED172-BB67-58CD-13F6-1A3870D44217}"/>
              </a:ext>
            </a:extLst>
          </p:cNvPr>
          <p:cNvPicPr>
            <a:picLocks noChangeAspect="1"/>
          </p:cNvPicPr>
          <p:nvPr/>
        </p:nvPicPr>
        <p:blipFill>
          <a:blip r:embed="rId2"/>
          <a:stretch>
            <a:fillRect/>
          </a:stretch>
        </p:blipFill>
        <p:spPr>
          <a:xfrm>
            <a:off x="2003899" y="1410511"/>
            <a:ext cx="2070426" cy="1553026"/>
          </a:xfrm>
          <a:prstGeom prst="rect">
            <a:avLst/>
          </a:prstGeom>
        </p:spPr>
      </p:pic>
      <p:pic>
        <p:nvPicPr>
          <p:cNvPr id="3" name="Picture 2">
            <a:extLst>
              <a:ext uri="{FF2B5EF4-FFF2-40B4-BE49-F238E27FC236}">
                <a16:creationId xmlns:a16="http://schemas.microsoft.com/office/drawing/2014/main" id="{C9FE193A-0669-9CE2-C88C-195576EE5D66}"/>
              </a:ext>
            </a:extLst>
          </p:cNvPr>
          <p:cNvPicPr>
            <a:picLocks noChangeAspect="1"/>
          </p:cNvPicPr>
          <p:nvPr/>
        </p:nvPicPr>
        <p:blipFill>
          <a:blip r:embed="rId3"/>
          <a:stretch>
            <a:fillRect/>
          </a:stretch>
        </p:blipFill>
        <p:spPr>
          <a:xfrm>
            <a:off x="8918641" y="1235413"/>
            <a:ext cx="2772383" cy="1848255"/>
          </a:xfrm>
          <a:prstGeom prst="rect">
            <a:avLst/>
          </a:prstGeom>
        </p:spPr>
      </p:pic>
    </p:spTree>
    <p:extLst>
      <p:ext uri="{BB962C8B-B14F-4D97-AF65-F5344CB8AC3E}">
        <p14:creationId xmlns:p14="http://schemas.microsoft.com/office/powerpoint/2010/main" val="1172236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animEffect transition="in" filter="fade">
                                      <p:cBhvr>
                                        <p:cTn id="7" dur="1000"/>
                                        <p:tgtEl>
                                          <p:spTgt spid="24579">
                                            <p:txEl>
                                              <p:pRg st="0" end="0"/>
                                            </p:txEl>
                                          </p:spTgt>
                                        </p:tgtEl>
                                      </p:cBhvr>
                                    </p:animEffect>
                                    <p:anim calcmode="lin" valueType="num">
                                      <p:cBhvr>
                                        <p:cTn id="8" dur="1000" fill="hold"/>
                                        <p:tgtEl>
                                          <p:spTgt spid="2457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457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4579">
                                            <p:txEl>
                                              <p:pRg st="2" end="2"/>
                                            </p:txEl>
                                          </p:spTgt>
                                        </p:tgtEl>
                                        <p:attrNameLst>
                                          <p:attrName>style.visibility</p:attrName>
                                        </p:attrNameLst>
                                      </p:cBhvr>
                                      <p:to>
                                        <p:strVal val="visible"/>
                                      </p:to>
                                    </p:set>
                                    <p:animEffect transition="in" filter="fade">
                                      <p:cBhvr>
                                        <p:cTn id="14" dur="1000"/>
                                        <p:tgtEl>
                                          <p:spTgt spid="24579">
                                            <p:txEl>
                                              <p:pRg st="2" end="2"/>
                                            </p:txEl>
                                          </p:spTgt>
                                        </p:tgtEl>
                                      </p:cBhvr>
                                    </p:animEffect>
                                    <p:anim calcmode="lin" valueType="num">
                                      <p:cBhvr>
                                        <p:cTn id="15" dur="1000" fill="hold"/>
                                        <p:tgtEl>
                                          <p:spTgt spid="24579">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24579">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715006" y="257936"/>
            <a:ext cx="8980251" cy="762000"/>
          </a:xfrm>
        </p:spPr>
        <p:txBody>
          <a:bodyPr>
            <a:normAutofit/>
          </a:bodyPr>
          <a:lstStyle/>
          <a:p>
            <a:pPr eaLnBrk="1" hangingPunct="1"/>
            <a:r>
              <a:rPr lang="en-GB" dirty="0"/>
              <a:t>Reflect upon your Experiences – share?</a:t>
            </a:r>
          </a:p>
        </p:txBody>
      </p:sp>
      <p:sp>
        <p:nvSpPr>
          <p:cNvPr id="41987" name="Rectangle 3"/>
          <p:cNvSpPr>
            <a:spLocks noGrp="1" noChangeArrowheads="1"/>
          </p:cNvSpPr>
          <p:nvPr>
            <p:ph type="body" sz="half" idx="1"/>
          </p:nvPr>
        </p:nvSpPr>
        <p:spPr>
          <a:xfrm>
            <a:off x="933855" y="2285783"/>
            <a:ext cx="6157608" cy="4114800"/>
          </a:xfrm>
        </p:spPr>
        <p:txBody>
          <a:bodyPr>
            <a:normAutofit lnSpcReduction="10000"/>
          </a:bodyPr>
          <a:lstStyle/>
          <a:p>
            <a:pPr eaLnBrk="1" hangingPunct="1"/>
            <a:r>
              <a:rPr lang="en-GB" sz="2800" dirty="0"/>
              <a:t>Your family.</a:t>
            </a:r>
          </a:p>
          <a:p>
            <a:pPr eaLnBrk="1" hangingPunct="1"/>
            <a:r>
              <a:rPr lang="en-GB" sz="2800" dirty="0"/>
              <a:t>Your education.</a:t>
            </a:r>
          </a:p>
          <a:p>
            <a:pPr eaLnBrk="1" hangingPunct="1"/>
            <a:r>
              <a:rPr lang="en-GB" sz="2800" dirty="0"/>
              <a:t>The community you live/lived in.</a:t>
            </a:r>
          </a:p>
          <a:p>
            <a:pPr eaLnBrk="1" hangingPunct="1"/>
            <a:r>
              <a:rPr lang="en-GB" sz="2800" dirty="0"/>
              <a:t>The country you lived in.</a:t>
            </a:r>
          </a:p>
          <a:p>
            <a:pPr marL="0" indent="0">
              <a:buNone/>
            </a:pPr>
            <a:endParaRPr lang="en-GB" sz="2800" dirty="0"/>
          </a:p>
          <a:p>
            <a:pPr marL="0" indent="0">
              <a:buNone/>
            </a:pPr>
            <a:endParaRPr lang="en-GB" sz="2800" dirty="0"/>
          </a:p>
          <a:p>
            <a:pPr marL="0" indent="0">
              <a:buNone/>
            </a:pPr>
            <a:r>
              <a:rPr lang="en-GB" sz="2800" dirty="0"/>
              <a:t>What factors influenced </a:t>
            </a:r>
          </a:p>
          <a:p>
            <a:pPr marL="0" indent="0">
              <a:buNone/>
            </a:pPr>
            <a:r>
              <a:rPr lang="en-GB" sz="2800" dirty="0"/>
              <a:t>your up bringing? </a:t>
            </a:r>
          </a:p>
        </p:txBody>
      </p:sp>
      <p:pic>
        <p:nvPicPr>
          <p:cNvPr id="4" name="Picture 3">
            <a:extLst>
              <a:ext uri="{FF2B5EF4-FFF2-40B4-BE49-F238E27FC236}">
                <a16:creationId xmlns:a16="http://schemas.microsoft.com/office/drawing/2014/main" id="{7EBED591-FDAD-125D-C82F-85EA03BF29B9}"/>
              </a:ext>
            </a:extLst>
          </p:cNvPr>
          <p:cNvPicPr>
            <a:picLocks noChangeAspect="1"/>
          </p:cNvPicPr>
          <p:nvPr/>
        </p:nvPicPr>
        <p:blipFill>
          <a:blip r:embed="rId2"/>
          <a:stretch>
            <a:fillRect/>
          </a:stretch>
        </p:blipFill>
        <p:spPr>
          <a:xfrm>
            <a:off x="5700409" y="3731454"/>
            <a:ext cx="6598595" cy="2868610"/>
          </a:xfrm>
          <a:prstGeom prst="rect">
            <a:avLst/>
          </a:prstGeom>
        </p:spPr>
      </p:pic>
      <p:pic>
        <p:nvPicPr>
          <p:cNvPr id="6" name="Picture 5">
            <a:extLst>
              <a:ext uri="{FF2B5EF4-FFF2-40B4-BE49-F238E27FC236}">
                <a16:creationId xmlns:a16="http://schemas.microsoft.com/office/drawing/2014/main" id="{A2C078F4-91A3-14FF-7F1D-C565923B2955}"/>
              </a:ext>
            </a:extLst>
          </p:cNvPr>
          <p:cNvPicPr>
            <a:picLocks noChangeAspect="1"/>
          </p:cNvPicPr>
          <p:nvPr/>
        </p:nvPicPr>
        <p:blipFill>
          <a:blip r:embed="rId3"/>
          <a:stretch>
            <a:fillRect/>
          </a:stretch>
        </p:blipFill>
        <p:spPr>
          <a:xfrm>
            <a:off x="8251326" y="882649"/>
            <a:ext cx="2443931" cy="280626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1987">
                                            <p:txEl>
                                              <p:pRg st="6" end="6"/>
                                            </p:txEl>
                                          </p:spTgt>
                                        </p:tgtEl>
                                        <p:attrNameLst>
                                          <p:attrName>style.visibility</p:attrName>
                                        </p:attrNameLst>
                                      </p:cBhvr>
                                      <p:to>
                                        <p:strVal val="visible"/>
                                      </p:to>
                                    </p:set>
                                    <p:animEffect transition="in" filter="fade">
                                      <p:cBhvr>
                                        <p:cTn id="7" dur="1000"/>
                                        <p:tgtEl>
                                          <p:spTgt spid="41987">
                                            <p:txEl>
                                              <p:pRg st="6" end="6"/>
                                            </p:txEl>
                                          </p:spTgt>
                                        </p:tgtEl>
                                      </p:cBhvr>
                                    </p:animEffect>
                                    <p:anim calcmode="lin" valueType="num">
                                      <p:cBhvr>
                                        <p:cTn id="8" dur="1000" fill="hold"/>
                                        <p:tgtEl>
                                          <p:spTgt spid="41987">
                                            <p:txEl>
                                              <p:pRg st="6" end="6"/>
                                            </p:txEl>
                                          </p:spTgt>
                                        </p:tgtEl>
                                        <p:attrNameLst>
                                          <p:attrName>ppt_x</p:attrName>
                                        </p:attrNameLst>
                                      </p:cBhvr>
                                      <p:tavLst>
                                        <p:tav tm="0">
                                          <p:val>
                                            <p:strVal val="#ppt_x"/>
                                          </p:val>
                                        </p:tav>
                                        <p:tav tm="100000">
                                          <p:val>
                                            <p:strVal val="#ppt_x"/>
                                          </p:val>
                                        </p:tav>
                                      </p:tavLst>
                                    </p:anim>
                                    <p:anim calcmode="lin" valueType="num">
                                      <p:cBhvr>
                                        <p:cTn id="9" dur="1000" fill="hold"/>
                                        <p:tgtEl>
                                          <p:spTgt spid="41987">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1987">
                                            <p:txEl>
                                              <p:pRg st="7" end="7"/>
                                            </p:txEl>
                                          </p:spTgt>
                                        </p:tgtEl>
                                        <p:attrNameLst>
                                          <p:attrName>style.visibility</p:attrName>
                                        </p:attrNameLst>
                                      </p:cBhvr>
                                      <p:to>
                                        <p:strVal val="visible"/>
                                      </p:to>
                                    </p:set>
                                    <p:animEffect transition="in" filter="fade">
                                      <p:cBhvr>
                                        <p:cTn id="14" dur="1000"/>
                                        <p:tgtEl>
                                          <p:spTgt spid="41987">
                                            <p:txEl>
                                              <p:pRg st="7" end="7"/>
                                            </p:txEl>
                                          </p:spTgt>
                                        </p:tgtEl>
                                      </p:cBhvr>
                                    </p:animEffect>
                                    <p:anim calcmode="lin" valueType="num">
                                      <p:cBhvr>
                                        <p:cTn id="15" dur="1000" fill="hold"/>
                                        <p:tgtEl>
                                          <p:spTgt spid="41987">
                                            <p:txEl>
                                              <p:pRg st="7" end="7"/>
                                            </p:txEl>
                                          </p:spTgt>
                                        </p:tgtEl>
                                        <p:attrNameLst>
                                          <p:attrName>ppt_x</p:attrName>
                                        </p:attrNameLst>
                                      </p:cBhvr>
                                      <p:tavLst>
                                        <p:tav tm="0">
                                          <p:val>
                                            <p:strVal val="#ppt_x"/>
                                          </p:val>
                                        </p:tav>
                                        <p:tav tm="100000">
                                          <p:val>
                                            <p:strVal val="#ppt_x"/>
                                          </p:val>
                                        </p:tav>
                                      </p:tavLst>
                                    </p:anim>
                                    <p:anim calcmode="lin" valueType="num">
                                      <p:cBhvr>
                                        <p:cTn id="16" dur="1000" fill="hold"/>
                                        <p:tgtEl>
                                          <p:spTgt spid="41987">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a:t>Your Emotional Experiences.</a:t>
            </a:r>
          </a:p>
        </p:txBody>
      </p:sp>
      <p:pic>
        <p:nvPicPr>
          <p:cNvPr id="6148" name="Picture 5" descr="j0400832"/>
          <p:cNvPicPr>
            <a:picLocks noGrp="1" noChangeAspect="1" noChangeArrowheads="1"/>
          </p:cNvPicPr>
          <p:nvPr>
            <p:ph type="clipArt" sz="half" idx="1"/>
          </p:nvPr>
        </p:nvPicPr>
        <p:blipFill>
          <a:blip r:embed="rId2" cstate="print"/>
          <a:stretch>
            <a:fillRect/>
          </a:stretch>
        </p:blipFill>
        <p:spPr>
          <a:xfrm>
            <a:off x="1460769" y="1499985"/>
            <a:ext cx="3810000" cy="2538615"/>
          </a:xfrm>
        </p:spPr>
      </p:pic>
      <p:sp>
        <p:nvSpPr>
          <p:cNvPr id="44036" name="Rectangle 4"/>
          <p:cNvSpPr>
            <a:spLocks noGrp="1" noChangeArrowheads="1"/>
          </p:cNvSpPr>
          <p:nvPr>
            <p:ph type="body" sz="half" idx="2"/>
          </p:nvPr>
        </p:nvSpPr>
        <p:spPr/>
        <p:txBody>
          <a:bodyPr>
            <a:normAutofit fontScale="92500" lnSpcReduction="20000"/>
          </a:bodyPr>
          <a:lstStyle/>
          <a:p>
            <a:pPr algn="just" eaLnBrk="1" hangingPunct="1"/>
            <a:r>
              <a:rPr lang="en-GB" sz="2800" dirty="0"/>
              <a:t>The relationships you have experienced in your life.</a:t>
            </a:r>
          </a:p>
          <a:p>
            <a:pPr algn="just" eaLnBrk="1" hangingPunct="1"/>
            <a:r>
              <a:rPr lang="en-GB" sz="2800" dirty="0"/>
              <a:t>Which could have been good, bad, or traumatic.</a:t>
            </a:r>
          </a:p>
          <a:p>
            <a:pPr algn="just" eaLnBrk="1" hangingPunct="1"/>
            <a:r>
              <a:rPr lang="en-GB" sz="2800" dirty="0"/>
              <a:t>Not in isolation – family &amp; friendships tend to be a mix of emotional experiences - school</a:t>
            </a:r>
          </a:p>
          <a:p>
            <a:pPr algn="just" eaLnBrk="1" hangingPunct="1"/>
            <a:endParaRPr lang="en-GB" sz="2800" dirty="0"/>
          </a:p>
          <a:p>
            <a:pPr algn="just" eaLnBrk="1" hangingPunct="1"/>
            <a:r>
              <a:rPr lang="en-GB" sz="2800" dirty="0"/>
              <a:t>How? Extend – you survived them - plasticity</a:t>
            </a:r>
          </a:p>
        </p:txBody>
      </p:sp>
      <p:pic>
        <p:nvPicPr>
          <p:cNvPr id="2" name="Picture 1">
            <a:extLst>
              <a:ext uri="{FF2B5EF4-FFF2-40B4-BE49-F238E27FC236}">
                <a16:creationId xmlns:a16="http://schemas.microsoft.com/office/drawing/2014/main" id="{62A901FF-DDC3-497C-7B88-68D5CFB9E165}"/>
              </a:ext>
            </a:extLst>
          </p:cNvPr>
          <p:cNvPicPr>
            <a:picLocks noChangeAspect="1"/>
          </p:cNvPicPr>
          <p:nvPr/>
        </p:nvPicPr>
        <p:blipFill>
          <a:blip r:embed="rId3"/>
          <a:stretch>
            <a:fillRect/>
          </a:stretch>
        </p:blipFill>
        <p:spPr>
          <a:xfrm>
            <a:off x="1960760" y="4038600"/>
            <a:ext cx="2810017" cy="2587557"/>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4036">
                                            <p:txEl>
                                              <p:pRg st="0" end="0"/>
                                            </p:txEl>
                                          </p:spTgt>
                                        </p:tgtEl>
                                        <p:attrNameLst>
                                          <p:attrName>style.visibility</p:attrName>
                                        </p:attrNameLst>
                                      </p:cBhvr>
                                      <p:to>
                                        <p:strVal val="visible"/>
                                      </p:to>
                                    </p:set>
                                    <p:animEffect transition="in" filter="fade">
                                      <p:cBhvr>
                                        <p:cTn id="7" dur="1000"/>
                                        <p:tgtEl>
                                          <p:spTgt spid="44036">
                                            <p:txEl>
                                              <p:pRg st="0" end="0"/>
                                            </p:txEl>
                                          </p:spTgt>
                                        </p:tgtEl>
                                      </p:cBhvr>
                                    </p:animEffect>
                                    <p:anim calcmode="lin" valueType="num">
                                      <p:cBhvr>
                                        <p:cTn id="8" dur="1000" fill="hold"/>
                                        <p:tgtEl>
                                          <p:spTgt spid="4403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403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4036">
                                            <p:txEl>
                                              <p:pRg st="1" end="1"/>
                                            </p:txEl>
                                          </p:spTgt>
                                        </p:tgtEl>
                                        <p:attrNameLst>
                                          <p:attrName>style.visibility</p:attrName>
                                        </p:attrNameLst>
                                      </p:cBhvr>
                                      <p:to>
                                        <p:strVal val="visible"/>
                                      </p:to>
                                    </p:set>
                                    <p:animEffect transition="in" filter="fade">
                                      <p:cBhvr>
                                        <p:cTn id="14" dur="1000"/>
                                        <p:tgtEl>
                                          <p:spTgt spid="44036">
                                            <p:txEl>
                                              <p:pRg st="1" end="1"/>
                                            </p:txEl>
                                          </p:spTgt>
                                        </p:tgtEl>
                                      </p:cBhvr>
                                    </p:animEffect>
                                    <p:anim calcmode="lin" valueType="num">
                                      <p:cBhvr>
                                        <p:cTn id="15" dur="1000" fill="hold"/>
                                        <p:tgtEl>
                                          <p:spTgt spid="4403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403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4036">
                                            <p:txEl>
                                              <p:pRg st="2" end="2"/>
                                            </p:txEl>
                                          </p:spTgt>
                                        </p:tgtEl>
                                        <p:attrNameLst>
                                          <p:attrName>style.visibility</p:attrName>
                                        </p:attrNameLst>
                                      </p:cBhvr>
                                      <p:to>
                                        <p:strVal val="visible"/>
                                      </p:to>
                                    </p:set>
                                    <p:animEffect transition="in" filter="fade">
                                      <p:cBhvr>
                                        <p:cTn id="21" dur="1000"/>
                                        <p:tgtEl>
                                          <p:spTgt spid="44036">
                                            <p:txEl>
                                              <p:pRg st="2" end="2"/>
                                            </p:txEl>
                                          </p:spTgt>
                                        </p:tgtEl>
                                      </p:cBhvr>
                                    </p:animEffect>
                                    <p:anim calcmode="lin" valueType="num">
                                      <p:cBhvr>
                                        <p:cTn id="22" dur="1000" fill="hold"/>
                                        <p:tgtEl>
                                          <p:spTgt spid="4403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403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4036">
                                            <p:txEl>
                                              <p:pRg st="4" end="4"/>
                                            </p:txEl>
                                          </p:spTgt>
                                        </p:tgtEl>
                                        <p:attrNameLst>
                                          <p:attrName>style.visibility</p:attrName>
                                        </p:attrNameLst>
                                      </p:cBhvr>
                                      <p:to>
                                        <p:strVal val="visible"/>
                                      </p:to>
                                    </p:set>
                                    <p:animEffect transition="in" filter="fade">
                                      <p:cBhvr>
                                        <p:cTn id="28" dur="1000"/>
                                        <p:tgtEl>
                                          <p:spTgt spid="44036">
                                            <p:txEl>
                                              <p:pRg st="4" end="4"/>
                                            </p:txEl>
                                          </p:spTgt>
                                        </p:tgtEl>
                                      </p:cBhvr>
                                    </p:animEffect>
                                    <p:anim calcmode="lin" valueType="num">
                                      <p:cBhvr>
                                        <p:cTn id="29" dur="1000" fill="hold"/>
                                        <p:tgtEl>
                                          <p:spTgt spid="44036">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44036">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dirty="0"/>
              <a:t>Domains of childhood.</a:t>
            </a:r>
          </a:p>
        </p:txBody>
      </p:sp>
      <p:sp>
        <p:nvSpPr>
          <p:cNvPr id="44036" name="Rectangle 4"/>
          <p:cNvSpPr>
            <a:spLocks noGrp="1" noChangeArrowheads="1"/>
          </p:cNvSpPr>
          <p:nvPr>
            <p:ph type="body" sz="half" idx="2"/>
          </p:nvPr>
        </p:nvSpPr>
        <p:spPr/>
        <p:txBody>
          <a:bodyPr>
            <a:normAutofit fontScale="92500" lnSpcReduction="20000"/>
          </a:bodyPr>
          <a:lstStyle/>
          <a:p>
            <a:pPr algn="just" eaLnBrk="1" hangingPunct="1"/>
            <a:r>
              <a:rPr lang="en-GB" sz="2800" dirty="0"/>
              <a:t>These will link to your presentation and are a learning outcome for the module</a:t>
            </a:r>
          </a:p>
          <a:p>
            <a:pPr algn="just" eaLnBrk="1" hangingPunct="1"/>
            <a:endParaRPr lang="en-GB" sz="2800" dirty="0"/>
          </a:p>
          <a:p>
            <a:pPr algn="just" eaLnBrk="1" hangingPunct="1"/>
            <a:r>
              <a:rPr lang="en-GB" sz="2800" dirty="0"/>
              <a:t>Explore these and discuss  them in your presentation</a:t>
            </a:r>
          </a:p>
          <a:p>
            <a:pPr algn="just" eaLnBrk="1" hangingPunct="1"/>
            <a:endParaRPr lang="en-GB" sz="2800" dirty="0"/>
          </a:p>
          <a:p>
            <a:pPr algn="just" eaLnBrk="1" hangingPunct="1"/>
            <a:r>
              <a:rPr lang="en-GB" sz="2800" dirty="0"/>
              <a:t>Lets take a look now…</a:t>
            </a:r>
          </a:p>
          <a:p>
            <a:pPr algn="just" eaLnBrk="1" hangingPunct="1"/>
            <a:r>
              <a:rPr lang="en-GB" sz="2800" dirty="0">
                <a:solidFill>
                  <a:srgbClr val="7030A0"/>
                </a:solidFill>
              </a:rPr>
              <a:t>What could a domain be?</a:t>
            </a:r>
          </a:p>
        </p:txBody>
      </p:sp>
      <p:pic>
        <p:nvPicPr>
          <p:cNvPr id="4" name="Picture 3">
            <a:extLst>
              <a:ext uri="{FF2B5EF4-FFF2-40B4-BE49-F238E27FC236}">
                <a16:creationId xmlns:a16="http://schemas.microsoft.com/office/drawing/2014/main" id="{2CE31BC6-6BA0-CF88-CC0C-60837AC6D756}"/>
              </a:ext>
            </a:extLst>
          </p:cNvPr>
          <p:cNvPicPr>
            <a:picLocks noChangeAspect="1"/>
          </p:cNvPicPr>
          <p:nvPr/>
        </p:nvPicPr>
        <p:blipFill>
          <a:blip r:embed="rId2"/>
          <a:stretch>
            <a:fillRect/>
          </a:stretch>
        </p:blipFill>
        <p:spPr>
          <a:xfrm>
            <a:off x="1787877" y="2461098"/>
            <a:ext cx="3296269" cy="2188723"/>
          </a:xfrm>
          <a:prstGeom prst="rect">
            <a:avLst/>
          </a:prstGeom>
        </p:spPr>
      </p:pic>
    </p:spTree>
    <p:extLst>
      <p:ext uri="{BB962C8B-B14F-4D97-AF65-F5344CB8AC3E}">
        <p14:creationId xmlns:p14="http://schemas.microsoft.com/office/powerpoint/2010/main" val="1191796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4036">
                                            <p:txEl>
                                              <p:pRg st="0" end="0"/>
                                            </p:txEl>
                                          </p:spTgt>
                                        </p:tgtEl>
                                        <p:attrNameLst>
                                          <p:attrName>style.visibility</p:attrName>
                                        </p:attrNameLst>
                                      </p:cBhvr>
                                      <p:to>
                                        <p:strVal val="visible"/>
                                      </p:to>
                                    </p:set>
                                    <p:animEffect transition="in" filter="fade">
                                      <p:cBhvr>
                                        <p:cTn id="7" dur="1000"/>
                                        <p:tgtEl>
                                          <p:spTgt spid="44036">
                                            <p:txEl>
                                              <p:pRg st="0" end="0"/>
                                            </p:txEl>
                                          </p:spTgt>
                                        </p:tgtEl>
                                      </p:cBhvr>
                                    </p:animEffect>
                                    <p:anim calcmode="lin" valueType="num">
                                      <p:cBhvr>
                                        <p:cTn id="8" dur="1000" fill="hold"/>
                                        <p:tgtEl>
                                          <p:spTgt spid="4403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403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4036">
                                            <p:txEl>
                                              <p:pRg st="2" end="2"/>
                                            </p:txEl>
                                          </p:spTgt>
                                        </p:tgtEl>
                                        <p:attrNameLst>
                                          <p:attrName>style.visibility</p:attrName>
                                        </p:attrNameLst>
                                      </p:cBhvr>
                                      <p:to>
                                        <p:strVal val="visible"/>
                                      </p:to>
                                    </p:set>
                                    <p:animEffect transition="in" filter="fade">
                                      <p:cBhvr>
                                        <p:cTn id="14" dur="1000"/>
                                        <p:tgtEl>
                                          <p:spTgt spid="44036">
                                            <p:txEl>
                                              <p:pRg st="2" end="2"/>
                                            </p:txEl>
                                          </p:spTgt>
                                        </p:tgtEl>
                                      </p:cBhvr>
                                    </p:animEffect>
                                    <p:anim calcmode="lin" valueType="num">
                                      <p:cBhvr>
                                        <p:cTn id="15" dur="1000" fill="hold"/>
                                        <p:tgtEl>
                                          <p:spTgt spid="44036">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4403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4036">
                                            <p:txEl>
                                              <p:pRg st="4" end="4"/>
                                            </p:txEl>
                                          </p:spTgt>
                                        </p:tgtEl>
                                        <p:attrNameLst>
                                          <p:attrName>style.visibility</p:attrName>
                                        </p:attrNameLst>
                                      </p:cBhvr>
                                      <p:to>
                                        <p:strVal val="visible"/>
                                      </p:to>
                                    </p:set>
                                    <p:animEffect transition="in" filter="fade">
                                      <p:cBhvr>
                                        <p:cTn id="21" dur="1000"/>
                                        <p:tgtEl>
                                          <p:spTgt spid="44036">
                                            <p:txEl>
                                              <p:pRg st="4" end="4"/>
                                            </p:txEl>
                                          </p:spTgt>
                                        </p:tgtEl>
                                      </p:cBhvr>
                                    </p:animEffect>
                                    <p:anim calcmode="lin" valueType="num">
                                      <p:cBhvr>
                                        <p:cTn id="22" dur="1000" fill="hold"/>
                                        <p:tgtEl>
                                          <p:spTgt spid="44036">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4403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4036">
                                            <p:txEl>
                                              <p:pRg st="5" end="5"/>
                                            </p:txEl>
                                          </p:spTgt>
                                        </p:tgtEl>
                                        <p:attrNameLst>
                                          <p:attrName>style.visibility</p:attrName>
                                        </p:attrNameLst>
                                      </p:cBhvr>
                                      <p:to>
                                        <p:strVal val="visible"/>
                                      </p:to>
                                    </p:set>
                                    <p:animEffect transition="in" filter="fade">
                                      <p:cBhvr>
                                        <p:cTn id="28" dur="1000"/>
                                        <p:tgtEl>
                                          <p:spTgt spid="44036">
                                            <p:txEl>
                                              <p:pRg st="5" end="5"/>
                                            </p:txEl>
                                          </p:spTgt>
                                        </p:tgtEl>
                                      </p:cBhvr>
                                    </p:animEffect>
                                    <p:anim calcmode="lin" valueType="num">
                                      <p:cBhvr>
                                        <p:cTn id="29" dur="1000" fill="hold"/>
                                        <p:tgtEl>
                                          <p:spTgt spid="44036">
                                            <p:txEl>
                                              <p:pRg st="5" end="5"/>
                                            </p:txEl>
                                          </p:spTgt>
                                        </p:tgtEl>
                                        <p:attrNameLst>
                                          <p:attrName>ppt_x</p:attrName>
                                        </p:attrNameLst>
                                      </p:cBhvr>
                                      <p:tavLst>
                                        <p:tav tm="0">
                                          <p:val>
                                            <p:strVal val="#ppt_x"/>
                                          </p:val>
                                        </p:tav>
                                        <p:tav tm="100000">
                                          <p:val>
                                            <p:strVal val="#ppt_x"/>
                                          </p:val>
                                        </p:tav>
                                      </p:tavLst>
                                    </p:anim>
                                    <p:anim calcmode="lin" valueType="num">
                                      <p:cBhvr>
                                        <p:cTn id="30" dur="1000" fill="hold"/>
                                        <p:tgtEl>
                                          <p:spTgt spid="44036">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dirty="0"/>
              <a:t>Domains of childhood - USA.</a:t>
            </a:r>
          </a:p>
        </p:txBody>
      </p:sp>
      <p:sp>
        <p:nvSpPr>
          <p:cNvPr id="44036" name="Rectangle 4"/>
          <p:cNvSpPr>
            <a:spLocks noGrp="1" noChangeArrowheads="1"/>
          </p:cNvSpPr>
          <p:nvPr>
            <p:ph type="body" sz="half" idx="2"/>
          </p:nvPr>
        </p:nvSpPr>
        <p:spPr>
          <a:xfrm>
            <a:off x="5282119" y="1981200"/>
            <a:ext cx="6819090" cy="4114800"/>
          </a:xfrm>
        </p:spPr>
        <p:txBody>
          <a:bodyPr>
            <a:normAutofit fontScale="85000" lnSpcReduction="20000"/>
          </a:bodyPr>
          <a:lstStyle/>
          <a:p>
            <a:pPr marL="0" indent="0" algn="just">
              <a:buNone/>
            </a:pPr>
            <a:r>
              <a:rPr lang="en-GB" sz="2800" dirty="0"/>
              <a:t>All domains of child development—</a:t>
            </a:r>
          </a:p>
          <a:p>
            <a:pPr algn="just"/>
            <a:r>
              <a:rPr lang="en-GB" sz="2800" dirty="0"/>
              <a:t>physical development, </a:t>
            </a:r>
          </a:p>
          <a:p>
            <a:pPr algn="just"/>
            <a:r>
              <a:rPr lang="en-GB" sz="2800" dirty="0"/>
              <a:t>cognitive development, </a:t>
            </a:r>
          </a:p>
          <a:p>
            <a:pPr algn="just"/>
            <a:r>
              <a:rPr lang="en-GB" sz="2800" dirty="0"/>
              <a:t>social and emotional development, </a:t>
            </a:r>
          </a:p>
          <a:p>
            <a:pPr algn="just"/>
            <a:r>
              <a:rPr lang="en-GB" sz="2800" dirty="0"/>
              <a:t>linguistic development (including bilingual or multilingual development),</a:t>
            </a:r>
          </a:p>
          <a:p>
            <a:pPr algn="just"/>
            <a:r>
              <a:rPr lang="en-GB" sz="2800" dirty="0">
                <a:solidFill>
                  <a:srgbClr val="7030A0"/>
                </a:solidFill>
              </a:rPr>
              <a:t>as well as approaches to learning—are important; each domain both supports and is supported by the others.</a:t>
            </a:r>
          </a:p>
          <a:p>
            <a:pPr algn="just"/>
            <a:r>
              <a:rPr lang="en-GB" sz="2800" dirty="0">
                <a:solidFill>
                  <a:srgbClr val="7030A0"/>
                </a:solidFill>
                <a:hlinkClick r:id="rId2"/>
              </a:rPr>
              <a:t>https://www.naeyc.org/resources/position-statements/dap/principles</a:t>
            </a:r>
            <a:endParaRPr lang="en-GB" sz="2800" dirty="0">
              <a:solidFill>
                <a:srgbClr val="7030A0"/>
              </a:solidFill>
            </a:endParaRPr>
          </a:p>
          <a:p>
            <a:pPr algn="just"/>
            <a:endParaRPr lang="en-GB" sz="2800" dirty="0">
              <a:solidFill>
                <a:srgbClr val="7030A0"/>
              </a:solidFill>
            </a:endParaRPr>
          </a:p>
          <a:p>
            <a:pPr algn="just"/>
            <a:endParaRPr lang="en-GB" sz="2800" dirty="0">
              <a:solidFill>
                <a:srgbClr val="7030A0"/>
              </a:solidFill>
            </a:endParaRPr>
          </a:p>
        </p:txBody>
      </p:sp>
      <p:pic>
        <p:nvPicPr>
          <p:cNvPr id="4" name="Picture 3">
            <a:extLst>
              <a:ext uri="{FF2B5EF4-FFF2-40B4-BE49-F238E27FC236}">
                <a16:creationId xmlns:a16="http://schemas.microsoft.com/office/drawing/2014/main" id="{D57CDA05-E47B-0D85-12DC-2F480D5AD27A}"/>
              </a:ext>
            </a:extLst>
          </p:cNvPr>
          <p:cNvPicPr>
            <a:picLocks noChangeAspect="1"/>
          </p:cNvPicPr>
          <p:nvPr/>
        </p:nvPicPr>
        <p:blipFill>
          <a:blip r:embed="rId3"/>
          <a:stretch>
            <a:fillRect/>
          </a:stretch>
        </p:blipFill>
        <p:spPr>
          <a:xfrm>
            <a:off x="385863" y="1181101"/>
            <a:ext cx="4572000" cy="3048000"/>
          </a:xfrm>
          <a:prstGeom prst="rect">
            <a:avLst/>
          </a:prstGeom>
        </p:spPr>
      </p:pic>
    </p:spTree>
    <p:extLst>
      <p:ext uri="{BB962C8B-B14F-4D97-AF65-F5344CB8AC3E}">
        <p14:creationId xmlns:p14="http://schemas.microsoft.com/office/powerpoint/2010/main" val="1238926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4036">
                                            <p:txEl>
                                              <p:pRg st="0" end="0"/>
                                            </p:txEl>
                                          </p:spTgt>
                                        </p:tgtEl>
                                        <p:attrNameLst>
                                          <p:attrName>style.visibility</p:attrName>
                                        </p:attrNameLst>
                                      </p:cBhvr>
                                      <p:to>
                                        <p:strVal val="visible"/>
                                      </p:to>
                                    </p:set>
                                    <p:animEffect transition="in" filter="fade">
                                      <p:cBhvr>
                                        <p:cTn id="7" dur="1000"/>
                                        <p:tgtEl>
                                          <p:spTgt spid="44036">
                                            <p:txEl>
                                              <p:pRg st="0" end="0"/>
                                            </p:txEl>
                                          </p:spTgt>
                                        </p:tgtEl>
                                      </p:cBhvr>
                                    </p:animEffect>
                                    <p:anim calcmode="lin" valueType="num">
                                      <p:cBhvr>
                                        <p:cTn id="8" dur="1000" fill="hold"/>
                                        <p:tgtEl>
                                          <p:spTgt spid="4403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403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4036">
                                            <p:txEl>
                                              <p:pRg st="1" end="1"/>
                                            </p:txEl>
                                          </p:spTgt>
                                        </p:tgtEl>
                                        <p:attrNameLst>
                                          <p:attrName>style.visibility</p:attrName>
                                        </p:attrNameLst>
                                      </p:cBhvr>
                                      <p:to>
                                        <p:strVal val="visible"/>
                                      </p:to>
                                    </p:set>
                                    <p:animEffect transition="in" filter="fade">
                                      <p:cBhvr>
                                        <p:cTn id="14" dur="1000"/>
                                        <p:tgtEl>
                                          <p:spTgt spid="44036">
                                            <p:txEl>
                                              <p:pRg st="1" end="1"/>
                                            </p:txEl>
                                          </p:spTgt>
                                        </p:tgtEl>
                                      </p:cBhvr>
                                    </p:animEffect>
                                    <p:anim calcmode="lin" valueType="num">
                                      <p:cBhvr>
                                        <p:cTn id="15" dur="1000" fill="hold"/>
                                        <p:tgtEl>
                                          <p:spTgt spid="4403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403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4036">
                                            <p:txEl>
                                              <p:pRg st="2" end="2"/>
                                            </p:txEl>
                                          </p:spTgt>
                                        </p:tgtEl>
                                        <p:attrNameLst>
                                          <p:attrName>style.visibility</p:attrName>
                                        </p:attrNameLst>
                                      </p:cBhvr>
                                      <p:to>
                                        <p:strVal val="visible"/>
                                      </p:to>
                                    </p:set>
                                    <p:animEffect transition="in" filter="fade">
                                      <p:cBhvr>
                                        <p:cTn id="21" dur="1000"/>
                                        <p:tgtEl>
                                          <p:spTgt spid="44036">
                                            <p:txEl>
                                              <p:pRg st="2" end="2"/>
                                            </p:txEl>
                                          </p:spTgt>
                                        </p:tgtEl>
                                      </p:cBhvr>
                                    </p:animEffect>
                                    <p:anim calcmode="lin" valueType="num">
                                      <p:cBhvr>
                                        <p:cTn id="22" dur="1000" fill="hold"/>
                                        <p:tgtEl>
                                          <p:spTgt spid="4403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403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4036">
                                            <p:txEl>
                                              <p:pRg st="3" end="3"/>
                                            </p:txEl>
                                          </p:spTgt>
                                        </p:tgtEl>
                                        <p:attrNameLst>
                                          <p:attrName>style.visibility</p:attrName>
                                        </p:attrNameLst>
                                      </p:cBhvr>
                                      <p:to>
                                        <p:strVal val="visible"/>
                                      </p:to>
                                    </p:set>
                                    <p:animEffect transition="in" filter="fade">
                                      <p:cBhvr>
                                        <p:cTn id="28" dur="1000"/>
                                        <p:tgtEl>
                                          <p:spTgt spid="44036">
                                            <p:txEl>
                                              <p:pRg st="3" end="3"/>
                                            </p:txEl>
                                          </p:spTgt>
                                        </p:tgtEl>
                                      </p:cBhvr>
                                    </p:animEffect>
                                    <p:anim calcmode="lin" valueType="num">
                                      <p:cBhvr>
                                        <p:cTn id="29" dur="1000" fill="hold"/>
                                        <p:tgtEl>
                                          <p:spTgt spid="44036">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403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44036">
                                            <p:txEl>
                                              <p:pRg st="4" end="4"/>
                                            </p:txEl>
                                          </p:spTgt>
                                        </p:tgtEl>
                                        <p:attrNameLst>
                                          <p:attrName>style.visibility</p:attrName>
                                        </p:attrNameLst>
                                      </p:cBhvr>
                                      <p:to>
                                        <p:strVal val="visible"/>
                                      </p:to>
                                    </p:set>
                                    <p:animEffect transition="in" filter="fade">
                                      <p:cBhvr>
                                        <p:cTn id="35" dur="1000"/>
                                        <p:tgtEl>
                                          <p:spTgt spid="44036">
                                            <p:txEl>
                                              <p:pRg st="4" end="4"/>
                                            </p:txEl>
                                          </p:spTgt>
                                        </p:tgtEl>
                                      </p:cBhvr>
                                    </p:animEffect>
                                    <p:anim calcmode="lin" valueType="num">
                                      <p:cBhvr>
                                        <p:cTn id="36" dur="1000" fill="hold"/>
                                        <p:tgtEl>
                                          <p:spTgt spid="44036">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403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44036">
                                            <p:txEl>
                                              <p:pRg st="5" end="5"/>
                                            </p:txEl>
                                          </p:spTgt>
                                        </p:tgtEl>
                                        <p:attrNameLst>
                                          <p:attrName>style.visibility</p:attrName>
                                        </p:attrNameLst>
                                      </p:cBhvr>
                                      <p:to>
                                        <p:strVal val="visible"/>
                                      </p:to>
                                    </p:set>
                                    <p:animEffect transition="in" filter="fade">
                                      <p:cBhvr>
                                        <p:cTn id="42" dur="1000"/>
                                        <p:tgtEl>
                                          <p:spTgt spid="44036">
                                            <p:txEl>
                                              <p:pRg st="5" end="5"/>
                                            </p:txEl>
                                          </p:spTgt>
                                        </p:tgtEl>
                                      </p:cBhvr>
                                    </p:animEffect>
                                    <p:anim calcmode="lin" valueType="num">
                                      <p:cBhvr>
                                        <p:cTn id="43" dur="1000" fill="hold"/>
                                        <p:tgtEl>
                                          <p:spTgt spid="44036">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44036">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44036">
                                            <p:txEl>
                                              <p:pRg st="6" end="6"/>
                                            </p:txEl>
                                          </p:spTgt>
                                        </p:tgtEl>
                                        <p:attrNameLst>
                                          <p:attrName>style.visibility</p:attrName>
                                        </p:attrNameLst>
                                      </p:cBhvr>
                                      <p:to>
                                        <p:strVal val="visible"/>
                                      </p:to>
                                    </p:set>
                                    <p:animEffect transition="in" filter="fade">
                                      <p:cBhvr>
                                        <p:cTn id="49" dur="1000"/>
                                        <p:tgtEl>
                                          <p:spTgt spid="44036">
                                            <p:txEl>
                                              <p:pRg st="6" end="6"/>
                                            </p:txEl>
                                          </p:spTgt>
                                        </p:tgtEl>
                                      </p:cBhvr>
                                    </p:animEffect>
                                    <p:anim calcmode="lin" valueType="num">
                                      <p:cBhvr>
                                        <p:cTn id="50" dur="1000" fill="hold"/>
                                        <p:tgtEl>
                                          <p:spTgt spid="44036">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44036">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dirty="0"/>
              <a:t>Domains of childhood -UK.</a:t>
            </a:r>
          </a:p>
        </p:txBody>
      </p:sp>
      <p:sp>
        <p:nvSpPr>
          <p:cNvPr id="44036" name="Rectangle 4"/>
          <p:cNvSpPr>
            <a:spLocks noGrp="1" noChangeArrowheads="1"/>
          </p:cNvSpPr>
          <p:nvPr>
            <p:ph type="body" sz="half" idx="2"/>
          </p:nvPr>
        </p:nvSpPr>
        <p:spPr>
          <a:xfrm>
            <a:off x="4591455" y="1536970"/>
            <a:ext cx="7509754" cy="4559030"/>
          </a:xfrm>
        </p:spPr>
        <p:txBody>
          <a:bodyPr>
            <a:normAutofit fontScale="70000" lnSpcReduction="20000"/>
          </a:bodyPr>
          <a:lstStyle/>
          <a:p>
            <a:pPr marL="0" indent="0" algn="just">
              <a:buNone/>
            </a:pPr>
            <a:r>
              <a:rPr lang="en-GB" sz="2800" dirty="0"/>
              <a:t>Your child will mostly be taught through games and play.</a:t>
            </a:r>
          </a:p>
          <a:p>
            <a:pPr marL="0" indent="0" algn="just">
              <a:buNone/>
            </a:pPr>
            <a:endParaRPr lang="en-GB" sz="2800" dirty="0"/>
          </a:p>
          <a:p>
            <a:pPr marL="0" indent="0" algn="just">
              <a:buNone/>
            </a:pPr>
            <a:r>
              <a:rPr lang="en-GB" sz="2800" dirty="0"/>
              <a:t>The areas of learning are:</a:t>
            </a:r>
          </a:p>
          <a:p>
            <a:pPr marL="0" indent="0" algn="just">
              <a:buNone/>
            </a:pPr>
            <a:endParaRPr lang="en-GB" sz="2800" dirty="0"/>
          </a:p>
          <a:p>
            <a:pPr marL="0" indent="0" algn="just">
              <a:buNone/>
            </a:pPr>
            <a:r>
              <a:rPr lang="en-GB" sz="2800" dirty="0"/>
              <a:t>communication and language</a:t>
            </a:r>
          </a:p>
          <a:p>
            <a:pPr marL="0" indent="0" algn="just">
              <a:buNone/>
            </a:pPr>
            <a:r>
              <a:rPr lang="en-GB" sz="2800" dirty="0"/>
              <a:t>physical development</a:t>
            </a:r>
          </a:p>
          <a:p>
            <a:pPr marL="0" indent="0" algn="just">
              <a:buNone/>
            </a:pPr>
            <a:r>
              <a:rPr lang="en-GB" sz="2800" dirty="0"/>
              <a:t>personal, social and emotional development</a:t>
            </a:r>
          </a:p>
          <a:p>
            <a:pPr marL="0" indent="0" algn="just">
              <a:buNone/>
            </a:pPr>
            <a:r>
              <a:rPr lang="en-GB" sz="2800" dirty="0"/>
              <a:t>literacy</a:t>
            </a:r>
          </a:p>
          <a:p>
            <a:pPr marL="0" indent="0" algn="just">
              <a:buNone/>
            </a:pPr>
            <a:r>
              <a:rPr lang="en-GB" sz="2800" dirty="0"/>
              <a:t>mathematics</a:t>
            </a:r>
          </a:p>
          <a:p>
            <a:pPr marL="0" indent="0" algn="just">
              <a:buNone/>
            </a:pPr>
            <a:r>
              <a:rPr lang="en-GB" sz="2800" dirty="0"/>
              <a:t>understanding the world</a:t>
            </a:r>
          </a:p>
          <a:p>
            <a:pPr marL="0" indent="0" algn="just">
              <a:buNone/>
            </a:pPr>
            <a:r>
              <a:rPr lang="en-GB" sz="2800" dirty="0"/>
              <a:t>expressive arts and design</a:t>
            </a:r>
          </a:p>
          <a:p>
            <a:pPr marL="0" indent="0" algn="just">
              <a:buNone/>
            </a:pPr>
            <a:r>
              <a:rPr lang="en-GB" sz="2800" dirty="0">
                <a:solidFill>
                  <a:srgbClr val="7030A0"/>
                </a:solidFill>
                <a:hlinkClick r:id="rId2"/>
              </a:rPr>
              <a:t>https://www.gov.uk/early-years-foundation-stage</a:t>
            </a:r>
            <a:endParaRPr lang="en-GB" sz="2800" dirty="0">
              <a:solidFill>
                <a:srgbClr val="7030A0"/>
              </a:solidFill>
            </a:endParaRPr>
          </a:p>
        </p:txBody>
      </p:sp>
      <p:pic>
        <p:nvPicPr>
          <p:cNvPr id="2" name="Picture 1">
            <a:extLst>
              <a:ext uri="{FF2B5EF4-FFF2-40B4-BE49-F238E27FC236}">
                <a16:creationId xmlns:a16="http://schemas.microsoft.com/office/drawing/2014/main" id="{75E68FC9-BCE1-7299-6BC8-31E8F8CF36B5}"/>
              </a:ext>
            </a:extLst>
          </p:cNvPr>
          <p:cNvPicPr>
            <a:picLocks noChangeAspect="1"/>
          </p:cNvPicPr>
          <p:nvPr/>
        </p:nvPicPr>
        <p:blipFill>
          <a:blip r:embed="rId3"/>
          <a:stretch>
            <a:fillRect/>
          </a:stretch>
        </p:blipFill>
        <p:spPr>
          <a:xfrm>
            <a:off x="695620" y="1468876"/>
            <a:ext cx="2942449" cy="1960124"/>
          </a:xfrm>
          <a:prstGeom prst="rect">
            <a:avLst/>
          </a:prstGeom>
        </p:spPr>
      </p:pic>
    </p:spTree>
    <p:extLst>
      <p:ext uri="{BB962C8B-B14F-4D97-AF65-F5344CB8AC3E}">
        <p14:creationId xmlns:p14="http://schemas.microsoft.com/office/powerpoint/2010/main" val="37397948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4036">
                                            <p:txEl>
                                              <p:pRg st="0" end="0"/>
                                            </p:txEl>
                                          </p:spTgt>
                                        </p:tgtEl>
                                        <p:attrNameLst>
                                          <p:attrName>style.visibility</p:attrName>
                                        </p:attrNameLst>
                                      </p:cBhvr>
                                      <p:to>
                                        <p:strVal val="visible"/>
                                      </p:to>
                                    </p:set>
                                    <p:animEffect transition="in" filter="fade">
                                      <p:cBhvr>
                                        <p:cTn id="7" dur="1000"/>
                                        <p:tgtEl>
                                          <p:spTgt spid="44036">
                                            <p:txEl>
                                              <p:pRg st="0" end="0"/>
                                            </p:txEl>
                                          </p:spTgt>
                                        </p:tgtEl>
                                      </p:cBhvr>
                                    </p:animEffect>
                                    <p:anim calcmode="lin" valueType="num">
                                      <p:cBhvr>
                                        <p:cTn id="8" dur="1000" fill="hold"/>
                                        <p:tgtEl>
                                          <p:spTgt spid="4403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403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4036">
                                            <p:txEl>
                                              <p:pRg st="2" end="2"/>
                                            </p:txEl>
                                          </p:spTgt>
                                        </p:tgtEl>
                                        <p:attrNameLst>
                                          <p:attrName>style.visibility</p:attrName>
                                        </p:attrNameLst>
                                      </p:cBhvr>
                                      <p:to>
                                        <p:strVal val="visible"/>
                                      </p:to>
                                    </p:set>
                                    <p:animEffect transition="in" filter="fade">
                                      <p:cBhvr>
                                        <p:cTn id="14" dur="1000"/>
                                        <p:tgtEl>
                                          <p:spTgt spid="44036">
                                            <p:txEl>
                                              <p:pRg st="2" end="2"/>
                                            </p:txEl>
                                          </p:spTgt>
                                        </p:tgtEl>
                                      </p:cBhvr>
                                    </p:animEffect>
                                    <p:anim calcmode="lin" valueType="num">
                                      <p:cBhvr>
                                        <p:cTn id="15" dur="1000" fill="hold"/>
                                        <p:tgtEl>
                                          <p:spTgt spid="44036">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4403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4036">
                                            <p:txEl>
                                              <p:pRg st="4" end="4"/>
                                            </p:txEl>
                                          </p:spTgt>
                                        </p:tgtEl>
                                        <p:attrNameLst>
                                          <p:attrName>style.visibility</p:attrName>
                                        </p:attrNameLst>
                                      </p:cBhvr>
                                      <p:to>
                                        <p:strVal val="visible"/>
                                      </p:to>
                                    </p:set>
                                    <p:animEffect transition="in" filter="fade">
                                      <p:cBhvr>
                                        <p:cTn id="21" dur="1000"/>
                                        <p:tgtEl>
                                          <p:spTgt spid="44036">
                                            <p:txEl>
                                              <p:pRg st="4" end="4"/>
                                            </p:txEl>
                                          </p:spTgt>
                                        </p:tgtEl>
                                      </p:cBhvr>
                                    </p:animEffect>
                                    <p:anim calcmode="lin" valueType="num">
                                      <p:cBhvr>
                                        <p:cTn id="22" dur="1000" fill="hold"/>
                                        <p:tgtEl>
                                          <p:spTgt spid="44036">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4403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4036">
                                            <p:txEl>
                                              <p:pRg st="5" end="5"/>
                                            </p:txEl>
                                          </p:spTgt>
                                        </p:tgtEl>
                                        <p:attrNameLst>
                                          <p:attrName>style.visibility</p:attrName>
                                        </p:attrNameLst>
                                      </p:cBhvr>
                                      <p:to>
                                        <p:strVal val="visible"/>
                                      </p:to>
                                    </p:set>
                                    <p:animEffect transition="in" filter="fade">
                                      <p:cBhvr>
                                        <p:cTn id="28" dur="1000"/>
                                        <p:tgtEl>
                                          <p:spTgt spid="44036">
                                            <p:txEl>
                                              <p:pRg st="5" end="5"/>
                                            </p:txEl>
                                          </p:spTgt>
                                        </p:tgtEl>
                                      </p:cBhvr>
                                    </p:animEffect>
                                    <p:anim calcmode="lin" valueType="num">
                                      <p:cBhvr>
                                        <p:cTn id="29" dur="1000" fill="hold"/>
                                        <p:tgtEl>
                                          <p:spTgt spid="44036">
                                            <p:txEl>
                                              <p:pRg st="5" end="5"/>
                                            </p:txEl>
                                          </p:spTgt>
                                        </p:tgtEl>
                                        <p:attrNameLst>
                                          <p:attrName>ppt_x</p:attrName>
                                        </p:attrNameLst>
                                      </p:cBhvr>
                                      <p:tavLst>
                                        <p:tav tm="0">
                                          <p:val>
                                            <p:strVal val="#ppt_x"/>
                                          </p:val>
                                        </p:tav>
                                        <p:tav tm="100000">
                                          <p:val>
                                            <p:strVal val="#ppt_x"/>
                                          </p:val>
                                        </p:tav>
                                      </p:tavLst>
                                    </p:anim>
                                    <p:anim calcmode="lin" valueType="num">
                                      <p:cBhvr>
                                        <p:cTn id="30" dur="1000" fill="hold"/>
                                        <p:tgtEl>
                                          <p:spTgt spid="44036">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44036">
                                            <p:txEl>
                                              <p:pRg st="6" end="6"/>
                                            </p:txEl>
                                          </p:spTgt>
                                        </p:tgtEl>
                                        <p:attrNameLst>
                                          <p:attrName>style.visibility</p:attrName>
                                        </p:attrNameLst>
                                      </p:cBhvr>
                                      <p:to>
                                        <p:strVal val="visible"/>
                                      </p:to>
                                    </p:set>
                                    <p:animEffect transition="in" filter="fade">
                                      <p:cBhvr>
                                        <p:cTn id="35" dur="1000"/>
                                        <p:tgtEl>
                                          <p:spTgt spid="44036">
                                            <p:txEl>
                                              <p:pRg st="6" end="6"/>
                                            </p:txEl>
                                          </p:spTgt>
                                        </p:tgtEl>
                                      </p:cBhvr>
                                    </p:animEffect>
                                    <p:anim calcmode="lin" valueType="num">
                                      <p:cBhvr>
                                        <p:cTn id="36" dur="1000" fill="hold"/>
                                        <p:tgtEl>
                                          <p:spTgt spid="44036">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44036">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44036">
                                            <p:txEl>
                                              <p:pRg st="7" end="7"/>
                                            </p:txEl>
                                          </p:spTgt>
                                        </p:tgtEl>
                                        <p:attrNameLst>
                                          <p:attrName>style.visibility</p:attrName>
                                        </p:attrNameLst>
                                      </p:cBhvr>
                                      <p:to>
                                        <p:strVal val="visible"/>
                                      </p:to>
                                    </p:set>
                                    <p:animEffect transition="in" filter="fade">
                                      <p:cBhvr>
                                        <p:cTn id="42" dur="1000"/>
                                        <p:tgtEl>
                                          <p:spTgt spid="44036">
                                            <p:txEl>
                                              <p:pRg st="7" end="7"/>
                                            </p:txEl>
                                          </p:spTgt>
                                        </p:tgtEl>
                                      </p:cBhvr>
                                    </p:animEffect>
                                    <p:anim calcmode="lin" valueType="num">
                                      <p:cBhvr>
                                        <p:cTn id="43" dur="1000" fill="hold"/>
                                        <p:tgtEl>
                                          <p:spTgt spid="44036">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44036">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44036">
                                            <p:txEl>
                                              <p:pRg st="8" end="8"/>
                                            </p:txEl>
                                          </p:spTgt>
                                        </p:tgtEl>
                                        <p:attrNameLst>
                                          <p:attrName>style.visibility</p:attrName>
                                        </p:attrNameLst>
                                      </p:cBhvr>
                                      <p:to>
                                        <p:strVal val="visible"/>
                                      </p:to>
                                    </p:set>
                                    <p:animEffect transition="in" filter="fade">
                                      <p:cBhvr>
                                        <p:cTn id="49" dur="1000"/>
                                        <p:tgtEl>
                                          <p:spTgt spid="44036">
                                            <p:txEl>
                                              <p:pRg st="8" end="8"/>
                                            </p:txEl>
                                          </p:spTgt>
                                        </p:tgtEl>
                                      </p:cBhvr>
                                    </p:animEffect>
                                    <p:anim calcmode="lin" valueType="num">
                                      <p:cBhvr>
                                        <p:cTn id="50" dur="1000" fill="hold"/>
                                        <p:tgtEl>
                                          <p:spTgt spid="44036">
                                            <p:txEl>
                                              <p:pRg st="8" end="8"/>
                                            </p:txEl>
                                          </p:spTgt>
                                        </p:tgtEl>
                                        <p:attrNameLst>
                                          <p:attrName>ppt_x</p:attrName>
                                        </p:attrNameLst>
                                      </p:cBhvr>
                                      <p:tavLst>
                                        <p:tav tm="0">
                                          <p:val>
                                            <p:strVal val="#ppt_x"/>
                                          </p:val>
                                        </p:tav>
                                        <p:tav tm="100000">
                                          <p:val>
                                            <p:strVal val="#ppt_x"/>
                                          </p:val>
                                        </p:tav>
                                      </p:tavLst>
                                    </p:anim>
                                    <p:anim calcmode="lin" valueType="num">
                                      <p:cBhvr>
                                        <p:cTn id="51" dur="1000" fill="hold"/>
                                        <p:tgtEl>
                                          <p:spTgt spid="44036">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44036">
                                            <p:txEl>
                                              <p:pRg st="9" end="9"/>
                                            </p:txEl>
                                          </p:spTgt>
                                        </p:tgtEl>
                                        <p:attrNameLst>
                                          <p:attrName>style.visibility</p:attrName>
                                        </p:attrNameLst>
                                      </p:cBhvr>
                                      <p:to>
                                        <p:strVal val="visible"/>
                                      </p:to>
                                    </p:set>
                                    <p:animEffect transition="in" filter="fade">
                                      <p:cBhvr>
                                        <p:cTn id="56" dur="1000"/>
                                        <p:tgtEl>
                                          <p:spTgt spid="44036">
                                            <p:txEl>
                                              <p:pRg st="9" end="9"/>
                                            </p:txEl>
                                          </p:spTgt>
                                        </p:tgtEl>
                                      </p:cBhvr>
                                    </p:animEffect>
                                    <p:anim calcmode="lin" valueType="num">
                                      <p:cBhvr>
                                        <p:cTn id="57" dur="1000" fill="hold"/>
                                        <p:tgtEl>
                                          <p:spTgt spid="44036">
                                            <p:txEl>
                                              <p:pRg st="9" end="9"/>
                                            </p:txEl>
                                          </p:spTgt>
                                        </p:tgtEl>
                                        <p:attrNameLst>
                                          <p:attrName>ppt_x</p:attrName>
                                        </p:attrNameLst>
                                      </p:cBhvr>
                                      <p:tavLst>
                                        <p:tav tm="0">
                                          <p:val>
                                            <p:strVal val="#ppt_x"/>
                                          </p:val>
                                        </p:tav>
                                        <p:tav tm="100000">
                                          <p:val>
                                            <p:strVal val="#ppt_x"/>
                                          </p:val>
                                        </p:tav>
                                      </p:tavLst>
                                    </p:anim>
                                    <p:anim calcmode="lin" valueType="num">
                                      <p:cBhvr>
                                        <p:cTn id="58" dur="1000" fill="hold"/>
                                        <p:tgtEl>
                                          <p:spTgt spid="44036">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44036">
                                            <p:txEl>
                                              <p:pRg st="10" end="10"/>
                                            </p:txEl>
                                          </p:spTgt>
                                        </p:tgtEl>
                                        <p:attrNameLst>
                                          <p:attrName>style.visibility</p:attrName>
                                        </p:attrNameLst>
                                      </p:cBhvr>
                                      <p:to>
                                        <p:strVal val="visible"/>
                                      </p:to>
                                    </p:set>
                                    <p:animEffect transition="in" filter="fade">
                                      <p:cBhvr>
                                        <p:cTn id="63" dur="1000"/>
                                        <p:tgtEl>
                                          <p:spTgt spid="44036">
                                            <p:txEl>
                                              <p:pRg st="10" end="10"/>
                                            </p:txEl>
                                          </p:spTgt>
                                        </p:tgtEl>
                                      </p:cBhvr>
                                    </p:animEffect>
                                    <p:anim calcmode="lin" valueType="num">
                                      <p:cBhvr>
                                        <p:cTn id="64" dur="1000" fill="hold"/>
                                        <p:tgtEl>
                                          <p:spTgt spid="44036">
                                            <p:txEl>
                                              <p:pRg st="10" end="10"/>
                                            </p:txEl>
                                          </p:spTgt>
                                        </p:tgtEl>
                                        <p:attrNameLst>
                                          <p:attrName>ppt_x</p:attrName>
                                        </p:attrNameLst>
                                      </p:cBhvr>
                                      <p:tavLst>
                                        <p:tav tm="0">
                                          <p:val>
                                            <p:strVal val="#ppt_x"/>
                                          </p:val>
                                        </p:tav>
                                        <p:tav tm="100000">
                                          <p:val>
                                            <p:strVal val="#ppt_x"/>
                                          </p:val>
                                        </p:tav>
                                      </p:tavLst>
                                    </p:anim>
                                    <p:anim calcmode="lin" valueType="num">
                                      <p:cBhvr>
                                        <p:cTn id="65" dur="1000" fill="hold"/>
                                        <p:tgtEl>
                                          <p:spTgt spid="44036">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nodeType="clickEffect">
                                  <p:stCondLst>
                                    <p:cond delay="0"/>
                                  </p:stCondLst>
                                  <p:childTnLst>
                                    <p:set>
                                      <p:cBhvr>
                                        <p:cTn id="69" dur="1" fill="hold">
                                          <p:stCondLst>
                                            <p:cond delay="0"/>
                                          </p:stCondLst>
                                        </p:cTn>
                                        <p:tgtEl>
                                          <p:spTgt spid="44036">
                                            <p:txEl>
                                              <p:pRg st="11" end="11"/>
                                            </p:txEl>
                                          </p:spTgt>
                                        </p:tgtEl>
                                        <p:attrNameLst>
                                          <p:attrName>style.visibility</p:attrName>
                                        </p:attrNameLst>
                                      </p:cBhvr>
                                      <p:to>
                                        <p:strVal val="visible"/>
                                      </p:to>
                                    </p:set>
                                    <p:animEffect transition="in" filter="fade">
                                      <p:cBhvr>
                                        <p:cTn id="70" dur="1000"/>
                                        <p:tgtEl>
                                          <p:spTgt spid="44036">
                                            <p:txEl>
                                              <p:pRg st="11" end="11"/>
                                            </p:txEl>
                                          </p:spTgt>
                                        </p:tgtEl>
                                      </p:cBhvr>
                                    </p:animEffect>
                                    <p:anim calcmode="lin" valueType="num">
                                      <p:cBhvr>
                                        <p:cTn id="71" dur="1000" fill="hold"/>
                                        <p:tgtEl>
                                          <p:spTgt spid="44036">
                                            <p:txEl>
                                              <p:pRg st="11" end="11"/>
                                            </p:txEl>
                                          </p:spTgt>
                                        </p:tgtEl>
                                        <p:attrNameLst>
                                          <p:attrName>ppt_x</p:attrName>
                                        </p:attrNameLst>
                                      </p:cBhvr>
                                      <p:tavLst>
                                        <p:tav tm="0">
                                          <p:val>
                                            <p:strVal val="#ppt_x"/>
                                          </p:val>
                                        </p:tav>
                                        <p:tav tm="100000">
                                          <p:val>
                                            <p:strVal val="#ppt_x"/>
                                          </p:val>
                                        </p:tav>
                                      </p:tavLst>
                                    </p:anim>
                                    <p:anim calcmode="lin" valueType="num">
                                      <p:cBhvr>
                                        <p:cTn id="72" dur="1000" fill="hold"/>
                                        <p:tgtEl>
                                          <p:spTgt spid="44036">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a:xfrm>
            <a:off x="1566153" y="179873"/>
            <a:ext cx="10145949" cy="1280890"/>
          </a:xfrm>
        </p:spPr>
        <p:txBody>
          <a:bodyPr>
            <a:normAutofit fontScale="90000"/>
          </a:bodyPr>
          <a:lstStyle/>
          <a:p>
            <a:pPr>
              <a:defRPr/>
            </a:pPr>
            <a:r>
              <a:rPr lang="en-GB" sz="4000" dirty="0"/>
              <a:t>The Determinants of health and wellbeing as a child, young person, and/or family… </a:t>
            </a:r>
            <a:r>
              <a:rPr lang="en-GB" sz="4000" dirty="0">
                <a:solidFill>
                  <a:srgbClr val="7030A0"/>
                </a:solidFill>
              </a:rPr>
              <a:t>Presentation content ?</a:t>
            </a:r>
            <a:br>
              <a:rPr lang="en-GB" sz="4000" dirty="0"/>
            </a:br>
            <a:endParaRPr lang="en-GB" sz="4000" dirty="0"/>
          </a:p>
        </p:txBody>
      </p:sp>
      <p:sp>
        <p:nvSpPr>
          <p:cNvPr id="25602" name="Rectangle 3"/>
          <p:cNvSpPr>
            <a:spLocks noGrp="1" noChangeArrowheads="1"/>
          </p:cNvSpPr>
          <p:nvPr>
            <p:ph idx="1"/>
          </p:nvPr>
        </p:nvSpPr>
        <p:spPr>
          <a:xfrm>
            <a:off x="1061969" y="2260060"/>
            <a:ext cx="8915400" cy="3777622"/>
          </a:xfrm>
        </p:spPr>
        <p:txBody>
          <a:bodyPr>
            <a:normAutofit fontScale="92500" lnSpcReduction="10000"/>
          </a:bodyPr>
          <a:lstStyle/>
          <a:p>
            <a:pPr algn="just" eaLnBrk="1" hangingPunct="1">
              <a:lnSpc>
                <a:spcPct val="80000"/>
              </a:lnSpc>
            </a:pPr>
            <a:r>
              <a:rPr lang="en-GB" altLang="en-US" sz="2800" dirty="0"/>
              <a:t>income and social status </a:t>
            </a:r>
          </a:p>
          <a:p>
            <a:pPr algn="just" eaLnBrk="1" hangingPunct="1">
              <a:lnSpc>
                <a:spcPct val="80000"/>
              </a:lnSpc>
            </a:pPr>
            <a:r>
              <a:rPr lang="en-GB" altLang="en-US" sz="2800" dirty="0"/>
              <a:t>social support networks </a:t>
            </a:r>
          </a:p>
          <a:p>
            <a:pPr algn="just" eaLnBrk="1" hangingPunct="1">
              <a:lnSpc>
                <a:spcPct val="80000"/>
              </a:lnSpc>
            </a:pPr>
            <a:r>
              <a:rPr lang="en-GB" altLang="en-US" sz="2800" dirty="0"/>
              <a:t>education </a:t>
            </a:r>
          </a:p>
          <a:p>
            <a:pPr algn="just" eaLnBrk="1" hangingPunct="1">
              <a:lnSpc>
                <a:spcPct val="80000"/>
              </a:lnSpc>
            </a:pPr>
            <a:r>
              <a:rPr lang="en-GB" altLang="en-US" sz="2800" dirty="0"/>
              <a:t>employment and working conditions </a:t>
            </a:r>
          </a:p>
          <a:p>
            <a:pPr algn="just" eaLnBrk="1" hangingPunct="1">
              <a:lnSpc>
                <a:spcPct val="80000"/>
              </a:lnSpc>
            </a:pPr>
            <a:r>
              <a:rPr lang="en-GB" altLang="en-US" sz="2800" dirty="0"/>
              <a:t>physical environments </a:t>
            </a:r>
          </a:p>
          <a:p>
            <a:pPr algn="just" eaLnBrk="1" hangingPunct="1">
              <a:lnSpc>
                <a:spcPct val="80000"/>
              </a:lnSpc>
            </a:pPr>
            <a:r>
              <a:rPr lang="en-GB" altLang="en-US" sz="2800" dirty="0"/>
              <a:t>social environments </a:t>
            </a:r>
          </a:p>
          <a:p>
            <a:pPr algn="just" eaLnBrk="1" hangingPunct="1">
              <a:lnSpc>
                <a:spcPct val="80000"/>
              </a:lnSpc>
            </a:pPr>
            <a:r>
              <a:rPr lang="en-GB" altLang="en-US" sz="2800" dirty="0"/>
              <a:t>biology and genetic endowment </a:t>
            </a:r>
          </a:p>
          <a:p>
            <a:pPr algn="just" eaLnBrk="1" hangingPunct="1">
              <a:lnSpc>
                <a:spcPct val="80000"/>
              </a:lnSpc>
            </a:pPr>
            <a:r>
              <a:rPr lang="en-GB" altLang="en-US" sz="2800" dirty="0"/>
              <a:t>healthy child development </a:t>
            </a:r>
          </a:p>
          <a:p>
            <a:pPr algn="just" eaLnBrk="1" hangingPunct="1">
              <a:lnSpc>
                <a:spcPct val="80000"/>
              </a:lnSpc>
            </a:pPr>
            <a:r>
              <a:rPr lang="en-GB" altLang="en-US" sz="2800" dirty="0"/>
              <a:t>health services </a:t>
            </a:r>
          </a:p>
          <a:p>
            <a:pPr eaLnBrk="1" hangingPunct="1">
              <a:lnSpc>
                <a:spcPct val="80000"/>
              </a:lnSpc>
            </a:pPr>
            <a:endParaRPr lang="en-GB" altLang="en-US" sz="2800" dirty="0"/>
          </a:p>
          <a:p>
            <a:pPr eaLnBrk="1" hangingPunct="1">
              <a:lnSpc>
                <a:spcPct val="80000"/>
              </a:lnSpc>
              <a:buFont typeface="Wingdings 3" pitchFamily="18" charset="2"/>
              <a:buNone/>
            </a:pPr>
            <a:endParaRPr lang="en-GB" altLang="en-US" sz="2400" dirty="0"/>
          </a:p>
        </p:txBody>
      </p:sp>
      <p:pic>
        <p:nvPicPr>
          <p:cNvPr id="2" name="Picture 1">
            <a:extLst>
              <a:ext uri="{FF2B5EF4-FFF2-40B4-BE49-F238E27FC236}">
                <a16:creationId xmlns:a16="http://schemas.microsoft.com/office/drawing/2014/main" id="{D137B11A-9424-E34B-598A-BC4EBD396215}"/>
              </a:ext>
            </a:extLst>
          </p:cNvPr>
          <p:cNvPicPr>
            <a:picLocks noChangeAspect="1"/>
          </p:cNvPicPr>
          <p:nvPr/>
        </p:nvPicPr>
        <p:blipFill>
          <a:blip r:embed="rId2"/>
          <a:stretch>
            <a:fillRect/>
          </a:stretch>
        </p:blipFill>
        <p:spPr>
          <a:xfrm>
            <a:off x="7889774" y="4148871"/>
            <a:ext cx="4175190" cy="2344467"/>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5602">
                                            <p:txEl>
                                              <p:pRg st="0" end="0"/>
                                            </p:txEl>
                                          </p:spTgt>
                                        </p:tgtEl>
                                        <p:attrNameLst>
                                          <p:attrName>style.visibility</p:attrName>
                                        </p:attrNameLst>
                                      </p:cBhvr>
                                      <p:to>
                                        <p:strVal val="visible"/>
                                      </p:to>
                                    </p:set>
                                    <p:animEffect transition="in" filter="fade">
                                      <p:cBhvr>
                                        <p:cTn id="7" dur="1000"/>
                                        <p:tgtEl>
                                          <p:spTgt spid="25602">
                                            <p:txEl>
                                              <p:pRg st="0" end="0"/>
                                            </p:txEl>
                                          </p:spTgt>
                                        </p:tgtEl>
                                      </p:cBhvr>
                                    </p:animEffect>
                                    <p:anim calcmode="lin" valueType="num">
                                      <p:cBhvr>
                                        <p:cTn id="8" dur="1000" fill="hold"/>
                                        <p:tgtEl>
                                          <p:spTgt spid="2560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560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5602">
                                            <p:txEl>
                                              <p:pRg st="1" end="1"/>
                                            </p:txEl>
                                          </p:spTgt>
                                        </p:tgtEl>
                                        <p:attrNameLst>
                                          <p:attrName>style.visibility</p:attrName>
                                        </p:attrNameLst>
                                      </p:cBhvr>
                                      <p:to>
                                        <p:strVal val="visible"/>
                                      </p:to>
                                    </p:set>
                                    <p:animEffect transition="in" filter="fade">
                                      <p:cBhvr>
                                        <p:cTn id="14" dur="1000"/>
                                        <p:tgtEl>
                                          <p:spTgt spid="25602">
                                            <p:txEl>
                                              <p:pRg st="1" end="1"/>
                                            </p:txEl>
                                          </p:spTgt>
                                        </p:tgtEl>
                                      </p:cBhvr>
                                    </p:animEffect>
                                    <p:anim calcmode="lin" valueType="num">
                                      <p:cBhvr>
                                        <p:cTn id="15" dur="1000" fill="hold"/>
                                        <p:tgtEl>
                                          <p:spTgt spid="2560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560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5602">
                                            <p:txEl>
                                              <p:pRg st="2" end="2"/>
                                            </p:txEl>
                                          </p:spTgt>
                                        </p:tgtEl>
                                        <p:attrNameLst>
                                          <p:attrName>style.visibility</p:attrName>
                                        </p:attrNameLst>
                                      </p:cBhvr>
                                      <p:to>
                                        <p:strVal val="visible"/>
                                      </p:to>
                                    </p:set>
                                    <p:animEffect transition="in" filter="fade">
                                      <p:cBhvr>
                                        <p:cTn id="21" dur="1000"/>
                                        <p:tgtEl>
                                          <p:spTgt spid="25602">
                                            <p:txEl>
                                              <p:pRg st="2" end="2"/>
                                            </p:txEl>
                                          </p:spTgt>
                                        </p:tgtEl>
                                      </p:cBhvr>
                                    </p:animEffect>
                                    <p:anim calcmode="lin" valueType="num">
                                      <p:cBhvr>
                                        <p:cTn id="22" dur="1000" fill="hold"/>
                                        <p:tgtEl>
                                          <p:spTgt spid="2560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2560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25602">
                                            <p:txEl>
                                              <p:pRg st="3" end="3"/>
                                            </p:txEl>
                                          </p:spTgt>
                                        </p:tgtEl>
                                        <p:attrNameLst>
                                          <p:attrName>style.visibility</p:attrName>
                                        </p:attrNameLst>
                                      </p:cBhvr>
                                      <p:to>
                                        <p:strVal val="visible"/>
                                      </p:to>
                                    </p:set>
                                    <p:animEffect transition="in" filter="fade">
                                      <p:cBhvr>
                                        <p:cTn id="28" dur="1000"/>
                                        <p:tgtEl>
                                          <p:spTgt spid="25602">
                                            <p:txEl>
                                              <p:pRg st="3" end="3"/>
                                            </p:txEl>
                                          </p:spTgt>
                                        </p:tgtEl>
                                      </p:cBhvr>
                                    </p:animEffect>
                                    <p:anim calcmode="lin" valueType="num">
                                      <p:cBhvr>
                                        <p:cTn id="29" dur="1000" fill="hold"/>
                                        <p:tgtEl>
                                          <p:spTgt spid="2560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2560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25602">
                                            <p:txEl>
                                              <p:pRg st="4" end="4"/>
                                            </p:txEl>
                                          </p:spTgt>
                                        </p:tgtEl>
                                        <p:attrNameLst>
                                          <p:attrName>style.visibility</p:attrName>
                                        </p:attrNameLst>
                                      </p:cBhvr>
                                      <p:to>
                                        <p:strVal val="visible"/>
                                      </p:to>
                                    </p:set>
                                    <p:animEffect transition="in" filter="fade">
                                      <p:cBhvr>
                                        <p:cTn id="35" dur="1000"/>
                                        <p:tgtEl>
                                          <p:spTgt spid="25602">
                                            <p:txEl>
                                              <p:pRg st="4" end="4"/>
                                            </p:txEl>
                                          </p:spTgt>
                                        </p:tgtEl>
                                      </p:cBhvr>
                                    </p:animEffect>
                                    <p:anim calcmode="lin" valueType="num">
                                      <p:cBhvr>
                                        <p:cTn id="36" dur="1000" fill="hold"/>
                                        <p:tgtEl>
                                          <p:spTgt spid="25602">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2560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25602">
                                            <p:txEl>
                                              <p:pRg st="5" end="5"/>
                                            </p:txEl>
                                          </p:spTgt>
                                        </p:tgtEl>
                                        <p:attrNameLst>
                                          <p:attrName>style.visibility</p:attrName>
                                        </p:attrNameLst>
                                      </p:cBhvr>
                                      <p:to>
                                        <p:strVal val="visible"/>
                                      </p:to>
                                    </p:set>
                                    <p:animEffect transition="in" filter="fade">
                                      <p:cBhvr>
                                        <p:cTn id="42" dur="1000"/>
                                        <p:tgtEl>
                                          <p:spTgt spid="25602">
                                            <p:txEl>
                                              <p:pRg st="5" end="5"/>
                                            </p:txEl>
                                          </p:spTgt>
                                        </p:tgtEl>
                                      </p:cBhvr>
                                    </p:animEffect>
                                    <p:anim calcmode="lin" valueType="num">
                                      <p:cBhvr>
                                        <p:cTn id="43" dur="1000" fill="hold"/>
                                        <p:tgtEl>
                                          <p:spTgt spid="25602">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25602">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25602">
                                            <p:txEl>
                                              <p:pRg st="6" end="6"/>
                                            </p:txEl>
                                          </p:spTgt>
                                        </p:tgtEl>
                                        <p:attrNameLst>
                                          <p:attrName>style.visibility</p:attrName>
                                        </p:attrNameLst>
                                      </p:cBhvr>
                                      <p:to>
                                        <p:strVal val="visible"/>
                                      </p:to>
                                    </p:set>
                                    <p:animEffect transition="in" filter="fade">
                                      <p:cBhvr>
                                        <p:cTn id="49" dur="1000"/>
                                        <p:tgtEl>
                                          <p:spTgt spid="25602">
                                            <p:txEl>
                                              <p:pRg st="6" end="6"/>
                                            </p:txEl>
                                          </p:spTgt>
                                        </p:tgtEl>
                                      </p:cBhvr>
                                    </p:animEffect>
                                    <p:anim calcmode="lin" valueType="num">
                                      <p:cBhvr>
                                        <p:cTn id="50" dur="1000" fill="hold"/>
                                        <p:tgtEl>
                                          <p:spTgt spid="25602">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25602">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25602">
                                            <p:txEl>
                                              <p:pRg st="7" end="7"/>
                                            </p:txEl>
                                          </p:spTgt>
                                        </p:tgtEl>
                                        <p:attrNameLst>
                                          <p:attrName>style.visibility</p:attrName>
                                        </p:attrNameLst>
                                      </p:cBhvr>
                                      <p:to>
                                        <p:strVal val="visible"/>
                                      </p:to>
                                    </p:set>
                                    <p:animEffect transition="in" filter="fade">
                                      <p:cBhvr>
                                        <p:cTn id="56" dur="1000"/>
                                        <p:tgtEl>
                                          <p:spTgt spid="25602">
                                            <p:txEl>
                                              <p:pRg st="7" end="7"/>
                                            </p:txEl>
                                          </p:spTgt>
                                        </p:tgtEl>
                                      </p:cBhvr>
                                    </p:animEffect>
                                    <p:anim calcmode="lin" valueType="num">
                                      <p:cBhvr>
                                        <p:cTn id="57" dur="1000" fill="hold"/>
                                        <p:tgtEl>
                                          <p:spTgt spid="25602">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25602">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25602">
                                            <p:txEl>
                                              <p:pRg st="8" end="8"/>
                                            </p:txEl>
                                          </p:spTgt>
                                        </p:tgtEl>
                                        <p:attrNameLst>
                                          <p:attrName>style.visibility</p:attrName>
                                        </p:attrNameLst>
                                      </p:cBhvr>
                                      <p:to>
                                        <p:strVal val="visible"/>
                                      </p:to>
                                    </p:set>
                                    <p:animEffect transition="in" filter="fade">
                                      <p:cBhvr>
                                        <p:cTn id="63" dur="1000"/>
                                        <p:tgtEl>
                                          <p:spTgt spid="25602">
                                            <p:txEl>
                                              <p:pRg st="8" end="8"/>
                                            </p:txEl>
                                          </p:spTgt>
                                        </p:tgtEl>
                                      </p:cBhvr>
                                    </p:animEffect>
                                    <p:anim calcmode="lin" valueType="num">
                                      <p:cBhvr>
                                        <p:cTn id="64" dur="1000" fill="hold"/>
                                        <p:tgtEl>
                                          <p:spTgt spid="25602">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25602">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8" name="Title 1"/>
          <p:cNvSpPr>
            <a:spLocks noGrp="1"/>
          </p:cNvSpPr>
          <p:nvPr>
            <p:ph type="title"/>
          </p:nvPr>
        </p:nvSpPr>
        <p:spPr>
          <a:xfrm>
            <a:off x="2063552" y="116632"/>
            <a:ext cx="8229600" cy="1143000"/>
          </a:xfrm>
        </p:spPr>
        <p:txBody>
          <a:bodyPr/>
          <a:lstStyle/>
          <a:p>
            <a:pPr>
              <a:defRPr/>
            </a:pPr>
            <a:r>
              <a:rPr lang="en-GB" dirty="0"/>
              <a:t>Determinants of Health (1993)</a:t>
            </a:r>
          </a:p>
        </p:txBody>
      </p:sp>
      <p:pic>
        <p:nvPicPr>
          <p:cNvPr id="23554" name="Picture 2"/>
          <p:cNvPicPr>
            <a:picLocks noGrp="1" noChangeAspect="1" noChangeArrowheads="1"/>
          </p:cNvPicPr>
          <p:nvPr>
            <p:ph idx="1"/>
          </p:nvPr>
        </p:nvPicPr>
        <p:blipFill>
          <a:blip r:embed="rId3" cstate="print"/>
          <a:srcRect/>
          <a:stretch>
            <a:fillRect/>
          </a:stretch>
        </p:blipFill>
        <p:spPr>
          <a:xfrm>
            <a:off x="2783633" y="1340769"/>
            <a:ext cx="6842125" cy="5157787"/>
          </a:xfrm>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ext Box 2"/>
          <p:cNvSpPr txBox="1">
            <a:spLocks noChangeArrowheads="1"/>
          </p:cNvSpPr>
          <p:nvPr/>
        </p:nvSpPr>
        <p:spPr bwMode="auto">
          <a:xfrm>
            <a:off x="1817688" y="5849938"/>
            <a:ext cx="8534400" cy="673100"/>
          </a:xfrm>
          <a:prstGeom prst="rect">
            <a:avLst/>
          </a:prstGeom>
          <a:noFill/>
          <a:ln w="9525">
            <a:noFill/>
            <a:miter lim="800000"/>
            <a:headEnd/>
            <a:tailEnd/>
          </a:ln>
        </p:spPr>
        <p:txBody>
          <a:bodyPr>
            <a:spAutoFit/>
          </a:bodyPr>
          <a:lstStyle/>
          <a:p>
            <a:pPr>
              <a:spcBef>
                <a:spcPct val="50000"/>
              </a:spcBef>
            </a:pPr>
            <a:r>
              <a:rPr lang="en-GB" sz="1200"/>
              <a:t>Figure 7.2</a:t>
            </a:r>
            <a:r>
              <a:rPr lang="en-GB"/>
              <a:t>  </a:t>
            </a:r>
            <a:r>
              <a:rPr lang="en-GB">
                <a:solidFill>
                  <a:srgbClr val="000000"/>
                </a:solidFill>
              </a:rPr>
              <a:t>The ecological systems theory</a:t>
            </a:r>
          </a:p>
          <a:p>
            <a:pPr>
              <a:spcBef>
                <a:spcPct val="50000"/>
              </a:spcBef>
            </a:pPr>
            <a:r>
              <a:rPr lang="en-GB" sz="800" i="1">
                <a:solidFill>
                  <a:srgbClr val="000000"/>
                </a:solidFill>
              </a:rPr>
              <a:t>Source</a:t>
            </a:r>
            <a:r>
              <a:rPr lang="en-GB" sz="800">
                <a:solidFill>
                  <a:srgbClr val="000000"/>
                </a:solidFill>
              </a:rPr>
              <a:t>: Bronfenbrenner, 1995, The Bioecological Model from a Life Course Perspective, in Moen, P. </a:t>
            </a:r>
            <a:r>
              <a:rPr lang="en-GB" sz="800" i="1">
                <a:solidFill>
                  <a:srgbClr val="000000"/>
                </a:solidFill>
              </a:rPr>
              <a:t>et al</a:t>
            </a:r>
            <a:r>
              <a:rPr lang="en-GB" sz="800">
                <a:solidFill>
                  <a:srgbClr val="000000"/>
                </a:solidFill>
              </a:rPr>
              <a:t>. (eds) </a:t>
            </a:r>
            <a:r>
              <a:rPr lang="en-GB" sz="800" i="1">
                <a:solidFill>
                  <a:srgbClr val="000000"/>
                </a:solidFill>
              </a:rPr>
              <a:t>Examining Lives in Context</a:t>
            </a:r>
            <a:r>
              <a:rPr lang="en-GB" sz="800">
                <a:solidFill>
                  <a:srgbClr val="000000"/>
                </a:solidFill>
              </a:rPr>
              <a:t>, American Psychological Association, Washington, DC, Copyright 1995. Reprinted with permission</a:t>
            </a:r>
          </a:p>
        </p:txBody>
      </p:sp>
      <p:pic>
        <p:nvPicPr>
          <p:cNvPr id="25603" name="Picture 3" descr="M07NF002"/>
          <p:cNvPicPr>
            <a:picLocks noChangeAspect="1" noChangeArrowheads="1"/>
          </p:cNvPicPr>
          <p:nvPr/>
        </p:nvPicPr>
        <p:blipFill>
          <a:blip r:embed="rId3" cstate="print"/>
          <a:srcRect/>
          <a:stretch>
            <a:fillRect/>
          </a:stretch>
        </p:blipFill>
        <p:spPr bwMode="auto">
          <a:xfrm>
            <a:off x="574033" y="334962"/>
            <a:ext cx="5953908" cy="4514849"/>
          </a:xfrm>
          <a:prstGeom prst="rect">
            <a:avLst/>
          </a:prstGeom>
          <a:noFill/>
          <a:ln w="9525">
            <a:noFill/>
            <a:miter lim="800000"/>
            <a:headEnd/>
            <a:tailEnd/>
          </a:ln>
        </p:spPr>
      </p:pic>
      <p:pic>
        <p:nvPicPr>
          <p:cNvPr id="5" name="Picture 4">
            <a:extLst>
              <a:ext uri="{FF2B5EF4-FFF2-40B4-BE49-F238E27FC236}">
                <a16:creationId xmlns:a16="http://schemas.microsoft.com/office/drawing/2014/main" id="{1C0CBE90-CAD2-A043-34AC-4BE3121E6A3A}"/>
              </a:ext>
            </a:extLst>
          </p:cNvPr>
          <p:cNvPicPr>
            <a:picLocks noChangeAspect="1"/>
          </p:cNvPicPr>
          <p:nvPr/>
        </p:nvPicPr>
        <p:blipFill>
          <a:blip r:embed="rId4"/>
          <a:stretch>
            <a:fillRect/>
          </a:stretch>
        </p:blipFill>
        <p:spPr>
          <a:xfrm>
            <a:off x="7185903" y="201611"/>
            <a:ext cx="4610100" cy="4648200"/>
          </a:xfrm>
          <a:prstGeom prst="rect">
            <a:avLst/>
          </a:prstGeom>
        </p:spPr>
      </p:pic>
    </p:spTree>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479898" y="145915"/>
            <a:ext cx="11485124" cy="594360"/>
          </a:xfrm>
        </p:spPr>
        <p:txBody>
          <a:bodyPr>
            <a:normAutofit/>
          </a:bodyPr>
          <a:lstStyle/>
          <a:p>
            <a:pPr algn="ctr">
              <a:defRPr/>
            </a:pPr>
            <a:r>
              <a:rPr lang="en-GB" sz="2800" dirty="0"/>
              <a:t>Bronfenbrenner’s Bio-ecological Model of Human Development</a:t>
            </a:r>
          </a:p>
        </p:txBody>
      </p:sp>
      <p:sp>
        <p:nvSpPr>
          <p:cNvPr id="3" name="Content Placeholder 2"/>
          <p:cNvSpPr>
            <a:spLocks noGrp="1"/>
          </p:cNvSpPr>
          <p:nvPr>
            <p:ph idx="1"/>
          </p:nvPr>
        </p:nvSpPr>
        <p:spPr>
          <a:xfrm>
            <a:off x="1404026" y="740275"/>
            <a:ext cx="11070076" cy="5797685"/>
          </a:xfrm>
        </p:spPr>
        <p:txBody>
          <a:bodyPr>
            <a:normAutofit fontScale="62500" lnSpcReduction="20000"/>
          </a:bodyPr>
          <a:lstStyle/>
          <a:p>
            <a:pPr marL="409575" indent="-409575">
              <a:lnSpc>
                <a:spcPct val="90000"/>
              </a:lnSpc>
              <a:buFont typeface="Wingdings 2"/>
              <a:buChar char=""/>
              <a:defRPr/>
            </a:pPr>
            <a:r>
              <a:rPr lang="en-GB" sz="2800" b="0" i="0" dirty="0">
                <a:solidFill>
                  <a:srgbClr val="333333"/>
                </a:solidFill>
                <a:effectLst/>
                <a:latin typeface="Abadi" panose="020B0604020104020204" pitchFamily="34" charset="0"/>
              </a:rPr>
              <a:t>Firstly, the child is at the centre as they are viewed as an active agent in his or her own world</a:t>
            </a:r>
          </a:p>
          <a:p>
            <a:pPr marL="409575" indent="-409575">
              <a:lnSpc>
                <a:spcPct val="90000"/>
              </a:lnSpc>
              <a:buFont typeface="Wingdings 2"/>
              <a:buChar char=""/>
              <a:defRPr/>
            </a:pPr>
            <a:endParaRPr lang="en-GB" sz="2800" b="0" i="0" dirty="0">
              <a:solidFill>
                <a:srgbClr val="333333"/>
              </a:solidFill>
              <a:effectLst/>
              <a:latin typeface="Abadi" panose="020B0604020104020204" pitchFamily="34" charset="0"/>
            </a:endParaRPr>
          </a:p>
          <a:p>
            <a:pPr marL="409575" indent="-409575">
              <a:lnSpc>
                <a:spcPct val="90000"/>
              </a:lnSpc>
              <a:buFont typeface="Wingdings 2"/>
              <a:buChar char=""/>
              <a:defRPr/>
            </a:pPr>
            <a:r>
              <a:rPr lang="en-GB" sz="2800" b="0" i="0" dirty="0">
                <a:solidFill>
                  <a:srgbClr val="333333"/>
                </a:solidFill>
                <a:effectLst/>
                <a:latin typeface="Abadi" panose="020B0604020104020204" pitchFamily="34" charset="0"/>
              </a:rPr>
              <a:t>The second layer is the microsystem (family) and this refers to the level of which the child has direct experience on a regular basis, such as the home and school - teachers. </a:t>
            </a:r>
            <a:endParaRPr lang="en-GB" sz="2800" dirty="0">
              <a:latin typeface="Abadi" panose="020B0604020104020204" pitchFamily="34" charset="0"/>
            </a:endParaRPr>
          </a:p>
          <a:p>
            <a:pPr marL="409575" indent="-409575">
              <a:lnSpc>
                <a:spcPct val="90000"/>
              </a:lnSpc>
              <a:buFont typeface="Wingdings 2"/>
              <a:buChar char=""/>
              <a:defRPr/>
            </a:pPr>
            <a:endParaRPr lang="en-GB" sz="2800" dirty="0">
              <a:latin typeface="Abadi" panose="020B0604020104020204" pitchFamily="34" charset="0"/>
            </a:endParaRPr>
          </a:p>
          <a:p>
            <a:pPr marL="409575" indent="-409575">
              <a:lnSpc>
                <a:spcPct val="90000"/>
              </a:lnSpc>
              <a:buFont typeface="Wingdings 2"/>
              <a:buChar char=""/>
              <a:defRPr/>
            </a:pPr>
            <a:r>
              <a:rPr lang="en-GB" sz="2800" b="0" i="0" dirty="0">
                <a:solidFill>
                  <a:srgbClr val="333333"/>
                </a:solidFill>
                <a:effectLst/>
                <a:latin typeface="Abadi" panose="020B0604020104020204" pitchFamily="34" charset="0"/>
              </a:rPr>
              <a:t>The third layer, the mesosystem refers to the point of connection between the child’s everyday contexts. It takes account of the interconnections and relations between two or more settings; it is a system of two or more micro-systems  - the interactions between family, school, neighbours – the child has direct involvement.</a:t>
            </a:r>
          </a:p>
          <a:p>
            <a:pPr marL="409575" indent="-409575">
              <a:lnSpc>
                <a:spcPct val="90000"/>
              </a:lnSpc>
              <a:buFont typeface="Wingdings 2"/>
              <a:buChar char=""/>
              <a:defRPr/>
            </a:pPr>
            <a:endParaRPr lang="en-GB" sz="2800" b="0" i="0" dirty="0">
              <a:solidFill>
                <a:srgbClr val="333333"/>
              </a:solidFill>
              <a:effectLst/>
              <a:latin typeface="Abadi" panose="020B0604020104020204" pitchFamily="34" charset="0"/>
            </a:endParaRPr>
          </a:p>
          <a:p>
            <a:pPr marL="409575" indent="-409575">
              <a:lnSpc>
                <a:spcPct val="90000"/>
              </a:lnSpc>
              <a:buFont typeface="Wingdings 2"/>
              <a:buChar char=""/>
              <a:defRPr/>
            </a:pPr>
            <a:r>
              <a:rPr lang="en-GB" sz="2800" b="0" i="0" dirty="0">
                <a:solidFill>
                  <a:srgbClr val="333333"/>
                </a:solidFill>
                <a:effectLst/>
                <a:latin typeface="Abadi" panose="020B0604020104020204" pitchFamily="34" charset="0"/>
              </a:rPr>
              <a:t>Outside this sits the </a:t>
            </a:r>
            <a:r>
              <a:rPr lang="en-GB" sz="2800" b="0" i="0" dirty="0" err="1">
                <a:solidFill>
                  <a:srgbClr val="333333"/>
                </a:solidFill>
                <a:effectLst/>
                <a:latin typeface="Abadi" panose="020B0604020104020204" pitchFamily="34" charset="0"/>
              </a:rPr>
              <a:t>exosystem</a:t>
            </a:r>
            <a:r>
              <a:rPr lang="en-GB" sz="2800" b="0" i="0" dirty="0">
                <a:solidFill>
                  <a:srgbClr val="333333"/>
                </a:solidFill>
                <a:effectLst/>
                <a:latin typeface="Abadi" panose="020B0604020104020204" pitchFamily="34" charset="0"/>
              </a:rPr>
              <a:t>, this appears due to the fact that the child is also affected by contextual influences that they experience indirectly. This refers to settings which a child may never enter but may affect what happens to them. Examples of the </a:t>
            </a:r>
            <a:r>
              <a:rPr lang="en-GB" sz="2800" b="0" i="0" dirty="0" err="1">
                <a:solidFill>
                  <a:srgbClr val="333333"/>
                </a:solidFill>
                <a:effectLst/>
                <a:latin typeface="Abadi" panose="020B0604020104020204" pitchFamily="34" charset="0"/>
              </a:rPr>
              <a:t>exosystem</a:t>
            </a:r>
            <a:r>
              <a:rPr lang="en-GB" sz="2800" b="0" i="0" dirty="0">
                <a:solidFill>
                  <a:srgbClr val="333333"/>
                </a:solidFill>
                <a:effectLst/>
                <a:latin typeface="Abadi" panose="020B0604020104020204" pitchFamily="34" charset="0"/>
              </a:rPr>
              <a:t> include the parent’s workplace experience</a:t>
            </a:r>
          </a:p>
          <a:p>
            <a:pPr marL="409575" indent="-409575">
              <a:lnSpc>
                <a:spcPct val="90000"/>
              </a:lnSpc>
              <a:buFont typeface="Wingdings 2"/>
              <a:buChar char=""/>
              <a:defRPr/>
            </a:pPr>
            <a:endParaRPr lang="en-GB" sz="2800" b="0" i="0" dirty="0">
              <a:solidFill>
                <a:srgbClr val="333333"/>
              </a:solidFill>
              <a:effectLst/>
              <a:latin typeface="Abadi" panose="020B0604020104020204" pitchFamily="34" charset="0"/>
            </a:endParaRPr>
          </a:p>
          <a:p>
            <a:pPr marL="409575" indent="-409575">
              <a:lnSpc>
                <a:spcPct val="90000"/>
              </a:lnSpc>
              <a:buFont typeface="Wingdings 2"/>
              <a:buChar char=""/>
              <a:defRPr/>
            </a:pPr>
            <a:r>
              <a:rPr lang="en-GB" sz="2800" b="0" i="0" dirty="0">
                <a:solidFill>
                  <a:srgbClr val="333333"/>
                </a:solidFill>
                <a:effectLst/>
                <a:latin typeface="Abadi" panose="020B0604020104020204" pitchFamily="34" charset="0"/>
              </a:rPr>
              <a:t>The penultimate system, the macrosystem (culture), refers to larger and more abstract influences on the child’s development, such as cultural values and attitudes and the nature of the political, legal and economic system – the child feels the impact but has no direct influence on these.</a:t>
            </a:r>
          </a:p>
          <a:p>
            <a:pPr marL="409575" indent="-409575">
              <a:lnSpc>
                <a:spcPct val="90000"/>
              </a:lnSpc>
              <a:buFont typeface="Wingdings 2"/>
              <a:buChar char=""/>
              <a:defRPr/>
            </a:pPr>
            <a:endParaRPr lang="en-GB" sz="2800" dirty="0">
              <a:solidFill>
                <a:srgbClr val="333333"/>
              </a:solidFill>
              <a:latin typeface="Abadi" panose="020B0604020104020204" pitchFamily="34" charset="0"/>
            </a:endParaRPr>
          </a:p>
          <a:p>
            <a:pPr marL="409575" indent="-409575">
              <a:lnSpc>
                <a:spcPct val="90000"/>
              </a:lnSpc>
              <a:buFont typeface="Wingdings 2"/>
              <a:buChar char=""/>
              <a:defRPr/>
            </a:pPr>
            <a:r>
              <a:rPr lang="en-GB" sz="2800" b="0" i="0" dirty="0">
                <a:solidFill>
                  <a:srgbClr val="333333"/>
                </a:solidFill>
                <a:effectLst/>
                <a:latin typeface="Abadi" panose="020B0604020104020204" pitchFamily="34" charset="0"/>
              </a:rPr>
              <a:t>Finally, the chronosystem (changes over time) lies at the edge of the model. It is the most recent addition to the model. The chronosystem refers to environmental events and patterns of transitions that impact during a person’s life It recognises that experiences and reactions to experience often change over time</a:t>
            </a:r>
          </a:p>
          <a:p>
            <a:pPr marL="409575" indent="-409575">
              <a:lnSpc>
                <a:spcPct val="90000"/>
              </a:lnSpc>
              <a:buFont typeface="Wingdings 2"/>
              <a:buChar char=""/>
              <a:defRPr/>
            </a:pPr>
            <a:r>
              <a:rPr lang="en-GB" sz="2800" dirty="0">
                <a:latin typeface="Abadi" panose="020B0604020104020204" pitchFamily="34" charset="0"/>
                <a:hlinkClick r:id="rId3"/>
              </a:rPr>
              <a:t>https://link-springer-com.ezproxy.uwtsd.ac.uk/article/10.1007/s42322-020-00056-5</a:t>
            </a:r>
            <a:endParaRPr lang="en-GB" sz="2800" dirty="0">
              <a:latin typeface="Abadi" panose="020B0604020104020204" pitchFamily="34" charset="0"/>
            </a:endParaRPr>
          </a:p>
          <a:p>
            <a:pPr marL="409575" indent="-409575">
              <a:lnSpc>
                <a:spcPct val="90000"/>
              </a:lnSpc>
              <a:buNone/>
              <a:defRPr/>
            </a:pPr>
            <a:endParaRPr lang="en-GB" sz="2800" dirty="0"/>
          </a:p>
          <a:p>
            <a:pPr marL="274320" indent="-274320">
              <a:buFont typeface="Wingdings 2"/>
              <a:buChar char=""/>
              <a:defRPr/>
            </a:pPr>
            <a:endParaRPr lang="en-GB" dirty="0"/>
          </a:p>
        </p:txBody>
      </p:sp>
    </p:spTree>
    <p:custDataLst>
      <p:tags r:id="rId1"/>
    </p:custData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18D4D5-C170-43A9-822D-F9F611018E12}"/>
              </a:ext>
            </a:extLst>
          </p:cNvPr>
          <p:cNvSpPr>
            <a:spLocks noGrp="1"/>
          </p:cNvSpPr>
          <p:nvPr>
            <p:ph type="title"/>
          </p:nvPr>
        </p:nvSpPr>
        <p:spPr>
          <a:xfrm>
            <a:off x="1981200" y="704088"/>
            <a:ext cx="8229600" cy="564672"/>
          </a:xfrm>
        </p:spPr>
        <p:txBody>
          <a:bodyPr>
            <a:normAutofit fontScale="90000"/>
          </a:bodyPr>
          <a:lstStyle/>
          <a:p>
            <a:r>
              <a:rPr lang="en-GB" dirty="0"/>
              <a:t>Model of Influences on Child Development</a:t>
            </a:r>
          </a:p>
        </p:txBody>
      </p:sp>
      <p:pic>
        <p:nvPicPr>
          <p:cNvPr id="5" name="Content Placeholder 4">
            <a:extLst>
              <a:ext uri="{FF2B5EF4-FFF2-40B4-BE49-F238E27FC236}">
                <a16:creationId xmlns:a16="http://schemas.microsoft.com/office/drawing/2014/main" id="{13C1DF55-4D58-4126-ACFF-F665E0B4ECD6}"/>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981200" y="1792293"/>
            <a:ext cx="8229601" cy="4182256"/>
          </a:xfrm>
        </p:spPr>
      </p:pic>
      <p:sp>
        <p:nvSpPr>
          <p:cNvPr id="6" name="TextBox 5">
            <a:extLst>
              <a:ext uri="{FF2B5EF4-FFF2-40B4-BE49-F238E27FC236}">
                <a16:creationId xmlns:a16="http://schemas.microsoft.com/office/drawing/2014/main" id="{2103F9F3-E4A8-4B2A-8C7B-D382969FE7CF}"/>
              </a:ext>
            </a:extLst>
          </p:cNvPr>
          <p:cNvSpPr txBox="1"/>
          <p:nvPr/>
        </p:nvSpPr>
        <p:spPr>
          <a:xfrm>
            <a:off x="2207568" y="5877273"/>
            <a:ext cx="7776864" cy="646331"/>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Reaching Out: Think Family Analysis and Themes from Families at Risk Review (2007)</a:t>
            </a:r>
          </a:p>
        </p:txBody>
      </p:sp>
    </p:spTree>
    <p:extLst>
      <p:ext uri="{BB962C8B-B14F-4D97-AF65-F5344CB8AC3E}">
        <p14:creationId xmlns:p14="http://schemas.microsoft.com/office/powerpoint/2010/main" val="27164076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a:xfrm>
            <a:off x="2089150" y="126207"/>
            <a:ext cx="8229600" cy="1143000"/>
          </a:xfrm>
        </p:spPr>
        <p:txBody>
          <a:bodyPr/>
          <a:lstStyle/>
          <a:p>
            <a:r>
              <a:rPr lang="en-GB" dirty="0"/>
              <a:t>Maslow’s Hierarchy of Needs</a:t>
            </a:r>
          </a:p>
        </p:txBody>
      </p:sp>
      <p:sp>
        <p:nvSpPr>
          <p:cNvPr id="59395" name="AutoShape 3"/>
          <p:cNvSpPr>
            <a:spLocks noGrp="1" noChangeArrowheads="1"/>
          </p:cNvSpPr>
          <p:nvPr>
            <p:ph type="body" idx="1"/>
          </p:nvPr>
        </p:nvSpPr>
        <p:spPr>
          <a:xfrm>
            <a:off x="2495550" y="1341439"/>
            <a:ext cx="7416800" cy="5184775"/>
          </a:xfrm>
          <a:prstGeom prst="triangle">
            <a:avLst>
              <a:gd name="adj" fmla="val 48375"/>
            </a:avLst>
          </a:prstGeom>
          <a:solidFill>
            <a:srgbClr val="FFFFFF"/>
          </a:solidFill>
          <a:ln w="88900">
            <a:solidFill>
              <a:srgbClr val="339966"/>
            </a:solidFill>
          </a:ln>
        </p:spPr>
        <p:txBody>
          <a:bodyPr/>
          <a:lstStyle/>
          <a:p>
            <a:pPr>
              <a:lnSpc>
                <a:spcPct val="80000"/>
              </a:lnSpc>
              <a:buFont typeface="Monotype Sorts" pitchFamily="2" charset="2"/>
              <a:buNone/>
            </a:pPr>
            <a:endParaRPr lang="en-GB" sz="800" dirty="0"/>
          </a:p>
          <a:p>
            <a:pPr>
              <a:lnSpc>
                <a:spcPct val="80000"/>
              </a:lnSpc>
              <a:buFont typeface="Monotype Sorts" pitchFamily="2" charset="2"/>
              <a:buNone/>
            </a:pPr>
            <a:endParaRPr lang="en-GB" sz="800" dirty="0"/>
          </a:p>
          <a:p>
            <a:pPr>
              <a:lnSpc>
                <a:spcPct val="80000"/>
              </a:lnSpc>
              <a:buFont typeface="Monotype Sorts" pitchFamily="2" charset="2"/>
              <a:buNone/>
            </a:pPr>
            <a:endParaRPr lang="en-GB" sz="800" dirty="0"/>
          </a:p>
          <a:p>
            <a:pPr>
              <a:lnSpc>
                <a:spcPct val="80000"/>
              </a:lnSpc>
              <a:buFont typeface="Monotype Sorts" pitchFamily="2" charset="2"/>
              <a:buNone/>
            </a:pPr>
            <a:endParaRPr lang="en-GB" sz="800" dirty="0"/>
          </a:p>
          <a:p>
            <a:pPr>
              <a:lnSpc>
                <a:spcPct val="80000"/>
              </a:lnSpc>
              <a:buFont typeface="Monotype Sorts" pitchFamily="2" charset="2"/>
              <a:buNone/>
            </a:pPr>
            <a:endParaRPr lang="en-GB" sz="800" dirty="0"/>
          </a:p>
          <a:p>
            <a:pPr>
              <a:lnSpc>
                <a:spcPct val="80000"/>
              </a:lnSpc>
              <a:buFont typeface="Monotype Sorts" pitchFamily="2" charset="2"/>
              <a:buNone/>
            </a:pPr>
            <a:endParaRPr lang="en-GB" sz="800" dirty="0"/>
          </a:p>
          <a:p>
            <a:pPr>
              <a:lnSpc>
                <a:spcPct val="80000"/>
              </a:lnSpc>
              <a:buFont typeface="Monotype Sorts" pitchFamily="2" charset="2"/>
              <a:buNone/>
            </a:pPr>
            <a:endParaRPr lang="en-GB" sz="800" dirty="0"/>
          </a:p>
          <a:p>
            <a:pPr>
              <a:lnSpc>
                <a:spcPct val="80000"/>
              </a:lnSpc>
              <a:buFont typeface="Monotype Sorts" pitchFamily="2" charset="2"/>
              <a:buNone/>
            </a:pPr>
            <a:endParaRPr lang="en-GB" sz="800" dirty="0"/>
          </a:p>
          <a:p>
            <a:pPr>
              <a:lnSpc>
                <a:spcPct val="80000"/>
              </a:lnSpc>
              <a:buFont typeface="Monotype Sorts" pitchFamily="2" charset="2"/>
              <a:buNone/>
            </a:pPr>
            <a:endParaRPr lang="en-GB" sz="800" dirty="0"/>
          </a:p>
          <a:p>
            <a:pPr>
              <a:lnSpc>
                <a:spcPct val="80000"/>
              </a:lnSpc>
              <a:buFont typeface="Monotype Sorts" pitchFamily="2" charset="2"/>
              <a:buNone/>
            </a:pPr>
            <a:endParaRPr lang="en-GB" sz="800" dirty="0"/>
          </a:p>
          <a:p>
            <a:pPr>
              <a:lnSpc>
                <a:spcPct val="80000"/>
              </a:lnSpc>
              <a:buFont typeface="Monotype Sorts" pitchFamily="2" charset="2"/>
              <a:buNone/>
            </a:pPr>
            <a:endParaRPr lang="en-GB" sz="800" dirty="0"/>
          </a:p>
          <a:p>
            <a:pPr>
              <a:lnSpc>
                <a:spcPct val="80000"/>
              </a:lnSpc>
              <a:buFont typeface="Monotype Sorts" pitchFamily="2" charset="2"/>
              <a:buNone/>
            </a:pPr>
            <a:endParaRPr lang="en-GB" sz="800" dirty="0"/>
          </a:p>
          <a:p>
            <a:pPr>
              <a:lnSpc>
                <a:spcPct val="80000"/>
              </a:lnSpc>
              <a:buFont typeface="Monotype Sorts" pitchFamily="2" charset="2"/>
              <a:buNone/>
            </a:pPr>
            <a:endParaRPr lang="en-GB" sz="800" dirty="0"/>
          </a:p>
          <a:p>
            <a:pPr>
              <a:lnSpc>
                <a:spcPct val="80000"/>
              </a:lnSpc>
              <a:buFont typeface="Monotype Sorts" pitchFamily="2" charset="2"/>
              <a:buNone/>
            </a:pPr>
            <a:endParaRPr lang="en-GB" sz="800" dirty="0"/>
          </a:p>
          <a:p>
            <a:pPr>
              <a:lnSpc>
                <a:spcPct val="80000"/>
              </a:lnSpc>
              <a:buFont typeface="Monotype Sorts" pitchFamily="2" charset="2"/>
              <a:buNone/>
            </a:pPr>
            <a:endParaRPr lang="en-GB" sz="800" dirty="0"/>
          </a:p>
          <a:p>
            <a:pPr>
              <a:lnSpc>
                <a:spcPct val="80000"/>
              </a:lnSpc>
              <a:buFont typeface="Monotype Sorts" pitchFamily="2" charset="2"/>
              <a:buNone/>
            </a:pPr>
            <a:endParaRPr lang="en-GB" sz="800" dirty="0"/>
          </a:p>
          <a:p>
            <a:pPr>
              <a:lnSpc>
                <a:spcPct val="80000"/>
              </a:lnSpc>
              <a:buFont typeface="Monotype Sorts" pitchFamily="2" charset="2"/>
              <a:buNone/>
            </a:pPr>
            <a:endParaRPr lang="en-GB" sz="800" dirty="0"/>
          </a:p>
          <a:p>
            <a:pPr>
              <a:lnSpc>
                <a:spcPct val="80000"/>
              </a:lnSpc>
              <a:buFont typeface="Monotype Sorts" pitchFamily="2" charset="2"/>
              <a:buNone/>
            </a:pPr>
            <a:endParaRPr lang="en-GB" sz="800" dirty="0"/>
          </a:p>
        </p:txBody>
      </p:sp>
      <p:sp>
        <p:nvSpPr>
          <p:cNvPr id="59396" name="Text Box 4"/>
          <p:cNvSpPr txBox="1">
            <a:spLocks noChangeArrowheads="1"/>
          </p:cNvSpPr>
          <p:nvPr/>
        </p:nvSpPr>
        <p:spPr bwMode="auto">
          <a:xfrm>
            <a:off x="2566988" y="5516563"/>
            <a:ext cx="7224712" cy="620712"/>
          </a:xfrm>
          <a:prstGeom prst="rect">
            <a:avLst/>
          </a:prstGeom>
          <a:solidFill>
            <a:srgbClr val="FFFFFF"/>
          </a:solidFill>
          <a:ln w="63500" cmpd="dbl">
            <a:solidFill>
              <a:srgbClr val="FFCC00"/>
            </a:solidFill>
            <a:miter lim="800000"/>
            <a:headEnd/>
            <a:tailEnd/>
          </a:ln>
        </p:spPr>
        <p:txBody>
          <a:bodyPr/>
          <a:lstStyle/>
          <a:p>
            <a:pPr algn="ctr" eaLnBrk="1" hangingPunct="1"/>
            <a:r>
              <a:rPr lang="en-GB" sz="1200">
                <a:latin typeface="Arial" charset="0"/>
              </a:rPr>
              <a:t>Biological and Physiological needs</a:t>
            </a:r>
          </a:p>
          <a:p>
            <a:pPr algn="ctr" eaLnBrk="1" hangingPunct="1"/>
            <a:endParaRPr lang="en-GB" sz="200">
              <a:latin typeface="Arial" charset="0"/>
            </a:endParaRPr>
          </a:p>
          <a:p>
            <a:pPr algn="ctr" eaLnBrk="1" hangingPunct="1"/>
            <a:r>
              <a:rPr lang="en-GB" sz="1200">
                <a:latin typeface="Arial" charset="0"/>
              </a:rPr>
              <a:t>basic life needs - oxygen, food, drink, shelter, warmth, sleep</a:t>
            </a:r>
            <a:endParaRPr lang="en-GB">
              <a:latin typeface="Arial" charset="0"/>
            </a:endParaRPr>
          </a:p>
        </p:txBody>
      </p:sp>
      <p:sp>
        <p:nvSpPr>
          <p:cNvPr id="59397" name="Text Box 5"/>
          <p:cNvSpPr txBox="1">
            <a:spLocks noChangeArrowheads="1"/>
          </p:cNvSpPr>
          <p:nvPr/>
        </p:nvSpPr>
        <p:spPr bwMode="auto">
          <a:xfrm>
            <a:off x="3000376" y="4581526"/>
            <a:ext cx="6126163" cy="593725"/>
          </a:xfrm>
          <a:prstGeom prst="rect">
            <a:avLst/>
          </a:prstGeom>
          <a:solidFill>
            <a:srgbClr val="FFFFFF"/>
          </a:solidFill>
          <a:ln w="63500" cmpd="dbl">
            <a:solidFill>
              <a:srgbClr val="FF9933"/>
            </a:solidFill>
            <a:miter lim="800000"/>
            <a:headEnd/>
            <a:tailEnd/>
          </a:ln>
        </p:spPr>
        <p:txBody>
          <a:bodyPr/>
          <a:lstStyle/>
          <a:p>
            <a:pPr algn="ctr" eaLnBrk="1" hangingPunct="1"/>
            <a:r>
              <a:rPr lang="en-GB" sz="1200">
                <a:latin typeface="Arial" charset="0"/>
              </a:rPr>
              <a:t>Safety and security needs </a:t>
            </a:r>
          </a:p>
          <a:p>
            <a:pPr algn="ctr" eaLnBrk="1" hangingPunct="1"/>
            <a:endParaRPr lang="en-GB" sz="200">
              <a:latin typeface="Arial" charset="0"/>
            </a:endParaRPr>
          </a:p>
          <a:p>
            <a:pPr algn="ctr" eaLnBrk="1" hangingPunct="1"/>
            <a:r>
              <a:rPr lang="en-GB" sz="1200">
                <a:latin typeface="Arial" charset="0"/>
              </a:rPr>
              <a:t>freedom from anxiety and chaos, protection, security, stability, predictability</a:t>
            </a:r>
            <a:endParaRPr lang="en-GB">
              <a:latin typeface="Arial" charset="0"/>
            </a:endParaRPr>
          </a:p>
        </p:txBody>
      </p:sp>
      <p:sp>
        <p:nvSpPr>
          <p:cNvPr id="59398" name="Text Box 6"/>
          <p:cNvSpPr txBox="1">
            <a:spLocks noChangeArrowheads="1"/>
          </p:cNvSpPr>
          <p:nvPr/>
        </p:nvSpPr>
        <p:spPr bwMode="auto">
          <a:xfrm>
            <a:off x="3432175" y="3716339"/>
            <a:ext cx="5302250" cy="547687"/>
          </a:xfrm>
          <a:prstGeom prst="rect">
            <a:avLst/>
          </a:prstGeom>
          <a:solidFill>
            <a:srgbClr val="FFFFFF"/>
          </a:solidFill>
          <a:ln w="38100" cmpd="dbl">
            <a:solidFill>
              <a:srgbClr val="FF6600"/>
            </a:solidFill>
            <a:miter lim="800000"/>
            <a:headEnd/>
            <a:tailEnd/>
          </a:ln>
        </p:spPr>
        <p:txBody>
          <a:bodyPr/>
          <a:lstStyle/>
          <a:p>
            <a:pPr algn="ctr" eaLnBrk="1" hangingPunct="1"/>
            <a:r>
              <a:rPr lang="en-GB" sz="1200">
                <a:latin typeface="Arial" charset="0"/>
              </a:rPr>
              <a:t>Love and emotional needs</a:t>
            </a:r>
          </a:p>
          <a:p>
            <a:pPr algn="ctr" eaLnBrk="1" hangingPunct="1"/>
            <a:endParaRPr lang="en-GB" sz="200">
              <a:latin typeface="Arial" charset="0"/>
            </a:endParaRPr>
          </a:p>
          <a:p>
            <a:pPr algn="ctr" eaLnBrk="1" hangingPunct="1"/>
            <a:r>
              <a:rPr lang="en-GB" sz="1200">
                <a:latin typeface="Arial" charset="0"/>
              </a:rPr>
              <a:t>family, affection, relationships, belonging </a:t>
            </a:r>
            <a:endParaRPr lang="en-GB">
              <a:latin typeface="Arial" charset="0"/>
            </a:endParaRPr>
          </a:p>
        </p:txBody>
      </p:sp>
      <p:sp>
        <p:nvSpPr>
          <p:cNvPr id="59399" name="Text Box 7"/>
          <p:cNvSpPr txBox="1">
            <a:spLocks noChangeArrowheads="1"/>
          </p:cNvSpPr>
          <p:nvPr/>
        </p:nvSpPr>
        <p:spPr bwMode="auto">
          <a:xfrm>
            <a:off x="3935413" y="2924176"/>
            <a:ext cx="4297362" cy="555625"/>
          </a:xfrm>
          <a:prstGeom prst="rect">
            <a:avLst/>
          </a:prstGeom>
          <a:solidFill>
            <a:srgbClr val="FFFFFF"/>
          </a:solidFill>
          <a:ln w="38100" cmpd="dbl">
            <a:solidFill>
              <a:srgbClr val="FF3300"/>
            </a:solidFill>
            <a:miter lim="800000"/>
            <a:headEnd/>
            <a:tailEnd/>
          </a:ln>
        </p:spPr>
        <p:txBody>
          <a:bodyPr/>
          <a:lstStyle/>
          <a:p>
            <a:pPr algn="ctr" eaLnBrk="1" hangingPunct="1"/>
            <a:r>
              <a:rPr lang="en-GB" sz="1200">
                <a:latin typeface="Arial" charset="0"/>
              </a:rPr>
              <a:t>Self-esteem needs</a:t>
            </a:r>
          </a:p>
          <a:p>
            <a:pPr algn="ctr" eaLnBrk="1" hangingPunct="1"/>
            <a:endParaRPr lang="en-GB" sz="200">
              <a:latin typeface="Arial" charset="0"/>
            </a:endParaRPr>
          </a:p>
          <a:p>
            <a:pPr algn="ctr" eaLnBrk="1" hangingPunct="1"/>
            <a:r>
              <a:rPr lang="en-GB" sz="1200">
                <a:latin typeface="Arial" charset="0"/>
              </a:rPr>
              <a:t>respect, including self-respect</a:t>
            </a:r>
            <a:endParaRPr lang="en-GB">
              <a:latin typeface="Arial" charset="0"/>
            </a:endParaRPr>
          </a:p>
        </p:txBody>
      </p:sp>
      <p:sp>
        <p:nvSpPr>
          <p:cNvPr id="59400" name="Text Box 8"/>
          <p:cNvSpPr txBox="1">
            <a:spLocks noChangeArrowheads="1"/>
          </p:cNvSpPr>
          <p:nvPr/>
        </p:nvSpPr>
        <p:spPr bwMode="auto">
          <a:xfrm>
            <a:off x="4440238" y="2060576"/>
            <a:ext cx="3382962" cy="576263"/>
          </a:xfrm>
          <a:prstGeom prst="rect">
            <a:avLst/>
          </a:prstGeom>
          <a:solidFill>
            <a:srgbClr val="FFFFFF"/>
          </a:solidFill>
          <a:ln w="38100" cmpd="dbl">
            <a:solidFill>
              <a:srgbClr val="CC3300"/>
            </a:solidFill>
            <a:miter lim="800000"/>
            <a:headEnd/>
            <a:tailEnd/>
          </a:ln>
        </p:spPr>
        <p:txBody>
          <a:bodyPr/>
          <a:lstStyle/>
          <a:p>
            <a:pPr algn="ctr" eaLnBrk="1" hangingPunct="1"/>
            <a:r>
              <a:rPr lang="en-GB" sz="1200">
                <a:latin typeface="Arial" charset="0"/>
              </a:rPr>
              <a:t>Self-actualisation </a:t>
            </a:r>
          </a:p>
          <a:p>
            <a:pPr algn="ctr" eaLnBrk="1" hangingPunct="1"/>
            <a:endParaRPr lang="en-GB" sz="200">
              <a:latin typeface="Arial" charset="0"/>
            </a:endParaRPr>
          </a:p>
          <a:p>
            <a:pPr algn="ctr" eaLnBrk="1" hangingPunct="1"/>
            <a:r>
              <a:rPr lang="en-GB" sz="1200">
                <a:latin typeface="Arial" charset="0"/>
              </a:rPr>
              <a:t>achieving full potential</a:t>
            </a:r>
            <a:endParaRPr lang="en-GB">
              <a:latin typeface="Arial" charset="0"/>
            </a:endParaRPr>
          </a:p>
        </p:txBody>
      </p:sp>
    </p:spTree>
    <p:extLst>
      <p:ext uri="{BB962C8B-B14F-4D97-AF65-F5344CB8AC3E}">
        <p14:creationId xmlns:p14="http://schemas.microsoft.com/office/powerpoint/2010/main" val="33046811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74058" y="3068392"/>
            <a:ext cx="8915399" cy="2262781"/>
          </a:xfrm>
        </p:spPr>
        <p:txBody>
          <a:bodyPr>
            <a:normAutofit fontScale="90000"/>
          </a:bodyPr>
          <a:lstStyle/>
          <a:p>
            <a:pPr algn="ctr"/>
            <a:br>
              <a:rPr lang="en-GB" dirty="0"/>
            </a:br>
            <a:br>
              <a:rPr lang="en-GB" dirty="0"/>
            </a:br>
            <a:br>
              <a:rPr lang="en-GB" dirty="0"/>
            </a:br>
            <a:r>
              <a:rPr lang="en-GB" dirty="0"/>
              <a:t>United Nations Convention on the Rights of the Child</a:t>
            </a:r>
            <a:br>
              <a:rPr lang="en-GB" dirty="0"/>
            </a:br>
            <a:br>
              <a:rPr lang="en-GB" dirty="0"/>
            </a:br>
            <a:r>
              <a:rPr lang="en-GB" dirty="0"/>
              <a:t>(UNCRC)</a:t>
            </a:r>
          </a:p>
        </p:txBody>
      </p:sp>
      <p:sp>
        <p:nvSpPr>
          <p:cNvPr id="3" name="Arrow: Down 2">
            <a:extLst>
              <a:ext uri="{FF2B5EF4-FFF2-40B4-BE49-F238E27FC236}">
                <a16:creationId xmlns:a16="http://schemas.microsoft.com/office/drawing/2014/main" id="{530215F8-6322-CE87-3566-8D2D7B4AF9B0}"/>
              </a:ext>
            </a:extLst>
          </p:cNvPr>
          <p:cNvSpPr/>
          <p:nvPr/>
        </p:nvSpPr>
        <p:spPr>
          <a:xfrm>
            <a:off x="6096000" y="3912816"/>
            <a:ext cx="972766" cy="573931"/>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a:extLst>
              <a:ext uri="{FF2B5EF4-FFF2-40B4-BE49-F238E27FC236}">
                <a16:creationId xmlns:a16="http://schemas.microsoft.com/office/drawing/2014/main" id="{77905327-3736-B490-8F4B-EA954A652114}"/>
              </a:ext>
            </a:extLst>
          </p:cNvPr>
          <p:cNvPicPr>
            <a:picLocks noChangeAspect="1"/>
          </p:cNvPicPr>
          <p:nvPr/>
        </p:nvPicPr>
        <p:blipFill>
          <a:blip r:embed="rId2"/>
          <a:stretch>
            <a:fillRect/>
          </a:stretch>
        </p:blipFill>
        <p:spPr>
          <a:xfrm>
            <a:off x="5150632" y="460240"/>
            <a:ext cx="2762250" cy="1657350"/>
          </a:xfrm>
          <a:prstGeom prst="rect">
            <a:avLst/>
          </a:prstGeom>
        </p:spPr>
      </p:pic>
    </p:spTree>
    <p:extLst>
      <p:ext uri="{BB962C8B-B14F-4D97-AF65-F5344CB8AC3E}">
        <p14:creationId xmlns:p14="http://schemas.microsoft.com/office/powerpoint/2010/main" val="37715025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197735" y="1197735"/>
            <a:ext cx="10599313" cy="2554545"/>
          </a:xfrm>
          <a:prstGeom prst="rect">
            <a:avLst/>
          </a:prstGeom>
          <a:noFill/>
        </p:spPr>
        <p:txBody>
          <a:bodyPr wrap="square" rtlCol="0">
            <a:spAutoFit/>
          </a:bodyPr>
          <a:lstStyle/>
          <a:p>
            <a:pPr marL="457200" indent="-457200">
              <a:buFont typeface="Arial" panose="020B0604020202020204" pitchFamily="34" charset="0"/>
              <a:buChar char="•"/>
            </a:pPr>
            <a:r>
              <a:rPr lang="en-GB" sz="3200" dirty="0"/>
              <a:t>To understand the terms ‘rights’ and ‘needs’</a:t>
            </a:r>
          </a:p>
          <a:p>
            <a:pPr marL="457200" indent="-457200">
              <a:buFont typeface="Arial" panose="020B0604020202020204" pitchFamily="34" charset="0"/>
              <a:buChar char="•"/>
            </a:pPr>
            <a:endParaRPr lang="en-GB" sz="3200" dirty="0"/>
          </a:p>
          <a:p>
            <a:pPr marL="457200" indent="-457200">
              <a:buFont typeface="Arial" panose="020B0604020202020204" pitchFamily="34" charset="0"/>
              <a:buChar char="•"/>
            </a:pPr>
            <a:r>
              <a:rPr lang="en-GB" sz="3200" dirty="0"/>
              <a:t>To become familiar with and appreciate the UNCRC</a:t>
            </a:r>
          </a:p>
          <a:p>
            <a:endParaRPr lang="en-GB" sz="3200" dirty="0"/>
          </a:p>
        </p:txBody>
      </p:sp>
    </p:spTree>
    <p:extLst>
      <p:ext uri="{BB962C8B-B14F-4D97-AF65-F5344CB8AC3E}">
        <p14:creationId xmlns:p14="http://schemas.microsoft.com/office/powerpoint/2010/main" val="3761849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2" end="2"/>
                                            </p:txEl>
                                          </p:spTgt>
                                        </p:tgtEl>
                                        <p:attrNameLst>
                                          <p:attrName>style.visibility</p:attrName>
                                        </p:attrNameLst>
                                      </p:cBhvr>
                                      <p:to>
                                        <p:strVal val="visible"/>
                                      </p:to>
                                    </p:set>
                                    <p:animEffect transition="in" filter="fade">
                                      <p:cBhvr>
                                        <p:cTn id="14" dur="1000"/>
                                        <p:tgtEl>
                                          <p:spTgt spid="4">
                                            <p:txEl>
                                              <p:pRg st="2" end="2"/>
                                            </p:txEl>
                                          </p:spTgt>
                                        </p:tgtEl>
                                      </p:cBhvr>
                                    </p:animEffect>
                                    <p:anim calcmode="lin" valueType="num">
                                      <p:cBhvr>
                                        <p:cTn id="15"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84101" y="312592"/>
            <a:ext cx="10178088" cy="1280890"/>
          </a:xfrm>
        </p:spPr>
        <p:txBody>
          <a:bodyPr/>
          <a:lstStyle/>
          <a:p>
            <a:r>
              <a:rPr lang="en-GB" b="1" dirty="0"/>
              <a:t>Basic Facts about childhood..</a:t>
            </a:r>
          </a:p>
        </p:txBody>
      </p:sp>
      <p:sp>
        <p:nvSpPr>
          <p:cNvPr id="3" name="Content Placeholder 2"/>
          <p:cNvSpPr>
            <a:spLocks noGrp="1"/>
          </p:cNvSpPr>
          <p:nvPr>
            <p:ph idx="1"/>
          </p:nvPr>
        </p:nvSpPr>
        <p:spPr>
          <a:xfrm>
            <a:off x="1584101" y="953037"/>
            <a:ext cx="10419009" cy="5795493"/>
          </a:xfrm>
        </p:spPr>
        <p:txBody>
          <a:bodyPr>
            <a:normAutofit/>
          </a:bodyPr>
          <a:lstStyle/>
          <a:p>
            <a:pPr marL="0" indent="0">
              <a:buNone/>
            </a:pPr>
            <a:endParaRPr lang="en-GB" sz="2400" b="1" dirty="0"/>
          </a:p>
          <a:p>
            <a:pPr algn="just">
              <a:lnSpc>
                <a:spcPct val="80000"/>
              </a:lnSpc>
              <a:buClr>
                <a:srgbClr val="FF6600"/>
              </a:buClr>
            </a:pPr>
            <a:r>
              <a:rPr lang="en-US" sz="2400" dirty="0"/>
              <a:t>An estimated 25 million children and adolescents are currently up-rooted from their homes; they make up nearly half of the refugee population worldwide.</a:t>
            </a:r>
          </a:p>
          <a:p>
            <a:pPr algn="just">
              <a:lnSpc>
                <a:spcPct val="80000"/>
              </a:lnSpc>
              <a:buClr>
                <a:srgbClr val="FF6600"/>
              </a:buClr>
            </a:pPr>
            <a:endParaRPr lang="en-US" sz="2400" dirty="0"/>
          </a:p>
          <a:p>
            <a:pPr algn="just">
              <a:lnSpc>
                <a:spcPct val="80000"/>
              </a:lnSpc>
              <a:buClr>
                <a:srgbClr val="FF6600"/>
              </a:buClr>
            </a:pPr>
            <a:r>
              <a:rPr lang="en-US" sz="2400" dirty="0"/>
              <a:t>There are an estimated 100 million children living on the streets today.</a:t>
            </a:r>
          </a:p>
          <a:p>
            <a:pPr marL="463550" indent="-463550">
              <a:lnSpc>
                <a:spcPct val="80000"/>
              </a:lnSpc>
              <a:buClr>
                <a:srgbClr val="FF6600"/>
              </a:buClr>
              <a:buNone/>
            </a:pPr>
            <a:endParaRPr lang="en-US" sz="2000" b="1" dirty="0"/>
          </a:p>
          <a:p>
            <a:pPr marL="463550" indent="-463550">
              <a:lnSpc>
                <a:spcPct val="80000"/>
              </a:lnSpc>
              <a:buClr>
                <a:srgbClr val="FF6600"/>
              </a:buClr>
              <a:buNone/>
            </a:pPr>
            <a:endParaRPr lang="en-US" sz="2000" b="1" dirty="0"/>
          </a:p>
          <a:p>
            <a:pPr marL="463550" indent="-463550" algn="ctr">
              <a:lnSpc>
                <a:spcPct val="80000"/>
              </a:lnSpc>
              <a:buClr>
                <a:srgbClr val="FF6600"/>
              </a:buClr>
              <a:buNone/>
            </a:pPr>
            <a:r>
              <a:rPr lang="en-US" sz="2400" dirty="0">
                <a:solidFill>
                  <a:srgbClr val="FF6600"/>
                </a:solidFill>
                <a:latin typeface="Kristen ITC" pitchFamily="66" charset="0"/>
              </a:rPr>
              <a:t>The UN Convention on the Rights of the Child (UNCRC)</a:t>
            </a:r>
          </a:p>
          <a:p>
            <a:pPr marL="463550" indent="-463550" algn="ctr">
              <a:lnSpc>
                <a:spcPct val="80000"/>
              </a:lnSpc>
              <a:buClr>
                <a:srgbClr val="FF6600"/>
              </a:buClr>
              <a:buNone/>
            </a:pPr>
            <a:r>
              <a:rPr lang="en-US" sz="2400" dirty="0"/>
              <a:t>Recognizes each one of these practices as a violation of human</a:t>
            </a:r>
          </a:p>
          <a:p>
            <a:pPr marL="463550" indent="-463550" algn="ctr">
              <a:lnSpc>
                <a:spcPct val="80000"/>
              </a:lnSpc>
              <a:buClr>
                <a:srgbClr val="FF6600"/>
              </a:buClr>
              <a:buNone/>
            </a:pPr>
            <a:r>
              <a:rPr lang="en-US" sz="2400" dirty="0"/>
              <a:t>rights, and obliges each </a:t>
            </a:r>
            <a:r>
              <a:rPr lang="en-US" sz="2400" b="1" dirty="0"/>
              <a:t>government</a:t>
            </a:r>
            <a:r>
              <a:rPr lang="en-US" sz="2400" dirty="0"/>
              <a:t> to work toward eliminating</a:t>
            </a:r>
          </a:p>
          <a:p>
            <a:pPr marL="463550" indent="-463550" algn="ctr">
              <a:lnSpc>
                <a:spcPct val="80000"/>
              </a:lnSpc>
              <a:buClr>
                <a:srgbClr val="FF6600"/>
              </a:buClr>
              <a:buNone/>
            </a:pPr>
            <a:r>
              <a:rPr lang="en-US" sz="2400" dirty="0"/>
              <a:t> these practices within their own nation and throughout the world.</a:t>
            </a:r>
          </a:p>
          <a:p>
            <a:pPr marL="0" indent="0">
              <a:buNone/>
            </a:pPr>
            <a:endParaRPr lang="en-GB" sz="2400" dirty="0"/>
          </a:p>
        </p:txBody>
      </p:sp>
    </p:spTree>
    <p:extLst>
      <p:ext uri="{BB962C8B-B14F-4D97-AF65-F5344CB8AC3E}">
        <p14:creationId xmlns:p14="http://schemas.microsoft.com/office/powerpoint/2010/main" val="3365544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Effect transition="in" filter="fade">
                                      <p:cBhvr>
                                        <p:cTn id="21" dur="1000"/>
                                        <p:tgtEl>
                                          <p:spTgt spid="3">
                                            <p:txEl>
                                              <p:pRg st="6" end="6"/>
                                            </p:txEl>
                                          </p:spTgt>
                                        </p:tgtEl>
                                      </p:cBhvr>
                                    </p:animEffect>
                                    <p:anim calcmode="lin" valueType="num">
                                      <p:cBhvr>
                                        <p:cTn id="2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6" end="6"/>
                                            </p:txEl>
                                          </p:spTgt>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3">
                                            <p:txEl>
                                              <p:pRg st="7" end="7"/>
                                            </p:txEl>
                                          </p:spTgt>
                                        </p:tgtEl>
                                        <p:attrNameLst>
                                          <p:attrName>style.visibility</p:attrName>
                                        </p:attrNameLst>
                                      </p:cBhvr>
                                      <p:to>
                                        <p:strVal val="visible"/>
                                      </p:to>
                                    </p:set>
                                    <p:animEffect transition="in" filter="fade">
                                      <p:cBhvr>
                                        <p:cTn id="26" dur="1000"/>
                                        <p:tgtEl>
                                          <p:spTgt spid="3">
                                            <p:txEl>
                                              <p:pRg st="7" end="7"/>
                                            </p:txEl>
                                          </p:spTgt>
                                        </p:tgtEl>
                                      </p:cBhvr>
                                    </p:animEffect>
                                    <p:anim calcmode="lin" valueType="num">
                                      <p:cBhvr>
                                        <p:cTn id="2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7" end="7"/>
                                            </p:txEl>
                                          </p:spTgt>
                                        </p:tgtEl>
                                        <p:attrNameLst>
                                          <p:attrName>ppt_y</p:attrName>
                                        </p:attrNameLst>
                                      </p:cBhvr>
                                      <p:tavLst>
                                        <p:tav tm="0">
                                          <p:val>
                                            <p:strVal val="#ppt_y+.1"/>
                                          </p:val>
                                        </p:tav>
                                        <p:tav tm="100000">
                                          <p:val>
                                            <p:strVal val="#ppt_y"/>
                                          </p:val>
                                        </p:tav>
                                      </p:tavLst>
                                    </p:anim>
                                  </p:childTnLst>
                                </p:cTn>
                              </p:par>
                              <p:par>
                                <p:cTn id="29" presetID="42" presetClass="entr" presetSubtype="0" fill="hold" nodeType="with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Effect transition="in" filter="fade">
                                      <p:cBhvr>
                                        <p:cTn id="31" dur="1000"/>
                                        <p:tgtEl>
                                          <p:spTgt spid="3">
                                            <p:txEl>
                                              <p:pRg st="8" end="8"/>
                                            </p:txEl>
                                          </p:spTgt>
                                        </p:tgtEl>
                                      </p:cBhvr>
                                    </p:animEffect>
                                    <p:anim calcmode="lin" valueType="num">
                                      <p:cBhvr>
                                        <p:cTn id="3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8" end="8"/>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3">
                                            <p:txEl>
                                              <p:pRg st="9" end="9"/>
                                            </p:txEl>
                                          </p:spTgt>
                                        </p:tgtEl>
                                        <p:attrNameLst>
                                          <p:attrName>style.visibility</p:attrName>
                                        </p:attrNameLst>
                                      </p:cBhvr>
                                      <p:to>
                                        <p:strVal val="visible"/>
                                      </p:to>
                                    </p:set>
                                    <p:animEffect transition="in" filter="fade">
                                      <p:cBhvr>
                                        <p:cTn id="36" dur="1000"/>
                                        <p:tgtEl>
                                          <p:spTgt spid="3">
                                            <p:txEl>
                                              <p:pRg st="9" end="9"/>
                                            </p:txEl>
                                          </p:spTgt>
                                        </p:tgtEl>
                                      </p:cBhvr>
                                    </p:animEffect>
                                    <p:anim calcmode="lin" valueType="num">
                                      <p:cBhvr>
                                        <p:cTn id="37"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84101" y="312592"/>
            <a:ext cx="10178088" cy="1280890"/>
          </a:xfrm>
        </p:spPr>
        <p:txBody>
          <a:bodyPr/>
          <a:lstStyle/>
          <a:p>
            <a:r>
              <a:rPr lang="en-GB" b="1" dirty="0"/>
              <a:t>Basic Facts</a:t>
            </a:r>
          </a:p>
        </p:txBody>
      </p:sp>
      <p:sp>
        <p:nvSpPr>
          <p:cNvPr id="3" name="Content Placeholder 2"/>
          <p:cNvSpPr>
            <a:spLocks noGrp="1"/>
          </p:cNvSpPr>
          <p:nvPr>
            <p:ph idx="1"/>
          </p:nvPr>
        </p:nvSpPr>
        <p:spPr>
          <a:xfrm>
            <a:off x="1584101" y="953037"/>
            <a:ext cx="10419009" cy="5795493"/>
          </a:xfrm>
        </p:spPr>
        <p:txBody>
          <a:bodyPr>
            <a:normAutofit/>
          </a:bodyPr>
          <a:lstStyle/>
          <a:p>
            <a:pPr marL="0" indent="0">
              <a:buNone/>
            </a:pPr>
            <a:endParaRPr lang="en-GB" sz="2400" b="1" dirty="0"/>
          </a:p>
          <a:p>
            <a:pPr marL="0" indent="0">
              <a:buNone/>
            </a:pPr>
            <a:r>
              <a:rPr lang="en-US" sz="2400" b="1" dirty="0"/>
              <a:t>Children’s rights are violated throughout the world every day…</a:t>
            </a:r>
          </a:p>
          <a:p>
            <a:pPr>
              <a:spcBef>
                <a:spcPct val="35000"/>
              </a:spcBef>
              <a:buClr>
                <a:srgbClr val="FF6600"/>
              </a:buClr>
            </a:pPr>
            <a:endParaRPr lang="en-US" sz="2400" dirty="0"/>
          </a:p>
          <a:p>
            <a:pPr>
              <a:spcBef>
                <a:spcPct val="35000"/>
              </a:spcBef>
              <a:buClr>
                <a:srgbClr val="FF6600"/>
              </a:buClr>
            </a:pPr>
            <a:r>
              <a:rPr lang="en-US" sz="2400" dirty="0"/>
              <a:t>Between 15 and 20 million children are working as slaves at this moment.</a:t>
            </a:r>
          </a:p>
          <a:p>
            <a:pPr>
              <a:spcBef>
                <a:spcPct val="35000"/>
              </a:spcBef>
              <a:buClr>
                <a:srgbClr val="FF6600"/>
              </a:buClr>
            </a:pPr>
            <a:r>
              <a:rPr lang="en-US" sz="2400" dirty="0"/>
              <a:t>An estimated 2 million children worldwide are sexually exploited every year.</a:t>
            </a:r>
          </a:p>
          <a:p>
            <a:pPr>
              <a:spcBef>
                <a:spcPct val="35000"/>
              </a:spcBef>
              <a:buClr>
                <a:srgbClr val="FF6600"/>
              </a:buClr>
            </a:pPr>
            <a:r>
              <a:rPr lang="en-US" sz="2400" dirty="0"/>
              <a:t>300,000 children around the world are actively participating in more than 20 armed conflicts</a:t>
            </a:r>
            <a:r>
              <a:rPr lang="en-US" sz="2400" dirty="0">
                <a:latin typeface="Arial" charset="0"/>
              </a:rPr>
              <a:t>.</a:t>
            </a:r>
          </a:p>
          <a:p>
            <a:pPr marL="0" indent="0">
              <a:buNone/>
            </a:pPr>
            <a:endParaRPr lang="en-GB" sz="2400" dirty="0"/>
          </a:p>
        </p:txBody>
      </p:sp>
      <p:pic>
        <p:nvPicPr>
          <p:cNvPr id="4" name="Picture 3"/>
          <p:cNvPicPr>
            <a:picLocks noChangeAspect="1"/>
          </p:cNvPicPr>
          <p:nvPr/>
        </p:nvPicPr>
        <p:blipFill>
          <a:blip r:embed="rId2"/>
          <a:stretch>
            <a:fillRect/>
          </a:stretch>
        </p:blipFill>
        <p:spPr>
          <a:xfrm>
            <a:off x="7946263" y="4721437"/>
            <a:ext cx="3600029" cy="2027093"/>
          </a:xfrm>
          <a:prstGeom prst="rect">
            <a:avLst/>
          </a:prstGeom>
        </p:spPr>
      </p:pic>
    </p:spTree>
    <p:extLst>
      <p:ext uri="{BB962C8B-B14F-4D97-AF65-F5344CB8AC3E}">
        <p14:creationId xmlns:p14="http://schemas.microsoft.com/office/powerpoint/2010/main" val="720083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1000"/>
                                        <p:tgtEl>
                                          <p:spTgt spid="3">
                                            <p:txEl>
                                              <p:pRg st="3" end="3"/>
                                            </p:txEl>
                                          </p:spTgt>
                                        </p:tgtEl>
                                      </p:cBhvr>
                                    </p:animEffect>
                                    <p:anim calcmode="lin" valueType="num">
                                      <p:cBhvr>
                                        <p:cTn id="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4" end="4"/>
                                            </p:txEl>
                                          </p:spTgt>
                                        </p:tgtEl>
                                        <p:attrNameLst>
                                          <p:attrName>style.visibility</p:attrName>
                                        </p:attrNameLst>
                                      </p:cBhvr>
                                      <p:to>
                                        <p:strVal val="visible"/>
                                      </p:to>
                                    </p:set>
                                    <p:animEffect transition="in" filter="fade">
                                      <p:cBhvr>
                                        <p:cTn id="14" dur="1000"/>
                                        <p:tgtEl>
                                          <p:spTgt spid="3">
                                            <p:txEl>
                                              <p:pRg st="4" end="4"/>
                                            </p:txEl>
                                          </p:spTgt>
                                        </p:tgtEl>
                                      </p:cBhvr>
                                    </p:animEffect>
                                    <p:anim calcmode="lin" valueType="num">
                                      <p:cBhvr>
                                        <p:cTn id="1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fade">
                                      <p:cBhvr>
                                        <p:cTn id="21" dur="1000"/>
                                        <p:tgtEl>
                                          <p:spTgt spid="3">
                                            <p:txEl>
                                              <p:pRg st="5" end="5"/>
                                            </p:txEl>
                                          </p:spTgt>
                                        </p:tgtEl>
                                      </p:cBhvr>
                                    </p:animEffect>
                                    <p:anim calcmode="lin" valueType="num">
                                      <p:cBhvr>
                                        <p:cTn id="22"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840594" y="3700690"/>
            <a:ext cx="8915399" cy="2262781"/>
          </a:xfrm>
        </p:spPr>
        <p:txBody>
          <a:bodyPr>
            <a:normAutofit fontScale="90000"/>
          </a:bodyPr>
          <a:lstStyle/>
          <a:p>
            <a:pPr algn="ctr"/>
            <a:br>
              <a:rPr lang="en-GB" dirty="0"/>
            </a:br>
            <a:br>
              <a:rPr lang="en-GB" dirty="0"/>
            </a:br>
            <a:r>
              <a:rPr lang="en-GB" dirty="0"/>
              <a:t>Take a look…thoughts?</a:t>
            </a:r>
            <a:br>
              <a:rPr lang="en-GB" dirty="0"/>
            </a:br>
            <a:br>
              <a:rPr lang="en-GB" dirty="0"/>
            </a:br>
            <a:r>
              <a:rPr lang="en-GB" dirty="0">
                <a:hlinkClick r:id="rId2"/>
              </a:rPr>
              <a:t>UN Convention on the Rights of the Child - comes from the work of UNICEF </a:t>
            </a:r>
            <a:br>
              <a:rPr lang="en-GB" dirty="0"/>
            </a:br>
            <a:br>
              <a:rPr lang="en-GB" dirty="0"/>
            </a:br>
            <a:r>
              <a:rPr lang="en-GB" sz="2700" dirty="0">
                <a:latin typeface="+mn-lt"/>
              </a:rPr>
              <a:t>UNICEF;(</a:t>
            </a:r>
            <a:r>
              <a:rPr lang="en-GB" sz="2700" b="1" i="0" dirty="0">
                <a:solidFill>
                  <a:srgbClr val="5F6368"/>
                </a:solidFill>
                <a:effectLst/>
                <a:latin typeface="+mn-lt"/>
              </a:rPr>
              <a:t>United Nations Children's Fund</a:t>
            </a:r>
            <a:r>
              <a:rPr lang="en-GB" sz="2700" b="0" i="0" dirty="0">
                <a:solidFill>
                  <a:srgbClr val="4D5156"/>
                </a:solidFill>
                <a:effectLst/>
                <a:latin typeface="+mn-lt"/>
              </a:rPr>
              <a:t>, formerly (1946–53) United Nations International Children's Emergency Fund)</a:t>
            </a:r>
            <a:endParaRPr lang="en-GB" sz="2700" dirty="0">
              <a:latin typeface="+mn-lt"/>
            </a:endParaRPr>
          </a:p>
        </p:txBody>
      </p:sp>
    </p:spTree>
    <p:extLst>
      <p:ext uri="{BB962C8B-B14F-4D97-AF65-F5344CB8AC3E}">
        <p14:creationId xmlns:p14="http://schemas.microsoft.com/office/powerpoint/2010/main" val="28610086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96980" y="360607"/>
            <a:ext cx="9907632" cy="6375043"/>
          </a:xfrm>
        </p:spPr>
        <p:txBody>
          <a:bodyPr>
            <a:normAutofit/>
          </a:bodyPr>
          <a:lstStyle/>
          <a:p>
            <a:pPr marL="0" indent="0">
              <a:buNone/>
            </a:pPr>
            <a:r>
              <a:rPr lang="en-GB" sz="3200" b="1" dirty="0"/>
              <a:t>What is the UNCRC?</a:t>
            </a:r>
          </a:p>
          <a:p>
            <a:endParaRPr lang="en-GB" dirty="0"/>
          </a:p>
          <a:p>
            <a:r>
              <a:rPr lang="en-GB" sz="2000" dirty="0"/>
              <a:t>The United Nations Convention on the Rights of the Child (UNCRC) is a legally-binding international agreement setting out the civil, political, economic, social and cultural rights of every child, regardless of their race, religion or abilities. </a:t>
            </a:r>
          </a:p>
          <a:p>
            <a:pPr marL="0" indent="0">
              <a:buNone/>
            </a:pPr>
            <a:endParaRPr lang="en-GB" sz="2000" dirty="0"/>
          </a:p>
          <a:p>
            <a:r>
              <a:rPr lang="en-GB" sz="2000" dirty="0"/>
              <a:t>In 1989, governments worldwide promised all children the same rights by adopting the UNCRC. </a:t>
            </a:r>
          </a:p>
          <a:p>
            <a:pPr marL="0" indent="0">
              <a:buNone/>
            </a:pPr>
            <a:endParaRPr lang="en-GB" sz="2000" dirty="0"/>
          </a:p>
          <a:p>
            <a:r>
              <a:rPr lang="en-GB" sz="2000" dirty="0"/>
              <a:t>The Convention changed the way children are viewed and treated – in other words, as human beings with a distinct set of rights instead of as passive objects of care and charity.</a:t>
            </a:r>
          </a:p>
          <a:p>
            <a:pPr marL="0" indent="0">
              <a:buNone/>
            </a:pPr>
            <a:endParaRPr lang="en-GB" sz="2000" dirty="0"/>
          </a:p>
        </p:txBody>
      </p:sp>
    </p:spTree>
    <p:extLst>
      <p:ext uri="{BB962C8B-B14F-4D97-AF65-F5344CB8AC3E}">
        <p14:creationId xmlns:p14="http://schemas.microsoft.com/office/powerpoint/2010/main" val="59294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96980" y="360607"/>
            <a:ext cx="9907632" cy="6375043"/>
          </a:xfrm>
        </p:spPr>
        <p:txBody>
          <a:bodyPr>
            <a:normAutofit/>
          </a:bodyPr>
          <a:lstStyle/>
          <a:p>
            <a:pPr marL="0" indent="0">
              <a:buNone/>
            </a:pPr>
            <a:r>
              <a:rPr lang="en-GB" sz="3200" b="1" dirty="0"/>
              <a:t>What is the UNCRC?</a:t>
            </a:r>
          </a:p>
          <a:p>
            <a:pPr marL="0" indent="0">
              <a:buNone/>
            </a:pPr>
            <a:endParaRPr lang="en-GB" sz="3200" b="1" dirty="0"/>
          </a:p>
          <a:p>
            <a:pPr marL="0" indent="0">
              <a:buNone/>
            </a:pPr>
            <a:endParaRPr lang="en-GB" sz="2000" dirty="0"/>
          </a:p>
          <a:p>
            <a:pPr algn="just">
              <a:defRPr/>
            </a:pPr>
            <a:r>
              <a:rPr lang="en-US" sz="2000" dirty="0"/>
              <a:t>The UNCRC is a treaty that lays out the rights of children and the standards to which all governments must aspire in order to promote these rights.</a:t>
            </a:r>
          </a:p>
          <a:p>
            <a:pPr algn="just">
              <a:defRPr/>
            </a:pPr>
            <a:endParaRPr lang="en-US" sz="2000" dirty="0"/>
          </a:p>
          <a:p>
            <a:pPr algn="just">
              <a:defRPr/>
            </a:pPr>
            <a:r>
              <a:rPr lang="en-GB" sz="2000" dirty="0"/>
              <a:t>Children and Young People need special rights because they are relatively more vulnerable to abuse and exploitation compared to adults.</a:t>
            </a:r>
          </a:p>
          <a:p>
            <a:pPr marL="109537" indent="0" algn="just">
              <a:buFont typeface="Wingdings 3" pitchFamily="18" charset="2"/>
              <a:buNone/>
              <a:defRPr/>
            </a:pPr>
            <a:endParaRPr lang="en-GB" sz="2000" dirty="0"/>
          </a:p>
          <a:p>
            <a:pPr algn="just">
              <a:defRPr/>
            </a:pPr>
            <a:r>
              <a:rPr lang="en-GB" sz="2000" dirty="0"/>
              <a:t>The UNCRC brings together children’s human rights into one international convention. </a:t>
            </a:r>
          </a:p>
          <a:p>
            <a:pPr>
              <a:defRPr/>
            </a:pPr>
            <a:endParaRPr lang="en-GB" sz="2000" dirty="0"/>
          </a:p>
          <a:p>
            <a:pPr marL="0" indent="0" algn="r">
              <a:buNone/>
              <a:defRPr/>
            </a:pPr>
            <a:r>
              <a:rPr lang="en-GB" sz="2000" dirty="0"/>
              <a:t>(UNICEF, 2019)</a:t>
            </a:r>
          </a:p>
          <a:p>
            <a:endParaRPr lang="en-GB" dirty="0"/>
          </a:p>
        </p:txBody>
      </p:sp>
    </p:spTree>
    <p:extLst>
      <p:ext uri="{BB962C8B-B14F-4D97-AF65-F5344CB8AC3E}">
        <p14:creationId xmlns:p14="http://schemas.microsoft.com/office/powerpoint/2010/main" val="281280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1000"/>
                                        <p:tgtEl>
                                          <p:spTgt spid="3">
                                            <p:txEl>
                                              <p:pRg st="3" end="3"/>
                                            </p:txEl>
                                          </p:spTgt>
                                        </p:tgtEl>
                                      </p:cBhvr>
                                    </p:animEffect>
                                    <p:anim calcmode="lin" valueType="num">
                                      <p:cBhvr>
                                        <p:cTn id="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5" end="5"/>
                                            </p:txEl>
                                          </p:spTgt>
                                        </p:tgtEl>
                                        <p:attrNameLst>
                                          <p:attrName>style.visibility</p:attrName>
                                        </p:attrNameLst>
                                      </p:cBhvr>
                                      <p:to>
                                        <p:strVal val="visible"/>
                                      </p:to>
                                    </p:set>
                                    <p:animEffect transition="in" filter="fade">
                                      <p:cBhvr>
                                        <p:cTn id="14" dur="1000"/>
                                        <p:tgtEl>
                                          <p:spTgt spid="3">
                                            <p:txEl>
                                              <p:pRg st="5" end="5"/>
                                            </p:txEl>
                                          </p:spTgt>
                                        </p:tgtEl>
                                      </p:cBhvr>
                                    </p:animEffect>
                                    <p:anim calcmode="lin" valueType="num">
                                      <p:cBhvr>
                                        <p:cTn id="1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animEffect transition="in" filter="fade">
                                      <p:cBhvr>
                                        <p:cTn id="21" dur="1000"/>
                                        <p:tgtEl>
                                          <p:spTgt spid="3">
                                            <p:txEl>
                                              <p:pRg st="7" end="7"/>
                                            </p:txEl>
                                          </p:spTgt>
                                        </p:tgtEl>
                                      </p:cBhvr>
                                    </p:animEffect>
                                    <p:anim calcmode="lin" valueType="num">
                                      <p:cBhvr>
                                        <p:cTn id="22"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96980" y="682580"/>
            <a:ext cx="9907632" cy="5550614"/>
          </a:xfrm>
        </p:spPr>
        <p:txBody>
          <a:bodyPr>
            <a:normAutofit lnSpcReduction="10000"/>
          </a:bodyPr>
          <a:lstStyle/>
          <a:p>
            <a:pPr algn="just"/>
            <a:r>
              <a:rPr lang="en-GB" sz="2000" b="1" dirty="0"/>
              <a:t>When was the UNCRC introduced? </a:t>
            </a:r>
          </a:p>
          <a:p>
            <a:pPr algn="just"/>
            <a:r>
              <a:rPr lang="en-GB" sz="2000" dirty="0"/>
              <a:t>The UN General Assembly adopted the Convention and opened it for signature on </a:t>
            </a:r>
            <a:r>
              <a:rPr lang="en-GB" sz="2000" b="1" dirty="0"/>
              <a:t>20 November 1989</a:t>
            </a:r>
            <a:r>
              <a:rPr lang="en-GB" sz="2000" dirty="0"/>
              <a:t> (the 30th anniversary of its Declaration of the Rights of the Child). It came into force on </a:t>
            </a:r>
            <a:r>
              <a:rPr lang="en-GB" sz="2000" b="1" dirty="0"/>
              <a:t>2 September 1990</a:t>
            </a:r>
            <a:r>
              <a:rPr lang="en-GB" sz="2000" dirty="0"/>
              <a:t>, after it was ratified by the required number of nations.</a:t>
            </a:r>
          </a:p>
          <a:p>
            <a:pPr algn="just"/>
            <a:endParaRPr lang="en-GB" sz="2000" dirty="0"/>
          </a:p>
          <a:p>
            <a:pPr marL="0" indent="0" algn="just">
              <a:buNone/>
            </a:pPr>
            <a:endParaRPr lang="en-GB" sz="2000" dirty="0"/>
          </a:p>
          <a:p>
            <a:pPr algn="just"/>
            <a:r>
              <a:rPr lang="en-GB" sz="2000" b="1" dirty="0"/>
              <a:t>What are the aims/purpose of the UNCRC?</a:t>
            </a:r>
          </a:p>
          <a:p>
            <a:pPr algn="just"/>
            <a:r>
              <a:rPr lang="en-GB" sz="2000" dirty="0"/>
              <a:t> The United Nation's Convention on the Rights of the Child (</a:t>
            </a:r>
            <a:r>
              <a:rPr lang="en-GB" sz="2000" b="1" dirty="0"/>
              <a:t>UNCRC</a:t>
            </a:r>
            <a:r>
              <a:rPr lang="en-GB" sz="2000" dirty="0"/>
              <a:t>) is an international rights treaty which applies to all children and young people under 18. The </a:t>
            </a:r>
            <a:r>
              <a:rPr lang="en-GB" sz="2000" b="1" dirty="0"/>
              <a:t>aim of the UNCRC</a:t>
            </a:r>
            <a:r>
              <a:rPr lang="en-GB" sz="2000" dirty="0"/>
              <a:t> is to recognise children's rights and ensure that children grow up in the spirit of peace, dignity, tolerance, freedom, equality and solidarity.</a:t>
            </a:r>
          </a:p>
          <a:p>
            <a:pPr marL="0" indent="0">
              <a:buNone/>
            </a:pPr>
            <a:endParaRPr lang="en-GB" sz="3200" dirty="0"/>
          </a:p>
          <a:p>
            <a:pPr marL="0" indent="0" algn="r">
              <a:buNone/>
            </a:pPr>
            <a:r>
              <a:rPr lang="en-GB" dirty="0"/>
              <a:t>(Save the Children, 2018)</a:t>
            </a:r>
          </a:p>
        </p:txBody>
      </p:sp>
    </p:spTree>
    <p:extLst>
      <p:ext uri="{BB962C8B-B14F-4D97-AF65-F5344CB8AC3E}">
        <p14:creationId xmlns:p14="http://schemas.microsoft.com/office/powerpoint/2010/main" val="4185848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96980" y="682580"/>
            <a:ext cx="9907632" cy="5550614"/>
          </a:xfrm>
        </p:spPr>
        <p:txBody>
          <a:bodyPr>
            <a:normAutofit/>
          </a:bodyPr>
          <a:lstStyle/>
          <a:p>
            <a:pPr algn="just"/>
            <a:endParaRPr lang="en-GB" sz="2000" dirty="0"/>
          </a:p>
          <a:p>
            <a:pPr algn="just"/>
            <a:r>
              <a:rPr lang="en-GB" sz="2000" b="1" dirty="0"/>
              <a:t>Have all countries ratified the UNCRC?</a:t>
            </a:r>
          </a:p>
          <a:p>
            <a:pPr algn="just"/>
            <a:r>
              <a:rPr lang="en-GB" sz="2000" dirty="0"/>
              <a:t>The UNCRC was adopted by the General Assembly on 20 November 1989 and has been ratified by </a:t>
            </a:r>
            <a:r>
              <a:rPr lang="en-GB" sz="2000" b="1" dirty="0"/>
              <a:t>195</a:t>
            </a:r>
            <a:r>
              <a:rPr lang="en-GB" sz="2000" dirty="0"/>
              <a:t> countries, including Somalia, making it the most widely ratified international human rights treaty in history. As of today, only </a:t>
            </a:r>
            <a:r>
              <a:rPr lang="en-GB" sz="2000" b="1" dirty="0"/>
              <a:t>the USA</a:t>
            </a:r>
            <a:r>
              <a:rPr lang="en-GB" sz="2000" dirty="0"/>
              <a:t> have yet to ratify the landmark treaty –</a:t>
            </a:r>
          </a:p>
          <a:p>
            <a:pPr algn="just"/>
            <a:endParaRPr lang="en-GB" sz="2000" dirty="0"/>
          </a:p>
          <a:p>
            <a:pPr algn="just"/>
            <a:r>
              <a:rPr lang="en-GB" sz="3200" dirty="0">
                <a:hlinkClick r:id="rId2"/>
              </a:rPr>
              <a:t>Why the USA has said no...</a:t>
            </a:r>
            <a:endParaRPr lang="en-GB" sz="3200" dirty="0"/>
          </a:p>
          <a:p>
            <a:pPr algn="just"/>
            <a:endParaRPr lang="en-GB" sz="3200" dirty="0"/>
          </a:p>
          <a:p>
            <a:pPr marL="0" indent="0">
              <a:buNone/>
            </a:pPr>
            <a:endParaRPr lang="en-GB" sz="3200" dirty="0"/>
          </a:p>
          <a:p>
            <a:pPr marL="0" indent="0" algn="r">
              <a:buNone/>
            </a:pPr>
            <a:r>
              <a:rPr lang="en-GB" dirty="0"/>
              <a:t>(Save the Children, 2018)</a:t>
            </a:r>
          </a:p>
        </p:txBody>
      </p:sp>
    </p:spTree>
    <p:extLst>
      <p:ext uri="{BB962C8B-B14F-4D97-AF65-F5344CB8AC3E}">
        <p14:creationId xmlns:p14="http://schemas.microsoft.com/office/powerpoint/2010/main" val="789987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24744" y="225938"/>
            <a:ext cx="8911687" cy="1280890"/>
          </a:xfrm>
        </p:spPr>
        <p:txBody>
          <a:bodyPr/>
          <a:lstStyle/>
          <a:p>
            <a:r>
              <a:rPr lang="en-GB" b="1" dirty="0"/>
              <a:t>The UNCRC and the USA</a:t>
            </a:r>
          </a:p>
        </p:txBody>
      </p:sp>
      <p:sp>
        <p:nvSpPr>
          <p:cNvPr id="3" name="Content Placeholder 2"/>
          <p:cNvSpPr>
            <a:spLocks noGrp="1"/>
          </p:cNvSpPr>
          <p:nvPr>
            <p:ph idx="1"/>
          </p:nvPr>
        </p:nvSpPr>
        <p:spPr>
          <a:xfrm>
            <a:off x="1970468" y="1506828"/>
            <a:ext cx="9534144" cy="4404394"/>
          </a:xfrm>
        </p:spPr>
        <p:txBody>
          <a:bodyPr/>
          <a:lstStyle/>
          <a:p>
            <a:pPr marL="0" indent="0">
              <a:buClr>
                <a:srgbClr val="FF6600"/>
              </a:buClr>
              <a:buNone/>
            </a:pPr>
            <a:r>
              <a:rPr lang="en-US" sz="2400" dirty="0"/>
              <a:t>Why hasn’t the USA ratified the UNCRC?</a:t>
            </a:r>
          </a:p>
          <a:p>
            <a:pPr>
              <a:buClr>
                <a:srgbClr val="FF6600"/>
              </a:buClr>
            </a:pPr>
            <a:endParaRPr lang="en-US" sz="2400" dirty="0"/>
          </a:p>
          <a:p>
            <a:pPr>
              <a:buClr>
                <a:srgbClr val="FF6600"/>
              </a:buClr>
            </a:pPr>
            <a:r>
              <a:rPr lang="en-US" sz="2400" dirty="0"/>
              <a:t>The US is not in compliance with the treaty.</a:t>
            </a:r>
          </a:p>
          <a:p>
            <a:pPr>
              <a:buClr>
                <a:srgbClr val="FF6600"/>
              </a:buClr>
            </a:pPr>
            <a:endParaRPr lang="en-US" sz="2400" dirty="0"/>
          </a:p>
          <a:p>
            <a:pPr>
              <a:buClr>
                <a:srgbClr val="FF6600"/>
              </a:buClr>
            </a:pPr>
            <a:r>
              <a:rPr lang="en-US" sz="2400" dirty="0"/>
              <a:t>Fear of infringement on USA’s rights.</a:t>
            </a:r>
          </a:p>
          <a:p>
            <a:pPr>
              <a:buClr>
                <a:srgbClr val="FF6600"/>
              </a:buClr>
            </a:pPr>
            <a:endParaRPr lang="en-US" sz="2400" dirty="0"/>
          </a:p>
          <a:p>
            <a:pPr>
              <a:buClr>
                <a:srgbClr val="FF6600"/>
              </a:buClr>
            </a:pPr>
            <a:r>
              <a:rPr lang="en-US" sz="2400" dirty="0"/>
              <a:t>Fear of interference in parental child rearing</a:t>
            </a:r>
            <a:r>
              <a:rPr lang="en-US" dirty="0"/>
              <a:t>.</a:t>
            </a:r>
          </a:p>
          <a:p>
            <a:endParaRPr lang="en-GB" dirty="0"/>
          </a:p>
        </p:txBody>
      </p:sp>
    </p:spTree>
    <p:extLst>
      <p:ext uri="{BB962C8B-B14F-4D97-AF65-F5344CB8AC3E}">
        <p14:creationId xmlns:p14="http://schemas.microsoft.com/office/powerpoint/2010/main" val="682663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4" end="4"/>
                                            </p:txEl>
                                          </p:spTgt>
                                        </p:tgtEl>
                                        <p:attrNameLst>
                                          <p:attrName>style.visibility</p:attrName>
                                        </p:attrNameLst>
                                      </p:cBhvr>
                                      <p:to>
                                        <p:strVal val="visible"/>
                                      </p:to>
                                    </p:set>
                                    <p:animEffect transition="in" filter="fade">
                                      <p:cBhvr>
                                        <p:cTn id="14" dur="1000"/>
                                        <p:tgtEl>
                                          <p:spTgt spid="3">
                                            <p:txEl>
                                              <p:pRg st="4" end="4"/>
                                            </p:txEl>
                                          </p:spTgt>
                                        </p:tgtEl>
                                      </p:cBhvr>
                                    </p:animEffect>
                                    <p:anim calcmode="lin" valueType="num">
                                      <p:cBhvr>
                                        <p:cTn id="1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Effect transition="in" filter="fade">
                                      <p:cBhvr>
                                        <p:cTn id="21" dur="1000"/>
                                        <p:tgtEl>
                                          <p:spTgt spid="3">
                                            <p:txEl>
                                              <p:pRg st="6" end="6"/>
                                            </p:txEl>
                                          </p:spTgt>
                                        </p:tgtEl>
                                      </p:cBhvr>
                                    </p:animEffect>
                                    <p:anim calcmode="lin" valueType="num">
                                      <p:cBhvr>
                                        <p:cTn id="2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79291" y="366533"/>
            <a:ext cx="8911687" cy="1280890"/>
          </a:xfrm>
        </p:spPr>
        <p:txBody>
          <a:bodyPr/>
          <a:lstStyle/>
          <a:p>
            <a:r>
              <a:rPr lang="en-GB" b="1" dirty="0"/>
              <a:t>The UNCRC and the USA</a:t>
            </a:r>
          </a:p>
        </p:txBody>
      </p:sp>
      <p:sp>
        <p:nvSpPr>
          <p:cNvPr id="3" name="Content Placeholder 2"/>
          <p:cNvSpPr>
            <a:spLocks noGrp="1"/>
          </p:cNvSpPr>
          <p:nvPr>
            <p:ph idx="1"/>
          </p:nvPr>
        </p:nvSpPr>
        <p:spPr>
          <a:xfrm>
            <a:off x="1970468" y="1506828"/>
            <a:ext cx="9534144" cy="5241702"/>
          </a:xfrm>
        </p:spPr>
        <p:txBody>
          <a:bodyPr>
            <a:normAutofit/>
          </a:bodyPr>
          <a:lstStyle/>
          <a:p>
            <a:pPr marL="0" indent="0">
              <a:buClr>
                <a:srgbClr val="FF6600"/>
              </a:buClr>
              <a:buNone/>
            </a:pPr>
            <a:r>
              <a:rPr lang="en-US" sz="2800" dirty="0"/>
              <a:t>What has happened?</a:t>
            </a:r>
          </a:p>
          <a:p>
            <a:pPr marL="798512" lvl="1" indent="-342900">
              <a:buClr>
                <a:srgbClr val="FF6600"/>
              </a:buClr>
            </a:pPr>
            <a:endParaRPr lang="en-US" sz="2000" dirty="0">
              <a:solidFill>
                <a:schemeClr val="tx1"/>
              </a:solidFill>
            </a:endParaRPr>
          </a:p>
          <a:p>
            <a:pPr marL="798512" lvl="1" indent="-342900" algn="just">
              <a:buClr>
                <a:srgbClr val="FF6600"/>
              </a:buClr>
            </a:pPr>
            <a:r>
              <a:rPr lang="en-US" sz="2000" dirty="0">
                <a:solidFill>
                  <a:schemeClr val="tx1"/>
                </a:solidFill>
              </a:rPr>
              <a:t>In 1995 Madeline Albright, then the US ambassador of the UN, signed the UNCRC on behalf of President Clinton.</a:t>
            </a:r>
          </a:p>
          <a:p>
            <a:pPr marL="455612" lvl="1" indent="0" algn="just">
              <a:buClr>
                <a:srgbClr val="FF6600"/>
              </a:buClr>
              <a:buNone/>
            </a:pPr>
            <a:endParaRPr lang="en-US" sz="2000" dirty="0">
              <a:solidFill>
                <a:schemeClr val="tx1"/>
              </a:solidFill>
            </a:endParaRPr>
          </a:p>
          <a:p>
            <a:pPr marL="798512" lvl="1" indent="-342900" algn="just">
              <a:buClr>
                <a:srgbClr val="FF6600"/>
              </a:buClr>
            </a:pPr>
            <a:r>
              <a:rPr lang="en-GB" sz="2000" dirty="0">
                <a:solidFill>
                  <a:schemeClr val="tx1"/>
                </a:solidFill>
              </a:rPr>
              <a:t>So… since the UNCRC was ratified, Bill Clinton, George Bush and Barack Obama have all failed to ratify the convention.</a:t>
            </a:r>
          </a:p>
          <a:p>
            <a:pPr marL="455612" lvl="1" indent="0" algn="just">
              <a:buClr>
                <a:srgbClr val="FF6600"/>
              </a:buClr>
              <a:buNone/>
            </a:pPr>
            <a:endParaRPr lang="en-GB" sz="2000" dirty="0">
              <a:solidFill>
                <a:schemeClr val="tx1"/>
              </a:solidFill>
            </a:endParaRPr>
          </a:p>
          <a:p>
            <a:pPr marL="798512" lvl="1" indent="-342900" algn="just">
              <a:buClr>
                <a:srgbClr val="FF6600"/>
              </a:buClr>
            </a:pPr>
            <a:r>
              <a:rPr lang="en-GB" sz="2000" dirty="0">
                <a:solidFill>
                  <a:schemeClr val="tx1"/>
                </a:solidFill>
              </a:rPr>
              <a:t> </a:t>
            </a:r>
            <a:r>
              <a:rPr lang="en-US" sz="2000" dirty="0"/>
              <a:t>USA still need to approve the UNCRC – need State Department and Senate approval, and a presidential signature.</a:t>
            </a:r>
          </a:p>
          <a:p>
            <a:endParaRPr lang="en-GB" dirty="0"/>
          </a:p>
        </p:txBody>
      </p:sp>
    </p:spTree>
    <p:extLst>
      <p:ext uri="{BB962C8B-B14F-4D97-AF65-F5344CB8AC3E}">
        <p14:creationId xmlns:p14="http://schemas.microsoft.com/office/powerpoint/2010/main" val="916631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4" end="4"/>
                                            </p:txEl>
                                          </p:spTgt>
                                        </p:tgtEl>
                                        <p:attrNameLst>
                                          <p:attrName>style.visibility</p:attrName>
                                        </p:attrNameLst>
                                      </p:cBhvr>
                                      <p:to>
                                        <p:strVal val="visible"/>
                                      </p:to>
                                    </p:set>
                                    <p:animEffect transition="in" filter="fade">
                                      <p:cBhvr>
                                        <p:cTn id="14" dur="1000"/>
                                        <p:tgtEl>
                                          <p:spTgt spid="3">
                                            <p:txEl>
                                              <p:pRg st="4" end="4"/>
                                            </p:txEl>
                                          </p:spTgt>
                                        </p:tgtEl>
                                      </p:cBhvr>
                                    </p:animEffect>
                                    <p:anim calcmode="lin" valueType="num">
                                      <p:cBhvr>
                                        <p:cTn id="1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Effect transition="in" filter="fade">
                                      <p:cBhvr>
                                        <p:cTn id="21" dur="1000"/>
                                        <p:tgtEl>
                                          <p:spTgt spid="3">
                                            <p:txEl>
                                              <p:pRg st="6" end="6"/>
                                            </p:txEl>
                                          </p:spTgt>
                                        </p:tgtEl>
                                      </p:cBhvr>
                                    </p:animEffect>
                                    <p:anim calcmode="lin" valueType="num">
                                      <p:cBhvr>
                                        <p:cTn id="2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0502" y="225938"/>
            <a:ext cx="8911687" cy="1280890"/>
          </a:xfrm>
        </p:spPr>
        <p:txBody>
          <a:bodyPr/>
          <a:lstStyle/>
          <a:p>
            <a:r>
              <a:rPr lang="en-GB" b="1" dirty="0"/>
              <a:t>The UNCRC and the USA</a:t>
            </a:r>
          </a:p>
        </p:txBody>
      </p:sp>
      <p:sp>
        <p:nvSpPr>
          <p:cNvPr id="3" name="Content Placeholder 2"/>
          <p:cNvSpPr>
            <a:spLocks noGrp="1"/>
          </p:cNvSpPr>
          <p:nvPr>
            <p:ph idx="1"/>
          </p:nvPr>
        </p:nvSpPr>
        <p:spPr>
          <a:xfrm>
            <a:off x="1790163" y="1506828"/>
            <a:ext cx="9714449" cy="5241702"/>
          </a:xfrm>
        </p:spPr>
        <p:txBody>
          <a:bodyPr>
            <a:normAutofit/>
          </a:bodyPr>
          <a:lstStyle/>
          <a:p>
            <a:pPr marL="0" indent="0">
              <a:buClr>
                <a:srgbClr val="FF6600"/>
              </a:buClr>
              <a:buNone/>
            </a:pPr>
            <a:r>
              <a:rPr lang="en-US" sz="2400" dirty="0"/>
              <a:t>What if the USA ratified the UNCRC?</a:t>
            </a:r>
          </a:p>
          <a:p>
            <a:pPr marL="749300" lvl="1">
              <a:buClr>
                <a:srgbClr val="FF6600"/>
              </a:buClr>
            </a:pPr>
            <a:endParaRPr lang="en-US" sz="1800" dirty="0"/>
          </a:p>
          <a:p>
            <a:pPr marL="749300" lvl="1">
              <a:buClr>
                <a:srgbClr val="FF6600"/>
              </a:buClr>
            </a:pPr>
            <a:r>
              <a:rPr lang="en-US" sz="2000" dirty="0"/>
              <a:t>Greater priority of children’s rights in the United States and the world</a:t>
            </a:r>
          </a:p>
          <a:p>
            <a:pPr marL="749300" lvl="1">
              <a:buClr>
                <a:srgbClr val="FF6600"/>
              </a:buClr>
            </a:pPr>
            <a:endParaRPr lang="en-US" sz="2000" dirty="0"/>
          </a:p>
          <a:p>
            <a:pPr marL="749300" lvl="1">
              <a:buClr>
                <a:srgbClr val="FF6600"/>
              </a:buClr>
            </a:pPr>
            <a:r>
              <a:rPr lang="en-US" sz="2000" dirty="0"/>
              <a:t>Quality education and healthcare guaranteed</a:t>
            </a:r>
          </a:p>
          <a:p>
            <a:pPr marL="749300" lvl="1">
              <a:buClr>
                <a:srgbClr val="FF6600"/>
              </a:buClr>
            </a:pPr>
            <a:endParaRPr lang="en-US" sz="2000" dirty="0"/>
          </a:p>
          <a:p>
            <a:pPr marL="749300" lvl="1">
              <a:buClr>
                <a:srgbClr val="FF6600"/>
              </a:buClr>
            </a:pPr>
            <a:r>
              <a:rPr lang="en-US" sz="2000" dirty="0"/>
              <a:t>Influence the children’s rights in other countries</a:t>
            </a:r>
          </a:p>
          <a:p>
            <a:pPr marL="749300" lvl="1">
              <a:buClr>
                <a:srgbClr val="FF6600"/>
              </a:buClr>
            </a:pPr>
            <a:endParaRPr lang="en-US" sz="2000" dirty="0"/>
          </a:p>
          <a:p>
            <a:pPr marL="749300" lvl="1">
              <a:buClr>
                <a:srgbClr val="FF6600"/>
              </a:buClr>
            </a:pPr>
            <a:r>
              <a:rPr lang="en-GB" sz="2000" dirty="0"/>
              <a:t>Improve America’s reputation as a champion of child wellbeing</a:t>
            </a:r>
            <a:endParaRPr lang="en-US" sz="2000" dirty="0"/>
          </a:p>
          <a:p>
            <a:pPr marL="0" indent="0">
              <a:buNone/>
            </a:pPr>
            <a:endParaRPr lang="en-GB" dirty="0"/>
          </a:p>
        </p:txBody>
      </p:sp>
    </p:spTree>
    <p:extLst>
      <p:ext uri="{BB962C8B-B14F-4D97-AF65-F5344CB8AC3E}">
        <p14:creationId xmlns:p14="http://schemas.microsoft.com/office/powerpoint/2010/main" val="327023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fade">
                                      <p:cBhvr>
                                        <p:cTn id="35" dur="1000"/>
                                        <p:tgtEl>
                                          <p:spTgt spid="3">
                                            <p:txEl>
                                              <p:pRg st="8" end="8"/>
                                            </p:txEl>
                                          </p:spTgt>
                                        </p:tgtEl>
                                      </p:cBhvr>
                                    </p:animEffect>
                                    <p:anim calcmode="lin" valueType="num">
                                      <p:cBhvr>
                                        <p:cTn id="36"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0502" y="225938"/>
            <a:ext cx="8911687" cy="1280890"/>
          </a:xfrm>
        </p:spPr>
        <p:txBody>
          <a:bodyPr/>
          <a:lstStyle/>
          <a:p>
            <a:r>
              <a:rPr lang="en-GB" b="1" dirty="0"/>
              <a:t>The UNCRC and the UK</a:t>
            </a:r>
          </a:p>
        </p:txBody>
      </p:sp>
      <p:sp>
        <p:nvSpPr>
          <p:cNvPr id="3" name="Content Placeholder 2"/>
          <p:cNvSpPr>
            <a:spLocks noGrp="1"/>
          </p:cNvSpPr>
          <p:nvPr>
            <p:ph idx="1"/>
          </p:nvPr>
        </p:nvSpPr>
        <p:spPr>
          <a:xfrm>
            <a:off x="1790163" y="1506828"/>
            <a:ext cx="9714449" cy="5241702"/>
          </a:xfrm>
        </p:spPr>
        <p:txBody>
          <a:bodyPr>
            <a:normAutofit/>
          </a:bodyPr>
          <a:lstStyle/>
          <a:p>
            <a:pPr>
              <a:defRPr/>
            </a:pPr>
            <a:r>
              <a:rPr lang="en-GB" altLang="en-US" sz="2400" dirty="0"/>
              <a:t>In UK we have what is known as a </a:t>
            </a:r>
            <a:r>
              <a:rPr lang="en-GB" altLang="en-US" sz="2400" dirty="0">
                <a:solidFill>
                  <a:srgbClr val="FF0000"/>
                </a:solidFill>
              </a:rPr>
              <a:t>Dualist State.</a:t>
            </a:r>
          </a:p>
          <a:p>
            <a:pPr>
              <a:buNone/>
              <a:defRPr/>
            </a:pPr>
            <a:endParaRPr lang="en-GB" altLang="en-US" sz="2400" dirty="0">
              <a:solidFill>
                <a:srgbClr val="FF0000"/>
              </a:solidFill>
            </a:endParaRPr>
          </a:p>
          <a:p>
            <a:pPr algn="just">
              <a:defRPr/>
            </a:pPr>
            <a:r>
              <a:rPr lang="en-GB" sz="2400" dirty="0"/>
              <a:t>International law has to be national law as well, or it is no law at all.</a:t>
            </a:r>
            <a:endParaRPr lang="en-GB" altLang="en-US" sz="2400" dirty="0">
              <a:solidFill>
                <a:srgbClr val="FF0000"/>
              </a:solidFill>
            </a:endParaRPr>
          </a:p>
          <a:p>
            <a:pPr algn="just">
              <a:defRPr/>
            </a:pPr>
            <a:endParaRPr lang="en-GB" altLang="en-US" sz="2400" dirty="0">
              <a:solidFill>
                <a:srgbClr val="FF0000"/>
              </a:solidFill>
            </a:endParaRPr>
          </a:p>
          <a:p>
            <a:pPr algn="just">
              <a:defRPr/>
            </a:pPr>
            <a:r>
              <a:rPr lang="en-GB" altLang="en-US" sz="2400" dirty="0"/>
              <a:t>Regardless of the UNCRC’s legal status, it does create a set of recognised standards. </a:t>
            </a:r>
          </a:p>
          <a:p>
            <a:pPr marL="0" indent="0">
              <a:buNone/>
              <a:defRPr/>
            </a:pPr>
            <a:endParaRPr lang="en-GB" altLang="en-US" sz="2400" dirty="0"/>
          </a:p>
          <a:p>
            <a:pPr marL="0" indent="0">
              <a:buNone/>
            </a:pPr>
            <a:endParaRPr lang="en-GB" dirty="0"/>
          </a:p>
        </p:txBody>
      </p:sp>
    </p:spTree>
    <p:extLst>
      <p:ext uri="{BB962C8B-B14F-4D97-AF65-F5344CB8AC3E}">
        <p14:creationId xmlns:p14="http://schemas.microsoft.com/office/powerpoint/2010/main" val="4276430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96980" y="360608"/>
            <a:ext cx="9907632" cy="5550614"/>
          </a:xfrm>
        </p:spPr>
        <p:txBody>
          <a:bodyPr>
            <a:normAutofit fontScale="92500" lnSpcReduction="20000"/>
          </a:bodyPr>
          <a:lstStyle/>
          <a:p>
            <a:r>
              <a:rPr lang="en-GB" sz="1900" b="1" dirty="0"/>
              <a:t>When did the UK sign up, and when did the UNCRC become Law in the UK?</a:t>
            </a:r>
          </a:p>
          <a:p>
            <a:r>
              <a:rPr lang="en-GB" sz="2000" dirty="0"/>
              <a:t>The UK signed it in 1990, ratified  (making it officially law) it in 1991 and it came into UK law in 1992</a:t>
            </a:r>
            <a:endParaRPr lang="en-GB" sz="1900" dirty="0"/>
          </a:p>
          <a:p>
            <a:pPr marL="0" indent="0">
              <a:buNone/>
            </a:pPr>
            <a:endParaRPr lang="en-GB" sz="1900" b="1" dirty="0"/>
          </a:p>
          <a:p>
            <a:r>
              <a:rPr lang="en-GB" sz="1900" b="1" dirty="0"/>
              <a:t>How many Articles are included in the UNCRC?</a:t>
            </a:r>
          </a:p>
          <a:p>
            <a:r>
              <a:rPr lang="en-GB" sz="1900" b="1" dirty="0"/>
              <a:t> </a:t>
            </a:r>
            <a:r>
              <a:rPr lang="en-GB" sz="1900" dirty="0"/>
              <a:t>54, all of which </a:t>
            </a:r>
            <a:r>
              <a:rPr lang="en-GB" sz="2000" dirty="0"/>
              <a:t>are linked, and no right is more important than another</a:t>
            </a:r>
            <a:r>
              <a:rPr lang="en-GB" sz="1900" b="1" dirty="0"/>
              <a:t> </a:t>
            </a:r>
          </a:p>
          <a:p>
            <a:pPr marL="0" indent="0">
              <a:buNone/>
            </a:pPr>
            <a:r>
              <a:rPr lang="en-GB" sz="1900" b="1" dirty="0"/>
              <a:t> </a:t>
            </a:r>
          </a:p>
          <a:p>
            <a:r>
              <a:rPr lang="en-GB" sz="1900" b="1" dirty="0"/>
              <a:t>What are the Articles?</a:t>
            </a:r>
          </a:p>
          <a:p>
            <a:r>
              <a:rPr lang="en-GB" sz="1900" b="1" dirty="0"/>
              <a:t> </a:t>
            </a:r>
            <a:r>
              <a:rPr lang="en-GB" sz="1900" dirty="0"/>
              <a:t>Articles 1-42 are all about children’s rights. Articles 43-54 are about how governments and international organisations will work to give children their rights</a:t>
            </a:r>
          </a:p>
          <a:p>
            <a:pPr marL="0" indent="0">
              <a:buNone/>
            </a:pPr>
            <a:r>
              <a:rPr lang="en-GB" sz="1900" b="1" dirty="0"/>
              <a:t> </a:t>
            </a:r>
          </a:p>
          <a:p>
            <a:r>
              <a:rPr lang="en-GB" sz="1900" b="1" dirty="0"/>
              <a:t>What is the organisation working for children recognised by the UNCRC?</a:t>
            </a:r>
          </a:p>
          <a:p>
            <a:r>
              <a:rPr lang="en-GB" sz="1900" dirty="0"/>
              <a:t>United Nations International Children’s Emergency Fund (UNICEF)</a:t>
            </a:r>
          </a:p>
          <a:p>
            <a:endParaRPr lang="en-GB" dirty="0"/>
          </a:p>
          <a:p>
            <a:endParaRPr lang="en-GB" dirty="0"/>
          </a:p>
          <a:p>
            <a:pPr marL="0" indent="0" algn="r">
              <a:buNone/>
            </a:pPr>
            <a:r>
              <a:rPr lang="en-GB" dirty="0"/>
              <a:t>(Unicef, 2019) </a:t>
            </a:r>
          </a:p>
        </p:txBody>
      </p:sp>
    </p:spTree>
    <p:extLst>
      <p:ext uri="{BB962C8B-B14F-4D97-AF65-F5344CB8AC3E}">
        <p14:creationId xmlns:p14="http://schemas.microsoft.com/office/powerpoint/2010/main" val="3020707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8C646-A106-4A7F-86C7-2435AEE896D2}"/>
              </a:ext>
            </a:extLst>
          </p:cNvPr>
          <p:cNvSpPr>
            <a:spLocks noGrp="1"/>
          </p:cNvSpPr>
          <p:nvPr>
            <p:ph type="title"/>
          </p:nvPr>
        </p:nvSpPr>
        <p:spPr/>
        <p:txBody>
          <a:bodyPr/>
          <a:lstStyle/>
          <a:p>
            <a:r>
              <a:rPr lang="en-GB" dirty="0"/>
              <a:t>So what are the Needs of Children and Young People?</a:t>
            </a:r>
          </a:p>
        </p:txBody>
      </p:sp>
      <p:pic>
        <p:nvPicPr>
          <p:cNvPr id="5" name="Content Placeholder 4">
            <a:hlinkClick r:id="rId2"/>
            <a:extLst>
              <a:ext uri="{FF2B5EF4-FFF2-40B4-BE49-F238E27FC236}">
                <a16:creationId xmlns:a16="http://schemas.microsoft.com/office/drawing/2014/main" id="{6849247B-3A84-4E74-B818-C55706BB5E0F}"/>
              </a:ext>
            </a:extLst>
          </p:cNvPr>
          <p:cNvPicPr>
            <a:picLocks noGrp="1" noChangeAspect="1"/>
          </p:cNvPicPr>
          <p:nvPr>
            <p:ph idx="1"/>
          </p:nvPr>
        </p:nvPicPr>
        <p:blipFill>
          <a:blip r:embed="rId3"/>
          <a:stretch>
            <a:fillRect/>
          </a:stretch>
        </p:blipFill>
        <p:spPr>
          <a:xfrm>
            <a:off x="4179496" y="2064478"/>
            <a:ext cx="5414208" cy="4055430"/>
          </a:xfrm>
        </p:spPr>
      </p:pic>
    </p:spTree>
    <p:extLst>
      <p:ext uri="{BB962C8B-B14F-4D97-AF65-F5344CB8AC3E}">
        <p14:creationId xmlns:p14="http://schemas.microsoft.com/office/powerpoint/2010/main" val="180343404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96980" y="360608"/>
            <a:ext cx="9907632" cy="5550614"/>
          </a:xfrm>
        </p:spPr>
        <p:txBody>
          <a:bodyPr>
            <a:normAutofit/>
          </a:bodyPr>
          <a:lstStyle/>
          <a:p>
            <a:endParaRPr lang="en-GB" sz="2800" b="1" dirty="0"/>
          </a:p>
          <a:p>
            <a:endParaRPr lang="en-GB" sz="2800" b="1" dirty="0"/>
          </a:p>
          <a:p>
            <a:pPr marL="0" indent="0">
              <a:buNone/>
            </a:pPr>
            <a:r>
              <a:rPr lang="en-GB" sz="2800" b="1" dirty="0"/>
              <a:t>So what is a right?</a:t>
            </a:r>
          </a:p>
          <a:p>
            <a:endParaRPr lang="en-GB" sz="1900" b="1" dirty="0"/>
          </a:p>
          <a:p>
            <a:r>
              <a:rPr lang="en-GB" sz="2000" dirty="0"/>
              <a:t>What is meant by this term?</a:t>
            </a:r>
          </a:p>
          <a:p>
            <a:endParaRPr lang="en-GB" sz="2000" dirty="0"/>
          </a:p>
          <a:p>
            <a:r>
              <a:rPr lang="en-GB" sz="2000" dirty="0"/>
              <a:t>Feedback your definitions</a:t>
            </a:r>
          </a:p>
          <a:p>
            <a:endParaRPr lang="en-GB" dirty="0"/>
          </a:p>
          <a:p>
            <a:endParaRPr lang="en-GB" dirty="0"/>
          </a:p>
        </p:txBody>
      </p:sp>
    </p:spTree>
    <p:extLst>
      <p:ext uri="{BB962C8B-B14F-4D97-AF65-F5344CB8AC3E}">
        <p14:creationId xmlns:p14="http://schemas.microsoft.com/office/powerpoint/2010/main" val="5989484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Effect transition="in" filter="fade">
                                      <p:cBhvr>
                                        <p:cTn id="7" dur="1000"/>
                                        <p:tgtEl>
                                          <p:spTgt spid="3">
                                            <p:txEl>
                                              <p:pRg st="4" end="4"/>
                                            </p:txEl>
                                          </p:spTgt>
                                        </p:tgtEl>
                                      </p:cBhvr>
                                    </p:animEffect>
                                    <p:anim calcmode="lin" valueType="num">
                                      <p:cBhvr>
                                        <p:cTn id="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6" end="6"/>
                                            </p:txEl>
                                          </p:spTgt>
                                        </p:tgtEl>
                                        <p:attrNameLst>
                                          <p:attrName>style.visibility</p:attrName>
                                        </p:attrNameLst>
                                      </p:cBhvr>
                                      <p:to>
                                        <p:strVal val="visible"/>
                                      </p:to>
                                    </p:set>
                                    <p:animEffect transition="in" filter="fade">
                                      <p:cBhvr>
                                        <p:cTn id="14" dur="1000"/>
                                        <p:tgtEl>
                                          <p:spTgt spid="3">
                                            <p:txEl>
                                              <p:pRg st="6" end="6"/>
                                            </p:txEl>
                                          </p:spTgt>
                                        </p:tgtEl>
                                      </p:cBhvr>
                                    </p:animEffect>
                                    <p:anim calcmode="lin" valueType="num">
                                      <p:cBhvr>
                                        <p:cTn id="15"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110988-CE60-495C-ADD7-A50B52844F24}"/>
              </a:ext>
            </a:extLst>
          </p:cNvPr>
          <p:cNvSpPr>
            <a:spLocks noGrp="1"/>
          </p:cNvSpPr>
          <p:nvPr>
            <p:ph type="title"/>
          </p:nvPr>
        </p:nvSpPr>
        <p:spPr>
          <a:xfrm>
            <a:off x="2253712" y="2025206"/>
            <a:ext cx="8911687" cy="2532045"/>
          </a:xfrm>
        </p:spPr>
        <p:txBody>
          <a:bodyPr>
            <a:normAutofit fontScale="90000"/>
          </a:bodyPr>
          <a:lstStyle/>
          <a:p>
            <a:br>
              <a:rPr lang="en-GB" dirty="0"/>
            </a:br>
            <a:r>
              <a:rPr lang="en-GB" dirty="0"/>
              <a:t>What is the difference between needs and rights explained…</a:t>
            </a:r>
            <a:br>
              <a:rPr lang="en-GB" dirty="0"/>
            </a:br>
            <a:br>
              <a:rPr lang="en-GB" dirty="0"/>
            </a:br>
            <a:r>
              <a:rPr lang="en-GB" dirty="0">
                <a:hlinkClick r:id="rId2"/>
              </a:rPr>
              <a:t>https://www.bbc.co.uk/bitesize/guides/z42d4xs/revision/1</a:t>
            </a:r>
            <a:br>
              <a:rPr lang="en-GB" dirty="0"/>
            </a:br>
            <a:endParaRPr lang="en-GB" dirty="0"/>
          </a:p>
        </p:txBody>
      </p:sp>
    </p:spTree>
    <p:extLst>
      <p:ext uri="{BB962C8B-B14F-4D97-AF65-F5344CB8AC3E}">
        <p14:creationId xmlns:p14="http://schemas.microsoft.com/office/powerpoint/2010/main" val="384830445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96980" y="360608"/>
            <a:ext cx="9907632" cy="5550614"/>
          </a:xfrm>
        </p:spPr>
        <p:txBody>
          <a:bodyPr>
            <a:normAutofit/>
          </a:bodyPr>
          <a:lstStyle/>
          <a:p>
            <a:pPr marL="0" indent="0">
              <a:buNone/>
            </a:pPr>
            <a:r>
              <a:rPr lang="en-GB" sz="2800" b="1" dirty="0"/>
              <a:t>Rights</a:t>
            </a:r>
          </a:p>
          <a:p>
            <a:pPr marL="0" indent="0">
              <a:buNone/>
            </a:pPr>
            <a:endParaRPr lang="en-GB" sz="2800" b="1" dirty="0"/>
          </a:p>
          <a:p>
            <a:pPr algn="just"/>
            <a:r>
              <a:rPr lang="en-GB" altLang="en-US" sz="2400" dirty="0"/>
              <a:t>A </a:t>
            </a:r>
            <a:r>
              <a:rPr lang="en-GB" altLang="en-US" sz="2400" b="1" i="1" dirty="0"/>
              <a:t>Right</a:t>
            </a:r>
            <a:r>
              <a:rPr lang="en-GB" altLang="en-US" sz="2400" i="1" dirty="0"/>
              <a:t> </a:t>
            </a:r>
            <a:r>
              <a:rPr lang="en-GB" altLang="en-US" sz="2400" dirty="0"/>
              <a:t>is a power or liberty to which you are entitled. Rights serve as rules. </a:t>
            </a:r>
          </a:p>
          <a:p>
            <a:pPr algn="just"/>
            <a:r>
              <a:rPr lang="en-GB" altLang="en-US" sz="2400" dirty="0"/>
              <a:t>Rights are something everyone has as a result of being born.</a:t>
            </a:r>
          </a:p>
          <a:p>
            <a:pPr algn="just"/>
            <a:r>
              <a:rPr lang="en-GB" altLang="en-US" sz="2400" dirty="0"/>
              <a:t>No one has the power to give them to you or take them away from you.</a:t>
            </a:r>
          </a:p>
          <a:p>
            <a:pPr algn="just"/>
            <a:r>
              <a:rPr lang="en-GB" altLang="en-US" sz="2400" b="1" dirty="0"/>
              <a:t>Rights</a:t>
            </a:r>
            <a:r>
              <a:rPr lang="en-GB" altLang="en-US" sz="2400" dirty="0"/>
              <a:t> are what you are entitled to, </a:t>
            </a:r>
            <a:r>
              <a:rPr lang="en-GB" altLang="en-US" sz="2400" b="1" dirty="0"/>
              <a:t>needs</a:t>
            </a:r>
            <a:r>
              <a:rPr lang="en-GB" altLang="en-US" sz="2400" dirty="0"/>
              <a:t> are what you require. </a:t>
            </a:r>
            <a:endParaRPr lang="en-GB" altLang="en-US" sz="1100" dirty="0"/>
          </a:p>
          <a:p>
            <a:pPr marL="0" indent="0" algn="r">
              <a:buNone/>
            </a:pPr>
            <a:endParaRPr lang="en-GB" altLang="en-US" sz="1600" dirty="0"/>
          </a:p>
          <a:p>
            <a:pPr marL="0" indent="0" algn="r">
              <a:buNone/>
            </a:pPr>
            <a:r>
              <a:rPr lang="en-GB" altLang="en-US" sz="1600" dirty="0"/>
              <a:t>)</a:t>
            </a:r>
            <a:endParaRPr lang="en-GB" sz="1600" dirty="0"/>
          </a:p>
          <a:p>
            <a:endParaRPr lang="en-GB" dirty="0"/>
          </a:p>
          <a:p>
            <a:endParaRPr lang="en-GB" dirty="0"/>
          </a:p>
        </p:txBody>
      </p:sp>
    </p:spTree>
    <p:extLst>
      <p:ext uri="{BB962C8B-B14F-4D97-AF65-F5344CB8AC3E}">
        <p14:creationId xmlns:p14="http://schemas.microsoft.com/office/powerpoint/2010/main" val="758277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1000"/>
                                        <p:tgtEl>
                                          <p:spTgt spid="3">
                                            <p:txEl>
                                              <p:pRg st="5" end="5"/>
                                            </p:txEl>
                                          </p:spTgt>
                                        </p:tgtEl>
                                      </p:cBhvr>
                                    </p:animEffect>
                                    <p:anim calcmode="lin" valueType="num">
                                      <p:cBhvr>
                                        <p:cTn id="2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96980" y="360607"/>
            <a:ext cx="9907632" cy="6168981"/>
          </a:xfrm>
        </p:spPr>
        <p:txBody>
          <a:bodyPr>
            <a:normAutofit fontScale="70000" lnSpcReduction="20000"/>
          </a:bodyPr>
          <a:lstStyle/>
          <a:p>
            <a:pPr marL="0" indent="0">
              <a:buNone/>
            </a:pPr>
            <a:r>
              <a:rPr lang="en-GB" sz="4000" b="1" dirty="0"/>
              <a:t>Rights</a:t>
            </a:r>
          </a:p>
          <a:p>
            <a:pPr marL="0" indent="0">
              <a:buNone/>
            </a:pPr>
            <a:endParaRPr lang="en-GB" sz="2800" b="1" dirty="0"/>
          </a:p>
          <a:p>
            <a:pPr algn="just"/>
            <a:r>
              <a:rPr lang="en-GB" altLang="en-US" sz="3400" dirty="0"/>
              <a:t>Human rights are the basic things that all human beings are entitled to in order to survive and to develop. Every single person regardless of their age has human rights, and the Government has a responsibility to make sure that people’s rights can be accessed, are respected and can be enjoyed.</a:t>
            </a:r>
          </a:p>
          <a:p>
            <a:pPr algn="just">
              <a:buNone/>
            </a:pPr>
            <a:endParaRPr lang="en-GB" altLang="en-US" sz="3400" dirty="0"/>
          </a:p>
          <a:p>
            <a:pPr algn="just"/>
            <a:r>
              <a:rPr lang="en-GB" altLang="en-US" sz="3400" dirty="0"/>
              <a:t>Children and young people need special rights because they are relatively more vulnerable compared to adults. The UNCRC brings together children’s human rights into one international convention.</a:t>
            </a:r>
          </a:p>
          <a:p>
            <a:pPr algn="just"/>
            <a:endParaRPr lang="en-GB" altLang="en-US" sz="3400" dirty="0"/>
          </a:p>
          <a:p>
            <a:pPr algn="just"/>
            <a:r>
              <a:rPr lang="en-GB" altLang="en-US" sz="3400" dirty="0"/>
              <a:t>The Government has a responsibility to ensure that all people understand and respect Children’s Rights - this includes children and young people, parents, families, carers, teachers.</a:t>
            </a:r>
          </a:p>
          <a:p>
            <a:pPr marL="0" indent="0" algn="r">
              <a:buNone/>
            </a:pPr>
            <a:endParaRPr lang="en-GB" altLang="en-US" sz="1100" dirty="0"/>
          </a:p>
          <a:p>
            <a:endParaRPr lang="en-GB" dirty="0"/>
          </a:p>
          <a:p>
            <a:endParaRPr lang="en-GB" dirty="0"/>
          </a:p>
        </p:txBody>
      </p:sp>
    </p:spTree>
    <p:extLst>
      <p:ext uri="{BB962C8B-B14F-4D97-AF65-F5344CB8AC3E}">
        <p14:creationId xmlns:p14="http://schemas.microsoft.com/office/powerpoint/2010/main" val="283115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4" end="4"/>
                                            </p:txEl>
                                          </p:spTgt>
                                        </p:tgtEl>
                                        <p:attrNameLst>
                                          <p:attrName>style.visibility</p:attrName>
                                        </p:attrNameLst>
                                      </p:cBhvr>
                                      <p:to>
                                        <p:strVal val="visible"/>
                                      </p:to>
                                    </p:set>
                                    <p:animEffect transition="in" filter="fade">
                                      <p:cBhvr>
                                        <p:cTn id="14" dur="1000"/>
                                        <p:tgtEl>
                                          <p:spTgt spid="3">
                                            <p:txEl>
                                              <p:pRg st="4" end="4"/>
                                            </p:txEl>
                                          </p:spTgt>
                                        </p:tgtEl>
                                      </p:cBhvr>
                                    </p:animEffect>
                                    <p:anim calcmode="lin" valueType="num">
                                      <p:cBhvr>
                                        <p:cTn id="1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Effect transition="in" filter="fade">
                                      <p:cBhvr>
                                        <p:cTn id="21" dur="1000"/>
                                        <p:tgtEl>
                                          <p:spTgt spid="3">
                                            <p:txEl>
                                              <p:pRg st="6" end="6"/>
                                            </p:txEl>
                                          </p:spTgt>
                                        </p:tgtEl>
                                      </p:cBhvr>
                                    </p:animEffect>
                                    <p:anim calcmode="lin" valueType="num">
                                      <p:cBhvr>
                                        <p:cTn id="2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1713B7-A5F7-4D9D-8A41-EBFD0C16221E}"/>
              </a:ext>
            </a:extLst>
          </p:cNvPr>
          <p:cNvSpPr>
            <a:spLocks noGrp="1"/>
          </p:cNvSpPr>
          <p:nvPr>
            <p:ph type="title"/>
          </p:nvPr>
        </p:nvSpPr>
        <p:spPr>
          <a:xfrm>
            <a:off x="2592925" y="624110"/>
            <a:ext cx="8911687" cy="688496"/>
          </a:xfrm>
        </p:spPr>
        <p:txBody>
          <a:bodyPr/>
          <a:lstStyle/>
          <a:p>
            <a:r>
              <a:rPr lang="en-GB" dirty="0"/>
              <a:t>Needs and Rights (OU, 2019)</a:t>
            </a:r>
          </a:p>
        </p:txBody>
      </p:sp>
      <p:graphicFrame>
        <p:nvGraphicFramePr>
          <p:cNvPr id="4" name="Content Placeholder 3">
            <a:extLst>
              <a:ext uri="{FF2B5EF4-FFF2-40B4-BE49-F238E27FC236}">
                <a16:creationId xmlns:a16="http://schemas.microsoft.com/office/drawing/2014/main" id="{37FAD256-CB9C-4403-9144-330A98264BDB}"/>
              </a:ext>
            </a:extLst>
          </p:cNvPr>
          <p:cNvGraphicFramePr>
            <a:graphicFrameLocks noGrp="1"/>
          </p:cNvGraphicFramePr>
          <p:nvPr>
            <p:ph idx="1"/>
            <p:extLst>
              <p:ext uri="{D42A27DB-BD31-4B8C-83A1-F6EECF244321}">
                <p14:modId xmlns:p14="http://schemas.microsoft.com/office/powerpoint/2010/main" val="1835746123"/>
              </p:ext>
            </p:extLst>
          </p:nvPr>
        </p:nvGraphicFramePr>
        <p:xfrm>
          <a:off x="2589213" y="1312605"/>
          <a:ext cx="8915400" cy="53536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5900083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42B52E-0BC1-4705-B144-DE608F6A548E}"/>
              </a:ext>
            </a:extLst>
          </p:cNvPr>
          <p:cNvSpPr>
            <a:spLocks noGrp="1"/>
          </p:cNvSpPr>
          <p:nvPr>
            <p:ph type="title"/>
          </p:nvPr>
        </p:nvSpPr>
        <p:spPr/>
        <p:txBody>
          <a:bodyPr/>
          <a:lstStyle/>
          <a:p>
            <a:r>
              <a:rPr lang="en-GB" dirty="0"/>
              <a:t>Why are Children’s Rights Important?</a:t>
            </a:r>
          </a:p>
        </p:txBody>
      </p:sp>
      <p:pic>
        <p:nvPicPr>
          <p:cNvPr id="5" name="Content Placeholder 4">
            <a:hlinkClick r:id="rId2"/>
            <a:extLst>
              <a:ext uri="{FF2B5EF4-FFF2-40B4-BE49-F238E27FC236}">
                <a16:creationId xmlns:a16="http://schemas.microsoft.com/office/drawing/2014/main" id="{8107524B-FC23-4641-BA7D-4F78E8724FD3}"/>
              </a:ext>
            </a:extLst>
          </p:cNvPr>
          <p:cNvPicPr>
            <a:picLocks noGrp="1" noChangeAspect="1"/>
          </p:cNvPicPr>
          <p:nvPr>
            <p:ph idx="1"/>
          </p:nvPr>
        </p:nvPicPr>
        <p:blipFill>
          <a:blip r:embed="rId3"/>
          <a:stretch>
            <a:fillRect/>
          </a:stretch>
        </p:blipFill>
        <p:spPr>
          <a:xfrm>
            <a:off x="3585148" y="2038311"/>
            <a:ext cx="4449580" cy="3955182"/>
          </a:xfrm>
        </p:spPr>
      </p:pic>
    </p:spTree>
    <p:extLst>
      <p:ext uri="{BB962C8B-B14F-4D97-AF65-F5344CB8AC3E}">
        <p14:creationId xmlns:p14="http://schemas.microsoft.com/office/powerpoint/2010/main" val="215152983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96980" y="360608"/>
            <a:ext cx="9907632" cy="6336406"/>
          </a:xfrm>
        </p:spPr>
        <p:txBody>
          <a:bodyPr>
            <a:normAutofit fontScale="62500" lnSpcReduction="20000"/>
          </a:bodyPr>
          <a:lstStyle/>
          <a:p>
            <a:r>
              <a:rPr lang="en-GB" sz="4000" b="1" dirty="0"/>
              <a:t>What makes the UNCRC so special?</a:t>
            </a:r>
          </a:p>
          <a:p>
            <a:endParaRPr lang="en-GB" sz="3200" b="1" dirty="0"/>
          </a:p>
          <a:p>
            <a:pPr algn="just"/>
            <a:r>
              <a:rPr lang="en-GB" sz="3200" dirty="0"/>
              <a:t>Every child has rights, whatever their ethnicity, gender, religion, language, abilities or any other status.</a:t>
            </a:r>
          </a:p>
          <a:p>
            <a:pPr algn="just"/>
            <a:endParaRPr lang="en-GB" sz="3200" dirty="0"/>
          </a:p>
          <a:p>
            <a:pPr algn="just"/>
            <a:r>
              <a:rPr lang="en-GB" sz="3200" dirty="0"/>
              <a:t>Unicef are the only organisation working for children recognised by the Convention.</a:t>
            </a:r>
          </a:p>
          <a:p>
            <a:pPr algn="just"/>
            <a:endParaRPr lang="en-GB" sz="3200" dirty="0"/>
          </a:p>
          <a:p>
            <a:pPr algn="just"/>
            <a:r>
              <a:rPr lang="en-GB" sz="3200" dirty="0"/>
              <a:t>There are four articles in the convention that are seen as special. They are known as the “General Principles” and they help to interpret all the other articles and play a fundamental role in realising all the rights in the Convention for all children. They are:</a:t>
            </a:r>
          </a:p>
          <a:p>
            <a:pPr algn="just"/>
            <a:endParaRPr lang="en-GB" sz="3200" dirty="0"/>
          </a:p>
          <a:p>
            <a:pPr algn="just"/>
            <a:r>
              <a:rPr lang="en-GB" sz="3200" dirty="0"/>
              <a:t>Non-discrimination (article 2)</a:t>
            </a:r>
          </a:p>
          <a:p>
            <a:pPr algn="just"/>
            <a:r>
              <a:rPr lang="en-GB" sz="3200" dirty="0"/>
              <a:t>Best interest of the child (article 3)</a:t>
            </a:r>
          </a:p>
          <a:p>
            <a:pPr algn="just"/>
            <a:r>
              <a:rPr lang="en-GB" sz="3200" dirty="0"/>
              <a:t>Right to life survival and development (article 6)</a:t>
            </a:r>
          </a:p>
          <a:p>
            <a:pPr algn="just"/>
            <a:r>
              <a:rPr lang="en-GB" sz="3200" dirty="0"/>
              <a:t>Right to be heard (article 12)</a:t>
            </a:r>
          </a:p>
          <a:p>
            <a:pPr marL="0" indent="0" algn="r">
              <a:buNone/>
            </a:pPr>
            <a:r>
              <a:rPr lang="en-GB" sz="3200" dirty="0"/>
              <a:t>(Unicef, 2019)</a:t>
            </a:r>
          </a:p>
          <a:p>
            <a:endParaRPr lang="en-GB" sz="3200" b="1" dirty="0"/>
          </a:p>
          <a:p>
            <a:endParaRPr lang="en-GB" dirty="0"/>
          </a:p>
        </p:txBody>
      </p:sp>
    </p:spTree>
    <p:extLst>
      <p:ext uri="{BB962C8B-B14F-4D97-AF65-F5344CB8AC3E}">
        <p14:creationId xmlns:p14="http://schemas.microsoft.com/office/powerpoint/2010/main" val="3241201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4" end="4"/>
                                            </p:txEl>
                                          </p:spTgt>
                                        </p:tgtEl>
                                        <p:attrNameLst>
                                          <p:attrName>style.visibility</p:attrName>
                                        </p:attrNameLst>
                                      </p:cBhvr>
                                      <p:to>
                                        <p:strVal val="visible"/>
                                      </p:to>
                                    </p:set>
                                    <p:animEffect transition="in" filter="fade">
                                      <p:cBhvr>
                                        <p:cTn id="14" dur="1000"/>
                                        <p:tgtEl>
                                          <p:spTgt spid="3">
                                            <p:txEl>
                                              <p:pRg st="4" end="4"/>
                                            </p:txEl>
                                          </p:spTgt>
                                        </p:tgtEl>
                                      </p:cBhvr>
                                    </p:animEffect>
                                    <p:anim calcmode="lin" valueType="num">
                                      <p:cBhvr>
                                        <p:cTn id="1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Effect transition="in" filter="fade">
                                      <p:cBhvr>
                                        <p:cTn id="21" dur="1000"/>
                                        <p:tgtEl>
                                          <p:spTgt spid="3">
                                            <p:txEl>
                                              <p:pRg st="6" end="6"/>
                                            </p:txEl>
                                          </p:spTgt>
                                        </p:tgtEl>
                                      </p:cBhvr>
                                    </p:animEffect>
                                    <p:anim calcmode="lin" valueType="num">
                                      <p:cBhvr>
                                        <p:cTn id="2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8" end="8"/>
                                            </p:txEl>
                                          </p:spTgt>
                                        </p:tgtEl>
                                        <p:attrNameLst>
                                          <p:attrName>style.visibility</p:attrName>
                                        </p:attrNameLst>
                                      </p:cBhvr>
                                      <p:to>
                                        <p:strVal val="visible"/>
                                      </p:to>
                                    </p:set>
                                    <p:animEffect transition="in" filter="fade">
                                      <p:cBhvr>
                                        <p:cTn id="28" dur="1000"/>
                                        <p:tgtEl>
                                          <p:spTgt spid="3">
                                            <p:txEl>
                                              <p:pRg st="8" end="8"/>
                                            </p:txEl>
                                          </p:spTgt>
                                        </p:tgtEl>
                                      </p:cBhvr>
                                    </p:animEffect>
                                    <p:anim calcmode="lin" valueType="num">
                                      <p:cBhvr>
                                        <p:cTn id="29"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animEffect transition="in" filter="fade">
                                      <p:cBhvr>
                                        <p:cTn id="35" dur="1000"/>
                                        <p:tgtEl>
                                          <p:spTgt spid="3">
                                            <p:txEl>
                                              <p:pRg st="9" end="9"/>
                                            </p:txEl>
                                          </p:spTgt>
                                        </p:tgtEl>
                                      </p:cBhvr>
                                    </p:animEffect>
                                    <p:anim calcmode="lin" valueType="num">
                                      <p:cBhvr>
                                        <p:cTn id="36"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10" end="10"/>
                                            </p:txEl>
                                          </p:spTgt>
                                        </p:tgtEl>
                                        <p:attrNameLst>
                                          <p:attrName>style.visibility</p:attrName>
                                        </p:attrNameLst>
                                      </p:cBhvr>
                                      <p:to>
                                        <p:strVal val="visible"/>
                                      </p:to>
                                    </p:set>
                                    <p:animEffect transition="in" filter="fade">
                                      <p:cBhvr>
                                        <p:cTn id="42" dur="1000"/>
                                        <p:tgtEl>
                                          <p:spTgt spid="3">
                                            <p:txEl>
                                              <p:pRg st="10" end="10"/>
                                            </p:txEl>
                                          </p:spTgt>
                                        </p:tgtEl>
                                      </p:cBhvr>
                                    </p:animEffect>
                                    <p:anim calcmode="lin" valueType="num">
                                      <p:cBhvr>
                                        <p:cTn id="43"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11" end="11"/>
                                            </p:txEl>
                                          </p:spTgt>
                                        </p:tgtEl>
                                        <p:attrNameLst>
                                          <p:attrName>style.visibility</p:attrName>
                                        </p:attrNameLst>
                                      </p:cBhvr>
                                      <p:to>
                                        <p:strVal val="visible"/>
                                      </p:to>
                                    </p:set>
                                    <p:animEffect transition="in" filter="fade">
                                      <p:cBhvr>
                                        <p:cTn id="49" dur="1000"/>
                                        <p:tgtEl>
                                          <p:spTgt spid="3">
                                            <p:txEl>
                                              <p:pRg st="11" end="11"/>
                                            </p:txEl>
                                          </p:spTgt>
                                        </p:tgtEl>
                                      </p:cBhvr>
                                    </p:animEffect>
                                    <p:anim calcmode="lin" valueType="num">
                                      <p:cBhvr>
                                        <p:cTn id="50"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96980" y="360608"/>
            <a:ext cx="9907632" cy="5550614"/>
          </a:xfrm>
        </p:spPr>
        <p:txBody>
          <a:bodyPr>
            <a:normAutofit/>
          </a:bodyPr>
          <a:lstStyle/>
          <a:p>
            <a:r>
              <a:rPr lang="en-GB" sz="1400" b="1" dirty="0"/>
              <a:t>References</a:t>
            </a:r>
            <a:endParaRPr lang="en-GB" sz="1200" dirty="0"/>
          </a:p>
          <a:p>
            <a:pPr marL="0" indent="0">
              <a:buNone/>
            </a:pPr>
            <a:r>
              <a:rPr lang="en-GB" sz="1200" dirty="0"/>
              <a:t>Children’s Commissioner for Wales (2016) </a:t>
            </a:r>
            <a:r>
              <a:rPr lang="en-GB" sz="1200" i="1" dirty="0"/>
              <a:t>About Us: Championing the Rights for Children and Young People in Wales </a:t>
            </a:r>
            <a:r>
              <a:rPr lang="en-GB" sz="1200" dirty="0"/>
              <a:t>[online] Available at: http://www.childcomwales.org.uk/about-us/ (accessed 17/10/2016)</a:t>
            </a:r>
          </a:p>
          <a:p>
            <a:pPr marL="0" indent="0">
              <a:buNone/>
            </a:pPr>
            <a:r>
              <a:rPr lang="en-GB" sz="1200" dirty="0"/>
              <a:t>Children’s Rights in Wales (2019) </a:t>
            </a:r>
            <a:r>
              <a:rPr lang="en-GB" sz="1200" i="1" dirty="0"/>
              <a:t>Policy and Law Reform</a:t>
            </a:r>
            <a:r>
              <a:rPr lang="en-GB" sz="1200" dirty="0"/>
              <a:t> [online] Available at http://www.childrensrightswales.org.uk/policy-law-reform.aspx (accessed 17/10/2016)</a:t>
            </a:r>
          </a:p>
          <a:p>
            <a:pPr marL="0" indent="0">
              <a:buNone/>
            </a:pPr>
            <a:r>
              <a:rPr lang="en-GB" sz="1200" dirty="0"/>
              <a:t>Dunford, J. (2010) </a:t>
            </a:r>
            <a:r>
              <a:rPr lang="en-GB" sz="1200" i="1" dirty="0"/>
              <a:t>Review of the Office the Children’s Commissioner England. </a:t>
            </a:r>
            <a:r>
              <a:rPr lang="en-GB" sz="1200" dirty="0"/>
              <a:t>London: Crown Copyright</a:t>
            </a:r>
          </a:p>
          <a:p>
            <a:pPr marL="0" indent="0">
              <a:buNone/>
            </a:pPr>
            <a:r>
              <a:rPr lang="en-GB" sz="1200" dirty="0"/>
              <a:t>National Assembly Wales (2019) </a:t>
            </a:r>
            <a:r>
              <a:rPr lang="en-GB" sz="1200" i="1" dirty="0"/>
              <a:t>Children and Young People: Rights to Action.</a:t>
            </a:r>
            <a:r>
              <a:rPr lang="en-GB" sz="1200" dirty="0"/>
              <a:t> Cardiff: Welsh Government Available at: http://www.assembly.wales/Committee%20Documents/HSS(2)-02-04%20Paper%201%20%20Children%20and%20Young%20People%20Rights%20to%20Action-04022004-14558/n0000000000000000000000000016990-English.pdf (Accessed 12/2/19)</a:t>
            </a:r>
          </a:p>
          <a:p>
            <a:pPr marL="0" indent="0">
              <a:buNone/>
            </a:pPr>
            <a:r>
              <a:rPr lang="en-GB" sz="1200" dirty="0"/>
              <a:t>Open University (OU)(2019) Understanding Children’s Rights: The relationship between needs and rights. Available at: http://www.open.edu/openlearncreate/mod/oucontent/view.php?id=53766&amp;section=3.4.1 (Accessed 12/2/19)</a:t>
            </a:r>
          </a:p>
          <a:p>
            <a:pPr marL="0" indent="0">
              <a:buNone/>
            </a:pPr>
            <a:r>
              <a:rPr lang="en-GB" sz="1200" dirty="0"/>
              <a:t>Save the Children (2018) </a:t>
            </a:r>
            <a:r>
              <a:rPr lang="en-GB" sz="1200" i="1" dirty="0"/>
              <a:t>The UN Convention on the Rights of the Child: A global Framework for Justice</a:t>
            </a:r>
            <a:r>
              <a:rPr lang="en-GB" sz="1200" dirty="0"/>
              <a:t>[online] Available at: https://www.savethechildren.org.uk/what-we-do/childrens-rights/united-nations-convention-of-the-rights-of-the-child (accessed 17/02/2018)</a:t>
            </a:r>
          </a:p>
          <a:p>
            <a:pPr marL="0" indent="0">
              <a:buNone/>
            </a:pPr>
            <a:r>
              <a:rPr lang="en-GB" sz="1200" dirty="0" err="1"/>
              <a:t>Unicef</a:t>
            </a:r>
            <a:r>
              <a:rPr lang="en-GB" sz="1200" dirty="0"/>
              <a:t> (2019) </a:t>
            </a:r>
            <a:r>
              <a:rPr lang="en-GB" sz="1200" i="1" dirty="0"/>
              <a:t>What is the UNCRC?</a:t>
            </a:r>
            <a:r>
              <a:rPr lang="en-GB" sz="1200" dirty="0"/>
              <a:t> Available at: https://www.unicef.org.uk/what-we-do/un-convention-child-rights/ (accessed 12/02/2019)</a:t>
            </a:r>
          </a:p>
          <a:p>
            <a:pPr marL="0" indent="0">
              <a:buNone/>
            </a:pPr>
            <a:r>
              <a:rPr lang="en-GB" sz="1200" dirty="0"/>
              <a:t>Welsh Government (2017) </a:t>
            </a:r>
            <a:r>
              <a:rPr lang="en-GB" sz="1200" i="1" dirty="0"/>
              <a:t> Children’s Commissioner</a:t>
            </a:r>
            <a:r>
              <a:rPr lang="en-GB" sz="1200" dirty="0"/>
              <a:t> [online] Available at: http://gov.wales/topics/people-and-communities/people/children-and-young-people/rights/commissioner/?lang=en (accessed17/02/2018)</a:t>
            </a:r>
          </a:p>
          <a:p>
            <a:pPr marL="0" indent="0">
              <a:buNone/>
            </a:pPr>
            <a:r>
              <a:rPr lang="en-GB" sz="1200" dirty="0"/>
              <a:t>Williams, J. (2013) </a:t>
            </a:r>
            <a:r>
              <a:rPr lang="en-GB" sz="1200" i="1" dirty="0"/>
              <a:t>The United Nations Convention on the Rights of the Child in Wales.</a:t>
            </a:r>
            <a:r>
              <a:rPr lang="en-GB" sz="1200" dirty="0"/>
              <a:t> Cardiff: University of Wales Press</a:t>
            </a:r>
          </a:p>
          <a:p>
            <a:pPr marL="0" indent="0">
              <a:buNone/>
            </a:pPr>
            <a:endParaRPr lang="en-GB" sz="1200" dirty="0"/>
          </a:p>
          <a:p>
            <a:pPr marL="0" indent="0">
              <a:buNone/>
            </a:pPr>
            <a:endParaRPr lang="en-GB" sz="1200" dirty="0"/>
          </a:p>
          <a:p>
            <a:pPr marL="0" indent="0">
              <a:buNone/>
            </a:pPr>
            <a:endParaRPr lang="en-GB" sz="1200" dirty="0"/>
          </a:p>
        </p:txBody>
      </p:sp>
    </p:spTree>
    <p:extLst>
      <p:ext uri="{BB962C8B-B14F-4D97-AF65-F5344CB8AC3E}">
        <p14:creationId xmlns:p14="http://schemas.microsoft.com/office/powerpoint/2010/main" val="141294884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0"/>
  <p:tag name="TIME" val="15"/>
  <p:tag name="QUESTION" val="1"/>
</p:tagLst>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0</TotalTime>
  <Words>2744</Words>
  <Application>Microsoft Office PowerPoint</Application>
  <PresentationFormat>Widescreen</PresentationFormat>
  <Paragraphs>285</Paragraphs>
  <Slides>40</Slides>
  <Notes>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40</vt:i4>
      </vt:variant>
    </vt:vector>
  </HeadingPairs>
  <TitlesOfParts>
    <vt:vector size="50" baseType="lpstr">
      <vt:lpstr>Monotype Sorts</vt:lpstr>
      <vt:lpstr>Abadi</vt:lpstr>
      <vt:lpstr>Arial</vt:lpstr>
      <vt:lpstr>Calibri</vt:lpstr>
      <vt:lpstr>Century Gothic</vt:lpstr>
      <vt:lpstr>Kristen ITC</vt:lpstr>
      <vt:lpstr>Wingdings</vt:lpstr>
      <vt:lpstr>Wingdings 2</vt:lpstr>
      <vt:lpstr>Wingdings 3</vt:lpstr>
      <vt:lpstr>Wisp</vt:lpstr>
      <vt:lpstr>     In Today’s session we will explore   . How experiences influence childhood  . How the environment influences childhood  . Environmental models of childhood and society  .United Nations Convention on the Rights of the Child (UNCRC)  .Presentation support</vt:lpstr>
      <vt:lpstr>       Does ‘experience’ influence childhood… if so, how?  discuss and feedback  </vt:lpstr>
      <vt:lpstr>The Environment…</vt:lpstr>
      <vt:lpstr>DIFFERENT TYPES  OF ENVIRONMENT</vt:lpstr>
      <vt:lpstr>DIFFERENT TYPES  OF ENVIRONMENT</vt:lpstr>
      <vt:lpstr>Differing factors that affect an unborn child – during pregnancy</vt:lpstr>
      <vt:lpstr>Reflect upon your Experiences – share?</vt:lpstr>
      <vt:lpstr>Your Emotional Experiences.</vt:lpstr>
      <vt:lpstr>Domains of childhood.</vt:lpstr>
      <vt:lpstr>Domains of childhood - USA.</vt:lpstr>
      <vt:lpstr>Domains of childhood -UK.</vt:lpstr>
      <vt:lpstr>The Determinants of health and wellbeing as a child, young person, and/or family… Presentation content ? </vt:lpstr>
      <vt:lpstr>Determinants of Health (1993)</vt:lpstr>
      <vt:lpstr>PowerPoint Presentation</vt:lpstr>
      <vt:lpstr>Bronfenbrenner’s Bio-ecological Model of Human Development</vt:lpstr>
      <vt:lpstr>Model of Influences on Child Development</vt:lpstr>
      <vt:lpstr>Maslow’s Hierarchy of Needs</vt:lpstr>
      <vt:lpstr>   United Nations Convention on the Rights of the Child  (UNCRC)</vt:lpstr>
      <vt:lpstr>PowerPoint Presentation</vt:lpstr>
      <vt:lpstr>Basic Facts about childhood..</vt:lpstr>
      <vt:lpstr>Basic Facts</vt:lpstr>
      <vt:lpstr>  Take a look…thoughts?  UN Convention on the Rights of the Child - comes from the work of UNICEF   UNICEF;(United Nations Children's Fund, formerly (1946–53) United Nations International Children's Emergency Fund)</vt:lpstr>
      <vt:lpstr>PowerPoint Presentation</vt:lpstr>
      <vt:lpstr>PowerPoint Presentation</vt:lpstr>
      <vt:lpstr>PowerPoint Presentation</vt:lpstr>
      <vt:lpstr>PowerPoint Presentation</vt:lpstr>
      <vt:lpstr>The UNCRC and the USA</vt:lpstr>
      <vt:lpstr>The UNCRC and the USA</vt:lpstr>
      <vt:lpstr>The UNCRC and the USA</vt:lpstr>
      <vt:lpstr>The UNCRC and the UK</vt:lpstr>
      <vt:lpstr>PowerPoint Presentation</vt:lpstr>
      <vt:lpstr>So what are the Needs of Children and Young People?</vt:lpstr>
      <vt:lpstr>PowerPoint Presentation</vt:lpstr>
      <vt:lpstr> What is the difference between needs and rights explained…  https://www.bbc.co.uk/bitesize/guides/z42d4xs/revision/1 </vt:lpstr>
      <vt:lpstr>PowerPoint Presentation</vt:lpstr>
      <vt:lpstr>PowerPoint Presentation</vt:lpstr>
      <vt:lpstr>Needs and Rights (OU, 2019)</vt:lpstr>
      <vt:lpstr>Why are Children’s Rights Important?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United Nations Convention on the Rights of the Child   (UNCRC)</dc:title>
  <dc:creator>Gemma Davies</dc:creator>
  <cp:lastModifiedBy>Colin Barr</cp:lastModifiedBy>
  <cp:revision>74</cp:revision>
  <dcterms:created xsi:type="dcterms:W3CDTF">2018-02-17T12:58:51Z</dcterms:created>
  <dcterms:modified xsi:type="dcterms:W3CDTF">2023-05-30T11:28:00Z</dcterms:modified>
</cp:coreProperties>
</file>