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92" r:id="rId5"/>
    <p:sldId id="293" r:id="rId6"/>
    <p:sldId id="286" r:id="rId7"/>
    <p:sldId id="287" r:id="rId8"/>
    <p:sldId id="289" r:id="rId9"/>
    <p:sldId id="265" r:id="rId10"/>
    <p:sldId id="261" r:id="rId11"/>
    <p:sldId id="279" r:id="rId12"/>
    <p:sldId id="278" r:id="rId13"/>
    <p:sldId id="275" r:id="rId14"/>
    <p:sldId id="285" r:id="rId15"/>
    <p:sldId id="290" r:id="rId16"/>
    <p:sldId id="262" r:id="rId17"/>
    <p:sldId id="274" r:id="rId18"/>
    <p:sldId id="263" r:id="rId19"/>
    <p:sldId id="296" r:id="rId20"/>
    <p:sldId id="264" r:id="rId21"/>
    <p:sldId id="291" r:id="rId22"/>
    <p:sldId id="273" r:id="rId23"/>
    <p:sldId id="280" r:id="rId24"/>
    <p:sldId id="288" r:id="rId25"/>
    <p:sldId id="295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5FE480-4CB2-2AC2-ED20-88A64D298E71}" v="1056" dt="2024-04-22T15:41:13.221"/>
    <p1510:client id="{D21CFF19-391B-E732-16A8-139281EAB1B2}" v="950" dt="2024-04-23T07:56:34.5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s.org.uk/supporting-mental-health-workplace" TargetMode="External"/><Relationship Id="rId2" Type="http://schemas.openxmlformats.org/officeDocument/2006/relationships/hyperlink" Target="https://www.acas.org.uk/supporting-disabled-people/disability-related-absen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harity.celticfc.com/beneficiaries/dublin-womens-aid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rights-disabled-person/employment" TargetMode="External"/><Relationship Id="rId2" Type="http://schemas.openxmlformats.org/officeDocument/2006/relationships/hyperlink" Target="https://www.legislation.gov.uk/ukpga/2010/15/section/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aikudeck.com/behavioral-management-approach-business-presentation-ac0DcIHFwK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.org.uk/workplace/mental-health-at-work/hybrid-working-tips-on-creating-a-mentally-healthy-hybrid-workplace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elshwomensaid.org.uk/join-us/work-with-us/" TargetMode="External"/><Relationship Id="rId2" Type="http://schemas.openxmlformats.org/officeDocument/2006/relationships/hyperlink" Target="https://www.vantagefit.io/blog/yoga-in-the-workpla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omensaid.org.uk/job/multiple-disadvantage-outreach-and-support-worker/" TargetMode="External"/><Relationship Id="rId5" Type="http://schemas.openxmlformats.org/officeDocument/2006/relationships/hyperlink" Target="https://www.womensaid.org.uk/what-we-do/" TargetMode="External"/><Relationship Id="rId4" Type="http://schemas.openxmlformats.org/officeDocument/2006/relationships/hyperlink" Target="https://www.womensaid.org.uk/about-u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400" dirty="0">
                <a:solidFill>
                  <a:srgbClr val="FFFFFF"/>
                </a:solidFill>
                <a:latin typeface="Arial"/>
                <a:ea typeface="+mj-lt"/>
                <a:cs typeface="+mj-lt"/>
              </a:rPr>
              <a:t> For an organisation of your choice identity the role that reflective practice plays in improving services</a:t>
            </a:r>
            <a:r>
              <a:rPr lang="en-GB" sz="4400" dirty="0">
                <a:solidFill>
                  <a:srgbClr val="FFFFFF"/>
                </a:solidFill>
                <a:latin typeface="Times New Roman"/>
                <a:ea typeface="+mj-lt"/>
                <a:cs typeface="+mj-lt"/>
              </a:rPr>
              <a:t>.</a:t>
            </a:r>
            <a:endParaRPr lang="en-US" sz="4400" dirty="0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  <a:latin typeface="Arial"/>
                <a:cs typeface="Calibri"/>
              </a:rPr>
              <a:t>Student Number: 2204887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/>
                <a:cs typeface="Calibri"/>
              </a:rPr>
              <a:t>Module Code: ECSO5002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173FD-78CA-90BD-DB54-1F13C702A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 Light"/>
              </a:rPr>
              <a:t>Introduction:</a:t>
            </a:r>
            <a:endParaRPr lang="en-GB" sz="40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D93CB-BE93-AEFF-CE4E-D609E8F75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just">
              <a:buNone/>
            </a:pPr>
            <a:r>
              <a:rPr lang="en-GB" sz="2000" b="1" dirty="0">
                <a:latin typeface="Arial"/>
                <a:cs typeface="Calibri" panose="020F0502020204030204"/>
              </a:rPr>
              <a:t>This presentation aims to:</a:t>
            </a:r>
            <a:endParaRPr lang="en-US" sz="2000" b="1" dirty="0">
              <a:latin typeface="Arial"/>
              <a:cs typeface="Calibri" panose="020F0502020204030204"/>
            </a:endParaRPr>
          </a:p>
          <a:p>
            <a:pPr algn="just"/>
            <a:r>
              <a:rPr lang="en-US" sz="2000" dirty="0">
                <a:latin typeface="Arial"/>
                <a:cs typeface="Times New Roman"/>
              </a:rPr>
              <a:t> Analyse what is reflective practice and its role within the workplace.</a:t>
            </a:r>
            <a:endParaRPr lang="en-US" sz="2000" dirty="0">
              <a:latin typeface="Arial"/>
              <a:ea typeface="Calibri" panose="020F0502020204030204"/>
              <a:cs typeface="Times New Roman"/>
            </a:endParaRPr>
          </a:p>
          <a:p>
            <a:pPr algn="just"/>
            <a:r>
              <a:rPr lang="en-US" sz="2000" dirty="0">
                <a:latin typeface="Arial"/>
                <a:cs typeface="Times New Roman"/>
              </a:rPr>
              <a:t>Critically explore the use of mental health interventions, specifically involving reflective practice, through a human relations perspective.</a:t>
            </a:r>
          </a:p>
          <a:p>
            <a:pPr algn="just"/>
            <a:r>
              <a:rPr lang="en-US" sz="2000" dirty="0">
                <a:latin typeface="Arial"/>
                <a:cs typeface="Times New Roman"/>
              </a:rPr>
              <a:t>Highlight the effects of workplace stress and the role reflective practice plays in reducing it.</a:t>
            </a:r>
          </a:p>
          <a:p>
            <a:pPr algn="just"/>
            <a:r>
              <a:rPr lang="en-US" sz="2000" dirty="0">
                <a:latin typeface="Arial"/>
                <a:cs typeface="Times New Roman"/>
              </a:rPr>
              <a:t>Analyse and understand the impact reflection has regarding employee's mental health, specifically within the </a:t>
            </a:r>
            <a:r>
              <a:rPr lang="en-GB" sz="2000" dirty="0">
                <a:latin typeface="Arial"/>
                <a:cs typeface="Times New Roman"/>
              </a:rPr>
              <a:t>organisation</a:t>
            </a:r>
            <a:r>
              <a:rPr lang="en-US" sz="2000" dirty="0">
                <a:latin typeface="Arial"/>
                <a:cs typeface="Times New Roman"/>
              </a:rPr>
              <a:t> Womans Aid.</a:t>
            </a:r>
            <a:endParaRPr lang="en-GB" sz="2000" dirty="0">
              <a:latin typeface="Arial"/>
              <a:ea typeface="Calibri" panose="020F0502020204030204"/>
              <a:cs typeface="Calibri" panose="020F0502020204030204"/>
            </a:endParaRPr>
          </a:p>
          <a:p>
            <a:pPr algn="just">
              <a:buFont typeface="Arial"/>
              <a:buChar char="•"/>
            </a:pPr>
            <a:r>
              <a:rPr lang="en-US" sz="2000" dirty="0">
                <a:latin typeface="Arial"/>
                <a:cs typeface="Calibri" panose="020F0502020204030204"/>
              </a:rPr>
              <a:t>Analyse the effectiveness of the </a:t>
            </a:r>
            <a:r>
              <a:rPr lang="en-US" sz="2000" i="1" dirty="0">
                <a:latin typeface="Arial"/>
                <a:cs typeface="Calibri" panose="020F0502020204030204"/>
              </a:rPr>
              <a:t>Equality Act 2010</a:t>
            </a:r>
            <a:r>
              <a:rPr lang="en-US" sz="2000" dirty="0">
                <a:latin typeface="Arial"/>
                <a:cs typeface="Calibri" panose="020F0502020204030204"/>
              </a:rPr>
              <a:t> in relation to mental health in the workplace.</a:t>
            </a:r>
            <a:endParaRPr lang="en-US" dirty="0">
              <a:latin typeface="Arial"/>
              <a:cs typeface="Arial"/>
            </a:endParaRPr>
          </a:p>
          <a:p>
            <a:pPr marL="514350" indent="-514350" algn="just">
              <a:buFont typeface="Arial"/>
              <a:buChar char="•"/>
            </a:pPr>
            <a:endParaRPr lang="en-US" sz="2000">
              <a:latin typeface="Times New Roman"/>
              <a:cs typeface="Calibri" panose="020F0502020204030204"/>
            </a:endParaRPr>
          </a:p>
          <a:p>
            <a:pPr marL="514350" indent="-514350">
              <a:buFont typeface="Arial"/>
              <a:buChar char="•"/>
            </a:pPr>
            <a:endParaRPr lang="en-US" sz="200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en-GB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24629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CFD41D-3125-AEBE-9C4A-2B1B9A61E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 Light"/>
              </a:rPr>
              <a:t>Reflective practice:</a:t>
            </a:r>
            <a:endParaRPr lang="en-GB" sz="40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F445B-1574-92C7-0E7C-5EA9412661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6555" y="1721850"/>
            <a:ext cx="9989075" cy="485396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800" dirty="0">
                <a:latin typeface="Arial"/>
                <a:cs typeface="Arial"/>
              </a:rPr>
              <a:t>Varies depending on different fields of work (Hargreaves and Page, 2013, p.11).</a:t>
            </a:r>
            <a:endParaRPr lang="en-GB" sz="1800" dirty="0">
              <a:latin typeface="Arial"/>
              <a:cs typeface="Times New Roman"/>
            </a:endParaRPr>
          </a:p>
          <a:p>
            <a:r>
              <a:rPr lang="en-GB" sz="1800" dirty="0">
                <a:latin typeface="Arial"/>
                <a:cs typeface="Times New Roman"/>
              </a:rPr>
              <a:t>Process of learning from experiences and analysing what went well and what could have been improved ( Smith, 2015, pp. 8-9; </a:t>
            </a:r>
            <a:r>
              <a:rPr lang="en-GB" sz="1800" dirty="0">
                <a:latin typeface="Arial"/>
                <a:cs typeface="Arial"/>
              </a:rPr>
              <a:t>Timor-</a:t>
            </a:r>
            <a:r>
              <a:rPr lang="en-GB" sz="1800" dirty="0" err="1">
                <a:latin typeface="Arial"/>
                <a:cs typeface="Arial"/>
              </a:rPr>
              <a:t>Shlevin</a:t>
            </a:r>
            <a:r>
              <a:rPr lang="en-GB" sz="1800" dirty="0">
                <a:latin typeface="Arial"/>
                <a:cs typeface="Arial"/>
              </a:rPr>
              <a:t> </a:t>
            </a:r>
            <a:r>
              <a:rPr lang="en-GB" sz="1800" i="1" dirty="0">
                <a:latin typeface="Arial"/>
                <a:cs typeface="Arial"/>
              </a:rPr>
              <a:t>et al. </a:t>
            </a:r>
            <a:r>
              <a:rPr lang="en-GB" sz="1800" dirty="0">
                <a:latin typeface="Arial"/>
                <a:cs typeface="Arial"/>
              </a:rPr>
              <a:t>2022, pp. 279-280</a:t>
            </a:r>
            <a:r>
              <a:rPr lang="en-GB" sz="1800" dirty="0">
                <a:latin typeface="Arial"/>
                <a:cs typeface="Times New Roman"/>
              </a:rPr>
              <a:t>).</a:t>
            </a:r>
            <a:endParaRPr lang="en-US" sz="1800" dirty="0">
              <a:latin typeface="Arial"/>
              <a:cs typeface="Calibri" panose="020F0502020204030204"/>
            </a:endParaRPr>
          </a:p>
          <a:p>
            <a:r>
              <a:rPr lang="en-GB" sz="1800" dirty="0">
                <a:latin typeface="Arial"/>
                <a:cs typeface="Times New Roman"/>
              </a:rPr>
              <a:t>A concept that cannot be measured due to its subjective nature (</a:t>
            </a:r>
            <a:r>
              <a:rPr lang="en-GB" sz="1800" dirty="0" err="1">
                <a:latin typeface="Arial"/>
                <a:cs typeface="Arial"/>
              </a:rPr>
              <a:t>Ixer</a:t>
            </a:r>
            <a:r>
              <a:rPr lang="en-GB" sz="1800" dirty="0">
                <a:latin typeface="Arial"/>
                <a:cs typeface="Arial"/>
              </a:rPr>
              <a:t>, 1999, p. 514).</a:t>
            </a:r>
            <a:endParaRPr lang="en-US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Is reflective practice a skill, knowledge or made up by individual morals and values ? (</a:t>
            </a:r>
            <a:r>
              <a:rPr lang="en-GB" sz="1800" dirty="0" err="1">
                <a:latin typeface="Arial"/>
                <a:cs typeface="Arial"/>
              </a:rPr>
              <a:t>Ixer</a:t>
            </a:r>
            <a:r>
              <a:rPr lang="en-GB" sz="1800" dirty="0">
                <a:latin typeface="Arial"/>
                <a:cs typeface="Arial"/>
              </a:rPr>
              <a:t>, 2016, p. 2). </a:t>
            </a:r>
            <a:endParaRPr lang="en-US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Linked to the ethics of an individual (Hargreaves and Page , 2013, np). </a:t>
            </a:r>
            <a:endParaRPr lang="en-US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Knowledge increases during education, 'empathy, moral judgment, patient-centredness and work engagement' decline, suggesting a correlation between reflective practice and morals rather than education (Lutz </a:t>
            </a:r>
            <a:r>
              <a:rPr lang="en-GB" sz="1800" i="1" dirty="0">
                <a:latin typeface="Arial"/>
                <a:cs typeface="Arial"/>
              </a:rPr>
              <a:t>et al. </a:t>
            </a:r>
            <a:r>
              <a:rPr lang="en-GB" sz="1800" dirty="0">
                <a:latin typeface="Arial"/>
                <a:cs typeface="Arial"/>
              </a:rPr>
              <a:t>2013, p. 1) . </a:t>
            </a:r>
            <a:endParaRPr lang="en-US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Due to constant change brough about by research and legislation, reflection plays a key role in the ability to learn for ourselves (Hargreaves and Page, 2013, np).</a:t>
            </a:r>
          </a:p>
          <a:p>
            <a:r>
              <a:rPr lang="en-GB" sz="1800" dirty="0">
                <a:latin typeface="Arial"/>
                <a:ea typeface="Calibri" panose="020F0502020204030204"/>
                <a:cs typeface="Arial"/>
              </a:rPr>
              <a:t>Highlights the complexity of reflection stating that its often thought of as easy (Knott and Scragg, 2013, p. 4</a:t>
            </a:r>
            <a:r>
              <a:rPr lang="en-GB" sz="1600" dirty="0">
                <a:latin typeface="Arial"/>
                <a:ea typeface="Calibri" panose="020F0502020204030204"/>
                <a:cs typeface="Arial"/>
              </a:rPr>
              <a:t>).  </a:t>
            </a:r>
          </a:p>
        </p:txBody>
      </p:sp>
    </p:spTree>
    <p:extLst>
      <p:ext uri="{BB962C8B-B14F-4D97-AF65-F5344CB8AC3E}">
        <p14:creationId xmlns:p14="http://schemas.microsoft.com/office/powerpoint/2010/main" val="351986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76A31A67-387F-723E-275A-C0D7476942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4159275"/>
              </p:ext>
            </p:extLst>
          </p:nvPr>
        </p:nvGraphicFramePr>
        <p:xfrm>
          <a:off x="231913" y="143565"/>
          <a:ext cx="11703583" cy="65913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48778">
                  <a:extLst>
                    <a:ext uri="{9D8B030D-6E8A-4147-A177-3AD203B41FA5}">
                      <a16:colId xmlns:a16="http://schemas.microsoft.com/office/drawing/2014/main" val="572766224"/>
                    </a:ext>
                  </a:extLst>
                </a:gridCol>
                <a:gridCol w="5854805">
                  <a:extLst>
                    <a:ext uri="{9D8B030D-6E8A-4147-A177-3AD203B41FA5}">
                      <a16:colId xmlns:a16="http://schemas.microsoft.com/office/drawing/2014/main" val="998599305"/>
                    </a:ext>
                  </a:extLst>
                </a:gridCol>
              </a:tblGrid>
              <a:tr h="308413">
                <a:tc>
                  <a:txBody>
                    <a:bodyPr/>
                    <a:lstStyle/>
                    <a:p>
                      <a:pPr fontAlgn="base"/>
                      <a:r>
                        <a:rPr lang="en-GB" sz="1600" b="1" dirty="0">
                          <a:solidFill>
                            <a:srgbClr val="FFFFFF"/>
                          </a:solidFill>
                          <a:effectLst/>
                          <a:highlight>
                            <a:srgbClr val="4472C4"/>
                          </a:highlight>
                          <a:latin typeface="Arial"/>
                        </a:rPr>
                        <a:t>Pros </a:t>
                      </a: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b="1" dirty="0">
                          <a:solidFill>
                            <a:srgbClr val="FFFFFF"/>
                          </a:solidFill>
                          <a:effectLst/>
                          <a:highlight>
                            <a:srgbClr val="4472C4"/>
                          </a:highlight>
                          <a:latin typeface="Arial"/>
                        </a:rPr>
                        <a:t>Cons </a:t>
                      </a: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0604865"/>
                  </a:ext>
                </a:extLst>
              </a:tr>
              <a:tr h="992291">
                <a:tc>
                  <a:txBody>
                    <a:bodyPr/>
                    <a:lstStyle/>
                    <a:p>
                      <a:pPr marL="342900" lvl="0" indent="-342900" fontAlgn="auto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Promotes a workplace that is open and looks after the employee’s mental health (Thompson and Thompson, 2023, pp.1-2).</a:t>
                      </a:r>
                      <a:endParaRPr lang="en-GB" sz="1600">
                        <a:effectLst/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CFD5EA"/>
                          </a:highlight>
                          <a:latin typeface="Arial"/>
                        </a:rPr>
                        <a:t>Difficult to re-live certain moments to reflect upon. The emotional state of the individual involved must be considered before- hand (Knott and Scragg, 2013, p. 35).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850123"/>
                  </a:ext>
                </a:extLst>
              </a:tr>
              <a:tr h="831379">
                <a:tc>
                  <a:txBody>
                    <a:bodyPr/>
                    <a:lstStyle/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Allows practitioners to navigate complicated situations (Sicora, 2017, p.191).</a:t>
                      </a:r>
                    </a:p>
                  </a:txBody>
                  <a:tcPr marL="65763" marR="65763" marT="32882" marB="32882">
                    <a:lnL w="9524">
                      <a:solidFill>
                        <a:srgbClr val="FFFFFF"/>
                      </a:solidFill>
                    </a:lnL>
                    <a:lnR w="9524">
                      <a:solidFill>
                        <a:srgbClr val="FFFFFF"/>
                      </a:solidFill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>
                      <a:solidFill>
                        <a:srgbClr val="FFFFFF"/>
                      </a:solidFill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Is not possible at certain times e.g. high stress environments (Knott and Scragg, 2013, p.35).</a:t>
                      </a:r>
                    </a:p>
                  </a:txBody>
                  <a:tcPr marL="65763" marR="65763" marT="32882" marB="32882">
                    <a:lnL w="9524">
                      <a:solidFill>
                        <a:srgbClr val="FFFFFF"/>
                      </a:solidFill>
                    </a:lnL>
                    <a:lnR w="9524">
                      <a:solidFill>
                        <a:srgbClr val="FFFFFF"/>
                      </a:solidFill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>
                      <a:solidFill>
                        <a:srgbClr val="FFFFFF"/>
                      </a:solidFill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014146"/>
                  </a:ext>
                </a:extLst>
              </a:tr>
              <a:tr h="791150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Allows individuals to learn from mistakes (Hargreaves and Page, 2013, p.4).</a:t>
                      </a: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Arial"/>
                        </a:rPr>
                        <a:t>Can lead to over-analysis and delays in decision making which can be equally as detrimental (Hargreaves and Page, 2013, p.163).</a:t>
                      </a: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7754960"/>
                  </a:ext>
                </a:extLst>
              </a:tr>
              <a:tr h="831379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Improves mental health, therefore improving service delivery (Thompson and Thompson, 2023, p.1). 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endParaRPr lang="en-GB" sz="1600" b="0" i="0" u="none" strike="noStrike" noProof="0" dirty="0">
                        <a:solidFill>
                          <a:srgbClr val="000000"/>
                        </a:solidFill>
                        <a:effectLst/>
                        <a:highlight>
                          <a:srgbClr val="CFD5EA"/>
                        </a:highlight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3000443"/>
                  </a:ext>
                </a:extLst>
              </a:tr>
              <a:tr h="831379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Arial"/>
                        </a:rPr>
                        <a:t>Allows individuals to feel calm, enhance listening skills and cope with stressful situations (White, 2000, pp. 4-7).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highlight>
                          <a:srgbClr val="E9EBF5"/>
                        </a:highlight>
                        <a:latin typeface="Abadi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1842248"/>
                  </a:ext>
                </a:extLst>
              </a:tr>
              <a:tr h="590010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CFD5EA"/>
                          </a:highlight>
                          <a:latin typeface="Arial"/>
                        </a:rPr>
                        <a:t>Increases the 'professionalism' of an individual (Tarrant, 2013, p. 2).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300">
                        <a:effectLst/>
                        <a:highlight>
                          <a:srgbClr val="CFD5EA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2624536"/>
                  </a:ext>
                </a:extLst>
              </a:tr>
              <a:tr h="576600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Arial"/>
                        </a:rPr>
                        <a:t>Improves teamwork, patient care and personal development (Lutz </a:t>
                      </a:r>
                      <a:r>
                        <a:rPr lang="en-GB" sz="1600" b="0" i="1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Arial"/>
                        </a:rPr>
                        <a:t>et al. </a:t>
                      </a: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Arial"/>
                        </a:rPr>
                        <a:t>2013, p. 8).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300">
                        <a:effectLst/>
                        <a:highlight>
                          <a:srgbClr val="E9EBF5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7132135"/>
                  </a:ext>
                </a:extLst>
              </a:tr>
              <a:tr h="831379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CFD5EA"/>
                          </a:highlight>
                          <a:latin typeface="Arial"/>
                        </a:rPr>
                        <a:t>Help improve practice by highlighting areas where knowledge/ experiences are lacking  (Hargreaves and Page, 2013, p.146).</a:t>
                      </a:r>
                      <a:endParaRPr lang="en-US" sz="1600">
                        <a:latin typeface="Arial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fontAlgn="auto"/>
                      <a:endParaRPr lang="en-GB" sz="1300">
                        <a:effectLst/>
                        <a:highlight>
                          <a:srgbClr val="CFD5EA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65763" marR="65763" marT="32882" marB="32882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99127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1256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58F4B-B492-9948-A66A-1140B895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 Light"/>
              </a:rPr>
              <a:t>Human Relations Theory:</a:t>
            </a:r>
          </a:p>
        </p:txBody>
      </p:sp>
      <p:pic>
        <p:nvPicPr>
          <p:cNvPr id="4" name="Content Placeholder 3" descr="Slide: Refer to outline">
            <a:extLst>
              <a:ext uri="{FF2B5EF4-FFF2-40B4-BE49-F238E27FC236}">
                <a16:creationId xmlns:a16="http://schemas.microsoft.com/office/drawing/2014/main" id="{4AEBEE81-60C6-3DF8-8D8B-F1A040FC95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3" t="23607" r="-597" b="13262"/>
          <a:stretch/>
        </p:blipFill>
        <p:spPr>
          <a:xfrm>
            <a:off x="423186" y="2936594"/>
            <a:ext cx="4816629" cy="25940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66E4F4-0BD7-4346-F3C7-286F9331F0EC}"/>
              </a:ext>
            </a:extLst>
          </p:cNvPr>
          <p:cNvSpPr txBox="1"/>
          <p:nvPr/>
        </p:nvSpPr>
        <p:spPr>
          <a:xfrm>
            <a:off x="421231" y="2238458"/>
            <a:ext cx="423218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96112">
              <a:spcAft>
                <a:spcPts val="600"/>
              </a:spcAft>
            </a:pPr>
            <a:r>
              <a:rPr lang="en-GB" sz="1600" i="1" kern="1200" dirty="0">
                <a:latin typeface="Arial"/>
                <a:cs typeface="Calibri"/>
              </a:rPr>
              <a:t>Image 1: Behavioural Management Theory.</a:t>
            </a:r>
            <a:endParaRPr lang="en-GB" sz="1600" i="1" dirty="0">
              <a:latin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D131E3-9FA9-4326-7656-7181C9B08B59}"/>
              </a:ext>
            </a:extLst>
          </p:cNvPr>
          <p:cNvSpPr txBox="1"/>
          <p:nvPr/>
        </p:nvSpPr>
        <p:spPr>
          <a:xfrm>
            <a:off x="419053" y="5694405"/>
            <a:ext cx="348006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96112">
              <a:spcAft>
                <a:spcPts val="600"/>
              </a:spcAft>
            </a:pPr>
            <a:r>
              <a:rPr lang="en-GB" sz="1600" kern="1200" dirty="0">
                <a:latin typeface="Arial"/>
                <a:cs typeface="Calibri"/>
              </a:rPr>
              <a:t>(Haiku Deck, 2015, np</a:t>
            </a:r>
            <a:r>
              <a:rPr lang="en-GB" sz="1600" dirty="0">
                <a:latin typeface="Arial"/>
                <a:cs typeface="Calibri"/>
              </a:rPr>
              <a:t>).</a:t>
            </a:r>
            <a:endParaRPr lang="en-GB" sz="1600" dirty="0">
              <a:latin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9CD4F9-65A5-F68B-0EC3-6F3E8F1DBE40}"/>
              </a:ext>
            </a:extLst>
          </p:cNvPr>
          <p:cNvSpPr txBox="1"/>
          <p:nvPr/>
        </p:nvSpPr>
        <p:spPr>
          <a:xfrm>
            <a:off x="5360843" y="1717175"/>
            <a:ext cx="6663824" cy="45935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kern="1200" dirty="0">
                <a:latin typeface="Arial"/>
                <a:cs typeface="Calibri" panose="020F0502020204030204"/>
              </a:rPr>
              <a:t>Employee's social and economic needs effects productivity (Kwok, 2014, pp.33-34).</a:t>
            </a:r>
            <a:endParaRPr lang="en-GB" sz="1600" kern="1200" dirty="0">
              <a:latin typeface="Arial"/>
              <a:ea typeface="Calibri"/>
              <a:cs typeface="Calibri" panose="020F0502020204030204"/>
            </a:endParaRP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cs typeface="Calibri" panose="020F0502020204030204"/>
              </a:rPr>
              <a:t>Employees feel more valued and incentivised to increase production rates when they are listened to and involved in their work (Boddy, 2020, p.45).</a:t>
            </a: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cs typeface="Arial"/>
              </a:rPr>
              <a:t>Efforts should be made to ensure healthy work environments (Kwok, 2014, pp.33-34).</a:t>
            </a:r>
            <a:endParaRPr lang="en-GB" sz="1600" dirty="0">
              <a:latin typeface="Arial"/>
              <a:cs typeface="Calibri" panose="020F0502020204030204"/>
            </a:endParaRP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kern="1200" dirty="0">
                <a:latin typeface="Arial"/>
                <a:cs typeface="Calibri" panose="020F0502020204030204"/>
              </a:rPr>
              <a:t>Moved away from the authoritarian approach to employment (</a:t>
            </a:r>
            <a:r>
              <a:rPr lang="en-GB" sz="1600" kern="1200" err="1">
                <a:latin typeface="Arial"/>
                <a:cs typeface="Calibri" panose="020F0502020204030204"/>
              </a:rPr>
              <a:t>Omolawal</a:t>
            </a:r>
            <a:r>
              <a:rPr lang="en-GB" sz="1600" kern="1200" dirty="0">
                <a:latin typeface="Arial"/>
                <a:cs typeface="Calibri" panose="020F0502020204030204"/>
              </a:rPr>
              <a:t>, </a:t>
            </a:r>
            <a:r>
              <a:rPr lang="en-GB" sz="1600" dirty="0">
                <a:latin typeface="Arial"/>
                <a:cs typeface="Calibri" panose="020F0502020204030204"/>
              </a:rPr>
              <a:t>2017</a:t>
            </a:r>
            <a:r>
              <a:rPr lang="en-GB" sz="1600" kern="1200" dirty="0">
                <a:latin typeface="Arial"/>
                <a:cs typeface="Calibri" panose="020F0502020204030204"/>
              </a:rPr>
              <a:t>, p.2</a:t>
            </a:r>
            <a:r>
              <a:rPr lang="en-GB" sz="1600" dirty="0">
                <a:latin typeface="Arial"/>
                <a:cs typeface="Calibri" panose="020F0502020204030204"/>
              </a:rPr>
              <a:t>).</a:t>
            </a:r>
            <a:endParaRPr lang="en-GB" sz="1600" kern="1200" dirty="0">
              <a:latin typeface="Arial"/>
              <a:ea typeface="Calibri"/>
              <a:cs typeface="Calibri" panose="020F0502020204030204"/>
            </a:endParaRP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ea typeface="Calibri" panose="020F0502020204030204"/>
                <a:cs typeface="Calibri" panose="020F0502020204030204"/>
              </a:rPr>
              <a:t>Focuses on communication, reflection and empowerment through involvement (Boddy, 2020, p.48).</a:t>
            </a: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ea typeface="Calibri" panose="020F0502020204030204"/>
                <a:cs typeface="Calibri" panose="020F0502020204030204"/>
              </a:rPr>
              <a:t>Criticism social and emotional manipulation to hold power over workers (Muldoon </a:t>
            </a:r>
            <a:r>
              <a:rPr lang="en-GB" sz="1600" i="1" dirty="0">
                <a:latin typeface="Arial"/>
                <a:ea typeface="Calibri" panose="020F0502020204030204"/>
                <a:cs typeface="Calibri" panose="020F0502020204030204"/>
              </a:rPr>
              <a:t>et al. </a:t>
            </a:r>
            <a:r>
              <a:rPr lang="en-GB" sz="1600" dirty="0">
                <a:latin typeface="Arial"/>
                <a:ea typeface="Calibri" panose="020F0502020204030204"/>
                <a:cs typeface="Calibri" panose="020F0502020204030204"/>
              </a:rPr>
              <a:t>2020, p.4).</a:t>
            </a: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ea typeface="Calibri" panose="020F0502020204030204"/>
                <a:cs typeface="Calibri" panose="020F0502020204030204"/>
              </a:rPr>
              <a:t>Created change that focused on a more humanistic approach (Boddy, 2020 , p.46).</a:t>
            </a:r>
          </a:p>
          <a:p>
            <a:pPr marL="280035" indent="-280035" defTabSz="896112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75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36470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98954-FDE8-A433-130E-4A4A3307F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ea typeface="Calibri Light"/>
                <a:cs typeface="Calibri Light"/>
              </a:rPr>
              <a:t>Stress and work 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60F8A-D42B-3E34-63E6-AB0EE2A8B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10055335" cy="4235531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sz="1900" dirty="0">
                <a:latin typeface="Arial"/>
                <a:ea typeface="Calibri"/>
                <a:cs typeface="Calibri"/>
              </a:rPr>
              <a:t>Emotional work can lead to mental health issues such as burnout, anxiety and depression (Martin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</a:t>
            </a:r>
            <a:r>
              <a:rPr lang="en-GB" sz="1900" dirty="0">
                <a:latin typeface="Arial"/>
                <a:ea typeface="Calibri"/>
                <a:cs typeface="Calibri"/>
              </a:rPr>
              <a:t> 2009, p. 2; De </a:t>
            </a:r>
            <a:r>
              <a:rPr lang="en-GB" sz="1900" dirty="0">
                <a:latin typeface="Arial"/>
                <a:ea typeface="Calibri"/>
                <a:cs typeface="Arial"/>
              </a:rPr>
              <a:t>Bruin </a:t>
            </a:r>
            <a:r>
              <a:rPr lang="en-GB" sz="19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1900" dirty="0">
                <a:latin typeface="Arial"/>
                <a:ea typeface="Calibri"/>
                <a:cs typeface="Arial"/>
              </a:rPr>
              <a:t>2017, p.205</a:t>
            </a:r>
            <a:r>
              <a:rPr lang="en-GB" sz="1900" dirty="0">
                <a:latin typeface="Arial"/>
                <a:ea typeface="Calibri"/>
                <a:cs typeface="Calibri"/>
              </a:rPr>
              <a:t>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Negatively impacts the individual, businesses (sick days) and larger society (hospital visits, disability benefits) (LaMontagne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</a:t>
            </a:r>
            <a:r>
              <a:rPr lang="en-GB" sz="1900" dirty="0">
                <a:latin typeface="Arial"/>
                <a:ea typeface="Calibri"/>
                <a:cs typeface="Calibri"/>
              </a:rPr>
              <a:t> 2014, p.2).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Poor mental health costs businesses through absences, decreased production rates and the cost of mental health workplace interventions (Wagner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 </a:t>
            </a:r>
            <a:r>
              <a:rPr lang="en-GB" sz="1900" dirty="0">
                <a:latin typeface="Arial"/>
                <a:ea typeface="Calibri"/>
                <a:cs typeface="Calibri"/>
              </a:rPr>
              <a:t>2016, p.2).</a:t>
            </a:r>
            <a:endParaRPr lang="en-GB" sz="1900" i="1" dirty="0">
              <a:latin typeface="Arial"/>
              <a:ea typeface="Calibri"/>
              <a:cs typeface="Calibri"/>
            </a:endParaRP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High stress workplaces should aim to reduce mental burden to reduce absences and increase worker wellbeing </a:t>
            </a:r>
            <a:r>
              <a:rPr lang="en-GB" sz="1900" dirty="0">
                <a:latin typeface="Arial"/>
                <a:ea typeface="Calibri"/>
                <a:cs typeface="Arial"/>
              </a:rPr>
              <a:t>(LaMontagne </a:t>
            </a:r>
            <a:r>
              <a:rPr lang="en-GB" sz="19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1900" dirty="0">
                <a:latin typeface="Arial"/>
                <a:ea typeface="Calibri"/>
                <a:cs typeface="Arial"/>
              </a:rPr>
              <a:t>2014, pp. 8-9).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Reduced through prevention, awareness and relevant support (LaMontagne 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 </a:t>
            </a:r>
            <a:r>
              <a:rPr lang="en-GB" sz="1900" dirty="0">
                <a:latin typeface="Arial"/>
                <a:ea typeface="Calibri"/>
                <a:cs typeface="Calibri"/>
              </a:rPr>
              <a:t>2014, pp. 8-9).</a:t>
            </a:r>
            <a:endParaRPr lang="en-GB"/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Many different interventions with little research into the effectiveness of them (Wagner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 </a:t>
            </a:r>
            <a:r>
              <a:rPr lang="en-GB" sz="1900" dirty="0">
                <a:latin typeface="Arial"/>
                <a:ea typeface="Calibri"/>
                <a:cs typeface="Calibri"/>
              </a:rPr>
              <a:t>2016, p. 2). 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There is a need for further research into the effectiveness of workplace mental health programmes due to the subjective nature of mental health (Martin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 </a:t>
            </a:r>
            <a:r>
              <a:rPr lang="en-GB" sz="1900" dirty="0">
                <a:latin typeface="Arial"/>
                <a:ea typeface="Calibri"/>
                <a:cs typeface="Calibri"/>
              </a:rPr>
              <a:t>2009, p. 2).</a:t>
            </a:r>
          </a:p>
          <a:p>
            <a:endParaRPr lang="en-GB" sz="1900">
              <a:ea typeface="Calibri"/>
              <a:cs typeface="Calibri"/>
            </a:endParaRPr>
          </a:p>
          <a:p>
            <a:endParaRPr lang="en-GB" sz="19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6725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AE390-8F8F-6CA4-7AFF-BFDD63A27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latin typeface="Arial"/>
                <a:ea typeface="Calibri Light"/>
                <a:cs typeface="Calibri Light"/>
              </a:rPr>
              <a:t>Workplace Mental Health Interventions (WMHI) .</a:t>
            </a:r>
            <a:endParaRPr lang="en-GB" sz="340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DD7DD-91FB-7830-13D0-1DC6B708F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4034" y="2318197"/>
            <a:ext cx="10121596" cy="42576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 dirty="0">
                <a:latin typeface="Arial"/>
                <a:ea typeface="Calibri"/>
                <a:cs typeface="Calibri"/>
              </a:rPr>
              <a:t>Improving workplace mental health improves businesses financial status through preventing/ supporting individuals to continue working and therefore creating profits ( </a:t>
            </a:r>
            <a:r>
              <a:rPr lang="en-GB" sz="1900" dirty="0" err="1">
                <a:latin typeface="Arial"/>
                <a:ea typeface="Calibri"/>
                <a:cs typeface="Calibri"/>
              </a:rPr>
              <a:t>Czabala</a:t>
            </a:r>
            <a:r>
              <a:rPr lang="en-GB" sz="1900" dirty="0">
                <a:latin typeface="Arial"/>
                <a:ea typeface="Calibri"/>
                <a:cs typeface="Calibri"/>
              </a:rPr>
              <a:t>, </a:t>
            </a:r>
            <a:r>
              <a:rPr lang="en-GB" sz="1900" dirty="0" err="1">
                <a:latin typeface="Arial"/>
                <a:ea typeface="Calibri"/>
                <a:cs typeface="Calibri"/>
              </a:rPr>
              <a:t>Charsynzska</a:t>
            </a:r>
            <a:r>
              <a:rPr lang="en-GB" sz="1900" dirty="0">
                <a:latin typeface="Arial"/>
                <a:ea typeface="Calibri"/>
                <a:cs typeface="Calibri"/>
              </a:rPr>
              <a:t> and </a:t>
            </a:r>
            <a:r>
              <a:rPr lang="en-GB" sz="1900" dirty="0" err="1">
                <a:latin typeface="Arial"/>
                <a:ea typeface="Calibri"/>
                <a:cs typeface="Calibri"/>
              </a:rPr>
              <a:t>Mroziak</a:t>
            </a:r>
            <a:r>
              <a:rPr lang="en-GB" sz="1900" dirty="0">
                <a:latin typeface="Arial"/>
                <a:ea typeface="Calibri"/>
                <a:cs typeface="Calibri"/>
              </a:rPr>
              <a:t>, 2011, pp. 70-71; </a:t>
            </a:r>
            <a:r>
              <a:rPr lang="en-GB" sz="1900" dirty="0">
                <a:latin typeface="Arial"/>
                <a:ea typeface="Calibri"/>
                <a:cs typeface="Arial"/>
              </a:rPr>
              <a:t>De Bruin </a:t>
            </a:r>
            <a:r>
              <a:rPr lang="en-GB" sz="19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1900" dirty="0">
                <a:latin typeface="Arial"/>
                <a:ea typeface="Calibri"/>
                <a:cs typeface="Arial"/>
              </a:rPr>
              <a:t>2017, pp. 204-205</a:t>
            </a:r>
            <a:r>
              <a:rPr lang="en-GB" sz="1900" dirty="0">
                <a:latin typeface="Arial"/>
                <a:ea typeface="Calibri"/>
                <a:cs typeface="Calibri"/>
              </a:rPr>
              <a:t>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Argues that WMHI can be questioned in their reliability (Patro and Kumar, 2019, p. 417).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Interventions themselves cost the business with little evidence of improving mental health (Hanberg van Reenen, Proper and Van den Berg, 2012, pp. 2-8). 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WMHI increasing in popularity and gaining policy and legislative backing (Memish </a:t>
            </a:r>
            <a:r>
              <a:rPr lang="en-GB" sz="1900" i="1" dirty="0">
                <a:latin typeface="Arial"/>
                <a:ea typeface="Calibri"/>
                <a:cs typeface="Calibri"/>
              </a:rPr>
              <a:t>et al. </a:t>
            </a:r>
            <a:r>
              <a:rPr lang="en-GB" sz="1900" dirty="0">
                <a:latin typeface="Arial"/>
                <a:ea typeface="Calibri"/>
                <a:cs typeface="Calibri"/>
              </a:rPr>
              <a:t>2017, pp.3-5).</a:t>
            </a:r>
          </a:p>
          <a:p>
            <a:r>
              <a:rPr lang="en-GB" sz="1900" dirty="0">
                <a:latin typeface="Arial"/>
                <a:ea typeface="Calibri"/>
                <a:cs typeface="Calibri"/>
              </a:rPr>
              <a:t>There is a need for further clear, accurate data for businesses to trust WMHI (</a:t>
            </a:r>
            <a:r>
              <a:rPr lang="en-GB" sz="1900" dirty="0">
                <a:latin typeface="Arial"/>
                <a:ea typeface="Calibri"/>
                <a:cs typeface="Arial"/>
              </a:rPr>
              <a:t>Wagner </a:t>
            </a:r>
            <a:r>
              <a:rPr lang="en-GB" sz="19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1900" dirty="0">
                <a:latin typeface="Arial"/>
                <a:ea typeface="Calibri"/>
                <a:cs typeface="Arial"/>
              </a:rPr>
              <a:t>2016, p. 2).</a:t>
            </a:r>
          </a:p>
          <a:p>
            <a:endParaRPr lang="en-GB" sz="19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4038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09A3F-4C1F-23FE-3210-BC4C13B7C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ea typeface="Calibri Light"/>
                <a:cs typeface="Calibri Light"/>
              </a:rPr>
              <a:t>Mental Health Interventions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F595E-FB66-1E27-6C47-4C35C33C5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/>
                <a:ea typeface="Calibri"/>
                <a:cs typeface="Calibri"/>
              </a:rPr>
              <a:t>There are a range of interventions used to improve workplace mental health, these often include reflection.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Talking therapies and mindfulness (</a:t>
            </a:r>
            <a:r>
              <a:rPr lang="en-GB" sz="2000" dirty="0">
                <a:latin typeface="Arial"/>
                <a:ea typeface="Calibri"/>
                <a:cs typeface="Arial"/>
              </a:rPr>
              <a:t>Bruin </a:t>
            </a:r>
            <a:r>
              <a:rPr lang="en-GB" sz="20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2000" dirty="0">
                <a:latin typeface="Arial"/>
                <a:ea typeface="Calibri"/>
                <a:cs typeface="Arial"/>
              </a:rPr>
              <a:t>2016, p. 205).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Stress management training and flexible scheduling (</a:t>
            </a:r>
            <a:r>
              <a:rPr lang="en-GB" sz="2000" dirty="0" err="1">
                <a:latin typeface="Arial"/>
                <a:ea typeface="Calibri"/>
                <a:cs typeface="Arial"/>
              </a:rPr>
              <a:t>Czabala</a:t>
            </a:r>
            <a:r>
              <a:rPr lang="en-GB" sz="2000" dirty="0">
                <a:latin typeface="Arial"/>
                <a:ea typeface="Calibri"/>
                <a:cs typeface="Arial"/>
              </a:rPr>
              <a:t>, </a:t>
            </a:r>
            <a:r>
              <a:rPr lang="en-GB" sz="2000" dirty="0" err="1">
                <a:latin typeface="Arial"/>
                <a:ea typeface="Calibri"/>
                <a:cs typeface="Arial"/>
              </a:rPr>
              <a:t>Charsynzska</a:t>
            </a:r>
            <a:r>
              <a:rPr lang="en-GB" sz="2000" dirty="0">
                <a:latin typeface="Arial"/>
                <a:ea typeface="Calibri"/>
                <a:cs typeface="Arial"/>
              </a:rPr>
              <a:t> and </a:t>
            </a:r>
            <a:r>
              <a:rPr lang="en-GB" sz="2000" dirty="0" err="1">
                <a:latin typeface="Arial"/>
                <a:ea typeface="Calibri"/>
                <a:cs typeface="Arial"/>
              </a:rPr>
              <a:t>Mroziak</a:t>
            </a:r>
            <a:r>
              <a:rPr lang="en-GB" sz="2000" dirty="0">
                <a:latin typeface="Arial"/>
                <a:ea typeface="Calibri"/>
                <a:cs typeface="Arial"/>
              </a:rPr>
              <a:t>, 2011, pp. 70-71).</a:t>
            </a:r>
          </a:p>
          <a:p>
            <a:r>
              <a:rPr lang="en-GB" sz="2000" dirty="0">
                <a:latin typeface="Arial"/>
                <a:ea typeface="Calibri"/>
                <a:cs typeface="Arial"/>
              </a:rPr>
              <a:t>Highlights the previous point of knowing which approach is effective when there is such a selection (Wagner </a:t>
            </a:r>
            <a:r>
              <a:rPr lang="en-GB" sz="2000" i="1" dirty="0">
                <a:latin typeface="Arial"/>
                <a:ea typeface="Calibri"/>
                <a:cs typeface="Arial"/>
              </a:rPr>
              <a:t>et al. </a:t>
            </a:r>
            <a:r>
              <a:rPr lang="en-GB" sz="2000" dirty="0">
                <a:latin typeface="Arial"/>
                <a:ea typeface="Calibri"/>
                <a:cs typeface="Arial"/>
              </a:rPr>
              <a:t>2016, p. 2).</a:t>
            </a:r>
          </a:p>
          <a:p>
            <a:endParaRPr lang="en-GB" sz="20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80547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E3D93-5C17-7ACE-479D-B186544B5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962" y="-160589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Womans Aid</a:t>
            </a:r>
            <a:endParaRPr lang="en-GB" sz="4000">
              <a:latin typeface="Arial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809C2E3-CE98-6A38-B82C-D343BFE69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32" y="1710155"/>
            <a:ext cx="8970578" cy="46946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Arial"/>
                <a:cs typeface="Calibri"/>
              </a:rPr>
              <a:t>What they do: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cs typeface="Times New Roman"/>
              </a:rPr>
              <a:t>The charity works to eradicate male perpetrated domestic violence and follows a strong feminist approach. Womans Aid challenges the patriarchy, sexism and violence against women and children (Womans Aid, 2024, np).</a:t>
            </a:r>
            <a:endParaRPr lang="en-GB" sz="2000">
              <a:latin typeface="Arial"/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 b="1" dirty="0">
                <a:latin typeface="Arial"/>
                <a:cs typeface="Times New Roman"/>
              </a:rPr>
              <a:t>How they go about this:</a:t>
            </a:r>
          </a:p>
          <a:p>
            <a:pPr marL="457200" indent="-457200"/>
            <a:r>
              <a:rPr lang="en-GB" sz="2000" dirty="0">
                <a:latin typeface="Arial"/>
                <a:cs typeface="Times New Roman"/>
              </a:rPr>
              <a:t>Support and empower survivors. </a:t>
            </a:r>
          </a:p>
          <a:p>
            <a:pPr marL="457200" indent="-457200"/>
            <a:r>
              <a:rPr lang="en-GB" sz="2000" dirty="0">
                <a:latin typeface="Arial"/>
                <a:cs typeface="Times New Roman"/>
              </a:rPr>
              <a:t>Campaigns for equality and change.</a:t>
            </a:r>
          </a:p>
          <a:p>
            <a:pPr marL="457200" indent="-457200"/>
            <a:r>
              <a:rPr lang="en-GB" sz="2000" dirty="0">
                <a:latin typeface="Arial"/>
                <a:cs typeface="Times New Roman"/>
              </a:rPr>
              <a:t>Education.</a:t>
            </a:r>
          </a:p>
          <a:p>
            <a:pPr marL="457200" indent="-457200"/>
            <a:r>
              <a:rPr lang="en-GB" sz="2000" dirty="0">
                <a:latin typeface="Arial"/>
                <a:cs typeface="Times New Roman"/>
              </a:rPr>
              <a:t>Support sectors and organisations. </a:t>
            </a:r>
          </a:p>
          <a:p>
            <a:pPr marL="457200" indent="-457200"/>
            <a:r>
              <a:rPr lang="en-GB" sz="2000" dirty="0">
                <a:latin typeface="Arial"/>
                <a:cs typeface="Times New Roman"/>
              </a:rPr>
              <a:t>Raising awareness.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cs typeface="Times New Roman"/>
              </a:rPr>
              <a:t>(Womans Aid, 2024, np).</a:t>
            </a:r>
          </a:p>
          <a:p>
            <a:pPr marL="457200" indent="-457200"/>
            <a:endParaRPr lang="en-GB" sz="1400">
              <a:latin typeface="Times New Roman"/>
              <a:cs typeface="Times New Roman"/>
            </a:endParaRPr>
          </a:p>
          <a:p>
            <a:pPr marL="457200" indent="-457200"/>
            <a:endParaRPr lang="en-GB" sz="1400">
              <a:latin typeface="Times New Roman"/>
              <a:cs typeface="Times New Roman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purple heart with people in it&#10;&#10;Description automatically generated">
            <a:extLst>
              <a:ext uri="{FF2B5EF4-FFF2-40B4-BE49-F238E27FC236}">
                <a16:creationId xmlns:a16="http://schemas.microsoft.com/office/drawing/2014/main" id="{F2F02467-8C4F-5BD1-10A7-4DB65349A9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1184" y="1713072"/>
            <a:ext cx="3507922" cy="35079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3328E0-C26A-A1A6-7C37-A67F1C075002}"/>
              </a:ext>
            </a:extLst>
          </p:cNvPr>
          <p:cNvSpPr txBox="1"/>
          <p:nvPr/>
        </p:nvSpPr>
        <p:spPr>
          <a:xfrm>
            <a:off x="8293651" y="1325216"/>
            <a:ext cx="345108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i="1" dirty="0">
                <a:solidFill>
                  <a:schemeClr val="bg1"/>
                </a:solidFill>
                <a:latin typeface="Arial"/>
                <a:ea typeface="Calibri"/>
                <a:cs typeface="Calibri"/>
              </a:rPr>
              <a:t>Image 2: Dublin Womans Aid.</a:t>
            </a:r>
            <a:endParaRPr lang="en-GB" sz="1400" dirty="0">
              <a:solidFill>
                <a:schemeClr val="bg1"/>
              </a:solidFill>
              <a:latin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68F4F1-4641-94B9-22D1-DFDB3F900D0D}"/>
              </a:ext>
            </a:extLst>
          </p:cNvPr>
          <p:cNvSpPr txBox="1"/>
          <p:nvPr/>
        </p:nvSpPr>
        <p:spPr>
          <a:xfrm>
            <a:off x="8395803" y="5334000"/>
            <a:ext cx="323297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/>
                <a:ea typeface="Calibri"/>
                <a:cs typeface="Calibri"/>
              </a:rPr>
              <a:t>(Celtic FC Foundation, 2022, np).</a:t>
            </a:r>
          </a:p>
        </p:txBody>
      </p:sp>
    </p:spTree>
    <p:extLst>
      <p:ext uri="{BB962C8B-B14F-4D97-AF65-F5344CB8AC3E}">
        <p14:creationId xmlns:p14="http://schemas.microsoft.com/office/powerpoint/2010/main" val="842397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D70B8F-5A88-D5F5-5A3E-93E0345A9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 Light"/>
              </a:rPr>
              <a:t>Reflective practise and Womans Aid:</a:t>
            </a:r>
            <a:endParaRPr lang="en-GB" sz="40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0E4E9-F6E6-3939-0064-44FA1DB71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600" b="1" dirty="0">
                <a:latin typeface="Arial"/>
                <a:cs typeface="Calibri" panose="020F0502020204030204"/>
              </a:rPr>
              <a:t>Reflective practises that Womans Aid offer:</a:t>
            </a:r>
            <a:endParaRPr lang="en-GB" sz="1600" dirty="0">
              <a:latin typeface="Arial"/>
              <a:cs typeface="Calibri" panose="020F0502020204030204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/>
                <a:cs typeface="Calibri" panose="020F0502020204030204"/>
              </a:rPr>
              <a:t>Access to 24-hour counselling services.</a:t>
            </a:r>
          </a:p>
          <a:p>
            <a:pPr marL="342900" indent="-342900">
              <a:buAutoNum type="arabicPeriod"/>
            </a:pPr>
            <a:r>
              <a:rPr lang="en-GB" sz="1600" dirty="0">
                <a:latin typeface="Arial"/>
                <a:ea typeface="+mn-lt"/>
                <a:cs typeface="+mn-lt"/>
              </a:rPr>
              <a:t>Daily clinical debriefing.</a:t>
            </a:r>
            <a:endParaRPr lang="en-GB" sz="1600" dirty="0">
              <a:latin typeface="Arial"/>
              <a:cs typeface="Calibri" panose="020F0502020204030204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/>
                <a:ea typeface="+mn-lt"/>
                <a:cs typeface="+mn-lt"/>
              </a:rPr>
              <a:t>Employee Assistance Programme providing free 24/7 support and advice.</a:t>
            </a:r>
            <a:endParaRPr lang="en-GB" sz="1600">
              <a:latin typeface="Arial"/>
              <a:ea typeface="Calibri" panose="020F0502020204030204"/>
              <a:cs typeface="Calibri" panose="020F0502020204030204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/>
                <a:ea typeface="+mn-lt"/>
                <a:cs typeface="+mn-lt"/>
              </a:rPr>
              <a:t>Yoga and meditation sessions.</a:t>
            </a:r>
            <a:endParaRPr lang="en-GB" sz="1600">
              <a:latin typeface="Arial"/>
              <a:ea typeface="Calibri" panose="020F0502020204030204"/>
              <a:cs typeface="Calibri" panose="020F0502020204030204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/>
                <a:cs typeface="Calibri" panose="020F0502020204030204"/>
              </a:rPr>
              <a:t>Individualistic approach within their work: hybrid/ flexible working .</a:t>
            </a:r>
            <a:endParaRPr lang="en-GB" sz="160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600" dirty="0">
                <a:latin typeface="Arial"/>
                <a:cs typeface="Calibri" panose="020F0502020204030204"/>
              </a:rPr>
              <a:t>(Welsh Womans Aid, 2024, np; Woman's Aid, 2024, np). </a:t>
            </a:r>
          </a:p>
          <a:p>
            <a:pPr marL="514350" indent="-514350">
              <a:buAutoNum type="arabicPeriod"/>
            </a:pPr>
            <a:endParaRPr lang="en-GB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39941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9AF7C7-6217-1CB0-D99B-45CB305C9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114" y="365125"/>
            <a:ext cx="10537686" cy="994259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latin typeface="Arial"/>
                <a:ea typeface="Calibri Light"/>
                <a:cs typeface="Calibri Light"/>
              </a:rPr>
              <a:t>Individualistic approach : Hybrid and flexible working 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60AFFE3-44CE-3100-19DC-33237AC276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5306475"/>
              </p:ext>
            </p:extLst>
          </p:nvPr>
        </p:nvGraphicFramePr>
        <p:xfrm>
          <a:off x="651565" y="1711739"/>
          <a:ext cx="11163556" cy="45849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1778">
                  <a:extLst>
                    <a:ext uri="{9D8B030D-6E8A-4147-A177-3AD203B41FA5}">
                      <a16:colId xmlns:a16="http://schemas.microsoft.com/office/drawing/2014/main" val="1822621599"/>
                    </a:ext>
                  </a:extLst>
                </a:gridCol>
                <a:gridCol w="5581778">
                  <a:extLst>
                    <a:ext uri="{9D8B030D-6E8A-4147-A177-3AD203B41FA5}">
                      <a16:colId xmlns:a16="http://schemas.microsoft.com/office/drawing/2014/main" val="1644640445"/>
                    </a:ext>
                  </a:extLst>
                </a:gridCol>
              </a:tblGrid>
              <a:tr h="282436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Pros: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Cons: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913402"/>
                  </a:ext>
                </a:extLst>
              </a:tr>
              <a:tr h="617175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Improve work/life balance (Mind, 2024, np).</a:t>
                      </a:r>
                      <a:endParaRPr lang="en-US" sz="16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Distanced working reduces the chances of fitting into the inside culture of a workplace, effecting the efficiency of work (Timms </a:t>
                      </a:r>
                      <a:r>
                        <a:rPr lang="en-GB" sz="1600" b="0" i="1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et al. </a:t>
                      </a: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2015, p.85).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1872062"/>
                  </a:ext>
                </a:extLst>
              </a:tr>
              <a:tr h="763624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Indicates the workplace respects and understands the importance of employees homelife (Timms, Brough and Chan, 2020, p. 5). 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Stigmas can arise, creating a hostile work environment and effects individuals' mental health (Timms, Brough and Chan, 2020, p. 6). </a:t>
                      </a:r>
                      <a:endParaRPr lang="en-US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3166823"/>
                  </a:ext>
                </a:extLst>
              </a:tr>
              <a:tr h="826387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Less financial stress to the company (Timms, Brough and Chan, 2020, p. 3).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Productivity directly affected by the social surroundings of the employee (Boddy, 2020, p. 46).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1592601"/>
                  </a:ext>
                </a:extLst>
              </a:tr>
              <a:tr h="826387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Online reflection and the use of media including instant sharing enables staff to have catchups wherever they are (Hargreaves and Page, 2013, p. 108).</a:t>
                      </a:r>
                      <a:endParaRPr lang="en-US" sz="16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Reflective practice may decrease due to seeing team members less (Mind, 2024, np).</a:t>
                      </a:r>
                      <a:endParaRPr lang="en-GB" sz="16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5027863"/>
                  </a:ext>
                </a:extLst>
              </a:tr>
              <a:tr h="638097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Meetings can also be recorded allowing the individual to rewatch the debriefing / catchup (Hargreaves and Page, 2013, p. 108). </a:t>
                      </a:r>
                      <a:endParaRPr lang="en-US" sz="16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77541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2510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9126F-D4D1-4DB3-DDFE-BF00216A7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>
              <a:spcBef>
                <a:spcPts val="1000"/>
              </a:spcBef>
            </a:pPr>
            <a:r>
              <a:rPr lang="en-GB" sz="3000" dirty="0">
                <a:solidFill>
                  <a:srgbClr val="FFFFFF"/>
                </a:solidFill>
                <a:latin typeface="Arial"/>
                <a:cs typeface="Calibri"/>
              </a:rPr>
              <a:t>Individual and group reflection (debriefing) :</a:t>
            </a:r>
            <a:endParaRPr lang="en-US" sz="30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8EF12-6F66-355D-5AEE-C14865B4D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762" y="1429340"/>
            <a:ext cx="11134676" cy="5669516"/>
          </a:xfrm>
        </p:spPr>
        <p:txBody>
          <a:bodyPr anchor="ctr">
            <a:normAutofit/>
          </a:bodyPr>
          <a:lstStyle/>
          <a:p>
            <a:endParaRPr lang="en-GB" sz="2000" b="1" dirty="0">
              <a:latin typeface="Arial"/>
              <a:cs typeface="Calibri" panose="020F0502020204030204"/>
            </a:endParaRPr>
          </a:p>
          <a:p>
            <a:pPr marL="342900" indent="-342900"/>
            <a:r>
              <a:rPr lang="en-GB" sz="2000" dirty="0">
                <a:latin typeface="Arial"/>
                <a:cs typeface="Calibri" panose="020F0502020204030204"/>
              </a:rPr>
              <a:t>Conversation involving reflection on feelings, experiences and concerns preventing long term stress (Sawyer </a:t>
            </a:r>
            <a:r>
              <a:rPr lang="en-GB" sz="2000" i="1" dirty="0">
                <a:latin typeface="Arial"/>
                <a:cs typeface="Calibri" panose="020F0502020204030204"/>
              </a:rPr>
              <a:t>et al. </a:t>
            </a:r>
            <a:r>
              <a:rPr lang="en-GB" sz="2000" dirty="0">
                <a:latin typeface="Arial"/>
                <a:cs typeface="Calibri" panose="020F0502020204030204"/>
              </a:rPr>
              <a:t>2016, p. 209).</a:t>
            </a:r>
          </a:p>
          <a:p>
            <a:pPr marL="342900" indent="-342900"/>
            <a:r>
              <a:rPr lang="en-GB" sz="2000" dirty="0">
                <a:latin typeface="Arial"/>
                <a:cs typeface="Arial"/>
              </a:rPr>
              <a:t>Debriefing increases learning and performances ( Couper </a:t>
            </a:r>
            <a:r>
              <a:rPr lang="en-GB" sz="2000" i="1" dirty="0">
                <a:latin typeface="Arial"/>
                <a:cs typeface="Arial"/>
              </a:rPr>
              <a:t>et al.</a:t>
            </a:r>
            <a:r>
              <a:rPr lang="en-GB" sz="2000" dirty="0">
                <a:latin typeface="Arial"/>
                <a:cs typeface="Arial"/>
              </a:rPr>
              <a:t> 2013, p. 1514; Scott, </a:t>
            </a:r>
            <a:r>
              <a:rPr lang="en-GB" sz="2000" err="1">
                <a:latin typeface="Arial"/>
                <a:cs typeface="Arial"/>
              </a:rPr>
              <a:t>O'Curry</a:t>
            </a:r>
            <a:r>
              <a:rPr lang="en-GB" sz="2000" dirty="0">
                <a:latin typeface="Arial"/>
                <a:cs typeface="Arial"/>
              </a:rPr>
              <a:t> and  </a:t>
            </a:r>
            <a:r>
              <a:rPr lang="en-GB" sz="2000" err="1">
                <a:latin typeface="Arial"/>
                <a:cs typeface="Arial"/>
              </a:rPr>
              <a:t>Mastroyannopoulou</a:t>
            </a:r>
            <a:r>
              <a:rPr lang="en-GB" sz="2000" dirty="0">
                <a:latin typeface="Arial"/>
                <a:cs typeface="Arial"/>
              </a:rPr>
              <a:t>, 2022, p. 10).</a:t>
            </a:r>
            <a:endParaRPr lang="en-GB" sz="2000" dirty="0">
              <a:latin typeface="Arial"/>
              <a:cs typeface="Calibri" panose="020F0502020204030204"/>
            </a:endParaRPr>
          </a:p>
          <a:p>
            <a:pPr marL="342900" indent="-342900"/>
            <a:r>
              <a:rPr lang="en-GB" sz="2000" dirty="0">
                <a:latin typeface="Arial"/>
                <a:cs typeface="Calibri" panose="020F0502020204030204"/>
              </a:rPr>
              <a:t>Debriefing  amplifies negative emotions as individuals are told the emotions they should expect to feel (Wessely and Deahl, 2003, p. 12).</a:t>
            </a:r>
          </a:p>
          <a:p>
            <a:pPr marL="342900" indent="-342900"/>
            <a:r>
              <a:rPr lang="en-GB" sz="2000" dirty="0">
                <a:latin typeface="Arial"/>
                <a:cs typeface="Calibri" panose="020F0502020204030204"/>
              </a:rPr>
              <a:t>Argue debriefing acts to 'professionalise' negative emotions and reactions (Wessely and Deahl, 2003, p. 12).</a:t>
            </a:r>
          </a:p>
          <a:p>
            <a:pPr marL="342900" indent="-342900"/>
            <a:r>
              <a:rPr lang="en-GB" sz="2000" dirty="0">
                <a:latin typeface="Arial"/>
                <a:cs typeface="Calibri" panose="020F0502020204030204"/>
              </a:rPr>
              <a:t>Single-session debriefs show no improvement in mental health of the employee (Couper </a:t>
            </a:r>
            <a:r>
              <a:rPr lang="en-GB" sz="2000" i="1" dirty="0">
                <a:latin typeface="Arial"/>
                <a:cs typeface="Calibri" panose="020F0502020204030204"/>
              </a:rPr>
              <a:t>et al.</a:t>
            </a:r>
            <a:r>
              <a:rPr lang="en-GB" sz="2000" dirty="0">
                <a:latin typeface="Arial"/>
                <a:cs typeface="Calibri" panose="020F0502020204030204"/>
              </a:rPr>
              <a:t> 2013, p. 1521).</a:t>
            </a:r>
          </a:p>
          <a:p>
            <a:pPr marL="342900" indent="-342900"/>
            <a:r>
              <a:rPr lang="en-GB" sz="2000" dirty="0">
                <a:latin typeface="Arial"/>
                <a:cs typeface="Calibri" panose="020F0502020204030204"/>
              </a:rPr>
              <a:t>Numerous studies suggest there is a lack of sound evidence and research into the effects of debriefing (Wessely and Deahl, 2003, p. 14 ; </a:t>
            </a:r>
            <a:r>
              <a:rPr lang="en-GB" sz="2000" dirty="0">
                <a:latin typeface="Arial"/>
                <a:cs typeface="Arial"/>
              </a:rPr>
              <a:t>Scott, </a:t>
            </a:r>
            <a:r>
              <a:rPr lang="en-GB" sz="2000" err="1">
                <a:latin typeface="Arial"/>
                <a:cs typeface="Arial"/>
              </a:rPr>
              <a:t>O'Curry</a:t>
            </a:r>
            <a:r>
              <a:rPr lang="en-GB" sz="2000" dirty="0">
                <a:latin typeface="Arial"/>
                <a:cs typeface="Arial"/>
              </a:rPr>
              <a:t> and  </a:t>
            </a:r>
            <a:r>
              <a:rPr lang="en-GB" sz="2000" err="1">
                <a:latin typeface="Arial"/>
                <a:cs typeface="Arial"/>
              </a:rPr>
              <a:t>Mastroyannopoulou</a:t>
            </a:r>
            <a:r>
              <a:rPr lang="en-GB" sz="2000" dirty="0">
                <a:latin typeface="Arial"/>
                <a:cs typeface="Arial"/>
              </a:rPr>
              <a:t>, 2022, p. 1</a:t>
            </a:r>
            <a:r>
              <a:rPr lang="en-GB" sz="2000" dirty="0">
                <a:latin typeface="Arial"/>
                <a:cs typeface="Calibri" panose="020F0502020204030204"/>
              </a:rPr>
              <a:t>).</a:t>
            </a:r>
          </a:p>
          <a:p>
            <a:pPr marL="0" indent="0">
              <a:buNone/>
            </a:pPr>
            <a:endParaRPr lang="en-GB" sz="2000" dirty="0">
              <a:latin typeface="Arial"/>
              <a:ea typeface="Calibri" panose="020F0502020204030204"/>
              <a:cs typeface="Calibri" panose="020F0502020204030204"/>
            </a:endParaRPr>
          </a:p>
          <a:p>
            <a:endParaRPr lang="en-GB" sz="2000" b="1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18254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1D15C-8265-709A-AF2B-94DA302D9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251" y="283494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"/>
              </a:rPr>
              <a:t>24h counselling services and Cognitive Behavioural Therapy (CBT) </a:t>
            </a:r>
            <a:endParaRPr lang="en-US" sz="40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302AC-CB22-B7C6-E38D-732931F6A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213" y="2398116"/>
            <a:ext cx="11071335" cy="462205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600" dirty="0">
              <a:latin typeface="Arial"/>
              <a:cs typeface="Calibri"/>
            </a:endParaRP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Emotionally draining work can impact employee's personal life and work life (</a:t>
            </a:r>
            <a:r>
              <a:rPr lang="en-GB" sz="1600" err="1">
                <a:latin typeface="Arial"/>
                <a:cs typeface="Calibri"/>
              </a:rPr>
              <a:t>Somoray</a:t>
            </a:r>
            <a:r>
              <a:rPr lang="en-GB" sz="1600" dirty="0">
                <a:latin typeface="Arial"/>
                <a:cs typeface="Calibri"/>
              </a:rPr>
              <a:t>, Shakespeare-Finch and Armstrong, 2020, p. 1).</a:t>
            </a: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Requires individuals to reflect on their emotions, reactions , actions, beliefs and their specific approach to the situation (</a:t>
            </a:r>
            <a:r>
              <a:rPr lang="en-GB" sz="1600" dirty="0" err="1">
                <a:latin typeface="Arial"/>
                <a:cs typeface="Calibri"/>
              </a:rPr>
              <a:t>Prasko</a:t>
            </a:r>
            <a:r>
              <a:rPr lang="en-GB" sz="1600" dirty="0">
                <a:latin typeface="Arial"/>
                <a:cs typeface="Calibri"/>
              </a:rPr>
              <a:t> </a:t>
            </a:r>
            <a:r>
              <a:rPr lang="en-GB" sz="1600" i="1" dirty="0">
                <a:latin typeface="Arial"/>
                <a:cs typeface="Calibri"/>
              </a:rPr>
              <a:t>et al.</a:t>
            </a:r>
            <a:r>
              <a:rPr lang="en-GB" sz="1600" dirty="0">
                <a:latin typeface="Arial"/>
                <a:cs typeface="Calibri"/>
              </a:rPr>
              <a:t> 2012 , pp. 377-378).</a:t>
            </a:r>
            <a:endParaRPr lang="en-GB" sz="1600" i="1" dirty="0">
              <a:latin typeface="Arial"/>
              <a:cs typeface="Calibri"/>
            </a:endParaRP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Workplace counselling and CBT prove to be effective in reducing mental health disorders caused by stress (</a:t>
            </a:r>
            <a:r>
              <a:rPr lang="en-GB" sz="1600" dirty="0">
                <a:latin typeface="Arial"/>
                <a:cs typeface="Arial"/>
              </a:rPr>
              <a:t>Mcleod , 2010, p. 238).</a:t>
            </a:r>
            <a:endParaRPr lang="en-GB" sz="1600" i="1" dirty="0">
              <a:latin typeface="Arial"/>
              <a:cs typeface="Calibri"/>
            </a:endParaRP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Lack of time to participate in CBT and counselling (Haarhoff, Thwaites and Bennett- Levy, 2015, p. 326).</a:t>
            </a: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Others voice how they don’t feel safe with anonymity concerns (Spafford and Haarhoff, 2015, p. 239).</a:t>
            </a: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To reduce this, suggests flexible workplace CBT sessions, online and in person counselling sessions (Spafford and Haarhoff, 2015, p. 239).</a:t>
            </a:r>
          </a:p>
          <a:p>
            <a:pPr marL="457200" indent="-457200"/>
            <a:r>
              <a:rPr lang="en-GB" sz="1600" dirty="0">
                <a:latin typeface="Arial"/>
                <a:cs typeface="Calibri"/>
              </a:rPr>
              <a:t>CBT can be costly to businesses financially and in product loss by time taken to complete sessions, more research is required (Tan </a:t>
            </a:r>
            <a:r>
              <a:rPr lang="en-GB" sz="1600" i="1" dirty="0">
                <a:latin typeface="Arial"/>
                <a:cs typeface="Calibri"/>
              </a:rPr>
              <a:t>et al. </a:t>
            </a:r>
            <a:r>
              <a:rPr lang="en-GB" sz="1600" dirty="0">
                <a:latin typeface="Arial"/>
                <a:cs typeface="Calibri"/>
              </a:rPr>
              <a:t>2014, p. 10; Schroer, Haupt and Pieper, 2014, p. 11). </a:t>
            </a:r>
          </a:p>
          <a:p>
            <a:pPr marL="342900" indent="-342900"/>
            <a:endParaRPr lang="en-GB" sz="2000" dirty="0">
              <a:latin typeface="Abadi"/>
              <a:cs typeface="Calibri"/>
            </a:endParaRPr>
          </a:p>
          <a:p>
            <a:pPr marL="342900" indent="-342900"/>
            <a:endParaRPr lang="en-GB" sz="2000" dirty="0">
              <a:latin typeface="Abadi"/>
              <a:cs typeface="Calibri"/>
            </a:endParaRPr>
          </a:p>
          <a:p>
            <a:pPr marL="342900" indent="-342900"/>
            <a:endParaRPr lang="en-GB" sz="2000" dirty="0">
              <a:latin typeface="Abadi"/>
              <a:cs typeface="Calibri"/>
            </a:endParaRPr>
          </a:p>
          <a:p>
            <a:pPr marL="342900" indent="-342900"/>
            <a:endParaRPr lang="en-GB" sz="20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30072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6708FAB-3898-47A9-B05A-AB9ECBD9E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65412B-1E64-800B-36BC-B76D64237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8" y="457201"/>
            <a:ext cx="10117810" cy="115047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"/>
                <a:ea typeface="Calibri Light"/>
                <a:cs typeface="Calibri Light"/>
              </a:rPr>
              <a:t>Yoga and Meditation Sessions:</a:t>
            </a:r>
            <a:endParaRPr lang="en-GB" sz="40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ECCC8-DA3F-76A3-ACEA-611B12822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0286" y="1980775"/>
            <a:ext cx="6001836" cy="36328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sz="1600" dirty="0">
                <a:latin typeface="Arial"/>
                <a:ea typeface="Calibri"/>
                <a:cs typeface="Calibri"/>
              </a:rPr>
              <a:t>Increased research into yoga and meditation suggest they are effective ways of reducing stress by including reflection in the process (Smith, 2015, pp.8-9). </a:t>
            </a:r>
          </a:p>
          <a:p>
            <a:pPr marL="285750" indent="-285750"/>
            <a:r>
              <a:rPr lang="en-GB" sz="1600" dirty="0">
                <a:latin typeface="Arial"/>
                <a:ea typeface="Calibri"/>
                <a:cs typeface="Calibri"/>
              </a:rPr>
              <a:t>Creates awareness and understanding through reflection (Smith, 2015, p. 9).</a:t>
            </a:r>
          </a:p>
          <a:p>
            <a:pPr marL="285750" indent="-285750"/>
            <a:r>
              <a:rPr lang="en-GB" sz="1600" dirty="0">
                <a:latin typeface="Arial"/>
                <a:ea typeface="Calibri"/>
                <a:cs typeface="Calibri"/>
              </a:rPr>
              <a:t>Improves focus and lowers negative responses to stimuli significantly and immediately (Hafenbrack, 2017, p.119).</a:t>
            </a:r>
          </a:p>
          <a:p>
            <a:pPr marL="285750" indent="-285750"/>
            <a:r>
              <a:rPr lang="en-GB" sz="1600" dirty="0">
                <a:latin typeface="Arial"/>
                <a:ea typeface="Calibri"/>
                <a:cs typeface="Calibri"/>
              </a:rPr>
              <a:t>Mindfulness enables individuals to reflect on situations and in the future control their reactions (Bruin </a:t>
            </a:r>
            <a:r>
              <a:rPr lang="en-GB" sz="1600" i="1" dirty="0">
                <a:latin typeface="Arial"/>
                <a:ea typeface="Calibri"/>
                <a:cs typeface="Calibri"/>
              </a:rPr>
              <a:t>et al.</a:t>
            </a:r>
            <a:r>
              <a:rPr lang="en-GB" sz="1600" dirty="0">
                <a:latin typeface="Arial"/>
                <a:ea typeface="Calibri"/>
                <a:cs typeface="Calibri"/>
              </a:rPr>
              <a:t>2017, p. 205).</a:t>
            </a:r>
          </a:p>
          <a:p>
            <a:pPr marL="285750" indent="-285750"/>
            <a:r>
              <a:rPr lang="en-GB" sz="1600" dirty="0">
                <a:latin typeface="Arial"/>
                <a:ea typeface="Calibri"/>
                <a:cs typeface="Calibri"/>
              </a:rPr>
              <a:t>Can decrease workplace stress, by doing so maintains productivity levels within the workplace (Deshpande, 2012, p. 2144). </a:t>
            </a:r>
          </a:p>
          <a:p>
            <a:pPr marL="0" indent="0">
              <a:buNone/>
            </a:pPr>
            <a:endParaRPr lang="en-GB" sz="1600">
              <a:ea typeface="Calibri"/>
              <a:cs typeface="Calibri"/>
            </a:endParaRPr>
          </a:p>
        </p:txBody>
      </p:sp>
      <p:pic>
        <p:nvPicPr>
          <p:cNvPr id="4" name="Picture 3" descr="A person sitting at a desk with a computer and a cup&#10;&#10;Description automatically generated">
            <a:extLst>
              <a:ext uri="{FF2B5EF4-FFF2-40B4-BE49-F238E27FC236}">
                <a16:creationId xmlns:a16="http://schemas.microsoft.com/office/drawing/2014/main" id="{1A8ACADD-F43B-3FB5-5D89-95414401A1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19" r="17730"/>
          <a:stretch/>
        </p:blipFill>
        <p:spPr>
          <a:xfrm>
            <a:off x="7646838" y="1980775"/>
            <a:ext cx="3748858" cy="3632824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2E438CA0-CB4D-4C94-8C39-9C7FC9BBE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B2C05E3-84E7-4957-95EF-B471CBF71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4076698" cy="464399"/>
          </a:xfrm>
          <a:prstGeom prst="rect">
            <a:avLst/>
          </a:prstGeom>
          <a:gradFill>
            <a:gsLst>
              <a:gs pos="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486DFF-6734-5594-2DC7-9C35777337EB}"/>
              </a:ext>
            </a:extLst>
          </p:cNvPr>
          <p:cNvSpPr txBox="1"/>
          <p:nvPr/>
        </p:nvSpPr>
        <p:spPr>
          <a:xfrm>
            <a:off x="7561866" y="1612218"/>
            <a:ext cx="501326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i="1" dirty="0">
                <a:latin typeface="Arial"/>
                <a:ea typeface="Calibri"/>
                <a:cs typeface="Calibri"/>
              </a:rPr>
              <a:t>Image 3: Fantastic benefits of yoga in the workplace.</a:t>
            </a:r>
            <a:endParaRPr lang="en-GB" sz="1400" i="1" dirty="0">
              <a:latin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BC2A7E-1993-F29F-0887-489E32D0FD55}"/>
              </a:ext>
            </a:extLst>
          </p:cNvPr>
          <p:cNvSpPr txBox="1"/>
          <p:nvPr/>
        </p:nvSpPr>
        <p:spPr>
          <a:xfrm>
            <a:off x="7558250" y="5658335"/>
            <a:ext cx="345186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Calibri"/>
                <a:cs typeface="Calibri"/>
              </a:rPr>
              <a:t>(Vantage Fit, 2024, np).</a:t>
            </a:r>
            <a:endParaRPr lang="en-GB" sz="1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658622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C4AD5-F6D4-F0D8-DDCA-EEC3BDD8F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rial"/>
                <a:ea typeface="Calibri Light"/>
                <a:cs typeface="Calibri Light"/>
              </a:rPr>
              <a:t>Yoga and Meditation Sessions</a:t>
            </a:r>
            <a:endParaRPr lang="en-GB" sz="4000">
              <a:solidFill>
                <a:srgbClr val="FFFFFF"/>
              </a:solidFill>
              <a:latin typeface="Calibri Light" panose="020F0302020204030204"/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580A2-0BA6-C924-F528-4D052688B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latin typeface="Arial"/>
                <a:ea typeface="Calibri"/>
                <a:cs typeface="Calibri"/>
              </a:rPr>
              <a:t>Lack of knowledge of mindfulness practises can lead to 'over prescription' and 'misuse' (Hafenbrack, 2017, p. 118).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Mindfulness aims for one to live in the present moment, by doing so individuals are not learning from past experiences (Tesluk and Brendal, 1998, pp.321-322; Hafenbrack, 2017, p. 119).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Increases disengagement from the situation rather than critically reflecting upon it (Hafenbrack, 2017, p. 119). 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Mindfulness is subjective and must work for the individual ( Hugh-Jones </a:t>
            </a:r>
            <a:r>
              <a:rPr lang="en-GB" sz="2000" i="1" dirty="0">
                <a:latin typeface="Arial"/>
                <a:ea typeface="Calibri"/>
                <a:cs typeface="Calibri"/>
              </a:rPr>
              <a:t>et al. </a:t>
            </a:r>
            <a:r>
              <a:rPr lang="en-GB" sz="2000" dirty="0">
                <a:latin typeface="Arial"/>
                <a:ea typeface="Calibri"/>
                <a:cs typeface="Calibri"/>
              </a:rPr>
              <a:t>2018, p. 482). </a:t>
            </a:r>
          </a:p>
          <a:p>
            <a:r>
              <a:rPr lang="en-GB" sz="2000" dirty="0">
                <a:latin typeface="Arial"/>
                <a:ea typeface="Calibri"/>
                <a:cs typeface="Calibri"/>
              </a:rPr>
              <a:t>Further extensive research is needed to determine whether it is financially justifiable (Bartlett </a:t>
            </a:r>
            <a:r>
              <a:rPr lang="en-GB" sz="2000" i="1" dirty="0">
                <a:latin typeface="Arial"/>
                <a:ea typeface="Calibri"/>
                <a:cs typeface="Calibri"/>
              </a:rPr>
              <a:t>et al. </a:t>
            </a:r>
            <a:r>
              <a:rPr lang="en-GB" sz="2000" dirty="0">
                <a:latin typeface="Arial"/>
                <a:ea typeface="Calibri"/>
                <a:cs typeface="Calibri"/>
              </a:rPr>
              <a:t>2019, pp.29-30).</a:t>
            </a:r>
          </a:p>
          <a:p>
            <a:endParaRPr lang="en-GB" sz="20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804648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B370D-21CB-1F53-FED4-B4395954E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 i="1" dirty="0">
                <a:solidFill>
                  <a:srgbClr val="FFFFFF"/>
                </a:solidFill>
                <a:latin typeface="Arial"/>
                <a:cs typeface="Calibri Light"/>
              </a:rPr>
              <a:t> Equality Act 2010: </a:t>
            </a:r>
            <a:endParaRPr lang="en-GB" sz="3400" i="1" dirty="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D1D9C-5BEA-4FE9-4DC4-B1B5A884E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919" y="1997286"/>
            <a:ext cx="10353509" cy="4357010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just"/>
            <a:r>
              <a:rPr lang="en-GB" sz="2000" dirty="0">
                <a:latin typeface="Arial"/>
                <a:cs typeface="Calibri" panose="020F0502020204030204"/>
              </a:rPr>
              <a:t>Mental health issues are considered a disability and are protected under the </a:t>
            </a:r>
            <a:r>
              <a:rPr lang="en-GB" sz="2000" i="1" dirty="0">
                <a:latin typeface="Arial"/>
                <a:cs typeface="Calibri" panose="020F0502020204030204"/>
              </a:rPr>
              <a:t>Equality Act (2010, c.15).</a:t>
            </a:r>
            <a:endParaRPr lang="en-US">
              <a:latin typeface="Arial"/>
              <a:cs typeface="Arial"/>
            </a:endParaRPr>
          </a:p>
          <a:p>
            <a:pPr algn="just"/>
            <a:r>
              <a:rPr lang="en-GB" sz="2000" dirty="0">
                <a:solidFill>
                  <a:srgbClr val="1E1E1E"/>
                </a:solidFill>
                <a:latin typeface="Arial"/>
                <a:cs typeface="Arial"/>
              </a:rPr>
              <a:t>'The impairment has a substantial and long-term adverse effect on P's ability to carry out normal day-to-day activities' (</a:t>
            </a:r>
            <a:r>
              <a:rPr lang="en-GB" sz="2000" i="1" dirty="0">
                <a:solidFill>
                  <a:srgbClr val="1E1E1E"/>
                </a:solidFill>
                <a:latin typeface="Arial"/>
                <a:cs typeface="Arial"/>
              </a:rPr>
              <a:t>Equality Act, 2010, c. 15</a:t>
            </a:r>
            <a:r>
              <a:rPr lang="en-GB" sz="2000" dirty="0">
                <a:solidFill>
                  <a:srgbClr val="1E1E1E"/>
                </a:solidFill>
                <a:latin typeface="Arial"/>
                <a:cs typeface="Arial"/>
              </a:rPr>
              <a:t>). </a:t>
            </a:r>
            <a:endParaRPr lang="en-GB" sz="2000" dirty="0">
              <a:latin typeface="Arial"/>
              <a:cs typeface="Calibri" panose="020F0502020204030204"/>
            </a:endParaRPr>
          </a:p>
          <a:p>
            <a:pPr algn="just"/>
            <a:r>
              <a:rPr lang="en-GB" sz="2000" dirty="0">
                <a:solidFill>
                  <a:srgbClr val="000000"/>
                </a:solidFill>
                <a:latin typeface="Arial"/>
                <a:cs typeface="Arial"/>
              </a:rPr>
              <a:t>Disability is a protected characteristic, meaning a workplace cannot discriminate against the individual (</a:t>
            </a:r>
            <a:r>
              <a:rPr lang="en-GB" sz="2000" dirty="0" err="1">
                <a:solidFill>
                  <a:srgbClr val="000000"/>
                </a:solidFill>
                <a:latin typeface="Arial"/>
                <a:cs typeface="Arial"/>
              </a:rPr>
              <a:t>acas</a:t>
            </a:r>
            <a:r>
              <a:rPr lang="en-GB" sz="2000" dirty="0">
                <a:solidFill>
                  <a:srgbClr val="000000"/>
                </a:solidFill>
                <a:latin typeface="Arial"/>
                <a:cs typeface="Arial"/>
              </a:rPr>
              <a:t>, 2024, np).</a:t>
            </a:r>
            <a:endParaRPr lang="en-GB" sz="2000" dirty="0">
              <a:solidFill>
                <a:srgbClr val="1E1E1E"/>
              </a:solidFill>
              <a:latin typeface="Arial"/>
              <a:cs typeface="Arial"/>
            </a:endParaRPr>
          </a:p>
          <a:p>
            <a:pPr algn="just"/>
            <a:r>
              <a:rPr lang="en-GB" sz="2000" dirty="0">
                <a:solidFill>
                  <a:srgbClr val="1E1E1E"/>
                </a:solidFill>
                <a:latin typeface="Arial"/>
                <a:cs typeface="Calibri"/>
              </a:rPr>
              <a:t>Stress although not a mental health condition can cause mental health issues and therefore employers should try to reduce the stress as much as possible (</a:t>
            </a:r>
            <a:r>
              <a:rPr lang="en-GB" sz="2000" dirty="0" err="1">
                <a:solidFill>
                  <a:srgbClr val="1E1E1E"/>
                </a:solidFill>
                <a:latin typeface="Arial"/>
                <a:cs typeface="Calibri"/>
              </a:rPr>
              <a:t>acas</a:t>
            </a:r>
            <a:r>
              <a:rPr lang="en-GB" sz="2000" dirty="0">
                <a:solidFill>
                  <a:srgbClr val="1E1E1E"/>
                </a:solidFill>
                <a:latin typeface="Arial"/>
                <a:cs typeface="Calibri"/>
              </a:rPr>
              <a:t>, 2024, np).</a:t>
            </a:r>
            <a:endParaRPr lang="en-GB" sz="2000" dirty="0">
              <a:solidFill>
                <a:srgbClr val="1E1E1E"/>
              </a:solidFill>
              <a:latin typeface="Arial"/>
              <a:cs typeface="Arial"/>
            </a:endParaRPr>
          </a:p>
          <a:p>
            <a:pPr algn="just"/>
            <a:r>
              <a:rPr lang="en-GB" sz="2000" dirty="0">
                <a:latin typeface="Arial"/>
                <a:cs typeface="Calibri" panose="020F0502020204030204"/>
              </a:rPr>
              <a:t>Workplaces have  a duty of care to make reasonable adjustments for the individuals so that they are not at a disadvantage to those without a disability (Gov, 2024, np</a:t>
            </a:r>
            <a:r>
              <a:rPr lang="en-GB" sz="2000">
                <a:latin typeface="Arial"/>
                <a:cs typeface="Calibri" panose="020F0502020204030204"/>
              </a:rPr>
              <a:t>).</a:t>
            </a:r>
            <a:endParaRPr lang="en-GB" sz="2000" dirty="0">
              <a:latin typeface="Arial"/>
              <a:cs typeface="Calibri" panose="020F0502020204030204"/>
            </a:endParaRPr>
          </a:p>
          <a:p>
            <a:pPr marL="0" indent="0" algn="just">
              <a:buNone/>
            </a:pPr>
            <a:r>
              <a:rPr lang="en-GB" sz="2000" b="1" dirty="0">
                <a:latin typeface="Arial"/>
                <a:cs typeface="Calibri" panose="020F0502020204030204"/>
              </a:rPr>
              <a:t>These include:</a:t>
            </a:r>
            <a:r>
              <a:rPr lang="en-GB" sz="2000" dirty="0">
                <a:latin typeface="Arial"/>
                <a:cs typeface="Calibri" panose="020F0502020204030204"/>
              </a:rPr>
              <a:t> </a:t>
            </a:r>
          </a:p>
          <a:p>
            <a:pPr algn="just"/>
            <a:r>
              <a:rPr lang="en-GB" sz="2000">
                <a:latin typeface="Arial"/>
                <a:cs typeface="Calibri" panose="020F0502020204030204"/>
              </a:rPr>
              <a:t>Changing work patterns: flexible, hybrid, working from home (acas, 2024, np). </a:t>
            </a:r>
          </a:p>
          <a:p>
            <a:pPr algn="just"/>
            <a:r>
              <a:rPr lang="en-GB" sz="2000">
                <a:latin typeface="Arial"/>
                <a:cs typeface="Calibri" panose="020F0502020204030204"/>
              </a:rPr>
              <a:t>Adjustments for absence: doctors' appointments, illness, therapy (acas, 2024, np).</a:t>
            </a:r>
            <a:r>
              <a:rPr lang="en-GB" sz="2000" dirty="0">
                <a:latin typeface="Arial"/>
                <a:cs typeface="Calibri" panose="020F0502020204030204"/>
              </a:rPr>
              <a:t> </a:t>
            </a:r>
          </a:p>
          <a:p>
            <a:pPr marL="0" indent="0" algn="just">
              <a:buNone/>
            </a:pPr>
            <a:endParaRPr lang="en-GB" sz="2000" dirty="0">
              <a:latin typeface="Arial"/>
              <a:ea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848605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4ACA3C-FD3A-CB0B-9DE5-911912C10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rgbClr val="FFFFFF"/>
                </a:solidFill>
                <a:latin typeface="Arial"/>
                <a:ea typeface="Calibri Light"/>
                <a:cs typeface="Calibri Light"/>
              </a:rPr>
              <a:t>How effective is the Equality Act, 2010 in promoting healthy mental health?</a:t>
            </a:r>
            <a:endParaRPr lang="en-GB" sz="34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4462A9-078D-F0CB-F651-B5297F1D98FC}"/>
              </a:ext>
            </a:extLst>
          </p:cNvPr>
          <p:cNvSpPr txBox="1"/>
          <p:nvPr/>
        </p:nvSpPr>
        <p:spPr>
          <a:xfrm>
            <a:off x="280591" y="1896934"/>
            <a:ext cx="11425602" cy="56630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Limited scope of protection, can only protect those who fall within the definition of disabled (Almond, Horton and James, 2022, p. 670).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Definition is broad and ambiguous (substantial and long-term) (Almond, Horton and James, 2022, p. 670).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The act is beneficial and overall is effective in tackling mental health discrimination in the workplace (Fell and </a:t>
            </a:r>
            <a:r>
              <a:rPr lang="en-GB" err="1">
                <a:latin typeface="Arial"/>
                <a:ea typeface="Calibri" panose="020F0502020204030204"/>
                <a:cs typeface="Calibri" panose="020F0502020204030204"/>
              </a:rPr>
              <a:t>Dyban</a:t>
            </a: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, 2017, p. 193).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Employees are not aware of what constitutes 'reasonable accommodation' (</a:t>
            </a:r>
            <a:r>
              <a:rPr lang="en-GB" dirty="0">
                <a:latin typeface="Arial"/>
                <a:ea typeface="Calibri" panose="020F0502020204030204"/>
                <a:cs typeface="Arial"/>
              </a:rPr>
              <a:t>Lockwood, Henderson and Thornicroft , 2014, p. 179)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 panose="020F0502020204030204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Lack of training surrounding employee's mental health, despite the equality act being brought about (</a:t>
            </a:r>
            <a:r>
              <a:rPr lang="en-GB" dirty="0">
                <a:latin typeface="Arial"/>
                <a:ea typeface="Calibri" panose="020F0502020204030204"/>
                <a:cs typeface="Arial"/>
              </a:rPr>
              <a:t>Lockwood, Henderson and Thornicroft, 2014, p. 179).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 panose="020F0502020204030204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" panose="020F0502020204030204"/>
                <a:cs typeface="Calibri" panose="020F0502020204030204"/>
              </a:rPr>
              <a:t>The act does stipulate the reasoning behind the specific protected characteristics and therefore cannot be assessed on its effectiveness (Mason and Minerva, 2022, p. 427).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GB" sz="2000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945098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4BB5D-ED57-AFBA-0F1F-04D6008F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/>
                <a:cs typeface="Calibri Light"/>
              </a:rPr>
              <a:t>Conclusion:</a:t>
            </a:r>
            <a:endParaRPr lang="en-GB" sz="4000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0C854-4680-0B96-D675-1C1BB075F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867" y="1915006"/>
            <a:ext cx="10946106" cy="541386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Reflective practice is looking back at one's emotions, responses and situations to benefit from the situation (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 Smith, 2015, pp. 8-9; Timor-</a:t>
            </a:r>
            <a:r>
              <a:rPr lang="en-GB" sz="1800" err="1">
                <a:latin typeface="Arial"/>
                <a:ea typeface="Calibri" panose="020F0502020204030204"/>
                <a:cs typeface="Arial"/>
              </a:rPr>
              <a:t>Shlevin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 al. 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2022, pp. 279-280). </a:t>
            </a:r>
            <a:endParaRPr lang="en-US"/>
          </a:p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Arial"/>
              </a:rPr>
              <a:t>Debate surrounds the different forms and the effectiveness of them (Wagner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 al. </a:t>
            </a:r>
            <a:r>
              <a:rPr lang="en-GB" sz="1800">
                <a:latin typeface="Arial"/>
                <a:ea typeface="Calibri" panose="020F0502020204030204"/>
                <a:cs typeface="Arial"/>
              </a:rPr>
              <a:t>2016, p. 2).</a:t>
            </a:r>
            <a:endParaRPr lang="en-GB"/>
          </a:p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Arial"/>
              </a:rPr>
              <a:t>Stressful and emotionally draining nature of work is shown to cause mental health issues ( Martin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 al.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 2009, p. 2; Bruin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 al. </a:t>
            </a:r>
            <a:r>
              <a:rPr lang="en-GB" sz="1800">
                <a:latin typeface="Arial"/>
                <a:ea typeface="Calibri" panose="020F0502020204030204"/>
                <a:cs typeface="Arial"/>
              </a:rPr>
              <a:t>2017, p. 205). </a:t>
            </a:r>
          </a:p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Womans aid offers a range of reflective practices in their workplace, 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adhering to the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Equality Act 2010, 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whilst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 </a:t>
            </a:r>
            <a:r>
              <a:rPr lang="en-GB" sz="1800" dirty="0">
                <a:latin typeface="Arial"/>
                <a:ea typeface="Calibri" panose="020F0502020204030204"/>
                <a:cs typeface="Calibri"/>
              </a:rPr>
              <a:t>suggesting the organisation understands the importance of looking after employee's mental health (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Welsh Womans Aid, 2024, np; Woman's Aid, 2024, np</a:t>
            </a:r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). </a:t>
            </a:r>
          </a:p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Stand to increase productivity, reduce stress related absences and improve services (</a:t>
            </a:r>
            <a:r>
              <a:rPr lang="en-GB" sz="1800" dirty="0" err="1">
                <a:latin typeface="Arial"/>
                <a:ea typeface="Calibri" panose="020F0502020204030204"/>
                <a:cs typeface="Arial"/>
              </a:rPr>
              <a:t>Czabala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, </a:t>
            </a:r>
            <a:r>
              <a:rPr lang="en-GB" sz="1800" dirty="0" err="1">
                <a:latin typeface="Arial"/>
                <a:ea typeface="Calibri" panose="020F0502020204030204"/>
                <a:cs typeface="Arial"/>
              </a:rPr>
              <a:t>Charsynzska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 and </a:t>
            </a:r>
            <a:r>
              <a:rPr lang="en-GB" sz="1800" dirty="0" err="1">
                <a:latin typeface="Arial"/>
                <a:ea typeface="Calibri" panose="020F0502020204030204"/>
                <a:cs typeface="Arial"/>
              </a:rPr>
              <a:t>Mroziak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, 2011, pp. 70-71; </a:t>
            </a:r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B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ruin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 al. 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2016, pp. 204-205</a:t>
            </a:r>
            <a:r>
              <a:rPr lang="en-GB" sz="1800" dirty="0">
                <a:latin typeface="Arial"/>
                <a:ea typeface="Calibri" panose="020F0502020204030204"/>
                <a:cs typeface="Calibri" panose="020F0502020204030204"/>
              </a:rPr>
              <a:t>).</a:t>
            </a:r>
          </a:p>
          <a:p>
            <a:pPr marL="457200" indent="-457200"/>
            <a:r>
              <a:rPr lang="en-GB" sz="1800" dirty="0">
                <a:latin typeface="Arial"/>
                <a:ea typeface="Calibri" panose="020F0502020204030204"/>
                <a:cs typeface="Arial"/>
              </a:rPr>
              <a:t>Despite debate surrounding the effectiveness of the human relations model (Muldoon </a:t>
            </a:r>
            <a:r>
              <a:rPr lang="en-GB" sz="1800" i="1" dirty="0">
                <a:latin typeface="Arial"/>
                <a:ea typeface="Calibri" panose="020F0502020204030204"/>
                <a:cs typeface="Arial"/>
              </a:rPr>
              <a:t>et al. 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2016, </a:t>
            </a:r>
            <a:r>
              <a:rPr lang="en-GB" sz="1800">
                <a:latin typeface="Arial"/>
                <a:ea typeface="Calibri" panose="020F0502020204030204"/>
                <a:cs typeface="Arial"/>
              </a:rPr>
              <a:t>p. 4), others believe it began the shift from an authoritarian workplace into a humanistic approach </a:t>
            </a:r>
            <a:r>
              <a:rPr lang="en-GB" sz="1800" dirty="0">
                <a:latin typeface="Arial"/>
                <a:ea typeface="Calibri" panose="020F0502020204030204"/>
                <a:cs typeface="Arial"/>
              </a:rPr>
              <a:t>(Boddy, 2020 , p.46). </a:t>
            </a:r>
            <a:endParaRPr lang="en-GB" sz="1800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457200" indent="-457200"/>
            <a:endParaRPr lang="en-GB" sz="1800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457200" indent="-457200"/>
            <a:endParaRPr lang="en-GB" sz="1400" dirty="0">
              <a:latin typeface="Arial"/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695563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89FD7E-988E-98E1-76E5-98516C4E6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cs typeface="Calibri Light"/>
              </a:rPr>
              <a:t>Conclusion: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F0358-502C-2E03-6B9F-055A17F7E5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804" y="626390"/>
            <a:ext cx="7317347" cy="55922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/>
            <a:r>
              <a:rPr lang="en-GB" sz="1800" dirty="0">
                <a:latin typeface="Arial"/>
                <a:cs typeface="Arial"/>
              </a:rPr>
              <a:t>The cost of these interventions has been debated, with further research needed into the area (Wagner </a:t>
            </a:r>
            <a:r>
              <a:rPr lang="en-GB" sz="1800" i="1" dirty="0">
                <a:latin typeface="Arial"/>
                <a:cs typeface="Arial"/>
              </a:rPr>
              <a:t>et al. </a:t>
            </a:r>
            <a:r>
              <a:rPr lang="en-GB" sz="1800" dirty="0">
                <a:latin typeface="Arial"/>
                <a:cs typeface="Arial"/>
              </a:rPr>
              <a:t>2016, p. 2).</a:t>
            </a:r>
            <a:endParaRPr lang="en-GB"/>
          </a:p>
          <a:p>
            <a:pPr marL="457200" indent="-457200"/>
            <a:r>
              <a:rPr lang="en-GB" sz="1800" dirty="0">
                <a:latin typeface="Arial"/>
                <a:cs typeface="Arial"/>
              </a:rPr>
              <a:t>Mental health interventions are subjective (Hugh-Jones </a:t>
            </a:r>
            <a:r>
              <a:rPr lang="en-GB" sz="1800" i="1" dirty="0">
                <a:latin typeface="Arial"/>
                <a:cs typeface="Arial"/>
              </a:rPr>
              <a:t>et al. </a:t>
            </a:r>
            <a:r>
              <a:rPr lang="en-GB" sz="1800" dirty="0">
                <a:latin typeface="Arial"/>
                <a:cs typeface="Arial"/>
              </a:rPr>
              <a:t>2018, p. 482).</a:t>
            </a:r>
            <a:endParaRPr lang="en-US" sz="1800">
              <a:latin typeface="Arial"/>
              <a:ea typeface="Calibri" panose="020F0502020204030204"/>
              <a:cs typeface="Calibri" panose="020F0502020204030204"/>
            </a:endParaRPr>
          </a:p>
          <a:p>
            <a:pPr marL="457200" indent="-457200"/>
            <a:r>
              <a:rPr lang="en-GB" sz="1800" dirty="0">
                <a:latin typeface="Arial"/>
                <a:cs typeface="Arial"/>
              </a:rPr>
              <a:t>Ensures employees cannot be discriminated against if stress causes further mental health disorders </a:t>
            </a:r>
            <a:r>
              <a:rPr lang="en-GB" sz="1800" i="1" dirty="0">
                <a:latin typeface="Arial"/>
                <a:cs typeface="Arial"/>
              </a:rPr>
              <a:t>(Equality Act, 2010</a:t>
            </a:r>
            <a:r>
              <a:rPr lang="en-GB" sz="1800" dirty="0">
                <a:latin typeface="Arial"/>
                <a:cs typeface="Arial"/>
              </a:rPr>
              <a:t>). </a:t>
            </a:r>
          </a:p>
          <a:p>
            <a:pPr marL="457200" indent="-457200"/>
            <a:r>
              <a:rPr lang="en-GB" sz="1800" dirty="0">
                <a:latin typeface="Arial"/>
                <a:cs typeface="Arial"/>
              </a:rPr>
              <a:t>The act faces criticism regarding effectiveness and its scope of protection ( Fell and </a:t>
            </a:r>
            <a:r>
              <a:rPr lang="en-GB" sz="1800" dirty="0" err="1">
                <a:latin typeface="Arial"/>
                <a:cs typeface="Arial"/>
              </a:rPr>
              <a:t>Dyban</a:t>
            </a:r>
            <a:r>
              <a:rPr lang="en-GB" sz="1800" dirty="0">
                <a:latin typeface="Arial"/>
                <a:cs typeface="Arial"/>
              </a:rPr>
              <a:t>, 2017, p. 193; Almond, Horton and James, 2022, p. 670). </a:t>
            </a:r>
            <a:endParaRPr lang="en-GB" sz="1800">
              <a:latin typeface="Arial"/>
              <a:ea typeface="Calibri"/>
              <a:cs typeface="Calibri"/>
            </a:endParaRPr>
          </a:p>
          <a:p>
            <a:pPr marL="457200" indent="-457200"/>
            <a:r>
              <a:rPr lang="en-GB" sz="1800" dirty="0">
                <a:latin typeface="Arial"/>
                <a:cs typeface="Arial"/>
              </a:rPr>
              <a:t>The </a:t>
            </a:r>
            <a:r>
              <a:rPr lang="en-GB" sz="1800" i="1" dirty="0">
                <a:latin typeface="Arial"/>
                <a:cs typeface="Arial"/>
              </a:rPr>
              <a:t>Equality Act 2010 </a:t>
            </a:r>
            <a:r>
              <a:rPr lang="en-GB" sz="1800" dirty="0">
                <a:latin typeface="Arial"/>
                <a:cs typeface="Arial"/>
              </a:rPr>
              <a:t>offers further protection to employees and promotes the idea of looking after employee mental health (</a:t>
            </a:r>
            <a:r>
              <a:rPr lang="en-GB" sz="1800" err="1">
                <a:latin typeface="Arial"/>
                <a:cs typeface="Arial"/>
              </a:rPr>
              <a:t>acas</a:t>
            </a:r>
            <a:r>
              <a:rPr lang="en-GB" sz="1800" dirty="0">
                <a:latin typeface="Arial"/>
                <a:cs typeface="Arial"/>
              </a:rPr>
              <a:t>, 2024, np).</a:t>
            </a:r>
            <a:endParaRPr lang="en-GB" sz="18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254846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453C8-D533-EC8D-DA1E-9EF9DEC05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74" y="-153918"/>
            <a:ext cx="10515600" cy="1325563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/>
                <a:cs typeface="Calibri Light"/>
              </a:rPr>
              <a:t>Reference List :</a:t>
            </a:r>
            <a:endParaRPr lang="en-GB" sz="20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A01B9-7AB5-B3F7-1A01-CA56DC197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157" y="169103"/>
            <a:ext cx="10860281" cy="480023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/>
            <a:endParaRPr lang="en-GB" sz="1600" dirty="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acas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. (2024)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Supporting disabled people at work: Disability-related absence.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Available at: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2"/>
              </a:rPr>
              <a:t>Disability-related absence - Supporting disabled people at work - Acas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(Accessed: 23/01/2024).</a:t>
            </a:r>
            <a:r>
              <a:rPr lang="en-US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acas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. (2024)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Supporting mental health at work: Understanding the law.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Available at: 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3"/>
              </a:rPr>
              <a:t>Understanding the law - Supporting mental health at work - Acas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(Accessed: 23/01/2024).</a:t>
            </a:r>
            <a:r>
              <a:rPr lang="en-US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Almond, P., Horton, R. and James, G.  (2022) 'Mental health and wellbeing at work in the UK: current legal approaches', 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Legal Studies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42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(4), pp.663-679. DOI: </a:t>
            </a:r>
            <a:r>
              <a:rPr lang="en-GB" sz="1600" dirty="0">
                <a:solidFill>
                  <a:srgbClr val="181817"/>
                </a:solidFill>
                <a:latin typeface="Arial"/>
                <a:ea typeface="Calibri"/>
                <a:cs typeface="Arial"/>
              </a:rPr>
              <a:t>10.1017/lst.2022.16.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Bartlett, L., Martin, A., Neil, A., Memish, K., </a:t>
            </a: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Otahal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P., Kilpatrick, M. and Sanderson, K. (2019) 'A systematic review and meta-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analysis of workplace mindfulness training randomized controlled trials', 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Journal of occupational health psychology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24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(1), pp. 1-51. DOI: 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10.1037/ocp0000146.</a:t>
            </a:r>
            <a:r>
              <a:rPr lang="en-US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Boddy, D. (2020)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Management: Using practice and theory to develop skill.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8th </a:t>
            </a: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edn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. Harlow: Pearson.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latin typeface="Arial"/>
                <a:ea typeface="Calibri"/>
                <a:cs typeface="Arial"/>
              </a:rPr>
              <a:t>Celtic FC Foundation. (2022) </a:t>
            </a:r>
            <a:r>
              <a:rPr lang="en-GB" sz="1600" i="1" dirty="0">
                <a:latin typeface="Arial"/>
                <a:ea typeface="Calibri"/>
                <a:cs typeface="Arial"/>
              </a:rPr>
              <a:t>Dublin Womans Aid.</a:t>
            </a:r>
            <a:r>
              <a:rPr lang="en-GB" sz="1600" dirty="0">
                <a:latin typeface="Arial"/>
                <a:ea typeface="Calibri"/>
                <a:cs typeface="Arial"/>
              </a:rPr>
              <a:t> Available at: </a:t>
            </a:r>
            <a:r>
              <a:rPr lang="en-GB" sz="1600" dirty="0"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Dublin Women’s Aid | Celtic FC Foundation | charity.celticfc.net</a:t>
            </a:r>
            <a:r>
              <a:rPr lang="en-GB" sz="1600" dirty="0">
                <a:latin typeface="Arial"/>
                <a:ea typeface="+mn-lt"/>
                <a:cs typeface="+mn-lt"/>
              </a:rPr>
              <a:t> (Accessed: 22/04/2024).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Couper, K., Salman, B., Soar, J., Finn, J. and Perkins, G. (2013) 'Debriefing to improve outcomes from critical illness: a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systematic review and meta-analysis',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Intensive care medicine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39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 pp.1513-1523. DOI: 10.1007/s00134-013-2951-7.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Czabała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C., </a:t>
            </a: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Charzyńska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K. and </a:t>
            </a:r>
            <a:r>
              <a:rPr lang="en-GB" sz="16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Mroziak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B. (2011) 'Psychosocial interventions in workplace mental health promotion: an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overview',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Health promotion international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26(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1), pp.70-84. DOI: 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10.1093/</a:t>
            </a:r>
            <a:r>
              <a:rPr lang="en-GB" sz="160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heapro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/dar050.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De Bruin, E., </a:t>
            </a:r>
            <a:r>
              <a:rPr lang="en-GB" sz="1600" dirty="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Formsma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A., </a:t>
            </a:r>
            <a:r>
              <a:rPr lang="en-GB" sz="1600" dirty="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Frijstein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G. and </a:t>
            </a:r>
            <a:r>
              <a:rPr lang="en-GB" sz="1600" dirty="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Bögels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S. (2017) 'Mindful2Work: effects of combined physical exercise, yoga, and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mindfulness meditations for stress relieve in employees. A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proof of concept study',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Mindfulness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8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 pp.204-217. DOI: 10.1007/s12671-016-0593-x.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Deshpande, D. (2012) 'A healthy way to handle work place stress through yoga, meditation and soothing </a:t>
            </a:r>
            <a:r>
              <a:rPr lang="en-GB" sz="1600" dirty="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humor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International Journal of Environmental Sciences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2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Calibri"/>
              </a:rPr>
              <a:t>(4), pp.2143-2154. DOI: </a:t>
            </a:r>
            <a:r>
              <a:rPr lang="en-GB" sz="16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10.6088/ijes.00202030097.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 </a:t>
            </a:r>
            <a:endParaRPr lang="en-GB" sz="16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514350" indent="-514350"/>
            <a:endParaRPr lang="en-GB" sz="100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pPr marL="457200" indent="-457200"/>
            <a:endParaRPr lang="en-GB" sz="110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pPr marL="457200" indent="-457200"/>
            <a:endParaRPr lang="en-GB" sz="22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514350" indent="-514350"/>
            <a:endParaRPr lang="en-GB" sz="2200">
              <a:solidFill>
                <a:srgbClr val="222222"/>
              </a:solidFill>
              <a:latin typeface="Times New Roman"/>
              <a:ea typeface="Calibri"/>
              <a:cs typeface="Arial"/>
            </a:endParaRPr>
          </a:p>
          <a:p>
            <a:pPr marL="514350" indent="-514350"/>
            <a:endParaRPr lang="en-GB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/>
            </a:endParaRPr>
          </a:p>
          <a:p>
            <a:pPr marL="514350" indent="-514350"/>
            <a:endParaRPr lang="en-GB"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555388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06587-DD5E-349D-27F5-AD0FBA04C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896" y="290582"/>
            <a:ext cx="11354904" cy="632812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600" dirty="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pPr>
              <a:buAutoNum type="arabicPeriod"/>
            </a:pPr>
            <a:endParaRPr lang="en-GB" sz="1600" dirty="0">
              <a:solidFill>
                <a:srgbClr val="222222"/>
              </a:solidFill>
              <a:latin typeface="Arial"/>
              <a:ea typeface="+mn-lt"/>
              <a:cs typeface="+mn-lt"/>
            </a:endParaRPr>
          </a:p>
          <a:p>
            <a:pPr>
              <a:buAutoNum type="arabicPeriod"/>
            </a:pPr>
            <a:endParaRPr lang="en-GB" sz="16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>
              <a:buAutoNum type="arabicPeriod"/>
            </a:pPr>
            <a:endParaRPr lang="en-GB" sz="1600" dirty="0">
              <a:solidFill>
                <a:srgbClr val="222222"/>
              </a:solidFill>
              <a:latin typeface="Arial"/>
              <a:ea typeface="+mn-lt"/>
              <a:cs typeface="+mn-lt"/>
            </a:endParaRPr>
          </a:p>
          <a:p>
            <a:pPr>
              <a:buAutoNum type="arabicPeriod"/>
            </a:pPr>
            <a:endParaRPr lang="en-GB" sz="16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>
              <a:buAutoNum type="arabicPeriod"/>
            </a:pPr>
            <a:endParaRPr lang="en-GB" sz="1600" dirty="0">
              <a:solidFill>
                <a:srgbClr val="222222"/>
              </a:solidFill>
              <a:latin typeface="Arial"/>
              <a:ea typeface="+mn-lt"/>
              <a:cs typeface="+mn-lt"/>
            </a:endParaRPr>
          </a:p>
          <a:p>
            <a:pPr>
              <a:buAutoNum type="arabicPeriod"/>
            </a:pPr>
            <a:endParaRPr lang="en-GB" sz="1600" dirty="0">
              <a:solidFill>
                <a:srgbClr val="222222"/>
              </a:solidFill>
              <a:latin typeface="Arial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5FFA40-E94B-2223-6864-A3093634F327}"/>
              </a:ext>
            </a:extLst>
          </p:cNvPr>
          <p:cNvSpPr txBox="1"/>
          <p:nvPr/>
        </p:nvSpPr>
        <p:spPr>
          <a:xfrm>
            <a:off x="107883" y="-2689"/>
            <a:ext cx="12086736" cy="67247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i="1" dirty="0">
                <a:solidFill>
                  <a:srgbClr val="222222"/>
                </a:solidFill>
                <a:latin typeface="Arial"/>
                <a:cs typeface="Arial"/>
              </a:rPr>
              <a:t>Equality Act, 2010, c.15 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. Available at: </a:t>
            </a:r>
            <a:r>
              <a:rPr lang="en-GB" sz="1600" dirty="0">
                <a:latin typeface="Arial"/>
                <a:cs typeface="Arial"/>
                <a:hlinkClick r:id="rId2"/>
              </a:rPr>
              <a:t>Equality Act 2010 (legislation.gov.uk)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 (Accessed: 23/01/2024). </a:t>
            </a:r>
          </a:p>
          <a:p>
            <a:endParaRPr lang="en-GB" sz="1600" dirty="0">
              <a:solidFill>
                <a:srgbClr val="222222"/>
              </a:solidFill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Fell, E. and </a:t>
            </a:r>
            <a:r>
              <a:rPr lang="en-GB" sz="1600" err="1">
                <a:latin typeface="Arial"/>
                <a:cs typeface="Arial"/>
              </a:rPr>
              <a:t>Dyban</a:t>
            </a:r>
            <a:r>
              <a:rPr lang="en-GB" sz="1600" dirty="0">
                <a:latin typeface="Arial"/>
                <a:cs typeface="Arial"/>
              </a:rPr>
              <a:t>, M. (2017) ' Against discrimination: equality act 2010 (UK)', </a:t>
            </a:r>
            <a:r>
              <a:rPr lang="en-GB" sz="1600" i="1" dirty="0">
                <a:latin typeface="Arial"/>
                <a:ea typeface="+mn-lt"/>
                <a:cs typeface="+mn-lt"/>
              </a:rPr>
              <a:t>The European Proceedings of Social &amp; Behavioural Sciences (</a:t>
            </a:r>
            <a:r>
              <a:rPr lang="en-GB" sz="1600" i="1" err="1">
                <a:latin typeface="Arial"/>
                <a:cs typeface="Arial"/>
              </a:rPr>
              <a:t>EpSBS</a:t>
            </a:r>
            <a:r>
              <a:rPr lang="en-GB" sz="1600" i="1" dirty="0">
                <a:latin typeface="Arial"/>
                <a:cs typeface="Arial"/>
              </a:rPr>
              <a:t>).</a:t>
            </a:r>
            <a:r>
              <a:rPr lang="en-GB" sz="1600" dirty="0">
                <a:latin typeface="Arial"/>
                <a:cs typeface="Arial"/>
              </a:rPr>
              <a:t> 19. pp.188-194. DOI: </a:t>
            </a:r>
            <a:r>
              <a:rPr lang="en-GB" sz="1600" dirty="0">
                <a:latin typeface="Arial"/>
                <a:ea typeface="+mn-lt"/>
                <a:cs typeface="+mn-lt"/>
              </a:rPr>
              <a:t>10.15405/epsbs.2017.01.25. </a:t>
            </a:r>
            <a:r>
              <a:rPr lang="en-US" sz="1600" dirty="0">
                <a:latin typeface="Arial"/>
                <a:cs typeface="Arial"/>
              </a:rPr>
              <a:t> </a:t>
            </a:r>
            <a:endParaRPr lang="en-US" sz="1600">
              <a:latin typeface="Arial"/>
              <a:ea typeface="Calibri" panose="020F0502020204030204"/>
              <a:cs typeface="Calibri" panose="020F0502020204030204"/>
            </a:endParaRPr>
          </a:p>
          <a:p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Gov. (2024)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Disability rights. Available at: 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  <a:hlinkClick r:id="rId3"/>
              </a:rPr>
              <a:t>Disability rights: Employment - GOV.UK (www.gov.uk)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 (Accessed: 23/01/2023).</a:t>
            </a:r>
            <a:r>
              <a:rPr lang="en-US" sz="1600" dirty="0">
                <a:latin typeface="Arial"/>
                <a:cs typeface="Arial"/>
              </a:rPr>
              <a:t> </a:t>
            </a:r>
            <a:endParaRPr lang="en-US" sz="1600" dirty="0">
              <a:latin typeface="Arial"/>
              <a:ea typeface="Calibri" panose="020F0502020204030204"/>
              <a:cs typeface="Arial"/>
            </a:endParaRPr>
          </a:p>
          <a:p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Haarhoff, B., Thwaites, R. and Bennett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mbria Math"/>
                <a:cs typeface="Arial"/>
              </a:rPr>
              <a:t>‐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Levy, J. (2015) 'Engagement with self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mbria Math"/>
                <a:cs typeface="Arial"/>
              </a:rPr>
              <a:t>‐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practice/self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Cambria Math"/>
                <a:cs typeface="Arial"/>
              </a:rPr>
              <a:t>‐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reflection as a professional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development activity: The role of therapist beliefs', 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Australian Psychologist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50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(5), pp.322-328. DOI: </a:t>
            </a:r>
            <a:r>
              <a:rPr lang="en-GB" sz="1600" dirty="0">
                <a:latin typeface="Arial"/>
                <a:cs typeface="Arial"/>
              </a:rPr>
              <a:t>10.1111/ap.12152. </a:t>
            </a:r>
            <a:endParaRPr lang="en-GB" sz="1600" dirty="0">
              <a:latin typeface="Arial"/>
              <a:ea typeface="Calibri" panose="020F0502020204030204"/>
              <a:cs typeface="Arial"/>
            </a:endParaRPr>
          </a:p>
          <a:p>
            <a:endParaRPr lang="en-GB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Hafenbrack, A. (2017) 'Mindfulness meditation as an on-the-spot workplace intervention',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Journal of Business Research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75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pp.118-129. DOI: </a:t>
            </a:r>
            <a:r>
              <a:rPr lang="en-GB" sz="1600" dirty="0">
                <a:solidFill>
                  <a:srgbClr val="1F1F1F"/>
                </a:solidFill>
                <a:latin typeface="Arial"/>
                <a:cs typeface="Arial"/>
              </a:rPr>
              <a:t>10.1016/j.jbusres.2017.01.017.</a:t>
            </a:r>
            <a:endParaRPr lang="en-GB" sz="1600" dirty="0">
              <a:solidFill>
                <a:srgbClr val="1F1F1F"/>
              </a:solidFill>
              <a:latin typeface="Arial"/>
              <a:ea typeface="Calibri" panose="020F0502020204030204"/>
              <a:cs typeface="Arial"/>
            </a:endParaRPr>
          </a:p>
          <a:p>
            <a:endParaRPr lang="en-GB" sz="1600" dirty="0">
              <a:solidFill>
                <a:srgbClr val="1F1F1F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Haiku Deck. (2015)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Behavorial Management Approach.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Available at: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  <a:hlinkClick r:id="rId4"/>
              </a:rPr>
              <a:t>Behavioral Management Approach by kimmy.suri (haikudeck.com)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 (Accessed: 25/03/2024).</a:t>
            </a:r>
            <a:endParaRPr lang="en-US" sz="1600" dirty="0">
              <a:latin typeface="Arial"/>
              <a:ea typeface="Calibri" panose="020F0502020204030204"/>
              <a:cs typeface="Arial"/>
            </a:endParaRPr>
          </a:p>
          <a:p>
            <a:endParaRPr lang="en-GB" sz="1600" dirty="0">
              <a:solidFill>
                <a:srgbClr val="222222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Hamberg-van Reenen, H., Proper, K. and Van den Berg, M. (2012) 'Worksite mental health interventions: a systematic review of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economic evaluations',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Occupational and Environmental Medicine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69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(11), pp.837-845. DOI: 10.1136/oemed-2012-100668.</a:t>
            </a:r>
            <a:r>
              <a:rPr lang="en-US" sz="1600" dirty="0">
                <a:latin typeface="Arial"/>
                <a:cs typeface="Arial"/>
              </a:rPr>
              <a:t> </a:t>
            </a:r>
            <a:endParaRPr lang="en-US" sz="1600" dirty="0">
              <a:latin typeface="Arial"/>
              <a:ea typeface="Calibri" panose="020F0502020204030204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Hargreaves, J. and Page, L. (2013)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Reflective Practice.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Cambridge: Policy Press.</a:t>
            </a:r>
            <a:r>
              <a:rPr lang="en-GB" sz="1600" dirty="0">
                <a:latin typeface="Arial"/>
                <a:cs typeface="Arial"/>
              </a:rPr>
              <a:t> </a:t>
            </a:r>
            <a:endParaRPr lang="en-GB" sz="1600" dirty="0">
              <a:latin typeface="Arial"/>
              <a:ea typeface="Calibri" panose="020F0502020204030204"/>
              <a:cs typeface="Arial"/>
            </a:endParaRPr>
          </a:p>
          <a:p>
            <a:endParaRPr lang="en-GB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Hugh-Jones, S., Rose, S., </a:t>
            </a:r>
            <a:r>
              <a:rPr lang="en-GB" sz="1600" err="1">
                <a:solidFill>
                  <a:srgbClr val="222222"/>
                </a:solidFill>
                <a:latin typeface="Arial"/>
                <a:cs typeface="Arial"/>
              </a:rPr>
              <a:t>Koutsopoulou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, G. and Simms-Ellis, R. (2018) 'How is stress reduced by a workplace mindfulness 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intervention? A qualitative study conceptualising experiences of change', 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Mindfulness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9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 pp.474-487. DOI:10.1007/s12671-017-0790-2. </a:t>
            </a:r>
            <a:r>
              <a:rPr lang="en-GB" sz="1600" dirty="0">
                <a:latin typeface="Arial"/>
                <a:cs typeface="Arial"/>
              </a:rPr>
              <a:t> </a:t>
            </a:r>
            <a:endParaRPr lang="en-GB" sz="1600" dirty="0">
              <a:latin typeface="Arial"/>
              <a:ea typeface="Calibri" panose="020F0502020204030204"/>
              <a:cs typeface="Calibri" panose="020F0502020204030204"/>
            </a:endParaRPr>
          </a:p>
          <a:p>
            <a:endParaRPr lang="en-GB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600" dirty="0" err="1">
                <a:solidFill>
                  <a:srgbClr val="222222"/>
                </a:solidFill>
                <a:latin typeface="Arial"/>
                <a:cs typeface="Arial"/>
              </a:rPr>
              <a:t>Ixer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, G. (1999) 'There's no such thing as reflection',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The British Journal of Social Work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, </a:t>
            </a:r>
            <a:r>
              <a:rPr lang="en-GB" sz="1600" i="1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29</a:t>
            </a:r>
            <a:r>
              <a:rPr lang="en-GB" sz="1600" dirty="0">
                <a:solidFill>
                  <a:srgbClr val="222222"/>
                </a:solidFill>
                <a:latin typeface="Arial"/>
                <a:ea typeface="+mn-lt"/>
                <a:cs typeface="+mn-lt"/>
              </a:rPr>
              <a:t>(4), pp.513-527. DOI: </a:t>
            </a:r>
            <a:r>
              <a:rPr lang="en-GB" sz="1600" dirty="0">
                <a:latin typeface="Arial"/>
                <a:cs typeface="Arial"/>
              </a:rPr>
              <a:t>10.1093/</a:t>
            </a:r>
            <a:r>
              <a:rPr lang="en-GB" sz="1600" dirty="0" err="1">
                <a:latin typeface="Arial"/>
                <a:cs typeface="Arial"/>
              </a:rPr>
              <a:t>bjsw</a:t>
            </a:r>
            <a:r>
              <a:rPr lang="en-GB" sz="1600" dirty="0">
                <a:latin typeface="Arial"/>
                <a:cs typeface="Arial"/>
              </a:rPr>
              <a:t>/29.4.513</a:t>
            </a:r>
            <a:endParaRPr lang="en-GB" sz="16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95459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DB628-3B60-9C2E-0CDE-787CB089F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26" y="261520"/>
            <a:ext cx="11384923" cy="61221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endParaRPr lang="en-GB" sz="1600">
              <a:solidFill>
                <a:srgbClr val="222222"/>
              </a:solidFill>
              <a:highlight>
                <a:srgbClr val="FFFF00"/>
              </a:highlight>
              <a:latin typeface="Arial"/>
              <a:ea typeface="Calibri"/>
              <a:cs typeface="Arial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222222"/>
              </a:solidFill>
              <a:latin typeface="Times New Roman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5D813F-3149-B824-9F8D-9D04BBBEF7E6}"/>
              </a:ext>
            </a:extLst>
          </p:cNvPr>
          <p:cNvSpPr txBox="1"/>
          <p:nvPr/>
        </p:nvSpPr>
        <p:spPr>
          <a:xfrm>
            <a:off x="5780" y="-317322"/>
            <a:ext cx="12197083" cy="70480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endParaRPr lang="en-US" dirty="0">
              <a:latin typeface="Arial"/>
              <a:ea typeface="Calibri"/>
              <a:cs typeface="Calibri"/>
            </a:endParaRPr>
          </a:p>
          <a:p>
            <a:r>
              <a:rPr lang="en-GB" sz="1500" dirty="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Ixer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G. (2016) 'The concept of reflection: is it skill based or values?',  </a:t>
            </a:r>
            <a:r>
              <a:rPr lang="en-GB" sz="1500" i="1" dirty="0">
                <a:latin typeface="Arial"/>
                <a:cs typeface="Arial"/>
              </a:rPr>
              <a:t>Social Work Education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35</a:t>
            </a:r>
            <a:r>
              <a:rPr lang="en-GB" sz="1500" dirty="0">
                <a:latin typeface="Arial"/>
                <a:cs typeface="Arial"/>
              </a:rPr>
              <a:t>(7), pp.809-824. DOI: </a:t>
            </a:r>
            <a:r>
              <a:rPr lang="en-GB" sz="1500" dirty="0">
                <a:latin typeface="Arial"/>
              </a:rPr>
              <a:t>10.1080/02615479.2016.1193136</a:t>
            </a:r>
            <a:r>
              <a:rPr lang="en-GB" sz="1500" dirty="0">
                <a:latin typeface="Arial"/>
                <a:ea typeface="Arial"/>
                <a:cs typeface="Arial"/>
              </a:rPr>
              <a:t>.</a:t>
            </a:r>
            <a:r>
              <a:rPr lang="en-GB" sz="1500" dirty="0">
                <a:latin typeface="Arial"/>
              </a:rPr>
              <a:t>​</a:t>
            </a:r>
            <a:endParaRPr lang="en-GB" sz="1500" dirty="0">
              <a:latin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Joyce, S., Modini, M., Christensen, H., 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Mykletun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A., Bryant, R., Mitchell, P. and Harvey, S. (2016) 'Workplace interventions </a:t>
            </a:r>
            <a:r>
              <a:rPr lang="en-GB" sz="1500" dirty="0">
                <a:latin typeface="Arial"/>
                <a:cs typeface="Arial"/>
              </a:rPr>
              <a:t>for common mental disorders: a systematic meta-review', </a:t>
            </a:r>
            <a:r>
              <a:rPr lang="en-GB" sz="1500" i="1" dirty="0">
                <a:latin typeface="Arial"/>
                <a:cs typeface="Arial"/>
              </a:rPr>
              <a:t>Psychological medicine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46</a:t>
            </a:r>
            <a:r>
              <a:rPr lang="en-GB" sz="1500" dirty="0">
                <a:latin typeface="Arial"/>
                <a:cs typeface="Arial"/>
              </a:rPr>
              <a:t>(4), pp.683-697. DOI: </a:t>
            </a:r>
            <a:r>
              <a:rPr lang="en-GB" sz="1500" dirty="0">
                <a:solidFill>
                  <a:srgbClr val="181817"/>
                </a:solidFill>
                <a:latin typeface="Arial"/>
                <a:ea typeface="Arial"/>
                <a:cs typeface="Arial"/>
              </a:rPr>
              <a:t>10.1017/S0033291715002408 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Knott, C and Scragg, T. (2013) </a:t>
            </a:r>
            <a:r>
              <a:rPr lang="en-GB" sz="1500" i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Reflective Practice in Social Work. </a:t>
            </a:r>
            <a:r>
              <a:rPr lang="en-GB" sz="15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3rd end. London: Learning Matters.</a:t>
            </a: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Kwok, A. (2014) 'The evolution of management theories: A literature review',</a:t>
            </a:r>
            <a:r>
              <a:rPr lang="en-GB" sz="1500" dirty="0">
                <a:solidFill>
                  <a:srgbClr val="222222"/>
                </a:solidFill>
                <a:latin typeface="Arial"/>
                <a:cs typeface="Arial"/>
              </a:rPr>
              <a:t> </a:t>
            </a:r>
            <a:r>
              <a:rPr lang="en-GB" sz="1500" i="1" dirty="0">
                <a:latin typeface="Arial"/>
                <a:cs typeface="Arial"/>
              </a:rPr>
              <a:t>Nang</a:t>
            </a:r>
            <a:r>
              <a:rPr lang="en-GB" sz="1500" i="1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 Yan Business Journal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3</a:t>
            </a:r>
            <a:r>
              <a:rPr lang="en-GB" sz="1500" dirty="0">
                <a:latin typeface="Arial"/>
                <a:cs typeface="Arial"/>
              </a:rPr>
              <a:t>(1), pp.28-40. DOI:10.1515/nybj-2015-0003.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LaMontagne, A., Martin, A., Page, K., Reavley, N., Noblet, A., Milner, A., 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Keegel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T. and Smith, P. (2014) 'Workplace mental </a:t>
            </a:r>
            <a:r>
              <a:rPr lang="en-GB" sz="1500" dirty="0">
                <a:latin typeface="Arial"/>
                <a:cs typeface="Arial"/>
              </a:rPr>
              <a:t>health: developing an integrated intervention approach',  </a:t>
            </a:r>
            <a:r>
              <a:rPr lang="en-GB" sz="1500" i="1" dirty="0">
                <a:latin typeface="Arial"/>
                <a:cs typeface="Arial"/>
              </a:rPr>
              <a:t>BMC psychiatry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14</a:t>
            </a:r>
            <a:r>
              <a:rPr lang="en-GB" sz="1500" dirty="0">
                <a:latin typeface="Arial"/>
                <a:cs typeface="Arial"/>
              </a:rPr>
              <a:t>, pp.1-11. DOI:10.1186/1471-244X-14-131.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Lockwood, G., Henderson, C. and Thornicroft, G. (2014) 'Mental health disability discrimination: Law, policy and </a:t>
            </a:r>
            <a:r>
              <a:rPr lang="en-GB" sz="1500" dirty="0">
                <a:latin typeface="Arial"/>
                <a:cs typeface="Arial"/>
              </a:rPr>
              <a:t>practice', </a:t>
            </a:r>
            <a:r>
              <a:rPr lang="en-GB" sz="1500" i="1" dirty="0">
                <a:latin typeface="Arial"/>
                <a:cs typeface="Arial"/>
              </a:rPr>
              <a:t>International Journal of Discrimination and the Law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14</a:t>
            </a:r>
            <a:r>
              <a:rPr lang="en-GB" sz="1500" dirty="0">
                <a:latin typeface="Arial"/>
                <a:cs typeface="Arial"/>
              </a:rPr>
              <a:t>(3), pp.168-182.DOI: </a:t>
            </a:r>
            <a:r>
              <a:rPr lang="en-GB" sz="1500" dirty="0">
                <a:latin typeface="Arial"/>
                <a:ea typeface="Arial"/>
                <a:cs typeface="Arial"/>
              </a:rPr>
              <a:t>10.1177/1358229114534541.​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Lutz, G., Scheffer, C., 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Edelhaeuser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F., 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Tauschel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D. and Neumann, M. (2013) 'A reflective practice intervention for professional development, reduced stress and improved patient care-A qualitative developmental evaluation', </a:t>
            </a:r>
            <a:r>
              <a:rPr lang="en-GB" sz="1500" i="1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Patient education and </a:t>
            </a:r>
            <a:r>
              <a:rPr lang="en-GB" sz="1500" i="1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counseling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 </a:t>
            </a:r>
            <a:r>
              <a:rPr lang="en-GB" sz="1500" i="1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92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(3), pp.337-345. DOI: </a:t>
            </a:r>
            <a:r>
              <a:rPr lang="en-GB" sz="1500" dirty="0">
                <a:latin typeface="Arial"/>
                <a:ea typeface="+mn-lt"/>
                <a:cs typeface="+mn-lt"/>
              </a:rPr>
              <a:t>10.1016/j.pec.2013.03.020.</a:t>
            </a:r>
            <a:endParaRPr lang="en-GB" sz="1500" dirty="0">
              <a:latin typeface="Arial"/>
              <a:ea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Martin, A., Sanderson, K., Scott, J. and Brough, P. (2009) 'Promoting mental health in small-medium enterprises: An </a:t>
            </a:r>
            <a:r>
              <a:rPr lang="en-GB" sz="1500" dirty="0">
                <a:latin typeface="Arial"/>
                <a:cs typeface="Arial"/>
              </a:rPr>
              <a:t>evaluation of the" Business in Mind" program', </a:t>
            </a:r>
            <a:r>
              <a:rPr lang="en-GB" sz="1500" i="1" dirty="0">
                <a:latin typeface="Arial"/>
                <a:cs typeface="Arial"/>
              </a:rPr>
              <a:t>BMC Public Health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9</a:t>
            </a:r>
            <a:r>
              <a:rPr lang="en-GB" sz="1500" dirty="0">
                <a:latin typeface="Arial"/>
                <a:cs typeface="Arial"/>
              </a:rPr>
              <a:t>, pp.1-9. DOI: 10.1186/1471-2458-9-239.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Mason, A. and Minerva, F. (2022) 'Should the Equality Act 2010 be extended to prohibit appearance discrimination?', </a:t>
            </a:r>
            <a:r>
              <a:rPr lang="en-GB" sz="1500" i="1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Political Studies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 </a:t>
            </a:r>
            <a:r>
              <a:rPr lang="en-GB" sz="1500" i="1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70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(2), pp.425-442. DOI: </a:t>
            </a:r>
            <a:r>
              <a:rPr lang="en-GB" sz="1500" dirty="0">
                <a:latin typeface="Arial"/>
                <a:ea typeface="+mn-lt"/>
                <a:cs typeface="+mn-lt"/>
              </a:rPr>
              <a:t>10.1177/0032321720966480.</a:t>
            </a:r>
            <a:endParaRPr lang="en-GB" sz="1500">
              <a:latin typeface="Arial"/>
              <a:ea typeface="Calibri"/>
              <a:cs typeface="Calibri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McLeod, J. (2010) 'The effectiveness of workplace counselling: A systematic review', </a:t>
            </a:r>
            <a:r>
              <a:rPr lang="en-GB" sz="1500" i="1" dirty="0">
                <a:latin typeface="Arial"/>
                <a:cs typeface="Arial"/>
              </a:rPr>
              <a:t>Counselling and Psychotherapy Research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10</a:t>
            </a:r>
            <a:r>
              <a:rPr lang="en-GB" sz="1500" dirty="0">
                <a:latin typeface="Arial"/>
                <a:cs typeface="Arial"/>
              </a:rPr>
              <a:t>(4), pp.238-248. DOI: </a:t>
            </a:r>
            <a:r>
              <a:rPr lang="en-GB" sz="1500" dirty="0">
                <a:latin typeface="Arial"/>
                <a:ea typeface="Arial"/>
                <a:cs typeface="Arial"/>
              </a:rPr>
              <a:t>10.1080/14733145.2010.485688.​</a:t>
            </a:r>
          </a:p>
          <a:p>
            <a:pPr marL="342900" indent="-342900">
              <a:buAutoNum type="arabicPeriod"/>
            </a:pPr>
            <a:endParaRPr lang="en-GB" sz="1400" dirty="0">
              <a:latin typeface="Arial"/>
              <a:ea typeface="Calibri" panose="020F050202020403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38034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6AF61-91DD-D376-21F7-4DABADE2A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858" y="-87074"/>
            <a:ext cx="11588839" cy="61543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endParaRPr lang="en-GB" sz="1600" dirty="0">
              <a:solidFill>
                <a:srgbClr val="181817"/>
              </a:solidFill>
              <a:latin typeface="Arial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10147E"/>
              </a:solidFill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600">
              <a:solidFill>
                <a:srgbClr val="222222"/>
              </a:solidFill>
              <a:latin typeface="Times New Roman"/>
              <a:cs typeface="Arial"/>
            </a:endParaRPr>
          </a:p>
          <a:p>
            <a:pPr>
              <a:buAutoNum type="arabicPeriod"/>
            </a:pPr>
            <a:endParaRPr lang="en-GB" sz="1000">
              <a:solidFill>
                <a:srgbClr val="222222"/>
              </a:solidFill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222222"/>
              </a:solidFill>
              <a:latin typeface="Times New Roman"/>
              <a:cs typeface="Arial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181817"/>
              </a:solidFill>
              <a:latin typeface="Times New Roman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45F240-6592-5394-C624-B7C097DDB4B6}"/>
              </a:ext>
            </a:extLst>
          </p:cNvPr>
          <p:cNvSpPr txBox="1"/>
          <p:nvPr/>
        </p:nvSpPr>
        <p:spPr>
          <a:xfrm>
            <a:off x="2976" y="55320"/>
            <a:ext cx="12177797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Memish, K., Martin, A., Bartlett, L., Dawkins, S. and Sanderson, K. (2017) 'Workplace mental health: An international review of </a:t>
            </a:r>
            <a:r>
              <a:rPr lang="en-GB" sz="1400" dirty="0">
                <a:latin typeface="Arial"/>
                <a:cs typeface="Arial"/>
              </a:rPr>
              <a:t>guidelines',  </a:t>
            </a:r>
            <a:r>
              <a:rPr lang="en-GB" sz="1400" i="1" dirty="0">
                <a:latin typeface="Arial"/>
                <a:cs typeface="Arial"/>
              </a:rPr>
              <a:t>Preventive medicine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101</a:t>
            </a:r>
            <a:r>
              <a:rPr lang="en-GB" sz="1400" dirty="0">
                <a:latin typeface="Arial"/>
                <a:cs typeface="Arial"/>
              </a:rPr>
              <a:t>, pp.213-222. DOI: </a:t>
            </a:r>
            <a:r>
              <a:rPr lang="en-GB" sz="1400" dirty="0">
                <a:solidFill>
                  <a:srgbClr val="1F1F1F"/>
                </a:solidFill>
                <a:latin typeface="Arial"/>
                <a:cs typeface="Arial"/>
              </a:rPr>
              <a:t>10.1016/j.ypmed.2017.03.017.</a:t>
            </a:r>
            <a:r>
              <a:rPr lang="en-GB" sz="1400" dirty="0">
                <a:latin typeface="Arial"/>
                <a:cs typeface="Arial"/>
              </a:rPr>
              <a:t> </a:t>
            </a:r>
            <a:endParaRPr lang="en-US" sz="1400"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Mind. (2024) </a:t>
            </a:r>
            <a:r>
              <a:rPr lang="en-GB" sz="1400" i="1" dirty="0">
                <a:latin typeface="Arial"/>
                <a:cs typeface="Arial"/>
              </a:rPr>
              <a:t>Creating a mentally healthy hybrid workplace. </a:t>
            </a:r>
            <a:r>
              <a:rPr lang="en-GB" sz="1400" dirty="0">
                <a:latin typeface="Arial"/>
                <a:cs typeface="Arial"/>
              </a:rPr>
              <a:t>Available at: </a:t>
            </a:r>
            <a:r>
              <a:rPr lang="en-GB" sz="1400" dirty="0">
                <a:latin typeface="Arial"/>
                <a:cs typeface="Arial"/>
                <a:hlinkClick r:id="rId2"/>
              </a:rPr>
              <a:t>Mental health tips for hybrid working | Mind - Mind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 (Accessed: 23/01/2024). </a:t>
            </a:r>
            <a:r>
              <a:rPr lang="en-GB" sz="1400" dirty="0">
                <a:latin typeface="Arial"/>
                <a:cs typeface="Arial"/>
              </a:rPr>
              <a:t> </a:t>
            </a:r>
          </a:p>
          <a:p>
            <a:endParaRPr lang="en-GB" sz="14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Muldoon, J., Bendickson, J., Bauman, A. and Liguori, E. (2020) 'Reassessing Elton Mayo: clarifying contradictions and </a:t>
            </a:r>
            <a:r>
              <a:rPr lang="en-GB" sz="1400" dirty="0">
                <a:latin typeface="Arial"/>
                <a:cs typeface="Arial"/>
              </a:rPr>
              <a:t>context', </a:t>
            </a:r>
            <a:r>
              <a:rPr lang="en-GB" sz="1400" i="1" dirty="0">
                <a:latin typeface="Arial"/>
                <a:cs typeface="Arial"/>
              </a:rPr>
              <a:t>Journal of Management History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26</a:t>
            </a:r>
            <a:r>
              <a:rPr lang="en-GB" sz="1400" dirty="0">
                <a:latin typeface="Arial"/>
                <a:cs typeface="Arial"/>
              </a:rPr>
              <a:t>(2), pp.165-185. DOI: 10.1108/JMH-05-2019-0033. </a:t>
            </a: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 err="1">
                <a:latin typeface="Arial"/>
                <a:ea typeface="Arial"/>
                <a:cs typeface="Arial"/>
              </a:rPr>
              <a:t>Omolawal</a:t>
            </a:r>
            <a:r>
              <a:rPr lang="en-GB" sz="1400" dirty="0">
                <a:latin typeface="Arial"/>
                <a:ea typeface="Arial"/>
                <a:cs typeface="Arial"/>
              </a:rPr>
              <a:t>, S. (2017) 'Human relations theory: implications for effective human resource management', </a:t>
            </a:r>
            <a:r>
              <a:rPr lang="en-GB" sz="1400" i="1" dirty="0">
                <a:latin typeface="Arial"/>
                <a:cs typeface="Arial"/>
              </a:rPr>
              <a:t>Ilorin Journal of Human Resource Management ,</a:t>
            </a:r>
            <a:r>
              <a:rPr lang="en-GB" sz="1400" dirty="0">
                <a:latin typeface="Arial"/>
                <a:cs typeface="Arial"/>
              </a:rPr>
              <a:t> 5(1) pp.1-8. Available at: HUMAN-RELATIONS-THEORY-IMPLICATIONS-FOR-EFFECTIVE-HUMAN-RESOURCE-MANAGEMENT.pdf (researchgate.net) (Accessed: 25/03/2024).</a:t>
            </a:r>
            <a:r>
              <a:rPr lang="en-GB" sz="1400" dirty="0">
                <a:latin typeface="Arial"/>
              </a:rPr>
              <a:t>​</a:t>
            </a:r>
            <a:endParaRPr lang="en-US" sz="1400">
              <a:latin typeface="Arial"/>
              <a:ea typeface="Calibri" panose="020F0502020204030204"/>
              <a:cs typeface="Calibri" panose="020F0502020204030204"/>
            </a:endParaRP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>
                <a:latin typeface="Arial"/>
                <a:ea typeface="Arial"/>
                <a:cs typeface="Arial"/>
              </a:rPr>
              <a:t>Patro, C. and Kumar, K. (2019) 'Effect of workplace stress management strategies on employees’ </a:t>
            </a:r>
            <a:r>
              <a:rPr lang="en-GB" sz="1400" dirty="0">
                <a:latin typeface="Arial"/>
                <a:cs typeface="Arial"/>
              </a:rPr>
              <a:t>efficiency', </a:t>
            </a:r>
            <a:r>
              <a:rPr lang="en-GB" sz="1400" i="1" dirty="0">
                <a:latin typeface="Arial"/>
                <a:cs typeface="Arial"/>
              </a:rPr>
              <a:t>International journal of scientific development and research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4</a:t>
            </a:r>
            <a:r>
              <a:rPr lang="en-GB" sz="1400" dirty="0">
                <a:latin typeface="Arial"/>
                <a:cs typeface="Arial"/>
              </a:rPr>
              <a:t>(5), pp.412-418. Available at: Effect-of-Workplace-Stress-Management-Strategies-on-Employees-Efficiency.pdf (researchgate.net) (Accessed: 28/03/2024).</a:t>
            </a:r>
            <a:endParaRPr lang="en-GB" sz="1400">
              <a:latin typeface="Arial"/>
              <a:ea typeface="Calibri" panose="020F0502020204030204"/>
              <a:cs typeface="Arial"/>
            </a:endParaRP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 err="1">
                <a:latin typeface="Arial"/>
                <a:ea typeface="Arial"/>
                <a:cs typeface="Arial"/>
              </a:rPr>
              <a:t>Prasko</a:t>
            </a:r>
            <a:r>
              <a:rPr lang="en-GB" sz="1400" dirty="0">
                <a:latin typeface="Arial"/>
                <a:ea typeface="Arial"/>
                <a:cs typeface="Arial"/>
              </a:rPr>
              <a:t>, J., </a:t>
            </a:r>
            <a:r>
              <a:rPr lang="en-GB" sz="1400" dirty="0" err="1">
                <a:latin typeface="Arial"/>
                <a:ea typeface="Arial"/>
                <a:cs typeface="Arial"/>
              </a:rPr>
              <a:t>Mozny</a:t>
            </a:r>
            <a:r>
              <a:rPr lang="en-GB" sz="1400" dirty="0">
                <a:latin typeface="Arial"/>
                <a:ea typeface="Arial"/>
                <a:cs typeface="Arial"/>
              </a:rPr>
              <a:t>, P., Novotny, M., </a:t>
            </a:r>
            <a:r>
              <a:rPr lang="en-GB" sz="1400" dirty="0" err="1">
                <a:latin typeface="Arial"/>
                <a:ea typeface="Arial"/>
                <a:cs typeface="Arial"/>
              </a:rPr>
              <a:t>Slepecky</a:t>
            </a:r>
            <a:r>
              <a:rPr lang="en-GB" sz="1400" dirty="0">
                <a:latin typeface="Arial"/>
                <a:ea typeface="Arial"/>
                <a:cs typeface="Arial"/>
              </a:rPr>
              <a:t>, M. and </a:t>
            </a:r>
            <a:r>
              <a:rPr lang="en-GB" sz="1400" dirty="0" err="1">
                <a:latin typeface="Arial"/>
                <a:ea typeface="Arial"/>
                <a:cs typeface="Arial"/>
              </a:rPr>
              <a:t>Vyskocilova</a:t>
            </a:r>
            <a:r>
              <a:rPr lang="en-GB" sz="1400" dirty="0">
                <a:latin typeface="Arial"/>
                <a:ea typeface="Arial"/>
                <a:cs typeface="Arial"/>
              </a:rPr>
              <a:t>, J. (2012) 'Self-reflection in cognitive behavioural therapy </a:t>
            </a:r>
            <a:r>
              <a:rPr lang="en-GB" sz="1400" dirty="0">
                <a:latin typeface="Arial"/>
                <a:cs typeface="Arial"/>
              </a:rPr>
              <a:t>and supervision',  </a:t>
            </a:r>
            <a:r>
              <a:rPr lang="en-GB" sz="1400" i="1" dirty="0">
                <a:latin typeface="Arial"/>
                <a:cs typeface="Arial"/>
              </a:rPr>
              <a:t>Biomedical Papers of the Medical Faculty of </a:t>
            </a:r>
            <a:r>
              <a:rPr lang="en-GB" sz="1400" i="1" dirty="0" err="1">
                <a:latin typeface="Arial"/>
                <a:ea typeface="Arial"/>
                <a:cs typeface="Arial"/>
              </a:rPr>
              <a:t>Palacky</a:t>
            </a:r>
            <a:r>
              <a:rPr lang="en-GB" sz="1400" i="1" dirty="0">
                <a:latin typeface="Arial"/>
                <a:ea typeface="Arial"/>
                <a:cs typeface="Arial"/>
              </a:rPr>
              <a:t> University in Olomouc</a:t>
            </a:r>
            <a:r>
              <a:rPr lang="en-GB" sz="1400" dirty="0">
                <a:latin typeface="Arial"/>
                <a:ea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156</a:t>
            </a:r>
            <a:r>
              <a:rPr lang="en-GB" sz="1400" dirty="0">
                <a:latin typeface="Arial"/>
                <a:cs typeface="Arial"/>
              </a:rPr>
              <a:t>(4), pp. 377-384. DOI:10.5507/bp.2012.027</a:t>
            </a:r>
            <a:r>
              <a:rPr lang="en-GB" sz="14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>
                <a:latin typeface="Arial"/>
                <a:ea typeface="Arial"/>
                <a:cs typeface="Arial"/>
              </a:rPr>
              <a:t>Ross, J.  (2011) 'Traces of self: online reflective practices and performances in higher education' </a:t>
            </a:r>
            <a:r>
              <a:rPr lang="en-GB" sz="1400" i="1" dirty="0">
                <a:latin typeface="Arial"/>
                <a:cs typeface="Arial"/>
              </a:rPr>
              <a:t>Teaching in Higher Education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16</a:t>
            </a:r>
            <a:r>
              <a:rPr lang="en-GB" sz="1400" dirty="0">
                <a:latin typeface="Arial"/>
                <a:cs typeface="Arial"/>
              </a:rPr>
              <a:t>(1), pp.113-126. DOI: </a:t>
            </a:r>
            <a:r>
              <a:rPr lang="en-GB" sz="1400" dirty="0">
                <a:latin typeface="Arial"/>
                <a:ea typeface="Arial"/>
                <a:cs typeface="Arial"/>
              </a:rPr>
              <a:t>10.1080/13562517.2011.530753.​</a:t>
            </a: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>
                <a:latin typeface="Arial"/>
                <a:ea typeface="Arial"/>
                <a:cs typeface="Arial"/>
              </a:rPr>
              <a:t>Sawyer, T., Eppich, W., Brett-</a:t>
            </a:r>
            <a:r>
              <a:rPr lang="en-GB" sz="1400" dirty="0" err="1">
                <a:latin typeface="Arial"/>
                <a:ea typeface="Arial"/>
                <a:cs typeface="Arial"/>
              </a:rPr>
              <a:t>Fleegler</a:t>
            </a:r>
            <a:r>
              <a:rPr lang="en-GB" sz="1400" dirty="0">
                <a:latin typeface="Arial"/>
                <a:ea typeface="Arial"/>
                <a:cs typeface="Arial"/>
              </a:rPr>
              <a:t>, M., Grant, V. and Cheng, A. (2016) 'More than one way to debrief: a critical review of </a:t>
            </a:r>
            <a:r>
              <a:rPr lang="en-GB" sz="1400" dirty="0">
                <a:latin typeface="Arial"/>
                <a:cs typeface="Arial"/>
              </a:rPr>
              <a:t>healthcare simulation debriefing methods', </a:t>
            </a:r>
            <a:r>
              <a:rPr lang="en-GB" sz="1400" i="1" dirty="0">
                <a:latin typeface="Arial"/>
                <a:cs typeface="Arial"/>
              </a:rPr>
              <a:t>Simulation in Healthcare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11</a:t>
            </a:r>
            <a:r>
              <a:rPr lang="en-GB" sz="1400" dirty="0">
                <a:latin typeface="Arial"/>
                <a:cs typeface="Arial"/>
              </a:rPr>
              <a:t>(3), pp.209-217. DOI: </a:t>
            </a:r>
            <a:r>
              <a:rPr lang="en-GB" sz="1400" dirty="0">
                <a:latin typeface="Arial"/>
                <a:ea typeface="Arial"/>
                <a:cs typeface="Arial"/>
              </a:rPr>
              <a:t>10.1097/SIH.0000000000000148.​</a:t>
            </a: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>
                <a:latin typeface="Arial"/>
                <a:ea typeface="Arial"/>
                <a:cs typeface="Arial"/>
              </a:rPr>
              <a:t>Schröer, S., Haupt, J. and Pieper, C. (2014) 'Evidence-based lifestyle interventions in the workplace—an </a:t>
            </a:r>
            <a:r>
              <a:rPr lang="en-GB" sz="1400" dirty="0">
                <a:latin typeface="Arial"/>
                <a:cs typeface="Arial"/>
              </a:rPr>
              <a:t>overview',  </a:t>
            </a:r>
            <a:r>
              <a:rPr lang="en-GB" sz="1400" i="1" dirty="0">
                <a:latin typeface="Arial"/>
                <a:cs typeface="Arial"/>
              </a:rPr>
              <a:t>Occupational medicine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64</a:t>
            </a:r>
            <a:r>
              <a:rPr lang="en-GB" sz="1400" dirty="0">
                <a:latin typeface="Arial"/>
                <a:cs typeface="Arial"/>
              </a:rPr>
              <a:t>(1), pp.8-12. DOI:</a:t>
            </a:r>
            <a:r>
              <a:rPr lang="en-GB" sz="1400" dirty="0">
                <a:latin typeface="Arial"/>
                <a:ea typeface="Arial"/>
                <a:cs typeface="Arial"/>
              </a:rPr>
              <a:t>10.1093/</a:t>
            </a:r>
            <a:r>
              <a:rPr lang="en-GB" sz="1400" dirty="0" err="1">
                <a:latin typeface="Arial"/>
                <a:ea typeface="Arial"/>
                <a:cs typeface="Arial"/>
              </a:rPr>
              <a:t>occmed</a:t>
            </a:r>
            <a:r>
              <a:rPr lang="en-GB" sz="1400" dirty="0">
                <a:latin typeface="Arial"/>
                <a:ea typeface="Arial"/>
                <a:cs typeface="Arial"/>
              </a:rPr>
              <a:t>/kqt136.​</a:t>
            </a:r>
          </a:p>
          <a:p>
            <a:endParaRPr lang="en-GB" sz="1400" dirty="0">
              <a:latin typeface="Arial"/>
              <a:ea typeface="Arial"/>
              <a:cs typeface="Arial"/>
            </a:endParaRPr>
          </a:p>
          <a:p>
            <a:r>
              <a:rPr lang="en-GB" sz="1400" dirty="0">
                <a:latin typeface="Arial"/>
                <a:ea typeface="Arial"/>
                <a:cs typeface="Arial"/>
              </a:rPr>
              <a:t>Scott, Z., </a:t>
            </a:r>
            <a:r>
              <a:rPr lang="en-GB" sz="1400" dirty="0" err="1">
                <a:latin typeface="Arial"/>
                <a:ea typeface="Arial"/>
                <a:cs typeface="Arial"/>
              </a:rPr>
              <a:t>O'Curry</a:t>
            </a:r>
            <a:r>
              <a:rPr lang="en-GB" sz="1400" dirty="0">
                <a:latin typeface="Arial"/>
                <a:ea typeface="Arial"/>
                <a:cs typeface="Arial"/>
              </a:rPr>
              <a:t>, S. and </a:t>
            </a:r>
            <a:r>
              <a:rPr lang="en-GB" sz="1400" dirty="0" err="1">
                <a:latin typeface="Arial"/>
                <a:ea typeface="Arial"/>
                <a:cs typeface="Arial"/>
              </a:rPr>
              <a:t>Mastroyannopoulou</a:t>
            </a:r>
            <a:r>
              <a:rPr lang="en-GB" sz="1400" dirty="0">
                <a:latin typeface="Arial"/>
                <a:ea typeface="Arial"/>
                <a:cs typeface="Arial"/>
              </a:rPr>
              <a:t>, K. (2022) 'The impact and experience of debriefing for clinical staff following </a:t>
            </a:r>
            <a:r>
              <a:rPr lang="en-GB" sz="1400" dirty="0">
                <a:latin typeface="Arial"/>
                <a:cs typeface="Arial"/>
              </a:rPr>
              <a:t>traumatic events in clinical settings: A systematic review', </a:t>
            </a:r>
            <a:r>
              <a:rPr lang="en-GB" sz="1400" i="1" dirty="0">
                <a:latin typeface="Arial"/>
                <a:cs typeface="Arial"/>
              </a:rPr>
              <a:t>Journal of Traumatic Stress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35</a:t>
            </a:r>
            <a:r>
              <a:rPr lang="en-GB" sz="1400" dirty="0">
                <a:latin typeface="Arial"/>
                <a:cs typeface="Arial"/>
              </a:rPr>
              <a:t>(1), pp.278-287. DOI: </a:t>
            </a:r>
            <a:r>
              <a:rPr lang="en-GB" sz="1400" dirty="0">
                <a:latin typeface="Arial"/>
                <a:ea typeface="Arial"/>
                <a:cs typeface="Arial"/>
              </a:rPr>
              <a:t>10.1002/jts.22736.</a:t>
            </a:r>
          </a:p>
          <a:p>
            <a:pPr marL="342900" indent="-342900">
              <a:buAutoNum type="arabicPeriod"/>
            </a:pPr>
            <a:endParaRPr lang="en-GB" sz="1600" dirty="0">
              <a:latin typeface="Arial"/>
              <a:ea typeface="Calibri" panose="020F050202020403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602406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EDC53-0839-F96C-BE70-03F1C09C7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991" y="183753"/>
            <a:ext cx="11451310" cy="64470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endParaRPr lang="en-GB" sz="1600" dirty="0">
              <a:solidFill>
                <a:srgbClr val="222222"/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1F1F1F"/>
              </a:solidFill>
              <a:latin typeface="Arial"/>
              <a:ea typeface="Calibri" panose="020F0502020204030204"/>
              <a:cs typeface="Calibri" panose="020F0502020204030204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222222"/>
              </a:solidFill>
              <a:latin typeface="Arial"/>
              <a:ea typeface="Calibri" panose="020F0502020204030204"/>
              <a:cs typeface="Calibri" panose="020F0502020204030204"/>
            </a:endParaRPr>
          </a:p>
          <a:p>
            <a:pPr marL="342900" indent="-342900">
              <a:buAutoNum type="arabicPeriod"/>
            </a:pPr>
            <a:endParaRPr lang="en-GB" sz="1600">
              <a:solidFill>
                <a:srgbClr val="222222"/>
              </a:solidFill>
              <a:latin typeface="Arial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D42CBF-4C8C-BFA5-9795-3D92E5DEF330}"/>
              </a:ext>
            </a:extLst>
          </p:cNvPr>
          <p:cNvSpPr txBox="1"/>
          <p:nvPr/>
        </p:nvSpPr>
        <p:spPr>
          <a:xfrm>
            <a:off x="-5354" y="-2579"/>
            <a:ext cx="12395953" cy="70326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Sicora, A. (2017) </a:t>
            </a:r>
            <a:r>
              <a:rPr lang="en-GB" sz="1500" i="1" dirty="0">
                <a:solidFill>
                  <a:srgbClr val="000000"/>
                </a:solidFill>
                <a:latin typeface="Arial"/>
                <a:cs typeface="Arial"/>
              </a:rPr>
              <a:t>Reflective practice and learning from mistakes in social work. 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Bristol:</a:t>
            </a:r>
            <a:r>
              <a:rPr lang="en-GB" sz="1500" i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Policy Press. </a:t>
            </a:r>
            <a:endParaRPr lang="en-GB" sz="1500" dirty="0">
              <a:latin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Smith, S. (2015) 'Including children's perceptions from meditation in a discussion about reflective practices in education', </a:t>
            </a:r>
            <a:r>
              <a:rPr lang="en-GB" sz="1500" i="1" dirty="0">
                <a:solidFill>
                  <a:srgbClr val="000000"/>
                </a:solidFill>
                <a:latin typeface="Arial"/>
                <a:cs typeface="Arial"/>
              </a:rPr>
              <a:t>Learning Communities: International Journal of Learning in Social contexts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, 18, pp.88-98. DOI: 10.18793/LCJ2015.18.09. </a:t>
            </a:r>
          </a:p>
          <a:p>
            <a:endParaRPr lang="en-GB" sz="15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500" err="1">
                <a:solidFill>
                  <a:srgbClr val="000000"/>
                </a:solidFill>
                <a:latin typeface="Arial"/>
                <a:cs typeface="Arial"/>
              </a:rPr>
              <a:t>Somoray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, K., Shakespeare‐Finch, J. and Armstrong, D. (2020) 'The impact of personality and workplace belongingness on mental health workers' professional quality of life', </a:t>
            </a:r>
            <a:r>
              <a:rPr lang="en-GB" sz="1500" i="1" dirty="0">
                <a:solidFill>
                  <a:srgbClr val="000000"/>
                </a:solidFill>
                <a:latin typeface="Arial"/>
                <a:cs typeface="Arial"/>
              </a:rPr>
              <a:t>Australian Psychologist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, </a:t>
            </a:r>
            <a:r>
              <a:rPr lang="en-GB" sz="1500" i="1" dirty="0">
                <a:solidFill>
                  <a:srgbClr val="000000"/>
                </a:solidFill>
                <a:latin typeface="Arial"/>
                <a:cs typeface="Arial"/>
              </a:rPr>
              <a:t>52</a:t>
            </a:r>
            <a:r>
              <a:rPr lang="en-GB" sz="1500" dirty="0">
                <a:solidFill>
                  <a:srgbClr val="000000"/>
                </a:solidFill>
                <a:latin typeface="Arial"/>
                <a:cs typeface="Arial"/>
              </a:rPr>
              <a:t>(1), pp.52-60. DOI: 10.1111/ap.12182.  </a:t>
            </a:r>
            <a:endParaRPr lang="en-GB" sz="1500" dirty="0">
              <a:latin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Spafford, S. and Haarhoff, B. (2015) 'What are the conditions needed to facilitate online self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Cambria Math"/>
                <a:cs typeface="Cambria Math"/>
              </a:rPr>
              <a:t>‐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reflection for cognitive </a:t>
            </a:r>
            <a:r>
              <a:rPr lang="en-GB" sz="1500" dirty="0">
                <a:latin typeface="Arial"/>
                <a:cs typeface="Arial"/>
              </a:rPr>
              <a:t>behaviour therapy trainees?', </a:t>
            </a:r>
            <a:r>
              <a:rPr lang="en-GB" sz="1500" i="1" dirty="0">
                <a:latin typeface="Arial"/>
                <a:cs typeface="Arial"/>
              </a:rPr>
              <a:t>Australian Psychologist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50</a:t>
            </a:r>
            <a:r>
              <a:rPr lang="en-GB" sz="1500" dirty="0">
                <a:latin typeface="Arial"/>
                <a:cs typeface="Arial"/>
              </a:rPr>
              <a:t>(3), pp.232-240. DOI: </a:t>
            </a:r>
            <a:r>
              <a:rPr lang="en-GB" sz="1500" dirty="0">
                <a:latin typeface="Arial"/>
                <a:ea typeface="Arial"/>
                <a:cs typeface="Arial"/>
              </a:rPr>
              <a:t>10.1111/ap.12076.​</a:t>
            </a:r>
            <a:endParaRPr lang="en-US" sz="1500">
              <a:latin typeface="Arial"/>
              <a:ea typeface="Calibri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Tan, L., Wang, M., Modini, M., Joyce, S., 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Mykletun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A., Christensen, H. and Harvey, S. (2014) 'Preventing the </a:t>
            </a:r>
            <a:r>
              <a:rPr lang="en-GB" sz="1500" dirty="0">
                <a:latin typeface="Arial"/>
                <a:cs typeface="Arial"/>
              </a:rPr>
              <a:t>development of depression at work: a systematic review and meta-analysis of universal interventions in the workplace', </a:t>
            </a:r>
            <a:r>
              <a:rPr lang="en-GB" sz="1500" i="1" dirty="0">
                <a:latin typeface="Arial"/>
                <a:cs typeface="Arial"/>
              </a:rPr>
              <a:t>BMC medicine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12</a:t>
            </a:r>
            <a:r>
              <a:rPr lang="en-GB" sz="1500" dirty="0">
                <a:latin typeface="Arial"/>
                <a:cs typeface="Arial"/>
              </a:rPr>
              <a:t>, pp.1-11. DOI: 10.1186/1741-7015-12-74.</a:t>
            </a:r>
            <a:r>
              <a:rPr lang="en-GB" sz="1500" dirty="0">
                <a:latin typeface="Arial"/>
              </a:rPr>
              <a:t>​</a:t>
            </a:r>
            <a:endParaRPr lang="en-GB" sz="1500" dirty="0">
              <a:latin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Tarrant, P. (2013) </a:t>
            </a:r>
            <a:r>
              <a:rPr lang="en-GB" sz="1500" i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Reflective practice and professional development. </a:t>
            </a:r>
            <a:r>
              <a:rPr lang="en-GB" sz="15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London: Sage Publications.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Tesluk, P. and Jacobs, R. (1998) 'Toward an integrated model of work experience',  </a:t>
            </a:r>
            <a:r>
              <a:rPr lang="en-GB" sz="1500" i="1" dirty="0">
                <a:latin typeface="Arial"/>
                <a:cs typeface="Arial"/>
              </a:rPr>
              <a:t>Personnel psychology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51</a:t>
            </a:r>
            <a:r>
              <a:rPr lang="en-GB" sz="1500" dirty="0">
                <a:latin typeface="Arial"/>
                <a:cs typeface="Arial"/>
              </a:rPr>
              <a:t>(2), pp.321-355. DOI: 10.1111/j.1744-6570.1998.tb00728.x.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Thompson, S. and Thompson, N. (2023) </a:t>
            </a:r>
            <a:r>
              <a:rPr lang="en-GB" sz="1500" i="1" dirty="0">
                <a:latin typeface="Arial"/>
                <a:cs typeface="Arial"/>
              </a:rPr>
              <a:t>The critically reflective practitioner</a:t>
            </a:r>
            <a:r>
              <a:rPr lang="en-GB" sz="1500" dirty="0">
                <a:latin typeface="Arial"/>
                <a:cs typeface="Arial"/>
              </a:rPr>
              <a:t>. 3rd </a:t>
            </a:r>
            <a:r>
              <a:rPr lang="en-GB" sz="1500" dirty="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edn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. London: Bloomsbury Publishing.</a:t>
            </a:r>
            <a:r>
              <a:rPr lang="en-GB" sz="1500" dirty="0">
                <a:latin typeface="Arial"/>
              </a:rPr>
              <a:t>​</a:t>
            </a:r>
            <a:endParaRPr lang="en-GB" sz="1500" dirty="0">
              <a:latin typeface="Arial"/>
              <a:cs typeface="Arial"/>
            </a:endParaRPr>
          </a:p>
          <a:p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Timms, C., Brough, P. and Chan, X. (2020) 'Employees’ psychological health and the impact of flexible working arrangements. </a:t>
            </a:r>
            <a:r>
              <a:rPr lang="en-GB" sz="1500" dirty="0">
                <a:latin typeface="Arial"/>
                <a:cs typeface="Arial"/>
              </a:rPr>
              <a:t>In Norgate, S and Cooper, C. (eds.) </a:t>
            </a:r>
            <a:r>
              <a:rPr lang="en-GB" sz="1500" i="1" dirty="0">
                <a:latin typeface="Arial"/>
                <a:cs typeface="Arial"/>
              </a:rPr>
              <a:t>Flexible Work.</a:t>
            </a:r>
            <a:r>
              <a:rPr lang="en-GB" sz="1500" dirty="0">
                <a:latin typeface="Arial"/>
                <a:cs typeface="Arial"/>
              </a:rPr>
              <a:t> Abington: Routledge, pp</a:t>
            </a:r>
            <a:r>
              <a:rPr lang="en-GB" sz="1500" dirty="0">
                <a:latin typeface="Arial"/>
                <a:ea typeface="Arial"/>
                <a:cs typeface="Arial"/>
              </a:rPr>
              <a:t>. 35-47.</a:t>
            </a:r>
            <a:endParaRPr lang="en-GB" sz="15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endParaRPr lang="en-GB" sz="1500" dirty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Timms, C., Brough, P., O'Driscoll, M., </a:t>
            </a:r>
            <a:r>
              <a:rPr lang="en-GB" sz="150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Kalliath</a:t>
            </a:r>
            <a:r>
              <a:rPr lang="en-GB" sz="15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T., Siu, O., Sit, C. and Lo, D. (2015) 'Flexible work arrangements, work </a:t>
            </a:r>
            <a:r>
              <a:rPr lang="en-GB" sz="1500" dirty="0">
                <a:latin typeface="Arial"/>
                <a:cs typeface="Arial"/>
              </a:rPr>
              <a:t>engagement, turnover intentions and psychological health', </a:t>
            </a:r>
            <a:r>
              <a:rPr lang="en-GB" sz="1500" i="1" dirty="0">
                <a:latin typeface="Arial"/>
                <a:cs typeface="Arial"/>
              </a:rPr>
              <a:t>Asia Pacific Journal of Human Resources</a:t>
            </a:r>
            <a:r>
              <a:rPr lang="en-GB" sz="1500" dirty="0">
                <a:latin typeface="Arial"/>
                <a:cs typeface="Arial"/>
              </a:rPr>
              <a:t>, </a:t>
            </a:r>
            <a:r>
              <a:rPr lang="en-GB" sz="1500" i="1" dirty="0">
                <a:latin typeface="Arial"/>
                <a:cs typeface="Arial"/>
              </a:rPr>
              <a:t>53</a:t>
            </a:r>
            <a:r>
              <a:rPr lang="en-GB" sz="1500" dirty="0">
                <a:latin typeface="Arial"/>
                <a:cs typeface="Arial"/>
              </a:rPr>
              <a:t>(1), pp.83-103. DOI: 10.1111/1744-7941.12030.</a:t>
            </a:r>
            <a:r>
              <a:rPr lang="en-GB" sz="1500" dirty="0">
                <a:latin typeface="Arial"/>
                <a:ea typeface="Arial"/>
                <a:cs typeface="Arial"/>
              </a:rPr>
              <a:t>​</a:t>
            </a:r>
            <a:endParaRPr lang="en-GB" sz="1500"/>
          </a:p>
          <a:p>
            <a:endParaRPr lang="en-GB" sz="1600" dirty="0">
              <a:latin typeface="Arial"/>
              <a:ea typeface="Arial"/>
              <a:cs typeface="Arial"/>
            </a:endParaRPr>
          </a:p>
          <a:p>
            <a:endParaRPr lang="en-GB" sz="1600" dirty="0">
              <a:latin typeface="Arial"/>
              <a:ea typeface="Arial"/>
              <a:cs typeface="Arial"/>
            </a:endParaRPr>
          </a:p>
          <a:p>
            <a:endParaRPr lang="en-GB" sz="1100"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4414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CE163-9D18-E9D9-8E9E-D955A13D6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04" y="3452"/>
            <a:ext cx="12072729" cy="684716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Timor-</a:t>
            </a:r>
            <a:r>
              <a:rPr lang="en-GB" sz="1800" err="1">
                <a:solidFill>
                  <a:srgbClr val="222222"/>
                </a:solidFill>
                <a:latin typeface="Arial"/>
                <a:cs typeface="Arial"/>
              </a:rPr>
              <a:t>Shlevin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, S., Aharon, T., Segev, S., Mazor, S. and Ishai, E. (2022) 'From critical reflection to critical professional practice: Addressing the tensions between critical and hegemonic </a:t>
            </a:r>
            <a:r>
              <a:rPr lang="en-GB" sz="1800" err="1">
                <a:solidFill>
                  <a:srgbClr val="222222"/>
                </a:solidFill>
                <a:latin typeface="Arial"/>
                <a:cs typeface="Arial"/>
              </a:rPr>
              <a:t>perspectives',</a:t>
            </a:r>
            <a:r>
              <a:rPr lang="en-GB" sz="1800" i="1" err="1">
                <a:solidFill>
                  <a:srgbClr val="222222"/>
                </a:solidFill>
                <a:latin typeface="Arial"/>
                <a:cs typeface="Arial"/>
              </a:rPr>
              <a:t>Qualitative</a:t>
            </a:r>
            <a:r>
              <a:rPr lang="en-GB" sz="1800" i="1" dirty="0">
                <a:solidFill>
                  <a:srgbClr val="222222"/>
                </a:solidFill>
                <a:latin typeface="Arial"/>
                <a:cs typeface="Arial"/>
              </a:rPr>
              <a:t> Social Work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1800" i="1" dirty="0">
                <a:solidFill>
                  <a:srgbClr val="222222"/>
                </a:solidFill>
                <a:latin typeface="Arial"/>
                <a:cs typeface="Arial"/>
              </a:rPr>
              <a:t>21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(2), pp.277-293. DOI:</a:t>
            </a:r>
            <a:r>
              <a:rPr lang="en-GB" sz="1800" dirty="0">
                <a:latin typeface="Arial"/>
                <a:cs typeface="Arial"/>
              </a:rPr>
              <a:t>10.1177/14733250211006765.</a:t>
            </a:r>
            <a:endParaRPr lang="en-US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cs typeface="Arial"/>
              </a:rPr>
              <a:t>Vantage Fits. (2024) </a:t>
            </a:r>
            <a:r>
              <a:rPr lang="en-GB" sz="1800" i="1" dirty="0">
                <a:latin typeface="Arial"/>
                <a:cs typeface="Arial"/>
              </a:rPr>
              <a:t>18 Excellent benefits of yoga in the workplace. </a:t>
            </a:r>
            <a:r>
              <a:rPr lang="en-GB" sz="1800" dirty="0">
                <a:latin typeface="Arial"/>
                <a:cs typeface="Arial"/>
              </a:rPr>
              <a:t>Available at: </a:t>
            </a:r>
            <a:r>
              <a:rPr lang="en-GB" sz="1800" dirty="0">
                <a:latin typeface="Arial"/>
                <a:cs typeface="Arial"/>
                <a:hlinkClick r:id="rId2"/>
              </a:rPr>
              <a:t>18 Excellent Benefits Of Trying Yoga In The Workplace (vantagefit.io)</a:t>
            </a:r>
            <a:r>
              <a:rPr lang="en-GB" sz="1800" dirty="0">
                <a:latin typeface="Arial"/>
                <a:cs typeface="Arial"/>
              </a:rPr>
              <a:t> (Accessed: 26/11/2024).</a:t>
            </a:r>
            <a:endParaRPr lang="en-US" sz="18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Wagner, S., Koehn, C., White, M., Harder, H., Schultz, I., Williams-Whitt, K., </a:t>
            </a:r>
            <a:r>
              <a:rPr lang="en-GB" sz="1800" err="1">
                <a:solidFill>
                  <a:srgbClr val="222222"/>
                </a:solidFill>
                <a:latin typeface="Arial"/>
                <a:cs typeface="Arial"/>
              </a:rPr>
              <a:t>Wärje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, O., Dionne, C., </a:t>
            </a:r>
            <a:r>
              <a:rPr lang="en-GB" sz="1800" err="1">
                <a:solidFill>
                  <a:srgbClr val="222222"/>
                </a:solidFill>
                <a:latin typeface="Arial"/>
                <a:cs typeface="Arial"/>
              </a:rPr>
              <a:t>Koehoorn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, M., Pasca, R. and </a:t>
            </a:r>
            <a:r>
              <a:rPr lang="en-GB" sz="1800" dirty="0">
                <a:latin typeface="Arial"/>
                <a:cs typeface="Arial"/>
              </a:rPr>
              <a:t>Hsu, V. (2016) 'Mental health interventions in the workplace and work outcomes: a best-evidence synthesis of systematic reviews', </a:t>
            </a:r>
            <a:r>
              <a:rPr lang="en-GB" sz="1800" i="1" dirty="0">
                <a:latin typeface="Arial"/>
                <a:cs typeface="Arial"/>
              </a:rPr>
              <a:t>The international journal of occupational and environmental medicine</a:t>
            </a:r>
            <a:r>
              <a:rPr lang="en-GB" sz="1800" dirty="0">
                <a:latin typeface="Arial"/>
                <a:cs typeface="Arial"/>
              </a:rPr>
              <a:t>, </a:t>
            </a:r>
            <a:r>
              <a:rPr lang="en-GB" sz="1800" i="1" dirty="0">
                <a:latin typeface="Arial"/>
                <a:cs typeface="Arial"/>
              </a:rPr>
              <a:t>7</a:t>
            </a:r>
            <a:r>
              <a:rPr lang="en-GB" sz="1800" dirty="0">
                <a:latin typeface="Arial"/>
                <a:cs typeface="Arial"/>
              </a:rPr>
              <a:t>(1), p.1-14. DOI:10.15171/ijoem.2016.607. </a:t>
            </a:r>
            <a:endParaRPr lang="en-US" sz="18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cs typeface="Arial"/>
              </a:rPr>
              <a:t>Welsh Womans Aid. (2024) </a:t>
            </a:r>
            <a:r>
              <a:rPr lang="en-GB" sz="1800" i="1" dirty="0">
                <a:latin typeface="Arial"/>
                <a:cs typeface="Arial"/>
              </a:rPr>
              <a:t>Work with us. </a:t>
            </a:r>
            <a:r>
              <a:rPr lang="en-GB" sz="1800" dirty="0">
                <a:latin typeface="Arial"/>
                <a:cs typeface="Arial"/>
              </a:rPr>
              <a:t>Available at: </a:t>
            </a:r>
            <a:r>
              <a:rPr lang="en-GB" sz="1800" dirty="0">
                <a:latin typeface="Arial"/>
                <a:cs typeface="Arial"/>
                <a:hlinkClick r:id="rId3"/>
              </a:rPr>
              <a:t>Work with us : Welsh Women's Aid (welshwomensaid.org.uk)</a:t>
            </a:r>
            <a:r>
              <a:rPr lang="en-GB" sz="1800" dirty="0">
                <a:latin typeface="Arial"/>
                <a:cs typeface="Arial"/>
              </a:rPr>
              <a:t> (Accessed: 10/01/2024). </a:t>
            </a:r>
            <a:endParaRPr lang="en-GB" sz="18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Wessely, S. and Deahl, M. (2003) 'Psychological debriefing is a waste of time',  </a:t>
            </a:r>
            <a:r>
              <a:rPr lang="en-GB" sz="1800" i="1" dirty="0">
                <a:latin typeface="Arial"/>
                <a:cs typeface="Arial"/>
              </a:rPr>
              <a:t>The British journal of psychiatry</a:t>
            </a:r>
            <a:r>
              <a:rPr lang="en-GB" sz="1800" dirty="0">
                <a:latin typeface="Arial"/>
                <a:cs typeface="Arial"/>
              </a:rPr>
              <a:t>, </a:t>
            </a:r>
            <a:r>
              <a:rPr lang="en-GB" sz="1800" i="1" dirty="0">
                <a:latin typeface="Arial"/>
                <a:cs typeface="Arial"/>
              </a:rPr>
              <a:t>183</a:t>
            </a:r>
            <a:r>
              <a:rPr lang="en-GB" sz="1800" dirty="0">
                <a:latin typeface="Arial"/>
                <a:cs typeface="Arial"/>
              </a:rPr>
              <a:t>(1), pp.12-14. DOI: </a:t>
            </a:r>
            <a:r>
              <a:rPr lang="en-GB" sz="1800" dirty="0">
                <a:solidFill>
                  <a:srgbClr val="181817"/>
                </a:solidFill>
                <a:latin typeface="Arial"/>
                <a:cs typeface="Arial"/>
              </a:rPr>
              <a:t>10.1192/bjp.183.1.12.</a:t>
            </a:r>
            <a:r>
              <a:rPr lang="en-GB" sz="1800" dirty="0">
                <a:latin typeface="Arial"/>
                <a:cs typeface="Arial"/>
              </a:rPr>
              <a:t> </a:t>
            </a:r>
            <a:endParaRPr lang="en-GB" sz="18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cs typeface="Arial"/>
              </a:rPr>
              <a:t>White, L. (2000) </a:t>
            </a:r>
            <a:r>
              <a:rPr lang="en-GB" sz="1800" i="1" dirty="0">
                <a:latin typeface="Arial"/>
                <a:cs typeface="Arial"/>
              </a:rPr>
              <a:t>reflection time; developing a reflective approach to teaching and learning. </a:t>
            </a:r>
            <a:r>
              <a:rPr lang="en-GB" sz="1800" dirty="0">
                <a:latin typeface="Arial"/>
                <a:cs typeface="Arial"/>
              </a:rPr>
              <a:t>London: Church House Publishing.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cs typeface="Arial"/>
              </a:rPr>
              <a:t>Womans Aid. (2024) </a:t>
            </a:r>
            <a:r>
              <a:rPr lang="en-GB" sz="1800" i="1" dirty="0">
                <a:latin typeface="Arial"/>
                <a:cs typeface="Arial"/>
              </a:rPr>
              <a:t>About us. </a:t>
            </a:r>
            <a:r>
              <a:rPr lang="en-GB" sz="1800" dirty="0">
                <a:latin typeface="Arial"/>
                <a:cs typeface="Arial"/>
              </a:rPr>
              <a:t>Available at: </a:t>
            </a:r>
            <a:r>
              <a:rPr lang="en-GB" sz="1800" dirty="0">
                <a:latin typeface="Arial"/>
                <a:cs typeface="Arial"/>
                <a:hlinkClick r:id="rId4"/>
              </a:rPr>
              <a:t>About Women's Aid, the national charity working to end domestic abuse (womensaid.org.uk)</a:t>
            </a:r>
            <a:r>
              <a:rPr lang="en-GB" sz="1800" dirty="0">
                <a:latin typeface="Arial"/>
                <a:cs typeface="Arial"/>
              </a:rPr>
              <a:t> (Accessed: 10/01/2024). </a:t>
            </a:r>
            <a:endParaRPr lang="en-GB" sz="18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/>
                <a:cs typeface="Arial"/>
              </a:rPr>
              <a:t>Womans Aid. (2024) </a:t>
            </a:r>
            <a:r>
              <a:rPr lang="en-GB" sz="1800" i="1" dirty="0">
                <a:latin typeface="Arial"/>
                <a:cs typeface="Arial"/>
              </a:rPr>
              <a:t>What we do. </a:t>
            </a:r>
            <a:r>
              <a:rPr lang="en-GB" sz="1800" dirty="0">
                <a:latin typeface="Arial"/>
                <a:cs typeface="Arial"/>
              </a:rPr>
              <a:t>Available at: </a:t>
            </a:r>
            <a:r>
              <a:rPr lang="en-GB" sz="1800" dirty="0">
                <a:latin typeface="Arial"/>
                <a:cs typeface="Arial"/>
                <a:hlinkClick r:id="rId5"/>
              </a:rPr>
              <a:t>What we do - Women’s Aid (womensaid.org.uk)</a:t>
            </a:r>
            <a:r>
              <a:rPr lang="en-GB" sz="1800" dirty="0">
                <a:latin typeface="Arial"/>
                <a:cs typeface="Arial"/>
              </a:rPr>
              <a:t>(Accessed: 10/01/2024).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srgbClr val="181817"/>
                </a:solidFill>
                <a:latin typeface="Arial"/>
                <a:cs typeface="Arial"/>
              </a:rPr>
              <a:t>Women's Aid. (2024) </a:t>
            </a:r>
            <a:r>
              <a:rPr lang="en-GB" sz="1800" i="1" dirty="0">
                <a:latin typeface="Arial"/>
                <a:cs typeface="Arial"/>
              </a:rPr>
              <a:t>Multiple Disadvantage Outreach and Support Worker. </a:t>
            </a:r>
            <a:r>
              <a:rPr lang="en-GB" sz="1800" dirty="0">
                <a:latin typeface="Arial"/>
                <a:cs typeface="Arial"/>
              </a:rPr>
              <a:t>Available at: </a:t>
            </a:r>
            <a:r>
              <a:rPr lang="en-GB" sz="1800" dirty="0">
                <a:latin typeface="Arial"/>
                <a:cs typeface="Arial"/>
                <a:hlinkClick r:id="rId6"/>
              </a:rPr>
              <a:t>Multiple Disadvantage Outreach and Support Worker - Women’s Aid (womensaid.org.uk)</a:t>
            </a:r>
            <a:r>
              <a:rPr lang="en-GB" sz="1800" dirty="0">
                <a:solidFill>
                  <a:srgbClr val="181817"/>
                </a:solidFill>
                <a:latin typeface="Arial"/>
                <a:cs typeface="Arial"/>
              </a:rPr>
              <a:t> (Accessed: 18/03/2024).</a:t>
            </a:r>
            <a:r>
              <a:rPr lang="en-GB" sz="1800" dirty="0">
                <a:latin typeface="Arial"/>
                <a:cs typeface="Arial"/>
              </a:rPr>
              <a:t> </a:t>
            </a:r>
            <a:endParaRPr lang="en-GB" sz="18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68099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 For an organisation of your choice identity the role that reflective practice plays in improving services.</vt:lpstr>
      <vt:lpstr>Introduction:</vt:lpstr>
      <vt:lpstr>Reflective practice:</vt:lpstr>
      <vt:lpstr>PowerPoint Presentation</vt:lpstr>
      <vt:lpstr>Human Relations Theory:</vt:lpstr>
      <vt:lpstr>Stress and work : </vt:lpstr>
      <vt:lpstr>Workplace Mental Health Interventions (WMHI) .</vt:lpstr>
      <vt:lpstr>Mental Health Interventions </vt:lpstr>
      <vt:lpstr>Womans Aid</vt:lpstr>
      <vt:lpstr>Reflective practise and Womans Aid:</vt:lpstr>
      <vt:lpstr>Individualistic approach : Hybrid and flexible working </vt:lpstr>
      <vt:lpstr>Individual and group reflection (debriefing) :</vt:lpstr>
      <vt:lpstr>24h counselling services and Cognitive Behavioural Therapy (CBT) </vt:lpstr>
      <vt:lpstr>Yoga and Meditation Sessions:</vt:lpstr>
      <vt:lpstr>Yoga and Meditation Sessions</vt:lpstr>
      <vt:lpstr> Equality Act 2010: </vt:lpstr>
      <vt:lpstr>How effective is the Equality Act, 2010 in promoting healthy mental health?</vt:lpstr>
      <vt:lpstr>Conclusion:</vt:lpstr>
      <vt:lpstr>Conclusion:</vt:lpstr>
      <vt:lpstr>Reference List :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2061</cp:revision>
  <dcterms:created xsi:type="dcterms:W3CDTF">2023-12-11T14:49:12Z</dcterms:created>
  <dcterms:modified xsi:type="dcterms:W3CDTF">2024-04-23T07:57:10Z</dcterms:modified>
</cp:coreProperties>
</file>