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7e1054df4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7e1054df4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2a1081cd9a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2a1081cd9a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27e1054df4a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27e1054df4a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27e1054df4a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27e1054df4a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27e1054df4a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27e1054df4a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284e6474833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284e6474833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2a2cd4d4c07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2a2cd4d4c07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7e1054df4a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7e1054df4a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284e6474833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284e6474833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2a1da15f193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2a1da15f193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hyperlink" Target="https://commons.wikimedia.org/wiki/File:Darius_I_statue_list_of_subject_countries.jp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hyperlink" Target="https://sites.google.com/a/umich.edu/imladjov/maps?authuser=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hyperlink" Target="https://www.deviantart.com/ircss/art/The-Burning-of-Persepolis-489651222"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hyperlink" Target="https://commons.wikimedia.org/wiki/File:Darius_III_mosaic.jp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6.png"/><Relationship Id="rId4" Type="http://schemas.openxmlformats.org/officeDocument/2006/relationships/hyperlink" Target="https://commons.wikimedia.org/wiki/File:Battle_of_Issus_mosaic_-_Museo_Archeologico_Nazionale_-_Naples_2013-05-16_16-25-06_BW.jp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archive.org/details/L236ArrianIAnabasisOfAlexander14/page/n3/mode/2up" TargetMode="External"/><Relationship Id="rId4" Type="http://schemas.openxmlformats.org/officeDocument/2006/relationships/hyperlink" Target="https://penelope.uchicago.edu/Thayer/E/Roman/Texts/Diodorus_Siculus/home.html" TargetMode="External"/><Relationship Id="rId5" Type="http://schemas.openxmlformats.org/officeDocument/2006/relationships/hyperlink" Target="https://penelope.uchicago.edu/Thayer/E/Roman/Texts/Herodotus/home.html" TargetMode="External"/><Relationship Id="rId6" Type="http://schemas.openxmlformats.org/officeDocument/2006/relationships/hyperlink" Target="https://penelope.uchicago.edu/Thayer/e/roman/texts/plutarch/lives/home.html" TargetMode="External"/><Relationship Id="rId7" Type="http://schemas.openxmlformats.org/officeDocument/2006/relationships/hyperlink" Target="https://penelope.uchicago.edu/Thayer/E/Roman/Texts/Strabo/home.html" TargetMode="External"/><Relationship Id="rId8" Type="http://schemas.openxmlformats.org/officeDocument/2006/relationships/hyperlink" Target="https://babel.hathitrust.org/cgi/pt?id=mdp.39015008158415&amp;seq=9"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jstor-org.ezproxy.uwtsd.ac.uk/stable/jj.8501164.7" TargetMode="External"/><Relationship Id="rId4" Type="http://schemas.openxmlformats.org/officeDocument/2006/relationships/hyperlink" Target="https://brill-com.ezproxy.uwtsd.ac.uk/edcollbook/title/3196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Conquest and Culture: Alexander’s conquest of the </a:t>
            </a:r>
            <a:r>
              <a:rPr lang="en-GB"/>
              <a:t>Achaemenid</a:t>
            </a:r>
            <a:r>
              <a:rPr lang="en-GB"/>
              <a:t> Empire</a:t>
            </a:r>
            <a:endParaRPr/>
          </a:p>
        </p:txBody>
      </p:sp>
      <p:sp>
        <p:nvSpPr>
          <p:cNvPr id="55" name="Google Shape;55;p13"/>
          <p:cNvSpPr txBox="1"/>
          <p:nvPr>
            <p:ph idx="1" type="subTitle"/>
          </p:nvPr>
        </p:nvSpPr>
        <p:spPr>
          <a:xfrm>
            <a:off x="311700" y="2976275"/>
            <a:ext cx="8520600" cy="1719300"/>
          </a:xfrm>
          <a:prstGeom prst="rect">
            <a:avLst/>
          </a:prstGeom>
        </p:spPr>
        <p:txBody>
          <a:bodyPr anchorCtr="0" anchor="t" bIns="91425" lIns="91425" spcFirstLastPara="1" rIns="91425" wrap="square" tIns="91425">
            <a:normAutofit fontScale="70000" lnSpcReduction="20000"/>
          </a:bodyPr>
          <a:lstStyle/>
          <a:p>
            <a:pPr indent="0" lvl="0" marL="0" rtl="0" algn="ctr">
              <a:spcBef>
                <a:spcPts val="0"/>
              </a:spcBef>
              <a:spcAft>
                <a:spcPts val="0"/>
              </a:spcAft>
              <a:buNone/>
            </a:pPr>
            <a:r>
              <a:rPr lang="en-GB">
                <a:solidFill>
                  <a:schemeClr val="dk1"/>
                </a:solidFill>
              </a:rPr>
              <a:t>A review of the impact of Alexander’s conquest on the bureaucracy and administration of the Achaemenids</a:t>
            </a:r>
            <a:endParaRPr>
              <a:solidFill>
                <a:schemeClr val="dk1"/>
              </a:solidFill>
            </a:endParaRPr>
          </a:p>
          <a:p>
            <a:pPr indent="0" lvl="0" marL="0" rtl="0" algn="ctr">
              <a:spcBef>
                <a:spcPts val="0"/>
              </a:spcBef>
              <a:spcAft>
                <a:spcPts val="0"/>
              </a:spcAft>
              <a:buNone/>
            </a:pPr>
            <a:r>
              <a:t/>
            </a:r>
            <a:endParaRPr>
              <a:solidFill>
                <a:schemeClr val="dk1"/>
              </a:solidFill>
            </a:endParaRPr>
          </a:p>
          <a:p>
            <a:pPr indent="0" lvl="0" marL="0" rtl="0" algn="ctr">
              <a:spcBef>
                <a:spcPts val="0"/>
              </a:spcBef>
              <a:spcAft>
                <a:spcPts val="0"/>
              </a:spcAft>
              <a:buNone/>
            </a:pPr>
            <a:r>
              <a:t/>
            </a:r>
            <a:endParaRPr>
              <a:solidFill>
                <a:schemeClr val="dk1"/>
              </a:solidFill>
            </a:endParaRPr>
          </a:p>
          <a:p>
            <a:pPr indent="0" lvl="0" marL="0" rtl="0" algn="ctr">
              <a:spcBef>
                <a:spcPts val="0"/>
              </a:spcBef>
              <a:spcAft>
                <a:spcPts val="0"/>
              </a:spcAft>
              <a:buNone/>
            </a:pPr>
            <a:r>
              <a:rPr lang="en-GB">
                <a:solidFill>
                  <a:schemeClr val="dk1"/>
                </a:solidFill>
              </a:rPr>
              <a:t>William Edwards 2004219</a:t>
            </a:r>
            <a:endParaRPr>
              <a:solidFill>
                <a:schemeClr val="dk1"/>
              </a:solidFill>
            </a:endParaRPr>
          </a:p>
          <a:p>
            <a:pPr indent="0" lvl="0" marL="0" rtl="0" algn="ctr">
              <a:spcBef>
                <a:spcPts val="0"/>
              </a:spcBef>
              <a:spcAft>
                <a:spcPts val="0"/>
              </a:spcAft>
              <a:buNone/>
            </a:pPr>
            <a:r>
              <a:rPr lang="en-GB">
                <a:solidFill>
                  <a:schemeClr val="dk1"/>
                </a:solidFill>
              </a:rPr>
              <a:t> </a:t>
            </a:r>
            <a:endParaRPr>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The Achaemenid “Empire”</a:t>
            </a:r>
            <a:r>
              <a:rPr lang="en-GB"/>
              <a:t> </a:t>
            </a:r>
            <a:endParaRPr/>
          </a:p>
        </p:txBody>
      </p:sp>
      <p:sp>
        <p:nvSpPr>
          <p:cNvPr id="61" name="Google Shape;61;p14"/>
          <p:cNvSpPr txBox="1"/>
          <p:nvPr>
            <p:ph idx="1" type="body"/>
          </p:nvPr>
        </p:nvSpPr>
        <p:spPr>
          <a:xfrm>
            <a:off x="311700" y="1152475"/>
            <a:ext cx="39999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solidFill>
                  <a:schemeClr val="dk1"/>
                </a:solidFill>
              </a:rPr>
              <a:t>It must be understood that the Achaemenid empire was not a single unified </a:t>
            </a:r>
            <a:r>
              <a:rPr lang="en-GB">
                <a:solidFill>
                  <a:schemeClr val="dk1"/>
                </a:solidFill>
              </a:rPr>
              <a:t>culture</a:t>
            </a:r>
            <a:r>
              <a:rPr lang="en-GB">
                <a:solidFill>
                  <a:schemeClr val="dk1"/>
                </a:solidFill>
              </a:rPr>
              <a:t> we would normally correlate with modern nation states with their each respective culture. </a:t>
            </a:r>
            <a:endParaRPr>
              <a:solidFill>
                <a:schemeClr val="dk1"/>
              </a:solidFill>
            </a:endParaRPr>
          </a:p>
          <a:p>
            <a:pPr indent="0" lvl="0" marL="0" rtl="0" algn="l">
              <a:spcBef>
                <a:spcPts val="1200"/>
              </a:spcBef>
              <a:spcAft>
                <a:spcPts val="0"/>
              </a:spcAft>
              <a:buNone/>
            </a:pPr>
            <a:r>
              <a:rPr lang="en-GB">
                <a:solidFill>
                  <a:schemeClr val="dk1"/>
                </a:solidFill>
              </a:rPr>
              <a:t>It was a conglomeration of diverse racial and cultural groups that were unified by a </a:t>
            </a:r>
            <a:r>
              <a:rPr lang="en-GB">
                <a:solidFill>
                  <a:schemeClr val="dk1"/>
                </a:solidFill>
              </a:rPr>
              <a:t>bureaucratic</a:t>
            </a:r>
            <a:r>
              <a:rPr lang="en-GB">
                <a:solidFill>
                  <a:schemeClr val="dk1"/>
                </a:solidFill>
              </a:rPr>
              <a:t> structure and a leader i.e. the Satrapy system and the King of Kings leadership title.</a:t>
            </a:r>
            <a:endParaRPr>
              <a:solidFill>
                <a:schemeClr val="dk1"/>
              </a:solidFill>
            </a:endParaRPr>
          </a:p>
          <a:p>
            <a:pPr indent="0" lvl="0" marL="0" rtl="0" algn="l">
              <a:spcBef>
                <a:spcPts val="1200"/>
              </a:spcBef>
              <a:spcAft>
                <a:spcPts val="1200"/>
              </a:spcAft>
              <a:buNone/>
            </a:pPr>
            <a:r>
              <a:rPr lang="en-GB">
                <a:solidFill>
                  <a:schemeClr val="dk1"/>
                </a:solidFill>
              </a:rPr>
              <a:t>Alexander’s conquest saw him meet with and engage with the vast and diverse ethnic and cultural groups of the beleaguered Achaemenid Empire. </a:t>
            </a:r>
            <a:r>
              <a:rPr lang="en-GB">
                <a:solidFill>
                  <a:schemeClr val="dk1"/>
                </a:solidFill>
              </a:rPr>
              <a:t> </a:t>
            </a:r>
            <a:endParaRPr>
              <a:solidFill>
                <a:schemeClr val="dk1"/>
              </a:solidFill>
            </a:endParaRPr>
          </a:p>
        </p:txBody>
      </p:sp>
      <p:pic>
        <p:nvPicPr>
          <p:cNvPr id="62" name="Google Shape;62;p14"/>
          <p:cNvPicPr preferRelativeResize="0"/>
          <p:nvPr/>
        </p:nvPicPr>
        <p:blipFill>
          <a:blip r:embed="rId3">
            <a:alphaModFix/>
          </a:blip>
          <a:stretch>
            <a:fillRect/>
          </a:stretch>
        </p:blipFill>
        <p:spPr>
          <a:xfrm>
            <a:off x="4402025" y="128975"/>
            <a:ext cx="4670100" cy="4478726"/>
          </a:xfrm>
          <a:prstGeom prst="rect">
            <a:avLst/>
          </a:prstGeom>
          <a:noFill/>
          <a:ln>
            <a:noFill/>
          </a:ln>
        </p:spPr>
      </p:pic>
      <p:sp>
        <p:nvSpPr>
          <p:cNvPr id="63" name="Google Shape;63;p14"/>
          <p:cNvSpPr txBox="1"/>
          <p:nvPr/>
        </p:nvSpPr>
        <p:spPr>
          <a:xfrm>
            <a:off x="4864050" y="4607700"/>
            <a:ext cx="4179600" cy="53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800">
                <a:solidFill>
                  <a:schemeClr val="lt2"/>
                </a:solidFill>
              </a:rPr>
              <a:t>Mauro, Davide ‘Darius I statue list of countries’ [online] &lt;</a:t>
            </a:r>
            <a:r>
              <a:rPr lang="en-GB" sz="800" u="sng">
                <a:solidFill>
                  <a:schemeClr val="hlink"/>
                </a:solidFill>
                <a:hlinkClick r:id="rId4"/>
              </a:rPr>
              <a:t>https://commons.wikimedia.org/wiki/File:Darius_I_statue_list_of_subject_countries.jpg</a:t>
            </a:r>
            <a:r>
              <a:rPr lang="en-GB" sz="800">
                <a:solidFill>
                  <a:schemeClr val="lt2"/>
                </a:solidFill>
              </a:rPr>
              <a:t>&gt; [Accessed 7th December 2023]</a:t>
            </a:r>
            <a:endParaRPr sz="800">
              <a:solidFill>
                <a:schemeClr val="lt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67" name="Shape 67"/>
        <p:cNvGrpSpPr/>
        <p:nvPr/>
      </p:nvGrpSpPr>
      <p:grpSpPr>
        <a:xfrm>
          <a:off x="0" y="0"/>
          <a:ext cx="0" cy="0"/>
          <a:chOff x="0" y="0"/>
          <a:chExt cx="0" cy="0"/>
        </a:xfrm>
      </p:grpSpPr>
      <p:pic>
        <p:nvPicPr>
          <p:cNvPr id="68" name="Google Shape;68;p15"/>
          <p:cNvPicPr preferRelativeResize="0"/>
          <p:nvPr/>
        </p:nvPicPr>
        <p:blipFill>
          <a:blip r:embed="rId3">
            <a:alphaModFix/>
          </a:blip>
          <a:stretch>
            <a:fillRect/>
          </a:stretch>
        </p:blipFill>
        <p:spPr>
          <a:xfrm>
            <a:off x="961225" y="0"/>
            <a:ext cx="7114577" cy="5143500"/>
          </a:xfrm>
          <a:prstGeom prst="rect">
            <a:avLst/>
          </a:prstGeom>
          <a:noFill/>
          <a:ln>
            <a:noFill/>
          </a:ln>
        </p:spPr>
      </p:pic>
      <p:sp>
        <p:nvSpPr>
          <p:cNvPr id="69" name="Google Shape;69;p15"/>
          <p:cNvSpPr txBox="1"/>
          <p:nvPr/>
        </p:nvSpPr>
        <p:spPr>
          <a:xfrm>
            <a:off x="4082225" y="4663350"/>
            <a:ext cx="1887000" cy="26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600"/>
              <a:t>Ian Mladjov ‘Administrative Divisions of the Persian Empire, 490 BC’ [online]</a:t>
            </a:r>
            <a:r>
              <a:rPr lang="en-GB" sz="600">
                <a:solidFill>
                  <a:schemeClr val="dk1"/>
                </a:solidFill>
              </a:rPr>
              <a:t> </a:t>
            </a:r>
            <a:r>
              <a:rPr lang="en-GB" sz="600" u="sng">
                <a:solidFill>
                  <a:schemeClr val="hlink"/>
                </a:solidFill>
                <a:hlinkClick r:id="rId4"/>
              </a:rPr>
              <a:t>https://sites.google.com/a/umich.edu/imladjov/maps?authuser=0</a:t>
            </a:r>
            <a:r>
              <a:rPr lang="en-GB" sz="600">
                <a:solidFill>
                  <a:schemeClr val="dk1"/>
                </a:solidFill>
              </a:rPr>
              <a:t> [Accessed 28th November 2023]</a:t>
            </a:r>
            <a:endParaRPr sz="6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Alexander the Liberator</a:t>
            </a:r>
            <a:r>
              <a:rPr lang="en-GB"/>
              <a:t> </a:t>
            </a:r>
            <a:endParaRPr/>
          </a:p>
        </p:txBody>
      </p:sp>
      <p:sp>
        <p:nvSpPr>
          <p:cNvPr id="75" name="Google Shape;75;p16"/>
          <p:cNvSpPr txBox="1"/>
          <p:nvPr>
            <p:ph idx="1" type="body"/>
          </p:nvPr>
        </p:nvSpPr>
        <p:spPr>
          <a:xfrm>
            <a:off x="311700" y="1320325"/>
            <a:ext cx="3999900" cy="3248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“...particularly generous to the Greek cities, granting them independence and exempt from taxation.” - Diodorus 17.24.1</a:t>
            </a:r>
            <a:endParaRPr>
              <a:solidFill>
                <a:schemeClr val="dk1"/>
              </a:solidFill>
            </a:endParaRPr>
          </a:p>
          <a:p>
            <a:pPr indent="0" lvl="0" marL="0" rtl="0" algn="l">
              <a:spcBef>
                <a:spcPts val="1200"/>
              </a:spcBef>
              <a:spcAft>
                <a:spcPts val="0"/>
              </a:spcAft>
              <a:buNone/>
            </a:pPr>
            <a:r>
              <a:rPr lang="en-GB">
                <a:solidFill>
                  <a:schemeClr val="dk1"/>
                </a:solidFill>
              </a:rPr>
              <a:t>These initial actions seem quite generous, but considering that Alexander was focusing on a war with the Achaemenids, it makes sense. </a:t>
            </a:r>
            <a:endParaRPr>
              <a:solidFill>
                <a:schemeClr val="dk1"/>
              </a:solidFill>
            </a:endParaRPr>
          </a:p>
          <a:p>
            <a:pPr indent="0" lvl="0" marL="0" rtl="0" algn="l">
              <a:spcBef>
                <a:spcPts val="1200"/>
              </a:spcBef>
              <a:spcAft>
                <a:spcPts val="1200"/>
              </a:spcAft>
              <a:buNone/>
            </a:pPr>
            <a:r>
              <a:rPr lang="en-GB">
                <a:solidFill>
                  <a:schemeClr val="dk1"/>
                </a:solidFill>
              </a:rPr>
              <a:t>Although, as Greece was practically unified under Macedonian hegemony, it’s not like these Greek city states had much of a choice in who would truly be in charge of them. </a:t>
            </a:r>
            <a:endParaRPr>
              <a:solidFill>
                <a:schemeClr val="dk1"/>
              </a:solidFill>
            </a:endParaRPr>
          </a:p>
        </p:txBody>
      </p:sp>
      <p:pic>
        <p:nvPicPr>
          <p:cNvPr id="76" name="Google Shape;76;p16"/>
          <p:cNvPicPr preferRelativeResize="0"/>
          <p:nvPr/>
        </p:nvPicPr>
        <p:blipFill>
          <a:blip r:embed="rId3">
            <a:alphaModFix/>
          </a:blip>
          <a:stretch>
            <a:fillRect/>
          </a:stretch>
        </p:blipFill>
        <p:spPr>
          <a:xfrm>
            <a:off x="4411075" y="557500"/>
            <a:ext cx="4465476" cy="3820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Alexander the Bureaucrat </a:t>
            </a:r>
            <a:endParaRPr u="sng"/>
          </a:p>
        </p:txBody>
      </p:sp>
      <p:sp>
        <p:nvSpPr>
          <p:cNvPr id="82" name="Google Shape;82;p17"/>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While the armies of the Achaemenids were shattered in the field, the regular goings on within the provinces continued, regardless of the warfare burning its way through the land. </a:t>
            </a:r>
            <a:endParaRPr>
              <a:solidFill>
                <a:schemeClr val="dk1"/>
              </a:solidFill>
            </a:endParaRPr>
          </a:p>
          <a:p>
            <a:pPr indent="0" lvl="0" marL="0" rtl="0" algn="l">
              <a:spcBef>
                <a:spcPts val="1200"/>
              </a:spcBef>
              <a:spcAft>
                <a:spcPts val="0"/>
              </a:spcAft>
              <a:buNone/>
            </a:pPr>
            <a:r>
              <a:rPr lang="en-GB">
                <a:solidFill>
                  <a:schemeClr val="dk1"/>
                </a:solidFill>
              </a:rPr>
              <a:t>It made logistical sense for the bureaucracy to survive. While Alexander’s men were allowed to loot, Persepolis being chief among them, his supply caravans would still have to travel great distances to supply the army. </a:t>
            </a:r>
            <a:endParaRPr>
              <a:solidFill>
                <a:schemeClr val="dk1"/>
              </a:solidFill>
            </a:endParaRPr>
          </a:p>
          <a:p>
            <a:pPr indent="0" lvl="0" marL="0" rtl="0" algn="l">
              <a:spcBef>
                <a:spcPts val="1200"/>
              </a:spcBef>
              <a:spcAft>
                <a:spcPts val="1200"/>
              </a:spcAft>
              <a:buNone/>
            </a:pPr>
            <a:r>
              <a:rPr lang="en-GB">
                <a:solidFill>
                  <a:schemeClr val="dk1"/>
                </a:solidFill>
              </a:rPr>
              <a:t>Griffith talks about the mercenaries recruited, both from Europe and those from the Near East. </a:t>
            </a:r>
            <a:endParaRPr>
              <a:solidFill>
                <a:schemeClr val="dk1"/>
              </a:solidFill>
            </a:endParaRPr>
          </a:p>
        </p:txBody>
      </p:sp>
      <p:sp>
        <p:nvSpPr>
          <p:cNvPr id="83" name="Google Shape;83;p17"/>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Nevertheless, as a lot of the structure had to remain. </a:t>
            </a:r>
            <a:endParaRPr>
              <a:solidFill>
                <a:schemeClr val="dk1"/>
              </a:solidFill>
            </a:endParaRPr>
          </a:p>
          <a:p>
            <a:pPr indent="0" lvl="0" marL="0" rtl="0" algn="l">
              <a:spcBef>
                <a:spcPts val="1200"/>
              </a:spcBef>
              <a:spcAft>
                <a:spcPts val="0"/>
              </a:spcAft>
              <a:buNone/>
            </a:pPr>
            <a:r>
              <a:t/>
            </a:r>
            <a:endParaRPr>
              <a:solidFill>
                <a:schemeClr val="dk1"/>
              </a:solidFill>
            </a:endParaRPr>
          </a:p>
          <a:p>
            <a:pPr indent="0" lvl="0" marL="0" rtl="0" algn="l">
              <a:spcBef>
                <a:spcPts val="1200"/>
              </a:spcBef>
              <a:spcAft>
                <a:spcPts val="1200"/>
              </a:spcAft>
              <a:buNone/>
            </a:pPr>
            <a:r>
              <a:rPr lang="en-GB">
                <a:solidFill>
                  <a:schemeClr val="dk1"/>
                </a:solidFill>
              </a:rPr>
              <a:t>What's</a:t>
            </a:r>
            <a:r>
              <a:rPr lang="en-GB">
                <a:solidFill>
                  <a:schemeClr val="dk1"/>
                </a:solidFill>
              </a:rPr>
              <a:t> worse is that many Satraps and local leaders had to remain Persian in the short term for obvious reasons; they spoke the language, they knew the customs and traditions, seeing a Persian ruling them had a lower chance of inciting the population, Alexander would want a firm base of power to </a:t>
            </a:r>
            <a:r>
              <a:rPr lang="en-GB">
                <a:solidFill>
                  <a:schemeClr val="dk1"/>
                </a:solidFill>
              </a:rPr>
              <a:t>continue</a:t>
            </a:r>
            <a:r>
              <a:rPr lang="en-GB">
                <a:solidFill>
                  <a:schemeClr val="dk1"/>
                </a:solidFill>
              </a:rPr>
              <a:t> his campaigns with. </a:t>
            </a:r>
            <a:endParaRPr>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8"/>
          <p:cNvSpPr txBox="1"/>
          <p:nvPr>
            <p:ph type="title"/>
          </p:nvPr>
        </p:nvSpPr>
        <p:spPr>
          <a:xfrm>
            <a:off x="311700" y="445025"/>
            <a:ext cx="4260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Alexander </a:t>
            </a:r>
            <a:r>
              <a:rPr lang="en-GB" u="sng"/>
              <a:t>the</a:t>
            </a:r>
            <a:r>
              <a:rPr lang="en-GB" u="sng"/>
              <a:t> Persian</a:t>
            </a:r>
            <a:r>
              <a:rPr lang="en-GB"/>
              <a:t> </a:t>
            </a:r>
            <a:endParaRPr/>
          </a:p>
        </p:txBody>
      </p:sp>
      <p:sp>
        <p:nvSpPr>
          <p:cNvPr id="89" name="Google Shape;89;p18"/>
          <p:cNvSpPr txBox="1"/>
          <p:nvPr>
            <p:ph idx="1" type="body"/>
          </p:nvPr>
        </p:nvSpPr>
        <p:spPr>
          <a:xfrm>
            <a:off x="311700" y="1152475"/>
            <a:ext cx="3999900" cy="3990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solidFill>
                  <a:schemeClr val="dk1"/>
                </a:solidFill>
              </a:rPr>
              <a:t>Alexander’s forces and administration adopt a majority of the customs of the Persians. </a:t>
            </a:r>
            <a:endParaRPr>
              <a:solidFill>
                <a:schemeClr val="dk1"/>
              </a:solidFill>
            </a:endParaRPr>
          </a:p>
          <a:p>
            <a:pPr indent="-317500" lvl="0" marL="457200" rtl="0" algn="l">
              <a:spcBef>
                <a:spcPts val="1200"/>
              </a:spcBef>
              <a:spcAft>
                <a:spcPts val="0"/>
              </a:spcAft>
              <a:buClr>
                <a:schemeClr val="dk1"/>
              </a:buClr>
              <a:buSzPts val="1400"/>
              <a:buChar char="●"/>
            </a:pPr>
            <a:r>
              <a:rPr lang="en-GB">
                <a:solidFill>
                  <a:schemeClr val="dk1"/>
                </a:solidFill>
              </a:rPr>
              <a:t>Alexander is not </a:t>
            </a:r>
            <a:r>
              <a:rPr lang="en-GB">
                <a:solidFill>
                  <a:schemeClr val="dk1"/>
                </a:solidFill>
              </a:rPr>
              <a:t>explicitly</a:t>
            </a:r>
            <a:r>
              <a:rPr lang="en-GB">
                <a:solidFill>
                  <a:schemeClr val="dk1"/>
                </a:solidFill>
              </a:rPr>
              <a:t> king of kings but in everything but title absolutely is </a:t>
            </a:r>
            <a:endParaRPr>
              <a:solidFill>
                <a:schemeClr val="dk1"/>
              </a:solidFill>
            </a:endParaRPr>
          </a:p>
          <a:p>
            <a:pPr indent="0" lvl="0" marL="0" rtl="0" algn="l">
              <a:spcBef>
                <a:spcPts val="1200"/>
              </a:spcBef>
              <a:spcAft>
                <a:spcPts val="0"/>
              </a:spcAft>
              <a:buNone/>
            </a:pPr>
            <a:r>
              <a:t/>
            </a:r>
            <a:endParaRPr>
              <a:solidFill>
                <a:schemeClr val="dk1"/>
              </a:solidFill>
            </a:endParaRPr>
          </a:p>
          <a:p>
            <a:pPr indent="-317500" lvl="0" marL="457200" rtl="0" algn="l">
              <a:spcBef>
                <a:spcPts val="1200"/>
              </a:spcBef>
              <a:spcAft>
                <a:spcPts val="0"/>
              </a:spcAft>
              <a:buClr>
                <a:schemeClr val="dk1"/>
              </a:buClr>
              <a:buSzPts val="1400"/>
              <a:buChar char="●"/>
            </a:pPr>
            <a:r>
              <a:rPr lang="en-GB">
                <a:solidFill>
                  <a:schemeClr val="dk1"/>
                </a:solidFill>
              </a:rPr>
              <a:t>The Satrapy administration system survived and was adopted rather than destroyed</a:t>
            </a:r>
            <a:endParaRPr>
              <a:solidFill>
                <a:schemeClr val="dk1"/>
              </a:solidFill>
            </a:endParaRPr>
          </a:p>
          <a:p>
            <a:pPr indent="0" lvl="0" marL="0" rtl="0" algn="l">
              <a:spcBef>
                <a:spcPts val="1200"/>
              </a:spcBef>
              <a:spcAft>
                <a:spcPts val="0"/>
              </a:spcAft>
              <a:buNone/>
            </a:pPr>
            <a:r>
              <a:t/>
            </a:r>
            <a:endParaRPr>
              <a:solidFill>
                <a:schemeClr val="dk1"/>
              </a:solidFill>
            </a:endParaRPr>
          </a:p>
          <a:p>
            <a:pPr indent="-317500" lvl="0" marL="457200" rtl="0" algn="l">
              <a:spcBef>
                <a:spcPts val="1200"/>
              </a:spcBef>
              <a:spcAft>
                <a:spcPts val="0"/>
              </a:spcAft>
              <a:buClr>
                <a:schemeClr val="dk1"/>
              </a:buClr>
              <a:buSzPts val="1400"/>
              <a:buChar char="●"/>
            </a:pPr>
            <a:r>
              <a:rPr lang="en-GB">
                <a:solidFill>
                  <a:schemeClr val="dk1"/>
                </a:solidFill>
              </a:rPr>
              <a:t>The army which was already a mix of Macedonians, Greeks and Mercenaries, diversified more with the adoption and use of Persian units. </a:t>
            </a:r>
            <a:endParaRPr>
              <a:solidFill>
                <a:schemeClr val="dk1"/>
              </a:solidFill>
            </a:endParaRPr>
          </a:p>
        </p:txBody>
      </p:sp>
      <p:sp>
        <p:nvSpPr>
          <p:cNvPr id="90" name="Google Shape;90;p18"/>
          <p:cNvSpPr txBox="1"/>
          <p:nvPr>
            <p:ph idx="2" type="body"/>
          </p:nvPr>
        </p:nvSpPr>
        <p:spPr>
          <a:xfrm>
            <a:off x="5255025" y="989000"/>
            <a:ext cx="30513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 “...Alexander had no trained (much less bilingual) civil servants with which to replace them.” - Green, </a:t>
            </a:r>
            <a:r>
              <a:rPr i="1" lang="en-GB">
                <a:solidFill>
                  <a:schemeClr val="dk1"/>
                </a:solidFill>
              </a:rPr>
              <a:t>Alexander of Macedon</a:t>
            </a:r>
            <a:r>
              <a:rPr lang="en-GB">
                <a:solidFill>
                  <a:schemeClr val="dk1"/>
                </a:solidFill>
              </a:rPr>
              <a:t> p.304</a:t>
            </a:r>
            <a:endParaRPr>
              <a:solidFill>
                <a:schemeClr val="dk1"/>
              </a:solidFill>
            </a:endParaRPr>
          </a:p>
          <a:p>
            <a:pPr indent="0" lvl="0" marL="0" rtl="0" algn="l">
              <a:spcBef>
                <a:spcPts val="1200"/>
              </a:spcBef>
              <a:spcAft>
                <a:spcPts val="0"/>
              </a:spcAft>
              <a:buNone/>
            </a:pPr>
            <a:r>
              <a:rPr lang="en-GB">
                <a:solidFill>
                  <a:schemeClr val="dk1"/>
                </a:solidFill>
              </a:rPr>
              <a:t>In some senses, Alexander’s army and administration became more Achaemenid in style than Macedonian. </a:t>
            </a:r>
            <a:endParaRPr>
              <a:solidFill>
                <a:schemeClr val="dk1"/>
              </a:solidFill>
            </a:endParaRPr>
          </a:p>
          <a:p>
            <a:pPr indent="0" lvl="0" marL="0" rtl="0" algn="l">
              <a:spcBef>
                <a:spcPts val="1200"/>
              </a:spcBef>
              <a:spcAft>
                <a:spcPts val="1200"/>
              </a:spcAft>
              <a:buNone/>
            </a:pPr>
            <a:r>
              <a:rPr lang="en-GB">
                <a:solidFill>
                  <a:schemeClr val="dk1"/>
                </a:solidFill>
              </a:rPr>
              <a:t>Alexander also picked up random sages and astrologers as his army moved through areas. </a:t>
            </a:r>
            <a:endParaRPr>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Burning of Persepolis</a:t>
            </a:r>
            <a:endParaRPr u="sng"/>
          </a:p>
        </p:txBody>
      </p:sp>
      <p:sp>
        <p:nvSpPr>
          <p:cNvPr id="96" name="Google Shape;96;p19"/>
          <p:cNvSpPr txBox="1"/>
          <p:nvPr>
            <p:ph idx="1" type="body"/>
          </p:nvPr>
        </p:nvSpPr>
        <p:spPr>
          <a:xfrm>
            <a:off x="0" y="1152600"/>
            <a:ext cx="3999900" cy="39909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solidFill>
                  <a:schemeClr val="dk1"/>
                </a:solidFill>
              </a:rPr>
              <a:t>Obviously, Alexander’s burning of Persepolis is not the greatest diplomatic move towards the Persians, but it may have strengthened the support of his court in the idea that he was not becoming a Persian king. Prior to this, the city had been plundered. </a:t>
            </a:r>
            <a:endParaRPr>
              <a:solidFill>
                <a:schemeClr val="dk1"/>
              </a:solidFill>
            </a:endParaRPr>
          </a:p>
          <a:p>
            <a:pPr indent="0" lvl="0" marL="0" rtl="0" algn="l">
              <a:spcBef>
                <a:spcPts val="1200"/>
              </a:spcBef>
              <a:spcAft>
                <a:spcPts val="0"/>
              </a:spcAft>
              <a:buNone/>
            </a:pPr>
            <a:r>
              <a:rPr lang="en-GB">
                <a:solidFill>
                  <a:schemeClr val="dk1"/>
                </a:solidFill>
              </a:rPr>
              <a:t>“</a:t>
            </a:r>
            <a:r>
              <a:rPr lang="en-GB">
                <a:solidFill>
                  <a:schemeClr val="dk1"/>
                </a:solidFill>
              </a:rPr>
              <a:t>As Persepolis had exceeded all other cities in prosperity, so in the same measure it now exceeded all others in misery” - Diodorus 17.70.6</a:t>
            </a:r>
            <a:endParaRPr>
              <a:solidFill>
                <a:schemeClr val="dk1"/>
              </a:solidFill>
            </a:endParaRPr>
          </a:p>
          <a:p>
            <a:pPr indent="0" lvl="0" marL="0" rtl="0" algn="l">
              <a:spcBef>
                <a:spcPts val="1200"/>
              </a:spcBef>
              <a:spcAft>
                <a:spcPts val="0"/>
              </a:spcAft>
              <a:buNone/>
            </a:pPr>
            <a:r>
              <a:rPr lang="en-GB">
                <a:solidFill>
                  <a:schemeClr val="dk1"/>
                </a:solidFill>
              </a:rPr>
              <a:t>It is purported that it was an act of vengeance for the Persian burning of the Parthenon in 480 BCE. </a:t>
            </a:r>
            <a:endParaRPr>
              <a:solidFill>
                <a:schemeClr val="dk1"/>
              </a:solidFill>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97" name="Google Shape;97;p19"/>
          <p:cNvPicPr preferRelativeResize="0"/>
          <p:nvPr/>
        </p:nvPicPr>
        <p:blipFill>
          <a:blip r:embed="rId3">
            <a:alphaModFix/>
          </a:blip>
          <a:stretch>
            <a:fillRect/>
          </a:stretch>
        </p:blipFill>
        <p:spPr>
          <a:xfrm>
            <a:off x="3841075" y="1565025"/>
            <a:ext cx="5302925" cy="2013449"/>
          </a:xfrm>
          <a:prstGeom prst="rect">
            <a:avLst/>
          </a:prstGeom>
          <a:noFill/>
          <a:ln>
            <a:noFill/>
          </a:ln>
        </p:spPr>
      </p:pic>
      <p:sp>
        <p:nvSpPr>
          <p:cNvPr id="98" name="Google Shape;98;p19"/>
          <p:cNvSpPr txBox="1"/>
          <p:nvPr/>
        </p:nvSpPr>
        <p:spPr>
          <a:xfrm>
            <a:off x="4899900" y="3475625"/>
            <a:ext cx="4244100" cy="39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600">
                <a:solidFill>
                  <a:schemeClr val="dk1"/>
                </a:solidFill>
              </a:rPr>
              <a:t>IRCSS ‘The Burning of Persepolis’ [online] &lt;</a:t>
            </a:r>
            <a:r>
              <a:rPr lang="en-GB" sz="600" u="sng">
                <a:solidFill>
                  <a:schemeClr val="hlink"/>
                </a:solidFill>
                <a:hlinkClick r:id="rId4"/>
              </a:rPr>
              <a:t>https://www.deviantart.com/ircss/art/The-Burning-of-Persepolis-489651222</a:t>
            </a:r>
            <a:r>
              <a:rPr lang="en-GB" sz="600">
                <a:solidFill>
                  <a:schemeClr val="dk1"/>
                </a:solidFill>
              </a:rPr>
              <a:t>&gt;</a:t>
            </a:r>
            <a:r>
              <a:rPr lang="en-GB" sz="1800">
                <a:solidFill>
                  <a:schemeClr val="dk1"/>
                </a:solidFill>
              </a:rPr>
              <a:t> </a:t>
            </a:r>
            <a:endParaRPr sz="1800">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Bessus the Backstabber</a:t>
            </a:r>
            <a:endParaRPr u="sng"/>
          </a:p>
        </p:txBody>
      </p:sp>
      <p:sp>
        <p:nvSpPr>
          <p:cNvPr id="104" name="Google Shape;104;p20"/>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One problem that Alexander encountered was Bessus, a satrap, who </a:t>
            </a:r>
            <a:r>
              <a:rPr lang="en-GB">
                <a:solidFill>
                  <a:schemeClr val="dk1"/>
                </a:solidFill>
              </a:rPr>
              <a:t>betrayed</a:t>
            </a:r>
            <a:r>
              <a:rPr lang="en-GB">
                <a:solidFill>
                  <a:schemeClr val="dk1"/>
                </a:solidFill>
              </a:rPr>
              <a:t> and murdered Darius. </a:t>
            </a:r>
            <a:endParaRPr>
              <a:solidFill>
                <a:schemeClr val="dk1"/>
              </a:solidFill>
            </a:endParaRPr>
          </a:p>
          <a:p>
            <a:pPr indent="0" lvl="0" marL="0" rtl="0" algn="l">
              <a:spcBef>
                <a:spcPts val="1200"/>
              </a:spcBef>
              <a:spcAft>
                <a:spcPts val="0"/>
              </a:spcAft>
              <a:buNone/>
            </a:pPr>
            <a:r>
              <a:rPr lang="en-GB">
                <a:solidFill>
                  <a:schemeClr val="dk1"/>
                </a:solidFill>
              </a:rPr>
              <a:t>Alexander hated this for two reasons: </a:t>
            </a:r>
            <a:endParaRPr>
              <a:solidFill>
                <a:schemeClr val="dk1"/>
              </a:solidFill>
            </a:endParaRPr>
          </a:p>
          <a:p>
            <a:pPr indent="-317500" lvl="0" marL="457200" rtl="0" algn="l">
              <a:spcBef>
                <a:spcPts val="1200"/>
              </a:spcBef>
              <a:spcAft>
                <a:spcPts val="0"/>
              </a:spcAft>
              <a:buClr>
                <a:schemeClr val="dk1"/>
              </a:buClr>
              <a:buSzPts val="1400"/>
              <a:buAutoNum type="arabicPeriod"/>
            </a:pPr>
            <a:r>
              <a:rPr lang="en-GB">
                <a:solidFill>
                  <a:schemeClr val="dk1"/>
                </a:solidFill>
              </a:rPr>
              <a:t>Being okay with the assassination of kings is not a great precedent to set for an empire</a:t>
            </a:r>
            <a:endParaRPr>
              <a:solidFill>
                <a:schemeClr val="dk1"/>
              </a:solidFill>
            </a:endParaRPr>
          </a:p>
          <a:p>
            <a:pPr indent="-317500" lvl="0" marL="457200" rtl="0" algn="l">
              <a:spcBef>
                <a:spcPts val="0"/>
              </a:spcBef>
              <a:spcAft>
                <a:spcPts val="0"/>
              </a:spcAft>
              <a:buClr>
                <a:schemeClr val="dk1"/>
              </a:buClr>
              <a:buSzPts val="1400"/>
              <a:buAutoNum type="arabicPeriod"/>
            </a:pPr>
            <a:r>
              <a:rPr lang="en-GB">
                <a:solidFill>
                  <a:schemeClr val="dk1"/>
                </a:solidFill>
              </a:rPr>
              <a:t>Alexander wanted Darius to hand over the ‘crown’ to him so he could be the legitimate successor </a:t>
            </a:r>
            <a:endParaRPr>
              <a:solidFill>
                <a:schemeClr val="dk1"/>
              </a:solidFill>
            </a:endParaRPr>
          </a:p>
        </p:txBody>
      </p:sp>
      <p:pic>
        <p:nvPicPr>
          <p:cNvPr id="105" name="Google Shape;105;p20"/>
          <p:cNvPicPr preferRelativeResize="0"/>
          <p:nvPr/>
        </p:nvPicPr>
        <p:blipFill>
          <a:blip r:embed="rId3">
            <a:alphaModFix/>
          </a:blip>
          <a:stretch>
            <a:fillRect/>
          </a:stretch>
        </p:blipFill>
        <p:spPr>
          <a:xfrm>
            <a:off x="5255802" y="894375"/>
            <a:ext cx="2715450" cy="2902500"/>
          </a:xfrm>
          <a:prstGeom prst="rect">
            <a:avLst/>
          </a:prstGeom>
          <a:noFill/>
          <a:ln>
            <a:noFill/>
          </a:ln>
        </p:spPr>
      </p:pic>
      <p:sp>
        <p:nvSpPr>
          <p:cNvPr id="106" name="Google Shape;106;p20"/>
          <p:cNvSpPr/>
          <p:nvPr/>
        </p:nvSpPr>
        <p:spPr>
          <a:xfrm>
            <a:off x="6048650" y="1770325"/>
            <a:ext cx="259500" cy="275400"/>
          </a:xfrm>
          <a:prstGeom prst="mathMultiply">
            <a:avLst>
              <a:gd fmla="val 23520" name="adj1"/>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7" name="Google Shape;107;p20"/>
          <p:cNvSpPr/>
          <p:nvPr/>
        </p:nvSpPr>
        <p:spPr>
          <a:xfrm>
            <a:off x="6308150" y="1770325"/>
            <a:ext cx="259500" cy="275400"/>
          </a:xfrm>
          <a:prstGeom prst="mathMultiply">
            <a:avLst>
              <a:gd fmla="val 23520" name="adj1"/>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8" name="Google Shape;108;p20"/>
          <p:cNvSpPr txBox="1"/>
          <p:nvPr/>
        </p:nvSpPr>
        <p:spPr>
          <a:xfrm>
            <a:off x="5255800" y="3856650"/>
            <a:ext cx="3416700" cy="81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700">
                <a:solidFill>
                  <a:schemeClr val="lt2"/>
                </a:solidFill>
              </a:rPr>
              <a:t>Raddato, Carole ‘Darius III mosaic’ [online] &lt;</a:t>
            </a:r>
            <a:r>
              <a:rPr lang="en-GB" sz="700" u="sng">
                <a:solidFill>
                  <a:schemeClr val="hlink"/>
                </a:solidFill>
                <a:hlinkClick r:id="rId4"/>
              </a:rPr>
              <a:t>https://commons.wikimedia.org/wiki/File:Darius_III_mosaic.jpg</a:t>
            </a:r>
            <a:r>
              <a:rPr lang="en-GB" sz="700">
                <a:solidFill>
                  <a:schemeClr val="lt2"/>
                </a:solidFill>
              </a:rPr>
              <a:t>&gt; [Accessed 6th December 2023]</a:t>
            </a:r>
            <a:endParaRPr sz="700">
              <a:solidFill>
                <a:schemeClr val="lt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1"/>
          <p:cNvSpPr txBox="1"/>
          <p:nvPr>
            <p:ph type="title"/>
          </p:nvPr>
        </p:nvSpPr>
        <p:spPr>
          <a:xfrm>
            <a:off x="1210500" y="244975"/>
            <a:ext cx="6723000" cy="907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500" u="sng"/>
              <a:t>Failures of the adoption of customs</a:t>
            </a:r>
            <a:r>
              <a:rPr lang="en-GB" sz="2466"/>
              <a:t> </a:t>
            </a:r>
            <a:endParaRPr/>
          </a:p>
        </p:txBody>
      </p:sp>
      <p:sp>
        <p:nvSpPr>
          <p:cNvPr id="114" name="Google Shape;114;p21"/>
          <p:cNvSpPr txBox="1"/>
          <p:nvPr>
            <p:ph idx="1" type="body"/>
          </p:nvPr>
        </p:nvSpPr>
        <p:spPr>
          <a:xfrm>
            <a:off x="311700" y="1152475"/>
            <a:ext cx="21522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solidFill>
                  <a:schemeClr val="dk1"/>
                </a:solidFill>
              </a:rPr>
              <a:t>Philotas, son of Parmenion, had accused Alexander in private, of becoming too much like the Achaemenids in the way of customs and traditions. </a:t>
            </a:r>
            <a:endParaRPr>
              <a:solidFill>
                <a:schemeClr val="dk1"/>
              </a:solidFill>
            </a:endParaRPr>
          </a:p>
          <a:p>
            <a:pPr indent="0" lvl="0" marL="0" rtl="0" algn="l">
              <a:spcBef>
                <a:spcPts val="1200"/>
              </a:spcBef>
              <a:spcAft>
                <a:spcPts val="0"/>
              </a:spcAft>
              <a:buNone/>
            </a:pPr>
            <a:r>
              <a:rPr lang="en-GB">
                <a:solidFill>
                  <a:schemeClr val="dk1"/>
                </a:solidFill>
              </a:rPr>
              <a:t>Thus he was executed</a:t>
            </a:r>
            <a:endParaRPr>
              <a:solidFill>
                <a:schemeClr val="dk1"/>
              </a:solidFill>
            </a:endParaRPr>
          </a:p>
          <a:p>
            <a:pPr indent="0" lvl="0" marL="0" rtl="0" algn="l">
              <a:spcBef>
                <a:spcPts val="1200"/>
              </a:spcBef>
              <a:spcAft>
                <a:spcPts val="0"/>
              </a:spcAft>
              <a:buNone/>
            </a:pPr>
            <a:r>
              <a:rPr lang="en-GB">
                <a:solidFill>
                  <a:schemeClr val="dk1"/>
                </a:solidFill>
              </a:rPr>
              <a:t>And Alexander had to deprive himself of arguably his most </a:t>
            </a:r>
            <a:r>
              <a:rPr lang="en-GB">
                <a:solidFill>
                  <a:schemeClr val="dk1"/>
                </a:solidFill>
              </a:rPr>
              <a:t>competent</a:t>
            </a:r>
            <a:r>
              <a:rPr lang="en-GB">
                <a:solidFill>
                  <a:schemeClr val="dk1"/>
                </a:solidFill>
              </a:rPr>
              <a:t> general. </a:t>
            </a:r>
            <a:endParaRPr>
              <a:solidFill>
                <a:schemeClr val="dk1"/>
              </a:solidFill>
            </a:endParaRPr>
          </a:p>
          <a:p>
            <a:pPr indent="0" lvl="0" marL="0" rtl="0" algn="l">
              <a:spcBef>
                <a:spcPts val="1200"/>
              </a:spcBef>
              <a:spcAft>
                <a:spcPts val="1200"/>
              </a:spcAft>
              <a:buNone/>
            </a:pPr>
            <a:r>
              <a:t/>
            </a:r>
            <a:endParaRPr>
              <a:solidFill>
                <a:schemeClr val="dk1"/>
              </a:solidFill>
            </a:endParaRPr>
          </a:p>
        </p:txBody>
      </p:sp>
      <p:sp>
        <p:nvSpPr>
          <p:cNvPr id="115" name="Google Shape;115;p21"/>
          <p:cNvSpPr txBox="1"/>
          <p:nvPr>
            <p:ph idx="2" type="body"/>
          </p:nvPr>
        </p:nvSpPr>
        <p:spPr>
          <a:xfrm>
            <a:off x="3350000" y="988975"/>
            <a:ext cx="54735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dk1"/>
                </a:solidFill>
              </a:rPr>
              <a:t>After Alexander’s death, and the wars of the Diadochi, the satrapal system survived through the Seleucid Empire. So Achaemenid infrastructure is remarkably resilient to regime change and empire collapse. </a:t>
            </a:r>
            <a:endParaRPr>
              <a:solidFill>
                <a:schemeClr val="dk1"/>
              </a:solidFill>
            </a:endParaRPr>
          </a:p>
        </p:txBody>
      </p:sp>
      <p:pic>
        <p:nvPicPr>
          <p:cNvPr id="116" name="Google Shape;116;p21"/>
          <p:cNvPicPr preferRelativeResize="0"/>
          <p:nvPr/>
        </p:nvPicPr>
        <p:blipFill>
          <a:blip r:embed="rId3">
            <a:alphaModFix/>
          </a:blip>
          <a:stretch>
            <a:fillRect/>
          </a:stretch>
        </p:blipFill>
        <p:spPr>
          <a:xfrm>
            <a:off x="4248283" y="1908000"/>
            <a:ext cx="4168092" cy="2497375"/>
          </a:xfrm>
          <a:prstGeom prst="rect">
            <a:avLst/>
          </a:prstGeom>
          <a:noFill/>
          <a:ln>
            <a:noFill/>
          </a:ln>
        </p:spPr>
      </p:pic>
      <p:sp>
        <p:nvSpPr>
          <p:cNvPr id="117" name="Google Shape;117;p21"/>
          <p:cNvSpPr txBox="1"/>
          <p:nvPr/>
        </p:nvSpPr>
        <p:spPr>
          <a:xfrm>
            <a:off x="4248275" y="4446675"/>
            <a:ext cx="4769700" cy="41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700">
                <a:solidFill>
                  <a:schemeClr val="lt2"/>
                </a:solidFill>
              </a:rPr>
              <a:t>Werner, berthold ‘Battle of Issus mosaic - Museo Archeologico Nazionale’ [online] &lt;</a:t>
            </a:r>
            <a:r>
              <a:rPr lang="en-GB" sz="700" u="sng">
                <a:solidFill>
                  <a:schemeClr val="hlink"/>
                </a:solidFill>
                <a:hlinkClick r:id="rId4"/>
              </a:rPr>
              <a:t>https://commons.wikimedia.org/wiki/File:Battle_of_Issus_mosaic_-_Museo_Archeologico_Nazionale_-_Naples_2013-05-16_16-25-06_BW.jpg</a:t>
            </a:r>
            <a:r>
              <a:rPr lang="en-GB" sz="700">
                <a:solidFill>
                  <a:schemeClr val="lt2"/>
                </a:solidFill>
              </a:rPr>
              <a:t>&gt; [Accessed 6th December 2023]</a:t>
            </a:r>
            <a:endParaRPr sz="700">
              <a:solidFill>
                <a:schemeClr val="lt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2"/>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Bibliography - Ancient Sources  </a:t>
            </a:r>
            <a:endParaRPr/>
          </a:p>
        </p:txBody>
      </p:sp>
      <p:sp>
        <p:nvSpPr>
          <p:cNvPr id="123" name="Google Shape;123;p22"/>
          <p:cNvSpPr txBox="1"/>
          <p:nvPr>
            <p:ph idx="1" type="body"/>
          </p:nvPr>
        </p:nvSpPr>
        <p:spPr>
          <a:xfrm>
            <a:off x="0" y="572700"/>
            <a:ext cx="9144000" cy="4570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sz="1000">
              <a:solidFill>
                <a:schemeClr val="dk1"/>
              </a:solidFill>
            </a:endParaRPr>
          </a:p>
          <a:p>
            <a:pPr indent="0" lvl="0" marL="0" rtl="0" algn="l">
              <a:spcBef>
                <a:spcPts val="1200"/>
              </a:spcBef>
              <a:spcAft>
                <a:spcPts val="0"/>
              </a:spcAft>
              <a:buNone/>
            </a:pPr>
            <a:r>
              <a:rPr lang="en-GB" sz="1000">
                <a:solidFill>
                  <a:schemeClr val="dk1"/>
                </a:solidFill>
              </a:rPr>
              <a:t>Arrian (2nd Century CE) </a:t>
            </a:r>
            <a:r>
              <a:rPr i="1" lang="en-GB" sz="1000">
                <a:solidFill>
                  <a:schemeClr val="dk1"/>
                </a:solidFill>
              </a:rPr>
              <a:t>Anabasis of Alexander </a:t>
            </a:r>
            <a:r>
              <a:rPr lang="en-GB" sz="1000">
                <a:solidFill>
                  <a:schemeClr val="dk1"/>
                </a:solidFill>
              </a:rPr>
              <a:t>trans. E. Iliff Robson (1929) William </a:t>
            </a:r>
            <a:r>
              <a:rPr lang="en-GB" sz="1000">
                <a:solidFill>
                  <a:schemeClr val="dk1"/>
                </a:solidFill>
              </a:rPr>
              <a:t>Heinemann</a:t>
            </a:r>
            <a:r>
              <a:rPr lang="en-GB" sz="1000">
                <a:solidFill>
                  <a:schemeClr val="dk1"/>
                </a:solidFill>
              </a:rPr>
              <a:t> </a:t>
            </a:r>
            <a:r>
              <a:rPr lang="en-GB" sz="1000">
                <a:solidFill>
                  <a:schemeClr val="dk1"/>
                </a:solidFill>
              </a:rPr>
              <a:t>Ltd</a:t>
            </a:r>
            <a:r>
              <a:rPr lang="en-GB" sz="1000">
                <a:solidFill>
                  <a:schemeClr val="dk1"/>
                </a:solidFill>
              </a:rPr>
              <a:t>. Harvard University Press &lt;</a:t>
            </a:r>
            <a:r>
              <a:rPr lang="en-GB" sz="1000" u="sng">
                <a:solidFill>
                  <a:schemeClr val="hlink"/>
                </a:solidFill>
                <a:hlinkClick r:id="rId3"/>
              </a:rPr>
              <a:t>https://archive.org/details/L236ArrianIAnabasisOfAlexander14/page/n3/mode/2up</a:t>
            </a:r>
            <a:r>
              <a:rPr lang="en-GB" sz="1000">
                <a:solidFill>
                  <a:schemeClr val="dk1"/>
                </a:solidFill>
              </a:rPr>
              <a:t>&gt; [Accessed 20th October 2023] </a:t>
            </a:r>
            <a:endParaRPr sz="1000">
              <a:solidFill>
                <a:schemeClr val="dk1"/>
              </a:solidFill>
            </a:endParaRPr>
          </a:p>
          <a:p>
            <a:pPr indent="0" lvl="0" marL="0" rtl="0" algn="l">
              <a:spcBef>
                <a:spcPts val="1200"/>
              </a:spcBef>
              <a:spcAft>
                <a:spcPts val="0"/>
              </a:spcAft>
              <a:buNone/>
            </a:pPr>
            <a:r>
              <a:rPr lang="en-GB" sz="1000">
                <a:solidFill>
                  <a:schemeClr val="dk1"/>
                </a:solidFill>
              </a:rPr>
              <a:t>Diodorus Siculus (30 BCE) </a:t>
            </a:r>
            <a:r>
              <a:rPr i="1" lang="en-GB" sz="1000">
                <a:solidFill>
                  <a:schemeClr val="dk1"/>
                </a:solidFill>
              </a:rPr>
              <a:t>Library of History </a:t>
            </a:r>
            <a:r>
              <a:rPr lang="en-GB" sz="1000">
                <a:solidFill>
                  <a:schemeClr val="dk1"/>
                </a:solidFill>
              </a:rPr>
              <a:t>trans. C. H. Oldfather, C. L. Sherman, C. B. Welles, R. M. Geer, F. R. Walton (1933-67)  Loeb Classical library &lt;</a:t>
            </a:r>
            <a:r>
              <a:rPr lang="en-GB" sz="1000" u="sng">
                <a:solidFill>
                  <a:schemeClr val="hlink"/>
                </a:solidFill>
                <a:hlinkClick r:id="rId4"/>
              </a:rPr>
              <a:t>https://penelope.uchicago.edu/Thayer/E/Roman/Texts/Diodorus_Siculus/home.html</a:t>
            </a:r>
            <a:r>
              <a:rPr lang="en-GB" sz="1000">
                <a:solidFill>
                  <a:schemeClr val="dk1"/>
                </a:solidFill>
              </a:rPr>
              <a:t>&gt; [Accessed 21st October 2023] </a:t>
            </a:r>
            <a:endParaRPr sz="1000">
              <a:solidFill>
                <a:schemeClr val="dk1"/>
              </a:solidFill>
            </a:endParaRPr>
          </a:p>
          <a:p>
            <a:pPr indent="0" lvl="0" marL="0" rtl="0" algn="l">
              <a:spcBef>
                <a:spcPts val="1200"/>
              </a:spcBef>
              <a:spcAft>
                <a:spcPts val="0"/>
              </a:spcAft>
              <a:buNone/>
            </a:pPr>
            <a:r>
              <a:rPr lang="en-GB" sz="1000">
                <a:solidFill>
                  <a:schemeClr val="dk1"/>
                </a:solidFill>
              </a:rPr>
              <a:t>Herodotus (430 BCE) </a:t>
            </a:r>
            <a:r>
              <a:rPr i="1" lang="en-GB" sz="1000">
                <a:solidFill>
                  <a:schemeClr val="dk1"/>
                </a:solidFill>
              </a:rPr>
              <a:t>The Histories </a:t>
            </a:r>
            <a:r>
              <a:rPr lang="en-GB" sz="1000">
                <a:solidFill>
                  <a:schemeClr val="dk1"/>
                </a:solidFill>
              </a:rPr>
              <a:t> trans.A. D. Godley (1925) Loeb Classical Library &lt;</a:t>
            </a:r>
            <a:r>
              <a:rPr lang="en-GB" sz="1000" u="sng">
                <a:solidFill>
                  <a:schemeClr val="hlink"/>
                </a:solidFill>
                <a:hlinkClick r:id="rId5"/>
              </a:rPr>
              <a:t>https://penelope.uchicago.edu/Thayer/E/Roman/Texts/Herodotus/home.html</a:t>
            </a:r>
            <a:r>
              <a:rPr lang="en-GB" sz="1000">
                <a:solidFill>
                  <a:schemeClr val="dk1"/>
                </a:solidFill>
              </a:rPr>
              <a:t>&gt; [Accessed 25th November 2023] </a:t>
            </a:r>
            <a:endParaRPr sz="1000">
              <a:solidFill>
                <a:schemeClr val="dk1"/>
              </a:solidFill>
            </a:endParaRPr>
          </a:p>
          <a:p>
            <a:pPr indent="0" lvl="0" marL="0" rtl="0" algn="l">
              <a:spcBef>
                <a:spcPts val="1200"/>
              </a:spcBef>
              <a:spcAft>
                <a:spcPts val="0"/>
              </a:spcAft>
              <a:buNone/>
            </a:pPr>
            <a:r>
              <a:rPr lang="en-GB" sz="1000">
                <a:solidFill>
                  <a:schemeClr val="dk1"/>
                </a:solidFill>
              </a:rPr>
              <a:t>Plutarch (2nd Century CE)  </a:t>
            </a:r>
            <a:r>
              <a:rPr i="1" lang="en-GB" sz="1000">
                <a:solidFill>
                  <a:schemeClr val="dk1"/>
                </a:solidFill>
              </a:rPr>
              <a:t>Life of Alexander </a:t>
            </a:r>
            <a:r>
              <a:rPr lang="en-GB" sz="1000">
                <a:solidFill>
                  <a:schemeClr val="dk1"/>
                </a:solidFill>
              </a:rPr>
              <a:t> trans. Bernadotte Perrin (1919) Loeb Classical Library &lt;</a:t>
            </a:r>
            <a:r>
              <a:rPr lang="en-GB" sz="1000" u="sng">
                <a:solidFill>
                  <a:schemeClr val="hlink"/>
                </a:solidFill>
                <a:hlinkClick r:id="rId6"/>
              </a:rPr>
              <a:t>https://penelope.uchicago.edu/Thayer/e/roman/texts/plutarch/lives/home.html</a:t>
            </a:r>
            <a:r>
              <a:rPr lang="en-GB" sz="1000">
                <a:solidFill>
                  <a:schemeClr val="dk1"/>
                </a:solidFill>
              </a:rPr>
              <a:t>&gt; [Accessed 28th November 2023] </a:t>
            </a:r>
            <a:endParaRPr sz="1000">
              <a:solidFill>
                <a:schemeClr val="dk1"/>
              </a:solidFill>
            </a:endParaRPr>
          </a:p>
          <a:p>
            <a:pPr indent="0" lvl="0" marL="0" rtl="0" algn="l">
              <a:spcBef>
                <a:spcPts val="1200"/>
              </a:spcBef>
              <a:spcAft>
                <a:spcPts val="0"/>
              </a:spcAft>
              <a:buNone/>
            </a:pPr>
            <a:r>
              <a:rPr lang="en-GB" sz="1000">
                <a:solidFill>
                  <a:schemeClr val="dk1"/>
                </a:solidFill>
              </a:rPr>
              <a:t>Strabo (18 CE) </a:t>
            </a:r>
            <a:r>
              <a:rPr i="1" lang="en-GB" sz="1000">
                <a:solidFill>
                  <a:schemeClr val="dk1"/>
                </a:solidFill>
              </a:rPr>
              <a:t>Geographies </a:t>
            </a:r>
            <a:r>
              <a:rPr lang="en-GB" sz="1000">
                <a:solidFill>
                  <a:schemeClr val="dk1"/>
                </a:solidFill>
              </a:rPr>
              <a:t>trans. H. L. Jones (1932) Loeb Classical Library &lt;</a:t>
            </a:r>
            <a:r>
              <a:rPr lang="en-GB" sz="1000" u="sng">
                <a:solidFill>
                  <a:schemeClr val="hlink"/>
                </a:solidFill>
                <a:hlinkClick r:id="rId7"/>
              </a:rPr>
              <a:t>https://penelope.uchicago.edu/Thayer/E/Roman/Texts/Strabo/home.html</a:t>
            </a:r>
            <a:r>
              <a:rPr lang="en-GB" sz="1000">
                <a:solidFill>
                  <a:schemeClr val="dk1"/>
                </a:solidFill>
              </a:rPr>
              <a:t>&gt; [Accessed 11th November 2023] </a:t>
            </a:r>
            <a:endParaRPr sz="1000">
              <a:solidFill>
                <a:schemeClr val="dk1"/>
              </a:solidFill>
            </a:endParaRPr>
          </a:p>
          <a:p>
            <a:pPr indent="0" lvl="0" marL="0" rtl="0" algn="l">
              <a:spcBef>
                <a:spcPts val="1200"/>
              </a:spcBef>
              <a:spcAft>
                <a:spcPts val="0"/>
              </a:spcAft>
              <a:buNone/>
            </a:pPr>
            <a:r>
              <a:rPr lang="en-GB" sz="1000">
                <a:solidFill>
                  <a:schemeClr val="dk1"/>
                </a:solidFill>
              </a:rPr>
              <a:t>Quintus Curtius Rufus (1st Century CE) </a:t>
            </a:r>
            <a:r>
              <a:rPr i="1" lang="en-GB" sz="1000">
                <a:solidFill>
                  <a:schemeClr val="dk1"/>
                </a:solidFill>
              </a:rPr>
              <a:t>Life of Alexander the Great </a:t>
            </a:r>
            <a:r>
              <a:rPr lang="en-GB" sz="1000">
                <a:solidFill>
                  <a:schemeClr val="dk1"/>
                </a:solidFill>
              </a:rPr>
              <a:t>trans. J. C. Wolfe (1946) Loeb Classical Library &lt;</a:t>
            </a:r>
            <a:r>
              <a:rPr lang="en-GB" sz="1000" u="sng">
                <a:solidFill>
                  <a:schemeClr val="hlink"/>
                </a:solidFill>
                <a:hlinkClick r:id="rId8"/>
              </a:rPr>
              <a:t>https://babel.hathitrust.org/cgi/pt?id=mdp.39015008158415&amp;seq=9</a:t>
            </a:r>
            <a:r>
              <a:rPr lang="en-GB" sz="1000">
                <a:solidFill>
                  <a:schemeClr val="dk1"/>
                </a:solidFill>
              </a:rPr>
              <a:t>&gt; [Accessed 28th November 2023]</a:t>
            </a:r>
            <a:endParaRPr sz="1000">
              <a:solidFill>
                <a:schemeClr val="dk1"/>
              </a:solidFill>
            </a:endParaRPr>
          </a:p>
          <a:p>
            <a:pPr indent="0" lvl="0" marL="0" rtl="0" algn="l">
              <a:spcBef>
                <a:spcPts val="1200"/>
              </a:spcBef>
              <a:spcAft>
                <a:spcPts val="0"/>
              </a:spcAft>
              <a:buNone/>
            </a:pPr>
            <a:r>
              <a:t/>
            </a:r>
            <a:endParaRPr sz="1000">
              <a:solidFill>
                <a:schemeClr val="dk1"/>
              </a:solidFill>
            </a:endParaRPr>
          </a:p>
          <a:p>
            <a:pPr indent="0" lvl="0" marL="0" rtl="0" algn="l">
              <a:spcBef>
                <a:spcPts val="1200"/>
              </a:spcBef>
              <a:spcAft>
                <a:spcPts val="0"/>
              </a:spcAft>
              <a:buNone/>
            </a:pPr>
            <a:r>
              <a:rPr lang="en-GB"/>
              <a:t> </a:t>
            </a:r>
            <a:endParaRPr/>
          </a:p>
          <a:p>
            <a:pPr indent="0" lvl="0" marL="0" rtl="0" algn="l">
              <a:spcBef>
                <a:spcPts val="1200"/>
              </a:spcBef>
              <a:spcAft>
                <a:spcPts val="1200"/>
              </a:spcAft>
              <a:buNone/>
            </a:pPr>
            <a:r>
              <a:t/>
            </a:r>
            <a:endParaRPr sz="10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Bibliography - Modern Scholarship</a:t>
            </a:r>
            <a:endParaRPr/>
          </a:p>
        </p:txBody>
      </p:sp>
      <p:sp>
        <p:nvSpPr>
          <p:cNvPr id="129" name="Google Shape;129;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000">
                <a:solidFill>
                  <a:schemeClr val="dk1"/>
                </a:solidFill>
              </a:rPr>
              <a:t>Briant, Pierre (1996) </a:t>
            </a:r>
            <a:r>
              <a:rPr i="1" lang="en-GB" sz="1000">
                <a:solidFill>
                  <a:schemeClr val="dk1"/>
                </a:solidFill>
              </a:rPr>
              <a:t>From Cyrus to Alexander: A History of the Persian Empire </a:t>
            </a:r>
            <a:r>
              <a:rPr lang="en-GB" sz="1000">
                <a:solidFill>
                  <a:schemeClr val="dk1"/>
                </a:solidFill>
              </a:rPr>
              <a:t>trans. Peter T. Daniels (2002) Eisenbrauns </a:t>
            </a:r>
            <a:endParaRPr sz="1000">
              <a:solidFill>
                <a:schemeClr val="dk1"/>
              </a:solidFill>
            </a:endParaRPr>
          </a:p>
          <a:p>
            <a:pPr indent="0" lvl="0" marL="0" rtl="0" algn="l">
              <a:spcBef>
                <a:spcPts val="1200"/>
              </a:spcBef>
              <a:spcAft>
                <a:spcPts val="0"/>
              </a:spcAft>
              <a:buNone/>
            </a:pPr>
            <a:r>
              <a:rPr lang="en-GB" sz="1000">
                <a:solidFill>
                  <a:schemeClr val="dk1"/>
                </a:solidFill>
              </a:rPr>
              <a:t>Briant, Pierre (2018) </a:t>
            </a:r>
            <a:r>
              <a:rPr i="1" lang="en-GB" sz="1000">
                <a:solidFill>
                  <a:schemeClr val="dk1"/>
                </a:solidFill>
              </a:rPr>
              <a:t>From Cyrus to Seleukos: Studies in Achaemenid and Hellenistic History</a:t>
            </a:r>
            <a:r>
              <a:rPr lang="en-GB" sz="1000">
                <a:solidFill>
                  <a:schemeClr val="dk1"/>
                </a:solidFill>
              </a:rPr>
              <a:t> University of California </a:t>
            </a:r>
            <a:endParaRPr sz="1000">
              <a:solidFill>
                <a:schemeClr val="dk1"/>
              </a:solidFill>
            </a:endParaRPr>
          </a:p>
          <a:p>
            <a:pPr indent="0" lvl="0" marL="0" rtl="0" algn="l">
              <a:spcBef>
                <a:spcPts val="1200"/>
              </a:spcBef>
              <a:spcAft>
                <a:spcPts val="0"/>
              </a:spcAft>
              <a:buNone/>
            </a:pPr>
            <a:r>
              <a:rPr lang="en-GB" sz="1000">
                <a:solidFill>
                  <a:schemeClr val="dk1"/>
                </a:solidFill>
              </a:rPr>
              <a:t>Engels, D. W. (1978) </a:t>
            </a:r>
            <a:r>
              <a:rPr i="1" lang="en-GB" sz="1000">
                <a:solidFill>
                  <a:schemeClr val="dk1"/>
                </a:solidFill>
              </a:rPr>
              <a:t>Alexander the Great and the Logistics of the Macedonian Army </a:t>
            </a:r>
            <a:r>
              <a:rPr lang="en-GB" sz="1000">
                <a:solidFill>
                  <a:schemeClr val="dk1"/>
                </a:solidFill>
              </a:rPr>
              <a:t>California University Press &lt;</a:t>
            </a:r>
            <a:r>
              <a:rPr lang="en-GB" sz="1000" u="sng">
                <a:solidFill>
                  <a:schemeClr val="hlink"/>
                </a:solidFill>
                <a:hlinkClick r:id="rId3"/>
              </a:rPr>
              <a:t>https://www-jstor-org.ezproxy.uwtsd.ac.uk/stable/jj.8501164.7</a:t>
            </a:r>
            <a:r>
              <a:rPr lang="en-GB" sz="1000">
                <a:solidFill>
                  <a:schemeClr val="dk1"/>
                </a:solidFill>
              </a:rPr>
              <a:t>&gt; [Accessed 15th November 2023] </a:t>
            </a:r>
            <a:endParaRPr sz="1000">
              <a:solidFill>
                <a:schemeClr val="dk1"/>
              </a:solidFill>
            </a:endParaRPr>
          </a:p>
          <a:p>
            <a:pPr indent="0" lvl="0" marL="0" rtl="0" algn="l">
              <a:spcBef>
                <a:spcPts val="1200"/>
              </a:spcBef>
              <a:spcAft>
                <a:spcPts val="0"/>
              </a:spcAft>
              <a:buNone/>
            </a:pPr>
            <a:r>
              <a:rPr lang="en-GB" sz="1000">
                <a:solidFill>
                  <a:schemeClr val="dk1"/>
                </a:solidFill>
              </a:rPr>
              <a:t>Fox, R. L. (1986) </a:t>
            </a:r>
            <a:r>
              <a:rPr i="1" lang="en-GB" sz="1000">
                <a:solidFill>
                  <a:schemeClr val="dk1"/>
                </a:solidFill>
              </a:rPr>
              <a:t>Alexander the Great </a:t>
            </a:r>
            <a:r>
              <a:rPr lang="en-GB" sz="1000">
                <a:solidFill>
                  <a:schemeClr val="dk1"/>
                </a:solidFill>
              </a:rPr>
              <a:t>Penguin Publishing </a:t>
            </a:r>
            <a:endParaRPr sz="1000">
              <a:solidFill>
                <a:schemeClr val="dk1"/>
              </a:solidFill>
            </a:endParaRPr>
          </a:p>
          <a:p>
            <a:pPr indent="0" lvl="0" marL="0" rtl="0" algn="l">
              <a:spcBef>
                <a:spcPts val="1200"/>
              </a:spcBef>
              <a:spcAft>
                <a:spcPts val="0"/>
              </a:spcAft>
              <a:buNone/>
            </a:pPr>
            <a:r>
              <a:rPr lang="en-GB" sz="1000">
                <a:solidFill>
                  <a:schemeClr val="dk1"/>
                </a:solidFill>
              </a:rPr>
              <a:t>Green, Peter (1991) </a:t>
            </a:r>
            <a:r>
              <a:rPr i="1" lang="en-GB" sz="1000">
                <a:solidFill>
                  <a:schemeClr val="dk1"/>
                </a:solidFill>
              </a:rPr>
              <a:t>Alexander</a:t>
            </a:r>
            <a:r>
              <a:rPr i="1" lang="en-GB" sz="1000">
                <a:solidFill>
                  <a:schemeClr val="dk1"/>
                </a:solidFill>
              </a:rPr>
              <a:t> of Macedon, 356-323 B.C. A Historical Biography </a:t>
            </a:r>
            <a:r>
              <a:rPr lang="en-GB" sz="1000">
                <a:solidFill>
                  <a:schemeClr val="dk1"/>
                </a:solidFill>
              </a:rPr>
              <a:t>University of California Press</a:t>
            </a:r>
            <a:endParaRPr sz="1000">
              <a:solidFill>
                <a:schemeClr val="dk1"/>
              </a:solidFill>
            </a:endParaRPr>
          </a:p>
          <a:p>
            <a:pPr indent="0" lvl="0" marL="0" rtl="0" algn="l">
              <a:spcBef>
                <a:spcPts val="1200"/>
              </a:spcBef>
              <a:spcAft>
                <a:spcPts val="0"/>
              </a:spcAft>
              <a:buNone/>
            </a:pPr>
            <a:r>
              <a:rPr lang="en-GB" sz="1000">
                <a:solidFill>
                  <a:schemeClr val="dk1"/>
                </a:solidFill>
              </a:rPr>
              <a:t>Griffith, G. T. (1966) </a:t>
            </a:r>
            <a:r>
              <a:rPr i="1" lang="en-GB" sz="1000">
                <a:solidFill>
                  <a:schemeClr val="dk1"/>
                </a:solidFill>
              </a:rPr>
              <a:t>Alexander the Great: The Main Problems </a:t>
            </a:r>
            <a:r>
              <a:rPr lang="en-GB" sz="1000">
                <a:solidFill>
                  <a:schemeClr val="dk1"/>
                </a:solidFill>
              </a:rPr>
              <a:t>Barnes &amp; Noble </a:t>
            </a:r>
            <a:endParaRPr sz="1000">
              <a:solidFill>
                <a:schemeClr val="dk1"/>
              </a:solidFill>
            </a:endParaRPr>
          </a:p>
          <a:p>
            <a:pPr indent="0" lvl="0" marL="0" rtl="0" algn="l">
              <a:spcBef>
                <a:spcPts val="1200"/>
              </a:spcBef>
              <a:spcAft>
                <a:spcPts val="0"/>
              </a:spcAft>
              <a:buNone/>
            </a:pPr>
            <a:r>
              <a:rPr lang="en-GB" sz="1000">
                <a:solidFill>
                  <a:schemeClr val="dk1"/>
                </a:solidFill>
              </a:rPr>
              <a:t>Griffith, G. T. (1935) </a:t>
            </a:r>
            <a:r>
              <a:rPr i="1" lang="en-GB" sz="1000">
                <a:solidFill>
                  <a:schemeClr val="dk1"/>
                </a:solidFill>
              </a:rPr>
              <a:t>The Mercenaries of the Hellenistic World </a:t>
            </a:r>
            <a:r>
              <a:rPr lang="en-GB" sz="1000">
                <a:solidFill>
                  <a:schemeClr val="dk1"/>
                </a:solidFill>
              </a:rPr>
              <a:t>Ares Publishers Inc.</a:t>
            </a:r>
            <a:endParaRPr sz="1000">
              <a:solidFill>
                <a:schemeClr val="dk1"/>
              </a:solidFill>
            </a:endParaRPr>
          </a:p>
          <a:p>
            <a:pPr indent="0" lvl="0" marL="0" rtl="0" algn="l">
              <a:spcBef>
                <a:spcPts val="1200"/>
              </a:spcBef>
              <a:spcAft>
                <a:spcPts val="0"/>
              </a:spcAft>
              <a:buNone/>
            </a:pPr>
            <a:r>
              <a:rPr lang="en-GB" sz="1000">
                <a:solidFill>
                  <a:schemeClr val="dk1"/>
                </a:solidFill>
              </a:rPr>
              <a:t>Hyland, J. O. ‘Achaemenid Soldiers, Alexander’s Conquest,and the Experience of Defeat’ </a:t>
            </a:r>
            <a:r>
              <a:rPr i="1" lang="en-GB" sz="1000">
                <a:solidFill>
                  <a:schemeClr val="dk1"/>
                </a:solidFill>
              </a:rPr>
              <a:t>Brill’s Companion to Military Defeat in Ancient Mediterranean Society </a:t>
            </a:r>
            <a:r>
              <a:rPr lang="en-GB" sz="1000">
                <a:solidFill>
                  <a:schemeClr val="dk1"/>
                </a:solidFill>
              </a:rPr>
              <a:t>ed. by Jessica H. Clark, Brian Turner, Vol. 2 (Boston: Leiden, 2018) pp.74-98 &lt;</a:t>
            </a:r>
            <a:r>
              <a:rPr lang="en-GB" sz="1000" u="sng">
                <a:solidFill>
                  <a:schemeClr val="hlink"/>
                </a:solidFill>
                <a:hlinkClick r:id="rId4"/>
              </a:rPr>
              <a:t>https://brill-com.ezproxy.uwtsd.ac.uk/edcollbook/title/31960</a:t>
            </a:r>
            <a:r>
              <a:rPr lang="en-GB" sz="1000">
                <a:solidFill>
                  <a:schemeClr val="dk1"/>
                </a:solidFill>
              </a:rPr>
              <a:t>&gt; [Accessed 15th November 2023] </a:t>
            </a:r>
            <a:endParaRPr sz="1000">
              <a:solidFill>
                <a:schemeClr val="dk1"/>
              </a:solidFill>
            </a:endParaRPr>
          </a:p>
          <a:p>
            <a:pPr indent="0" lvl="0" marL="0" rtl="0" algn="l">
              <a:spcBef>
                <a:spcPts val="1200"/>
              </a:spcBef>
              <a:spcAft>
                <a:spcPts val="0"/>
              </a:spcAft>
              <a:buNone/>
            </a:pPr>
            <a:r>
              <a:rPr lang="en-GB" sz="1000">
                <a:solidFill>
                  <a:schemeClr val="dk1"/>
                </a:solidFill>
              </a:rPr>
              <a:t>Sekunda, N. Warry, J. (2004) </a:t>
            </a:r>
            <a:r>
              <a:rPr i="1" lang="en-GB" sz="1000">
                <a:solidFill>
                  <a:schemeClr val="dk1"/>
                </a:solidFill>
              </a:rPr>
              <a:t>Alexander the Great</a:t>
            </a:r>
            <a:r>
              <a:rPr lang="en-GB" sz="1000">
                <a:solidFill>
                  <a:schemeClr val="dk1"/>
                </a:solidFill>
              </a:rPr>
              <a:t> Osprey Publishing  </a:t>
            </a:r>
            <a:endParaRPr sz="1000">
              <a:solidFill>
                <a:schemeClr val="dk1"/>
              </a:solidFill>
            </a:endParaRPr>
          </a:p>
          <a:p>
            <a:pPr indent="0" lvl="0" marL="0" rtl="0" algn="l">
              <a:spcBef>
                <a:spcPts val="1200"/>
              </a:spcBef>
              <a:spcAft>
                <a:spcPts val="1200"/>
              </a:spcAft>
              <a:buNone/>
            </a:pPr>
            <a:r>
              <a:rPr lang="en-GB" sz="1000">
                <a:solidFill>
                  <a:schemeClr val="dk1"/>
                </a:solidFill>
              </a:rPr>
              <a:t>Taietti, G. D. M. ‘Alexander III’s Empire: Macedonian, Achaemenid or Oecumenic Greek?’ </a:t>
            </a:r>
            <a:r>
              <a:rPr i="1" lang="en-GB" sz="1000">
                <a:solidFill>
                  <a:schemeClr val="dk1"/>
                </a:solidFill>
              </a:rPr>
              <a:t>Studia Hercynia </a:t>
            </a:r>
            <a:r>
              <a:rPr lang="en-GB" sz="1000">
                <a:solidFill>
                  <a:schemeClr val="dk1"/>
                </a:solidFill>
              </a:rPr>
              <a:t>Vol. 25, no. 1 (Univerzita Karlova) pp.82–104</a:t>
            </a:r>
            <a:endParaRPr sz="10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