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58" r:id="rId2"/>
    <p:sldId id="289" r:id="rId3"/>
    <p:sldId id="331" r:id="rId4"/>
    <p:sldId id="391" r:id="rId5"/>
    <p:sldId id="392" r:id="rId6"/>
    <p:sldId id="367" r:id="rId7"/>
    <p:sldId id="382" r:id="rId8"/>
    <p:sldId id="369" r:id="rId9"/>
    <p:sldId id="380" r:id="rId10"/>
    <p:sldId id="381" r:id="rId11"/>
    <p:sldId id="368" r:id="rId12"/>
    <p:sldId id="373" r:id="rId13"/>
    <p:sldId id="375" r:id="rId14"/>
    <p:sldId id="376" r:id="rId15"/>
    <p:sldId id="374" r:id="rId16"/>
    <p:sldId id="388" r:id="rId17"/>
    <p:sldId id="387" r:id="rId18"/>
    <p:sldId id="389" r:id="rId19"/>
    <p:sldId id="378" r:id="rId20"/>
    <p:sldId id="390" r:id="rId21"/>
    <p:sldId id="366" r:id="rId22"/>
    <p:sldId id="276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7" autoAdjust="0"/>
    <p:restoredTop sz="93372" autoAdjust="0"/>
  </p:normalViewPr>
  <p:slideViewPr>
    <p:cSldViewPr>
      <p:cViewPr varScale="1">
        <p:scale>
          <a:sx n="59" d="100"/>
          <a:sy n="59" d="100"/>
        </p:scale>
        <p:origin x="656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776617-55BB-455B-8A69-954192671DB3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1A825D4-FA9E-4A22-8655-0F0014E9F84E}">
      <dgm:prSet phldrT="[Text]"/>
      <dgm:spPr/>
      <dgm:t>
        <a:bodyPr/>
        <a:lstStyle/>
        <a:p>
          <a:r>
            <a:rPr lang="en-GB" dirty="0"/>
            <a:t>Bridging</a:t>
          </a:r>
        </a:p>
        <a:p>
          <a:r>
            <a:rPr lang="en-GB" dirty="0"/>
            <a:t>‘them’ </a:t>
          </a:r>
        </a:p>
      </dgm:t>
    </dgm:pt>
    <dgm:pt modelId="{353A0691-B7E2-442B-9036-17812D929FC9}" type="parTrans" cxnId="{CEAFC5CE-6F66-46DC-B396-089E097FDD52}">
      <dgm:prSet/>
      <dgm:spPr/>
      <dgm:t>
        <a:bodyPr/>
        <a:lstStyle/>
        <a:p>
          <a:endParaRPr lang="en-GB"/>
        </a:p>
      </dgm:t>
    </dgm:pt>
    <dgm:pt modelId="{AEC98CFB-AB0F-475C-8C93-F99737CB85F1}" type="sibTrans" cxnId="{CEAFC5CE-6F66-46DC-B396-089E097FDD52}">
      <dgm:prSet/>
      <dgm:spPr/>
      <dgm:t>
        <a:bodyPr/>
        <a:lstStyle/>
        <a:p>
          <a:endParaRPr lang="en-GB"/>
        </a:p>
      </dgm:t>
    </dgm:pt>
    <dgm:pt modelId="{DF0F91A9-9650-4F8C-B3FA-11D7B783FD05}">
      <dgm:prSet phldrT="[Text]"/>
      <dgm:spPr/>
      <dgm:t>
        <a:bodyPr/>
        <a:lstStyle/>
        <a:p>
          <a:r>
            <a:rPr lang="en-GB" dirty="0"/>
            <a:t>Membership</a:t>
          </a:r>
        </a:p>
      </dgm:t>
    </dgm:pt>
    <dgm:pt modelId="{77EE8B99-5601-4593-842E-D07584F50E06}" type="parTrans" cxnId="{29B60B0C-600B-4640-926C-1BDCB8557032}">
      <dgm:prSet/>
      <dgm:spPr/>
      <dgm:t>
        <a:bodyPr/>
        <a:lstStyle/>
        <a:p>
          <a:endParaRPr lang="en-GB"/>
        </a:p>
      </dgm:t>
    </dgm:pt>
    <dgm:pt modelId="{06B35471-8EB0-45F8-A1B1-D02BC32B6C90}" type="sibTrans" cxnId="{29B60B0C-600B-4640-926C-1BDCB8557032}">
      <dgm:prSet/>
      <dgm:spPr/>
      <dgm:t>
        <a:bodyPr/>
        <a:lstStyle/>
        <a:p>
          <a:endParaRPr lang="en-GB"/>
        </a:p>
      </dgm:t>
    </dgm:pt>
    <dgm:pt modelId="{E520E4D2-FC7D-460E-ADF4-C365B97DA51C}">
      <dgm:prSet phldrT="[Text]"/>
      <dgm:spPr/>
      <dgm:t>
        <a:bodyPr/>
        <a:lstStyle/>
        <a:p>
          <a:r>
            <a:rPr lang="en-GB" dirty="0"/>
            <a:t>Resources</a:t>
          </a:r>
        </a:p>
      </dgm:t>
    </dgm:pt>
    <dgm:pt modelId="{114D302A-870F-4F93-A868-6F96CA1C2697}" type="parTrans" cxnId="{910F94EA-3D13-47E2-9801-0BA9A876391F}">
      <dgm:prSet/>
      <dgm:spPr/>
      <dgm:t>
        <a:bodyPr/>
        <a:lstStyle/>
        <a:p>
          <a:endParaRPr lang="en-GB"/>
        </a:p>
      </dgm:t>
    </dgm:pt>
    <dgm:pt modelId="{00CE9092-3B9F-41E4-9DCF-21C614291BBA}" type="sibTrans" cxnId="{910F94EA-3D13-47E2-9801-0BA9A876391F}">
      <dgm:prSet/>
      <dgm:spPr/>
      <dgm:t>
        <a:bodyPr/>
        <a:lstStyle/>
        <a:p>
          <a:endParaRPr lang="en-GB"/>
        </a:p>
      </dgm:t>
    </dgm:pt>
    <dgm:pt modelId="{0C76C614-ED90-45AA-A8B5-32CEA15925FB}">
      <dgm:prSet phldrT="[Text]"/>
      <dgm:spPr/>
      <dgm:t>
        <a:bodyPr/>
        <a:lstStyle/>
        <a:p>
          <a:r>
            <a:rPr lang="en-GB" dirty="0"/>
            <a:t>Bonding</a:t>
          </a:r>
        </a:p>
        <a:p>
          <a:r>
            <a:rPr lang="en-GB" dirty="0"/>
            <a:t>‘us’</a:t>
          </a:r>
        </a:p>
      </dgm:t>
    </dgm:pt>
    <dgm:pt modelId="{B5FD4CEE-A431-440E-969B-234C4538EFFA}" type="parTrans" cxnId="{022F5E64-3FBF-4070-9EAE-535A9E395072}">
      <dgm:prSet/>
      <dgm:spPr/>
      <dgm:t>
        <a:bodyPr/>
        <a:lstStyle/>
        <a:p>
          <a:endParaRPr lang="en-GB"/>
        </a:p>
      </dgm:t>
    </dgm:pt>
    <dgm:pt modelId="{9352C141-2D0B-4885-9E4B-D973AA9CC717}" type="sibTrans" cxnId="{022F5E64-3FBF-4070-9EAE-535A9E395072}">
      <dgm:prSet/>
      <dgm:spPr/>
      <dgm:t>
        <a:bodyPr/>
        <a:lstStyle/>
        <a:p>
          <a:endParaRPr lang="en-GB"/>
        </a:p>
      </dgm:t>
    </dgm:pt>
    <dgm:pt modelId="{46B5CBBF-75D9-46F0-9F27-81D5A37AD761}">
      <dgm:prSet phldrT="[Text]"/>
      <dgm:spPr/>
      <dgm:t>
        <a:bodyPr/>
        <a:lstStyle/>
        <a:p>
          <a:r>
            <a:rPr lang="en-GB" dirty="0"/>
            <a:t>Identity</a:t>
          </a:r>
        </a:p>
      </dgm:t>
    </dgm:pt>
    <dgm:pt modelId="{70493926-2189-4555-8F1D-A5CFCA677DEA}" type="parTrans" cxnId="{20E4B2B1-36A7-4540-8313-E930B857A198}">
      <dgm:prSet/>
      <dgm:spPr/>
      <dgm:t>
        <a:bodyPr/>
        <a:lstStyle/>
        <a:p>
          <a:endParaRPr lang="en-GB"/>
        </a:p>
      </dgm:t>
    </dgm:pt>
    <dgm:pt modelId="{56860A9F-8B41-489B-9E84-51D46D6A2D5E}" type="sibTrans" cxnId="{20E4B2B1-36A7-4540-8313-E930B857A198}">
      <dgm:prSet/>
      <dgm:spPr/>
      <dgm:t>
        <a:bodyPr/>
        <a:lstStyle/>
        <a:p>
          <a:endParaRPr lang="en-GB"/>
        </a:p>
      </dgm:t>
    </dgm:pt>
    <dgm:pt modelId="{EE4B473D-AE6D-4636-B4E7-502D9DF90AAA}">
      <dgm:prSet phldrT="[Text]"/>
      <dgm:spPr/>
      <dgm:t>
        <a:bodyPr/>
        <a:lstStyle/>
        <a:p>
          <a:r>
            <a:rPr lang="en-GB" dirty="0"/>
            <a:t>Innovation </a:t>
          </a:r>
        </a:p>
      </dgm:t>
    </dgm:pt>
    <dgm:pt modelId="{D51FE5D7-0AF0-44E6-BEC0-909A2267BF90}" type="parTrans" cxnId="{390EB95D-8CE9-40F8-AFA1-6764C491BF08}">
      <dgm:prSet/>
      <dgm:spPr/>
      <dgm:t>
        <a:bodyPr/>
        <a:lstStyle/>
        <a:p>
          <a:endParaRPr lang="en-GB"/>
        </a:p>
      </dgm:t>
    </dgm:pt>
    <dgm:pt modelId="{AFDC80F0-9103-48A1-BF60-37F3A9E67156}" type="sibTrans" cxnId="{390EB95D-8CE9-40F8-AFA1-6764C491BF08}">
      <dgm:prSet/>
      <dgm:spPr/>
      <dgm:t>
        <a:bodyPr/>
        <a:lstStyle/>
        <a:p>
          <a:endParaRPr lang="en-GB"/>
        </a:p>
      </dgm:t>
    </dgm:pt>
    <dgm:pt modelId="{4762FF38-3C6E-4398-B2EC-E5DF0EFDD021}">
      <dgm:prSet phldrT="[Text]"/>
      <dgm:spPr/>
      <dgm:t>
        <a:bodyPr/>
        <a:lstStyle/>
        <a:p>
          <a:r>
            <a:rPr lang="en-GB" dirty="0"/>
            <a:t>Impact</a:t>
          </a:r>
        </a:p>
      </dgm:t>
    </dgm:pt>
    <dgm:pt modelId="{1DC288BA-4A9A-4A1C-8C45-8EDAAA9CA51B}" type="parTrans" cxnId="{4EA4F31B-6E96-41C5-BA0F-E08E4C318CC4}">
      <dgm:prSet/>
      <dgm:spPr/>
      <dgm:t>
        <a:bodyPr/>
        <a:lstStyle/>
        <a:p>
          <a:endParaRPr lang="en-GB"/>
        </a:p>
      </dgm:t>
    </dgm:pt>
    <dgm:pt modelId="{8F174DBB-6E1B-4559-92C4-FB762B25823D}" type="sibTrans" cxnId="{4EA4F31B-6E96-41C5-BA0F-E08E4C318CC4}">
      <dgm:prSet/>
      <dgm:spPr/>
      <dgm:t>
        <a:bodyPr/>
        <a:lstStyle/>
        <a:p>
          <a:endParaRPr lang="en-GB"/>
        </a:p>
      </dgm:t>
    </dgm:pt>
    <dgm:pt modelId="{2B47156D-8C3F-4AAC-A0F9-D263CE8DC546}">
      <dgm:prSet phldrT="[Text]"/>
      <dgm:spPr/>
      <dgm:t>
        <a:bodyPr/>
        <a:lstStyle/>
        <a:p>
          <a:r>
            <a:rPr lang="en-GB" dirty="0"/>
            <a:t>profit</a:t>
          </a:r>
        </a:p>
      </dgm:t>
    </dgm:pt>
    <dgm:pt modelId="{B6D70AB8-CB8F-4509-BC45-46A66F331141}" type="parTrans" cxnId="{3C279C0B-73A6-4B31-850A-67CAEEB79F56}">
      <dgm:prSet/>
      <dgm:spPr/>
      <dgm:t>
        <a:bodyPr/>
        <a:lstStyle/>
        <a:p>
          <a:endParaRPr lang="en-GB"/>
        </a:p>
      </dgm:t>
    </dgm:pt>
    <dgm:pt modelId="{D9F5E7FF-3FF2-4550-BF93-A7EE438E5798}" type="sibTrans" cxnId="{3C279C0B-73A6-4B31-850A-67CAEEB79F56}">
      <dgm:prSet/>
      <dgm:spPr/>
      <dgm:t>
        <a:bodyPr/>
        <a:lstStyle/>
        <a:p>
          <a:endParaRPr lang="en-GB"/>
        </a:p>
      </dgm:t>
    </dgm:pt>
    <dgm:pt modelId="{CAEF9681-D458-4BA7-A9FA-1CD9B15A36F9}">
      <dgm:prSet phldrT="[Text]"/>
      <dgm:spPr/>
      <dgm:t>
        <a:bodyPr/>
        <a:lstStyle/>
        <a:p>
          <a:r>
            <a:rPr lang="en-GB" dirty="0"/>
            <a:t>Belonging</a:t>
          </a:r>
        </a:p>
      </dgm:t>
    </dgm:pt>
    <dgm:pt modelId="{9FB64B8A-E5C6-4830-9E73-2F25F2577F66}" type="parTrans" cxnId="{9CF2D67C-30CE-474D-9BE5-608414848C80}">
      <dgm:prSet/>
      <dgm:spPr/>
      <dgm:t>
        <a:bodyPr/>
        <a:lstStyle/>
        <a:p>
          <a:endParaRPr lang="en-GB"/>
        </a:p>
      </dgm:t>
    </dgm:pt>
    <dgm:pt modelId="{FFD2C860-BB3B-4101-816A-E962E2F882EA}" type="sibTrans" cxnId="{9CF2D67C-30CE-474D-9BE5-608414848C80}">
      <dgm:prSet/>
      <dgm:spPr/>
      <dgm:t>
        <a:bodyPr/>
        <a:lstStyle/>
        <a:p>
          <a:endParaRPr lang="en-GB"/>
        </a:p>
      </dgm:t>
    </dgm:pt>
    <dgm:pt modelId="{065F5012-B043-47F1-88A3-3C4B7A98FA36}">
      <dgm:prSet phldrT="[Text]"/>
      <dgm:spPr/>
      <dgm:t>
        <a:bodyPr/>
        <a:lstStyle/>
        <a:p>
          <a:r>
            <a:rPr lang="en-GB" dirty="0"/>
            <a:t>Trust</a:t>
          </a:r>
        </a:p>
      </dgm:t>
    </dgm:pt>
    <dgm:pt modelId="{645746DB-E7E0-4A8E-845A-E78AF738FF62}" type="parTrans" cxnId="{256B771E-5C84-4D64-B690-3A2B3C25915B}">
      <dgm:prSet/>
      <dgm:spPr/>
      <dgm:t>
        <a:bodyPr/>
        <a:lstStyle/>
        <a:p>
          <a:endParaRPr lang="en-GB"/>
        </a:p>
      </dgm:t>
    </dgm:pt>
    <dgm:pt modelId="{F98E5770-12A9-4388-A033-DAB047C55951}" type="sibTrans" cxnId="{256B771E-5C84-4D64-B690-3A2B3C25915B}">
      <dgm:prSet/>
      <dgm:spPr/>
      <dgm:t>
        <a:bodyPr/>
        <a:lstStyle/>
        <a:p>
          <a:endParaRPr lang="en-GB"/>
        </a:p>
      </dgm:t>
    </dgm:pt>
    <dgm:pt modelId="{9698AFB7-4C75-41E6-A6E2-A0788E87692F}">
      <dgm:prSet phldrT="[Text]"/>
      <dgm:spPr/>
      <dgm:t>
        <a:bodyPr/>
        <a:lstStyle/>
        <a:p>
          <a:r>
            <a:rPr lang="en-GB" dirty="0"/>
            <a:t>Support</a:t>
          </a:r>
        </a:p>
      </dgm:t>
    </dgm:pt>
    <dgm:pt modelId="{B864A8FE-6C9F-4440-8D6C-7CAD80AB6777}" type="parTrans" cxnId="{F52CFF54-A640-4A55-BE47-ABF7D5281062}">
      <dgm:prSet/>
      <dgm:spPr/>
      <dgm:t>
        <a:bodyPr/>
        <a:lstStyle/>
        <a:p>
          <a:endParaRPr lang="en-GB"/>
        </a:p>
      </dgm:t>
    </dgm:pt>
    <dgm:pt modelId="{1C3EFD37-276D-409C-84AA-9C4ED9C42C2E}" type="sibTrans" cxnId="{F52CFF54-A640-4A55-BE47-ABF7D5281062}">
      <dgm:prSet/>
      <dgm:spPr/>
      <dgm:t>
        <a:bodyPr/>
        <a:lstStyle/>
        <a:p>
          <a:endParaRPr lang="en-GB"/>
        </a:p>
      </dgm:t>
    </dgm:pt>
    <dgm:pt modelId="{9F38F77E-CA38-48B5-83E8-AE4CCEDD51ED}">
      <dgm:prSet phldrT="[Text]"/>
      <dgm:spPr/>
      <dgm:t>
        <a:bodyPr/>
        <a:lstStyle/>
        <a:p>
          <a:r>
            <a:rPr lang="en-GB" dirty="0"/>
            <a:t>Community</a:t>
          </a:r>
        </a:p>
      </dgm:t>
    </dgm:pt>
    <dgm:pt modelId="{6A3E4B32-9E6D-41F2-9135-F74C358AEE62}" type="parTrans" cxnId="{00157DA7-6752-4681-B9CC-08A497250558}">
      <dgm:prSet/>
      <dgm:spPr/>
      <dgm:t>
        <a:bodyPr/>
        <a:lstStyle/>
        <a:p>
          <a:endParaRPr lang="en-GB"/>
        </a:p>
      </dgm:t>
    </dgm:pt>
    <dgm:pt modelId="{0B32B074-4B05-47D3-B1E1-B0796E6063FA}" type="sibTrans" cxnId="{00157DA7-6752-4681-B9CC-08A497250558}">
      <dgm:prSet/>
      <dgm:spPr/>
      <dgm:t>
        <a:bodyPr/>
        <a:lstStyle/>
        <a:p>
          <a:endParaRPr lang="en-GB"/>
        </a:p>
      </dgm:t>
    </dgm:pt>
    <dgm:pt modelId="{2170F8DE-ECF3-4521-AED4-01464C7BAD73}">
      <dgm:prSet phldrT="[Text]"/>
      <dgm:spPr/>
      <dgm:t>
        <a:bodyPr/>
        <a:lstStyle/>
        <a:p>
          <a:r>
            <a:rPr lang="en-GB" dirty="0"/>
            <a:t>Access</a:t>
          </a:r>
        </a:p>
      </dgm:t>
    </dgm:pt>
    <dgm:pt modelId="{AEEF2F2E-B2F6-4855-8E28-84142FB42723}" type="parTrans" cxnId="{D32EF974-8FD5-4FAE-AA30-03325ABE2763}">
      <dgm:prSet/>
      <dgm:spPr/>
      <dgm:t>
        <a:bodyPr/>
        <a:lstStyle/>
        <a:p>
          <a:endParaRPr lang="en-GB"/>
        </a:p>
      </dgm:t>
    </dgm:pt>
    <dgm:pt modelId="{EB019E03-8489-4368-9D76-602A464F89D0}" type="sibTrans" cxnId="{D32EF974-8FD5-4FAE-AA30-03325ABE2763}">
      <dgm:prSet/>
      <dgm:spPr/>
      <dgm:t>
        <a:bodyPr/>
        <a:lstStyle/>
        <a:p>
          <a:endParaRPr lang="en-GB"/>
        </a:p>
      </dgm:t>
    </dgm:pt>
    <dgm:pt modelId="{3E9F4A71-73F2-4576-B97E-2DC1C6343DED}">
      <dgm:prSet phldrT="[Text]"/>
      <dgm:spPr/>
      <dgm:t>
        <a:bodyPr/>
        <a:lstStyle/>
        <a:p>
          <a:endParaRPr lang="en-GB" dirty="0"/>
        </a:p>
      </dgm:t>
    </dgm:pt>
    <dgm:pt modelId="{1ADC7934-E7E4-48E1-AABD-E0A9640CE1DA}" type="parTrans" cxnId="{BBDC01C8-23C2-4BCD-926E-1C1FC1C0629D}">
      <dgm:prSet/>
      <dgm:spPr/>
      <dgm:t>
        <a:bodyPr/>
        <a:lstStyle/>
        <a:p>
          <a:endParaRPr lang="en-GB"/>
        </a:p>
      </dgm:t>
    </dgm:pt>
    <dgm:pt modelId="{C9A7DF50-987A-4B03-9785-A5AF55FBACF4}" type="sibTrans" cxnId="{BBDC01C8-23C2-4BCD-926E-1C1FC1C0629D}">
      <dgm:prSet/>
      <dgm:spPr/>
      <dgm:t>
        <a:bodyPr/>
        <a:lstStyle/>
        <a:p>
          <a:endParaRPr lang="en-GB"/>
        </a:p>
      </dgm:t>
    </dgm:pt>
    <dgm:pt modelId="{3F330BB8-C658-4960-8DA1-4CE2F56FE622}">
      <dgm:prSet phldrT="[Text]"/>
      <dgm:spPr/>
      <dgm:t>
        <a:bodyPr/>
        <a:lstStyle/>
        <a:p>
          <a:r>
            <a:rPr lang="en-GB" dirty="0"/>
            <a:t>Affinity </a:t>
          </a:r>
        </a:p>
      </dgm:t>
    </dgm:pt>
    <dgm:pt modelId="{AC36DC53-DDD9-4A59-BAF6-A284F358A97B}" type="parTrans" cxnId="{72F62911-906C-4C3D-B3CB-52242EBDB579}">
      <dgm:prSet/>
      <dgm:spPr/>
      <dgm:t>
        <a:bodyPr/>
        <a:lstStyle/>
        <a:p>
          <a:endParaRPr lang="en-GB"/>
        </a:p>
      </dgm:t>
    </dgm:pt>
    <dgm:pt modelId="{6E87A7A3-468B-44CF-81EF-70FFFF90DF29}" type="sibTrans" cxnId="{72F62911-906C-4C3D-B3CB-52242EBDB579}">
      <dgm:prSet/>
      <dgm:spPr/>
      <dgm:t>
        <a:bodyPr/>
        <a:lstStyle/>
        <a:p>
          <a:endParaRPr lang="en-GB"/>
        </a:p>
      </dgm:t>
    </dgm:pt>
    <dgm:pt modelId="{418B72CD-3EF0-4FC8-83E2-713416379A19}" type="pres">
      <dgm:prSet presAssocID="{66776617-55BB-455B-8A69-954192671DB3}" presName="Name0" presStyleCnt="0">
        <dgm:presLayoutVars>
          <dgm:dir/>
          <dgm:animLvl val="lvl"/>
          <dgm:resizeHandles/>
        </dgm:presLayoutVars>
      </dgm:prSet>
      <dgm:spPr/>
    </dgm:pt>
    <dgm:pt modelId="{D2788E97-CEAC-4E67-B03B-38B7D4386D28}" type="pres">
      <dgm:prSet presAssocID="{61A825D4-FA9E-4A22-8655-0F0014E9F84E}" presName="linNode" presStyleCnt="0"/>
      <dgm:spPr/>
    </dgm:pt>
    <dgm:pt modelId="{2D6AA33E-5E58-4323-BD0E-17C75AC8CC74}" type="pres">
      <dgm:prSet presAssocID="{61A825D4-FA9E-4A22-8655-0F0014E9F84E}" presName="parentShp" presStyleLbl="node1" presStyleIdx="0" presStyleCnt="2">
        <dgm:presLayoutVars>
          <dgm:bulletEnabled val="1"/>
        </dgm:presLayoutVars>
      </dgm:prSet>
      <dgm:spPr/>
    </dgm:pt>
    <dgm:pt modelId="{E5C4661B-1A9A-42CC-9FD5-3F525A439808}" type="pres">
      <dgm:prSet presAssocID="{61A825D4-FA9E-4A22-8655-0F0014E9F84E}" presName="childShp" presStyleLbl="bgAccFollowNode1" presStyleIdx="0" presStyleCnt="2">
        <dgm:presLayoutVars>
          <dgm:bulletEnabled val="1"/>
        </dgm:presLayoutVars>
      </dgm:prSet>
      <dgm:spPr/>
    </dgm:pt>
    <dgm:pt modelId="{77C9AF4C-BB5E-41DA-AA2F-B412FA413544}" type="pres">
      <dgm:prSet presAssocID="{AEC98CFB-AB0F-475C-8C93-F99737CB85F1}" presName="spacing" presStyleCnt="0"/>
      <dgm:spPr/>
    </dgm:pt>
    <dgm:pt modelId="{026593CB-7029-4203-9827-BC9409CFC6D3}" type="pres">
      <dgm:prSet presAssocID="{0C76C614-ED90-45AA-A8B5-32CEA15925FB}" presName="linNode" presStyleCnt="0"/>
      <dgm:spPr/>
    </dgm:pt>
    <dgm:pt modelId="{5D946776-381F-492E-8D1D-4BB87CCB807C}" type="pres">
      <dgm:prSet presAssocID="{0C76C614-ED90-45AA-A8B5-32CEA15925FB}" presName="parentShp" presStyleLbl="node1" presStyleIdx="1" presStyleCnt="2" custLinFactNeighborX="-1514" custLinFactNeighborY="-1209">
        <dgm:presLayoutVars>
          <dgm:bulletEnabled val="1"/>
        </dgm:presLayoutVars>
      </dgm:prSet>
      <dgm:spPr/>
    </dgm:pt>
    <dgm:pt modelId="{7E6E8999-9F0E-447E-A65F-EBD9001E9A93}" type="pres">
      <dgm:prSet presAssocID="{0C76C614-ED90-45AA-A8B5-32CEA15925FB}" presName="childShp" presStyleLbl="bgAccFollowNode1" presStyleIdx="1" presStyleCnt="2" custLinFactNeighborX="0" custLinFactNeighborY="825">
        <dgm:presLayoutVars>
          <dgm:bulletEnabled val="1"/>
        </dgm:presLayoutVars>
      </dgm:prSet>
      <dgm:spPr/>
    </dgm:pt>
  </dgm:ptLst>
  <dgm:cxnLst>
    <dgm:cxn modelId="{74FBA000-F607-4638-9324-E3FDA0C4E9C2}" type="presOf" srcId="{DF0F91A9-9650-4F8C-B3FA-11D7B783FD05}" destId="{E5C4661B-1A9A-42CC-9FD5-3F525A439808}" srcOrd="0" destOrd="0" presId="urn:microsoft.com/office/officeart/2005/8/layout/vList6"/>
    <dgm:cxn modelId="{3C279C0B-73A6-4B31-850A-67CAEEB79F56}" srcId="{61A825D4-FA9E-4A22-8655-0F0014E9F84E}" destId="{2B47156D-8C3F-4AAC-A0F9-D263CE8DC546}" srcOrd="5" destOrd="0" parTransId="{B6D70AB8-CB8F-4509-BC45-46A66F331141}" sibTransId="{D9F5E7FF-3FF2-4550-BF93-A7EE438E5798}"/>
    <dgm:cxn modelId="{29B60B0C-600B-4640-926C-1BDCB8557032}" srcId="{61A825D4-FA9E-4A22-8655-0F0014E9F84E}" destId="{DF0F91A9-9650-4F8C-B3FA-11D7B783FD05}" srcOrd="0" destOrd="0" parTransId="{77EE8B99-5601-4593-842E-D07584F50E06}" sibTransId="{06B35471-8EB0-45F8-A1B1-D02BC32B6C90}"/>
    <dgm:cxn modelId="{72F62911-906C-4C3D-B3CB-52242EBDB579}" srcId="{0C76C614-ED90-45AA-A8B5-32CEA15925FB}" destId="{3F330BB8-C658-4960-8DA1-4CE2F56FE622}" srcOrd="2" destOrd="0" parTransId="{AC36DC53-DDD9-4A59-BAF6-A284F358A97B}" sibTransId="{6E87A7A3-468B-44CF-81EF-70FFFF90DF29}"/>
    <dgm:cxn modelId="{4EA4F31B-6E96-41C5-BA0F-E08E4C318CC4}" srcId="{61A825D4-FA9E-4A22-8655-0F0014E9F84E}" destId="{4762FF38-3C6E-4398-B2EC-E5DF0EFDD021}" srcOrd="4" destOrd="0" parTransId="{1DC288BA-4A9A-4A1C-8C45-8EDAAA9CA51B}" sibTransId="{8F174DBB-6E1B-4559-92C4-FB762B25823D}"/>
    <dgm:cxn modelId="{2349AA1D-D70D-41CF-B7BA-12DC93F99B82}" type="presOf" srcId="{CAEF9681-D458-4BA7-A9FA-1CD9B15A36F9}" destId="{7E6E8999-9F0E-447E-A65F-EBD9001E9A93}" srcOrd="0" destOrd="3" presId="urn:microsoft.com/office/officeart/2005/8/layout/vList6"/>
    <dgm:cxn modelId="{256B771E-5C84-4D64-B690-3A2B3C25915B}" srcId="{0C76C614-ED90-45AA-A8B5-32CEA15925FB}" destId="{065F5012-B043-47F1-88A3-3C4B7A98FA36}" srcOrd="4" destOrd="0" parTransId="{645746DB-E7E0-4A8E-845A-E78AF738FF62}" sibTransId="{F98E5770-12A9-4388-A033-DAB047C55951}"/>
    <dgm:cxn modelId="{EC46B42F-0BC9-45B9-AA6E-70A7C3588AF1}" type="presOf" srcId="{4762FF38-3C6E-4398-B2EC-E5DF0EFDD021}" destId="{E5C4661B-1A9A-42CC-9FD5-3F525A439808}" srcOrd="0" destOrd="4" presId="urn:microsoft.com/office/officeart/2005/8/layout/vList6"/>
    <dgm:cxn modelId="{AD4CAC3E-24EA-43C5-9CD2-67FF446007A2}" type="presOf" srcId="{61A825D4-FA9E-4A22-8655-0F0014E9F84E}" destId="{2D6AA33E-5E58-4323-BD0E-17C75AC8CC74}" srcOrd="0" destOrd="0" presId="urn:microsoft.com/office/officeart/2005/8/layout/vList6"/>
    <dgm:cxn modelId="{390EB95D-8CE9-40F8-AFA1-6764C491BF08}" srcId="{61A825D4-FA9E-4A22-8655-0F0014E9F84E}" destId="{EE4B473D-AE6D-4636-B4E7-502D9DF90AAA}" srcOrd="2" destOrd="0" parTransId="{D51FE5D7-0AF0-44E6-BEC0-909A2267BF90}" sibTransId="{AFDC80F0-9103-48A1-BF60-37F3A9E67156}"/>
    <dgm:cxn modelId="{022F5E64-3FBF-4070-9EAE-535A9E395072}" srcId="{66776617-55BB-455B-8A69-954192671DB3}" destId="{0C76C614-ED90-45AA-A8B5-32CEA15925FB}" srcOrd="1" destOrd="0" parTransId="{B5FD4CEE-A431-440E-969B-234C4538EFFA}" sibTransId="{9352C141-2D0B-4885-9E4B-D973AA9CC717}"/>
    <dgm:cxn modelId="{AD262D65-694C-4E4B-A227-BFD92D265F22}" type="presOf" srcId="{3F330BB8-C658-4960-8DA1-4CE2F56FE622}" destId="{7E6E8999-9F0E-447E-A65F-EBD9001E9A93}" srcOrd="0" destOrd="2" presId="urn:microsoft.com/office/officeart/2005/8/layout/vList6"/>
    <dgm:cxn modelId="{B9B1B94D-9C6A-44DC-BE58-C7D4BD58B863}" type="presOf" srcId="{E520E4D2-FC7D-460E-ADF4-C365B97DA51C}" destId="{E5C4661B-1A9A-42CC-9FD5-3F525A439808}" srcOrd="0" destOrd="3" presId="urn:microsoft.com/office/officeart/2005/8/layout/vList6"/>
    <dgm:cxn modelId="{D32EF974-8FD5-4FAE-AA30-03325ABE2763}" srcId="{61A825D4-FA9E-4A22-8655-0F0014E9F84E}" destId="{2170F8DE-ECF3-4521-AED4-01464C7BAD73}" srcOrd="1" destOrd="0" parTransId="{AEEF2F2E-B2F6-4855-8E28-84142FB42723}" sibTransId="{EB019E03-8489-4368-9D76-602A464F89D0}"/>
    <dgm:cxn modelId="{F52CFF54-A640-4A55-BE47-ABF7D5281062}" srcId="{0C76C614-ED90-45AA-A8B5-32CEA15925FB}" destId="{9698AFB7-4C75-41E6-A6E2-A0788E87692F}" srcOrd="5" destOrd="0" parTransId="{B864A8FE-6C9F-4440-8D6C-7CAD80AB6777}" sibTransId="{1C3EFD37-276D-409C-84AA-9C4ED9C42C2E}"/>
    <dgm:cxn modelId="{D764F259-4A34-4255-B702-A8DE7E369B89}" type="presOf" srcId="{0C76C614-ED90-45AA-A8B5-32CEA15925FB}" destId="{5D946776-381F-492E-8D1D-4BB87CCB807C}" srcOrd="0" destOrd="0" presId="urn:microsoft.com/office/officeart/2005/8/layout/vList6"/>
    <dgm:cxn modelId="{9CF2D67C-30CE-474D-9BE5-608414848C80}" srcId="{0C76C614-ED90-45AA-A8B5-32CEA15925FB}" destId="{CAEF9681-D458-4BA7-A9FA-1CD9B15A36F9}" srcOrd="3" destOrd="0" parTransId="{9FB64B8A-E5C6-4830-9E73-2F25F2577F66}" sibTransId="{FFD2C860-BB3B-4101-816A-E962E2F882EA}"/>
    <dgm:cxn modelId="{847F4D94-36C8-4253-B472-F881ABFB9437}" type="presOf" srcId="{065F5012-B043-47F1-88A3-3C4B7A98FA36}" destId="{7E6E8999-9F0E-447E-A65F-EBD9001E9A93}" srcOrd="0" destOrd="4" presId="urn:microsoft.com/office/officeart/2005/8/layout/vList6"/>
    <dgm:cxn modelId="{9E008C9D-2A8B-4E81-93EC-24C2F4456A21}" type="presOf" srcId="{EE4B473D-AE6D-4636-B4E7-502D9DF90AAA}" destId="{E5C4661B-1A9A-42CC-9FD5-3F525A439808}" srcOrd="0" destOrd="2" presId="urn:microsoft.com/office/officeart/2005/8/layout/vList6"/>
    <dgm:cxn modelId="{C3AB81A2-E80A-480B-A268-B5DC032C5A2C}" type="presOf" srcId="{2B47156D-8C3F-4AAC-A0F9-D263CE8DC546}" destId="{E5C4661B-1A9A-42CC-9FD5-3F525A439808}" srcOrd="0" destOrd="5" presId="urn:microsoft.com/office/officeart/2005/8/layout/vList6"/>
    <dgm:cxn modelId="{00157DA7-6752-4681-B9CC-08A497250558}" srcId="{0C76C614-ED90-45AA-A8B5-32CEA15925FB}" destId="{9F38F77E-CA38-48B5-83E8-AE4CCEDD51ED}" srcOrd="6" destOrd="0" parTransId="{6A3E4B32-9E6D-41F2-9135-F74C358AEE62}" sibTransId="{0B32B074-4B05-47D3-B1E1-B0796E6063FA}"/>
    <dgm:cxn modelId="{F4BC4DAF-189B-4B98-AA9C-CADB1745C084}" type="presOf" srcId="{9F38F77E-CA38-48B5-83E8-AE4CCEDD51ED}" destId="{7E6E8999-9F0E-447E-A65F-EBD9001E9A93}" srcOrd="0" destOrd="6" presId="urn:microsoft.com/office/officeart/2005/8/layout/vList6"/>
    <dgm:cxn modelId="{20E4B2B1-36A7-4540-8313-E930B857A198}" srcId="{0C76C614-ED90-45AA-A8B5-32CEA15925FB}" destId="{46B5CBBF-75D9-46F0-9F27-81D5A37AD761}" srcOrd="1" destOrd="0" parTransId="{70493926-2189-4555-8F1D-A5CFCA677DEA}" sibTransId="{56860A9F-8B41-489B-9E84-51D46D6A2D5E}"/>
    <dgm:cxn modelId="{9E17FBB7-0DC8-4578-AE1D-B8D15AE09632}" type="presOf" srcId="{46B5CBBF-75D9-46F0-9F27-81D5A37AD761}" destId="{7E6E8999-9F0E-447E-A65F-EBD9001E9A93}" srcOrd="0" destOrd="1" presId="urn:microsoft.com/office/officeart/2005/8/layout/vList6"/>
    <dgm:cxn modelId="{1993C5BC-38F2-4B04-B310-043FEB5F15C4}" type="presOf" srcId="{3E9F4A71-73F2-4576-B97E-2DC1C6343DED}" destId="{7E6E8999-9F0E-447E-A65F-EBD9001E9A93}" srcOrd="0" destOrd="0" presId="urn:microsoft.com/office/officeart/2005/8/layout/vList6"/>
    <dgm:cxn modelId="{BBDC01C8-23C2-4BCD-926E-1C1FC1C0629D}" srcId="{0C76C614-ED90-45AA-A8B5-32CEA15925FB}" destId="{3E9F4A71-73F2-4576-B97E-2DC1C6343DED}" srcOrd="0" destOrd="0" parTransId="{1ADC7934-E7E4-48E1-AABD-E0A9640CE1DA}" sibTransId="{C9A7DF50-987A-4B03-9785-A5AF55FBACF4}"/>
    <dgm:cxn modelId="{CEAFC5CE-6F66-46DC-B396-089E097FDD52}" srcId="{66776617-55BB-455B-8A69-954192671DB3}" destId="{61A825D4-FA9E-4A22-8655-0F0014E9F84E}" srcOrd="0" destOrd="0" parTransId="{353A0691-B7E2-442B-9036-17812D929FC9}" sibTransId="{AEC98CFB-AB0F-475C-8C93-F99737CB85F1}"/>
    <dgm:cxn modelId="{F4EB10D7-6994-40D4-932D-3BBE95537D41}" type="presOf" srcId="{66776617-55BB-455B-8A69-954192671DB3}" destId="{418B72CD-3EF0-4FC8-83E2-713416379A19}" srcOrd="0" destOrd="0" presId="urn:microsoft.com/office/officeart/2005/8/layout/vList6"/>
    <dgm:cxn modelId="{21B6BAD7-845E-44C0-AF2F-5BFDD153E944}" type="presOf" srcId="{9698AFB7-4C75-41E6-A6E2-A0788E87692F}" destId="{7E6E8999-9F0E-447E-A65F-EBD9001E9A93}" srcOrd="0" destOrd="5" presId="urn:microsoft.com/office/officeart/2005/8/layout/vList6"/>
    <dgm:cxn modelId="{EF39E3E4-C087-43AF-AE09-6856CE07A97D}" type="presOf" srcId="{2170F8DE-ECF3-4521-AED4-01464C7BAD73}" destId="{E5C4661B-1A9A-42CC-9FD5-3F525A439808}" srcOrd="0" destOrd="1" presId="urn:microsoft.com/office/officeart/2005/8/layout/vList6"/>
    <dgm:cxn modelId="{910F94EA-3D13-47E2-9801-0BA9A876391F}" srcId="{61A825D4-FA9E-4A22-8655-0F0014E9F84E}" destId="{E520E4D2-FC7D-460E-ADF4-C365B97DA51C}" srcOrd="3" destOrd="0" parTransId="{114D302A-870F-4F93-A868-6F96CA1C2697}" sibTransId="{00CE9092-3B9F-41E4-9DCF-21C614291BBA}"/>
    <dgm:cxn modelId="{D9A755C3-FBD4-483C-9090-3AA0D1AB6253}" type="presParOf" srcId="{418B72CD-3EF0-4FC8-83E2-713416379A19}" destId="{D2788E97-CEAC-4E67-B03B-38B7D4386D28}" srcOrd="0" destOrd="0" presId="urn:microsoft.com/office/officeart/2005/8/layout/vList6"/>
    <dgm:cxn modelId="{5470E0A4-BBAD-4410-969A-924418A669F6}" type="presParOf" srcId="{D2788E97-CEAC-4E67-B03B-38B7D4386D28}" destId="{2D6AA33E-5E58-4323-BD0E-17C75AC8CC74}" srcOrd="0" destOrd="0" presId="urn:microsoft.com/office/officeart/2005/8/layout/vList6"/>
    <dgm:cxn modelId="{9DE48AEC-C7ED-4C3D-9983-CCC6B7A4919B}" type="presParOf" srcId="{D2788E97-CEAC-4E67-B03B-38B7D4386D28}" destId="{E5C4661B-1A9A-42CC-9FD5-3F525A439808}" srcOrd="1" destOrd="0" presId="urn:microsoft.com/office/officeart/2005/8/layout/vList6"/>
    <dgm:cxn modelId="{B62DF50F-97C8-4C30-9B4B-44D725391DD3}" type="presParOf" srcId="{418B72CD-3EF0-4FC8-83E2-713416379A19}" destId="{77C9AF4C-BB5E-41DA-AA2F-B412FA413544}" srcOrd="1" destOrd="0" presId="urn:microsoft.com/office/officeart/2005/8/layout/vList6"/>
    <dgm:cxn modelId="{6E2D71F1-D8A3-44BD-85A8-DB172D8F69CE}" type="presParOf" srcId="{418B72CD-3EF0-4FC8-83E2-713416379A19}" destId="{026593CB-7029-4203-9827-BC9409CFC6D3}" srcOrd="2" destOrd="0" presId="urn:microsoft.com/office/officeart/2005/8/layout/vList6"/>
    <dgm:cxn modelId="{37B07016-477E-4A35-BCFD-44F4F5FBB67A}" type="presParOf" srcId="{026593CB-7029-4203-9827-BC9409CFC6D3}" destId="{5D946776-381F-492E-8D1D-4BB87CCB807C}" srcOrd="0" destOrd="0" presId="urn:microsoft.com/office/officeart/2005/8/layout/vList6"/>
    <dgm:cxn modelId="{0AE6A2FA-7172-48BD-993F-8BD6CB836BB3}" type="presParOf" srcId="{026593CB-7029-4203-9827-BC9409CFC6D3}" destId="{7E6E8999-9F0E-447E-A65F-EBD9001E9A9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4661B-1A9A-42CC-9FD5-3F525A439808}">
      <dsp:nvSpPr>
        <dsp:cNvPr id="0" name=""/>
        <dsp:cNvSpPr/>
      </dsp:nvSpPr>
      <dsp:spPr>
        <a:xfrm>
          <a:off x="1615439" y="486"/>
          <a:ext cx="2423160" cy="189924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Membership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Access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Innovation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Resources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Impact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profit</a:t>
          </a:r>
        </a:p>
      </dsp:txBody>
      <dsp:txXfrm>
        <a:off x="1615439" y="237892"/>
        <a:ext cx="1710944" cy="1424433"/>
      </dsp:txXfrm>
    </dsp:sp>
    <dsp:sp modelId="{2D6AA33E-5E58-4323-BD0E-17C75AC8CC74}">
      <dsp:nvSpPr>
        <dsp:cNvPr id="0" name=""/>
        <dsp:cNvSpPr/>
      </dsp:nvSpPr>
      <dsp:spPr>
        <a:xfrm>
          <a:off x="0" y="486"/>
          <a:ext cx="1615440" cy="18992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Bridging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‘them’ </a:t>
          </a:r>
        </a:p>
      </dsp:txBody>
      <dsp:txXfrm>
        <a:off x="78859" y="79345"/>
        <a:ext cx="1457722" cy="1741526"/>
      </dsp:txXfrm>
    </dsp:sp>
    <dsp:sp modelId="{7E6E8999-9F0E-447E-A65F-EBD9001E9A93}">
      <dsp:nvSpPr>
        <dsp:cNvPr id="0" name=""/>
        <dsp:cNvSpPr/>
      </dsp:nvSpPr>
      <dsp:spPr>
        <a:xfrm>
          <a:off x="1615439" y="2090143"/>
          <a:ext cx="2423160" cy="189924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Identity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Affinity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Belonging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Trust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Support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Community</a:t>
          </a:r>
        </a:p>
      </dsp:txBody>
      <dsp:txXfrm>
        <a:off x="1615439" y="2327549"/>
        <a:ext cx="1710944" cy="1424433"/>
      </dsp:txXfrm>
    </dsp:sp>
    <dsp:sp modelId="{5D946776-381F-492E-8D1D-4BB87CCB807C}">
      <dsp:nvSpPr>
        <dsp:cNvPr id="0" name=""/>
        <dsp:cNvSpPr/>
      </dsp:nvSpPr>
      <dsp:spPr>
        <a:xfrm>
          <a:off x="0" y="2066694"/>
          <a:ext cx="1615440" cy="18992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Bonding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‘us’</a:t>
          </a:r>
        </a:p>
      </dsp:txBody>
      <dsp:txXfrm>
        <a:off x="78859" y="2145553"/>
        <a:ext cx="1457722" cy="1741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412776"/>
            <a:ext cx="8497452" cy="360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7</a:t>
            </a:r>
            <a:br>
              <a:rPr lang="en-GB" sz="4000" dirty="0"/>
            </a:br>
            <a:br>
              <a:rPr lang="en-GB" sz="3600" b="1" dirty="0"/>
            </a:br>
            <a:r>
              <a:rPr lang="en-GB" dirty="0"/>
              <a:t>Understanding the Impact of Effective Community Engagement 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052736"/>
            <a:ext cx="4799383" cy="3888431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What sustainable community engagement is and what it is not.</a:t>
            </a:r>
          </a:p>
          <a:p>
            <a:r>
              <a:rPr lang="en-GB" sz="2000" dirty="0"/>
              <a:t>The benefits of sustainable community engagement.</a:t>
            </a:r>
          </a:p>
          <a:p>
            <a:r>
              <a:rPr lang="en-GB" sz="2000" dirty="0"/>
              <a:t>Sustainable community engagement as a pathway to achieving sustainable development.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1" y="260648"/>
            <a:ext cx="4811418" cy="330343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 the end of the session, you will understand: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The importance of change achieved through effective community engagement.</a:t>
            </a:r>
          </a:p>
          <a:p>
            <a:endParaRPr lang="en-GB" sz="2000" dirty="0"/>
          </a:p>
          <a:p>
            <a:r>
              <a:rPr lang="en-GB" sz="2000" dirty="0"/>
              <a:t>The methods used in evaluating impacts of community engagement.</a:t>
            </a:r>
          </a:p>
          <a:p>
            <a:endParaRPr lang="en-GB" sz="2000" dirty="0"/>
          </a:p>
          <a:p>
            <a:r>
              <a:rPr lang="en-GB" sz="2000" dirty="0"/>
              <a:t>How social impacts are measured.</a:t>
            </a:r>
          </a:p>
          <a:p>
            <a:endParaRPr lang="en-GB" sz="2000" dirty="0"/>
          </a:p>
          <a:p>
            <a:r>
              <a:rPr lang="en-GB" sz="2000" dirty="0"/>
              <a:t>We will also look at assessment two – and start with some preparation for it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129206"/>
            <a:ext cx="360109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025010D-8673-404D-B805-B4749C594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two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A3A0A7-361F-BF6A-2E54-BD9CB7DA4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Read through the assessment brief again</a:t>
            </a:r>
          </a:p>
          <a:p>
            <a:endParaRPr lang="en-GB" sz="2400" dirty="0"/>
          </a:p>
          <a:p>
            <a:r>
              <a:rPr lang="en-GB" sz="2400" dirty="0"/>
              <a:t>Time for Q &amp; A</a:t>
            </a:r>
          </a:p>
          <a:p>
            <a:endParaRPr lang="en-GB" sz="2400" dirty="0"/>
          </a:p>
          <a:p>
            <a:r>
              <a:rPr lang="en-GB" sz="2400" dirty="0"/>
              <a:t>Discuss what future project you are planning to write about (hint: throughout the session you should attempt to apply the ideas we are learning to your future project)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7CCF5-5AB7-E65F-175F-4DE37BE65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67C5A-E4D5-6035-F5AA-77137E26E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2045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23F9A-0F0D-605E-C0F4-D86AA0C176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Understanding and measuring impact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90572-C1DB-9D8D-8277-A10ACB0067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739BF5-8CD1-386E-194A-A6FA948E0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8984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Introduction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8D24A-AE88-44C7-B6FA-7B51DF8AC8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31602"/>
            <a:ext cx="8363272" cy="4457638"/>
          </a:xfrm>
        </p:spPr>
        <p:txBody>
          <a:bodyPr/>
          <a:lstStyle/>
          <a:p>
            <a:pPr lvl="0"/>
            <a:r>
              <a:rPr lang="en-GB" sz="2000" dirty="0"/>
              <a:t>Community engagement is considered a central strategy in developing a healthy society, and the outcomes measure its impacts.</a:t>
            </a:r>
          </a:p>
          <a:p>
            <a:r>
              <a:rPr lang="en-GB" sz="2000" dirty="0"/>
              <a:t>Community engagement is a vehicle of change geared towards understanding and addressing social determinants.</a:t>
            </a:r>
          </a:p>
          <a:p>
            <a:r>
              <a:rPr lang="en-GB" sz="2000" dirty="0"/>
              <a:t>Community engagement is a catalyst for growth, prosperity and relationship building. </a:t>
            </a:r>
          </a:p>
          <a:p>
            <a:r>
              <a:rPr lang="en-GB" sz="2000" dirty="0"/>
              <a:t>Policymakers seek to involve communities in addressing social determinants such as Health Services, Transport, Regeneration, Education and Housing improvement – each will have different impacts.</a:t>
            </a:r>
          </a:p>
          <a:p>
            <a:r>
              <a:rPr lang="en-GB" sz="2000" dirty="0"/>
              <a:t>The core impacts of community engagement are bonding and bridging gaps between organisations and the communities.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164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F6A39-50EA-4FE4-8431-D1E4643A5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114301"/>
            <a:ext cx="9036496" cy="657061"/>
          </a:xfrm>
        </p:spPr>
        <p:txBody>
          <a:bodyPr/>
          <a:lstStyle/>
          <a:p>
            <a:r>
              <a:rPr lang="en-GB" sz="2800" b="1" dirty="0"/>
              <a:t>Making Sustainable Changes in the Community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637B98-AF9A-446F-9437-160A5BA00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3928" y="1052736"/>
            <a:ext cx="5040560" cy="4680520"/>
          </a:xfrm>
        </p:spPr>
        <p:txBody>
          <a:bodyPr/>
          <a:lstStyle/>
          <a:p>
            <a:r>
              <a:rPr lang="en-GB" sz="2000" dirty="0"/>
              <a:t>It is simply about Research, Collaboration, Funding, Volunteering, and  Advocacy. </a:t>
            </a:r>
          </a:p>
          <a:p>
            <a:endParaRPr lang="en-GB" sz="2000" dirty="0"/>
          </a:p>
          <a:p>
            <a:r>
              <a:rPr lang="en-GB" sz="2000" dirty="0"/>
              <a:t>Ensuring that: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Community need analysis are authenticated.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Confirm community aspiration by comparing expected outcomes as work progresses.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Realign strategic learning by reflecting on outcomes and lessons learnt.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Focus on high leverage activities to give a win-win through collaboration.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Ensure a backbone organisation focuses on creating a container for change.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654C1-9DA1-4BBC-A308-80C771ED0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22235-803A-4A2E-85F7-E2C7241153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A58D546E-DF08-4078-A8E7-8108387D06F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" y="1268760"/>
            <a:ext cx="3679227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14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131504"/>
            <a:ext cx="4835504" cy="4385728"/>
          </a:xfrm>
        </p:spPr>
        <p:txBody>
          <a:bodyPr/>
          <a:lstStyle/>
          <a:p>
            <a:r>
              <a:rPr lang="en-GB" sz="2000" dirty="0"/>
              <a:t>It is focused on estimating the causal effects of community engagement outcomes as an endpoint.</a:t>
            </a:r>
          </a:p>
          <a:p>
            <a:r>
              <a:rPr lang="en-GB" sz="2000" dirty="0"/>
              <a:t>It is about creating lasting changes in the community conditions and the quality of life.</a:t>
            </a:r>
          </a:p>
          <a:p>
            <a:r>
              <a:rPr lang="en-GB" sz="2000" dirty="0"/>
              <a:t>It encourages measures taken to give back to the community. </a:t>
            </a:r>
          </a:p>
          <a:p>
            <a:pPr lvl="0"/>
            <a:r>
              <a:rPr lang="en-GB" sz="2000" dirty="0"/>
              <a:t>The impacts of community engagement are recognised through initiatives that foster Social, Human and Knowledge capital development.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CCDF4545-370C-4390-AE15-4CB586148A3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7" y="1268760"/>
            <a:ext cx="4032448" cy="36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36FB066-2170-4C06-AACE-EAAF149C8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4082"/>
          </a:xfrm>
        </p:spPr>
        <p:txBody>
          <a:bodyPr/>
          <a:lstStyle/>
          <a:p>
            <a:r>
              <a:rPr lang="en-GB" sz="3600" b="1" dirty="0"/>
              <a:t>Impacts of Community Engagement </a:t>
            </a:r>
          </a:p>
        </p:txBody>
      </p:sp>
    </p:spTree>
    <p:extLst>
      <p:ext uri="{BB962C8B-B14F-4D97-AF65-F5344CB8AC3E}">
        <p14:creationId xmlns:p14="http://schemas.microsoft.com/office/powerpoint/2010/main" val="118911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sz="3600" b="1" dirty="0"/>
              <a:t>Developing Social Capital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32667" y="1340769"/>
            <a:ext cx="4154133" cy="4392487"/>
          </a:xfrm>
        </p:spPr>
        <p:txBody>
          <a:bodyPr/>
          <a:lstStyle/>
          <a:p>
            <a:r>
              <a:rPr lang="en-GB" sz="2000" dirty="0"/>
              <a:t>Social capital is the link, shared values and understanding amongst individuals and groups that enable togetherness</a:t>
            </a:r>
          </a:p>
          <a:p>
            <a:r>
              <a:rPr lang="en-GB" sz="2000" dirty="0"/>
              <a:t>It promotes: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Positive outlook in life.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Social network and public projects.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Strengthens moral standards and human values.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Social trust, honesty, reliability and sense of self-efficacy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Diversity, equality, fairness and respect for all.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972751DD-4751-4292-9155-AAF9E030E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340769"/>
            <a:ext cx="41541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30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255B3AE-37E1-48D5-BF6E-C14B8CD4F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3600" b="1" dirty="0"/>
              <a:t>Social Capital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9BF1D62-5543-41EA-8F3E-A9926D217A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340768"/>
            <a:ext cx="8229600" cy="390906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00194-3F5A-426B-983A-021B3E64E9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B12BB-1D0D-4B0A-9CC3-9E39EAB0B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041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sz="3600" b="1" dirty="0"/>
              <a:t>Practical Approaches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552" y="1196752"/>
            <a:ext cx="7920768" cy="3595538"/>
          </a:xfrm>
        </p:spPr>
        <p:txBody>
          <a:bodyPr/>
          <a:lstStyle/>
          <a:p>
            <a:r>
              <a:rPr lang="en-GB" sz="2000" dirty="0"/>
              <a:t>Several approaches have been adopted to facilitate the development of social capital, which has enabled communities to improve their quality of life through:</a:t>
            </a:r>
          </a:p>
          <a:p>
            <a:r>
              <a:rPr lang="en-GB" sz="2000" dirty="0"/>
              <a:t>Family units: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The family setting hinged on the structure, nature and quality of their relationship </a:t>
            </a:r>
          </a:p>
          <a:p>
            <a:r>
              <a:rPr lang="en-GB" sz="2000" dirty="0"/>
              <a:t>Neighbourhoods: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Friendship, local institutions, groups and associations </a:t>
            </a:r>
          </a:p>
          <a:p>
            <a:r>
              <a:rPr lang="en-GB" sz="2000" dirty="0"/>
              <a:t>Social climates: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Social networking and social media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1300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038"/>
            <a:ext cx="8961042" cy="830690"/>
          </a:xfrm>
        </p:spPr>
        <p:txBody>
          <a:bodyPr/>
          <a:lstStyle/>
          <a:p>
            <a:r>
              <a:rPr lang="en-GB" sz="3200" b="1" dirty="0"/>
              <a:t>Two kinds of Networking and their benefits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668626E-4B06-4EBC-82C3-FA45421173B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5524602"/>
              </p:ext>
            </p:extLst>
          </p:nvPr>
        </p:nvGraphicFramePr>
        <p:xfrm>
          <a:off x="271438" y="1434306"/>
          <a:ext cx="40386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72" y="1009080"/>
            <a:ext cx="4468690" cy="4652168"/>
          </a:xfrm>
        </p:spPr>
        <p:txBody>
          <a:bodyPr/>
          <a:lstStyle/>
          <a:p>
            <a:r>
              <a:rPr lang="en-GB" sz="2000" dirty="0"/>
              <a:t>The ideology of ‘them’ and ‘us’ is to share common goals through social ties.</a:t>
            </a:r>
          </a:p>
          <a:p>
            <a:r>
              <a:rPr lang="en-GB" sz="2000" dirty="0"/>
              <a:t>Social ties links people together either within their primary circles, across a cleavage or to an exclusive group.</a:t>
            </a:r>
          </a:p>
          <a:p>
            <a:r>
              <a:rPr lang="en-GB" sz="2000" dirty="0"/>
              <a:t>Social ties via influence, information sharing and integration drives social change and development.</a:t>
            </a:r>
          </a:p>
          <a:p>
            <a:r>
              <a:rPr lang="en-GB" sz="2000" dirty="0"/>
              <a:t>Social change animates knowledge capital through ‘Bonding, Bridging and Linking ties’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440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14" y="102924"/>
            <a:ext cx="8229600" cy="850106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Measuring Social Capital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280E94A3-93F5-4F20-8B7B-431E602A0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8675"/>
            <a:ext cx="9144000" cy="537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64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Developing Human Capital</a:t>
            </a:r>
            <a:endParaRPr lang="en-GB" sz="3600" dirty="0"/>
          </a:p>
        </p:txBody>
      </p:sp>
      <p:pic>
        <p:nvPicPr>
          <p:cNvPr id="7172" name="Picture 4" descr="See the source image">
            <a:extLst>
              <a:ext uri="{FF2B5EF4-FFF2-40B4-BE49-F238E27FC236}">
                <a16:creationId xmlns:a16="http://schemas.microsoft.com/office/drawing/2014/main" id="{46B6248E-0C2A-4F5E-A97D-A5EC9CD025D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600201"/>
            <a:ext cx="4038600" cy="314001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29D410A8-59D7-41FC-B6A7-09F2300F0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Human capital is about the development and management of people and the intrinsic and extrinsic  potentials that are concerned with: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Learning management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Performance evaluation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Process involvement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Organisational integration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System enhancement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Competency development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997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1C59C9D-C1C5-47FD-88BC-213295C5DB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487" y="476672"/>
            <a:ext cx="8963025" cy="4968552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27/04/2023</a:t>
            </a:fld>
            <a:endParaRPr lang="en-GB" altLang="en-US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188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C68B-D885-46CC-961C-C7E1A8E0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Benefits of Human Capital</a:t>
            </a:r>
          </a:p>
        </p:txBody>
      </p:sp>
      <p:pic>
        <p:nvPicPr>
          <p:cNvPr id="12290" name="Picture 2" descr="See the source image">
            <a:extLst>
              <a:ext uri="{FF2B5EF4-FFF2-40B4-BE49-F238E27FC236}">
                <a16:creationId xmlns:a16="http://schemas.microsoft.com/office/drawing/2014/main" id="{18A32297-F2AF-4DAA-97B6-514B8A751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938895"/>
            <a:ext cx="4038600" cy="33116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8FAA-F5C3-49D8-959B-EDC88B55B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96951"/>
          </a:xfrm>
        </p:spPr>
        <p:txBody>
          <a:bodyPr wrap="square" anchor="t">
            <a:normAutofit/>
          </a:bodyPr>
          <a:lstStyle/>
          <a:p>
            <a:r>
              <a:rPr lang="en-GB" sz="2000" dirty="0"/>
              <a:t>Increased knowledge base and education</a:t>
            </a:r>
          </a:p>
          <a:p>
            <a:r>
              <a:rPr lang="en-GB" sz="2000" dirty="0"/>
              <a:t>Measure and improve workforce productivity</a:t>
            </a:r>
          </a:p>
          <a:p>
            <a:r>
              <a:rPr lang="en-GB" sz="2000" dirty="0"/>
              <a:t>Minimise risk and increase credibility</a:t>
            </a:r>
          </a:p>
          <a:p>
            <a:r>
              <a:rPr lang="en-GB" sz="2000" dirty="0"/>
              <a:t>Proactively plan for future</a:t>
            </a:r>
          </a:p>
          <a:p>
            <a:r>
              <a:rPr lang="en-GB" sz="2000" dirty="0"/>
              <a:t>Legality</a:t>
            </a:r>
          </a:p>
          <a:p>
            <a:r>
              <a:rPr lang="en-GB" sz="2000" dirty="0"/>
              <a:t>Integrity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15055-F342-4409-AB1B-F106FBC81E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ACAC-DE4D-4564-9941-9A6801FCE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96568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45A6A-B542-4F7E-8998-43643EBD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 b="1"/>
              <a:t>Developing Knowledge Capital</a:t>
            </a:r>
            <a:endParaRPr lang="en-GB" sz="4100"/>
          </a:p>
        </p:txBody>
      </p:sp>
      <p:pic>
        <p:nvPicPr>
          <p:cNvPr id="11268" name="Picture 4" descr="Image result for picture of knowledge capital">
            <a:extLst>
              <a:ext uri="{FF2B5EF4-FFF2-40B4-BE49-F238E27FC236}">
                <a16:creationId xmlns:a16="http://schemas.microsoft.com/office/drawing/2014/main" id="{08BE2BEA-4456-4496-8A53-1161303283E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417638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2A292D5-0E43-4484-A605-75EFC561B2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3898776" cy="3556991"/>
          </a:xfrm>
        </p:spPr>
        <p:txBody>
          <a:bodyPr wrap="square" anchor="t">
            <a:normAutofit lnSpcReduction="10000"/>
          </a:bodyPr>
          <a:lstStyle/>
          <a:p>
            <a:r>
              <a:rPr lang="en-US" sz="2000" dirty="0"/>
              <a:t>Knowledge is power</a:t>
            </a:r>
          </a:p>
          <a:p>
            <a:r>
              <a:rPr lang="en-US" sz="2000" dirty="0"/>
              <a:t>It is a set of core competencies that give a community hope through education, health and innovation.</a:t>
            </a:r>
          </a:p>
          <a:p>
            <a:r>
              <a:rPr lang="en-US" sz="2000" dirty="0"/>
              <a:t>Building blocks of community reputation and legitimacy.</a:t>
            </a:r>
          </a:p>
          <a:p>
            <a:r>
              <a:rPr lang="en-US" sz="2000" dirty="0"/>
              <a:t>Collaborative effort creates resilience.</a:t>
            </a:r>
          </a:p>
          <a:p>
            <a:r>
              <a:rPr lang="en-US" sz="2000" dirty="0"/>
              <a:t>Job satisfaction.</a:t>
            </a:r>
          </a:p>
          <a:p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CCDC3-9E66-440C-BC80-3A5212B5C5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44CC68-05C7-4A04-B5A5-28E30C6744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591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C68B-D885-46CC-961C-C7E1A8E0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Benefits of Knowledge Capital</a:t>
            </a:r>
          </a:p>
        </p:txBody>
      </p:sp>
      <p:pic>
        <p:nvPicPr>
          <p:cNvPr id="13314" name="Picture 2" descr="See the source image">
            <a:extLst>
              <a:ext uri="{FF2B5EF4-FFF2-40B4-BE49-F238E27FC236}">
                <a16:creationId xmlns:a16="http://schemas.microsoft.com/office/drawing/2014/main" id="{5B472457-9684-4AEF-B65C-2442AADE6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307417"/>
            <a:ext cx="4038600" cy="257460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8FAA-F5C3-49D8-959B-EDC88B55B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2494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Increased knowledge base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Measure and improve workforce productivity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Minimise risk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Proactively plan for future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Support enterprise performance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Informed decision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Ownership and responsibility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15055-F342-4409-AB1B-F106FBC81E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ACAC-DE4D-4564-9941-9A6801FCE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53608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10C3C-F0B9-4647-90D0-422AAC885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78098"/>
          </a:xfrm>
        </p:spPr>
        <p:txBody>
          <a:bodyPr/>
          <a:lstStyle/>
          <a:p>
            <a:r>
              <a:rPr lang="en-GB" sz="3600" b="1" dirty="0"/>
              <a:t>Impact Evaluation Methods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5DCAE6-3A0D-467C-ABC8-48040DFD92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052736"/>
            <a:ext cx="4321175" cy="4608512"/>
          </a:xfrm>
        </p:spPr>
        <p:txBody>
          <a:bodyPr/>
          <a:lstStyle/>
          <a:p>
            <a:r>
              <a:rPr lang="en-GB" sz="1800" dirty="0"/>
              <a:t>The impact of community engagement can be evaluated with a combination of both qualitative and quantitative methods.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Document analysis of routinely collected 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Survey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Interview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Observation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Ethnography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Multiple case studies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Participatory and action research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Comparator data methods</a:t>
            </a:r>
          </a:p>
          <a:p>
            <a:r>
              <a:rPr lang="en-GB" sz="1800" dirty="0"/>
              <a:t>Impact awareness tool that accesses index by importance or capability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8D205-686A-49BD-9B34-833FA1FB3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EF92A-8C70-4E28-9443-7193AA59B1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0A2D32B-C1D7-4946-9733-D86CAEDF3EF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00808"/>
            <a:ext cx="374511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17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02B8A-DE2F-1F21-27EF-A040E6F8C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83" y="136525"/>
            <a:ext cx="8229600" cy="1143000"/>
          </a:xfrm>
        </p:spPr>
        <p:txBody>
          <a:bodyPr/>
          <a:lstStyle/>
          <a:p>
            <a:r>
              <a:rPr lang="en-GB" dirty="0"/>
              <a:t>Case analysis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EB24A53-686E-0D06-E4E5-B6E63D5D2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183" y="1268760"/>
            <a:ext cx="8229600" cy="3917032"/>
          </a:xfrm>
        </p:spPr>
        <p:txBody>
          <a:bodyPr/>
          <a:lstStyle/>
          <a:p>
            <a:r>
              <a:rPr lang="en-GB" dirty="0"/>
              <a:t>Refer to the report on social isolation to:</a:t>
            </a:r>
          </a:p>
          <a:p>
            <a:pPr lvl="1"/>
            <a:r>
              <a:rPr lang="en-GB" dirty="0"/>
              <a:t>Identify one problem area (only)</a:t>
            </a:r>
          </a:p>
          <a:p>
            <a:pPr lvl="1"/>
            <a:r>
              <a:rPr lang="en-GB" dirty="0"/>
              <a:t>Read (only) two cases listing</a:t>
            </a:r>
          </a:p>
          <a:p>
            <a:pPr lvl="2"/>
            <a:r>
              <a:rPr lang="en-GB" dirty="0"/>
              <a:t>Target audience</a:t>
            </a:r>
          </a:p>
          <a:p>
            <a:pPr lvl="2"/>
            <a:r>
              <a:rPr lang="en-GB" dirty="0"/>
              <a:t>Delivery/intervention</a:t>
            </a:r>
          </a:p>
          <a:p>
            <a:pPr lvl="2"/>
            <a:r>
              <a:rPr lang="en-GB" dirty="0"/>
              <a:t>Impact – financial and other</a:t>
            </a:r>
          </a:p>
          <a:p>
            <a:pPr lvl="2"/>
            <a:endParaRPr lang="en-GB" dirty="0"/>
          </a:p>
          <a:p>
            <a:r>
              <a:rPr lang="en-GB" dirty="0"/>
              <a:t>Makes notes and then Explain these in your own words – share with class</a:t>
            </a:r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059B8A-3F57-F07E-2983-D1165BE59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1AA78-FD03-06B2-2B81-92CB5DA2F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410202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64824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F131C-4564-487F-B2F5-9F6B75748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4" y="1616046"/>
            <a:ext cx="4609207" cy="3196951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Community engagement nurtures communities assets and strengths.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Advocates for sustainable community design, equity, inclusion, collaboration and participation.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Makes policy recommendations more effective and sustainable.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 win-win situation for everyone clamouring for lasting change.</a:t>
            </a:r>
          </a:p>
        </p:txBody>
      </p:sp>
      <p:pic>
        <p:nvPicPr>
          <p:cNvPr id="9218" name="Picture 2" descr="Image result for positive impart">
            <a:extLst>
              <a:ext uri="{FF2B5EF4-FFF2-40B4-BE49-F238E27FC236}">
                <a16:creationId xmlns:a16="http://schemas.microsoft.com/office/drawing/2014/main" id="{68AF7302-DF73-444C-BE05-697D06403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600201"/>
            <a:ext cx="4038600" cy="332830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918</Words>
  <Application>Microsoft Office PowerPoint</Application>
  <PresentationFormat>On-screen Show (4:3)</PresentationFormat>
  <Paragraphs>177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Myriad Pro</vt:lpstr>
      <vt:lpstr>Verdana</vt:lpstr>
      <vt:lpstr>20140311PresentationUWTSDTemplate</vt:lpstr>
      <vt:lpstr>Week 7  Understanding the Impact of Effective Community Engagement </vt:lpstr>
      <vt:lpstr>PowerPoint Presentation</vt:lpstr>
      <vt:lpstr>PowerPoint Presentation</vt:lpstr>
      <vt:lpstr>Assessment two</vt:lpstr>
      <vt:lpstr>Understanding and measuring impact</vt:lpstr>
      <vt:lpstr>Introduction</vt:lpstr>
      <vt:lpstr>Making Sustainable Changes in the Community</vt:lpstr>
      <vt:lpstr>Impacts of Community Engagement </vt:lpstr>
      <vt:lpstr>Developing Social Capital</vt:lpstr>
      <vt:lpstr>Social Capital Model</vt:lpstr>
      <vt:lpstr>Practical Approaches</vt:lpstr>
      <vt:lpstr>Two kinds of Networking and their benefits</vt:lpstr>
      <vt:lpstr>Measuring Social Capital</vt:lpstr>
      <vt:lpstr>Developing Human Capital</vt:lpstr>
      <vt:lpstr>PowerPoint Presentation</vt:lpstr>
      <vt:lpstr>Benefits of Human Capital</vt:lpstr>
      <vt:lpstr>Developing Knowledge Capital</vt:lpstr>
      <vt:lpstr>Benefits of Knowledge Capital</vt:lpstr>
      <vt:lpstr>Impact Evaluation Methods</vt:lpstr>
      <vt:lpstr>Case analysis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7  Understanding the Impact of Effective Community Engagement</dc:title>
  <dc:creator>Molly Jack</dc:creator>
  <cp:lastModifiedBy>Akash Puranik</cp:lastModifiedBy>
  <cp:revision>19</cp:revision>
  <dcterms:created xsi:type="dcterms:W3CDTF">2020-11-16T01:38:39Z</dcterms:created>
  <dcterms:modified xsi:type="dcterms:W3CDTF">2023-04-27T15:56:27Z</dcterms:modified>
</cp:coreProperties>
</file>