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handoutMasterIdLst>
    <p:handoutMasterId r:id="rId31"/>
  </p:handoutMasterIdLst>
  <p:sldIdLst>
    <p:sldId id="620" r:id="rId2"/>
    <p:sldId id="548" r:id="rId3"/>
    <p:sldId id="549" r:id="rId4"/>
    <p:sldId id="616" r:id="rId5"/>
    <p:sldId id="550" r:id="rId6"/>
    <p:sldId id="552" r:id="rId7"/>
    <p:sldId id="562" r:id="rId8"/>
    <p:sldId id="569" r:id="rId9"/>
    <p:sldId id="557" r:id="rId10"/>
    <p:sldId id="570" r:id="rId11"/>
    <p:sldId id="571" r:id="rId12"/>
    <p:sldId id="572" r:id="rId13"/>
    <p:sldId id="617" r:id="rId14"/>
    <p:sldId id="577" r:id="rId15"/>
    <p:sldId id="614" r:id="rId16"/>
    <p:sldId id="578" r:id="rId17"/>
    <p:sldId id="579" r:id="rId18"/>
    <p:sldId id="581" r:id="rId19"/>
    <p:sldId id="619" r:id="rId20"/>
    <p:sldId id="582" r:id="rId21"/>
    <p:sldId id="583" r:id="rId22"/>
    <p:sldId id="585" r:id="rId23"/>
    <p:sldId id="555" r:id="rId24"/>
    <p:sldId id="615" r:id="rId25"/>
    <p:sldId id="593" r:id="rId26"/>
    <p:sldId id="601" r:id="rId27"/>
    <p:sldId id="602" r:id="rId28"/>
    <p:sldId id="609" r:id="rId29"/>
  </p:sldIdLst>
  <p:sldSz cx="9144000" cy="6858000" type="screen4x3"/>
  <p:notesSz cx="6858000" cy="9144000"/>
  <p:custDataLst>
    <p:tags r:id="rId3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FDB940"/>
    <a:srgbClr val="D4EAE4"/>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9F2101-041B-970C-E080-EF6D002D8B59}" v="6" dt="2019-02-19T10:44:58.802"/>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gs" Target="tags/tag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l Singleton" userId="S::carl.singleton@uwtsd.ac.uk::09bfb89c-773b-4e13-9813-fdd8c912c6fa" providerId="AD" clId="Web-{9F1E9326-36EA-2674-C003-101BF6F52AC2}"/>
    <pc:docChg chg="delSld">
      <pc:chgData name="Carl Singleton" userId="S::carl.singleton@uwtsd.ac.uk::09bfb89c-773b-4e13-9813-fdd8c912c6fa" providerId="AD" clId="Web-{9F1E9326-36EA-2674-C003-101BF6F52AC2}" dt="2019-02-19T10:46:22.392" v="1"/>
      <pc:docMkLst>
        <pc:docMk/>
      </pc:docMkLst>
      <pc:sldChg chg="del">
        <pc:chgData name="Carl Singleton" userId="S::carl.singleton@uwtsd.ac.uk::09bfb89c-773b-4e13-9813-fdd8c912c6fa" providerId="AD" clId="Web-{9F1E9326-36EA-2674-C003-101BF6F52AC2}" dt="2019-02-19T10:45:51.017" v="0"/>
        <pc:sldMkLst>
          <pc:docMk/>
          <pc:sldMk cId="392597923" sldId="380"/>
        </pc:sldMkLst>
      </pc:sldChg>
      <pc:sldChg chg="del">
        <pc:chgData name="Carl Singleton" userId="S::carl.singleton@uwtsd.ac.uk::09bfb89c-773b-4e13-9813-fdd8c912c6fa" providerId="AD" clId="Web-{9F1E9326-36EA-2674-C003-101BF6F52AC2}" dt="2019-02-19T10:46:22.392" v="1"/>
        <pc:sldMkLst>
          <pc:docMk/>
          <pc:sldMk cId="0" sldId="55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pPr/>
              <a:t>2/19/2019</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pPr/>
              <a:t>‹#›</a:t>
            </a:fld>
            <a:endParaRPr lang="en-US"/>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pPr/>
              <a:t>2/19/2019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pPr/>
              <a:t>‹#›</a:t>
            </a:fld>
            <a:endParaRPr lang="en-US"/>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a:t>If this PowerPoint presentation contains mathematical equations, you may need to check that your computer has the following installed:</a:t>
            </a:r>
          </a:p>
          <a:p>
            <a:pPr marL="0" marR="0" indent="0" algn="l" defTabSz="914400" rtl="0" eaLnBrk="1" fontAlgn="auto" latinLnBrk="0" hangingPunct="1">
              <a:lnSpc>
                <a:spcPct val="100000"/>
              </a:lnSpc>
              <a:spcBef>
                <a:spcPts val="0"/>
              </a:spcBef>
              <a:spcAft>
                <a:spcPts val="0"/>
              </a:spcAft>
              <a:buClrTx/>
              <a:buSzTx/>
              <a:buFontTx/>
              <a:buNone/>
              <a:tabLst/>
              <a:defRPr/>
            </a:pPr>
            <a:r>
              <a:rPr lang="en-IN"/>
              <a:t>1) MathType Plugin</a:t>
            </a:r>
          </a:p>
          <a:p>
            <a:pPr marL="0" marR="0" indent="0" algn="l" defTabSz="914400" rtl="0" eaLnBrk="1" fontAlgn="auto" latinLnBrk="0" hangingPunct="1">
              <a:lnSpc>
                <a:spcPct val="100000"/>
              </a:lnSpc>
              <a:spcBef>
                <a:spcPts val="0"/>
              </a:spcBef>
              <a:spcAft>
                <a:spcPts val="0"/>
              </a:spcAft>
              <a:buClrTx/>
              <a:buSzTx/>
              <a:buFontTx/>
              <a:buNone/>
              <a:tabLst/>
              <a:defRPr/>
            </a:pPr>
            <a:r>
              <a:rPr lang="en-IN"/>
              <a:t>2) Math Player (free versions available)</a:t>
            </a:r>
          </a:p>
          <a:p>
            <a:pPr marL="0" marR="0" indent="0" algn="l" defTabSz="914400" rtl="0" eaLnBrk="1" fontAlgn="auto" latinLnBrk="0" hangingPunct="1">
              <a:lnSpc>
                <a:spcPct val="100000"/>
              </a:lnSpc>
              <a:spcBef>
                <a:spcPts val="0"/>
              </a:spcBef>
              <a:spcAft>
                <a:spcPts val="0"/>
              </a:spcAft>
              <a:buClrTx/>
              <a:buSzTx/>
              <a:buFontTx/>
              <a:buNone/>
              <a:tabLst/>
              <a:defRPr/>
            </a:pPr>
            <a:r>
              <a:rPr lang="en-IN"/>
              <a:t>3) NVDA Reader (free versions available)</a:t>
            </a:r>
            <a:endParaRPr lang="en-US">
              <a:ea typeface="ＭＳ Ｐゴシック" pitchFamily="34" charset="-128"/>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a:t>
            </a:fld>
            <a:endParaRPr lang="en-US"/>
          </a:p>
        </p:txBody>
      </p:sp>
    </p:spTree>
    <p:extLst>
      <p:ext uri="{BB962C8B-B14F-4D97-AF65-F5344CB8AC3E}">
        <p14:creationId xmlns:p14="http://schemas.microsoft.com/office/powerpoint/2010/main" val="21950686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b="0">
                <a:latin typeface="Arial" panose="020B0604020202020204" pitchFamily="34" charset="0"/>
              </a:rPr>
              <a:t>Performance management and performance appraisal are tools that organizations use to judge whether employees are meeting expectations.</a:t>
            </a:r>
            <a:r>
              <a:rPr lang="en-US" altLang="en-US" b="0" baseline="0">
                <a:latin typeface="Arial" panose="020B0604020202020204" pitchFamily="34" charset="0"/>
              </a:rPr>
              <a:t>  Performance management addresses organizational processes and performance appraisal focuses on individual or group performance.</a:t>
            </a: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b="0">
              <a:latin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b="1">
                <a:latin typeface="Arial" panose="020B0604020202020204" pitchFamily="34" charset="0"/>
              </a:rPr>
              <a:t>Performance management </a:t>
            </a:r>
            <a:r>
              <a:rPr lang="en-US" altLang="en-US">
                <a:latin typeface="Arial" panose="020B0604020202020204" pitchFamily="34" charset="0"/>
              </a:rPr>
              <a:t>is a goal-oriented process used to maximize the productivity of employees, teams, and the overall organization. Whereas performance appraisal occurs at a specific time, performance management is an ongoing process. Each part of the system, such as training, appraisal, and rewards, is integrated and linked for the purpose of improving organizational effectiveness. To encourage this, performance management systems often include incentives so that workers are rewarded for achieving strategic goals.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a:t>
            </a:fld>
            <a:endParaRPr lang="en-US"/>
          </a:p>
        </p:txBody>
      </p:sp>
    </p:spTree>
    <p:extLst>
      <p:ext uri="{BB962C8B-B14F-4D97-AF65-F5344CB8AC3E}">
        <p14:creationId xmlns:p14="http://schemas.microsoft.com/office/powerpoint/2010/main" val="28387293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b="1">
                <a:latin typeface="Arial" panose="020B0604020202020204" pitchFamily="34" charset="0"/>
              </a:rPr>
              <a:t>Performance appraisal </a:t>
            </a:r>
            <a:r>
              <a:rPr lang="en-US" altLang="en-US">
                <a:latin typeface="Arial" panose="020B0604020202020204" pitchFamily="34" charset="0"/>
              </a:rPr>
              <a:t>is a formal system of review and evaluation of individual and team performance.</a:t>
            </a:r>
            <a:r>
              <a:rPr lang="en-US" altLang="en-US" baseline="0">
                <a:latin typeface="Arial" panose="020B0604020202020204" pitchFamily="34" charset="0"/>
              </a:rPr>
              <a:t>  A</a:t>
            </a:r>
            <a:r>
              <a:rPr lang="en-US" altLang="en-US">
                <a:latin typeface="Arial" panose="020B0604020202020204" pitchFamily="34" charset="0"/>
              </a:rPr>
              <a:t>ppraisal is a critical part of performance management because it helps provide feedback, encourage performance improvement, identify training and development needs, and defend personnel decisions. As such, developing an effective performance appraisal system has been, and will continue to be, a high priority for management.</a:t>
            </a:r>
          </a:p>
        </p:txBody>
      </p:sp>
      <p:sp>
        <p:nvSpPr>
          <p:cNvPr id="4" name="Slide Number Placeholder 3"/>
          <p:cNvSpPr>
            <a:spLocks noGrp="1"/>
          </p:cNvSpPr>
          <p:nvPr>
            <p:ph type="sldNum" sz="quarter" idx="10"/>
          </p:nvPr>
        </p:nvSpPr>
        <p:spPr/>
        <p:txBody>
          <a:bodyPr/>
          <a:lstStyle/>
          <a:p>
            <a:fld id="{A73D6722-9B4D-4E29-B226-C325925A8118}" type="slidenum">
              <a:rPr lang="en-US" smtClean="0"/>
              <a:pPr/>
              <a:t>4</a:t>
            </a:fld>
            <a:endParaRPr lang="en-US"/>
          </a:p>
        </p:txBody>
      </p:sp>
    </p:spTree>
    <p:extLst>
      <p:ext uri="{BB962C8B-B14F-4D97-AF65-F5344CB8AC3E}">
        <p14:creationId xmlns:p14="http://schemas.microsoft.com/office/powerpoint/2010/main" val="18933621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a:latin typeface="Arial" panose="020B0604020202020204" pitchFamily="34" charset="0"/>
              </a:rPr>
              <a:t>The starting point for the performance appraisal  process is identifying specific performance goals. The next step is to establish performance criteria and communicate these expectations to employees. At the end of the appraisal period, which is typically anywhere from 3 to 12 months, the supervisor and the employee review work performance against the performance standards. This review helps determine how well employees have done, explores reasons for deficiencies, and develops a plan to correct the problems.  Goals are set for the next evaluation period, and the cycle repeats.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5</a:t>
            </a:fld>
            <a:endParaRPr lang="en-US"/>
          </a:p>
        </p:txBody>
      </p:sp>
    </p:spTree>
    <p:extLst>
      <p:ext uri="{BB962C8B-B14F-4D97-AF65-F5344CB8AC3E}">
        <p14:creationId xmlns:p14="http://schemas.microsoft.com/office/powerpoint/2010/main" val="34163223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tabLst>
                <a:tab pos="457200" algn="l"/>
              </a:tabLst>
            </a:pPr>
            <a:r>
              <a:rPr lang="en-US" altLang="en-US">
                <a:latin typeface="Arial" panose="020B0604020202020204" pitchFamily="34" charset="0"/>
              </a:rPr>
              <a:t>For many organizations, the primary goal of an appraisal system is to improve individual and organizational performance. There are often other goals, but rarely can one system do everything well without taking a lot of time and effort:</a:t>
            </a:r>
          </a:p>
          <a:p>
            <a:pPr eaLnBrk="1" hangingPunct="1">
              <a:buFontTx/>
              <a:buChar char="•"/>
              <a:tabLst>
                <a:tab pos="457200" algn="l"/>
              </a:tabLst>
            </a:pPr>
            <a:r>
              <a:rPr lang="en-US" altLang="en-US">
                <a:latin typeface="Arial" panose="020B0604020202020204" pitchFamily="34" charset="0"/>
              </a:rPr>
              <a:t>	In assessing a firm’s human resources, data must be available to identify those who have the potential to be promoted or for any area of internal employee relations.</a:t>
            </a:r>
          </a:p>
          <a:p>
            <a:pPr eaLnBrk="1" hangingPunct="1">
              <a:buFontTx/>
              <a:buChar char="•"/>
              <a:tabLst>
                <a:tab pos="457200" algn="l"/>
              </a:tabLst>
            </a:pPr>
            <a:r>
              <a:rPr lang="en-US" altLang="en-US">
                <a:latin typeface="Arial" panose="020B0604020202020204" pitchFamily="34" charset="0"/>
              </a:rPr>
              <a:t>	Performance appraisal should point out an employee’s specific needs for training and development.</a:t>
            </a:r>
          </a:p>
          <a:p>
            <a:pPr eaLnBrk="1" hangingPunct="1">
              <a:buFontTx/>
              <a:buChar char="•"/>
              <a:tabLst>
                <a:tab pos="457200" algn="l"/>
              </a:tabLst>
            </a:pPr>
            <a:r>
              <a:rPr lang="en-US" altLang="en-US">
                <a:latin typeface="Arial" panose="020B0604020202020204" pitchFamily="34" charset="0"/>
              </a:rPr>
              <a:t>	</a:t>
            </a:r>
            <a:r>
              <a:rPr lang="en-US" altLang="en-US" i="1">
                <a:latin typeface="Arial" panose="020B0604020202020204" pitchFamily="34" charset="0"/>
              </a:rPr>
              <a:t>Career planning</a:t>
            </a:r>
            <a:r>
              <a:rPr lang="en-US" altLang="en-US">
                <a:latin typeface="Arial" panose="020B0604020202020204" pitchFamily="34" charset="0"/>
              </a:rPr>
              <a:t> is an ongoing process whereby an individual sets career goals and identifies the means to achieve them. On the other hand, </a:t>
            </a:r>
            <a:r>
              <a:rPr lang="en-US" altLang="en-US" i="1">
                <a:latin typeface="Arial" panose="020B0604020202020204" pitchFamily="34" charset="0"/>
              </a:rPr>
              <a:t>career development</a:t>
            </a:r>
            <a:r>
              <a:rPr lang="en-US" altLang="en-US">
                <a:latin typeface="Arial" panose="020B0604020202020204" pitchFamily="34" charset="0"/>
              </a:rPr>
              <a:t> is a formal approach used by the organization to ensure that people with the proper qualifications and experiences are available when needed. Performance appraisal data is essential in assessing an employee’s strengths and weaknesses and in determining the person’s potential.</a:t>
            </a:r>
          </a:p>
          <a:p>
            <a:pPr eaLnBrk="1" hangingPunct="1">
              <a:buFontTx/>
              <a:buChar char="•"/>
              <a:tabLst>
                <a:tab pos="457200" algn="l"/>
              </a:tabLst>
            </a:pPr>
            <a:r>
              <a:rPr lang="en-US" altLang="en-US">
                <a:latin typeface="Arial" panose="020B0604020202020204" pitchFamily="34" charset="0"/>
              </a:rPr>
              <a:t>	Performance appraisal results provide a basis for rational decisions regarding pay adjustments. </a:t>
            </a:r>
          </a:p>
          <a:p>
            <a:pPr eaLnBrk="1" hangingPunct="1">
              <a:buFontTx/>
              <a:buChar char="•"/>
              <a:tabLst>
                <a:tab pos="457200" algn="l"/>
              </a:tabLst>
            </a:pPr>
            <a:r>
              <a:rPr lang="en-US" altLang="en-US">
                <a:latin typeface="Arial" panose="020B0604020202020204" pitchFamily="34" charset="0"/>
              </a:rPr>
              <a:t>	Performance appraisal data are also used for decisions in several areas of internal employee relations, including promotion, demotion, termination, layoff, and transfer.</a:t>
            </a:r>
          </a:p>
        </p:txBody>
      </p:sp>
      <p:sp>
        <p:nvSpPr>
          <p:cNvPr id="4" name="Slide Number Placeholder 3"/>
          <p:cNvSpPr>
            <a:spLocks noGrp="1"/>
          </p:cNvSpPr>
          <p:nvPr>
            <p:ph type="sldNum" sz="quarter" idx="10"/>
          </p:nvPr>
        </p:nvSpPr>
        <p:spPr/>
        <p:txBody>
          <a:bodyPr/>
          <a:lstStyle/>
          <a:p>
            <a:fld id="{A73D6722-9B4D-4E29-B226-C325925A8118}" type="slidenum">
              <a:rPr lang="en-US" smtClean="0"/>
              <a:pPr/>
              <a:t>6</a:t>
            </a:fld>
            <a:endParaRPr lang="en-US"/>
          </a:p>
        </p:txBody>
      </p:sp>
    </p:spTree>
    <p:extLst>
      <p:ext uri="{BB962C8B-B14F-4D97-AF65-F5344CB8AC3E}">
        <p14:creationId xmlns:p14="http://schemas.microsoft.com/office/powerpoint/2010/main" val="23919973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a:latin typeface="Arial" panose="020B0604020202020204" pitchFamily="34" charset="0"/>
              </a:rPr>
              <a:t>There is an old adage that says, “What gets measured gets done.” Therefore, management must carefully select performance criteria that pertain to achieving strategic goals. The most common appraisal criteria are traits, behaviors, competencies, goal achievement, and improvement potential.</a:t>
            </a:r>
          </a:p>
          <a:p>
            <a:pPr eaLnBrk="1" hangingPunct="1"/>
            <a:endParaRPr lang="en-US" altLang="en-US">
              <a:latin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i="1">
                <a:latin typeface="Arial" panose="020B0604020202020204" pitchFamily="34" charset="0"/>
              </a:rPr>
              <a:t>Traits</a:t>
            </a:r>
            <a:r>
              <a:rPr lang="en-US" altLang="en-US">
                <a:latin typeface="Arial" panose="020B0604020202020204" pitchFamily="34" charset="0"/>
              </a:rPr>
              <a:t> represent an individual’s predisposition to think, feel, and behave.  Many traits are usually thought of as being biologically created. A personality trait is more ingrained as with a person being introverted or extroverted. Certain employee traits such as appearance and cognitive aptitude may be the basis for some evaluations.</a:t>
            </a: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a:latin typeface="Arial" panose="020B0604020202020204" pitchFamily="34" charset="0"/>
            </a:endParaRPr>
          </a:p>
          <a:p>
            <a:r>
              <a:rPr lang="en-US" altLang="en-US" i="1">
                <a:latin typeface="Arial" panose="020B0604020202020204" pitchFamily="34" charset="0"/>
              </a:rPr>
              <a:t>Behaviors</a:t>
            </a:r>
            <a:r>
              <a:rPr lang="en-US" altLang="en-US">
                <a:latin typeface="Arial" panose="020B0604020202020204" pitchFamily="34" charset="0"/>
              </a:rPr>
              <a:t> are typically viewed as resulting from a variety of sources. A behavior may have been learned from parents, significant friends, or from a certain work environment. A behavior can be changed but traits are usually more established.  An appropriate behavior to evaluate for a manager might be leadership style. For individuals working in teams, developing others, teamwork and cooperation, or customer service orientation might be appropriate. Desired behaviors may be appropriate as evaluation criteria because if they are recognized and rewarded, employees tend to repeat them. If certain behaviors result in desired outcomes, there is merit in using them in the evaluation process.</a:t>
            </a:r>
          </a:p>
          <a:p>
            <a:pPr>
              <a:defRPr/>
            </a:pPr>
            <a:r>
              <a:rPr lang="en-US" altLang="en-US" i="1">
                <a:latin typeface="Arial" panose="020B0604020202020204" pitchFamily="34" charset="0"/>
              </a:rPr>
              <a:t>Competencies</a:t>
            </a:r>
            <a:r>
              <a:rPr lang="en-US" altLang="en-US">
                <a:latin typeface="Arial" panose="020B0604020202020204" pitchFamily="34" charset="0"/>
              </a:rPr>
              <a:t> include a broad range of knowledge, skills, traits, and behaviors that are needed to perform a job successfully. They may be technical in nature, relate to interpersonal skills, or are business-oriented. For example, analytical thinking and achievement orientation might be essential in professional jobs. In leadership jobs, relevant competencies might include developing talent, delegating authority, and people management skills. The competencies selected for evaluation purposes should be those that are closely associated with job success. </a:t>
            </a:r>
          </a:p>
          <a:p>
            <a:pPr>
              <a:defRPr/>
            </a:pPr>
            <a:endParaRPr lang="en-US" altLang="en-US">
              <a:latin typeface="Arial" panose="020B0604020202020204" pitchFamily="34" charset="0"/>
            </a:endParaRPr>
          </a:p>
          <a:p>
            <a:pPr>
              <a:defRPr/>
            </a:pPr>
            <a:r>
              <a:rPr lang="en-US" altLang="en-US">
                <a:latin typeface="Arial" panose="020B0604020202020204" pitchFamily="34" charset="0"/>
              </a:rPr>
              <a:t>If organizations consider the </a:t>
            </a:r>
            <a:r>
              <a:rPr lang="en-US" altLang="en-US" i="1">
                <a:latin typeface="Arial" panose="020B0604020202020204" pitchFamily="34" charset="0"/>
              </a:rPr>
              <a:t>ends</a:t>
            </a:r>
            <a:r>
              <a:rPr lang="en-US" altLang="en-US">
                <a:latin typeface="Arial" panose="020B0604020202020204" pitchFamily="34" charset="0"/>
              </a:rPr>
              <a:t> more important than the </a:t>
            </a:r>
            <a:r>
              <a:rPr lang="en-US" altLang="en-US" i="1">
                <a:latin typeface="Arial" panose="020B0604020202020204" pitchFamily="34" charset="0"/>
              </a:rPr>
              <a:t>means,</a:t>
            </a:r>
            <a:r>
              <a:rPr lang="en-US" altLang="en-US">
                <a:latin typeface="Arial" panose="020B0604020202020204" pitchFamily="34" charset="0"/>
              </a:rPr>
              <a:t> then using only goal achievement as an outcome might be appropriate. The outcomes established should be within the control of the individual or team and should be those results that lead to the firm’s success. At upper levels, the goals might be profit and market share. At lower organizational levels, the outcomes might be meeting the customer’s quality requirements and delivering according to the promised schedule. </a:t>
            </a:r>
          </a:p>
          <a:p>
            <a:endParaRPr lang="en-US" altLang="en-US">
              <a:latin typeface="Arial" panose="020B0604020202020204" pitchFamily="34" charset="0"/>
            </a:endParaRPr>
          </a:p>
          <a:p>
            <a:r>
              <a:rPr lang="en-US" altLang="en-US">
                <a:latin typeface="Arial" panose="020B0604020202020204" pitchFamily="34" charset="0"/>
              </a:rPr>
              <a:t>When organizations evaluate their employees’ performance, the focus is often on the past. However, firms should also emphasize the development of behaviors employees need to achieve the firm’s goals. This begins with an accurate assessment of the employee’s improvement potential to ensure effective career planning and development.</a:t>
            </a:r>
          </a:p>
        </p:txBody>
      </p:sp>
      <p:sp>
        <p:nvSpPr>
          <p:cNvPr id="4" name="Slide Number Placeholder 3"/>
          <p:cNvSpPr>
            <a:spLocks noGrp="1"/>
          </p:cNvSpPr>
          <p:nvPr>
            <p:ph type="sldNum" sz="quarter" idx="10"/>
          </p:nvPr>
        </p:nvSpPr>
        <p:spPr/>
        <p:txBody>
          <a:bodyPr/>
          <a:lstStyle/>
          <a:p>
            <a:fld id="{A73D6722-9B4D-4E29-B226-C325925A8118}" type="slidenum">
              <a:rPr lang="en-US" smtClean="0"/>
              <a:pPr/>
              <a:t>7</a:t>
            </a:fld>
            <a:endParaRPr lang="en-US"/>
          </a:p>
        </p:txBody>
      </p:sp>
    </p:spTree>
    <p:extLst>
      <p:ext uri="{BB962C8B-B14F-4D97-AF65-F5344CB8AC3E}">
        <p14:creationId xmlns:p14="http://schemas.microsoft.com/office/powerpoint/2010/main" val="13611060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a:latin typeface="Arial" panose="020B0604020202020204" pitchFamily="34" charset="0"/>
              </a:rPr>
              <a:t>The HR department is usually responsible for coordinating the design and implementation of performance appraisal programs. However, it is essential that line managers are involved from beginning to end. These individuals usually conduct the appraisals; therefore, they should participate in the design of the program if it is to succeed. </a:t>
            </a: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a:latin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a:latin typeface="Arial" panose="020B0604020202020204" pitchFamily="34" charset="0"/>
              </a:rPr>
              <a:t>Several possibilities exist regarding the person(s) who will rate the employee.</a:t>
            </a: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a:latin typeface="Arial" panose="020B0604020202020204" pitchFamily="34" charset="0"/>
            </a:endParaRPr>
          </a:p>
          <a:p>
            <a:pPr>
              <a:defRPr/>
            </a:pPr>
            <a:r>
              <a:rPr lang="en-US" altLang="en-US">
                <a:latin typeface="Arial" panose="020B0604020202020204" pitchFamily="34" charset="0"/>
              </a:rPr>
              <a:t>An employee’s immediate supervisor is usually the most logical choice for evaluating performance. The supervisor is usually in an excellent position to observe the employee’s job performance and the performance of a team. On the negative side, individual supervisors may only focus on certain aspects of employee performance, or may manipulate evaluations to justify pay increases and promotions.</a:t>
            </a:r>
          </a:p>
          <a:p>
            <a:pPr>
              <a:defRPr/>
            </a:pPr>
            <a:endParaRPr lang="en-US" altLang="en-US">
              <a:latin typeface="Arial" panose="020B0604020202020204" pitchFamily="34" charset="0"/>
            </a:endParaRPr>
          </a:p>
          <a:p>
            <a:pPr>
              <a:defRPr/>
            </a:pPr>
            <a:r>
              <a:rPr lang="en-US" altLang="en-US">
                <a:latin typeface="Arial" panose="020B0604020202020204" pitchFamily="34" charset="0"/>
              </a:rPr>
              <a:t>Historically, our culture has viewed the evaluation of managers by employees negatively. However, employees are in an excellent position to view their superiors’ managerial effectiveness. Advocates believe that this approach leads supervisors to become especially conscious of the work group’s needs and to do a better job of managing. Critics argue that managers may view it as a popularity contest or that employees will be fearful of reprisal. </a:t>
            </a:r>
          </a:p>
          <a:p>
            <a:pPr>
              <a:defRPr/>
            </a:pPr>
            <a:endParaRPr lang="en-US" altLang="en-US">
              <a:latin typeface="Arial" panose="020B0604020202020204" pitchFamily="34" charset="0"/>
            </a:endParaRPr>
          </a:p>
          <a:p>
            <a:pPr>
              <a:defRPr/>
            </a:pPr>
            <a:r>
              <a:rPr lang="en-US" altLang="en-US">
                <a:latin typeface="Arial" panose="020B0604020202020204" pitchFamily="34" charset="0"/>
              </a:rPr>
              <a:t>A major strength of using peers to appraise performance is that they work closely with the employee and probably have an undistorted perspective on day-to-day performance. Problems with peer evaluations include the reluctance of some people, especially on teams, to criticize each other. On the other hand, if an employee has a conflict with another worker he or she might provide an unfair evaluation. Another problem concerns peers who interact infrequently and therefore lack the information needed to make an accurate assessment.</a:t>
            </a:r>
          </a:p>
          <a:p>
            <a:pPr>
              <a:defRPr/>
            </a:pPr>
            <a:endParaRPr lang="en-US" altLang="en-US">
              <a:latin typeface="Arial" panose="020B0604020202020204" pitchFamily="34" charset="0"/>
            </a:endParaRPr>
          </a:p>
          <a:p>
            <a:pPr>
              <a:defRPr/>
            </a:pPr>
            <a:r>
              <a:rPr lang="en-US" altLang="en-US">
                <a:latin typeface="Arial" panose="020B0604020202020204" pitchFamily="34" charset="0"/>
              </a:rPr>
              <a:t>If employees understand their objectives and the criteria used for evaluation, they are in a good position to appraise their own performance. Many people know what they do well on the job and what they need to improve. If they have the opportunity, they will criticize their own performance objectively and take action to improve it. If the appraisal system is fair and equitable, self-appraisal can actually lead to more highly motivated employees. </a:t>
            </a:r>
          </a:p>
          <a:p>
            <a:pPr>
              <a:defRPr/>
            </a:pPr>
            <a:endParaRPr lang="en-US" altLang="en-US">
              <a:latin typeface="Arial" panose="020B0604020202020204" pitchFamily="34" charset="0"/>
            </a:endParaRPr>
          </a:p>
          <a:p>
            <a:pPr>
              <a:defRPr/>
            </a:pPr>
            <a:r>
              <a:rPr lang="en-US" altLang="en-US">
                <a:latin typeface="Arial" panose="020B0604020202020204" pitchFamily="34" charset="0"/>
              </a:rPr>
              <a:t>Customers often determine a firm’s success, so some organizations believe it is important to obtain performance input from them as well. Organizations use this approach because it demonstrates a commitment to the customer, holds employees accountable, and fosters positive change. </a:t>
            </a:r>
          </a:p>
          <a:p>
            <a:pPr>
              <a:defRPr/>
            </a:pPr>
            <a:endParaRPr lang="en-US" altLang="en-US">
              <a:latin typeface="Arial" panose="020B0604020202020204" pitchFamily="34" charset="0"/>
            </a:endParaRPr>
          </a:p>
          <a:p>
            <a:pPr>
              <a:defRPr/>
            </a:pPr>
            <a:r>
              <a:rPr lang="en-IN" altLang="en-US">
                <a:latin typeface="Arial" panose="020B0604020202020204" pitchFamily="34" charset="0"/>
              </a:rPr>
              <a:t>People all around the employee whose performance is being judged may provide input. Those sources include senior managers, the employee himself or herself, a supervisor, subordinates, peers, team members, and internal or external customers. By shifting the responsibility for evaluation to more than one person, many of the common appraisal errors can be reduced or eliminated. Furthermore, including the perspective </a:t>
            </a:r>
            <a:r>
              <a:rPr lang="en-US" altLang="en-US">
                <a:latin typeface="Arial" panose="020B0604020202020204" pitchFamily="34" charset="0"/>
              </a:rPr>
              <a:t>of multiple sources results in a more comprehensive and fair view of the employee’s performance and minimizes biases resulting from limited views of performance.</a:t>
            </a:r>
            <a:r>
              <a:rPr lang="en-IN" altLang="en-US">
                <a:latin typeface="Arial" panose="020B0604020202020204" pitchFamily="34" charset="0"/>
              </a:rPr>
              <a:t>  Having multiple </a:t>
            </a:r>
            <a:r>
              <a:rPr lang="en-IN" altLang="en-US" err="1">
                <a:latin typeface="Arial" panose="020B0604020202020204" pitchFamily="34" charset="0"/>
              </a:rPr>
              <a:t>raters</a:t>
            </a:r>
            <a:r>
              <a:rPr lang="en-IN" altLang="en-US">
                <a:latin typeface="Arial" panose="020B0604020202020204" pitchFamily="34" charset="0"/>
              </a:rPr>
              <a:t> also makes the process more legally defensible. However, it is important for all parties to know the evaluation criteria, the methods for gathering and summarizing the feedback, and the use to which the feedback will be put. An appraisal system involving numerous evaluators will naturally take more time and, therefore, be more costly.</a:t>
            </a:r>
            <a:endParaRPr lang="en-US" altLang="en-US">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9</a:t>
            </a:fld>
            <a:endParaRPr lang="en-US"/>
          </a:p>
        </p:txBody>
      </p:sp>
    </p:spTree>
    <p:extLst>
      <p:ext uri="{BB962C8B-B14F-4D97-AF65-F5344CB8AC3E}">
        <p14:creationId xmlns:p14="http://schemas.microsoft.com/office/powerpoint/2010/main" val="25086956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a:latin typeface="Arial" panose="020B0604020202020204" pitchFamily="34" charset="0"/>
              </a:rPr>
              <a:t>Formal performance evaluations are usually prepared at specific intervals. Although there is nothing magical about the period for formal appraisal reviews, in most organizations they occur either annually or semiannually. Even more significant, however, is the continuous interaction (primarily informal), including coaching and other developmental activities, that continues throughout the appraisal period. Managers should be conditioned to understand that managing performance is a continuous process that is built into their job every day.</a:t>
            </a:r>
            <a:endParaRPr lang="en-US" altLang="en-US"/>
          </a:p>
        </p:txBody>
      </p:sp>
      <p:sp>
        <p:nvSpPr>
          <p:cNvPr id="4" name="Slide Number Placeholder 3"/>
          <p:cNvSpPr>
            <a:spLocks noGrp="1"/>
          </p:cNvSpPr>
          <p:nvPr>
            <p:ph type="sldNum" sz="quarter" idx="10"/>
          </p:nvPr>
        </p:nvSpPr>
        <p:spPr/>
        <p:txBody>
          <a:bodyPr/>
          <a:lstStyle/>
          <a:p>
            <a:fld id="{A73D6722-9B4D-4E29-B226-C325925A8118}" type="slidenum">
              <a:rPr lang="en-US" smtClean="0"/>
              <a:pPr/>
              <a:t>10</a:t>
            </a:fld>
            <a:endParaRPr lang="en-US"/>
          </a:p>
        </p:txBody>
      </p:sp>
    </p:spTree>
    <p:extLst>
      <p:ext uri="{BB962C8B-B14F-4D97-AF65-F5344CB8AC3E}">
        <p14:creationId xmlns:p14="http://schemas.microsoft.com/office/powerpoint/2010/main" val="14545423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t>Performance appraisal methods fall into four broad categories: trait systems, comparison systems, behavioral systems, and results-based systems.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11</a:t>
            </a:fld>
            <a:endParaRPr lang="en-US"/>
          </a:p>
        </p:txBody>
      </p:sp>
    </p:spTree>
    <p:extLst>
      <p:ext uri="{BB962C8B-B14F-4D97-AF65-F5344CB8AC3E}">
        <p14:creationId xmlns:p14="http://schemas.microsoft.com/office/powerpoint/2010/main" val="30992073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altLang="en-US" b="1">
                <a:latin typeface="Arial" panose="020B0604020202020204" pitchFamily="34" charset="0"/>
              </a:rPr>
              <a:t>Trait systems</a:t>
            </a:r>
            <a:r>
              <a:rPr lang="en-IN" altLang="en-US">
                <a:latin typeface="Arial" panose="020B0604020202020204" pitchFamily="34" charset="0"/>
              </a:rPr>
              <a:t> ask </a:t>
            </a:r>
            <a:r>
              <a:rPr lang="en-IN" altLang="en-US" err="1">
                <a:latin typeface="Arial" panose="020B0604020202020204" pitchFamily="34" charset="0"/>
              </a:rPr>
              <a:t>raters</a:t>
            </a:r>
            <a:r>
              <a:rPr lang="en-IN" altLang="en-US">
                <a:latin typeface="Arial" panose="020B0604020202020204" pitchFamily="34" charset="0"/>
              </a:rPr>
              <a:t> to evaluate each employee’s traits or characteristics (e.g., quality of work, quantity of work, appearance, dependability, cooperation, initiative, judgment, leadership responsibility, decision-making ability, or creativity). Appraisals are typically scored using descriptors ranging from unsatisfactory to outstanding. </a:t>
            </a:r>
          </a:p>
          <a:p>
            <a:endParaRPr lang="en-IN" altLang="en-US">
              <a:latin typeface="Arial" panose="020B0604020202020204" pitchFamily="34" charset="0"/>
            </a:endParaRPr>
          </a:p>
          <a:p>
            <a:r>
              <a:rPr lang="en-IN" altLang="en-US">
                <a:latin typeface="Arial" panose="020B0604020202020204" pitchFamily="34" charset="0"/>
              </a:rPr>
              <a:t>The trait approach does have limitations. First, trait systems are highly subjective because they are based on the assumption that every supervisor’s perception of a given trait is the same. For example, the trait “quality of work” may be defined by one supervisor as “the extent to which an employee’s performance is free of errors.” To another supervisor, quality of work might mean “the extent to which an employee’s performance is timely.”</a:t>
            </a:r>
          </a:p>
          <a:p>
            <a:endParaRPr lang="en-IN" altLang="en-US">
              <a:latin typeface="Arial" panose="020B0604020202020204" pitchFamily="34" charset="0"/>
            </a:endParaRPr>
          </a:p>
          <a:p>
            <a:r>
              <a:rPr lang="en-IN" altLang="en-US">
                <a:latin typeface="Arial" panose="020B0604020202020204" pitchFamily="34" charset="0"/>
              </a:rPr>
              <a:t>Another drawback is that systems rate individuals on subjective personality factors rather than on objective job performance data. Essentially, trait assessment focuses attention on employees rather than on job performance. Employees may simply become defensive rather than trying to understand the role that the particular trait plays in shaping their job performance and then taking corrective actions. </a:t>
            </a:r>
          </a:p>
          <a:p>
            <a:endParaRPr lang="en-IN" altLang="en-US">
              <a:latin typeface="Arial" panose="020B0604020202020204" pitchFamily="34" charset="0"/>
            </a:endParaRPr>
          </a:p>
          <a:p>
            <a:r>
              <a:rPr lang="en-IN" altLang="en-US">
                <a:latin typeface="Arial" panose="020B0604020202020204" pitchFamily="34" charset="0"/>
              </a:rPr>
              <a:t>Moreover, traits represent a predisposition to behave, think, or feel. Although traits do influence </a:t>
            </a:r>
            <a:r>
              <a:rPr lang="en-IN" altLang="en-US" err="1">
                <a:latin typeface="Arial" panose="020B0604020202020204" pitchFamily="34" charset="0"/>
              </a:rPr>
              <a:t>behavior</a:t>
            </a:r>
            <a:r>
              <a:rPr lang="en-IN" altLang="en-US">
                <a:latin typeface="Arial" panose="020B0604020202020204" pitchFamily="34" charset="0"/>
              </a:rPr>
              <a:t>, these do not fully account for </a:t>
            </a:r>
            <a:r>
              <a:rPr lang="en-IN" altLang="en-US" err="1">
                <a:latin typeface="Arial" panose="020B0604020202020204" pitchFamily="34" charset="0"/>
              </a:rPr>
              <a:t>behavior</a:t>
            </a:r>
            <a:r>
              <a:rPr lang="en-IN" altLang="en-US">
                <a:latin typeface="Arial" panose="020B0604020202020204" pitchFamily="34" charset="0"/>
              </a:rPr>
              <a:t>.</a:t>
            </a:r>
            <a:endParaRPr lang="en-US" altLang="en-US">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12</a:t>
            </a:fld>
            <a:endParaRPr lang="en-US"/>
          </a:p>
        </p:txBody>
      </p:sp>
    </p:spTree>
    <p:extLst>
      <p:ext uri="{BB962C8B-B14F-4D97-AF65-F5344CB8AC3E}">
        <p14:creationId xmlns:p14="http://schemas.microsoft.com/office/powerpoint/2010/main" val="30488186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ltLang="en-US"/>
              <a:t>This illustrates a trait method of performance appraisal.</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13</a:t>
            </a:fld>
            <a:endParaRPr lang="en-US"/>
          </a:p>
        </p:txBody>
      </p:sp>
    </p:spTree>
    <p:extLst>
      <p:ext uri="{BB962C8B-B14F-4D97-AF65-F5344CB8AC3E}">
        <p14:creationId xmlns:p14="http://schemas.microsoft.com/office/powerpoint/2010/main" val="172756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altLang="en-US" b="1">
                <a:latin typeface="Arial" panose="020B0604020202020204" pitchFamily="34" charset="0"/>
              </a:rPr>
              <a:t>Comparison systems</a:t>
            </a:r>
            <a:r>
              <a:rPr lang="en-IN" altLang="en-US">
                <a:latin typeface="Arial" panose="020B0604020202020204" pitchFamily="34" charset="0"/>
              </a:rPr>
              <a:t> evaluate a given employee’s performance against that of other employees. Employees are ranked from the best performer to the poorest performer. In simplest form, supervisors rank each employee and establish a performance hierarchy such that the employee with the best performance receives the highest ranking. Employees may be ranked on overall performance or on various traits.</a:t>
            </a:r>
            <a:endParaRPr lang="en-US" altLang="en-US">
              <a:latin typeface="Arial" panose="020B0604020202020204" pitchFamily="34" charset="0"/>
            </a:endParaRPr>
          </a:p>
          <a:p>
            <a:endParaRPr lang="en-IN" altLang="en-US">
              <a:latin typeface="Arial" panose="020B0604020202020204" pitchFamily="34" charset="0"/>
            </a:endParaRPr>
          </a:p>
          <a:p>
            <a:r>
              <a:rPr lang="en-IN" altLang="en-US">
                <a:latin typeface="Arial" panose="020B0604020202020204" pitchFamily="34" charset="0"/>
              </a:rPr>
              <a:t>An alternative approach, called a </a:t>
            </a:r>
            <a:r>
              <a:rPr lang="en-IN" altLang="en-US" b="1">
                <a:latin typeface="Arial" panose="020B0604020202020204" pitchFamily="34" charset="0"/>
              </a:rPr>
              <a:t>forced distribution method</a:t>
            </a:r>
            <a:r>
              <a:rPr lang="en-IN" altLang="en-US">
                <a:latin typeface="Arial" panose="020B0604020202020204" pitchFamily="34" charset="0"/>
              </a:rPr>
              <a:t> PA and sometimes referred to as a stacked ranking system, assigns employees to groups that represent the entire range of performance.  A forced distribution approach, in which the </a:t>
            </a:r>
            <a:r>
              <a:rPr lang="en-IN" altLang="en-US" err="1">
                <a:latin typeface="Arial" panose="020B0604020202020204" pitchFamily="34" charset="0"/>
              </a:rPr>
              <a:t>rater</a:t>
            </a:r>
            <a:r>
              <a:rPr lang="en-IN" altLang="en-US">
                <a:latin typeface="Arial" panose="020B0604020202020204" pitchFamily="34" charset="0"/>
              </a:rPr>
              <a:t> must place a specific number of employees into each of the performance groups, can be used with this method. </a:t>
            </a:r>
            <a:r>
              <a:rPr lang="en-US" altLang="en-US">
                <a:latin typeface="Arial" panose="020B0604020202020204" pitchFamily="34" charset="0"/>
              </a:rPr>
              <a:t> </a:t>
            </a:r>
            <a:r>
              <a:rPr lang="en-IN" altLang="en-US">
                <a:latin typeface="Arial" panose="020B0604020202020204" pitchFamily="34" charset="0"/>
              </a:rPr>
              <a:t>Many companies use forced distribution approaches to minimize the tendency for supervisors to rate most employees as excellent performers.</a:t>
            </a:r>
          </a:p>
          <a:p>
            <a:endParaRPr lang="en-US" altLang="en-US">
              <a:latin typeface="Arial" panose="020B0604020202020204" pitchFamily="34" charset="0"/>
            </a:endParaRPr>
          </a:p>
          <a:p>
            <a:r>
              <a:rPr lang="en-IN" altLang="en-US">
                <a:latin typeface="Arial" panose="020B0604020202020204" pitchFamily="34" charset="0"/>
              </a:rPr>
              <a:t> </a:t>
            </a:r>
            <a:r>
              <a:rPr lang="en-US" altLang="en-US" b="1">
                <a:latin typeface="Arial" panose="020B0604020202020204" pitchFamily="34" charset="0"/>
              </a:rPr>
              <a:t>Paired comparison </a:t>
            </a:r>
            <a:r>
              <a:rPr lang="en-US" altLang="en-US">
                <a:latin typeface="Arial" panose="020B0604020202020204" pitchFamily="34" charset="0"/>
              </a:rPr>
              <a:t>is a variation of the ranking method in which the performance of each employee is compared with that of every other employee in the group. The employee who receives the greatest number of favorable comparisons receives the highest ranking.</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14</a:t>
            </a:fld>
            <a:endParaRPr lang="en-US"/>
          </a:p>
        </p:txBody>
      </p:sp>
    </p:spTree>
    <p:extLst>
      <p:ext uri="{BB962C8B-B14F-4D97-AF65-F5344CB8AC3E}">
        <p14:creationId xmlns:p14="http://schemas.microsoft.com/office/powerpoint/2010/main" val="3537750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US" altLang="en-US">
                <a:latin typeface="Arial" panose="020B0604020202020204" pitchFamily="34" charset="0"/>
              </a:rPr>
              <a:t>The </a:t>
            </a:r>
            <a:r>
              <a:rPr lang="en-US" altLang="en-US" b="1">
                <a:latin typeface="Arial" panose="020B0604020202020204" pitchFamily="34" charset="0"/>
              </a:rPr>
              <a:t>forced distribution </a:t>
            </a:r>
            <a:r>
              <a:rPr lang="en-US" altLang="en-US">
                <a:latin typeface="Arial" panose="020B0604020202020204" pitchFamily="34" charset="0"/>
              </a:rPr>
              <a:t>method requires the rater to assign individuals in a work group to a limited number of categories. The purpose is to keep managers from being excessively lenient and having a disproportionate number of employees in the “superior” category. </a:t>
            </a:r>
          </a:p>
          <a:p>
            <a:endParaRPr lang="en-IN" altLang="en-US">
              <a:latin typeface="Arial" panose="020B0604020202020204" pitchFamily="34" charset="0"/>
            </a:endParaRPr>
          </a:p>
          <a:p>
            <a:r>
              <a:rPr lang="en-IN" altLang="en-US">
                <a:latin typeface="Arial" panose="020B0604020202020204" pitchFamily="34" charset="0"/>
              </a:rPr>
              <a:t>Forced distribution approaches have drawbacks. The forced distribution approach can distort ratings because employee performance may not fall into these predetermined distributions. Let’s assume that a supervisor must use the following forced distribution to rate her employees’ performance:</a:t>
            </a:r>
            <a:endParaRPr lang="en-US" altLang="en-US">
              <a:latin typeface="Arial" panose="020B0604020202020204" pitchFamily="34" charset="0"/>
            </a:endParaRPr>
          </a:p>
          <a:p>
            <a:r>
              <a:rPr lang="en-IN" altLang="en-US">
                <a:latin typeface="Arial" panose="020B0604020202020204" pitchFamily="34" charset="0"/>
              </a:rPr>
              <a:t>15 percent well below average</a:t>
            </a:r>
            <a:endParaRPr lang="en-US" altLang="en-US">
              <a:latin typeface="Arial" panose="020B0604020202020204" pitchFamily="34" charset="0"/>
            </a:endParaRPr>
          </a:p>
          <a:p>
            <a:r>
              <a:rPr lang="en-IN" altLang="en-US">
                <a:latin typeface="Arial" panose="020B0604020202020204" pitchFamily="34" charset="0"/>
              </a:rPr>
              <a:t>25 percent below average</a:t>
            </a:r>
            <a:endParaRPr lang="en-US" altLang="en-US">
              <a:latin typeface="Arial" panose="020B0604020202020204" pitchFamily="34" charset="0"/>
            </a:endParaRPr>
          </a:p>
          <a:p>
            <a:r>
              <a:rPr lang="en-IN" altLang="en-US">
                <a:latin typeface="Arial" panose="020B0604020202020204" pitchFamily="34" charset="0"/>
              </a:rPr>
              <a:t>40 percent average</a:t>
            </a:r>
            <a:endParaRPr lang="en-US" altLang="en-US">
              <a:latin typeface="Arial" panose="020B0604020202020204" pitchFamily="34" charset="0"/>
            </a:endParaRPr>
          </a:p>
          <a:p>
            <a:r>
              <a:rPr lang="en-IN" altLang="en-US">
                <a:latin typeface="Arial" panose="020B0604020202020204" pitchFamily="34" charset="0"/>
              </a:rPr>
              <a:t>15 percent above average</a:t>
            </a:r>
            <a:endParaRPr lang="en-US" altLang="en-US">
              <a:latin typeface="Arial" panose="020B0604020202020204" pitchFamily="34" charset="0"/>
            </a:endParaRPr>
          </a:p>
          <a:p>
            <a:r>
              <a:rPr lang="en-IN" altLang="en-US">
                <a:latin typeface="Arial" panose="020B0604020202020204" pitchFamily="34" charset="0"/>
              </a:rPr>
              <a:t>5 percent well above average</a:t>
            </a:r>
            <a:endParaRPr lang="en-US" altLang="en-US">
              <a:latin typeface="Arial" panose="020B0604020202020204" pitchFamily="34" charset="0"/>
            </a:endParaRPr>
          </a:p>
          <a:p>
            <a:r>
              <a:rPr lang="en-IN" altLang="en-US">
                <a:latin typeface="Arial" panose="020B0604020202020204" pitchFamily="34" charset="0"/>
              </a:rPr>
              <a:t>This distribution is problematic to the extent that the actual distribution of employee performance is substantially different from this forced distribution. If 35 percent of the employees’ performance were either above average or well above average, then the supervisor would be required to underrate the performance of 15 percent of the employees. Based on this forced distribution, the supervisor can rate only 20 percent of the employees as having demonstrated above-average or well-above-average job performance. Management–employee relationships ultimately suffer because workers feel that ratings are dictated by unreal models rather than by individual performance. Perhaps extensive training and development interventions enabled many more employees than anticipated to perform well above average (12 percent versus 5 percent). The “forced” nature of this system results in 7 percent of employees being placed in an undeservedly lower rating category. Also, under a pay-for-performance plan, those 7 percent would receive a lower than earned pay increase award.</a:t>
            </a:r>
            <a:endParaRPr lang="en-US" altLang="en-US">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15</a:t>
            </a:fld>
            <a:endParaRPr lang="en-US"/>
          </a:p>
        </p:txBody>
      </p:sp>
    </p:spTree>
    <p:extLst>
      <p:ext uri="{BB962C8B-B14F-4D97-AF65-F5344CB8AC3E}">
        <p14:creationId xmlns:p14="http://schemas.microsoft.com/office/powerpoint/2010/main" val="28066624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US" altLang="en-US">
                <a:latin typeface="Arial" panose="020B0604020202020204" pitchFamily="34" charset="0"/>
              </a:rPr>
              <a:t>The </a:t>
            </a:r>
            <a:r>
              <a:rPr lang="en-US" altLang="en-US" b="1">
                <a:latin typeface="Arial" panose="020B0604020202020204" pitchFamily="34" charset="0"/>
              </a:rPr>
              <a:t>forced distribution </a:t>
            </a:r>
            <a:r>
              <a:rPr lang="en-US" altLang="en-US">
                <a:latin typeface="Arial" panose="020B0604020202020204" pitchFamily="34" charset="0"/>
              </a:rPr>
              <a:t>method requires the rater to assign individuals in a work group to a limited number of categories. The purpose is to keep managers from being excessively lenient and having a disproportionate number of employees in the “superior” category. </a:t>
            </a:r>
          </a:p>
          <a:p>
            <a:endParaRPr lang="en-IN" altLang="en-US">
              <a:latin typeface="Arial" panose="020B0604020202020204" pitchFamily="34" charset="0"/>
            </a:endParaRPr>
          </a:p>
          <a:p>
            <a:r>
              <a:rPr lang="en-IN" altLang="en-US">
                <a:latin typeface="Arial" panose="020B0604020202020204" pitchFamily="34" charset="0"/>
              </a:rPr>
              <a:t>Forced distribution approaches have drawbacks. The forced distribution approach can distort ratings because employee performance may not fall into these predetermined distributions. Let’s assume that a supervisor must use the following forced distribution to rate her employees’ performance:</a:t>
            </a:r>
            <a:endParaRPr lang="en-US" altLang="en-US">
              <a:latin typeface="Arial" panose="020B0604020202020204" pitchFamily="34" charset="0"/>
            </a:endParaRPr>
          </a:p>
          <a:p>
            <a:r>
              <a:rPr lang="en-IN" altLang="en-US">
                <a:latin typeface="Arial" panose="020B0604020202020204" pitchFamily="34" charset="0"/>
              </a:rPr>
              <a:t>15 percent well below average</a:t>
            </a:r>
            <a:endParaRPr lang="en-US" altLang="en-US">
              <a:latin typeface="Arial" panose="020B0604020202020204" pitchFamily="34" charset="0"/>
            </a:endParaRPr>
          </a:p>
          <a:p>
            <a:r>
              <a:rPr lang="en-IN" altLang="en-US">
                <a:latin typeface="Arial" panose="020B0604020202020204" pitchFamily="34" charset="0"/>
              </a:rPr>
              <a:t>25 percent below average</a:t>
            </a:r>
            <a:endParaRPr lang="en-US" altLang="en-US">
              <a:latin typeface="Arial" panose="020B0604020202020204" pitchFamily="34" charset="0"/>
            </a:endParaRPr>
          </a:p>
          <a:p>
            <a:r>
              <a:rPr lang="en-IN" altLang="en-US">
                <a:latin typeface="Arial" panose="020B0604020202020204" pitchFamily="34" charset="0"/>
              </a:rPr>
              <a:t>40 percent average</a:t>
            </a:r>
            <a:endParaRPr lang="en-US" altLang="en-US">
              <a:latin typeface="Arial" panose="020B0604020202020204" pitchFamily="34" charset="0"/>
            </a:endParaRPr>
          </a:p>
          <a:p>
            <a:r>
              <a:rPr lang="en-IN" altLang="en-US">
                <a:latin typeface="Arial" panose="020B0604020202020204" pitchFamily="34" charset="0"/>
              </a:rPr>
              <a:t>15 percent above average</a:t>
            </a:r>
            <a:endParaRPr lang="en-US" altLang="en-US">
              <a:latin typeface="Arial" panose="020B0604020202020204" pitchFamily="34" charset="0"/>
            </a:endParaRPr>
          </a:p>
          <a:p>
            <a:r>
              <a:rPr lang="en-IN" altLang="en-US">
                <a:latin typeface="Arial" panose="020B0604020202020204" pitchFamily="34" charset="0"/>
              </a:rPr>
              <a:t>5 percent well above average</a:t>
            </a:r>
            <a:endParaRPr lang="en-US" altLang="en-US">
              <a:latin typeface="Arial" panose="020B0604020202020204" pitchFamily="34" charset="0"/>
            </a:endParaRPr>
          </a:p>
          <a:p>
            <a:r>
              <a:rPr lang="en-IN" altLang="en-US">
                <a:latin typeface="Arial" panose="020B0604020202020204" pitchFamily="34" charset="0"/>
              </a:rPr>
              <a:t>This distribution is problematic to the extent that the actual distribution of employee performance is substantially different from this forced distribution. If 35 percent of the employees’ performance were either above average or well above average, then the supervisor would be required to underrate the performance of 15 percent of the employees. Based on this forced distribution, the supervisor can rate only 20 percent of the employees as having demonstrated above-average or well-above-average job performance. Management–employee relationships ultimately suffer because workers feel that ratings are dictated by unreal models rather than by individual performance. Perhaps extensive training and development interventions enabled many more employees than anticipated to perform well above average (12 percent versus 5 percent). The “forced” nature of this system results in 7 percent of employees being placed in an undeservedly lower rating category. Also, under a pay-for-performance plan, those 7 percent would receive a lower than earned pay increase award.</a:t>
            </a:r>
            <a:endParaRPr lang="en-US" altLang="en-US">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16</a:t>
            </a:fld>
            <a:endParaRPr lang="en-US"/>
          </a:p>
        </p:txBody>
      </p:sp>
    </p:spTree>
    <p:extLst>
      <p:ext uri="{BB962C8B-B14F-4D97-AF65-F5344CB8AC3E}">
        <p14:creationId xmlns:p14="http://schemas.microsoft.com/office/powerpoint/2010/main" val="10116933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ltLang="en-US" b="1">
                <a:latin typeface="Arial" panose="020B0604020202020204" pitchFamily="34" charset="0"/>
              </a:rPr>
              <a:t>Paired comparison </a:t>
            </a:r>
            <a:r>
              <a:rPr lang="en-US" altLang="en-US">
                <a:latin typeface="Arial" panose="020B0604020202020204" pitchFamily="34" charset="0"/>
              </a:rPr>
              <a:t>is a variation of the ranking method in which the performance of each employee is compared with that of every other employee in the group. The employee who receives the greatest number of favorable comparisons receives the highest ranking.</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17</a:t>
            </a:fld>
            <a:endParaRPr lang="en-US"/>
          </a:p>
        </p:txBody>
      </p:sp>
    </p:spTree>
    <p:extLst>
      <p:ext uri="{BB962C8B-B14F-4D97-AF65-F5344CB8AC3E}">
        <p14:creationId xmlns:p14="http://schemas.microsoft.com/office/powerpoint/2010/main" val="353390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altLang="en-US" b="1">
                <a:latin typeface="Arial" panose="020B0604020202020204" pitchFamily="34" charset="0"/>
              </a:rPr>
              <a:t>Behavioral systems</a:t>
            </a:r>
            <a:r>
              <a:rPr lang="en-IN" altLang="en-US">
                <a:latin typeface="Arial" panose="020B0604020202020204" pitchFamily="34" charset="0"/>
              </a:rPr>
              <a:t>  rate employees on the extent to which they display successful job performance </a:t>
            </a:r>
            <a:r>
              <a:rPr lang="en-IN" altLang="en-US" err="1">
                <a:latin typeface="Arial" panose="020B0604020202020204" pitchFamily="34" charset="0"/>
              </a:rPr>
              <a:t>behaviors</a:t>
            </a:r>
            <a:r>
              <a:rPr lang="en-IN" altLang="en-US">
                <a:latin typeface="Arial" panose="020B0604020202020204" pitchFamily="34" charset="0"/>
              </a:rPr>
              <a:t>. In contrast to trait and comparison methods, </a:t>
            </a:r>
            <a:r>
              <a:rPr lang="en-IN" altLang="en-US" err="1">
                <a:latin typeface="Arial" panose="020B0604020202020204" pitchFamily="34" charset="0"/>
              </a:rPr>
              <a:t>behavioral</a:t>
            </a:r>
            <a:r>
              <a:rPr lang="en-IN" altLang="en-US">
                <a:latin typeface="Arial" panose="020B0604020202020204" pitchFamily="34" charset="0"/>
              </a:rPr>
              <a:t> methods rate objective job </a:t>
            </a:r>
            <a:r>
              <a:rPr lang="en-IN" altLang="en-US" err="1">
                <a:latin typeface="Arial" panose="020B0604020202020204" pitchFamily="34" charset="0"/>
              </a:rPr>
              <a:t>behaviors</a:t>
            </a:r>
            <a:r>
              <a:rPr lang="en-IN" altLang="en-US">
                <a:latin typeface="Arial" panose="020B0604020202020204" pitchFamily="34" charset="0"/>
              </a:rPr>
              <a:t>. When correctly developed and applied, </a:t>
            </a:r>
            <a:r>
              <a:rPr lang="en-IN" altLang="en-US" err="1">
                <a:latin typeface="Arial" panose="020B0604020202020204" pitchFamily="34" charset="0"/>
              </a:rPr>
              <a:t>behavioral</a:t>
            </a:r>
            <a:r>
              <a:rPr lang="en-IN" altLang="en-US">
                <a:latin typeface="Arial" panose="020B0604020202020204" pitchFamily="34" charset="0"/>
              </a:rPr>
              <a:t> models provide results that are relatively free of </a:t>
            </a:r>
            <a:r>
              <a:rPr lang="en-IN" altLang="en-US" err="1">
                <a:latin typeface="Arial" panose="020B0604020202020204" pitchFamily="34" charset="0"/>
              </a:rPr>
              <a:t>rater</a:t>
            </a:r>
            <a:r>
              <a:rPr lang="en-IN" altLang="en-US">
                <a:latin typeface="Arial" panose="020B0604020202020204" pitchFamily="34" charset="0"/>
              </a:rPr>
              <a:t> errors and biases. The three main types of </a:t>
            </a:r>
            <a:r>
              <a:rPr lang="en-IN" altLang="en-US" err="1">
                <a:latin typeface="Arial" panose="020B0604020202020204" pitchFamily="34" charset="0"/>
              </a:rPr>
              <a:t>behavioral</a:t>
            </a:r>
            <a:r>
              <a:rPr lang="en-IN" altLang="en-US">
                <a:latin typeface="Arial" panose="020B0604020202020204" pitchFamily="34" charset="0"/>
              </a:rPr>
              <a:t> systems are the critical incident technique (CIT), </a:t>
            </a:r>
            <a:r>
              <a:rPr lang="en-IN" altLang="en-US" err="1">
                <a:latin typeface="Arial" panose="020B0604020202020204" pitchFamily="34" charset="0"/>
              </a:rPr>
              <a:t>behaviorally</a:t>
            </a:r>
            <a:r>
              <a:rPr lang="en-IN" altLang="en-US">
                <a:latin typeface="Arial" panose="020B0604020202020204" pitchFamily="34" charset="0"/>
              </a:rPr>
              <a:t> anchored rating scales (BARS), and </a:t>
            </a:r>
            <a:r>
              <a:rPr lang="en-IN" altLang="en-US" err="1">
                <a:latin typeface="Arial" panose="020B0604020202020204" pitchFamily="34" charset="0"/>
              </a:rPr>
              <a:t>behavioral</a:t>
            </a:r>
            <a:r>
              <a:rPr lang="en-IN" altLang="en-US">
                <a:latin typeface="Arial" panose="020B0604020202020204" pitchFamily="34" charset="0"/>
              </a:rPr>
              <a:t> observation scales (BOS).</a:t>
            </a:r>
            <a:endParaRPr lang="en-US" altLang="en-US">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18</a:t>
            </a:fld>
            <a:endParaRPr lang="en-US"/>
          </a:p>
        </p:txBody>
      </p:sp>
    </p:spTree>
    <p:extLst>
      <p:ext uri="{BB962C8B-B14F-4D97-AF65-F5344CB8AC3E}">
        <p14:creationId xmlns:p14="http://schemas.microsoft.com/office/powerpoint/2010/main" val="16156116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altLang="en-US">
                <a:latin typeface="Arial" panose="020B0604020202020204" pitchFamily="34" charset="0"/>
              </a:rPr>
              <a:t>The </a:t>
            </a:r>
            <a:r>
              <a:rPr lang="en-IN" altLang="en-US" b="1">
                <a:latin typeface="Arial" panose="020B0604020202020204" pitchFamily="34" charset="0"/>
              </a:rPr>
              <a:t>critical incident technique (CIT)</a:t>
            </a:r>
            <a:r>
              <a:rPr lang="en-IN" altLang="en-US">
                <a:latin typeface="Arial" panose="020B0604020202020204" pitchFamily="34" charset="0"/>
              </a:rPr>
              <a:t> requires job incumbents and their supervisors to identify performance incidents (e.g., on-the-job </a:t>
            </a:r>
            <a:r>
              <a:rPr lang="en-IN" altLang="en-US" err="1">
                <a:latin typeface="Arial" panose="020B0604020202020204" pitchFamily="34" charset="0"/>
              </a:rPr>
              <a:t>behaviors</a:t>
            </a:r>
            <a:r>
              <a:rPr lang="en-IN" altLang="en-US">
                <a:latin typeface="Arial" panose="020B0604020202020204" pitchFamily="34" charset="0"/>
              </a:rPr>
              <a:t> and </a:t>
            </a:r>
            <a:r>
              <a:rPr lang="en-IN" altLang="en-US" err="1">
                <a:latin typeface="Arial" panose="020B0604020202020204" pitchFamily="34" charset="0"/>
              </a:rPr>
              <a:t>behavioral</a:t>
            </a:r>
            <a:r>
              <a:rPr lang="en-IN" altLang="en-US">
                <a:latin typeface="Arial" panose="020B0604020202020204" pitchFamily="34" charset="0"/>
              </a:rPr>
              <a:t> outcomes) that distinguish successful performances from unsuccessful ones. The supervisor then observes the employees and records their performance on these critical job aspects. Supervisors usually rate employees on how often they display the </a:t>
            </a:r>
            <a:r>
              <a:rPr lang="en-IN" altLang="en-US" err="1">
                <a:latin typeface="Arial" panose="020B0604020202020204" pitchFamily="34" charset="0"/>
              </a:rPr>
              <a:t>behaviors</a:t>
            </a:r>
            <a:r>
              <a:rPr lang="en-IN" altLang="en-US">
                <a:latin typeface="Arial" panose="020B0604020202020204" pitchFamily="34" charset="0"/>
              </a:rPr>
              <a:t> described in each critical incident. This</a:t>
            </a:r>
            <a:r>
              <a:rPr lang="en-IN" altLang="en-US" baseline="0">
                <a:latin typeface="Arial" panose="020B0604020202020204" pitchFamily="34" charset="0"/>
              </a:rPr>
              <a:t> figure</a:t>
            </a:r>
            <a:r>
              <a:rPr lang="en-IN" altLang="en-US">
                <a:latin typeface="Arial" panose="020B0604020202020204" pitchFamily="34" charset="0"/>
              </a:rPr>
              <a:t> illustrates a CIT form for an animal keeper job. Two statements represent examples of ineffective job performance (numbers 2 and 3), and two statements represent examples of effective job performance (numbers 1 and 4).</a:t>
            </a:r>
            <a:endParaRPr lang="en-US" altLang="en-US">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19</a:t>
            </a:fld>
            <a:endParaRPr lang="en-US"/>
          </a:p>
        </p:txBody>
      </p:sp>
    </p:spTree>
    <p:extLst>
      <p:ext uri="{BB962C8B-B14F-4D97-AF65-F5344CB8AC3E}">
        <p14:creationId xmlns:p14="http://schemas.microsoft.com/office/powerpoint/2010/main" val="7069391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267200"/>
            <a:ext cx="5486400" cy="4114800"/>
          </a:xfrm>
        </p:spPr>
        <p:txBody>
          <a:bodyPr>
            <a:normAutofit fontScale="85000" lnSpcReduction="20000"/>
          </a:bodyPr>
          <a:lstStyle/>
          <a:p>
            <a:pPr>
              <a:defRPr/>
            </a:pPr>
            <a:r>
              <a:rPr lang="en-US" altLang="en-US">
                <a:latin typeface="Arial" panose="020B0604020202020204" pitchFamily="34" charset="0"/>
              </a:rPr>
              <a:t>The </a:t>
            </a:r>
            <a:r>
              <a:rPr lang="en-US" altLang="en-US" b="1">
                <a:latin typeface="Arial" panose="020B0604020202020204" pitchFamily="34" charset="0"/>
              </a:rPr>
              <a:t>behaviorally anchored rating scale (or BARS) </a:t>
            </a:r>
            <a:r>
              <a:rPr lang="en-US" altLang="en-US">
                <a:latin typeface="Arial" panose="020B0604020202020204" pitchFamily="34" charset="0"/>
              </a:rPr>
              <a:t>method</a:t>
            </a:r>
            <a:r>
              <a:rPr lang="en-US" altLang="en-US" b="1">
                <a:latin typeface="Arial" panose="020B0604020202020204" pitchFamily="34" charset="0"/>
              </a:rPr>
              <a:t> </a:t>
            </a:r>
            <a:r>
              <a:rPr lang="en-US" altLang="en-US">
                <a:latin typeface="Arial" panose="020B0604020202020204" pitchFamily="34" charset="0"/>
              </a:rPr>
              <a:t>combines elements of the traditional rating scales and critical incident methods. A BARS system differs from rating scales because, instead of using terms such as </a:t>
            </a:r>
            <a:r>
              <a:rPr lang="en-US" altLang="en-US" i="1">
                <a:latin typeface="Arial" panose="020B0604020202020204" pitchFamily="34" charset="0"/>
              </a:rPr>
              <a:t>high, medium,</a:t>
            </a:r>
            <a:r>
              <a:rPr lang="en-US" altLang="en-US">
                <a:latin typeface="Arial" panose="020B0604020202020204" pitchFamily="34" charset="0"/>
              </a:rPr>
              <a:t> and </a:t>
            </a:r>
            <a:r>
              <a:rPr lang="en-US" altLang="en-US" i="1">
                <a:latin typeface="Arial" panose="020B0604020202020204" pitchFamily="34" charset="0"/>
              </a:rPr>
              <a:t>low</a:t>
            </a:r>
            <a:r>
              <a:rPr lang="en-US" altLang="en-US">
                <a:latin typeface="Arial" panose="020B0604020202020204" pitchFamily="34" charset="0"/>
              </a:rPr>
              <a:t>, it uses behavioral anchors related to the criterion being measured. This clarifies the meaning of each point on the scale and reduces rater bias and error by anchoring the rating with specific behavioral examples based on job analysis information. A drawback is that the behaviors are activity oriented rather than results oriented. Also, the method may not be economically feasible because each job category requires its own rating scale. Yet, among the various appraisal techniques, the BARS method is perhaps the most highly defensible in court because it is based on actual observable job behaviors. </a:t>
            </a:r>
          </a:p>
          <a:p>
            <a:endParaRPr lang="en-IN" altLang="en-US" b="1">
              <a:latin typeface="Arial" panose="020B0604020202020204" pitchFamily="34" charset="0"/>
            </a:endParaRPr>
          </a:p>
          <a:p>
            <a:r>
              <a:rPr lang="en-IN" altLang="en-US" b="1" err="1">
                <a:latin typeface="Arial" panose="020B0604020202020204" pitchFamily="34" charset="0"/>
              </a:rPr>
              <a:t>Behaviorally</a:t>
            </a:r>
            <a:r>
              <a:rPr lang="en-IN" altLang="en-US" b="1">
                <a:latin typeface="Arial" panose="020B0604020202020204" pitchFamily="34" charset="0"/>
              </a:rPr>
              <a:t> anchored rating scales (BARS)</a:t>
            </a:r>
            <a:r>
              <a:rPr lang="en-IN" altLang="en-US">
                <a:latin typeface="Arial" panose="020B0604020202020204" pitchFamily="34" charset="0"/>
              </a:rPr>
              <a:t> are based on the CIT, and these scales are developed in the same fashion with one exception. For the CIT, a critical incident would be written as “the incumbent completed the task in a timely fashion.” For the BARS format, this incident would be written as “the incumbent is expected to complete the task in a timely fashion.” The designers of BARS write the incidents as expectations to emphasize the fact that the employee does not have to demonstrate the exact </a:t>
            </a:r>
            <a:r>
              <a:rPr lang="en-IN" altLang="en-US" err="1">
                <a:latin typeface="Arial" panose="020B0604020202020204" pitchFamily="34" charset="0"/>
              </a:rPr>
              <a:t>behavior</a:t>
            </a:r>
            <a:r>
              <a:rPr lang="en-IN" altLang="en-US">
                <a:latin typeface="Arial" panose="020B0604020202020204" pitchFamily="34" charset="0"/>
              </a:rPr>
              <a:t> that is used as an anchor to be rated at that level. Because a complete array of </a:t>
            </a:r>
            <a:r>
              <a:rPr lang="en-IN" altLang="en-US" err="1">
                <a:latin typeface="Arial" panose="020B0604020202020204" pitchFamily="34" charset="0"/>
              </a:rPr>
              <a:t>behaviors</a:t>
            </a:r>
            <a:r>
              <a:rPr lang="en-IN" altLang="en-US">
                <a:latin typeface="Arial" panose="020B0604020202020204" pitchFamily="34" charset="0"/>
              </a:rPr>
              <a:t> that characterize a particular job would take many pages of description, it is not feasible to place examples of all job </a:t>
            </a:r>
            <a:r>
              <a:rPr lang="en-IN" altLang="en-US" err="1">
                <a:latin typeface="Arial" panose="020B0604020202020204" pitchFamily="34" charset="0"/>
              </a:rPr>
              <a:t>behaviors</a:t>
            </a:r>
            <a:r>
              <a:rPr lang="en-IN" altLang="en-US">
                <a:latin typeface="Arial" panose="020B0604020202020204" pitchFamily="34" charset="0"/>
              </a:rPr>
              <a:t> on the scale. Experts therefore list only those </a:t>
            </a:r>
            <a:r>
              <a:rPr lang="en-IN" altLang="en-US" err="1">
                <a:latin typeface="Arial" panose="020B0604020202020204" pitchFamily="34" charset="0"/>
              </a:rPr>
              <a:t>behaviors</a:t>
            </a:r>
            <a:r>
              <a:rPr lang="en-IN" altLang="en-US">
                <a:latin typeface="Arial" panose="020B0604020202020204" pitchFamily="34" charset="0"/>
              </a:rPr>
              <a:t> that they believe are most representative of the job the employee must perform. A typical job might have 8–10 dimensions under BARS, each with a separate rating scale.</a:t>
            </a:r>
          </a:p>
          <a:p>
            <a:endParaRPr lang="en-US" altLang="en-US">
              <a:latin typeface="Arial" panose="020B0604020202020204" pitchFamily="34" charset="0"/>
            </a:endParaRPr>
          </a:p>
          <a:p>
            <a:r>
              <a:rPr lang="en-IN" altLang="en-US">
                <a:latin typeface="Arial" panose="020B0604020202020204" pitchFamily="34" charset="0"/>
              </a:rPr>
              <a:t>This  illustrates a portion of a BARS system that was developed to evaluate college recruiters. Suppose the factor chosen for evaluation is </a:t>
            </a:r>
            <a:r>
              <a:rPr lang="en-IN" altLang="en-US" i="1">
                <a:latin typeface="Arial" panose="020B0604020202020204" pitchFamily="34" charset="0"/>
              </a:rPr>
              <a:t>Ability to Present Positive Company</a:t>
            </a:r>
            <a:r>
              <a:rPr lang="en-IN" altLang="en-US">
                <a:latin typeface="Arial" panose="020B0604020202020204" pitchFamily="34" charset="0"/>
              </a:rPr>
              <a:t> </a:t>
            </a:r>
            <a:r>
              <a:rPr lang="en-IN" altLang="en-US" i="1">
                <a:latin typeface="Arial" panose="020B0604020202020204" pitchFamily="34" charset="0"/>
              </a:rPr>
              <a:t>Image</a:t>
            </a:r>
            <a:r>
              <a:rPr lang="en-IN" altLang="en-US">
                <a:latin typeface="Arial" panose="020B0604020202020204" pitchFamily="34" charset="0"/>
              </a:rPr>
              <a:t>. On the </a:t>
            </a:r>
            <a:r>
              <a:rPr lang="en-IN" altLang="en-US" i="1">
                <a:latin typeface="Arial" panose="020B0604020202020204" pitchFamily="34" charset="0"/>
              </a:rPr>
              <a:t>very positive</a:t>
            </a:r>
            <a:r>
              <a:rPr lang="en-IN" altLang="en-US">
                <a:latin typeface="Arial" panose="020B0604020202020204" pitchFamily="34" charset="0"/>
              </a:rPr>
              <a:t> end of this factor would be “Makes excellent impression on college recruits. Carefully explains positive aspects of the company. Listens to applicant and answers questions in a very positive manner.” On the </a:t>
            </a:r>
            <a:r>
              <a:rPr lang="en-IN" altLang="en-US" i="1">
                <a:latin typeface="Arial" panose="020B0604020202020204" pitchFamily="34" charset="0"/>
              </a:rPr>
              <a:t>very negative</a:t>
            </a:r>
            <a:r>
              <a:rPr lang="en-IN" altLang="en-US">
                <a:latin typeface="Arial" panose="020B0604020202020204" pitchFamily="34" charset="0"/>
              </a:rPr>
              <a:t> end of this factor would be “Even with repeated instructions continues to make a poor impression. This interviewer could be expected to turn off college applicant from wanting to join the firm.” As may be noted, there are several levels in between the very negative and the very positive. The </a:t>
            </a:r>
            <a:r>
              <a:rPr lang="en-IN" altLang="en-US" err="1">
                <a:latin typeface="Arial" panose="020B0604020202020204" pitchFamily="34" charset="0"/>
              </a:rPr>
              <a:t>rater</a:t>
            </a:r>
            <a:r>
              <a:rPr lang="en-IN" altLang="en-US">
                <a:latin typeface="Arial" panose="020B0604020202020204" pitchFamily="34" charset="0"/>
              </a:rPr>
              <a:t> is able to determine more objectively how frequently the employee performs in each defined level.</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20</a:t>
            </a:fld>
            <a:endParaRPr lang="en-US"/>
          </a:p>
        </p:txBody>
      </p:sp>
    </p:spTree>
    <p:extLst>
      <p:ext uri="{BB962C8B-B14F-4D97-AF65-F5344CB8AC3E}">
        <p14:creationId xmlns:p14="http://schemas.microsoft.com/office/powerpoint/2010/main" val="21303840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267200"/>
            <a:ext cx="5486400" cy="4114800"/>
          </a:xfrm>
        </p:spPr>
        <p:txBody>
          <a:bodyPr>
            <a:normAutofit fontScale="85000" lnSpcReduction="20000"/>
          </a:bodyPr>
          <a:lstStyle/>
          <a:p>
            <a:pPr>
              <a:defRPr/>
            </a:pPr>
            <a:r>
              <a:rPr lang="en-US" altLang="en-US">
                <a:latin typeface="Arial" panose="020B0604020202020204" pitchFamily="34" charset="0"/>
              </a:rPr>
              <a:t>The </a:t>
            </a:r>
            <a:r>
              <a:rPr lang="en-US" altLang="en-US" b="1">
                <a:latin typeface="Arial" panose="020B0604020202020204" pitchFamily="34" charset="0"/>
              </a:rPr>
              <a:t>behaviorally anchored rating scale (or BARS) </a:t>
            </a:r>
            <a:r>
              <a:rPr lang="en-US" altLang="en-US">
                <a:latin typeface="Arial" panose="020B0604020202020204" pitchFamily="34" charset="0"/>
              </a:rPr>
              <a:t>method</a:t>
            </a:r>
            <a:r>
              <a:rPr lang="en-US" altLang="en-US" b="1">
                <a:latin typeface="Arial" panose="020B0604020202020204" pitchFamily="34" charset="0"/>
              </a:rPr>
              <a:t> </a:t>
            </a:r>
            <a:r>
              <a:rPr lang="en-US" altLang="en-US">
                <a:latin typeface="Arial" panose="020B0604020202020204" pitchFamily="34" charset="0"/>
              </a:rPr>
              <a:t>combines elements of the traditional rating scales and critical incident methods. A BARS system differs from rating scales because, instead of using terms such as </a:t>
            </a:r>
            <a:r>
              <a:rPr lang="en-US" altLang="en-US" i="1">
                <a:latin typeface="Arial" panose="020B0604020202020204" pitchFamily="34" charset="0"/>
              </a:rPr>
              <a:t>high, medium,</a:t>
            </a:r>
            <a:r>
              <a:rPr lang="en-US" altLang="en-US">
                <a:latin typeface="Arial" panose="020B0604020202020204" pitchFamily="34" charset="0"/>
              </a:rPr>
              <a:t> and </a:t>
            </a:r>
            <a:r>
              <a:rPr lang="en-US" altLang="en-US" i="1">
                <a:latin typeface="Arial" panose="020B0604020202020204" pitchFamily="34" charset="0"/>
              </a:rPr>
              <a:t>low</a:t>
            </a:r>
            <a:r>
              <a:rPr lang="en-US" altLang="en-US">
                <a:latin typeface="Arial" panose="020B0604020202020204" pitchFamily="34" charset="0"/>
              </a:rPr>
              <a:t>, it uses behavioral anchors related to the criterion being measured. This clarifies the meaning of each point on the scale and reduces rater bias and error by anchoring the rating with specific behavioral examples based on job analysis information. A drawback is that the behaviors are activity oriented rather than results oriented. Also, the method may not be economically feasible because each job category requires its own rating scale. Yet, among the various appraisal techniques, the BARS method is perhaps the most highly defensible in court because it is based on actual observable job behaviors. </a:t>
            </a:r>
          </a:p>
          <a:p>
            <a:endParaRPr lang="en-IN" altLang="en-US" b="1">
              <a:latin typeface="Arial" panose="020B0604020202020204" pitchFamily="34" charset="0"/>
            </a:endParaRPr>
          </a:p>
          <a:p>
            <a:r>
              <a:rPr lang="en-IN" altLang="en-US" b="1" err="1">
                <a:latin typeface="Arial" panose="020B0604020202020204" pitchFamily="34" charset="0"/>
              </a:rPr>
              <a:t>Behaviorally</a:t>
            </a:r>
            <a:r>
              <a:rPr lang="en-IN" altLang="en-US" b="1">
                <a:latin typeface="Arial" panose="020B0604020202020204" pitchFamily="34" charset="0"/>
              </a:rPr>
              <a:t> anchored rating scales (BARS)</a:t>
            </a:r>
            <a:r>
              <a:rPr lang="en-IN" altLang="en-US">
                <a:latin typeface="Arial" panose="020B0604020202020204" pitchFamily="34" charset="0"/>
              </a:rPr>
              <a:t> are based on the CIT, and these scales are developed in the same fashion with one exception. For the CIT, a critical incident would be written as “the incumbent completed the task in a timely fashion.” For the BARS format, this incident would be written as “the incumbent is expected to complete the task in a timely fashion.” The designers of BARS write the incidents as expectations to emphasize the fact that the employee does not have to demonstrate the exact </a:t>
            </a:r>
            <a:r>
              <a:rPr lang="en-IN" altLang="en-US" err="1">
                <a:latin typeface="Arial" panose="020B0604020202020204" pitchFamily="34" charset="0"/>
              </a:rPr>
              <a:t>behavior</a:t>
            </a:r>
            <a:r>
              <a:rPr lang="en-IN" altLang="en-US">
                <a:latin typeface="Arial" panose="020B0604020202020204" pitchFamily="34" charset="0"/>
              </a:rPr>
              <a:t> that is used as an anchor to be rated at that level. Because a complete array of </a:t>
            </a:r>
            <a:r>
              <a:rPr lang="en-IN" altLang="en-US" err="1">
                <a:latin typeface="Arial" panose="020B0604020202020204" pitchFamily="34" charset="0"/>
              </a:rPr>
              <a:t>behaviors</a:t>
            </a:r>
            <a:r>
              <a:rPr lang="en-IN" altLang="en-US">
                <a:latin typeface="Arial" panose="020B0604020202020204" pitchFamily="34" charset="0"/>
              </a:rPr>
              <a:t> that characterize a particular job would take many pages of description, it is not feasible to place examples of all job </a:t>
            </a:r>
            <a:r>
              <a:rPr lang="en-IN" altLang="en-US" err="1">
                <a:latin typeface="Arial" panose="020B0604020202020204" pitchFamily="34" charset="0"/>
              </a:rPr>
              <a:t>behaviors</a:t>
            </a:r>
            <a:r>
              <a:rPr lang="en-IN" altLang="en-US">
                <a:latin typeface="Arial" panose="020B0604020202020204" pitchFamily="34" charset="0"/>
              </a:rPr>
              <a:t> on the scale. Experts therefore list only those </a:t>
            </a:r>
            <a:r>
              <a:rPr lang="en-IN" altLang="en-US" err="1">
                <a:latin typeface="Arial" panose="020B0604020202020204" pitchFamily="34" charset="0"/>
              </a:rPr>
              <a:t>behaviors</a:t>
            </a:r>
            <a:r>
              <a:rPr lang="en-IN" altLang="en-US">
                <a:latin typeface="Arial" panose="020B0604020202020204" pitchFamily="34" charset="0"/>
              </a:rPr>
              <a:t> that they believe are most representative of the job the employee must perform. A typical job might have 8–10 dimensions under BARS, each with a separate rating scale.</a:t>
            </a:r>
          </a:p>
          <a:p>
            <a:endParaRPr lang="en-US" altLang="en-US">
              <a:latin typeface="Arial" panose="020B0604020202020204" pitchFamily="34" charset="0"/>
            </a:endParaRPr>
          </a:p>
          <a:p>
            <a:r>
              <a:rPr lang="en-IN" altLang="en-US">
                <a:latin typeface="Arial" panose="020B0604020202020204" pitchFamily="34" charset="0"/>
              </a:rPr>
              <a:t>This  illustrates a portion of a BARS system that was developed to evaluate college recruiters. Suppose the factor chosen for evaluation is </a:t>
            </a:r>
            <a:r>
              <a:rPr lang="en-IN" altLang="en-US" i="1">
                <a:latin typeface="Arial" panose="020B0604020202020204" pitchFamily="34" charset="0"/>
              </a:rPr>
              <a:t>Ability to Present Positive Company</a:t>
            </a:r>
            <a:r>
              <a:rPr lang="en-IN" altLang="en-US">
                <a:latin typeface="Arial" panose="020B0604020202020204" pitchFamily="34" charset="0"/>
              </a:rPr>
              <a:t> </a:t>
            </a:r>
            <a:r>
              <a:rPr lang="en-IN" altLang="en-US" i="1">
                <a:latin typeface="Arial" panose="020B0604020202020204" pitchFamily="34" charset="0"/>
              </a:rPr>
              <a:t>Image</a:t>
            </a:r>
            <a:r>
              <a:rPr lang="en-IN" altLang="en-US">
                <a:latin typeface="Arial" panose="020B0604020202020204" pitchFamily="34" charset="0"/>
              </a:rPr>
              <a:t>. On the </a:t>
            </a:r>
            <a:r>
              <a:rPr lang="en-IN" altLang="en-US" i="1">
                <a:latin typeface="Arial" panose="020B0604020202020204" pitchFamily="34" charset="0"/>
              </a:rPr>
              <a:t>very positive</a:t>
            </a:r>
            <a:r>
              <a:rPr lang="en-IN" altLang="en-US">
                <a:latin typeface="Arial" panose="020B0604020202020204" pitchFamily="34" charset="0"/>
              </a:rPr>
              <a:t> end of this factor would be “Makes excellent impression on college recruits. Carefully explains positive aspects of the company. Listens to applicant and answers questions in a very positive manner.” On the </a:t>
            </a:r>
            <a:r>
              <a:rPr lang="en-IN" altLang="en-US" i="1">
                <a:latin typeface="Arial" panose="020B0604020202020204" pitchFamily="34" charset="0"/>
              </a:rPr>
              <a:t>very negative</a:t>
            </a:r>
            <a:r>
              <a:rPr lang="en-IN" altLang="en-US">
                <a:latin typeface="Arial" panose="020B0604020202020204" pitchFamily="34" charset="0"/>
              </a:rPr>
              <a:t> end of this factor would be “Even with repeated instructions continues to make a poor impression. This interviewer could be expected to turn off college applicant from wanting to join the firm.” As may be noted, there are several levels in between the very negative and the very positive. The </a:t>
            </a:r>
            <a:r>
              <a:rPr lang="en-IN" altLang="en-US" err="1">
                <a:latin typeface="Arial" panose="020B0604020202020204" pitchFamily="34" charset="0"/>
              </a:rPr>
              <a:t>rater</a:t>
            </a:r>
            <a:r>
              <a:rPr lang="en-IN" altLang="en-US">
                <a:latin typeface="Arial" panose="020B0604020202020204" pitchFamily="34" charset="0"/>
              </a:rPr>
              <a:t> is able to determine more objectively how frequently the employee performs in each defined level.</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21</a:t>
            </a:fld>
            <a:endParaRPr lang="en-US"/>
          </a:p>
        </p:txBody>
      </p:sp>
    </p:spTree>
    <p:extLst>
      <p:ext uri="{BB962C8B-B14F-4D97-AF65-F5344CB8AC3E}">
        <p14:creationId xmlns:p14="http://schemas.microsoft.com/office/powerpoint/2010/main" val="35396233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altLang="en-US">
                <a:latin typeface="Arial" panose="020B0604020202020204" pitchFamily="34" charset="0"/>
              </a:rPr>
              <a:t>A </a:t>
            </a:r>
            <a:r>
              <a:rPr lang="en-IN" altLang="en-US" b="1" err="1">
                <a:latin typeface="Arial" panose="020B0604020202020204" pitchFamily="34" charset="0"/>
              </a:rPr>
              <a:t>behavioral</a:t>
            </a:r>
            <a:r>
              <a:rPr lang="en-IN" altLang="en-US" b="1">
                <a:latin typeface="Arial" panose="020B0604020202020204" pitchFamily="34" charset="0"/>
              </a:rPr>
              <a:t> observation scale (BOS)</a:t>
            </a:r>
            <a:r>
              <a:rPr lang="en-IN" altLang="en-US">
                <a:latin typeface="Arial" panose="020B0604020202020204" pitchFamily="34" charset="0"/>
              </a:rPr>
              <a:t>, displays illustrations of positive incidents (or </a:t>
            </a:r>
            <a:r>
              <a:rPr lang="en-IN" altLang="en-US" err="1">
                <a:latin typeface="Arial" panose="020B0604020202020204" pitchFamily="34" charset="0"/>
              </a:rPr>
              <a:t>behaviors</a:t>
            </a:r>
            <a:r>
              <a:rPr lang="en-IN" altLang="en-US">
                <a:latin typeface="Arial" panose="020B0604020202020204" pitchFamily="34" charset="0"/>
              </a:rPr>
              <a:t>) of job performance for various job dimensions. The evaluator rates the employee on each </a:t>
            </a:r>
            <a:r>
              <a:rPr lang="en-IN" altLang="en-US" err="1">
                <a:latin typeface="Arial" panose="020B0604020202020204" pitchFamily="34" charset="0"/>
              </a:rPr>
              <a:t>behavior</a:t>
            </a:r>
            <a:r>
              <a:rPr lang="en-IN" altLang="en-US">
                <a:latin typeface="Arial" panose="020B0604020202020204" pitchFamily="34" charset="0"/>
              </a:rPr>
              <a:t> according to the extent to which the employee performs in a manner consistent with each </a:t>
            </a:r>
            <a:r>
              <a:rPr lang="en-IN" altLang="en-US" err="1">
                <a:latin typeface="Arial" panose="020B0604020202020204" pitchFamily="34" charset="0"/>
              </a:rPr>
              <a:t>behavioral</a:t>
            </a:r>
            <a:r>
              <a:rPr lang="en-IN" altLang="en-US">
                <a:latin typeface="Arial" panose="020B0604020202020204" pitchFamily="34" charset="0"/>
              </a:rPr>
              <a:t> description. Scores from each job dimension are averaged to provide an overall rating of performance. BOS is developed in the same way as a BARS instrument, except that it incorporates only positive performance </a:t>
            </a:r>
            <a:r>
              <a:rPr lang="en-IN" altLang="en-US" err="1">
                <a:latin typeface="Arial" panose="020B0604020202020204" pitchFamily="34" charset="0"/>
              </a:rPr>
              <a:t>behaviors</a:t>
            </a:r>
            <a:r>
              <a:rPr lang="en-IN" altLang="en-US">
                <a:latin typeface="Arial" panose="020B0604020202020204" pitchFamily="34" charset="0"/>
              </a:rPr>
              <a:t>. The BOS method tends to be difficult and time consuming to develop and maintain. Moreover, to ensure accurate appraisal, </a:t>
            </a:r>
            <a:r>
              <a:rPr lang="en-IN" altLang="en-US" err="1">
                <a:latin typeface="Arial" panose="020B0604020202020204" pitchFamily="34" charset="0"/>
              </a:rPr>
              <a:t>raters</a:t>
            </a:r>
            <a:r>
              <a:rPr lang="en-IN" altLang="en-US">
                <a:latin typeface="Arial" panose="020B0604020202020204" pitchFamily="34" charset="0"/>
              </a:rPr>
              <a:t> must be able to observe employees closely and regularly. However, observing employees on a regular basis may not be feasible where supervisors are responsible for several people.</a:t>
            </a:r>
            <a:endParaRPr lang="en-US" altLang="en-US">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22</a:t>
            </a:fld>
            <a:endParaRPr lang="en-US"/>
          </a:p>
        </p:txBody>
      </p:sp>
    </p:spTree>
    <p:extLst>
      <p:ext uri="{BB962C8B-B14F-4D97-AF65-F5344CB8AC3E}">
        <p14:creationId xmlns:p14="http://schemas.microsoft.com/office/powerpoint/2010/main" val="38066464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altLang="en-US" b="1">
                <a:latin typeface="Arial" panose="020B0604020202020204" pitchFamily="34" charset="0"/>
              </a:rPr>
              <a:t>Results-based performance appraisal </a:t>
            </a:r>
            <a:r>
              <a:rPr lang="en-IN" altLang="en-US">
                <a:latin typeface="Arial" panose="020B0604020202020204" pitchFamily="34" charset="0"/>
              </a:rPr>
              <a:t>methods focus on measurable outcomes such as an individual’s or team’s sales, customer service ratings, productivity, reduced incidence of workplace injuries, and so forth. The selection of results largely depends on two factors. The first factor is the relevance of the results that may be used to judge a company’s progress toward meeting its strategic goals. The second factor is the reliability with which results can be measured. The third factor is the extent to which the results measured are truly a measure of performance over which an employee has the resources and latitude to achieve the designated results.</a:t>
            </a:r>
          </a:p>
          <a:p>
            <a:pPr marL="0" marR="0" indent="0" algn="l" defTabSz="914400" rtl="0" eaLnBrk="1" fontAlgn="auto" latinLnBrk="0" hangingPunct="1">
              <a:lnSpc>
                <a:spcPct val="100000"/>
              </a:lnSpc>
              <a:spcBef>
                <a:spcPts val="0"/>
              </a:spcBef>
              <a:spcAft>
                <a:spcPts val="0"/>
              </a:spcAft>
              <a:buClrTx/>
              <a:buSzTx/>
              <a:buFontTx/>
              <a:buNone/>
              <a:tabLst/>
              <a:defRPr/>
            </a:pPr>
            <a:endParaRPr lang="en-IN" altLang="en-US">
              <a:latin typeface="Arial" panose="020B0604020202020204" pitchFamily="34" charset="0"/>
            </a:endParaRPr>
          </a:p>
          <a:p>
            <a:r>
              <a:rPr lang="en-IN" altLang="en-US" b="1">
                <a:latin typeface="Arial" panose="020B0604020202020204" pitchFamily="34" charset="0"/>
              </a:rPr>
              <a:t>Management by objectives (MBO)</a:t>
            </a:r>
            <a:r>
              <a:rPr lang="en-IN" altLang="en-US">
                <a:latin typeface="Arial" panose="020B0604020202020204" pitchFamily="34" charset="0"/>
              </a:rPr>
              <a:t>  could possibly be the most effective PA technique because supervisors and employees determine objectives for employees to meet during the rating period and employees appraise how well they have achieved their objectives. MBO is used mainly for managerial and professional employees and typically evaluates employees’ progress toward strategic planning objectives.</a:t>
            </a:r>
            <a:endParaRPr lang="en-US" altLang="en-US">
              <a:latin typeface="Arial" panose="020B0604020202020204" pitchFamily="34" charset="0"/>
            </a:endParaRPr>
          </a:p>
          <a:p>
            <a:endParaRPr lang="en-IN" altLang="en-US">
              <a:latin typeface="Arial" panose="020B0604020202020204" pitchFamily="34" charset="0"/>
            </a:endParaRPr>
          </a:p>
          <a:p>
            <a:r>
              <a:rPr lang="en-IN" altLang="en-US">
                <a:latin typeface="Arial" panose="020B0604020202020204" pitchFamily="34" charset="0"/>
              </a:rPr>
              <a:t>Employees and supervisors together determine particular objectives tied to corporate strategies. Employees are expected to attain these objectives during the rating period. The crucial phase of the MBO process requires that challenging but attainable objectives and standards be established through interaction between superiors and subordinates. Individuals jointly establish objectives with their superiors, who then give them some latitude in how to achieve the objectives. Action plans require clear delineation of what specifically is to be accomplished and when it is to be completed. </a:t>
            </a:r>
          </a:p>
          <a:p>
            <a:endParaRPr lang="en-IN" altLang="en-US">
              <a:latin typeface="Arial" panose="020B0604020202020204" pitchFamily="34" charset="0"/>
            </a:endParaRPr>
          </a:p>
          <a:p>
            <a:r>
              <a:rPr lang="en-IN" altLang="en-US">
                <a:latin typeface="Arial" panose="020B0604020202020204" pitchFamily="34" charset="0"/>
              </a:rPr>
              <a:t>At the end of the rating period, the employee writes a report explaining his or her progress toward accomplishing the objectives, and the employee’s supervisor appraises the employee’s performance based on accomplishment of the objectives. MBO can promote effective communication between employees and their supervisors.</a:t>
            </a:r>
            <a:endParaRPr lang="en-US" altLang="en-US">
              <a:latin typeface="Arial" panose="020B0604020202020204" pitchFamily="34" charset="0"/>
            </a:endParaRPr>
          </a:p>
          <a:p>
            <a:endParaRPr lang="en-IN" altLang="en-US">
              <a:latin typeface="Arial" panose="020B0604020202020204" pitchFamily="34" charset="0"/>
            </a:endParaRPr>
          </a:p>
          <a:p>
            <a:r>
              <a:rPr lang="en-IN" altLang="en-US">
                <a:latin typeface="Arial" panose="020B0604020202020204" pitchFamily="34" charset="0"/>
              </a:rPr>
              <a:t>With MBO, performance is evaluated on the basis of progress toward objective attainment. </a:t>
            </a:r>
          </a:p>
          <a:p>
            <a:endParaRPr lang="en-IN" altLang="en-US">
              <a:latin typeface="Arial" panose="020B0604020202020204" pitchFamily="34" charset="0"/>
            </a:endParaRPr>
          </a:p>
          <a:p>
            <a:r>
              <a:rPr lang="en-US" altLang="en-US">
                <a:latin typeface="Arial" panose="020B0604020202020204" pitchFamily="34" charset="0"/>
              </a:rPr>
              <a:t>The </a:t>
            </a:r>
            <a:r>
              <a:rPr lang="en-US" altLang="en-US" b="1">
                <a:latin typeface="Arial" panose="020B0604020202020204" pitchFamily="34" charset="0"/>
              </a:rPr>
              <a:t>work standards </a:t>
            </a:r>
            <a:r>
              <a:rPr lang="en-US" altLang="en-US">
                <a:latin typeface="Arial" panose="020B0604020202020204" pitchFamily="34" charset="0"/>
              </a:rPr>
              <a:t>method is a performance appraisal technique that compares each employee’s performance to a predetermined standard. Firms may apply work standards to virtually all types of jobs, but production jobs generally receive the most attention. An advantage of using this method is that it can be very objective if standards are fair and set in a transparent manner.</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23</a:t>
            </a:fld>
            <a:endParaRPr lang="en-US"/>
          </a:p>
        </p:txBody>
      </p:sp>
    </p:spTree>
    <p:extLst>
      <p:ext uri="{BB962C8B-B14F-4D97-AF65-F5344CB8AC3E}">
        <p14:creationId xmlns:p14="http://schemas.microsoft.com/office/powerpoint/2010/main" val="14954655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altLang="en-US">
                <a:latin typeface="Arial" panose="020B0604020202020204" pitchFamily="34" charset="0"/>
              </a:rPr>
              <a:t>The work standards method is often coupled with a particular incentive pay plan known as the piecework plan. </a:t>
            </a:r>
            <a:r>
              <a:rPr lang="en-IN" altLang="en-US" i="1">
                <a:latin typeface="Arial" panose="020B0604020202020204" pitchFamily="34" charset="0"/>
              </a:rPr>
              <a:t>Piecework plans</a:t>
            </a:r>
            <a:r>
              <a:rPr lang="en-IN" altLang="en-US">
                <a:latin typeface="Arial" panose="020B0604020202020204" pitchFamily="34" charset="0"/>
              </a:rPr>
              <a:t> typically found in manufacturing settings, reward employees based on their individual hourly production against an objective output standard and is determined by the pace at which manufacturing equipment operates. For each hour, workers receive piecework incentives for every item produced over the designated production standard. Workers also receive a guaranteed hourly pay rate regardless of whether they meet the designated production standard. Companies use piecework plans when the time to produce a unit is relatively short, usually less than 15 minutes, and the cycle repeats continuously. Piecework plans are usually found in such manufacturing industries as textiles and apparel.</a:t>
            </a:r>
            <a:endParaRPr lang="en-US" altLang="en-US">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24</a:t>
            </a:fld>
            <a:endParaRPr lang="en-US"/>
          </a:p>
        </p:txBody>
      </p:sp>
    </p:spTree>
    <p:extLst>
      <p:ext uri="{BB962C8B-B14F-4D97-AF65-F5344CB8AC3E}">
        <p14:creationId xmlns:p14="http://schemas.microsoft.com/office/powerpoint/2010/main" val="239436416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a:defRPr/>
            </a:pPr>
            <a:r>
              <a:rPr lang="en-US" altLang="en-US">
                <a:latin typeface="Arial" panose="020B0604020202020204" pitchFamily="34" charset="0"/>
              </a:rPr>
              <a:t>Conducting performance appraisals is often a frustrating management task. If a performance appraisal system has a faulty design or improper administration, employees will dread receiving appraisals and the managers will despise giving them. In fact, some managers have always loathed the time, paperwork, difficult choices, and discomfort that often accompanies the appraisal process. </a:t>
            </a:r>
          </a:p>
          <a:p>
            <a:pPr>
              <a:defRPr/>
            </a:pPr>
            <a:endParaRPr lang="en-US" altLang="en-US">
              <a:latin typeface="Arial" panose="020B0604020202020204" pitchFamily="34" charset="0"/>
            </a:endParaRPr>
          </a:p>
          <a:p>
            <a:pPr>
              <a:defRPr/>
            </a:pPr>
            <a:r>
              <a:rPr lang="en-US" altLang="en-US">
                <a:latin typeface="Arial" panose="020B0604020202020204" pitchFamily="34" charset="0"/>
              </a:rPr>
              <a:t>A potential weakness of traditional performance appraisal methods is that they lack objectivity. Employee appraisal based primarily on attitude, appearance, and personality are difficult to measure and may have little to do with an employee’s job performance. Although subjectivity will always be present in appraisal, using personal characteristics will always be difficult to defend if they are not clearly job related.</a:t>
            </a:r>
          </a:p>
          <a:p>
            <a:pPr>
              <a:defRPr/>
            </a:pPr>
            <a:endParaRPr lang="en-US" altLang="en-US">
              <a:latin typeface="Arial" panose="020B0604020202020204" pitchFamily="34" charset="0"/>
            </a:endParaRPr>
          </a:p>
          <a:p>
            <a:r>
              <a:rPr lang="en-IN" altLang="en-US" b="1">
                <a:latin typeface="Arial" panose="020B0604020202020204" pitchFamily="34" charset="0"/>
              </a:rPr>
              <a:t>Bias errors</a:t>
            </a:r>
            <a:r>
              <a:rPr lang="en-IN" altLang="en-US">
                <a:latin typeface="Arial" panose="020B0604020202020204" pitchFamily="34" charset="0"/>
              </a:rPr>
              <a:t>  happen when the </a:t>
            </a:r>
            <a:r>
              <a:rPr lang="en-IN" altLang="en-US" err="1">
                <a:latin typeface="Arial" panose="020B0604020202020204" pitchFamily="34" charset="0"/>
              </a:rPr>
              <a:t>rater</a:t>
            </a:r>
            <a:r>
              <a:rPr lang="en-IN" altLang="en-US">
                <a:latin typeface="Arial" panose="020B0604020202020204" pitchFamily="34" charset="0"/>
              </a:rPr>
              <a:t> evaluates the employee based on a personal negative or positive opinion of the employee rather than on the employee’s actual performance. Four ways supervisors may bias evaluation results are first-impression effects, positive and negative halo effects, similar-to-me effects, and illegal discriminatory biases.</a:t>
            </a:r>
            <a:endParaRPr lang="en-US" altLang="en-US">
              <a:latin typeface="Arial" panose="020B0604020202020204" pitchFamily="34" charset="0"/>
            </a:endParaRPr>
          </a:p>
          <a:p>
            <a:endParaRPr lang="en-US" altLang="en-US">
              <a:latin typeface="Arial" panose="020B0604020202020204" pitchFamily="34" charset="0"/>
            </a:endParaRPr>
          </a:p>
          <a:p>
            <a:r>
              <a:rPr lang="en-IN" altLang="en-US">
                <a:latin typeface="Arial" panose="020B0604020202020204" pitchFamily="34" charset="0"/>
              </a:rPr>
              <a:t>A manager biased by a </a:t>
            </a:r>
            <a:r>
              <a:rPr lang="en-IN" altLang="en-US" b="1">
                <a:latin typeface="Arial" panose="020B0604020202020204" pitchFamily="34" charset="0"/>
              </a:rPr>
              <a:t>first-impression effect</a:t>
            </a:r>
            <a:r>
              <a:rPr lang="en-IN" altLang="en-US">
                <a:latin typeface="Arial" panose="020B0604020202020204" pitchFamily="34" charset="0"/>
              </a:rPr>
              <a:t>  might make an initial </a:t>
            </a:r>
            <a:r>
              <a:rPr lang="en-IN" altLang="en-US" err="1">
                <a:latin typeface="Arial" panose="020B0604020202020204" pitchFamily="34" charset="0"/>
              </a:rPr>
              <a:t>favorable</a:t>
            </a:r>
            <a:r>
              <a:rPr lang="en-IN" altLang="en-US">
                <a:latin typeface="Arial" panose="020B0604020202020204" pitchFamily="34" charset="0"/>
              </a:rPr>
              <a:t> or </a:t>
            </a:r>
            <a:r>
              <a:rPr lang="en-IN" altLang="en-US" err="1">
                <a:latin typeface="Arial" panose="020B0604020202020204" pitchFamily="34" charset="0"/>
              </a:rPr>
              <a:t>unfavorable</a:t>
            </a:r>
            <a:r>
              <a:rPr lang="en-IN" altLang="en-US">
                <a:latin typeface="Arial" panose="020B0604020202020204" pitchFamily="34" charset="0"/>
              </a:rPr>
              <a:t> judgment about an employee and then ignore or distort the employee’s actual performance based on this impression. </a:t>
            </a:r>
          </a:p>
          <a:p>
            <a:endParaRPr lang="en-IN" altLang="en-US">
              <a:latin typeface="Arial" panose="020B0604020202020204" pitchFamily="34" charset="0"/>
            </a:endParaRPr>
          </a:p>
          <a:p>
            <a:r>
              <a:rPr lang="en-IN" altLang="en-US">
                <a:latin typeface="Arial" panose="020B0604020202020204" pitchFamily="34" charset="0"/>
              </a:rPr>
              <a:t>A </a:t>
            </a:r>
            <a:r>
              <a:rPr lang="en-IN" altLang="en-US" b="1">
                <a:latin typeface="Arial" panose="020B0604020202020204" pitchFamily="34" charset="0"/>
              </a:rPr>
              <a:t>positive halo effect</a:t>
            </a:r>
            <a:r>
              <a:rPr lang="en-IN" altLang="en-US">
                <a:latin typeface="Arial" panose="020B0604020202020204" pitchFamily="34" charset="0"/>
              </a:rPr>
              <a:t> (oftentimes, referred to simply as a </a:t>
            </a:r>
            <a:r>
              <a:rPr lang="en-IN" altLang="en-US" b="1">
                <a:latin typeface="Arial" panose="020B0604020202020204" pitchFamily="34" charset="0"/>
              </a:rPr>
              <a:t>halo effect</a:t>
            </a:r>
            <a:r>
              <a:rPr lang="en-IN" altLang="en-US">
                <a:latin typeface="Arial" panose="020B0604020202020204" pitchFamily="34" charset="0"/>
              </a:rPr>
              <a:t>) or </a:t>
            </a:r>
            <a:r>
              <a:rPr lang="en-IN" altLang="en-US" b="1">
                <a:latin typeface="Arial" panose="020B0604020202020204" pitchFamily="34" charset="0"/>
              </a:rPr>
              <a:t>negative halo effect</a:t>
            </a:r>
            <a:r>
              <a:rPr lang="en-IN" altLang="en-US">
                <a:latin typeface="Arial" panose="020B0604020202020204" pitchFamily="34" charset="0"/>
              </a:rPr>
              <a:t> (also known as a </a:t>
            </a:r>
            <a:r>
              <a:rPr lang="en-IN" altLang="en-US" b="1">
                <a:latin typeface="Arial" panose="020B0604020202020204" pitchFamily="34" charset="0"/>
              </a:rPr>
              <a:t>horn effect</a:t>
            </a:r>
            <a:r>
              <a:rPr lang="en-IN" altLang="en-US">
                <a:latin typeface="Arial" panose="020B0604020202020204" pitchFamily="34" charset="0"/>
              </a:rPr>
              <a:t>) occurs when a </a:t>
            </a:r>
            <a:r>
              <a:rPr lang="en-IN" altLang="en-US" err="1">
                <a:latin typeface="Arial" panose="020B0604020202020204" pitchFamily="34" charset="0"/>
              </a:rPr>
              <a:t>rater</a:t>
            </a:r>
            <a:r>
              <a:rPr lang="en-IN" altLang="en-US">
                <a:latin typeface="Arial" panose="020B0604020202020204" pitchFamily="34" charset="0"/>
              </a:rPr>
              <a:t> generalizes an employee’s good or bad </a:t>
            </a:r>
            <a:r>
              <a:rPr lang="en-IN" altLang="en-US" err="1">
                <a:latin typeface="Arial" panose="020B0604020202020204" pitchFamily="34" charset="0"/>
              </a:rPr>
              <a:t>behavior</a:t>
            </a:r>
            <a:r>
              <a:rPr lang="en-IN" altLang="en-US">
                <a:latin typeface="Arial" panose="020B0604020202020204" pitchFamily="34" charset="0"/>
              </a:rPr>
              <a:t> on one aspect of the job to all aspects of the job. </a:t>
            </a:r>
            <a:endParaRPr lang="en-US" altLang="en-US">
              <a:latin typeface="Arial" panose="020B0604020202020204" pitchFamily="34" charset="0"/>
            </a:endParaRPr>
          </a:p>
          <a:p>
            <a:r>
              <a:rPr lang="en-IN" altLang="en-US">
                <a:latin typeface="Arial" panose="020B0604020202020204" pitchFamily="34" charset="0"/>
              </a:rPr>
              <a:t> </a:t>
            </a:r>
          </a:p>
          <a:p>
            <a:r>
              <a:rPr lang="en-IN" altLang="en-US">
                <a:latin typeface="Arial" panose="020B0604020202020204" pitchFamily="34" charset="0"/>
              </a:rPr>
              <a:t>A </a:t>
            </a:r>
            <a:r>
              <a:rPr lang="en-IN" altLang="en-US" b="1">
                <a:latin typeface="Arial" panose="020B0604020202020204" pitchFamily="34" charset="0"/>
              </a:rPr>
              <a:t>similar-to-me effect</a:t>
            </a:r>
            <a:r>
              <a:rPr lang="en-IN" altLang="en-US">
                <a:latin typeface="Arial" panose="020B0604020202020204" pitchFamily="34" charset="0"/>
              </a:rPr>
              <a:t>  refers to the tendency on the part of </a:t>
            </a:r>
            <a:r>
              <a:rPr lang="en-IN" altLang="en-US" err="1">
                <a:latin typeface="Arial" panose="020B0604020202020204" pitchFamily="34" charset="0"/>
              </a:rPr>
              <a:t>raters</a:t>
            </a:r>
            <a:r>
              <a:rPr lang="en-IN" altLang="en-US">
                <a:latin typeface="Arial" panose="020B0604020202020204" pitchFamily="34" charset="0"/>
              </a:rPr>
              <a:t> to judge </a:t>
            </a:r>
            <a:r>
              <a:rPr lang="en-IN" altLang="en-US" err="1">
                <a:latin typeface="Arial" panose="020B0604020202020204" pitchFamily="34" charset="0"/>
              </a:rPr>
              <a:t>favorably</a:t>
            </a:r>
            <a:r>
              <a:rPr lang="en-IN" altLang="en-US">
                <a:latin typeface="Arial" panose="020B0604020202020204" pitchFamily="34" charset="0"/>
              </a:rPr>
              <a:t> employees whom they perceive as similar to themselves. Supervisors biased by this effect rate more </a:t>
            </a:r>
            <a:r>
              <a:rPr lang="en-IN" altLang="en-US" err="1">
                <a:latin typeface="Arial" panose="020B0604020202020204" pitchFamily="34" charset="0"/>
              </a:rPr>
              <a:t>favorably</a:t>
            </a:r>
            <a:r>
              <a:rPr lang="en-IN" altLang="en-US">
                <a:latin typeface="Arial" panose="020B0604020202020204" pitchFamily="34" charset="0"/>
              </a:rPr>
              <a:t> employees who have attitudes, values, backgrounds, or interests similar to theirs. Similar-to-me errors or biases easily can lead to charges of </a:t>
            </a:r>
            <a:r>
              <a:rPr lang="en-IN" altLang="en-US" b="1">
                <a:latin typeface="Arial" panose="020B0604020202020204" pitchFamily="34" charset="0"/>
              </a:rPr>
              <a:t>illegal discriminatory bias</a:t>
            </a:r>
            <a:r>
              <a:rPr lang="en-IN" altLang="en-US">
                <a:latin typeface="Arial" panose="020B0604020202020204" pitchFamily="34" charset="0"/>
              </a:rPr>
              <a:t>, wherein a supervisor rates members of his or her race, gender, nationality, or religion more </a:t>
            </a:r>
            <a:r>
              <a:rPr lang="en-IN" altLang="en-US" err="1">
                <a:latin typeface="Arial" panose="020B0604020202020204" pitchFamily="34" charset="0"/>
              </a:rPr>
              <a:t>favorably</a:t>
            </a:r>
            <a:r>
              <a:rPr lang="en-IN" altLang="en-US">
                <a:latin typeface="Arial" panose="020B0604020202020204" pitchFamily="34" charset="0"/>
              </a:rPr>
              <a:t> than members of other classes.</a:t>
            </a:r>
            <a:endParaRPr lang="en-US" altLang="en-US">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25</a:t>
            </a:fld>
            <a:endParaRPr lang="en-US"/>
          </a:p>
        </p:txBody>
      </p:sp>
    </p:spTree>
    <p:extLst>
      <p:ext uri="{BB962C8B-B14F-4D97-AF65-F5344CB8AC3E}">
        <p14:creationId xmlns:p14="http://schemas.microsoft.com/office/powerpoint/2010/main" val="41462670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a:latin typeface="Arial" panose="020B0604020202020204" pitchFamily="34" charset="0"/>
              </a:rPr>
              <a:t>Supervisors make </a:t>
            </a:r>
            <a:r>
              <a:rPr lang="en-US" altLang="en-US" b="1">
                <a:latin typeface="Arial" panose="020B0604020202020204" pitchFamily="34" charset="0"/>
              </a:rPr>
              <a:t>contrast errors</a:t>
            </a:r>
            <a:r>
              <a:rPr lang="en-US" altLang="en-US">
                <a:latin typeface="Arial" panose="020B0604020202020204" pitchFamily="34" charset="0"/>
              </a:rPr>
              <a:t> when they compare an employee with other employees rather than to specific, explicit performance standards. Such comparisons qualify as errors because other employees are required to perform only at minimum acceptable standards. Employees performing at minimally acceptable levels should receive satisfactory ratings, even if every other employee doing the job is performing at outstanding or above-average levels.</a:t>
            </a: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a:latin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b="1">
                <a:latin typeface="Arial" panose="020B0604020202020204" pitchFamily="34" charset="0"/>
              </a:rPr>
              <a:t>Central tendency </a:t>
            </a:r>
            <a:r>
              <a:rPr lang="en-US" altLang="en-US">
                <a:latin typeface="Arial" panose="020B0604020202020204" pitchFamily="34" charset="0"/>
              </a:rPr>
              <a:t>is an error that occurs when employees are incorrectly rated near the middle of a scale. This practice may be encouraged by some systems that require the evaluator to justify, in writing, any extremely high or low ratings. With such a system, the rater may avoid possible controversy or criticism by giving only average ratings.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a:latin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a:latin typeface="Arial" panose="020B0604020202020204" pitchFamily="34" charset="0"/>
              </a:rPr>
              <a:t>Giving undeserved high ratings to an employee is referred to as </a:t>
            </a:r>
            <a:r>
              <a:rPr lang="en-US" altLang="en-US" b="1">
                <a:latin typeface="Arial" panose="020B0604020202020204" pitchFamily="34" charset="0"/>
              </a:rPr>
              <a:t>leniency</a:t>
            </a:r>
            <a:r>
              <a:rPr lang="en-US" altLang="en-US">
                <a:latin typeface="Arial" panose="020B0604020202020204" pitchFamily="34" charset="0"/>
              </a:rPr>
              <a:t>. This behavior is often motivated by a desire to avoid controversy over the appraisal. When managers know they are evaluating employees for administrative purposes, such as pay increases, they are likely to be more lenient than when evaluating performance to achieve employee development. Being overly critical of an employee’s work performance is referred to as </a:t>
            </a:r>
            <a:r>
              <a:rPr lang="en-US" altLang="en-US" b="1">
                <a:latin typeface="Arial" panose="020B0604020202020204" pitchFamily="34" charset="0"/>
              </a:rPr>
              <a:t>strictness</a:t>
            </a:r>
            <a:r>
              <a:rPr lang="en-US" altLang="en-US">
                <a:latin typeface="Arial" panose="020B0604020202020204" pitchFamily="34" charset="0"/>
              </a:rPr>
              <a:t>. </a:t>
            </a: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a:latin typeface="Arial" panose="020B0604020202020204" pitchFamily="34" charset="0"/>
              </a:rPr>
              <a:t>The evaluation process may also create anxiety for the appraised employee. This could cause not only apprehension, but also lack of full and honest participation.</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26</a:t>
            </a:fld>
            <a:endParaRPr lang="en-US"/>
          </a:p>
        </p:txBody>
      </p:sp>
    </p:spTree>
    <p:extLst>
      <p:ext uri="{BB962C8B-B14F-4D97-AF65-F5344CB8AC3E}">
        <p14:creationId xmlns:p14="http://schemas.microsoft.com/office/powerpoint/2010/main" val="2816476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a:latin typeface="Arial" panose="020B0604020202020204" pitchFamily="34" charset="0"/>
              </a:rPr>
              <a:t>The basic purpose of a performance appraisal system is to improve the performance of individuals, teams, and the entire organization. The system may also serve to assist in making administrative decisions concerning pay increases, promotions, or terminations. Although a perfect system does not exist, every system should possess certain characteristics.</a:t>
            </a: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a:latin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a:latin typeface="Arial" panose="020B0604020202020204" pitchFamily="34" charset="0"/>
              </a:rPr>
              <a:t>Reliability refers to the extent to which a method provides consistent results.  Validity is the extent to which a test measures what it claims to measure.</a:t>
            </a: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a:latin typeface="Arial" panose="020B0604020202020204" pitchFamily="34" charset="0"/>
            </a:endParaRPr>
          </a:p>
          <a:p>
            <a:pPr>
              <a:defRPr/>
            </a:pPr>
            <a:r>
              <a:rPr lang="en-US" altLang="en-US" i="1">
                <a:latin typeface="Arial" panose="020B0604020202020204" pitchFamily="34" charset="0"/>
              </a:rPr>
              <a:t>Job-relatedness</a:t>
            </a:r>
            <a:r>
              <a:rPr lang="en-US" altLang="en-US">
                <a:latin typeface="Arial" panose="020B0604020202020204" pitchFamily="34" charset="0"/>
              </a:rPr>
              <a:t> is the most basic criterion needed in employee performance appraisals. The </a:t>
            </a:r>
            <a:r>
              <a:rPr lang="en-US" altLang="en-US" i="1">
                <a:latin typeface="Arial" panose="020B0604020202020204" pitchFamily="34" charset="0"/>
              </a:rPr>
              <a:t>Uniform Guidelines on Employee Selection Procedures</a:t>
            </a:r>
            <a:r>
              <a:rPr lang="en-US" altLang="en-US">
                <a:latin typeface="Arial" panose="020B0604020202020204" pitchFamily="34" charset="0"/>
              </a:rPr>
              <a:t> and court decisions are clear on this point: Evaluation criteria should be determined through job analysis. Subjective factors, such as initiative, enthusiasm, loyalty, and cooperation may be important, but should NOT be used unless they can be shown to be job related.</a:t>
            </a:r>
          </a:p>
          <a:p>
            <a:pPr>
              <a:defRPr/>
            </a:pPr>
            <a:endParaRPr lang="en-US" altLang="en-US">
              <a:latin typeface="Arial" panose="020B0604020202020204" pitchFamily="34" charset="0"/>
            </a:endParaRPr>
          </a:p>
          <a:p>
            <a:pPr>
              <a:defRPr/>
            </a:pPr>
            <a:r>
              <a:rPr lang="en-US" altLang="en-US">
                <a:latin typeface="Arial" panose="020B0604020202020204" pitchFamily="34" charset="0"/>
              </a:rPr>
              <a:t>Managers and subordinates must agree on performance expectations in advance of the appraisal period. If employees clearly understand the expectations, they can evaluate their own performance and make adjustments as they perform their jobs, without having to wait for a formal review. </a:t>
            </a:r>
          </a:p>
          <a:p>
            <a:pPr>
              <a:defRPr/>
            </a:pPr>
            <a:endParaRPr lang="en-US" altLang="en-US">
              <a:latin typeface="Arial" panose="020B0604020202020204" pitchFamily="34" charset="0"/>
            </a:endParaRPr>
          </a:p>
          <a:p>
            <a:pPr>
              <a:defRPr/>
            </a:pPr>
            <a:r>
              <a:rPr lang="en-US" altLang="en-US">
                <a:latin typeface="Arial" panose="020B0604020202020204" pitchFamily="34" charset="0"/>
              </a:rPr>
              <a:t>Firms should use the same evaluation instrument and procedure for all employees in the same job category who work for the same supervisor. Supervisors should also conduct appraisals covering similar periods for these employees. Having regular feedback sessions, documenting appraisal data, and standardizing the entire process makes it more effective and protects against possible legal action. </a:t>
            </a:r>
          </a:p>
          <a:p>
            <a:pPr>
              <a:defRPr/>
            </a:pPr>
            <a:endParaRPr lang="en-US" altLang="en-US">
              <a:latin typeface="Arial" panose="020B0604020202020204" pitchFamily="34" charset="0"/>
            </a:endParaRPr>
          </a:p>
          <a:p>
            <a:pPr>
              <a:defRPr/>
            </a:pPr>
            <a:r>
              <a:rPr lang="en-US" altLang="en-US">
                <a:latin typeface="Arial" panose="020B0604020202020204" pitchFamily="34" charset="0"/>
              </a:rPr>
              <a:t>A common deficiency in appraisal systems is that the evaluators seldom receive training on how to conduct effective evaluations. Unless everyone evaluating performance receives training in the art of giving and receiving feedback, the process can lead to uncertainty and conflict. The training should be an ongoing process in order to ensure accuracy and consistency. It should cover how to rate employees and how to conduct appraisal interviews. Instructions should be rather detailed and the importance of making objective and unbiased ratings should be emphasized. </a:t>
            </a:r>
          </a:p>
          <a:p>
            <a:pPr>
              <a:defRPr/>
            </a:pPr>
            <a:endParaRPr lang="en-US" altLang="en-US">
              <a:latin typeface="Arial" panose="020B0604020202020204" pitchFamily="34" charset="0"/>
            </a:endParaRPr>
          </a:p>
          <a:p>
            <a:pPr>
              <a:defRPr/>
            </a:pPr>
            <a:r>
              <a:rPr lang="en-US" altLang="en-US">
                <a:latin typeface="Arial" panose="020B0604020202020204" pitchFamily="34" charset="0"/>
              </a:rPr>
              <a:t>A good appraisal system provides highly desired feedback on a continuing basis. There should be few surprises in the performance review. Managers should handle daily performance problems as they occur and not allow them to pile up for six months or a year and then address them during the performance appraisal interview.</a:t>
            </a:r>
          </a:p>
          <a:p>
            <a:pPr>
              <a:defRPr/>
            </a:pPr>
            <a:endParaRPr lang="en-US" altLang="en-US">
              <a:latin typeface="Arial" panose="020B0604020202020204" pitchFamily="34" charset="0"/>
            </a:endParaRPr>
          </a:p>
          <a:p>
            <a:pPr>
              <a:defRPr/>
            </a:pPr>
            <a:r>
              <a:rPr lang="en-US" altLang="en-US">
                <a:latin typeface="Arial" panose="020B0604020202020204" pitchFamily="34" charset="0"/>
              </a:rPr>
              <a:t>A special time should be set for a formal discussion of an employee’s performance. Since improved performance is a common goal of appraisal systems, withholding appraisal results is absurd. Employees are severely handicapped in their developmental efforts if denied access to this information. A performance review allows them to detect any errors or omissions in the appraisal, or an employee may disagree with the evaluation and want to challenge it. </a:t>
            </a:r>
          </a:p>
          <a:p>
            <a:pPr>
              <a:defRPr/>
            </a:pPr>
            <a:endParaRPr lang="en-US" altLang="en-US">
              <a:latin typeface="Arial" panose="020B0604020202020204" pitchFamily="34" charset="0"/>
            </a:endParaRPr>
          </a:p>
          <a:p>
            <a:pPr>
              <a:defRPr/>
            </a:pPr>
            <a:r>
              <a:rPr lang="en-US" altLang="en-US">
                <a:latin typeface="Arial" panose="020B0604020202020204" pitchFamily="34" charset="0"/>
              </a:rPr>
              <a:t>Ensuring due process is vital. If the company does not have a formal grievance procedure, it should develop one to provide employees an opportunity to appeal appraisal results that they consider inaccurate or unfair. They must have a procedure for pursuing their grievances and having them addressed objectively.</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27</a:t>
            </a:fld>
            <a:endParaRPr lang="en-US"/>
          </a:p>
        </p:txBody>
      </p:sp>
    </p:spTree>
    <p:extLst>
      <p:ext uri="{BB962C8B-B14F-4D97-AF65-F5344CB8AC3E}">
        <p14:creationId xmlns:p14="http://schemas.microsoft.com/office/powerpoint/2010/main" val="111478898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r>
              <a:rPr lang="en-US" altLang="en-US">
                <a:latin typeface="Arial" panose="020B0604020202020204" pitchFamily="34" charset="0"/>
              </a:rPr>
              <a:t>Employee lawsuits may result from negative evaluations. Employees often win these cases, thanks in part to the firm’s own performance appraisal procedures. A review of court cases makes it clear that legally defensible performance appraisal systems should be in place. Perfect systems are not expected, and the law does not preclude supervisory discretion in the process. However, the courts normally require an absence of adverse impact on members of protected classes or validation of the process. It also expects a system that keeps one manager from directing or controlling a subordinate’s career. There should also be a system whereby the appraisal is reviewed and approved by someone or some group in the organization. Another requirement is that the evaluator must have personal knowledge of the employee’s job performance.   In addition, the system uses predetermined norms that limit the manager’s discretion.</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28</a:t>
            </a:fld>
            <a:endParaRPr lang="en-US"/>
          </a:p>
        </p:txBody>
      </p:sp>
    </p:spTree>
    <p:extLst>
      <p:ext uri="{BB962C8B-B14F-4D97-AF65-F5344CB8AC3E}">
        <p14:creationId xmlns:p14="http://schemas.microsoft.com/office/powerpoint/2010/main" val="26417865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a:latin typeface="Arial" panose="020B0604020202020204" pitchFamily="34" charset="0"/>
              </a:rPr>
              <a:t>The appraisal interview is often the Achilles heel—or weakest point—of the entire evaluation process. To minimize the possibility of hard feelings, the face-to-face meeting and the written review must have performance improvement, not criticism, as their goal. </a:t>
            </a: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a:latin typeface="Arial" panose="020B0604020202020204" pitchFamily="34" charset="0"/>
            </a:endParaRPr>
          </a:p>
          <a:p>
            <a:pPr>
              <a:defRPr/>
            </a:pPr>
            <a:r>
              <a:rPr lang="en-US" altLang="en-US">
                <a:latin typeface="Arial" panose="020B0604020202020204" pitchFamily="34" charset="0"/>
              </a:rPr>
              <a:t>Supervisors usually conduct a formal appraisal interview at the end of an employee’s appraisal period. It should be made clear to the employee as to what the meeting is about. Employees typically know when their interview should take place, and their anxiety tends to increase if their supervisor delays the meeting. Interviews with top performers are often pleasant experiences for all concerned. However, supervisors may be reluctant to meet face-to-face with poor performers. They tend to postpone these anxiety-provoking interviews.</a:t>
            </a:r>
          </a:p>
          <a:p>
            <a:pPr>
              <a:defRPr/>
            </a:pPr>
            <a:endParaRPr lang="en-US" altLang="en-US">
              <a:latin typeface="Arial" panose="020B0604020202020204" pitchFamily="34" charset="0"/>
            </a:endParaRPr>
          </a:p>
          <a:p>
            <a:pPr>
              <a:defRPr/>
            </a:pPr>
            <a:r>
              <a:rPr lang="en-US" altLang="en-US">
                <a:latin typeface="Arial" panose="020B0604020202020204" pitchFamily="34" charset="0"/>
              </a:rPr>
              <a:t>A successful appraisal interview should be structured in a way that allows both the supervisor and the employee to view it as a problem-solving rather than a fault-finding session.  The manager has several purposes when planning an appraisal interview.  The employee’s performance should be discussed, focusing on specific accomplishments.  Also, the employee should be assisted in setting goals and personal development plans for the next appraisal period.  The manger should suggest means for achieving established goals, including support from the manager and firm.</a:t>
            </a:r>
          </a:p>
          <a:p>
            <a:pPr>
              <a:defRPr/>
            </a:pPr>
            <a:endParaRPr lang="en-US" altLang="en-US">
              <a:latin typeface="Arial" panose="020B0604020202020204" pitchFamily="34" charset="0"/>
            </a:endParaRPr>
          </a:p>
          <a:p>
            <a:r>
              <a:rPr lang="en-US" altLang="en-US">
                <a:latin typeface="Arial" panose="020B0604020202020204" pitchFamily="34" charset="0"/>
              </a:rPr>
              <a:t>Conducting an appraisal interview requires tact and patience on the part of the evaluator. Praise is appropriate when warranted, but should not be given if it is not deserved. If an employee must eventually be terminated because of poor performance, a manager’s false praise could bring into question the “real” reason for the employee’s termination.  Criticism, even when constructive, is almost always difficult to give. Effective managers can help minimize threats to an employee’s self-esteem by criticizing the specific behavior or action, and not the person. </a:t>
            </a:r>
          </a:p>
          <a:p>
            <a:endParaRPr lang="en-US" altLang="en-US">
              <a:latin typeface="Arial" panose="020B0604020202020204" pitchFamily="34" charset="0"/>
            </a:endParaRPr>
          </a:p>
          <a:p>
            <a:r>
              <a:rPr lang="en-US" altLang="en-US">
                <a:latin typeface="Arial" panose="020B0604020202020204" pitchFamily="34" charset="0"/>
              </a:rPr>
              <a:t>About two weeks before the review, employees should go through their notes on all the projects on which they have worked during the review period. Providing a summary of how they added value or what they learned on these projects can help managers in developing a more objective and accurate appraisal.</a:t>
            </a:r>
          </a:p>
          <a:p>
            <a:endParaRPr lang="en-US" altLang="en-US">
              <a:latin typeface="Arial" panose="020B0604020202020204" pitchFamily="34" charset="0"/>
            </a:endParaRPr>
          </a:p>
          <a:p>
            <a:r>
              <a:rPr lang="en-US" altLang="en-US">
                <a:latin typeface="Arial" panose="020B0604020202020204" pitchFamily="34" charset="0"/>
              </a:rPr>
              <a:t>Ideally, employees will leave the interview with positive feelings about management, the company, the job, and themselves. If the meeting results in a deflated ego, the prospects for improved performance will be bleak. Although you cannot change past behavior, future performance is another matter. The interview should end with specific and mutually agreed-upon plans for the employee’s development. Managers should assure employees who require additional training that it will be forthcoming and that they will have the full support of their supervisor. When management does its part in employee development, it is up to the individual to perform in an acceptable manner.</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29</a:t>
            </a:fld>
            <a:endParaRPr lang="en-US"/>
          </a:p>
        </p:txBody>
      </p:sp>
    </p:spTree>
    <p:extLst>
      <p:ext uri="{BB962C8B-B14F-4D97-AF65-F5344CB8AC3E}">
        <p14:creationId xmlns:p14="http://schemas.microsoft.com/office/powerpoint/2010/main" val="21583926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tabLst>
                <a:tab pos="457200" algn="l"/>
              </a:tabLst>
            </a:pPr>
            <a:r>
              <a:rPr lang="en-US" altLang="en-US"/>
              <a:t>In recent years, many HR professionals, business executives, and employees have questioned the value of traditional annual performance appraisal methods.  A survey by Deloitte University revealed that 78 percent of HR professionals said that performance management is important or very important.  However, only eight percent of the respondents stated that their performance management process drove business results.  Some firms have transitioned to ongoing reviews that entail more frequent, developmental feedback often making pay raise and promotion decisions separately.</a:t>
            </a:r>
          </a:p>
          <a:p>
            <a:pPr eaLnBrk="1" hangingPunct="1">
              <a:tabLst>
                <a:tab pos="457200" algn="l"/>
              </a:tabLst>
            </a:pPr>
            <a:endParaRPr lang="en-US" altLang="en-US"/>
          </a:p>
          <a:p>
            <a:pPr eaLnBrk="1" hangingPunct="1">
              <a:tabLst>
                <a:tab pos="457200" algn="l"/>
              </a:tabLst>
            </a:pPr>
            <a:r>
              <a:rPr lang="en-US" altLang="en-US"/>
              <a:t>Some companies recognize the value of frequent feedback and elements of a rating system.  The system can blend the use of traditional ratings and frequent discussions between managers and employees.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30</a:t>
            </a:fld>
            <a:endParaRPr lang="en-US"/>
          </a:p>
        </p:txBody>
      </p:sp>
    </p:spTree>
    <p:extLst>
      <p:ext uri="{BB962C8B-B14F-4D97-AF65-F5344CB8AC3E}">
        <p14:creationId xmlns:p14="http://schemas.microsoft.com/office/powerpoint/2010/main" val="29887339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bwMode="white">
          <a:xfrm>
            <a:off x="0" y="0"/>
            <a:ext cx="9144000" cy="3886200"/>
          </a:xfrm>
          <a:prstGeom prst="rect">
            <a:avLst/>
          </a:prstGeom>
          <a:solidFill>
            <a:srgbClr val="007FA3"/>
          </a:solidFill>
          <a:ln>
            <a:solidFill>
              <a:srgbClr val="007F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85800" y="762000"/>
            <a:ext cx="7772400" cy="2838451"/>
          </a:xfrm>
        </p:spPr>
        <p:txBody>
          <a:bodyPr anchor="b">
            <a:noAutofit/>
          </a:bodyPr>
          <a:lstStyle>
            <a:lvl1pPr algn="l">
              <a:defRPr sz="3600">
                <a:solidFill>
                  <a:schemeClr val="bg1"/>
                </a:solidFill>
              </a:defRPr>
            </a:lvl1pPr>
          </a:lstStyle>
          <a:p>
            <a:r>
              <a:rPr lang="en-US"/>
              <a:t>Click to edit Master title style</a:t>
            </a:r>
          </a:p>
        </p:txBody>
      </p:sp>
      <p:sp>
        <p:nvSpPr>
          <p:cNvPr id="3" name="Subtitle 2"/>
          <p:cNvSpPr>
            <a:spLocks noGrp="1"/>
          </p:cNvSpPr>
          <p:nvPr>
            <p:ph type="subTitle" idx="1"/>
          </p:nvPr>
        </p:nvSpPr>
        <p:spPr>
          <a:xfrm>
            <a:off x="674687" y="3962400"/>
            <a:ext cx="7794626" cy="1752600"/>
          </a:xfrm>
        </p:spPr>
        <p:txBody>
          <a:bodyPr>
            <a:noAutofit/>
          </a:bodyPr>
          <a:lstStyle>
            <a:lvl1pPr marL="0" indent="0" algn="l">
              <a:spcBef>
                <a:spcPts val="0"/>
              </a:spcBef>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12" name="Footer Placeholder 4"/>
          <p:cNvSpPr>
            <a:spLocks noGrp="1"/>
          </p:cNvSpPr>
          <p:nvPr>
            <p:ph type="ftr" sz="quarter" idx="11"/>
          </p:nvPr>
        </p:nvSpPr>
        <p:spPr>
          <a:xfrm>
            <a:off x="93969" y="6172200"/>
            <a:ext cx="8595360" cy="235463"/>
          </a:xfrm>
        </p:spPr>
        <p:txBody>
          <a:bodyPr/>
          <a:lstStyle/>
          <a:p>
            <a:endParaRPr lang="en-US"/>
          </a:p>
        </p:txBody>
      </p:sp>
      <p:sp>
        <p:nvSpPr>
          <p:cNvPr id="4" name="Date Placeholder 3"/>
          <p:cNvSpPr>
            <a:spLocks noGrp="1"/>
          </p:cNvSpPr>
          <p:nvPr>
            <p:ph type="dt" sz="half" idx="10"/>
          </p:nvPr>
        </p:nvSpPr>
        <p:spPr/>
        <p:txBody>
          <a:bodyPr/>
          <a:lstStyle/>
          <a:p>
            <a:fld id="{A9DF6EFB-3F44-496C-A842-1E0B3D3B975A}" type="datetimeFigureOut">
              <a:rPr lang="en-US" smtClean="0"/>
              <a:pPr/>
              <a:t>2/19/2019</a:t>
            </a:fld>
            <a:endParaRPr lang="en-US"/>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a:p>
        </p:txBody>
      </p:sp>
      <p:pic>
        <p:nvPicPr>
          <p:cNvPr id="13" name="Picture 12"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3600" y="6434394"/>
            <a:ext cx="918000" cy="279915"/>
          </a:xfrm>
          <a:prstGeom prst="rect">
            <a:avLst/>
          </a:prstGeom>
        </p:spPr>
      </p:pic>
      <p:sp>
        <p:nvSpPr>
          <p:cNvPr id="14" name="TextBox 13"/>
          <p:cNvSpPr txBox="1"/>
          <p:nvPr userDrawn="1"/>
        </p:nvSpPr>
        <p:spPr>
          <a:xfrm>
            <a:off x="2667000" y="6427176"/>
            <a:ext cx="6096000" cy="276999"/>
          </a:xfrm>
          <a:prstGeom prst="rect">
            <a:avLst/>
          </a:prstGeom>
          <a:noFill/>
        </p:spPr>
        <p:txBody>
          <a:bodyPr wrap="square" rtlCol="0">
            <a:spAutoFit/>
          </a:bodyPr>
          <a:lstStyle/>
          <a:p>
            <a:pPr algn="r">
              <a:buClrTx/>
              <a:defRPr/>
            </a:pPr>
            <a:r>
              <a:rPr lang="en-US" altLang="en-US" sz="120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spTree>
    <p:extLst>
      <p:ext uri="{BB962C8B-B14F-4D97-AF65-F5344CB8AC3E}">
        <p14:creationId xmlns:p14="http://schemas.microsoft.com/office/powerpoint/2010/main" val="887980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a:t>Chapter title</a:t>
            </a:r>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3600" y="6434394"/>
            <a:ext cx="918000" cy="279915"/>
          </a:xfrm>
          <a:prstGeom prst="rect">
            <a:avLst/>
          </a:prstGeom>
        </p:spPr>
      </p:pic>
      <p:sp>
        <p:nvSpPr>
          <p:cNvPr id="8" name="Text Placeholder 22"/>
          <p:cNvSpPr>
            <a:spLocks noGrp="1"/>
          </p:cNvSpPr>
          <p:nvPr>
            <p:ph type="body" sz="quarter" idx="16" hasCustomPrompt="1"/>
          </p:nvPr>
        </p:nvSpPr>
        <p:spPr>
          <a:xfrm>
            <a:off x="2834640" y="6400800"/>
            <a:ext cx="5852160" cy="274320"/>
          </a:xfrm>
        </p:spPr>
        <p:txBody>
          <a:bodyPr/>
          <a:lstStyle>
            <a:lvl1pPr marL="0" indent="0">
              <a:spcBef>
                <a:spcPts val="0"/>
              </a:spcBef>
              <a:buFontTx/>
              <a:buNone/>
              <a:defRPr/>
            </a:lvl1pPr>
          </a:lstStyle>
          <a:p>
            <a:pPr lvl="0"/>
            <a:r>
              <a:rPr lang="en-US"/>
              <a:t>Copyright</a:t>
            </a:r>
          </a:p>
        </p:txBody>
      </p:sp>
    </p:spTree>
    <p:extLst>
      <p:ext uri="{BB962C8B-B14F-4D97-AF65-F5344CB8AC3E}">
        <p14:creationId xmlns:p14="http://schemas.microsoft.com/office/powerpoint/2010/main" val="2981062836"/>
      </p:ext>
    </p:extLst>
  </p:cSld>
  <p:clrMapOvr>
    <a:masterClrMapping/>
  </p:clrMapOvr>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Footer Placeholder 2"/>
          <p:cNvSpPr>
            <a:spLocks noGrp="1"/>
          </p:cNvSpPr>
          <p:nvPr>
            <p:ph type="ftr" sz="quarter" idx="10"/>
          </p:nvPr>
        </p:nvSpPr>
        <p:spPr/>
        <p:txBody>
          <a:bodyPr/>
          <a:lstStyle/>
          <a:p>
            <a:endParaRPr lang="en-US"/>
          </a:p>
        </p:txBody>
      </p:sp>
      <p:sp>
        <p:nvSpPr>
          <p:cNvPr id="4" name="Date Placeholder 3"/>
          <p:cNvSpPr>
            <a:spLocks noGrp="1"/>
          </p:cNvSpPr>
          <p:nvPr>
            <p:ph type="dt" sz="half" idx="11"/>
          </p:nvPr>
        </p:nvSpPr>
        <p:spPr/>
        <p:txBody>
          <a:bodyPr/>
          <a:lstStyle/>
          <a:p>
            <a:fld id="{A9DF6EFB-3F44-496C-A842-1E0B3D3B975A}" type="datetimeFigureOut">
              <a:rPr lang="en-US" smtClean="0"/>
              <a:pPr/>
              <a:t>2/19/2019</a:t>
            </a:fld>
            <a:endParaRPr lang="en-US"/>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Learning Objectives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622828"/>
          </a:xfrm>
        </p:spPr>
        <p:txBody>
          <a:bodyPr anchor="t"/>
          <a:lstStyle/>
          <a:p>
            <a:r>
              <a:rPr lang="en-US"/>
              <a:t>Click to edit Master title style</a:t>
            </a:r>
          </a:p>
        </p:txBody>
      </p:sp>
      <p:sp>
        <p:nvSpPr>
          <p:cNvPr id="7" name="Learning Objectives Placeholder 6"/>
          <p:cNvSpPr>
            <a:spLocks noGrp="1"/>
          </p:cNvSpPr>
          <p:nvPr>
            <p:ph type="body" sz="quarter" idx="13" hasCustomPrompt="1"/>
          </p:nvPr>
        </p:nvSpPr>
        <p:spPr>
          <a:xfrm>
            <a:off x="457200" y="816430"/>
            <a:ext cx="8229600" cy="402770"/>
          </a:xfrm>
        </p:spPr>
        <p:txBody>
          <a:bodyPr>
            <a:noAutofit/>
          </a:bodyPr>
          <a:lstStyle>
            <a:lvl1pPr marL="0" indent="0">
              <a:spcBef>
                <a:spcPts val="0"/>
              </a:spcBef>
              <a:buNone/>
              <a:defRPr sz="16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Click to add Learning Objective(s)</a:t>
            </a:r>
          </a:p>
        </p:txBody>
      </p:sp>
      <p:sp>
        <p:nvSpPr>
          <p:cNvPr id="9" name="Content Placeholder 8"/>
          <p:cNvSpPr>
            <a:spLocks noGrp="1"/>
          </p:cNvSpPr>
          <p:nvPr>
            <p:ph sz="quarter" idx="14"/>
          </p:nvPr>
        </p:nvSpPr>
        <p:spPr>
          <a:xfrm>
            <a:off x="457200" y="1600200"/>
            <a:ext cx="8229600" cy="4525963"/>
          </a:xfrm>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12" name="Footer Placeholder 2"/>
          <p:cNvSpPr>
            <a:spLocks noGrp="1"/>
          </p:cNvSpPr>
          <p:nvPr>
            <p:ph type="ftr" sz="quarter" idx="10"/>
          </p:nvPr>
        </p:nvSpPr>
        <p:spPr>
          <a:xfrm>
            <a:off x="93969" y="6172200"/>
            <a:ext cx="8595360" cy="235463"/>
          </a:xfrm>
        </p:spPr>
        <p:txBody>
          <a:bodyPr/>
          <a:lstStyle/>
          <a:p>
            <a:endParaRPr lang="en-US"/>
          </a:p>
        </p:txBody>
      </p:sp>
      <p:sp>
        <p:nvSpPr>
          <p:cNvPr id="4" name="Date Placeholder 3"/>
          <p:cNvSpPr>
            <a:spLocks noGrp="1"/>
          </p:cNvSpPr>
          <p:nvPr>
            <p:ph type="dt" sz="half" idx="11"/>
          </p:nvPr>
        </p:nvSpPr>
        <p:spPr/>
        <p:txBody>
          <a:bodyPr/>
          <a:lstStyle/>
          <a:p>
            <a:fld id="{A9DF6EFB-3F44-496C-A842-1E0B3D3B975A}" type="datetimeFigureOut">
              <a:rPr lang="en-US" smtClean="0"/>
              <a:pPr/>
              <a:t>2/19/2019</a:t>
            </a:fld>
            <a:endParaRPr lang="en-US"/>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a:p>
        </p:txBody>
      </p:sp>
    </p:spTree>
    <p:extLst>
      <p:ext uri="{BB962C8B-B14F-4D97-AF65-F5344CB8AC3E}">
        <p14:creationId xmlns:p14="http://schemas.microsoft.com/office/powerpoint/2010/main" val="1152463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6" name="Footer Placeholder 4"/>
          <p:cNvSpPr>
            <a:spLocks noGrp="1"/>
          </p:cNvSpPr>
          <p:nvPr>
            <p:ph type="ftr" sz="quarter" idx="11"/>
          </p:nvPr>
        </p:nvSpPr>
        <p:spPr>
          <a:xfrm>
            <a:off x="93969" y="6172200"/>
            <a:ext cx="8595360" cy="235463"/>
          </a:xfrm>
        </p:spPr>
        <p:txBody>
          <a:bodyPr/>
          <a:lstStyle/>
          <a:p>
            <a:endParaRPr lang="en-US"/>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pPr/>
              <a:t>2/19/2019</a:t>
            </a:fld>
            <a:endParaRPr lang="en-US"/>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a:p>
        </p:txBody>
      </p:sp>
    </p:spTree>
    <p:extLst>
      <p:ext uri="{BB962C8B-B14F-4D97-AF65-F5344CB8AC3E}">
        <p14:creationId xmlns:p14="http://schemas.microsoft.com/office/powerpoint/2010/main" val="1210909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10" name="Footer Placeholder 4"/>
          <p:cNvSpPr>
            <a:spLocks noGrp="1"/>
          </p:cNvSpPr>
          <p:nvPr>
            <p:ph type="ftr" sz="quarter" idx="11"/>
          </p:nvPr>
        </p:nvSpPr>
        <p:spPr>
          <a:xfrm>
            <a:off x="93969" y="6172200"/>
            <a:ext cx="8595360" cy="235463"/>
          </a:xfrm>
        </p:spPr>
        <p:txBody>
          <a:bodyPr/>
          <a:lstStyle/>
          <a:p>
            <a:endParaRPr lang="en-US"/>
          </a:p>
        </p:txBody>
      </p:sp>
      <p:sp>
        <p:nvSpPr>
          <p:cNvPr id="4" name="Date Placeholder 3"/>
          <p:cNvSpPr>
            <a:spLocks noGrp="1"/>
          </p:cNvSpPr>
          <p:nvPr>
            <p:ph type="dt" sz="half" idx="10"/>
          </p:nvPr>
        </p:nvSpPr>
        <p:spPr/>
        <p:txBody>
          <a:bodyPr/>
          <a:lstStyle/>
          <a:p>
            <a:fld id="{A9DF6EFB-3F44-496C-A842-1E0B3D3B975A}" type="datetimeFigureOut">
              <a:rPr lang="en-US" smtClean="0"/>
              <a:pPr/>
              <a:t>2/19/2019</a:t>
            </a:fld>
            <a:endParaRPr lang="en-US"/>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a:p>
        </p:txBody>
      </p:sp>
    </p:spTree>
    <p:extLst>
      <p:ext uri="{BB962C8B-B14F-4D97-AF65-F5344CB8AC3E}">
        <p14:creationId xmlns:p14="http://schemas.microsoft.com/office/powerpoint/2010/main" val="2752008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a:t>Click to add caption</a:t>
            </a:r>
          </a:p>
        </p:txBody>
      </p:sp>
      <p:sp>
        <p:nvSpPr>
          <p:cNvPr id="11" name="Footer Placeholder 2"/>
          <p:cNvSpPr>
            <a:spLocks noGrp="1"/>
          </p:cNvSpPr>
          <p:nvPr>
            <p:ph type="ftr" sz="quarter" idx="11"/>
          </p:nvPr>
        </p:nvSpPr>
        <p:spPr>
          <a:xfrm>
            <a:off x="93969" y="6172200"/>
            <a:ext cx="8595360" cy="235463"/>
          </a:xfrm>
        </p:spPr>
        <p:txBody>
          <a:bodyPr/>
          <a:lstStyle/>
          <a:p>
            <a:endParaRPr lang="en-US"/>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2/19/2019</a:t>
            </a:fld>
            <a:endParaRPr lang="en-US"/>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a:p>
        </p:txBody>
      </p:sp>
      <p:pic>
        <p:nvPicPr>
          <p:cNvPr id="14" name="Picture 13"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3600" y="6434394"/>
            <a:ext cx="918000" cy="279915"/>
          </a:xfrm>
          <a:prstGeom prst="rect">
            <a:avLst/>
          </a:prstGeom>
        </p:spPr>
      </p:pic>
      <p:sp>
        <p:nvSpPr>
          <p:cNvPr id="12" name="TextBox 11"/>
          <p:cNvSpPr txBox="1"/>
          <p:nvPr userDrawn="1"/>
        </p:nvSpPr>
        <p:spPr>
          <a:xfrm>
            <a:off x="2667000" y="6427176"/>
            <a:ext cx="6096000" cy="276999"/>
          </a:xfrm>
          <a:prstGeom prst="rect">
            <a:avLst/>
          </a:prstGeom>
          <a:noFill/>
        </p:spPr>
        <p:txBody>
          <a:bodyPr wrap="square" rtlCol="0">
            <a:spAutoFit/>
          </a:bodyPr>
          <a:lstStyle/>
          <a:p>
            <a:pPr algn="r">
              <a:buClrTx/>
              <a:defRPr/>
            </a:pPr>
            <a:r>
              <a:rPr lang="en-US" altLang="en-US" sz="120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spTree>
    <p:extLst>
      <p:ext uri="{BB962C8B-B14F-4D97-AF65-F5344CB8AC3E}">
        <p14:creationId xmlns:p14="http://schemas.microsoft.com/office/powerpoint/2010/main" val="2203796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a:p>
        </p:txBody>
      </p:sp>
      <p:sp>
        <p:nvSpPr>
          <p:cNvPr id="4" name="Date Placeholder 3"/>
          <p:cNvSpPr>
            <a:spLocks noGrp="1"/>
          </p:cNvSpPr>
          <p:nvPr>
            <p:ph type="dt" sz="half" idx="10"/>
          </p:nvPr>
        </p:nvSpPr>
        <p:spPr/>
        <p:txBody>
          <a:bodyPr/>
          <a:lstStyle/>
          <a:p>
            <a:fld id="{A9DF6EFB-3F44-496C-A842-1E0B3D3B975A}" type="datetimeFigureOut">
              <a:rPr lang="en-US" smtClean="0"/>
              <a:pPr/>
              <a:t>2/19/2019</a:t>
            </a:fld>
            <a:endParaRPr lang="en-US"/>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a:p>
        </p:txBody>
      </p:sp>
    </p:spTree>
    <p:extLst>
      <p:ext uri="{BB962C8B-B14F-4D97-AF65-F5344CB8AC3E}">
        <p14:creationId xmlns:p14="http://schemas.microsoft.com/office/powerpoint/2010/main" val="3154799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a:p>
        </p:txBody>
      </p:sp>
      <p:sp>
        <p:nvSpPr>
          <p:cNvPr id="4" name="Date Placeholder 3"/>
          <p:cNvSpPr>
            <a:spLocks noGrp="1"/>
          </p:cNvSpPr>
          <p:nvPr>
            <p:ph type="dt" sz="half" idx="11"/>
          </p:nvPr>
        </p:nvSpPr>
        <p:spPr/>
        <p:txBody>
          <a:bodyPr/>
          <a:lstStyle/>
          <a:p>
            <a:fld id="{A9DF6EFB-3F44-496C-A842-1E0B3D3B975A}" type="datetimeFigureOut">
              <a:rPr lang="en-US" smtClean="0"/>
              <a:pPr/>
              <a:t>2/19/2019</a:t>
            </a:fld>
            <a:endParaRPr lang="en-US"/>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a:p>
        </p:txBody>
      </p:sp>
      <p:sp>
        <p:nvSpPr>
          <p:cNvPr id="6" name="Title 7"/>
          <p:cNvSpPr>
            <a:spLocks noGrp="1"/>
          </p:cNvSpPr>
          <p:nvPr>
            <p:ph type="title"/>
          </p:nvPr>
        </p:nvSpPr>
        <p:spPr>
          <a:xfrm>
            <a:off x="457200" y="215372"/>
            <a:ext cx="8229600" cy="1097280"/>
          </a:xfrm>
        </p:spPr>
        <p:txBody>
          <a:bodyPr/>
          <a:lstStyle/>
          <a:p>
            <a:r>
              <a:rPr lang="en-US"/>
              <a:t>Click to edit Master title style</a:t>
            </a:r>
          </a:p>
        </p:txBody>
      </p:sp>
      <p:sp>
        <p:nvSpPr>
          <p:cNvPr id="7" name="Content Placeholder 2"/>
          <p:cNvSpPr>
            <a:spLocks noGrp="1"/>
          </p:cNvSpPr>
          <p:nvPr>
            <p:ph idx="1"/>
          </p:nvPr>
        </p:nvSpPr>
        <p:spPr>
          <a:xfrm>
            <a:off x="457200" y="1600201"/>
            <a:ext cx="8229600" cy="914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2"/>
          <p:cNvSpPr>
            <a:spLocks noGrp="1"/>
          </p:cNvSpPr>
          <p:nvPr>
            <p:ph idx="13"/>
          </p:nvPr>
        </p:nvSpPr>
        <p:spPr>
          <a:xfrm>
            <a:off x="457200" y="2667000"/>
            <a:ext cx="3886200" cy="2438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9"/>
          <p:cNvSpPr>
            <a:spLocks noGrp="1"/>
          </p:cNvSpPr>
          <p:nvPr>
            <p:ph type="body" sz="quarter" idx="14"/>
          </p:nvPr>
        </p:nvSpPr>
        <p:spPr>
          <a:xfrm>
            <a:off x="4419600" y="2667000"/>
            <a:ext cx="4267200" cy="243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1447800"/>
            <a:ext cx="7772400" cy="2152651"/>
          </a:xfrm>
        </p:spPr>
        <p:txBody>
          <a:bodyPr anchor="b">
            <a:noAutofit/>
          </a:bodyPr>
          <a:lstStyle>
            <a:lvl1pPr algn="l">
              <a:defRPr sz="3400" b="1" cap="none" baseline="0">
                <a:solidFill>
                  <a:srgbClr val="007FA3"/>
                </a:solidFill>
              </a:defRPr>
            </a:lvl1pPr>
          </a:lstStyle>
          <a:p>
            <a:r>
              <a:rPr lang="en-US"/>
              <a:t>Click to edit Master title style</a:t>
            </a:r>
          </a:p>
        </p:txBody>
      </p:sp>
      <p:sp>
        <p:nvSpPr>
          <p:cNvPr id="3" name="Text Placeholder 2"/>
          <p:cNvSpPr>
            <a:spLocks noGrp="1"/>
          </p:cNvSpPr>
          <p:nvPr>
            <p:ph type="body" idx="1"/>
          </p:nvPr>
        </p:nvSpPr>
        <p:spPr>
          <a:xfrm>
            <a:off x="674687" y="3962400"/>
            <a:ext cx="7794627" cy="1752600"/>
          </a:xfrm>
        </p:spPr>
        <p:txBody>
          <a:bodyPr anchor="t">
            <a:noAutofit/>
          </a:bodyPr>
          <a:lstStyle>
            <a:lvl1pPr marL="0" indent="0">
              <a:spcBef>
                <a:spcPts val="0"/>
              </a:spcBef>
              <a:buNone/>
              <a:defRPr sz="1600">
                <a:solidFill>
                  <a:srgbClr val="007FA3"/>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4" name="Date Placeholder 13"/>
          <p:cNvSpPr>
            <a:spLocks noGrp="1"/>
          </p:cNvSpPr>
          <p:nvPr>
            <p:ph type="dt" sz="half" idx="10"/>
          </p:nvPr>
        </p:nvSpPr>
        <p:spPr/>
        <p:txBody>
          <a:bodyPr/>
          <a:lstStyle/>
          <a:p>
            <a:fld id="{A9DF6EFB-3F44-496C-A842-1E0B3D3B975A}" type="datetimeFigureOut">
              <a:rPr lang="en-US" smtClean="0"/>
              <a:pPr/>
              <a:t>2/19/2019</a:t>
            </a:fld>
            <a:endParaRPr lang="en-US"/>
          </a:p>
        </p:txBody>
      </p:sp>
      <p:sp>
        <p:nvSpPr>
          <p:cNvPr id="15" name="Slide Number Placeholder 14"/>
          <p:cNvSpPr>
            <a:spLocks noGrp="1"/>
          </p:cNvSpPr>
          <p:nvPr>
            <p:ph type="sldNum" sz="quarter" idx="11"/>
          </p:nvPr>
        </p:nvSpPr>
        <p:spPr/>
        <p:txBody>
          <a:bodyPr/>
          <a:lstStyle/>
          <a:p>
            <a:fld id="{200B2350-5261-4F5C-9DF5-EF0D264FC8D2}" type="slidenum">
              <a:rPr lang="en-US" smtClean="0"/>
              <a:pPr/>
              <a:t>‹#›</a:t>
            </a:fld>
            <a:endParaRPr lang="en-US"/>
          </a:p>
        </p:txBody>
      </p:sp>
      <p:sp>
        <p:nvSpPr>
          <p:cNvPr id="16" name="Footer Placeholder 15"/>
          <p:cNvSpPr>
            <a:spLocks noGrp="1"/>
          </p:cNvSpPr>
          <p:nvPr>
            <p:ph type="ftr" sz="quarter" idx="12"/>
          </p:nvPr>
        </p:nvSpPr>
        <p:spPr/>
        <p:txBody>
          <a:bodyPr/>
          <a:lstStyle/>
          <a:p>
            <a:endParaRPr lang="en-US"/>
          </a:p>
        </p:txBody>
      </p:sp>
    </p:spTree>
    <p:extLst>
      <p:ext uri="{BB962C8B-B14F-4D97-AF65-F5344CB8AC3E}">
        <p14:creationId xmlns:p14="http://schemas.microsoft.com/office/powerpoint/2010/main" val="3754704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a:t>Click to edit Master title style</a:t>
            </a:r>
          </a:p>
        </p:txBody>
      </p:sp>
      <p:sp>
        <p:nvSpPr>
          <p:cNvPr id="9" name="Footer Placeholder 3"/>
          <p:cNvSpPr>
            <a:spLocks noGrp="1"/>
          </p:cNvSpPr>
          <p:nvPr>
            <p:ph type="ftr" sz="quarter" idx="11"/>
          </p:nvPr>
        </p:nvSpPr>
        <p:spPr>
          <a:xfrm>
            <a:off x="93969" y="6172200"/>
            <a:ext cx="8595360" cy="235463"/>
          </a:xfrm>
        </p:spPr>
        <p:txBody>
          <a:bodyPr/>
          <a:lstStyle/>
          <a:p>
            <a:endParaRPr lang="en-US"/>
          </a:p>
        </p:txBody>
      </p:sp>
      <p:sp>
        <p:nvSpPr>
          <p:cNvPr id="3" name="Date Placeholder 2"/>
          <p:cNvSpPr>
            <a:spLocks noGrp="1"/>
          </p:cNvSpPr>
          <p:nvPr>
            <p:ph type="dt" sz="half" idx="10"/>
          </p:nvPr>
        </p:nvSpPr>
        <p:spPr/>
        <p:txBody>
          <a:bodyPr/>
          <a:lstStyle/>
          <a:p>
            <a:fld id="{A9DF6EFB-3F44-496C-A842-1E0B3D3B975A}" type="datetimeFigureOut">
              <a:rPr lang="en-US" smtClean="0"/>
              <a:pPr/>
              <a:t>2/19/2019</a:t>
            </a:fld>
            <a:endParaRPr lang="en-US"/>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a:p>
        </p:txBody>
      </p:sp>
    </p:spTree>
    <p:extLst>
      <p:ext uri="{BB962C8B-B14F-4D97-AF65-F5344CB8AC3E}">
        <p14:creationId xmlns:p14="http://schemas.microsoft.com/office/powerpoint/2010/main" val="18551265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8" name="Footer Placeholder 2"/>
          <p:cNvSpPr>
            <a:spLocks noGrp="1"/>
          </p:cNvSpPr>
          <p:nvPr>
            <p:ph type="ftr" sz="quarter" idx="11"/>
          </p:nvPr>
        </p:nvSpPr>
        <p:spPr>
          <a:xfrm>
            <a:off x="93969" y="6172200"/>
            <a:ext cx="8595360" cy="235463"/>
          </a:xfrm>
        </p:spPr>
        <p:txBody>
          <a:bodyPr/>
          <a:lstStyle/>
          <a:p>
            <a:endParaRPr lang="en-US"/>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2/19/2019</a:t>
            </a:fld>
            <a:endParaRPr lang="en-US"/>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a:p>
        </p:txBody>
      </p:sp>
      <p:pic>
        <p:nvPicPr>
          <p:cNvPr id="10" name="Picture 9"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3600" y="6434394"/>
            <a:ext cx="918000" cy="279915"/>
          </a:xfrm>
          <a:prstGeom prst="rect">
            <a:avLst/>
          </a:prstGeom>
        </p:spPr>
      </p:pic>
      <p:sp>
        <p:nvSpPr>
          <p:cNvPr id="7" name="TextBox 6"/>
          <p:cNvSpPr txBox="1"/>
          <p:nvPr userDrawn="1"/>
        </p:nvSpPr>
        <p:spPr>
          <a:xfrm>
            <a:off x="2667000" y="6427176"/>
            <a:ext cx="6096000" cy="276999"/>
          </a:xfrm>
          <a:prstGeom prst="rect">
            <a:avLst/>
          </a:prstGeom>
          <a:noFill/>
        </p:spPr>
        <p:txBody>
          <a:bodyPr wrap="square" rtlCol="0">
            <a:spAutoFit/>
          </a:bodyPr>
          <a:lstStyle/>
          <a:p>
            <a:pPr algn="r">
              <a:buClrTx/>
              <a:defRPr/>
            </a:pPr>
            <a:r>
              <a:rPr lang="en-US" altLang="en-US" sz="120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spTree>
    <p:extLst>
      <p:ext uri="{BB962C8B-B14F-4D97-AF65-F5344CB8AC3E}">
        <p14:creationId xmlns:p14="http://schemas.microsoft.com/office/powerpoint/2010/main" val="37111366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a:t>Chapter title</a:t>
            </a:r>
          </a:p>
        </p:txBody>
      </p:sp>
      <p:sp>
        <p:nvSpPr>
          <p:cNvPr id="16" name="Footer Placeholder 2"/>
          <p:cNvSpPr>
            <a:spLocks noGrp="1"/>
          </p:cNvSpPr>
          <p:nvPr>
            <p:ph type="ftr" sz="quarter" idx="10"/>
          </p:nvPr>
        </p:nvSpPr>
        <p:spPr>
          <a:xfrm>
            <a:off x="93969" y="6165337"/>
            <a:ext cx="8595360" cy="235463"/>
          </a:xfrm>
        </p:spPr>
        <p:txBody>
          <a:bodyPr/>
          <a:lstStyle/>
          <a:p>
            <a:endParaRPr lang="en-US"/>
          </a:p>
        </p:txBody>
      </p:sp>
      <p:sp>
        <p:nvSpPr>
          <p:cNvPr id="4" name="Date Placeholder 3"/>
          <p:cNvSpPr>
            <a:spLocks noGrp="1"/>
          </p:cNvSpPr>
          <p:nvPr>
            <p:ph type="dt" sz="half" idx="11"/>
          </p:nvPr>
        </p:nvSpPr>
        <p:spPr/>
        <p:txBody>
          <a:bodyPr/>
          <a:lstStyle/>
          <a:p>
            <a:fld id="{A9DF6EFB-3F44-496C-A842-1E0B3D3B975A}" type="datetimeFigureOut">
              <a:rPr lang="en-US" smtClean="0"/>
              <a:pPr/>
              <a:t>2/19/2019</a:t>
            </a:fld>
            <a:endParaRPr lang="en-US"/>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a:p>
        </p:txBody>
      </p:sp>
      <p:sp>
        <p:nvSpPr>
          <p:cNvPr id="20" name="Text Placeholder 17"/>
          <p:cNvSpPr>
            <a:spLocks noGrp="1"/>
          </p:cNvSpPr>
          <p:nvPr>
            <p:ph type="body" sz="quarter" idx="16" hasCustomPrompt="1"/>
          </p:nvPr>
        </p:nvSpPr>
        <p:spPr>
          <a:xfrm>
            <a:off x="3048000" y="6529254"/>
            <a:ext cx="5867400" cy="187537"/>
          </a:xfrm>
        </p:spPr>
        <p:txBody>
          <a:bodyPr/>
          <a:lstStyle>
            <a:lvl1pPr marL="0" indent="0" algn="r">
              <a:buNone/>
              <a:defRPr sz="800" baseline="0"/>
            </a:lvl1pPr>
          </a:lstStyle>
          <a:p>
            <a:pPr lvl="0"/>
            <a:r>
              <a:rPr lang="en-US"/>
              <a:t>Click to add copyright line</a:t>
            </a:r>
            <a:endParaRPr lang="en-IN"/>
          </a:p>
        </p:txBody>
      </p:sp>
      <p:pic>
        <p:nvPicPr>
          <p:cNvPr id="13" name="Picture 12"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3600" y="6434394"/>
            <a:ext cx="918000" cy="279915"/>
          </a:xfrm>
          <a:prstGeom prst="rect">
            <a:avLst/>
          </a:prstGeom>
        </p:spPr>
      </p:pic>
    </p:spTree>
    <p:extLst>
      <p:ext uri="{BB962C8B-B14F-4D97-AF65-F5344CB8AC3E}">
        <p14:creationId xmlns:p14="http://schemas.microsoft.com/office/powerpoint/2010/main" val="19459461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15372"/>
            <a:ext cx="8229600" cy="1097280"/>
          </a:xfrm>
          <a:prstGeom prst="rect">
            <a:avLst/>
          </a:prstGeom>
        </p:spPr>
        <p:txBody>
          <a:bodyPr vert="horz" lIns="0" tIns="0" rIns="0" bIns="0" rtlCol="0" anchor="b">
            <a:noAutofit/>
          </a:bodyPr>
          <a:lstStyle/>
          <a:p>
            <a:r>
              <a:rPr lang="en-US"/>
              <a:t>Click to edit </a:t>
            </a:r>
            <a:br>
              <a:rPr lang="en-US"/>
            </a:br>
            <a:r>
              <a:rPr lang="en-US"/>
              <a:t>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11" name="Footer Placeholder 4"/>
          <p:cNvSpPr>
            <a:spLocks noGrp="1"/>
          </p:cNvSpPr>
          <p:nvPr>
            <p:ph type="ftr" sz="quarter" idx="3"/>
          </p:nvPr>
        </p:nvSpPr>
        <p:spPr>
          <a:xfrm>
            <a:off x="93969" y="6172200"/>
            <a:ext cx="8595360" cy="235463"/>
          </a:xfrm>
          <a:prstGeom prst="rect">
            <a:avLst/>
          </a:prstGeom>
        </p:spPr>
        <p:txBody>
          <a:bodyPr vert="horz" lIns="0" tIns="0" rIns="0" bIns="0" rtlCol="0" anchor="b"/>
          <a:lstStyle>
            <a:lvl1pPr algn="l">
              <a:defRPr sz="1100">
                <a:solidFill>
                  <a:schemeClr val="tx1"/>
                </a:solidFill>
              </a:defRPr>
            </a:lvl1pPr>
          </a:lstStyle>
          <a:p>
            <a:endParaRPr lang="en-US"/>
          </a:p>
        </p:txBody>
      </p:sp>
      <p:sp>
        <p:nvSpPr>
          <p:cNvPr id="4" name="Date Placeholder 3"/>
          <p:cNvSpPr>
            <a:spLocks noGrp="1"/>
          </p:cNvSpPr>
          <p:nvPr>
            <p:ph type="dt" sz="half" idx="2"/>
          </p:nvPr>
        </p:nvSpPr>
        <p:spPr>
          <a:xfrm>
            <a:off x="6335713" y="113072"/>
            <a:ext cx="2133600" cy="182880"/>
          </a:xfrm>
          <a:prstGeom prst="rect">
            <a:avLst/>
          </a:prstGeom>
        </p:spPr>
        <p:txBody>
          <a:bodyPr vert="horz" lIns="91440" tIns="45720" rIns="91440" bIns="45720" rtlCol="0" anchor="ctr"/>
          <a:lstStyle>
            <a:lvl1pPr algn="r">
              <a:defRPr sz="900">
                <a:solidFill>
                  <a:schemeClr val="bg1"/>
                </a:solidFill>
              </a:defRPr>
            </a:lvl1pPr>
          </a:lstStyle>
          <a:p>
            <a:fld id="{A9DF6EFB-3F44-496C-A842-1E0B3D3B975A}" type="datetimeFigureOut">
              <a:rPr lang="en-US" smtClean="0"/>
              <a:pPr/>
              <a:t>2/19/2019</a:t>
            </a:fld>
            <a:endParaRPr lang="en-US"/>
          </a:p>
        </p:txBody>
      </p:sp>
      <p:sp>
        <p:nvSpPr>
          <p:cNvPr id="6" name="Slide Number Placeholder 5"/>
          <p:cNvSpPr>
            <a:spLocks noGrp="1"/>
          </p:cNvSpPr>
          <p:nvPr>
            <p:ph type="sldNum" sz="quarter" idx="4"/>
          </p:nvPr>
        </p:nvSpPr>
        <p:spPr>
          <a:xfrm>
            <a:off x="8469312" y="113072"/>
            <a:ext cx="551783" cy="182880"/>
          </a:xfrm>
          <a:prstGeom prst="rect">
            <a:avLst/>
          </a:prstGeom>
        </p:spPr>
        <p:txBody>
          <a:bodyPr vert="horz" lIns="91440" tIns="45720" rIns="91440" bIns="45720" rtlCol="0" anchor="ctr"/>
          <a:lstStyle>
            <a:lvl1pPr algn="r">
              <a:defRPr sz="900">
                <a:solidFill>
                  <a:schemeClr val="bg1"/>
                </a:solidFill>
              </a:defRPr>
            </a:lvl1pPr>
          </a:lstStyle>
          <a:p>
            <a:fld id="{200B2350-5261-4F5C-9DF5-EF0D264FC8D2}" type="slidenum">
              <a:rPr lang="en-US" smtClean="0"/>
              <a:pPr/>
              <a:t>‹#›</a:t>
            </a:fld>
            <a:endParaRPr lang="en-US"/>
          </a:p>
        </p:txBody>
      </p:sp>
      <p:sp>
        <p:nvSpPr>
          <p:cNvPr id="8" name="TextBox 7"/>
          <p:cNvSpPr txBox="1"/>
          <p:nvPr userDrawn="1"/>
        </p:nvSpPr>
        <p:spPr>
          <a:xfrm>
            <a:off x="2667000" y="6427176"/>
            <a:ext cx="6096000" cy="276999"/>
          </a:xfrm>
          <a:prstGeom prst="rect">
            <a:avLst/>
          </a:prstGeom>
          <a:noFill/>
        </p:spPr>
        <p:txBody>
          <a:bodyPr wrap="square" rtlCol="0">
            <a:spAutoFit/>
          </a:bodyPr>
          <a:lstStyle/>
          <a:p>
            <a:pPr algn="r">
              <a:buClrTx/>
              <a:defRPr/>
            </a:pPr>
            <a:r>
              <a:rPr lang="en-US" altLang="en-US" sz="120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pic>
        <p:nvPicPr>
          <p:cNvPr id="10" name="Picture 9" descr="Pearson Logo"/>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453600" y="6434394"/>
            <a:ext cx="918000" cy="279915"/>
          </a:xfrm>
          <a:prstGeom prst="rect">
            <a:avLst/>
          </a:prstGeom>
        </p:spPr>
      </p:pic>
    </p:spTree>
    <p:extLst>
      <p:ext uri="{BB962C8B-B14F-4D97-AF65-F5344CB8AC3E}">
        <p14:creationId xmlns:p14="http://schemas.microsoft.com/office/powerpoint/2010/main" val="3691570016"/>
      </p:ext>
    </p:extLst>
  </p:cSld>
  <p:clrMap bg1="lt1" tx1="dk1" bg2="lt2" tx2="dk2" accent1="accent1" accent2="accent2" accent3="accent3" accent4="accent4" accent5="accent5" accent6="accent6" hlink="hlink" folHlink="folHlink"/>
  <p:sldLayoutIdLst>
    <p:sldLayoutId id="2147483649" r:id="rId1"/>
    <p:sldLayoutId id="2147483657" r:id="rId2"/>
    <p:sldLayoutId id="2147483661" r:id="rId3"/>
    <p:sldLayoutId id="2147483656" r:id="rId4"/>
    <p:sldLayoutId id="2147483650" r:id="rId5"/>
    <p:sldLayoutId id="2147483659" r:id="rId6"/>
    <p:sldLayoutId id="2147483658" r:id="rId7"/>
    <p:sldLayoutId id="2147483660" r:id="rId8"/>
    <p:sldLayoutId id="2147483662" r:id="rId9"/>
    <p:sldLayoutId id="2147483651" r:id="rId10"/>
    <p:sldLayoutId id="2147483654" r:id="rId11"/>
    <p:sldLayoutId id="2147483655" r:id="rId12"/>
    <p:sldLayoutId id="2147483663" r:id="rId13"/>
  </p:sldLayoutIdLst>
  <p:txStyles>
    <p:titleStyle>
      <a:lvl1pPr algn="l" defTabSz="914400" rtl="0" eaLnBrk="1" latinLnBrk="0" hangingPunct="1">
        <a:lnSpc>
          <a:spcPct val="100000"/>
        </a:lnSpc>
        <a:spcBef>
          <a:spcPct val="0"/>
        </a:spcBef>
        <a:buNone/>
        <a:defRPr sz="3400" b="1" kern="1200">
          <a:solidFill>
            <a:srgbClr val="007FA3"/>
          </a:solidFill>
          <a:latin typeface="Times New Roman" panose="02020603050405020304" pitchFamily="18" charset="0"/>
          <a:ea typeface="+mj-ea"/>
          <a:cs typeface="Times New Roman" panose="02020603050405020304" pitchFamily="18" charset="0"/>
        </a:defRPr>
      </a:lvl1pPr>
    </p:titleStyle>
    <p:bodyStyle>
      <a:lvl1pPr marL="256032" indent="-256032" algn="l" defTabSz="914400" rtl="0" eaLnBrk="1" latinLnBrk="0" hangingPunct="1">
        <a:spcBef>
          <a:spcPts val="1500"/>
        </a:spcBef>
        <a:buClr>
          <a:srgbClr val="007FA3"/>
        </a:buClr>
        <a:buFont typeface="Arial" panose="020B0604020202020204" pitchFamily="34" charset="0"/>
        <a:buChar char="•"/>
        <a:defRPr sz="1600" kern="1200">
          <a:solidFill>
            <a:schemeClr val="tx1"/>
          </a:solidFill>
          <a:latin typeface="+mn-lt"/>
          <a:ea typeface="+mn-ea"/>
          <a:cs typeface="+mn-cs"/>
        </a:defRPr>
      </a:lvl1pPr>
      <a:lvl2pPr marL="742950" indent="-28575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spcBef>
          <a:spcPts val="600"/>
        </a:spcBef>
        <a:buClr>
          <a:srgbClr val="007FA3"/>
        </a:buClr>
        <a:buFont typeface="Wingdings" panose="05000000000000000000" pitchFamily="2" charset="2"/>
        <a:buChar char="§"/>
        <a:defRPr sz="1600" kern="1200">
          <a:solidFill>
            <a:schemeClr val="tx1"/>
          </a:solidFill>
          <a:latin typeface="+mn-lt"/>
          <a:ea typeface="+mn-ea"/>
          <a:cs typeface="+mn-cs"/>
        </a:defRPr>
      </a:lvl3pPr>
      <a:lvl4pPr marL="16002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399" y="233237"/>
            <a:ext cx="8277519" cy="599276"/>
          </a:xfrm>
        </p:spPr>
        <p:txBody>
          <a:bodyPr anchor="b"/>
          <a:lstStyle/>
          <a:p>
            <a:pPr>
              <a:defRPr/>
            </a:pPr>
            <a:r>
              <a:rPr lang="en-US"/>
              <a:t>Human Resource Management</a:t>
            </a:r>
          </a:p>
        </p:txBody>
      </p:sp>
      <p:sp>
        <p:nvSpPr>
          <p:cNvPr id="5" name="Text Placeholder 4"/>
          <p:cNvSpPr>
            <a:spLocks noGrp="1"/>
          </p:cNvSpPr>
          <p:nvPr>
            <p:ph type="body" sz="quarter" idx="15"/>
          </p:nvPr>
        </p:nvSpPr>
        <p:spPr>
          <a:xfrm>
            <a:off x="2262776" y="1949837"/>
            <a:ext cx="4518600" cy="1096963"/>
          </a:xfrm>
        </p:spPr>
        <p:txBody>
          <a:bodyPr vert="horz" lIns="0" tIns="0" rIns="0" bIns="0" rtlCol="0" anchor="t">
            <a:noAutofit/>
          </a:bodyPr>
          <a:lstStyle/>
          <a:p>
            <a:pPr algn="ctr"/>
            <a:r>
              <a:rPr lang="en-US" altLang="en-US" sz="4400"/>
              <a:t>Performance Management and Appraisal</a:t>
            </a:r>
          </a:p>
        </p:txBody>
      </p:sp>
      <p:sp>
        <p:nvSpPr>
          <p:cNvPr id="11" name="Text Placeholder 3"/>
          <p:cNvSpPr>
            <a:spLocks noGrp="1"/>
          </p:cNvSpPr>
          <p:nvPr>
            <p:ph type="body" sz="quarter" idx="14"/>
          </p:nvPr>
        </p:nvSpPr>
        <p:spPr>
          <a:xfrm>
            <a:off x="2819400" y="6394896"/>
            <a:ext cx="5848350" cy="259773"/>
          </a:xfrm>
        </p:spPr>
        <p:txBody>
          <a:bodyPr/>
          <a:lstStyle/>
          <a:p>
            <a:pPr algn="r">
              <a:buClrTx/>
              <a:defRPr/>
            </a:pPr>
            <a:r>
              <a:rPr lang="en-US" altLang="en-US" sz="120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spTree>
    <p:extLst>
      <p:ext uri="{BB962C8B-B14F-4D97-AF65-F5344CB8AC3E}">
        <p14:creationId xmlns:p14="http://schemas.microsoft.com/office/powerpoint/2010/main" val="41772970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t>Performance Management (P</a:t>
            </a:r>
            <a:r>
              <a:rPr lang="en-US" altLang="en-US" sz="100"/>
              <a:t> </a:t>
            </a:r>
            <a:r>
              <a:rPr lang="en-US" altLang="en-US"/>
              <a:t>M)</a:t>
            </a:r>
            <a:endParaRPr lang="en-US"/>
          </a:p>
        </p:txBody>
      </p:sp>
      <p:sp>
        <p:nvSpPr>
          <p:cNvPr id="3" name="Content Placeholder 2"/>
          <p:cNvSpPr>
            <a:spLocks noGrp="1"/>
          </p:cNvSpPr>
          <p:nvPr>
            <p:ph idx="1"/>
          </p:nvPr>
        </p:nvSpPr>
        <p:spPr/>
        <p:txBody>
          <a:bodyPr/>
          <a:lstStyle/>
          <a:p>
            <a:r>
              <a:rPr lang="en-US" altLang="en-US" sz="2400"/>
              <a:t>Goal-oriented process ensuring processes are in place to maximize productivity at employee, team, and organizational levels</a:t>
            </a:r>
          </a:p>
          <a:p>
            <a:r>
              <a:rPr lang="en-US" altLang="en-US" sz="2400"/>
              <a:t>Close relationship between incentives and performance.</a:t>
            </a:r>
          </a:p>
          <a:p>
            <a:r>
              <a:rPr lang="en-US" altLang="en-US" sz="2400"/>
              <a:t>Dynamic, ongoing, continuous process</a:t>
            </a:r>
          </a:p>
          <a:p>
            <a:r>
              <a:rPr lang="en-US" altLang="en-US" sz="2400"/>
              <a:t>Each part of the system is integrated and linked for continuous organizational effectiveness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t>Performance Appraisal</a:t>
            </a:r>
            <a:endParaRPr lang="en-US"/>
          </a:p>
        </p:txBody>
      </p:sp>
      <p:sp>
        <p:nvSpPr>
          <p:cNvPr id="3" name="Content Placeholder 2"/>
          <p:cNvSpPr>
            <a:spLocks noGrp="1"/>
          </p:cNvSpPr>
          <p:nvPr>
            <p:ph idx="1"/>
          </p:nvPr>
        </p:nvSpPr>
        <p:spPr/>
        <p:txBody>
          <a:bodyPr/>
          <a:lstStyle/>
          <a:p>
            <a:r>
              <a:rPr lang="en-US" altLang="en-US" sz="2400"/>
              <a:t>Formal system of review and evaluation of individual or team task performance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t>Performance Appraisal Process</a:t>
            </a:r>
            <a:endParaRPr lang="en-US"/>
          </a:p>
        </p:txBody>
      </p:sp>
      <p:pic>
        <p:nvPicPr>
          <p:cNvPr id="3" name="Picture 2" descr="A flow chart illustrates the 5 step performance appraisal process. The first step in this process is to identify specific performance appraisal goals. Next establish performance criteria and communicate them to employees. Next examine the work performed. Next appraise performance. The final step involves discussing the appraisal with employees. This will involve relating the established performance criteria to their work performed."/>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73259" y="1535214"/>
            <a:ext cx="1797483" cy="4745736"/>
          </a:xfrm>
          <a:prstGeom prst="rect">
            <a:avLst/>
          </a:prstGeom>
        </p:spPr>
      </p:pic>
    </p:spTree>
    <p:extLst>
      <p:ext uri="{BB962C8B-B14F-4D97-AF65-F5344CB8AC3E}">
        <p14:creationId xmlns:p14="http://schemas.microsoft.com/office/powerpoint/2010/main" val="10733239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t>Uses of Performance Appraisal</a:t>
            </a:r>
            <a:endParaRPr lang="en-US"/>
          </a:p>
        </p:txBody>
      </p:sp>
      <p:sp>
        <p:nvSpPr>
          <p:cNvPr id="3" name="Content Placeholder 2"/>
          <p:cNvSpPr>
            <a:spLocks noGrp="1"/>
          </p:cNvSpPr>
          <p:nvPr>
            <p:ph idx="1"/>
          </p:nvPr>
        </p:nvSpPr>
        <p:spPr/>
        <p:txBody>
          <a:bodyPr/>
          <a:lstStyle/>
          <a:p>
            <a:r>
              <a:rPr lang="en-US" altLang="en-US" sz="2400"/>
              <a:t>Human resource planning</a:t>
            </a:r>
          </a:p>
          <a:p>
            <a:r>
              <a:rPr lang="en-US" altLang="en-US" sz="2400"/>
              <a:t>Training and development</a:t>
            </a:r>
          </a:p>
          <a:p>
            <a:r>
              <a:rPr lang="en-US" altLang="en-US" sz="2400"/>
              <a:t>Career planning and development</a:t>
            </a:r>
          </a:p>
          <a:p>
            <a:r>
              <a:rPr lang="en-US" altLang="en-US" sz="2400"/>
              <a:t>Compensation programs</a:t>
            </a:r>
          </a:p>
          <a:p>
            <a:r>
              <a:rPr lang="en-US" altLang="en-US" sz="2400"/>
              <a:t>Internal employee relations</a:t>
            </a:r>
          </a:p>
          <a:p>
            <a:r>
              <a:rPr lang="en-US" altLang="en-US" sz="2400"/>
              <a:t>Assessment of employee potential</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t>Establish Performance Criteria (Standards)</a:t>
            </a:r>
            <a:endParaRPr lang="en-US"/>
          </a:p>
        </p:txBody>
      </p:sp>
      <p:sp>
        <p:nvSpPr>
          <p:cNvPr id="3" name="Content Placeholder 2"/>
          <p:cNvSpPr>
            <a:spLocks noGrp="1"/>
          </p:cNvSpPr>
          <p:nvPr>
            <p:ph idx="1"/>
          </p:nvPr>
        </p:nvSpPr>
        <p:spPr/>
        <p:txBody>
          <a:bodyPr/>
          <a:lstStyle/>
          <a:p>
            <a:r>
              <a:rPr lang="en-US" altLang="en-US" sz="2400"/>
              <a:t>Traits, behaviors, and competencies</a:t>
            </a:r>
          </a:p>
          <a:p>
            <a:r>
              <a:rPr lang="en-US" altLang="en-US" sz="2400"/>
              <a:t>Goal achievement</a:t>
            </a:r>
          </a:p>
          <a:p>
            <a:r>
              <a:rPr lang="en-US" altLang="en-US" sz="2400"/>
              <a:t>Improvement potential</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t>Responsibility for Performance Appraisal</a:t>
            </a:r>
            <a:endParaRPr lang="en-US"/>
          </a:p>
        </p:txBody>
      </p:sp>
      <p:sp>
        <p:nvSpPr>
          <p:cNvPr id="3" name="Content Placeholder 2"/>
          <p:cNvSpPr>
            <a:spLocks noGrp="1"/>
          </p:cNvSpPr>
          <p:nvPr>
            <p:ph idx="1"/>
          </p:nvPr>
        </p:nvSpPr>
        <p:spPr/>
        <p:txBody>
          <a:bodyPr/>
          <a:lstStyle/>
          <a:p>
            <a:r>
              <a:rPr lang="en-US" altLang="en-US" sz="2400"/>
              <a:t>Immediate supervisor</a:t>
            </a:r>
          </a:p>
          <a:p>
            <a:r>
              <a:rPr lang="en-US" altLang="en-US" sz="2400"/>
              <a:t>Employees</a:t>
            </a:r>
          </a:p>
          <a:p>
            <a:r>
              <a:rPr lang="en-US" altLang="en-US" sz="2400"/>
              <a:t>Peers and team members</a:t>
            </a:r>
          </a:p>
          <a:p>
            <a:r>
              <a:rPr lang="en-US" altLang="en-US" sz="2400"/>
              <a:t>Self-appraisal</a:t>
            </a:r>
          </a:p>
          <a:p>
            <a:r>
              <a:rPr lang="en-US" altLang="en-US" sz="2400"/>
              <a:t>Customer appraisal</a:t>
            </a:r>
          </a:p>
          <a:p>
            <a:r>
              <a:rPr lang="en-US" altLang="en-US" sz="2400"/>
              <a:t>360-degree feedback</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t>The Appraisal Period</a:t>
            </a:r>
            <a:endParaRPr lang="en-US"/>
          </a:p>
        </p:txBody>
      </p:sp>
      <p:sp>
        <p:nvSpPr>
          <p:cNvPr id="3" name="Content Placeholder 2"/>
          <p:cNvSpPr>
            <a:spLocks noGrp="1"/>
          </p:cNvSpPr>
          <p:nvPr>
            <p:ph idx="1"/>
          </p:nvPr>
        </p:nvSpPr>
        <p:spPr/>
        <p:txBody>
          <a:bodyPr/>
          <a:lstStyle/>
          <a:p>
            <a:r>
              <a:rPr lang="en-US" altLang="en-US" sz="2400"/>
              <a:t>Prepared at specific intervals</a:t>
            </a:r>
          </a:p>
          <a:p>
            <a:r>
              <a:rPr lang="en-US" altLang="en-US" sz="2400"/>
              <a:t>Usually annually or semiannually</a:t>
            </a:r>
          </a:p>
          <a:p>
            <a:r>
              <a:rPr lang="en-US" altLang="en-US" sz="2400"/>
              <a:t>Period may begin with employee’s date of hire</a:t>
            </a:r>
          </a:p>
          <a:p>
            <a:r>
              <a:rPr lang="en-US" altLang="en-US" sz="2400"/>
              <a:t>All employees may be evaluated at same time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t>Performance Appraisal Systems</a:t>
            </a:r>
            <a:endParaRPr lang="en-US"/>
          </a:p>
        </p:txBody>
      </p:sp>
      <p:sp>
        <p:nvSpPr>
          <p:cNvPr id="3" name="Content Placeholder 2"/>
          <p:cNvSpPr>
            <a:spLocks noGrp="1"/>
          </p:cNvSpPr>
          <p:nvPr>
            <p:ph idx="1"/>
          </p:nvPr>
        </p:nvSpPr>
        <p:spPr/>
        <p:txBody>
          <a:bodyPr/>
          <a:lstStyle/>
          <a:p>
            <a:r>
              <a:rPr lang="en-IN" altLang="en-US" sz="2400"/>
              <a:t>Trait systems</a:t>
            </a:r>
            <a:endParaRPr lang="en-US" altLang="en-US" sz="2400"/>
          </a:p>
          <a:p>
            <a:r>
              <a:rPr lang="en-IN" altLang="en-US" sz="2400"/>
              <a:t>Comparison systems</a:t>
            </a:r>
            <a:endParaRPr lang="en-US" altLang="en-US" sz="2400"/>
          </a:p>
          <a:p>
            <a:r>
              <a:rPr lang="en-IN" altLang="en-US" sz="2400"/>
              <a:t>Behavioral systems</a:t>
            </a:r>
            <a:endParaRPr lang="en-US" altLang="en-US" sz="2400"/>
          </a:p>
          <a:p>
            <a:r>
              <a:rPr lang="en-IN" altLang="en-US" sz="2400"/>
              <a:t>Results-based systems</a:t>
            </a:r>
            <a:endParaRPr lang="en-US" altLang="en-US" sz="24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t>Trait Systems</a:t>
            </a:r>
            <a:endParaRPr lang="en-US"/>
          </a:p>
        </p:txBody>
      </p:sp>
      <p:sp>
        <p:nvSpPr>
          <p:cNvPr id="3" name="Content Placeholder 2"/>
          <p:cNvSpPr>
            <a:spLocks noGrp="1"/>
          </p:cNvSpPr>
          <p:nvPr>
            <p:ph idx="1"/>
          </p:nvPr>
        </p:nvSpPr>
        <p:spPr/>
        <p:txBody>
          <a:bodyPr/>
          <a:lstStyle/>
          <a:p>
            <a:r>
              <a:rPr lang="en-US" altLang="en-US" sz="2400"/>
              <a:t>Evaluate employees based on traits (for example):</a:t>
            </a:r>
          </a:p>
          <a:p>
            <a:pPr lvl="1"/>
            <a:r>
              <a:rPr lang="en-US" altLang="en-US" sz="2400"/>
              <a:t>Quality of work</a:t>
            </a:r>
          </a:p>
          <a:p>
            <a:pPr lvl="1"/>
            <a:r>
              <a:rPr lang="en-US" altLang="en-US" sz="2400"/>
              <a:t>Dependability</a:t>
            </a:r>
          </a:p>
          <a:p>
            <a:r>
              <a:rPr lang="en-US" altLang="en-US" sz="2400"/>
              <a:t>Limitations (e.g., traits represent a predisposition for behavior, but not behavior itself)</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t>Trait-Oriented Performance Appraisal</a:t>
            </a:r>
            <a:endParaRPr lang="en-US"/>
          </a:p>
        </p:txBody>
      </p:sp>
      <p:sp>
        <p:nvSpPr>
          <p:cNvPr id="3" name="Content Placeholder 2"/>
          <p:cNvSpPr>
            <a:spLocks noGrp="1"/>
          </p:cNvSpPr>
          <p:nvPr>
            <p:ph idx="1"/>
          </p:nvPr>
        </p:nvSpPr>
        <p:spPr>
          <a:xfrm>
            <a:off x="457200" y="1600201"/>
            <a:ext cx="8229600" cy="457200"/>
          </a:xfrm>
        </p:spPr>
        <p:txBody>
          <a:bodyPr/>
          <a:lstStyle/>
          <a:p>
            <a:pPr marL="0" indent="0">
              <a:buNone/>
            </a:pPr>
            <a:r>
              <a:rPr lang="en-US" sz="2200" b="1"/>
              <a:t>Figure 7.2 </a:t>
            </a:r>
            <a:r>
              <a:rPr lang="en-US" sz="2200"/>
              <a:t>A Trait-Oriented Performance Appraisal Rating Form</a:t>
            </a:r>
          </a:p>
        </p:txBody>
      </p:sp>
      <p:pic>
        <p:nvPicPr>
          <p:cNvPr id="5" name="Picture 4" descr="An example of a trait oriented performance appraisal rating form. The form has 5 numbered traits, and the following pre formatted responses. A, outstanding, B, above average, C, average, D, below average, E, poor. The header of the form leaves space for the employee name, supervisor’s name, employee’s position, and the review period. Trait 1 is diligence, 2 is cooperation with others, 3 is communication skills, 4 is leadership, and 5 is decisivenes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5069" y="2240280"/>
            <a:ext cx="7798198" cy="3634533"/>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t>Comparison Systems</a:t>
            </a:r>
            <a:endParaRPr lang="en-US"/>
          </a:p>
        </p:txBody>
      </p:sp>
      <p:sp>
        <p:nvSpPr>
          <p:cNvPr id="3" name="Content Placeholder 2"/>
          <p:cNvSpPr>
            <a:spLocks noGrp="1"/>
          </p:cNvSpPr>
          <p:nvPr>
            <p:ph idx="1"/>
          </p:nvPr>
        </p:nvSpPr>
        <p:spPr/>
        <p:txBody>
          <a:bodyPr/>
          <a:lstStyle/>
          <a:p>
            <a:r>
              <a:rPr lang="en-US" altLang="en-US" sz="2400"/>
              <a:t>Evaluate an employee’s performance against that of another</a:t>
            </a:r>
          </a:p>
          <a:p>
            <a:r>
              <a:rPr lang="en-US" altLang="en-US" sz="2400"/>
              <a:t>Employees ranked from the best performer to the poorest performer</a:t>
            </a:r>
          </a:p>
          <a:p>
            <a:pPr lvl="1"/>
            <a:r>
              <a:rPr lang="en-US" altLang="en-US" sz="2400"/>
              <a:t>Forced distribution: stacked rating system</a:t>
            </a:r>
          </a:p>
          <a:p>
            <a:pPr lvl="1"/>
            <a:r>
              <a:rPr lang="en-US" altLang="en-US" sz="2400"/>
              <a:t>Paired comparison: variation of ranking system</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t>Forced Distribution System </a:t>
            </a:r>
            <a:r>
              <a:rPr lang="en-US" altLang="en-US" sz="2000" b="0"/>
              <a:t>(1 of 2)</a:t>
            </a:r>
            <a:endParaRPr lang="en-US" sz="2000" b="0"/>
          </a:p>
        </p:txBody>
      </p:sp>
      <p:sp>
        <p:nvSpPr>
          <p:cNvPr id="5" name="Content Placeholder 4"/>
          <p:cNvSpPr>
            <a:spLocks noGrp="1"/>
          </p:cNvSpPr>
          <p:nvPr>
            <p:ph idx="1"/>
          </p:nvPr>
        </p:nvSpPr>
        <p:spPr>
          <a:xfrm>
            <a:off x="457200" y="1600201"/>
            <a:ext cx="8229600" cy="381000"/>
          </a:xfrm>
        </p:spPr>
        <p:txBody>
          <a:bodyPr/>
          <a:lstStyle/>
          <a:p>
            <a:pPr marL="0" indent="0">
              <a:buNone/>
            </a:pPr>
            <a:r>
              <a:rPr lang="en-US" sz="2000" b="1"/>
              <a:t>Figure 7.3</a:t>
            </a:r>
            <a:r>
              <a:rPr lang="en-US" sz="2000"/>
              <a:t> A Forced Distribution Performance Appraisal Rating Form</a:t>
            </a:r>
          </a:p>
        </p:txBody>
      </p:sp>
      <p:sp>
        <p:nvSpPr>
          <p:cNvPr id="3" name="Content Placeholder 2"/>
          <p:cNvSpPr>
            <a:spLocks noGrp="1"/>
          </p:cNvSpPr>
          <p:nvPr>
            <p:ph idx="13"/>
          </p:nvPr>
        </p:nvSpPr>
        <p:spPr>
          <a:xfrm>
            <a:off x="457200" y="2090062"/>
            <a:ext cx="8229600" cy="4310738"/>
          </a:xfrm>
        </p:spPr>
        <p:txBody>
          <a:bodyPr/>
          <a:lstStyle/>
          <a:p>
            <a:pPr marL="0" indent="0">
              <a:spcBef>
                <a:spcPts val="600"/>
              </a:spcBef>
              <a:buNone/>
            </a:pPr>
            <a:r>
              <a:rPr lang="en-US" sz="2000" b="1"/>
              <a:t>Instructions:</a:t>
            </a:r>
            <a:r>
              <a:rPr lang="en-US" sz="2000" i="1"/>
              <a:t> </a:t>
            </a:r>
            <a:r>
              <a:rPr lang="en-US" sz="2000"/>
              <a:t>You are required to rate the performance for the previous 3 months of the 15 workers employed as animal keepers to conform with the following performance distribution:</a:t>
            </a:r>
          </a:p>
          <a:p>
            <a:pPr>
              <a:spcBef>
                <a:spcPts val="600"/>
              </a:spcBef>
            </a:pPr>
            <a:r>
              <a:rPr lang="en-US" sz="2000" b="1"/>
              <a:t>15 percent</a:t>
            </a:r>
            <a:r>
              <a:rPr lang="en-US" sz="2000" i="1"/>
              <a:t> </a:t>
            </a:r>
            <a:r>
              <a:rPr lang="en-US" sz="2000"/>
              <a:t>of the animal keepers will be rated as having exhibited poor performance.</a:t>
            </a:r>
          </a:p>
          <a:p>
            <a:pPr>
              <a:spcBef>
                <a:spcPts val="600"/>
              </a:spcBef>
            </a:pPr>
            <a:r>
              <a:rPr lang="en-US" sz="2000" b="1"/>
              <a:t>20 percent</a:t>
            </a:r>
            <a:r>
              <a:rPr lang="en-US" sz="2000" i="1"/>
              <a:t> </a:t>
            </a:r>
            <a:r>
              <a:rPr lang="en-US" sz="2000"/>
              <a:t>of the animal keepers will be rated as having exhibited below-average performance.</a:t>
            </a:r>
          </a:p>
          <a:p>
            <a:pPr>
              <a:spcBef>
                <a:spcPts val="600"/>
              </a:spcBef>
            </a:pPr>
            <a:r>
              <a:rPr lang="en-US" sz="2000" b="1"/>
              <a:t>35 percent</a:t>
            </a:r>
            <a:r>
              <a:rPr lang="en-US" sz="2000" i="1"/>
              <a:t> </a:t>
            </a:r>
            <a:r>
              <a:rPr lang="en-US" sz="2000"/>
              <a:t>of the animal keepers will be rated as having exhibited average performance.</a:t>
            </a:r>
          </a:p>
          <a:p>
            <a:pPr>
              <a:spcBef>
                <a:spcPts val="600"/>
              </a:spcBef>
            </a:pPr>
            <a:r>
              <a:rPr lang="en-US" sz="2000" b="1"/>
              <a:t>20 percent</a:t>
            </a:r>
            <a:r>
              <a:rPr lang="en-US" sz="2000" i="1"/>
              <a:t> </a:t>
            </a:r>
            <a:r>
              <a:rPr lang="en-US" sz="2000"/>
              <a:t>of the animal keepers will be rated as having exhibited above-average performance.</a:t>
            </a:r>
          </a:p>
          <a:p>
            <a:pPr>
              <a:spcBef>
                <a:spcPts val="600"/>
              </a:spcBef>
            </a:pPr>
            <a:r>
              <a:rPr lang="en-US" sz="2000" b="1"/>
              <a:t>10 percent</a:t>
            </a:r>
            <a:r>
              <a:rPr lang="en-US" sz="2000" i="1"/>
              <a:t> </a:t>
            </a:r>
            <a:r>
              <a:rPr lang="en-US" sz="2000"/>
              <a:t>of the animal keepers will be rated as having exhibited superior performance.</a:t>
            </a:r>
          </a:p>
        </p:txBody>
      </p:sp>
    </p:spTree>
    <p:extLst>
      <p:ext uri="{BB962C8B-B14F-4D97-AF65-F5344CB8AC3E}">
        <p14:creationId xmlns:p14="http://schemas.microsoft.com/office/powerpoint/2010/main" val="2606599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t>Forced Distribution System </a:t>
            </a:r>
            <a:r>
              <a:rPr lang="en-US" altLang="en-US" sz="2000" b="0"/>
              <a:t>(2 of 2)</a:t>
            </a:r>
            <a:endParaRPr lang="en-US" sz="2000" b="0"/>
          </a:p>
        </p:txBody>
      </p:sp>
      <p:sp>
        <p:nvSpPr>
          <p:cNvPr id="5" name="Content Placeholder 4"/>
          <p:cNvSpPr>
            <a:spLocks noGrp="1"/>
          </p:cNvSpPr>
          <p:nvPr>
            <p:ph idx="1"/>
          </p:nvPr>
        </p:nvSpPr>
        <p:spPr>
          <a:xfrm>
            <a:off x="457200" y="1600201"/>
            <a:ext cx="8229600" cy="381000"/>
          </a:xfrm>
        </p:spPr>
        <p:txBody>
          <a:bodyPr/>
          <a:lstStyle/>
          <a:p>
            <a:pPr marL="0" indent="0">
              <a:buNone/>
            </a:pPr>
            <a:r>
              <a:rPr lang="en-US" sz="2000" b="1"/>
              <a:t>Figure 7.3 [Continued]</a:t>
            </a:r>
          </a:p>
        </p:txBody>
      </p:sp>
      <p:sp>
        <p:nvSpPr>
          <p:cNvPr id="3" name="Content Placeholder 2"/>
          <p:cNvSpPr>
            <a:spLocks noGrp="1"/>
          </p:cNvSpPr>
          <p:nvPr>
            <p:ph idx="13"/>
          </p:nvPr>
        </p:nvSpPr>
        <p:spPr>
          <a:xfrm>
            <a:off x="457200" y="2133599"/>
            <a:ext cx="8229600" cy="3048001"/>
          </a:xfrm>
        </p:spPr>
        <p:txBody>
          <a:bodyPr/>
          <a:lstStyle/>
          <a:p>
            <a:pPr marL="0" indent="0">
              <a:spcBef>
                <a:spcPts val="600"/>
              </a:spcBef>
              <a:buNone/>
            </a:pPr>
            <a:r>
              <a:rPr lang="en-US" sz="2000"/>
              <a:t>Use the following guidelines for rating performance. On the basis of the five duties listed in the job description for animal keeper, the employee’s performance is characterized as:</a:t>
            </a:r>
          </a:p>
          <a:p>
            <a:pPr>
              <a:spcBef>
                <a:spcPts val="600"/>
              </a:spcBef>
            </a:pPr>
            <a:r>
              <a:rPr lang="en-US" sz="2000" b="1"/>
              <a:t>Poor </a:t>
            </a:r>
            <a:r>
              <a:rPr lang="en-US" sz="2000"/>
              <a:t>if the incumbent performs only one of the duties well.</a:t>
            </a:r>
          </a:p>
          <a:p>
            <a:pPr>
              <a:spcBef>
                <a:spcPts val="600"/>
              </a:spcBef>
            </a:pPr>
            <a:r>
              <a:rPr lang="en-US" sz="2000" b="1"/>
              <a:t>Below average</a:t>
            </a:r>
            <a:r>
              <a:rPr lang="en-US" sz="2000" i="1"/>
              <a:t> </a:t>
            </a:r>
            <a:r>
              <a:rPr lang="en-US" sz="2000"/>
              <a:t>if the incumbent performs only two of the duties well.</a:t>
            </a:r>
          </a:p>
          <a:p>
            <a:pPr>
              <a:spcBef>
                <a:spcPts val="600"/>
              </a:spcBef>
            </a:pPr>
            <a:r>
              <a:rPr lang="en-US" sz="2000" b="1"/>
              <a:t>Average</a:t>
            </a:r>
            <a:r>
              <a:rPr lang="en-US" sz="2000" i="1"/>
              <a:t> </a:t>
            </a:r>
            <a:r>
              <a:rPr lang="en-US" sz="2000"/>
              <a:t>if the incumbent performs only three of the duties well.</a:t>
            </a:r>
          </a:p>
          <a:p>
            <a:pPr>
              <a:spcBef>
                <a:spcPts val="600"/>
              </a:spcBef>
            </a:pPr>
            <a:r>
              <a:rPr lang="en-US" sz="2000" b="1"/>
              <a:t>Above average</a:t>
            </a:r>
            <a:r>
              <a:rPr lang="en-US" sz="2000" i="1"/>
              <a:t> </a:t>
            </a:r>
            <a:r>
              <a:rPr lang="en-US" sz="2000"/>
              <a:t>if the incumbent performs only four of the duties well.</a:t>
            </a:r>
          </a:p>
          <a:p>
            <a:pPr>
              <a:spcBef>
                <a:spcPts val="600"/>
              </a:spcBef>
            </a:pPr>
            <a:r>
              <a:rPr lang="en-US" sz="2000" b="1"/>
              <a:t>Superior</a:t>
            </a:r>
            <a:r>
              <a:rPr lang="en-US" sz="2000" i="1"/>
              <a:t> </a:t>
            </a:r>
            <a:r>
              <a:rPr lang="en-US" sz="2000"/>
              <a:t>if the incumbent performs all five of the duties well.</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t>Paired Comparison System</a:t>
            </a:r>
            <a:endParaRPr lang="en-US"/>
          </a:p>
        </p:txBody>
      </p:sp>
      <p:sp>
        <p:nvSpPr>
          <p:cNvPr id="3" name="Content Placeholder 2"/>
          <p:cNvSpPr>
            <a:spLocks noGrp="1"/>
          </p:cNvSpPr>
          <p:nvPr>
            <p:ph idx="1"/>
          </p:nvPr>
        </p:nvSpPr>
        <p:spPr>
          <a:xfrm>
            <a:off x="457200" y="1600201"/>
            <a:ext cx="8229600" cy="457200"/>
          </a:xfrm>
        </p:spPr>
        <p:txBody>
          <a:bodyPr/>
          <a:lstStyle/>
          <a:p>
            <a:pPr marL="0" indent="0">
              <a:buNone/>
            </a:pPr>
            <a:r>
              <a:rPr lang="en-US" sz="2000" b="1"/>
              <a:t>Figure 7.4 </a:t>
            </a:r>
            <a:r>
              <a:rPr lang="en-US" sz="2000"/>
              <a:t>A Paired Comparison Performance Appraisal Rating Form</a:t>
            </a:r>
          </a:p>
        </p:txBody>
      </p:sp>
      <p:pic>
        <p:nvPicPr>
          <p:cNvPr id="5" name="Picture 4" descr="Instructions. Please indicate by placing an X which employee of each pair has performed most effectively during the past year. Bob Brown and Mary Green, Bob has the X. Bob Brown and Jim Smith, Bob has the X. Bob Brown and Allen Jones, Allen has the X. Mary Green and Jim Smith, Mary has the X. Mary Green and Allen Jones, Allen has the X. Jim Smith and Allen Jones, Allen has the X."/>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6826" y="2187557"/>
            <a:ext cx="8114836" cy="2518396"/>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t>Behavioral Systems</a:t>
            </a:r>
            <a:endParaRPr lang="en-US"/>
          </a:p>
        </p:txBody>
      </p:sp>
      <p:sp>
        <p:nvSpPr>
          <p:cNvPr id="3" name="Content Placeholder 2"/>
          <p:cNvSpPr>
            <a:spLocks noGrp="1"/>
          </p:cNvSpPr>
          <p:nvPr>
            <p:ph idx="1"/>
          </p:nvPr>
        </p:nvSpPr>
        <p:spPr/>
        <p:txBody>
          <a:bodyPr/>
          <a:lstStyle/>
          <a:p>
            <a:r>
              <a:rPr lang="en-US" altLang="en-US" sz="2400"/>
              <a:t>Rates extent to which employees display successful job performance behaviors</a:t>
            </a:r>
          </a:p>
          <a:p>
            <a:r>
              <a:rPr lang="en-US" altLang="en-US" sz="2400"/>
              <a:t>Three types:</a:t>
            </a:r>
          </a:p>
          <a:p>
            <a:pPr lvl="1"/>
            <a:r>
              <a:rPr lang="en-US" altLang="en-US" sz="2400"/>
              <a:t>Critical Incident Technique (C</a:t>
            </a:r>
            <a:r>
              <a:rPr lang="en-US" altLang="en-US" sz="100"/>
              <a:t> </a:t>
            </a:r>
            <a:r>
              <a:rPr lang="en-US" altLang="en-US" sz="2400"/>
              <a:t>I</a:t>
            </a:r>
            <a:r>
              <a:rPr lang="en-US" altLang="en-US" sz="100"/>
              <a:t> </a:t>
            </a:r>
            <a:r>
              <a:rPr lang="en-US" altLang="en-US" sz="2400"/>
              <a:t>T)</a:t>
            </a:r>
          </a:p>
          <a:p>
            <a:pPr lvl="1"/>
            <a:r>
              <a:rPr lang="en-US" altLang="en-US" sz="2400"/>
              <a:t>Behaviorally Anchored Rating Scales (B</a:t>
            </a:r>
            <a:r>
              <a:rPr lang="en-US" altLang="en-US" sz="100"/>
              <a:t> </a:t>
            </a:r>
            <a:r>
              <a:rPr lang="en-US" altLang="en-US" sz="2400"/>
              <a:t>A</a:t>
            </a:r>
            <a:r>
              <a:rPr lang="en-US" altLang="en-US" sz="100"/>
              <a:t> </a:t>
            </a:r>
            <a:r>
              <a:rPr lang="en-US" altLang="en-US" sz="2400"/>
              <a:t>R</a:t>
            </a:r>
            <a:r>
              <a:rPr lang="en-US" altLang="en-US" sz="100"/>
              <a:t> </a:t>
            </a:r>
            <a:r>
              <a:rPr lang="en-US" altLang="en-US" sz="2400"/>
              <a:t>S)</a:t>
            </a:r>
          </a:p>
          <a:p>
            <a:pPr lvl="1"/>
            <a:r>
              <a:rPr lang="en-US" altLang="en-US" sz="2400"/>
              <a:t>Behavioral Observation Scale (B</a:t>
            </a:r>
            <a:r>
              <a:rPr lang="en-US" altLang="en-US" sz="100"/>
              <a:t> </a:t>
            </a:r>
            <a:r>
              <a:rPr lang="en-US" altLang="en-US" sz="2400"/>
              <a:t>O</a:t>
            </a:r>
            <a:r>
              <a:rPr lang="en-US" altLang="en-US" sz="100"/>
              <a:t> </a:t>
            </a:r>
            <a:r>
              <a:rPr lang="en-US" altLang="en-US" sz="2400"/>
              <a:t>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t>Critical Incident Technique (C</a:t>
            </a:r>
            <a:r>
              <a:rPr lang="en-US" altLang="en-US" sz="100"/>
              <a:t> </a:t>
            </a:r>
            <a:r>
              <a:rPr lang="en-US" altLang="en-US"/>
              <a:t>I</a:t>
            </a:r>
            <a:r>
              <a:rPr lang="en-US" altLang="en-US" sz="100"/>
              <a:t> </a:t>
            </a:r>
            <a:r>
              <a:rPr lang="en-US" altLang="en-US"/>
              <a:t>T)</a:t>
            </a:r>
            <a:endParaRPr lang="en-US"/>
          </a:p>
        </p:txBody>
      </p:sp>
      <p:sp>
        <p:nvSpPr>
          <p:cNvPr id="3" name="Content Placeholder 2"/>
          <p:cNvSpPr>
            <a:spLocks noGrp="1"/>
          </p:cNvSpPr>
          <p:nvPr>
            <p:ph idx="1"/>
          </p:nvPr>
        </p:nvSpPr>
        <p:spPr>
          <a:xfrm>
            <a:off x="457200" y="1600201"/>
            <a:ext cx="8229600" cy="381000"/>
          </a:xfrm>
        </p:spPr>
        <p:txBody>
          <a:bodyPr/>
          <a:lstStyle/>
          <a:p>
            <a:pPr marL="0" indent="0">
              <a:buNone/>
            </a:pPr>
            <a:r>
              <a:rPr lang="en-US" sz="2200" b="1"/>
              <a:t>Figure 7.5 </a:t>
            </a:r>
            <a:r>
              <a:rPr lang="en-US" sz="2200"/>
              <a:t>A Critical Incidents Performance Appraisal Rating Form</a:t>
            </a:r>
          </a:p>
        </p:txBody>
      </p:sp>
      <p:pic>
        <p:nvPicPr>
          <p:cNvPr id="5" name="Picture 4" descr="An example of a critical incidents performance appraisal rating form. The form has 4 statements of work behavior, and the following pre formatted responses. 1, never, 2, almost never, 3, sometimes, 4, fairly often, 5, very often. Instructions. For each description of work behavior, circle the number that best describes how frequently the employee engages in that behavior. 1. The incumbent removes manure and unconsumed food from the animal enclosures. 2. The incumbent haphazardly measures the feed items when placing them in the animal enclosures. 3. The incumbent leaves refuse dropped by visitors on and around the public walkways. 4. The incumbent skillfully identifies instances of abnormal behavior among the animals, which represents signs of illnes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64834" y="2117662"/>
            <a:ext cx="7346255" cy="4151165"/>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7315200" cy="1097280"/>
          </a:xfrm>
        </p:spPr>
        <p:txBody>
          <a:bodyPr/>
          <a:lstStyle/>
          <a:p>
            <a:r>
              <a:rPr lang="en-US" altLang="en-US"/>
              <a:t>Behaviorally Anchored Rating Scales (B</a:t>
            </a:r>
            <a:r>
              <a:rPr lang="en-US" altLang="en-US" sz="100"/>
              <a:t> </a:t>
            </a:r>
            <a:r>
              <a:rPr lang="en-US" altLang="en-US"/>
              <a:t>A</a:t>
            </a:r>
            <a:r>
              <a:rPr lang="en-US" altLang="en-US" sz="100"/>
              <a:t> </a:t>
            </a:r>
            <a:r>
              <a:rPr lang="en-US" altLang="en-US"/>
              <a:t>R</a:t>
            </a:r>
            <a:r>
              <a:rPr lang="en-US" altLang="en-US" sz="100"/>
              <a:t> </a:t>
            </a:r>
            <a:r>
              <a:rPr lang="en-US" altLang="en-US"/>
              <a:t>S) </a:t>
            </a:r>
            <a:r>
              <a:rPr lang="en-US" altLang="en-US" sz="2000" b="0"/>
              <a:t>(1 of 2)</a:t>
            </a:r>
            <a:endParaRPr lang="en-US" sz="2000" b="0"/>
          </a:p>
        </p:txBody>
      </p:sp>
      <p:sp>
        <p:nvSpPr>
          <p:cNvPr id="4" name="Content Placeholder 3"/>
          <p:cNvSpPr>
            <a:spLocks noGrp="1"/>
          </p:cNvSpPr>
          <p:nvPr>
            <p:ph idx="1"/>
          </p:nvPr>
        </p:nvSpPr>
        <p:spPr>
          <a:xfrm>
            <a:off x="457200" y="1600200"/>
            <a:ext cx="8077200" cy="457199"/>
          </a:xfrm>
        </p:spPr>
        <p:txBody>
          <a:bodyPr/>
          <a:lstStyle/>
          <a:p>
            <a:pPr marL="0" indent="0">
              <a:buNone/>
            </a:pPr>
            <a:r>
              <a:rPr lang="en-US" sz="2000" b="1"/>
              <a:t>Table 7.1 </a:t>
            </a:r>
            <a:r>
              <a:rPr lang="en-US" sz="2000"/>
              <a:t>B</a:t>
            </a:r>
            <a:r>
              <a:rPr lang="en-US" sz="100"/>
              <a:t> </a:t>
            </a:r>
            <a:r>
              <a:rPr lang="en-US" sz="2000"/>
              <a:t>A</a:t>
            </a:r>
            <a:r>
              <a:rPr lang="en-US" sz="100"/>
              <a:t> </a:t>
            </a:r>
            <a:r>
              <a:rPr lang="en-US" sz="2000"/>
              <a:t>R</a:t>
            </a:r>
            <a:r>
              <a:rPr lang="en-US" sz="100"/>
              <a:t> </a:t>
            </a:r>
            <a:r>
              <a:rPr lang="en-US" sz="2000"/>
              <a:t>S for Factor: Ability to Present Positive Company Image</a:t>
            </a:r>
          </a:p>
        </p:txBody>
      </p:sp>
      <p:graphicFrame>
        <p:nvGraphicFramePr>
          <p:cNvPr id="3" name="Table 2"/>
          <p:cNvGraphicFramePr>
            <a:graphicFrameLocks noGrp="1"/>
          </p:cNvGraphicFramePr>
          <p:nvPr>
            <p:extLst>
              <p:ext uri="{D42A27DB-BD31-4B8C-83A1-F6EECF244321}">
                <p14:modId xmlns:p14="http://schemas.microsoft.com/office/powerpoint/2010/main" val="2964147146"/>
              </p:ext>
            </p:extLst>
          </p:nvPr>
        </p:nvGraphicFramePr>
        <p:xfrm>
          <a:off x="595086" y="2122720"/>
          <a:ext cx="7696200" cy="4206240"/>
        </p:xfrm>
        <a:graphic>
          <a:graphicData uri="http://schemas.openxmlformats.org/drawingml/2006/table">
            <a:tbl>
              <a:tblPr firstRow="1" bandRow="1">
                <a:tableStyleId>{3B4B98B0-60AC-42C2-AFA5-B58CD77FA1E5}</a:tableStyleId>
              </a:tblPr>
              <a:tblGrid>
                <a:gridCol w="2895600">
                  <a:extLst>
                    <a:ext uri="{9D8B030D-6E8A-4147-A177-3AD203B41FA5}">
                      <a16:colId xmlns:a16="http://schemas.microsoft.com/office/drawing/2014/main" val="1812251532"/>
                    </a:ext>
                  </a:extLst>
                </a:gridCol>
                <a:gridCol w="4800600">
                  <a:extLst>
                    <a:ext uri="{9D8B030D-6E8A-4147-A177-3AD203B41FA5}">
                      <a16:colId xmlns:a16="http://schemas.microsoft.com/office/drawing/2014/main" val="3260089559"/>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kern="1200" baseline="0">
                          <a:solidFill>
                            <a:schemeClr val="tx1"/>
                          </a:solidFill>
                          <a:latin typeface="+mn-lt"/>
                          <a:ea typeface="+mn-ea"/>
                          <a:cs typeface="+mn-cs"/>
                        </a:rPr>
                        <a:t>Clearly Outstanding Performance:</a:t>
                      </a:r>
                      <a:endParaRPr lang="en-US" sz="180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kern="1200" baseline="0">
                          <a:solidFill>
                            <a:schemeClr val="tx1"/>
                          </a:solidFill>
                          <a:latin typeface="+mn-lt"/>
                          <a:ea typeface="+mn-ea"/>
                          <a:cs typeface="+mn-cs"/>
                        </a:rPr>
                        <a:t>Makes excellent impression on college recruits. Carefully explains positive aspects of the company. Listens to applicant and answers questions in a very positive manner.</a:t>
                      </a:r>
                      <a:endParaRPr lang="en-US" sz="1800" b="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863974059"/>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kern="1200" baseline="0">
                          <a:solidFill>
                            <a:schemeClr val="tx1"/>
                          </a:solidFill>
                          <a:latin typeface="+mn-lt"/>
                          <a:ea typeface="+mn-ea"/>
                          <a:cs typeface="+mn-cs"/>
                        </a:rPr>
                        <a:t>Excellent Performance:</a:t>
                      </a:r>
                      <a:endParaRPr lang="en-US" sz="180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800" kern="1200" baseline="0">
                          <a:solidFill>
                            <a:schemeClr val="tx1"/>
                          </a:solidFill>
                          <a:latin typeface="+mn-lt"/>
                          <a:ea typeface="+mn-ea"/>
                          <a:cs typeface="+mn-cs"/>
                        </a:rPr>
                        <a:t>Makes good impression on college recruits. Answers all questions and explains positive aspects of the company. Answers questions in a positive manner.</a:t>
                      </a:r>
                      <a:endParaRPr lang="en-US" sz="180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053739178"/>
                  </a:ext>
                </a:extLst>
              </a:tr>
              <a:tr h="370840">
                <a:tc>
                  <a:txBody>
                    <a:bodyPr/>
                    <a:lstStyle/>
                    <a:p>
                      <a:r>
                        <a:rPr lang="en-US" sz="1800" b="1" kern="1200" baseline="0">
                          <a:solidFill>
                            <a:schemeClr val="tx1"/>
                          </a:solidFill>
                          <a:latin typeface="+mn-lt"/>
                          <a:ea typeface="+mn-ea"/>
                          <a:cs typeface="+mn-cs"/>
                        </a:rPr>
                        <a:t>Good Performance:</a:t>
                      </a:r>
                      <a:endParaRPr lang="en-US" sz="180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800" kern="1200" baseline="0">
                          <a:solidFill>
                            <a:schemeClr val="tx1"/>
                          </a:solidFill>
                          <a:latin typeface="+mn-lt"/>
                          <a:ea typeface="+mn-ea"/>
                          <a:cs typeface="+mn-cs"/>
                        </a:rPr>
                        <a:t>Makes a reasonable impression on college recruits. Listens to applicant and answers questions in knowledgeable manner.</a:t>
                      </a:r>
                      <a:endParaRPr lang="en-US" sz="180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6065343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kern="1200" baseline="0">
                          <a:solidFill>
                            <a:schemeClr val="tx1"/>
                          </a:solidFill>
                          <a:latin typeface="+mn-lt"/>
                          <a:ea typeface="+mn-ea"/>
                          <a:cs typeface="+mn-cs"/>
                        </a:rPr>
                        <a:t>Average Performance:</a:t>
                      </a:r>
                      <a:endParaRPr lang="en-US" sz="180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800" kern="1200" baseline="0">
                          <a:solidFill>
                            <a:schemeClr val="tx1"/>
                          </a:solidFill>
                          <a:latin typeface="+mn-lt"/>
                          <a:ea typeface="+mn-ea"/>
                          <a:cs typeface="+mn-cs"/>
                        </a:rPr>
                        <a:t>Makes a fair impression on college recruits. Listens to applicant and answers most questions in a knowledgeable manner.</a:t>
                      </a:r>
                      <a:endParaRPr lang="en-US" sz="180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056788900"/>
                  </a:ext>
                </a:extLst>
              </a:tr>
            </a:tbl>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7162800" cy="1097280"/>
          </a:xfrm>
        </p:spPr>
        <p:txBody>
          <a:bodyPr/>
          <a:lstStyle/>
          <a:p>
            <a:r>
              <a:rPr lang="en-US" altLang="en-US"/>
              <a:t>Behaviorally Anchored Rating Scales (B</a:t>
            </a:r>
            <a:r>
              <a:rPr lang="en-US" altLang="en-US" sz="100"/>
              <a:t> </a:t>
            </a:r>
            <a:r>
              <a:rPr lang="en-US" altLang="en-US"/>
              <a:t>A</a:t>
            </a:r>
            <a:r>
              <a:rPr lang="en-US" altLang="en-US" sz="100"/>
              <a:t> </a:t>
            </a:r>
            <a:r>
              <a:rPr lang="en-US" altLang="en-US"/>
              <a:t>R</a:t>
            </a:r>
            <a:r>
              <a:rPr lang="en-US" altLang="en-US" sz="100"/>
              <a:t> </a:t>
            </a:r>
            <a:r>
              <a:rPr lang="en-US" altLang="en-US"/>
              <a:t>S) </a:t>
            </a:r>
            <a:r>
              <a:rPr lang="en-US" altLang="en-US" sz="2000" b="0"/>
              <a:t>(2 of 2)</a:t>
            </a:r>
            <a:endParaRPr lang="en-US" sz="2000" b="0"/>
          </a:p>
        </p:txBody>
      </p:sp>
      <p:sp>
        <p:nvSpPr>
          <p:cNvPr id="4" name="Content Placeholder 3"/>
          <p:cNvSpPr>
            <a:spLocks noGrp="1"/>
          </p:cNvSpPr>
          <p:nvPr>
            <p:ph idx="1"/>
          </p:nvPr>
        </p:nvSpPr>
        <p:spPr>
          <a:xfrm>
            <a:off x="457200" y="1600200"/>
            <a:ext cx="8229600" cy="457199"/>
          </a:xfrm>
        </p:spPr>
        <p:txBody>
          <a:bodyPr/>
          <a:lstStyle/>
          <a:p>
            <a:pPr marL="0" indent="0">
              <a:buNone/>
            </a:pPr>
            <a:r>
              <a:rPr lang="en-US" sz="2000" b="1"/>
              <a:t>Table 7.1 [Continued]</a:t>
            </a:r>
            <a:endParaRPr lang="en-US" sz="2000"/>
          </a:p>
        </p:txBody>
      </p:sp>
      <p:graphicFrame>
        <p:nvGraphicFramePr>
          <p:cNvPr id="3" name="Table 2"/>
          <p:cNvGraphicFramePr>
            <a:graphicFrameLocks noGrp="1"/>
          </p:cNvGraphicFramePr>
          <p:nvPr>
            <p:extLst>
              <p:ext uri="{D42A27DB-BD31-4B8C-83A1-F6EECF244321}">
                <p14:modId xmlns:p14="http://schemas.microsoft.com/office/powerpoint/2010/main" val="1847328115"/>
              </p:ext>
            </p:extLst>
          </p:nvPr>
        </p:nvGraphicFramePr>
        <p:xfrm>
          <a:off x="595086" y="2122720"/>
          <a:ext cx="7696200" cy="3790400"/>
        </p:xfrm>
        <a:graphic>
          <a:graphicData uri="http://schemas.openxmlformats.org/drawingml/2006/table">
            <a:tbl>
              <a:tblPr firstRow="1" bandRow="1">
                <a:tableStyleId>{3B4B98B0-60AC-42C2-AFA5-B58CD77FA1E5}</a:tableStyleId>
              </a:tblPr>
              <a:tblGrid>
                <a:gridCol w="2757714">
                  <a:extLst>
                    <a:ext uri="{9D8B030D-6E8A-4147-A177-3AD203B41FA5}">
                      <a16:colId xmlns:a16="http://schemas.microsoft.com/office/drawing/2014/main" val="1812251532"/>
                    </a:ext>
                  </a:extLst>
                </a:gridCol>
                <a:gridCol w="4938486">
                  <a:extLst>
                    <a:ext uri="{9D8B030D-6E8A-4147-A177-3AD203B41FA5}">
                      <a16:colId xmlns:a16="http://schemas.microsoft.com/office/drawing/2014/main" val="3260089559"/>
                    </a:ext>
                  </a:extLst>
                </a:gridCol>
              </a:tblGrid>
              <a:tr h="130628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kern="1200" baseline="0">
                          <a:solidFill>
                            <a:schemeClr val="tx1"/>
                          </a:solidFill>
                          <a:latin typeface="+mn-lt"/>
                          <a:ea typeface="+mn-ea"/>
                          <a:cs typeface="+mn-cs"/>
                        </a:rPr>
                        <a:t>Slightly Below Average Performance:</a:t>
                      </a:r>
                      <a:endParaRPr lang="en-US" sz="180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kern="1200" baseline="0">
                          <a:solidFill>
                            <a:schemeClr val="tx1"/>
                          </a:solidFill>
                          <a:latin typeface="+mn-lt"/>
                          <a:ea typeface="+mn-ea"/>
                          <a:cs typeface="+mn-cs"/>
                        </a:rPr>
                        <a:t>Attempts to make a good impression on college recruits. Listens to applicants but at times could be expected to have to go to other sources to get answers to questions.</a:t>
                      </a:r>
                      <a:endParaRPr lang="en-US" sz="1800" b="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863974059"/>
                  </a:ext>
                </a:extLst>
              </a:tr>
              <a:tr h="12954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kern="1200" baseline="0">
                          <a:solidFill>
                            <a:schemeClr val="tx1"/>
                          </a:solidFill>
                          <a:latin typeface="+mn-lt"/>
                          <a:ea typeface="+mn-ea"/>
                          <a:cs typeface="+mn-cs"/>
                        </a:rPr>
                        <a:t>Poor Performance:</a:t>
                      </a:r>
                      <a:endParaRPr lang="en-US" sz="180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kern="1200" baseline="0">
                          <a:solidFill>
                            <a:schemeClr val="tx1"/>
                          </a:solidFill>
                          <a:latin typeface="+mn-lt"/>
                          <a:ea typeface="+mn-ea"/>
                          <a:cs typeface="+mn-cs"/>
                        </a:rPr>
                        <a:t>At times makes poor impression on college recruits. Sometimes provides incorrect information to applicant or goes down blind avenues before realizing mistake.</a:t>
                      </a:r>
                      <a:endParaRPr lang="en-US" sz="180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053739178"/>
                  </a:ext>
                </a:extLst>
              </a:tr>
              <a:tr h="370840">
                <a:tc>
                  <a:txBody>
                    <a:bodyPr/>
                    <a:lstStyle/>
                    <a:p>
                      <a:r>
                        <a:rPr lang="en-US" sz="1800" b="1" kern="1200" baseline="0">
                          <a:solidFill>
                            <a:schemeClr val="tx1"/>
                          </a:solidFill>
                          <a:latin typeface="+mn-lt"/>
                          <a:ea typeface="+mn-ea"/>
                          <a:cs typeface="+mn-cs"/>
                        </a:rPr>
                        <a:t>Very Poor Performance:</a:t>
                      </a:r>
                      <a:endParaRPr lang="en-US" sz="180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800" kern="1200" baseline="0">
                          <a:solidFill>
                            <a:schemeClr val="tx1"/>
                          </a:solidFill>
                          <a:latin typeface="+mn-lt"/>
                          <a:ea typeface="+mn-ea"/>
                          <a:cs typeface="+mn-cs"/>
                        </a:rPr>
                        <a:t>Even with repeated instructions continues to make a poor impression. This interviewer could be expected to turn off college applicant from wanting to join the firm.</a:t>
                      </a:r>
                      <a:endParaRPr lang="en-US" sz="180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60653431"/>
                  </a:ext>
                </a:extLst>
              </a:tr>
            </a:tbl>
          </a:graphicData>
        </a:graphic>
      </p:graphicFrame>
    </p:spTree>
    <p:extLst>
      <p:ext uri="{BB962C8B-B14F-4D97-AF65-F5344CB8AC3E}">
        <p14:creationId xmlns:p14="http://schemas.microsoft.com/office/powerpoint/2010/main" val="28411558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t>Behavioral Observation Scales</a:t>
            </a:r>
            <a:endParaRPr lang="en-US"/>
          </a:p>
        </p:txBody>
      </p:sp>
      <p:sp>
        <p:nvSpPr>
          <p:cNvPr id="3" name="Content Placeholder 2"/>
          <p:cNvSpPr>
            <a:spLocks noGrp="1"/>
          </p:cNvSpPr>
          <p:nvPr>
            <p:ph idx="1"/>
          </p:nvPr>
        </p:nvSpPr>
        <p:spPr/>
        <p:txBody>
          <a:bodyPr/>
          <a:lstStyle/>
          <a:p>
            <a:r>
              <a:rPr lang="en-US" altLang="en-US" sz="2400"/>
              <a:t>Similar to B</a:t>
            </a:r>
            <a:r>
              <a:rPr lang="en-US" altLang="en-US" sz="100"/>
              <a:t> </a:t>
            </a:r>
            <a:r>
              <a:rPr lang="en-US" altLang="en-US" sz="2400"/>
              <a:t>A</a:t>
            </a:r>
            <a:r>
              <a:rPr lang="en-US" altLang="en-US" sz="100"/>
              <a:t> </a:t>
            </a:r>
            <a:r>
              <a:rPr lang="en-US" altLang="en-US" sz="2400"/>
              <a:t>R</a:t>
            </a:r>
            <a:r>
              <a:rPr lang="en-US" altLang="en-US" sz="100"/>
              <a:t> </a:t>
            </a:r>
            <a:r>
              <a:rPr lang="en-US" altLang="en-US" sz="2400"/>
              <a:t>S in its development</a:t>
            </a:r>
          </a:p>
          <a:p>
            <a:r>
              <a:rPr lang="en-US" altLang="en-US" sz="2400"/>
              <a:t>Compared to B</a:t>
            </a:r>
            <a:r>
              <a:rPr lang="en-US" altLang="en-US" sz="100"/>
              <a:t> </a:t>
            </a:r>
            <a:r>
              <a:rPr lang="en-US" altLang="en-US" sz="2400"/>
              <a:t>A</a:t>
            </a:r>
            <a:r>
              <a:rPr lang="en-US" altLang="en-US" sz="100"/>
              <a:t> </a:t>
            </a:r>
            <a:r>
              <a:rPr lang="en-US" altLang="en-US" sz="2400"/>
              <a:t>R</a:t>
            </a:r>
            <a:r>
              <a:rPr lang="en-US" altLang="en-US" sz="100"/>
              <a:t> </a:t>
            </a:r>
            <a:r>
              <a:rPr lang="en-US" altLang="en-US" sz="2400"/>
              <a:t>S, B</a:t>
            </a:r>
            <a:r>
              <a:rPr lang="en-US" altLang="en-US" sz="100"/>
              <a:t> </a:t>
            </a:r>
            <a:r>
              <a:rPr lang="en-US" altLang="en-US" sz="2400"/>
              <a:t>O</a:t>
            </a:r>
            <a:r>
              <a:rPr lang="en-US" altLang="en-US" sz="100"/>
              <a:t> </a:t>
            </a:r>
            <a:r>
              <a:rPr lang="en-US" altLang="en-US" sz="2400"/>
              <a:t>S focuses exclusively on positive performance behaviors</a:t>
            </a:r>
          </a:p>
          <a:p>
            <a:r>
              <a:rPr lang="en-US" altLang="en-US" sz="2400"/>
              <a:t>Appropriate for jobs that require observable behaviors</a:t>
            </a:r>
          </a:p>
          <a:p>
            <a:r>
              <a:rPr lang="en-US" altLang="en-US" sz="2400"/>
              <a:t>Requires observation of job behaviors on a regular basis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t>Results-Based Systems</a:t>
            </a:r>
            <a:endParaRPr lang="en-US"/>
          </a:p>
        </p:txBody>
      </p:sp>
      <p:sp>
        <p:nvSpPr>
          <p:cNvPr id="3" name="Content Placeholder 2"/>
          <p:cNvSpPr>
            <a:spLocks noGrp="1"/>
          </p:cNvSpPr>
          <p:nvPr>
            <p:ph idx="1"/>
          </p:nvPr>
        </p:nvSpPr>
        <p:spPr/>
        <p:txBody>
          <a:bodyPr/>
          <a:lstStyle/>
          <a:p>
            <a:r>
              <a:rPr lang="en-US" altLang="en-US" sz="2400"/>
              <a:t>Focuses on measurable outcomes such as sales, accident rates, and productivity</a:t>
            </a:r>
          </a:p>
          <a:p>
            <a:pPr lvl="1"/>
            <a:r>
              <a:rPr lang="en-US" altLang="en-US" sz="2400"/>
              <a:t>Management by objective (M</a:t>
            </a:r>
            <a:r>
              <a:rPr lang="en-US" altLang="en-US" sz="100"/>
              <a:t> </a:t>
            </a:r>
            <a:r>
              <a:rPr lang="en-US" altLang="en-US" sz="2400"/>
              <a:t>B</a:t>
            </a:r>
            <a:r>
              <a:rPr lang="en-US" altLang="en-US" sz="100"/>
              <a:t> </a:t>
            </a:r>
            <a:r>
              <a:rPr lang="en-US" altLang="en-US" sz="2400"/>
              <a:t>O)</a:t>
            </a:r>
          </a:p>
          <a:p>
            <a:pPr lvl="1"/>
            <a:r>
              <a:rPr lang="en-US" altLang="en-US" sz="2400"/>
              <a:t>Work standards method</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t>Work Standards Example</a:t>
            </a:r>
            <a:endParaRPr lang="en-US"/>
          </a:p>
        </p:txBody>
      </p:sp>
      <p:sp>
        <p:nvSpPr>
          <p:cNvPr id="3" name="Content Placeholder 2"/>
          <p:cNvSpPr>
            <a:spLocks noGrp="1"/>
          </p:cNvSpPr>
          <p:nvPr>
            <p:ph idx="1"/>
          </p:nvPr>
        </p:nvSpPr>
        <p:spPr>
          <a:xfrm>
            <a:off x="457200" y="1600201"/>
            <a:ext cx="8458200" cy="304800"/>
          </a:xfrm>
        </p:spPr>
        <p:txBody>
          <a:bodyPr/>
          <a:lstStyle/>
          <a:p>
            <a:pPr marL="0" indent="0">
              <a:buNone/>
            </a:pPr>
            <a:r>
              <a:rPr lang="en-US" sz="2200" b="1"/>
              <a:t>Figure 7.6</a:t>
            </a:r>
            <a:r>
              <a:rPr lang="en-US" sz="2200"/>
              <a:t> Calculation of a Piecework Award for a Garment Worker</a:t>
            </a:r>
          </a:p>
        </p:txBody>
      </p:sp>
      <p:pic>
        <p:nvPicPr>
          <p:cNvPr id="5" name="Picture 4" descr="An example of a calculation of a piecework award for a garment worker. An introductory statement explains the format for calculating the incentive award, and a table displays the calculations. Piecework standard, 15 stitched garments per hour. Hourly base pay rate awarded to employees when the standard is not met is $4.50 per hour. That is, workers receive $4.50 per hour worked regardless of whether they meet the piecework standard of 15 stitched garments per hour. Piecework incentive award is 75 cents per garment stitched per hour above the piecework standard. A table displays the calculation for the award. 2 rows represent the first hour and the second hour of work. Column 1. Guaranteed hourly base pay. Hour 1 $4.50, hour 2 $4.50. Column 2. Piecework award, number of garments stitched above the piecework standard times piecework incentive award. Hour 1, 10 garments times $0.75 per garment = $7.50. Hour 2, fewer than 15 stitched garments, thus piecework award = $10. Column 3. Total earnings. Hour 1 $12.00, hour 2 $4.5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8936" y="2157844"/>
            <a:ext cx="7720988" cy="4122441"/>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t>Problems in Performance Appraisal </a:t>
            </a:r>
            <a:r>
              <a:rPr lang="en-US" altLang="en-US" sz="2000" b="0"/>
              <a:t>(1 of 2)</a:t>
            </a:r>
            <a:endParaRPr lang="en-US" sz="2000" b="0"/>
          </a:p>
        </p:txBody>
      </p:sp>
      <p:sp>
        <p:nvSpPr>
          <p:cNvPr id="3" name="Content Placeholder 2"/>
          <p:cNvSpPr>
            <a:spLocks noGrp="1"/>
          </p:cNvSpPr>
          <p:nvPr>
            <p:ph idx="1"/>
          </p:nvPr>
        </p:nvSpPr>
        <p:spPr/>
        <p:txBody>
          <a:bodyPr/>
          <a:lstStyle/>
          <a:p>
            <a:r>
              <a:rPr lang="en-US" altLang="en-US" sz="2400"/>
              <a:t>Appraiser discomfort</a:t>
            </a:r>
          </a:p>
          <a:p>
            <a:r>
              <a:rPr lang="en-US" altLang="en-US" sz="2400"/>
              <a:t>Subjectivity</a:t>
            </a:r>
          </a:p>
          <a:p>
            <a:pPr lvl="1"/>
            <a:r>
              <a:rPr lang="en-US" altLang="en-US" sz="2400"/>
              <a:t>Bias errors</a:t>
            </a:r>
          </a:p>
          <a:p>
            <a:pPr lvl="2"/>
            <a:r>
              <a:rPr lang="en-US" altLang="en-US" sz="2400"/>
              <a:t>First-impression effect</a:t>
            </a:r>
          </a:p>
          <a:p>
            <a:pPr lvl="2"/>
            <a:r>
              <a:rPr lang="en-US" altLang="en-US" sz="2400"/>
              <a:t>Halo effect (positive halo)</a:t>
            </a:r>
          </a:p>
          <a:p>
            <a:pPr lvl="2"/>
            <a:r>
              <a:rPr lang="en-US" altLang="en-US" sz="2400"/>
              <a:t>Horn effect (negative halo)</a:t>
            </a:r>
          </a:p>
          <a:p>
            <a:pPr lvl="2"/>
            <a:r>
              <a:rPr lang="en-US" altLang="en-US" sz="2400"/>
              <a:t>Similar-to-me effect</a:t>
            </a:r>
          </a:p>
          <a:p>
            <a:pPr lvl="2"/>
            <a:r>
              <a:rPr lang="en-US" altLang="en-US" sz="2400"/>
              <a:t>Illegal discriminatory bias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t>Problems in Performance Appraisal </a:t>
            </a:r>
            <a:r>
              <a:rPr lang="en-US" altLang="en-US" sz="2000" b="0"/>
              <a:t>(2 of 2)</a:t>
            </a:r>
            <a:endParaRPr lang="en-US" sz="2000" b="0"/>
          </a:p>
        </p:txBody>
      </p:sp>
      <p:sp>
        <p:nvSpPr>
          <p:cNvPr id="3" name="Content Placeholder 2"/>
          <p:cNvSpPr>
            <a:spLocks noGrp="1"/>
          </p:cNvSpPr>
          <p:nvPr>
            <p:ph idx="1"/>
          </p:nvPr>
        </p:nvSpPr>
        <p:spPr/>
        <p:txBody>
          <a:bodyPr/>
          <a:lstStyle/>
          <a:p>
            <a:r>
              <a:rPr lang="en-US" altLang="en-US" sz="2400"/>
              <a:t>Subjectivity</a:t>
            </a:r>
          </a:p>
          <a:p>
            <a:pPr lvl="1"/>
            <a:r>
              <a:rPr lang="en-US" altLang="en-US" sz="2400"/>
              <a:t>Contrast errors</a:t>
            </a:r>
          </a:p>
          <a:p>
            <a:pPr lvl="1"/>
            <a:r>
              <a:rPr lang="en-US" altLang="en-US" sz="2400"/>
              <a:t>Errors of central tendency</a:t>
            </a:r>
          </a:p>
          <a:p>
            <a:pPr lvl="1"/>
            <a:r>
              <a:rPr lang="en-US" altLang="en-US" sz="2400"/>
              <a:t>Errors of leniency or strictness</a:t>
            </a:r>
          </a:p>
          <a:p>
            <a:r>
              <a:rPr lang="en-US" altLang="en-US" sz="2400"/>
              <a:t>Employee anxiety</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458200" cy="1097280"/>
          </a:xfrm>
        </p:spPr>
        <p:txBody>
          <a:bodyPr/>
          <a:lstStyle/>
          <a:p>
            <a:r>
              <a:rPr lang="en-US" altLang="en-US"/>
              <a:t>Characteristics of Effective Appraisal System</a:t>
            </a:r>
            <a:endParaRPr lang="en-US"/>
          </a:p>
        </p:txBody>
      </p:sp>
      <p:sp>
        <p:nvSpPr>
          <p:cNvPr id="3" name="Content Placeholder 2"/>
          <p:cNvSpPr>
            <a:spLocks noGrp="1"/>
          </p:cNvSpPr>
          <p:nvPr>
            <p:ph idx="1"/>
          </p:nvPr>
        </p:nvSpPr>
        <p:spPr/>
        <p:txBody>
          <a:bodyPr/>
          <a:lstStyle/>
          <a:p>
            <a:r>
              <a:rPr lang="en-US" altLang="en-US" sz="2400"/>
              <a:t>Reliability and validity</a:t>
            </a:r>
          </a:p>
          <a:p>
            <a:r>
              <a:rPr lang="en-US" altLang="en-US" sz="2400"/>
              <a:t>Job-related criteria</a:t>
            </a:r>
          </a:p>
          <a:p>
            <a:r>
              <a:rPr lang="en-US" altLang="en-US" sz="2400"/>
              <a:t>Performance expectations</a:t>
            </a:r>
          </a:p>
          <a:p>
            <a:r>
              <a:rPr lang="en-US" altLang="en-US" sz="2400"/>
              <a:t>Standardization</a:t>
            </a:r>
          </a:p>
          <a:p>
            <a:r>
              <a:rPr lang="en-US" altLang="en-US" sz="2400"/>
              <a:t>Trained appraisers</a:t>
            </a:r>
          </a:p>
          <a:p>
            <a:r>
              <a:rPr lang="en-US" altLang="en-US" sz="2400"/>
              <a:t>Continuous open communication</a:t>
            </a:r>
          </a:p>
          <a:p>
            <a:r>
              <a:rPr lang="en-US" altLang="en-US" sz="2400"/>
              <a:t>Performance reviews</a:t>
            </a:r>
          </a:p>
          <a:p>
            <a:r>
              <a:rPr lang="en-US" altLang="en-US" sz="2400"/>
              <a:t>Due process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t>Legal Implications</a:t>
            </a:r>
            <a:endParaRPr lang="en-US"/>
          </a:p>
        </p:txBody>
      </p:sp>
      <p:sp>
        <p:nvSpPr>
          <p:cNvPr id="3" name="Content Placeholder 2"/>
          <p:cNvSpPr>
            <a:spLocks noGrp="1"/>
          </p:cNvSpPr>
          <p:nvPr>
            <p:ph idx="1"/>
          </p:nvPr>
        </p:nvSpPr>
        <p:spPr/>
        <p:txBody>
          <a:bodyPr/>
          <a:lstStyle/>
          <a:p>
            <a:r>
              <a:rPr lang="en-US" altLang="en-US" sz="2400"/>
              <a:t>Employee lawsuits may result from negative evaluations</a:t>
            </a:r>
          </a:p>
          <a:p>
            <a:r>
              <a:rPr lang="en-US" altLang="en-US" sz="2400"/>
              <a:t>Unlikely that any appraisal system will be immune to legal challenge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t>Appraisal Interview</a:t>
            </a:r>
            <a:endParaRPr lang="en-US"/>
          </a:p>
        </p:txBody>
      </p:sp>
      <p:sp>
        <p:nvSpPr>
          <p:cNvPr id="3" name="Content Placeholder 2"/>
          <p:cNvSpPr>
            <a:spLocks noGrp="1"/>
          </p:cNvSpPr>
          <p:nvPr>
            <p:ph idx="1"/>
          </p:nvPr>
        </p:nvSpPr>
        <p:spPr/>
        <p:txBody>
          <a:bodyPr/>
          <a:lstStyle/>
          <a:p>
            <a:r>
              <a:rPr lang="en-US" altLang="en-US" sz="2400"/>
              <a:t>Achilles heel of entire evaluation process</a:t>
            </a:r>
          </a:p>
          <a:p>
            <a:r>
              <a:rPr lang="en-US" altLang="en-US" sz="2400"/>
              <a:t>Scheduling interview</a:t>
            </a:r>
          </a:p>
          <a:p>
            <a:r>
              <a:rPr lang="en-US" altLang="en-US" sz="2400"/>
              <a:t>Interview structure</a:t>
            </a:r>
          </a:p>
          <a:p>
            <a:r>
              <a:rPr lang="en-US" altLang="en-US" sz="2400"/>
              <a:t>Use of praise and criticism</a:t>
            </a:r>
          </a:p>
          <a:p>
            <a:r>
              <a:rPr lang="en-US" altLang="en-US" sz="2400"/>
              <a:t>Employee’s role</a:t>
            </a:r>
          </a:p>
          <a:p>
            <a:r>
              <a:rPr lang="en-US" altLang="en-US" sz="2400"/>
              <a:t>Concluding interview</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t>Trends in Performance Appraisal Practice</a:t>
            </a:r>
            <a:endParaRPr lang="en-US"/>
          </a:p>
        </p:txBody>
      </p:sp>
      <p:sp>
        <p:nvSpPr>
          <p:cNvPr id="3" name="Content Placeholder 2"/>
          <p:cNvSpPr>
            <a:spLocks noGrp="1"/>
          </p:cNvSpPr>
          <p:nvPr>
            <p:ph idx="1"/>
          </p:nvPr>
        </p:nvSpPr>
        <p:spPr/>
        <p:txBody>
          <a:bodyPr/>
          <a:lstStyle/>
          <a:p>
            <a:r>
              <a:rPr lang="en-US" altLang="en-US" sz="2400"/>
              <a:t>Question value of traditional P</a:t>
            </a:r>
            <a:r>
              <a:rPr lang="en-US" altLang="en-US" sz="100"/>
              <a:t> </a:t>
            </a:r>
            <a:r>
              <a:rPr lang="en-US" altLang="en-US" sz="2400"/>
              <a:t>A</a:t>
            </a:r>
          </a:p>
          <a:p>
            <a:r>
              <a:rPr lang="en-US" altLang="en-US" sz="2400"/>
              <a:t>Value of frequent feedback</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ISPRING_RESOURCE_PATHS_HASH_2" val="7ab6d5f62ad6207761b21d55961e37d71e19dad"/>
</p:tagLst>
</file>

<file path=ppt/theme/theme1.xml><?xml version="1.0" encoding="utf-8"?>
<a:theme xmlns:a="http://schemas.openxmlformats.org/drawingml/2006/main" name="508 Lecture">
  <a:themeElements>
    <a:clrScheme name="Custom 7">
      <a:dk1>
        <a:sysClr val="windowText" lastClr="000000"/>
      </a:dk1>
      <a:lt1>
        <a:sysClr val="window" lastClr="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2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2000" dirty="0" err="1" smtClean="0"/>
        </a:defPPr>
      </a:lstStyle>
    </a:txDef>
  </a:objectDefaults>
  <a:extraClrScheme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Horizon</Template>
  <Application>Microsoft Office PowerPoint</Application>
  <PresentationFormat>On-screen Show (4:3)</PresentationFormat>
  <Slides>28</Slides>
  <Notes>28</Notes>
  <HiddenSlides>0</HiddenSlide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508 Lecture</vt:lpstr>
      <vt:lpstr>Human Resource Management</vt:lpstr>
      <vt:lpstr>Performance Management (P M)</vt:lpstr>
      <vt:lpstr>Performance Appraisal</vt:lpstr>
      <vt:lpstr>Performance Appraisal Process</vt:lpstr>
      <vt:lpstr>Uses of Performance Appraisal</vt:lpstr>
      <vt:lpstr>Establish Performance Criteria (Standards)</vt:lpstr>
      <vt:lpstr>Responsibility for Performance Appraisal</vt:lpstr>
      <vt:lpstr>The Appraisal Period</vt:lpstr>
      <vt:lpstr>Performance Appraisal Systems</vt:lpstr>
      <vt:lpstr>Trait Systems</vt:lpstr>
      <vt:lpstr>Trait-Oriented Performance Appraisal</vt:lpstr>
      <vt:lpstr>Comparison Systems</vt:lpstr>
      <vt:lpstr>Forced Distribution System (1 of 2)</vt:lpstr>
      <vt:lpstr>Forced Distribution System (2 of 2)</vt:lpstr>
      <vt:lpstr>Paired Comparison System</vt:lpstr>
      <vt:lpstr>Behavioral Systems</vt:lpstr>
      <vt:lpstr>Critical Incident Technique (C I T)</vt:lpstr>
      <vt:lpstr>Behaviorally Anchored Rating Scales (B A R S) (1 of 2)</vt:lpstr>
      <vt:lpstr>Behaviorally Anchored Rating Scales (B A R S) (2 of 2)</vt:lpstr>
      <vt:lpstr>Behavioral Observation Scales</vt:lpstr>
      <vt:lpstr>Results-Based Systems</vt:lpstr>
      <vt:lpstr>Work Standards Example</vt:lpstr>
      <vt:lpstr>Problems in Performance Appraisal (1 of 2)</vt:lpstr>
      <vt:lpstr>Problems in Performance Appraisal (2 of 2)</vt:lpstr>
      <vt:lpstr>Characteristics of Effective Appraisal System</vt:lpstr>
      <vt:lpstr>Legal Implications</vt:lpstr>
      <vt:lpstr>Appraisal Interview</vt:lpstr>
      <vt:lpstr>Trends in Performance Appraisal Practice</vt:lpstr>
    </vt:vector>
  </TitlesOfParts>
  <Company>SPi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 15e</dc:title>
  <dc:subject>Business</dc:subject>
  <dc:creator>Martocchio</dc:creator>
  <cp:keywords>Human Resource Management</cp:keywords>
  <cp:revision>3</cp:revision>
  <dcterms:created xsi:type="dcterms:W3CDTF">2014-07-14T20:04:21Z</dcterms:created>
  <dcterms:modified xsi:type="dcterms:W3CDTF">2019-02-19T10:46:22Z</dcterms:modified>
</cp:coreProperties>
</file>