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338" r:id="rId2"/>
    <p:sldId id="341" r:id="rId3"/>
    <p:sldId id="365" r:id="rId4"/>
    <p:sldId id="366" r:id="rId5"/>
    <p:sldId id="344" r:id="rId6"/>
    <p:sldId id="268" r:id="rId7"/>
    <p:sldId id="342" r:id="rId8"/>
    <p:sldId id="325" r:id="rId9"/>
    <p:sldId id="343" r:id="rId10"/>
    <p:sldId id="339" r:id="rId11"/>
    <p:sldId id="340" r:id="rId12"/>
    <p:sldId id="322" r:id="rId13"/>
    <p:sldId id="263" r:id="rId14"/>
    <p:sldId id="274" r:id="rId15"/>
    <p:sldId id="345" r:id="rId16"/>
    <p:sldId id="275" r:id="rId17"/>
    <p:sldId id="277" r:id="rId18"/>
    <p:sldId id="266" r:id="rId19"/>
    <p:sldId id="267" r:id="rId20"/>
    <p:sldId id="282" r:id="rId21"/>
    <p:sldId id="283" r:id="rId22"/>
    <p:sldId id="298" r:id="rId23"/>
    <p:sldId id="302" r:id="rId24"/>
    <p:sldId id="367" r:id="rId25"/>
    <p:sldId id="346" r:id="rId26"/>
    <p:sldId id="348" r:id="rId27"/>
    <p:sldId id="349" r:id="rId28"/>
    <p:sldId id="350" r:id="rId29"/>
    <p:sldId id="351" r:id="rId30"/>
    <p:sldId id="352" r:id="rId31"/>
    <p:sldId id="353" r:id="rId32"/>
    <p:sldId id="354" r:id="rId33"/>
    <p:sldId id="355" r:id="rId34"/>
    <p:sldId id="356" r:id="rId35"/>
    <p:sldId id="357" r:id="rId36"/>
    <p:sldId id="358" r:id="rId37"/>
    <p:sldId id="368" r:id="rId38"/>
    <p:sldId id="369" r:id="rId39"/>
    <p:sldId id="370" r:id="rId40"/>
    <p:sldId id="371" r:id="rId41"/>
    <p:sldId id="372" r:id="rId42"/>
    <p:sldId id="373" r:id="rId43"/>
    <p:sldId id="374" r:id="rId44"/>
    <p:sldId id="375" r:id="rId45"/>
    <p:sldId id="376"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335" autoAdjust="0"/>
    <p:restoredTop sz="94660"/>
  </p:normalViewPr>
  <p:slideViewPr>
    <p:cSldViewPr>
      <p:cViewPr varScale="1">
        <p:scale>
          <a:sx n="74" d="100"/>
          <a:sy n="74" d="100"/>
        </p:scale>
        <p:origin x="39" y="62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AAE971-BDC2-480A-B650-E703D0F5A57F}" type="datetimeFigureOut">
              <a:rPr lang="en-GB" smtClean="0"/>
              <a:t>28/11/2019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EB90AEC-5BE4-4F81-AED7-7EDC0E00BC53}" type="slidenum">
              <a:rPr lang="en-GB" smtClean="0"/>
              <a:t>‹#›</a:t>
            </a:fld>
            <a:endParaRPr lang="en-GB"/>
          </a:p>
        </p:txBody>
      </p:sp>
    </p:spTree>
    <p:extLst>
      <p:ext uri="{BB962C8B-B14F-4D97-AF65-F5344CB8AC3E}">
        <p14:creationId xmlns:p14="http://schemas.microsoft.com/office/powerpoint/2010/main" val="226516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891CA0-2483-428A-B8F2-48BEBCFD4CBB}" type="slidenum">
              <a:rPr lang="en-US" altLang="en-US"/>
              <a:pPr/>
              <a:t>2</a:t>
            </a:fld>
            <a:endParaRPr lang="en-US" altLang="en-US"/>
          </a:p>
        </p:txBody>
      </p:sp>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p:txBody>
          <a:bodyPr/>
          <a:lstStyle/>
          <a:p>
            <a:r>
              <a:rPr lang="en-US" altLang="en-US"/>
              <a:t>Self Regulation/Self hypnosis- Read Seward’s definition- “it implies that individuals have the ability to regulate their physiological system” (Seward, p476)</a:t>
            </a:r>
          </a:p>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9ACEFD4-EE5F-4800-AFC2-985FED746A1B}" type="slidenum">
              <a:rPr lang="en-US" altLang="en-US"/>
              <a:pPr/>
              <a:t>13</a:t>
            </a:fld>
            <a:endParaRPr lang="en-US" altLang="en-US"/>
          </a:p>
        </p:txBody>
      </p:sp>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p:txBody>
          <a:bodyPr/>
          <a:lstStyle/>
          <a:p>
            <a:r>
              <a:rPr lang="en-US" altLang="en-US"/>
              <a:t>These 6 factors are the major principles to successfully engage in Autogenic Training.</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42013771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393781121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12A5FD3-60D4-4633-AB64-D2AA432730F4}"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7228107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12A5FD3-60D4-4633-AB64-D2AA432730F4}"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42164282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12A5FD3-60D4-4633-AB64-D2AA432730F4}" type="datetimeFigureOut">
              <a:rPr lang="en-GB" smtClean="0"/>
              <a:t>28/11/2019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7177794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12A5FD3-60D4-4633-AB64-D2AA432730F4}" type="datetimeFigureOut">
              <a:rPr lang="en-GB" smtClean="0"/>
              <a:t>28/11/2019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27039213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2A5FD3-60D4-4633-AB64-D2AA432730F4}" type="datetimeFigureOut">
              <a:rPr lang="en-GB" smtClean="0"/>
              <a:t>28/11/2019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858872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2A5FD3-60D4-4633-AB64-D2AA432730F4}"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54265627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12A5FD3-60D4-4633-AB64-D2AA432730F4}"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10968669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28791365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12A5FD3-60D4-4633-AB64-D2AA432730F4}"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AD5919-FBBC-4343-944A-F82BD8D73FC2}" type="slidenum">
              <a:rPr lang="en-GB" smtClean="0"/>
              <a:t>‹#›</a:t>
            </a:fld>
            <a:endParaRPr lang="en-GB"/>
          </a:p>
        </p:txBody>
      </p:sp>
    </p:spTree>
    <p:extLst>
      <p:ext uri="{BB962C8B-B14F-4D97-AF65-F5344CB8AC3E}">
        <p14:creationId xmlns:p14="http://schemas.microsoft.com/office/powerpoint/2010/main" val="16471232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301625" y="228600"/>
            <a:ext cx="8510588" cy="1325563"/>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301625" y="1676400"/>
            <a:ext cx="4194175" cy="44227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76400"/>
            <a:ext cx="4194175" cy="21351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63988"/>
            <a:ext cx="4194175" cy="2135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304800" y="6245225"/>
            <a:ext cx="2286000" cy="476250"/>
          </a:xfrm>
        </p:spPr>
        <p:txBody>
          <a:bodyPr/>
          <a:lstStyle>
            <a:lvl1pPr>
              <a:defRPr/>
            </a:lvl1pPr>
          </a:lstStyle>
          <a:p>
            <a:endParaRPr lang="en-US" altLang="en-US"/>
          </a:p>
        </p:txBody>
      </p:sp>
      <p:sp>
        <p:nvSpPr>
          <p:cNvPr id="7" name="Footer Placeholder 6"/>
          <p:cNvSpPr>
            <a:spLocks noGrp="1"/>
          </p:cNvSpPr>
          <p:nvPr>
            <p:ph type="ftr" sz="quarter" idx="11"/>
          </p:nvPr>
        </p:nvSpPr>
        <p:spPr>
          <a:xfrm>
            <a:off x="3124200" y="6245225"/>
            <a:ext cx="2895600" cy="476250"/>
          </a:xfrm>
        </p:spPr>
        <p:txBody>
          <a:bodyPr/>
          <a:lstStyle>
            <a:lvl1pPr>
              <a:defRPr/>
            </a:lvl1pPr>
          </a:lstStyle>
          <a:p>
            <a:endParaRPr lang="en-US" altLang="en-US"/>
          </a:p>
        </p:txBody>
      </p:sp>
      <p:sp>
        <p:nvSpPr>
          <p:cNvPr id="8" name="Slide Number Placeholder 7"/>
          <p:cNvSpPr>
            <a:spLocks noGrp="1"/>
          </p:cNvSpPr>
          <p:nvPr>
            <p:ph type="sldNum" sz="quarter" idx="12"/>
          </p:nvPr>
        </p:nvSpPr>
        <p:spPr>
          <a:xfrm>
            <a:off x="6553200" y="6245225"/>
            <a:ext cx="2286000" cy="476250"/>
          </a:xfrm>
        </p:spPr>
        <p:txBody>
          <a:bodyPr/>
          <a:lstStyle>
            <a:lvl1pPr>
              <a:defRPr/>
            </a:lvl1pPr>
          </a:lstStyle>
          <a:p>
            <a:fld id="{E2D23F28-48D7-4354-BBFE-4E3208FA4852}" type="slidenum">
              <a:rPr lang="en-US" altLang="en-US"/>
              <a:pPr/>
              <a:t>‹#›</a:t>
            </a:fld>
            <a:endParaRPr lang="en-US" altLang="en-US"/>
          </a:p>
        </p:txBody>
      </p:sp>
    </p:spTree>
    <p:extLst>
      <p:ext uri="{BB962C8B-B14F-4D97-AF65-F5344CB8AC3E}">
        <p14:creationId xmlns:p14="http://schemas.microsoft.com/office/powerpoint/2010/main" val="32421241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01625" y="228600"/>
            <a:ext cx="8510588" cy="1325563"/>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301625" y="1676400"/>
            <a:ext cx="4194175" cy="44227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76400"/>
            <a:ext cx="4194175" cy="44227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304800" y="6245225"/>
            <a:ext cx="2286000" cy="476250"/>
          </a:xfrm>
        </p:spPr>
        <p:txBody>
          <a:bodyPr/>
          <a:lstStyle>
            <a:lvl1pPr>
              <a:defRPr/>
            </a:lvl1pPr>
          </a:lstStyle>
          <a:p>
            <a:endParaRPr lang="en-US" altLang="en-US"/>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6553200" y="6245225"/>
            <a:ext cx="2286000" cy="476250"/>
          </a:xfrm>
        </p:spPr>
        <p:txBody>
          <a:bodyPr/>
          <a:lstStyle>
            <a:lvl1pPr>
              <a:defRPr/>
            </a:lvl1pPr>
          </a:lstStyle>
          <a:p>
            <a:fld id="{122CF25C-3066-4A25-91E3-FD0486C14BB0}" type="slidenum">
              <a:rPr lang="en-US" altLang="en-US"/>
              <a:pPr/>
              <a:t>‹#›</a:t>
            </a:fld>
            <a:endParaRPr lang="en-US" altLang="en-US"/>
          </a:p>
        </p:txBody>
      </p:sp>
    </p:spTree>
    <p:extLst>
      <p:ext uri="{BB962C8B-B14F-4D97-AF65-F5344CB8AC3E}">
        <p14:creationId xmlns:p14="http://schemas.microsoft.com/office/powerpoint/2010/main" val="29005539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371600" y="533400"/>
            <a:ext cx="7543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371600" y="1981200"/>
            <a:ext cx="3733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5257800" y="1981200"/>
            <a:ext cx="3733800" cy="4114800"/>
          </a:xfrm>
        </p:spPr>
        <p:txBody>
          <a:bodyPr/>
          <a:lstStyle/>
          <a:p>
            <a:endParaRPr lang="en-GB"/>
          </a:p>
        </p:txBody>
      </p:sp>
      <p:sp>
        <p:nvSpPr>
          <p:cNvPr id="5" name="Date Placeholder 4"/>
          <p:cNvSpPr>
            <a:spLocks noGrp="1"/>
          </p:cNvSpPr>
          <p:nvPr>
            <p:ph type="dt" sz="half" idx="10"/>
          </p:nvPr>
        </p:nvSpPr>
        <p:spPr>
          <a:xfrm>
            <a:off x="1371600" y="6248400"/>
            <a:ext cx="1676400" cy="457200"/>
          </a:xfrm>
        </p:spPr>
        <p:txBody>
          <a:bodyPr/>
          <a:lstStyle>
            <a:lvl1pPr>
              <a:defRPr/>
            </a:lvl1pPr>
          </a:lstStyle>
          <a:p>
            <a:endParaRPr lang="en-US" altLang="en-US"/>
          </a:p>
        </p:txBody>
      </p:sp>
      <p:sp>
        <p:nvSpPr>
          <p:cNvPr id="6" name="Footer Placeholder 5"/>
          <p:cNvSpPr>
            <a:spLocks noGrp="1"/>
          </p:cNvSpPr>
          <p:nvPr>
            <p:ph type="ftr" sz="quarter" idx="11"/>
          </p:nvPr>
        </p:nvSpPr>
        <p:spPr>
          <a:xfrm>
            <a:off x="3429000" y="6248400"/>
            <a:ext cx="3429000" cy="457200"/>
          </a:xfrm>
        </p:spPr>
        <p:txBody>
          <a:bodyPr/>
          <a:lstStyle>
            <a:lvl1pPr>
              <a:defRPr/>
            </a:lvl1pPr>
          </a:lstStyle>
          <a:p>
            <a:endParaRPr lang="en-US" altLang="en-US"/>
          </a:p>
        </p:txBody>
      </p:sp>
      <p:sp>
        <p:nvSpPr>
          <p:cNvPr id="7" name="Slide Number Placeholder 6"/>
          <p:cNvSpPr>
            <a:spLocks noGrp="1"/>
          </p:cNvSpPr>
          <p:nvPr>
            <p:ph type="sldNum" sz="quarter" idx="12"/>
          </p:nvPr>
        </p:nvSpPr>
        <p:spPr>
          <a:xfrm>
            <a:off x="7239000" y="6248400"/>
            <a:ext cx="1905000" cy="457200"/>
          </a:xfrm>
        </p:spPr>
        <p:txBody>
          <a:bodyPr/>
          <a:lstStyle>
            <a:lvl1pPr>
              <a:defRPr/>
            </a:lvl1pPr>
          </a:lstStyle>
          <a:p>
            <a:fld id="{9F5A6614-85A7-4575-BB06-26E2A0D94A4D}" type="slidenum">
              <a:rPr lang="en-US" altLang="en-US"/>
              <a:pPr/>
              <a:t>‹#›</a:t>
            </a:fld>
            <a:endParaRPr lang="en-US" altLang="en-US"/>
          </a:p>
        </p:txBody>
      </p:sp>
    </p:spTree>
    <p:extLst>
      <p:ext uri="{BB962C8B-B14F-4D97-AF65-F5344CB8AC3E}">
        <p14:creationId xmlns:p14="http://schemas.microsoft.com/office/powerpoint/2010/main" val="3536952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12A5FD3-60D4-4633-AB64-D2AA432730F4}" type="datetimeFigureOut">
              <a:rPr lang="en-GB" smtClean="0"/>
              <a:t>28/11/2019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AD5919-FBBC-4343-944A-F82BD8D73FC2}" type="slidenum">
              <a:rPr lang="en-GB" smtClean="0"/>
              <a:t>‹#›</a:t>
            </a:fld>
            <a:endParaRPr lang="en-GB"/>
          </a:p>
        </p:txBody>
      </p:sp>
    </p:spTree>
    <p:extLst>
      <p:ext uri="{BB962C8B-B14F-4D97-AF65-F5344CB8AC3E}">
        <p14:creationId xmlns:p14="http://schemas.microsoft.com/office/powerpoint/2010/main" val="36747680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mc:AlternateContent xmlns:mc="http://schemas.openxmlformats.org/markup-compatibility/2006" xmlns:p14="http://schemas.microsoft.com/office/powerpoint/2010/main">
    <mc:Choice Requires="p14">
      <p:transition spd="slow" p14:dur="2000"/>
    </mc:Choice>
    <mc:Fallback xmlns="">
      <p:transition spd="slow"/>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guidetopsychology.com/autogen.ht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magitech.com/~runes/autogenictraining/index.html" TargetMode="External"/><Relationship Id="rId2" Type="http://schemas.openxmlformats.org/officeDocument/2006/relationships/hyperlink" Target="http://www.owresource.com/mental/autogenic.php"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wmf"/><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www.youtube.com/watch?v=xcaRPOgOrmU&amp;list=PL138422BA88B6A44B" TargetMode="External"/><Relationship Id="rId2" Type="http://schemas.openxmlformats.org/officeDocument/2006/relationships/hyperlink" Target="http://www.youtube.com/watch?v=aKo8vQDa4wY"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www.youtube.com/watch?v=PsS11gHpofk&amp;t=15shttps://www.youtube.com/watch?v=PsS11gHpofk&amp;t=15s"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457200"/>
            <a:ext cx="7772400" cy="1470025"/>
          </a:xfrm>
        </p:spPr>
        <p:txBody>
          <a:bodyPr/>
          <a:lstStyle/>
          <a:p>
            <a:r>
              <a:rPr lang="en-GB" dirty="0" smtClean="0"/>
              <a:t>Autogenic Relaxation </a:t>
            </a:r>
            <a:r>
              <a:rPr lang="en-GB" dirty="0"/>
              <a:t>Techniques</a:t>
            </a:r>
          </a:p>
        </p:txBody>
      </p:sp>
      <p:pic>
        <p:nvPicPr>
          <p:cNvPr id="3074" name="Picture 2" descr="http://1.bp.blogspot.com/-kV43zoxXdXU/Uo27RCifXVI/AAAAAAAADBM/QeS-NtuU68s/s1600/tumblr_mqpvgbp4pg1r2dbtpo5_1280.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981200"/>
            <a:ext cx="7620000" cy="4333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77353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5" name="Rectangle 5"/>
          <p:cNvSpPr>
            <a:spLocks noGrp="1" noRot="1" noChangeArrowheads="1"/>
          </p:cNvSpPr>
          <p:nvPr>
            <p:ph type="title"/>
          </p:nvPr>
        </p:nvSpPr>
        <p:spPr/>
        <p:txBody>
          <a:bodyPr/>
          <a:lstStyle/>
          <a:p>
            <a:r>
              <a:rPr lang="en-US" altLang="en-US" sz="5200"/>
              <a:t>What Is Autogenic Training?</a:t>
            </a:r>
          </a:p>
        </p:txBody>
      </p:sp>
      <p:sp>
        <p:nvSpPr>
          <p:cNvPr id="56326" name="Rectangle 6"/>
          <p:cNvSpPr>
            <a:spLocks noGrp="1" noRot="1" noChangeArrowheads="1"/>
          </p:cNvSpPr>
          <p:nvPr>
            <p:ph type="body" idx="1"/>
          </p:nvPr>
        </p:nvSpPr>
        <p:spPr/>
        <p:txBody>
          <a:bodyPr>
            <a:normAutofit fontScale="77500" lnSpcReduction="20000"/>
          </a:bodyPr>
          <a:lstStyle/>
          <a:p>
            <a:endParaRPr lang="en-US" altLang="en-US" dirty="0"/>
          </a:p>
          <a:p>
            <a:pPr marL="0" indent="0">
              <a:buNone/>
            </a:pPr>
            <a:r>
              <a:rPr lang="en-US" altLang="en-US" sz="3600" dirty="0"/>
              <a:t>Self Regulation or Self-hypnosis</a:t>
            </a:r>
          </a:p>
          <a:p>
            <a:endParaRPr lang="en-US" altLang="en-US" sz="3600" dirty="0"/>
          </a:p>
          <a:p>
            <a:pPr>
              <a:buFont typeface="Wingdings" pitchFamily="2" charset="2"/>
              <a:buNone/>
            </a:pPr>
            <a:r>
              <a:rPr lang="en-US" sz="3600" dirty="0" smtClean="0"/>
              <a:t>	The ability to achieve a relaxed can be achieved through self-awareness and motivation and does not require external equipment or techniques.</a:t>
            </a:r>
          </a:p>
          <a:p>
            <a:pPr>
              <a:buNone/>
            </a:pPr>
            <a:endParaRPr lang="en-US" altLang="en-US" sz="3600" b="1" dirty="0" smtClean="0"/>
          </a:p>
          <a:p>
            <a:pPr>
              <a:buNone/>
            </a:pPr>
            <a:r>
              <a:rPr lang="en-US" altLang="en-US" sz="3600" b="1" dirty="0" smtClean="0"/>
              <a:t>It</a:t>
            </a:r>
            <a:endParaRPr lang="en-US" altLang="en-US" sz="3600" b="1" dirty="0"/>
          </a:p>
          <a:p>
            <a:pPr>
              <a:buNone/>
            </a:pPr>
            <a:r>
              <a:rPr lang="en-US" altLang="en-US" sz="3600" dirty="0" smtClean="0"/>
              <a:t>	requires </a:t>
            </a:r>
            <a:r>
              <a:rPr lang="en-US" altLang="en-US" sz="3600" dirty="0"/>
              <a:t>the individual to imagine relaxing situations and </a:t>
            </a:r>
            <a:r>
              <a:rPr lang="en-US" altLang="en-US" sz="3600" dirty="0" smtClean="0"/>
              <a:t>feelings often used autogenic trigger phrases.</a:t>
            </a:r>
            <a:endParaRPr lang="en-US" altLang="en-US" sz="3600" dirty="0"/>
          </a:p>
          <a:p>
            <a:pPr>
              <a:buFont typeface="Wingdings" pitchFamily="2" charset="2"/>
              <a:buNone/>
            </a:pPr>
            <a:endParaRPr lang="en-US" altLang="en-US" sz="3600" dirty="0"/>
          </a:p>
        </p:txBody>
      </p:sp>
    </p:spTree>
    <p:extLst>
      <p:ext uri="{BB962C8B-B14F-4D97-AF65-F5344CB8AC3E}">
        <p14:creationId xmlns:p14="http://schemas.microsoft.com/office/powerpoint/2010/main" val="25107067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56326">
                                            <p:txEl>
                                              <p:pRg st="1" end="1"/>
                                            </p:txEl>
                                          </p:spTgt>
                                        </p:tgtEl>
                                        <p:attrNameLst>
                                          <p:attrName>style.visibility</p:attrName>
                                        </p:attrNameLst>
                                      </p:cBhvr>
                                      <p:to>
                                        <p:strVal val="visible"/>
                                      </p:to>
                                    </p:set>
                                    <p:animEffect transition="in" filter="fade">
                                      <p:cBhvr>
                                        <p:cTn id="7" dur="1000"/>
                                        <p:tgtEl>
                                          <p:spTgt spid="56326">
                                            <p:txEl>
                                              <p:pRg st="1" end="1"/>
                                            </p:txEl>
                                          </p:spTgt>
                                        </p:tgtEl>
                                      </p:cBhvr>
                                    </p:animEffect>
                                    <p:anim calcmode="lin" valueType="num">
                                      <p:cBhvr>
                                        <p:cTn id="8" dur="1000" fill="hold"/>
                                        <p:tgtEl>
                                          <p:spTgt spid="5632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5632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56326">
                                            <p:txEl>
                                              <p:pRg st="3" end="3"/>
                                            </p:txEl>
                                          </p:spTgt>
                                        </p:tgtEl>
                                        <p:attrNameLst>
                                          <p:attrName>style.visibility</p:attrName>
                                        </p:attrNameLst>
                                      </p:cBhvr>
                                      <p:to>
                                        <p:strVal val="visible"/>
                                      </p:to>
                                    </p:set>
                                    <p:animEffect transition="in" filter="fade">
                                      <p:cBhvr>
                                        <p:cTn id="14" dur="1000"/>
                                        <p:tgtEl>
                                          <p:spTgt spid="56326">
                                            <p:txEl>
                                              <p:pRg st="3" end="3"/>
                                            </p:txEl>
                                          </p:spTgt>
                                        </p:tgtEl>
                                      </p:cBhvr>
                                    </p:animEffect>
                                    <p:anim calcmode="lin" valueType="num">
                                      <p:cBhvr>
                                        <p:cTn id="15" dur="1000" fill="hold"/>
                                        <p:tgtEl>
                                          <p:spTgt spid="56326">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5632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56326">
                                            <p:txEl>
                                              <p:pRg st="5" end="5"/>
                                            </p:txEl>
                                          </p:spTgt>
                                        </p:tgtEl>
                                        <p:attrNameLst>
                                          <p:attrName>style.visibility</p:attrName>
                                        </p:attrNameLst>
                                      </p:cBhvr>
                                      <p:to>
                                        <p:strVal val="visible"/>
                                      </p:to>
                                    </p:set>
                                    <p:animEffect transition="in" filter="fade">
                                      <p:cBhvr>
                                        <p:cTn id="21" dur="1000"/>
                                        <p:tgtEl>
                                          <p:spTgt spid="56326">
                                            <p:txEl>
                                              <p:pRg st="5" end="5"/>
                                            </p:txEl>
                                          </p:spTgt>
                                        </p:tgtEl>
                                      </p:cBhvr>
                                    </p:animEffect>
                                    <p:anim calcmode="lin" valueType="num">
                                      <p:cBhvr>
                                        <p:cTn id="22" dur="1000" fill="hold"/>
                                        <p:tgtEl>
                                          <p:spTgt spid="56326">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5632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56326">
                                            <p:txEl>
                                              <p:pRg st="6" end="6"/>
                                            </p:txEl>
                                          </p:spTgt>
                                        </p:tgtEl>
                                        <p:attrNameLst>
                                          <p:attrName>style.visibility</p:attrName>
                                        </p:attrNameLst>
                                      </p:cBhvr>
                                      <p:to>
                                        <p:strVal val="visible"/>
                                      </p:to>
                                    </p:set>
                                    <p:animEffect transition="in" filter="fade">
                                      <p:cBhvr>
                                        <p:cTn id="28" dur="1000"/>
                                        <p:tgtEl>
                                          <p:spTgt spid="56326">
                                            <p:txEl>
                                              <p:pRg st="6" end="6"/>
                                            </p:txEl>
                                          </p:spTgt>
                                        </p:tgtEl>
                                      </p:cBhvr>
                                    </p:animEffect>
                                    <p:anim calcmode="lin" valueType="num">
                                      <p:cBhvr>
                                        <p:cTn id="29" dur="1000" fill="hold"/>
                                        <p:tgtEl>
                                          <p:spTgt spid="56326">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56326">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6"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t>The Effects of Progressive Muscle Relaxation and Autogenic Relaxation on Young Soccer Players’ Mood </a:t>
            </a:r>
            <a:r>
              <a:rPr lang="en-GB" sz="2700" dirty="0" smtClean="0"/>
              <a:t>States</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16 adolescent athletes</a:t>
            </a:r>
          </a:p>
          <a:p>
            <a:pPr marL="0" indent="0">
              <a:buNone/>
            </a:pPr>
            <a:endParaRPr lang="en-GB" sz="2400" dirty="0" smtClean="0"/>
          </a:p>
          <a:p>
            <a:pPr marL="0" indent="0">
              <a:buNone/>
            </a:pPr>
            <a:r>
              <a:rPr lang="en-GB" sz="2400" dirty="0" smtClean="0"/>
              <a:t>Mood state (Profile of mood states-Adolescents) measured one week before, before the first session and after the 12 session.</a:t>
            </a:r>
          </a:p>
          <a:p>
            <a:pPr marL="0" indent="0">
              <a:buNone/>
            </a:pPr>
            <a:endParaRPr lang="en-GB" sz="2400" dirty="0" smtClean="0"/>
          </a:p>
          <a:p>
            <a:pPr marL="0" indent="0">
              <a:buNone/>
            </a:pPr>
            <a:r>
              <a:rPr lang="en-GB" sz="2400" dirty="0" smtClean="0"/>
              <a:t>Significant improvement in confusion, depression, fatigue and tension subscales post intervention.</a:t>
            </a:r>
            <a:endParaRPr lang="en-GB" sz="2400" dirty="0"/>
          </a:p>
        </p:txBody>
      </p:sp>
    </p:spTree>
    <p:extLst>
      <p:ext uri="{BB962C8B-B14F-4D97-AF65-F5344CB8AC3E}">
        <p14:creationId xmlns:p14="http://schemas.microsoft.com/office/powerpoint/2010/main" val="17238895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Effect of autogenic training and mental imagery on the trait anxiety of the hockey players</a:t>
            </a:r>
          </a:p>
        </p:txBody>
      </p:sp>
      <p:sp>
        <p:nvSpPr>
          <p:cNvPr id="3" name="Content Placeholder 2"/>
          <p:cNvSpPr>
            <a:spLocks noGrp="1"/>
          </p:cNvSpPr>
          <p:nvPr>
            <p:ph idx="1"/>
          </p:nvPr>
        </p:nvSpPr>
        <p:spPr/>
        <p:txBody>
          <a:bodyPr/>
          <a:lstStyle/>
          <a:p>
            <a:pPr marL="0" indent="0">
              <a:buNone/>
            </a:pPr>
            <a:r>
              <a:rPr lang="en-GB" dirty="0" smtClean="0"/>
              <a:t>31 hockey players</a:t>
            </a:r>
          </a:p>
          <a:p>
            <a:pPr marL="0" indent="0">
              <a:buNone/>
            </a:pPr>
            <a:endParaRPr lang="en-GB" dirty="0" smtClean="0"/>
          </a:p>
          <a:p>
            <a:pPr marL="0" indent="0">
              <a:buNone/>
            </a:pPr>
            <a:r>
              <a:rPr lang="en-GB" dirty="0" smtClean="0"/>
              <a:t>Measured trait anxiety test</a:t>
            </a:r>
          </a:p>
          <a:p>
            <a:pPr marL="0" indent="0">
              <a:buNone/>
            </a:pPr>
            <a:endParaRPr lang="en-GB" dirty="0" smtClean="0"/>
          </a:p>
          <a:p>
            <a:pPr marL="0" indent="0">
              <a:buNone/>
            </a:pPr>
            <a:r>
              <a:rPr lang="en-GB" dirty="0" smtClean="0"/>
              <a:t>Significant reductions in anxiety due to autogenic training.</a:t>
            </a:r>
            <a:endParaRPr lang="en-GB" dirty="0"/>
          </a:p>
        </p:txBody>
      </p:sp>
    </p:spTree>
    <p:extLst>
      <p:ext uri="{BB962C8B-B14F-4D97-AF65-F5344CB8AC3E}">
        <p14:creationId xmlns:p14="http://schemas.microsoft.com/office/powerpoint/2010/main" val="147564702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Ethos of Autogenic training</a:t>
            </a:r>
            <a:endParaRPr lang="en-GB" dirty="0"/>
          </a:p>
        </p:txBody>
      </p:sp>
      <p:sp>
        <p:nvSpPr>
          <p:cNvPr id="3" name="Content Placeholder 2"/>
          <p:cNvSpPr>
            <a:spLocks noGrp="1"/>
          </p:cNvSpPr>
          <p:nvPr>
            <p:ph idx="1"/>
          </p:nvPr>
        </p:nvSpPr>
        <p:spPr/>
        <p:txBody>
          <a:bodyPr/>
          <a:lstStyle/>
          <a:p>
            <a:r>
              <a:rPr lang="en-US" altLang="en-US" dirty="0"/>
              <a:t>Relax the body and the mind will </a:t>
            </a:r>
            <a:r>
              <a:rPr lang="en-US" altLang="en-US" dirty="0" smtClean="0"/>
              <a:t>follow</a:t>
            </a:r>
          </a:p>
          <a:p>
            <a:endParaRPr lang="en-US" altLang="en-US" dirty="0" smtClean="0"/>
          </a:p>
          <a:p>
            <a:r>
              <a:rPr lang="en-US" altLang="en-US" dirty="0" smtClean="0"/>
              <a:t>Relax the mind and the physiology will follow</a:t>
            </a:r>
          </a:p>
          <a:p>
            <a:endParaRPr lang="en-US" altLang="en-US" dirty="0" smtClean="0"/>
          </a:p>
          <a:p>
            <a:r>
              <a:rPr lang="en-US" altLang="en-US" dirty="0" smtClean="0"/>
              <a:t>Relax the physiology and wellbeing will follow</a:t>
            </a:r>
            <a:endParaRPr lang="en-US" altLang="en-US" dirty="0"/>
          </a:p>
          <a:p>
            <a:endParaRPr lang="en-GB" dirty="0"/>
          </a:p>
        </p:txBody>
      </p:sp>
    </p:spTree>
    <p:extLst>
      <p:ext uri="{BB962C8B-B14F-4D97-AF65-F5344CB8AC3E}">
        <p14:creationId xmlns:p14="http://schemas.microsoft.com/office/powerpoint/2010/main" val="11638068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rrowheads="1"/>
          </p:cNvSpPr>
          <p:nvPr>
            <p:ph type="title"/>
          </p:nvPr>
        </p:nvSpPr>
        <p:spPr/>
        <p:txBody>
          <a:bodyPr/>
          <a:lstStyle/>
          <a:p>
            <a:r>
              <a:rPr lang="en-US" altLang="en-US"/>
              <a:t>Some Important Terminology</a:t>
            </a:r>
          </a:p>
        </p:txBody>
      </p:sp>
      <p:sp>
        <p:nvSpPr>
          <p:cNvPr id="88067" name="Rectangle 3"/>
          <p:cNvSpPr>
            <a:spLocks noGrp="1" noRot="1" noChangeArrowheads="1"/>
          </p:cNvSpPr>
          <p:nvPr>
            <p:ph type="body" idx="1"/>
          </p:nvPr>
        </p:nvSpPr>
        <p:spPr/>
        <p:txBody>
          <a:bodyPr/>
          <a:lstStyle/>
          <a:p>
            <a:pPr>
              <a:lnSpc>
                <a:spcPct val="90000"/>
              </a:lnSpc>
            </a:pPr>
            <a:r>
              <a:rPr lang="en-US" altLang="en-US" sz="2800"/>
              <a:t>Passive Concentration</a:t>
            </a:r>
          </a:p>
          <a:p>
            <a:pPr lvl="1">
              <a:lnSpc>
                <a:spcPct val="90000"/>
              </a:lnSpc>
            </a:pPr>
            <a:r>
              <a:rPr lang="en-US" altLang="en-US" sz="2400"/>
              <a:t>Used to denote the conscious receptivity of self-generated thoughts.</a:t>
            </a:r>
          </a:p>
          <a:p>
            <a:pPr>
              <a:lnSpc>
                <a:spcPct val="90000"/>
              </a:lnSpc>
            </a:pPr>
            <a:r>
              <a:rPr lang="en-US" altLang="en-US" sz="2800"/>
              <a:t>Selected Awareness</a:t>
            </a:r>
          </a:p>
          <a:p>
            <a:pPr lvl="1">
              <a:lnSpc>
                <a:spcPct val="90000"/>
              </a:lnSpc>
            </a:pPr>
            <a:r>
              <a:rPr lang="en-US" altLang="en-US" sz="2400"/>
              <a:t>The receptivity of the conscious mind to acknowledge and receive specific thoughts or messages.</a:t>
            </a:r>
          </a:p>
          <a:p>
            <a:pPr>
              <a:lnSpc>
                <a:spcPct val="90000"/>
              </a:lnSpc>
            </a:pPr>
            <a:r>
              <a:rPr lang="en-US" altLang="en-US" sz="2800"/>
              <a:t>Autogenic Discharge</a:t>
            </a:r>
          </a:p>
          <a:p>
            <a:pPr lvl="1">
              <a:lnSpc>
                <a:spcPct val="90000"/>
              </a:lnSpc>
            </a:pPr>
            <a:r>
              <a:rPr lang="en-US" altLang="en-US" sz="2400"/>
              <a:t>Physical sensations such as muscle twitching, numbness, and perhaps some emotional responses released by the unconscious mind from autogenic training sessions.</a:t>
            </a:r>
          </a:p>
          <a:p>
            <a:pPr lvl="1">
              <a:lnSpc>
                <a:spcPct val="90000"/>
              </a:lnSpc>
            </a:pPr>
            <a:endParaRPr lang="en-US" altLang="en-US" sz="2400"/>
          </a:p>
        </p:txBody>
      </p:sp>
    </p:spTree>
    <p:extLst>
      <p:ext uri="{BB962C8B-B14F-4D97-AF65-F5344CB8AC3E}">
        <p14:creationId xmlns:p14="http://schemas.microsoft.com/office/powerpoint/2010/main" val="7188088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7" presetClass="entr" presetSubtype="0" fill="hold" grpId="0" nodeType="withEffect">
                                  <p:stCondLst>
                                    <p:cond delay="0"/>
                                  </p:stCondLst>
                                  <p:childTnLst>
                                    <p:set>
                                      <p:cBhvr>
                                        <p:cTn id="6" dur="1" fill="hold">
                                          <p:stCondLst>
                                            <p:cond delay="0"/>
                                          </p:stCondLst>
                                        </p:cTn>
                                        <p:tgtEl>
                                          <p:spTgt spid="88067">
                                            <p:txEl>
                                              <p:pRg st="0" end="0"/>
                                            </p:txEl>
                                          </p:spTgt>
                                        </p:tgtEl>
                                        <p:attrNameLst>
                                          <p:attrName>style.visibility</p:attrName>
                                        </p:attrNameLst>
                                      </p:cBhvr>
                                      <p:to>
                                        <p:strVal val="visible"/>
                                      </p:to>
                                    </p:set>
                                    <p:animEffect transition="in" filter="fade">
                                      <p:cBhvr>
                                        <p:cTn id="7" dur="1000"/>
                                        <p:tgtEl>
                                          <p:spTgt spid="88067">
                                            <p:txEl>
                                              <p:pRg st="0" end="0"/>
                                            </p:txEl>
                                          </p:spTgt>
                                        </p:tgtEl>
                                      </p:cBhvr>
                                    </p:animEffect>
                                    <p:anim calcmode="lin" valueType="num">
                                      <p:cBhvr>
                                        <p:cTn id="8" dur="1000" fill="hold"/>
                                        <p:tgtEl>
                                          <p:spTgt spid="8806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8067">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88067">
                                            <p:txEl>
                                              <p:pRg st="2" end="2"/>
                                            </p:txEl>
                                          </p:spTgt>
                                        </p:tgtEl>
                                        <p:attrNameLst>
                                          <p:attrName>style.visibility</p:attrName>
                                        </p:attrNameLst>
                                      </p:cBhvr>
                                      <p:to>
                                        <p:strVal val="visible"/>
                                      </p:to>
                                    </p:set>
                                    <p:animEffect transition="in" filter="fade">
                                      <p:cBhvr>
                                        <p:cTn id="12" dur="1000"/>
                                        <p:tgtEl>
                                          <p:spTgt spid="88067">
                                            <p:txEl>
                                              <p:pRg st="2" end="2"/>
                                            </p:txEl>
                                          </p:spTgt>
                                        </p:tgtEl>
                                      </p:cBhvr>
                                    </p:animEffect>
                                    <p:anim calcmode="lin" valueType="num">
                                      <p:cBhvr>
                                        <p:cTn id="13" dur="1000" fill="hold"/>
                                        <p:tgtEl>
                                          <p:spTgt spid="88067">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88067">
                                            <p:txEl>
                                              <p:pRg st="2" end="2"/>
                                            </p:txEl>
                                          </p:spTgt>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88067">
                                            <p:txEl>
                                              <p:pRg st="4" end="4"/>
                                            </p:txEl>
                                          </p:spTgt>
                                        </p:tgtEl>
                                        <p:attrNameLst>
                                          <p:attrName>style.visibility</p:attrName>
                                        </p:attrNameLst>
                                      </p:cBhvr>
                                      <p:to>
                                        <p:strVal val="visible"/>
                                      </p:to>
                                    </p:set>
                                    <p:animEffect transition="in" filter="fade">
                                      <p:cBhvr>
                                        <p:cTn id="17" dur="1000"/>
                                        <p:tgtEl>
                                          <p:spTgt spid="88067">
                                            <p:txEl>
                                              <p:pRg st="4" end="4"/>
                                            </p:txEl>
                                          </p:spTgt>
                                        </p:tgtEl>
                                      </p:cBhvr>
                                    </p:animEffect>
                                    <p:anim calcmode="lin" valueType="num">
                                      <p:cBhvr>
                                        <p:cTn id="18" dur="1000" fill="hold"/>
                                        <p:tgtEl>
                                          <p:spTgt spid="88067">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8806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nodeType="withGroup">
                            <p:stCondLst>
                              <p:cond delay="0"/>
                            </p:stCondLst>
                            <p:childTnLst>
                              <p:par>
                                <p:cTn id="22" presetID="47" presetClass="entr" presetSubtype="0" fill="hold" grpId="0" nodeType="clickEffect">
                                  <p:stCondLst>
                                    <p:cond delay="0"/>
                                  </p:stCondLst>
                                  <p:childTnLst>
                                    <p:set>
                                      <p:cBhvr>
                                        <p:cTn id="23" dur="1" fill="hold">
                                          <p:stCondLst>
                                            <p:cond delay="0"/>
                                          </p:stCondLst>
                                        </p:cTn>
                                        <p:tgtEl>
                                          <p:spTgt spid="88067">
                                            <p:txEl>
                                              <p:pRg st="1" end="1"/>
                                            </p:txEl>
                                          </p:spTgt>
                                        </p:tgtEl>
                                        <p:attrNameLst>
                                          <p:attrName>style.visibility</p:attrName>
                                        </p:attrNameLst>
                                      </p:cBhvr>
                                      <p:to>
                                        <p:strVal val="visible"/>
                                      </p:to>
                                    </p:set>
                                    <p:animEffect transition="in" filter="fade">
                                      <p:cBhvr>
                                        <p:cTn id="24" dur="1000"/>
                                        <p:tgtEl>
                                          <p:spTgt spid="88067">
                                            <p:txEl>
                                              <p:pRg st="1" end="1"/>
                                            </p:txEl>
                                          </p:spTgt>
                                        </p:tgtEl>
                                      </p:cBhvr>
                                    </p:animEffect>
                                    <p:anim calcmode="lin" valueType="num">
                                      <p:cBhvr>
                                        <p:cTn id="25" dur="1000" fill="hold"/>
                                        <p:tgtEl>
                                          <p:spTgt spid="88067">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8806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47" presetClass="entr" presetSubtype="0" fill="hold" grpId="0" nodeType="clickEffect">
                                  <p:stCondLst>
                                    <p:cond delay="0"/>
                                  </p:stCondLst>
                                  <p:childTnLst>
                                    <p:set>
                                      <p:cBhvr>
                                        <p:cTn id="30" dur="1" fill="hold">
                                          <p:stCondLst>
                                            <p:cond delay="0"/>
                                          </p:stCondLst>
                                        </p:cTn>
                                        <p:tgtEl>
                                          <p:spTgt spid="88067">
                                            <p:txEl>
                                              <p:pRg st="3" end="3"/>
                                            </p:txEl>
                                          </p:spTgt>
                                        </p:tgtEl>
                                        <p:attrNameLst>
                                          <p:attrName>style.visibility</p:attrName>
                                        </p:attrNameLst>
                                      </p:cBhvr>
                                      <p:to>
                                        <p:strVal val="visible"/>
                                      </p:to>
                                    </p:set>
                                    <p:animEffect transition="in" filter="fade">
                                      <p:cBhvr>
                                        <p:cTn id="31" dur="1000"/>
                                        <p:tgtEl>
                                          <p:spTgt spid="88067">
                                            <p:txEl>
                                              <p:pRg st="3" end="3"/>
                                            </p:txEl>
                                          </p:spTgt>
                                        </p:tgtEl>
                                      </p:cBhvr>
                                    </p:animEffect>
                                    <p:anim calcmode="lin" valueType="num">
                                      <p:cBhvr>
                                        <p:cTn id="32" dur="1000" fill="hold"/>
                                        <p:tgtEl>
                                          <p:spTgt spid="88067">
                                            <p:txEl>
                                              <p:pRg st="3" end="3"/>
                                            </p:txEl>
                                          </p:spTgt>
                                        </p:tgtEl>
                                        <p:attrNameLst>
                                          <p:attrName>ppt_x</p:attrName>
                                        </p:attrNameLst>
                                      </p:cBhvr>
                                      <p:tavLst>
                                        <p:tav tm="0">
                                          <p:val>
                                            <p:strVal val="#ppt_x"/>
                                          </p:val>
                                        </p:tav>
                                        <p:tav tm="100000">
                                          <p:val>
                                            <p:strVal val="#ppt_x"/>
                                          </p:val>
                                        </p:tav>
                                      </p:tavLst>
                                    </p:anim>
                                    <p:anim calcmode="lin" valueType="num">
                                      <p:cBhvr>
                                        <p:cTn id="33" dur="1000" fill="hold"/>
                                        <p:tgtEl>
                                          <p:spTgt spid="8806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4" fill="hold" nodeType="clickPar">
                      <p:stCondLst>
                        <p:cond delay="indefinite"/>
                      </p:stCondLst>
                      <p:childTnLst>
                        <p:par>
                          <p:cTn id="35" fill="hold" nodeType="withGroup">
                            <p:stCondLst>
                              <p:cond delay="0"/>
                            </p:stCondLst>
                            <p:childTnLst>
                              <p:par>
                                <p:cTn id="36" presetID="47" presetClass="entr" presetSubtype="0" fill="hold" grpId="0" nodeType="clickEffect">
                                  <p:stCondLst>
                                    <p:cond delay="0"/>
                                  </p:stCondLst>
                                  <p:childTnLst>
                                    <p:set>
                                      <p:cBhvr>
                                        <p:cTn id="37" dur="1" fill="hold">
                                          <p:stCondLst>
                                            <p:cond delay="0"/>
                                          </p:stCondLst>
                                        </p:cTn>
                                        <p:tgtEl>
                                          <p:spTgt spid="88067">
                                            <p:txEl>
                                              <p:pRg st="5" end="5"/>
                                            </p:txEl>
                                          </p:spTgt>
                                        </p:tgtEl>
                                        <p:attrNameLst>
                                          <p:attrName>style.visibility</p:attrName>
                                        </p:attrNameLst>
                                      </p:cBhvr>
                                      <p:to>
                                        <p:strVal val="visible"/>
                                      </p:to>
                                    </p:set>
                                    <p:animEffect transition="in" filter="fade">
                                      <p:cBhvr>
                                        <p:cTn id="38" dur="1000"/>
                                        <p:tgtEl>
                                          <p:spTgt spid="88067">
                                            <p:txEl>
                                              <p:pRg st="5" end="5"/>
                                            </p:txEl>
                                          </p:spTgt>
                                        </p:tgtEl>
                                      </p:cBhvr>
                                    </p:animEffect>
                                    <p:anim calcmode="lin" valueType="num">
                                      <p:cBhvr>
                                        <p:cTn id="39" dur="1000" fill="hold"/>
                                        <p:tgtEl>
                                          <p:spTgt spid="88067">
                                            <p:txEl>
                                              <p:pRg st="5" end="5"/>
                                            </p:txEl>
                                          </p:spTgt>
                                        </p:tgtEl>
                                        <p:attrNameLst>
                                          <p:attrName>ppt_x</p:attrName>
                                        </p:attrNameLst>
                                      </p:cBhvr>
                                      <p:tavLst>
                                        <p:tav tm="0">
                                          <p:val>
                                            <p:strVal val="#ppt_x"/>
                                          </p:val>
                                        </p:tav>
                                        <p:tav tm="100000">
                                          <p:val>
                                            <p:strVal val="#ppt_x"/>
                                          </p:val>
                                        </p:tav>
                                      </p:tavLst>
                                    </p:anim>
                                    <p:anim calcmode="lin" valueType="num">
                                      <p:cBhvr>
                                        <p:cTn id="40" dur="1000" fill="hold"/>
                                        <p:tgtEl>
                                          <p:spTgt spid="88067">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Autogenic Phrases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Trigger or key words to bring about a psychosomatic response.</a:t>
            </a:r>
            <a:endParaRPr lang="en-GB" dirty="0"/>
          </a:p>
          <a:p>
            <a:endParaRPr lang="en-GB" dirty="0" smtClean="0"/>
          </a:p>
          <a:p>
            <a:r>
              <a:rPr lang="en-US" dirty="0"/>
              <a:t>heaviness in the extremities - "my arms and legs are heavy" </a:t>
            </a:r>
          </a:p>
          <a:p>
            <a:r>
              <a:rPr lang="en-US" dirty="0"/>
              <a:t>warmth in the extremities - "my arms and legs are warm" </a:t>
            </a:r>
          </a:p>
          <a:p>
            <a:r>
              <a:rPr lang="en-US" dirty="0"/>
              <a:t>heartbeat - "my heart is calm and regular" </a:t>
            </a:r>
          </a:p>
          <a:p>
            <a:r>
              <a:rPr lang="en-US" dirty="0"/>
              <a:t>breathing - "my breathing is calm and regular" </a:t>
            </a:r>
          </a:p>
          <a:p>
            <a:r>
              <a:rPr lang="en-US" dirty="0"/>
              <a:t>warmth in the solar plexus - "my solar plexus is warm" </a:t>
            </a:r>
          </a:p>
          <a:p>
            <a:r>
              <a:rPr lang="en-US" dirty="0"/>
              <a:t>forehead - "my forehead is cool" </a:t>
            </a:r>
          </a:p>
          <a:p>
            <a:endParaRPr lang="en-GB" dirty="0"/>
          </a:p>
        </p:txBody>
      </p:sp>
    </p:spTree>
    <p:extLst>
      <p:ext uri="{BB962C8B-B14F-4D97-AF65-F5344CB8AC3E}">
        <p14:creationId xmlns:p14="http://schemas.microsoft.com/office/powerpoint/2010/main" val="797423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noFill/>
          <a:ln/>
        </p:spPr>
        <p:txBody>
          <a:bodyPr lIns="92075" tIns="46037" rIns="92075" bIns="46037">
            <a:normAutofit fontScale="90000"/>
          </a:bodyPr>
          <a:lstStyle/>
          <a:p>
            <a:r>
              <a:rPr lang="en-US" altLang="en-US" dirty="0" smtClean="0"/>
              <a:t>Characteristics of Autogenic </a:t>
            </a:r>
            <a:r>
              <a:rPr lang="en-US" altLang="en-US" dirty="0"/>
              <a:t>Training Procedures</a:t>
            </a:r>
          </a:p>
        </p:txBody>
      </p:sp>
      <p:sp>
        <p:nvSpPr>
          <p:cNvPr id="8195" name="Rectangle 3"/>
          <p:cNvSpPr>
            <a:spLocks noGrp="1" noChangeArrowheads="1"/>
          </p:cNvSpPr>
          <p:nvPr>
            <p:ph type="body" idx="1"/>
          </p:nvPr>
        </p:nvSpPr>
        <p:spPr>
          <a:noFill/>
          <a:ln/>
        </p:spPr>
        <p:txBody>
          <a:bodyPr lIns="92075" tIns="46037" rIns="92075" bIns="46037">
            <a:normAutofit fontScale="92500" lnSpcReduction="10000"/>
          </a:bodyPr>
          <a:lstStyle/>
          <a:p>
            <a:r>
              <a:rPr lang="en-US" altLang="en-US" sz="2800" dirty="0" smtClean="0"/>
              <a:t>Encourages the adoption </a:t>
            </a:r>
            <a:r>
              <a:rPr lang="en-US" altLang="en-US" sz="2800" dirty="0"/>
              <a:t>of a relaxed </a:t>
            </a:r>
            <a:r>
              <a:rPr lang="en-US" altLang="en-US" sz="2800" dirty="0" smtClean="0"/>
              <a:t>attitude</a:t>
            </a:r>
          </a:p>
          <a:p>
            <a:endParaRPr lang="en-US" altLang="en-US" sz="2800" dirty="0"/>
          </a:p>
          <a:p>
            <a:r>
              <a:rPr lang="en-US" altLang="en-US" sz="2800" dirty="0" smtClean="0"/>
              <a:t>Focus </a:t>
            </a:r>
            <a:r>
              <a:rPr lang="en-US" altLang="en-US" sz="2800" dirty="0"/>
              <a:t>on different parts of the </a:t>
            </a:r>
            <a:r>
              <a:rPr lang="en-US" altLang="en-US" sz="2800" dirty="0" smtClean="0"/>
              <a:t>body</a:t>
            </a:r>
          </a:p>
          <a:p>
            <a:endParaRPr lang="en-US" altLang="en-US" sz="2800" dirty="0"/>
          </a:p>
          <a:p>
            <a:r>
              <a:rPr lang="en-US" altLang="en-US" sz="2800" dirty="0"/>
              <a:t>A</a:t>
            </a:r>
            <a:r>
              <a:rPr lang="en-US" altLang="en-US" sz="2800" dirty="0" smtClean="0"/>
              <a:t>ttribute </a:t>
            </a:r>
            <a:r>
              <a:rPr lang="en-US" altLang="en-US" sz="2800" dirty="0"/>
              <a:t>relaxing feelings to those parts using themes such as </a:t>
            </a:r>
            <a:r>
              <a:rPr lang="en-US" altLang="en-US" sz="2800" dirty="0" smtClean="0"/>
              <a:t>warmth</a:t>
            </a:r>
          </a:p>
          <a:p>
            <a:endParaRPr lang="en-US" altLang="en-US" sz="2800" dirty="0"/>
          </a:p>
          <a:p>
            <a:r>
              <a:rPr lang="en-US" altLang="en-US" sz="2800" dirty="0"/>
              <a:t>A</a:t>
            </a:r>
            <a:r>
              <a:rPr lang="en-US" altLang="en-US" sz="2800" dirty="0" smtClean="0"/>
              <a:t>llow </a:t>
            </a:r>
            <a:r>
              <a:rPr lang="en-US" altLang="en-US" sz="2800" dirty="0"/>
              <a:t>changes to evolve </a:t>
            </a:r>
            <a:r>
              <a:rPr lang="en-US" altLang="en-US" sz="2800" dirty="0" smtClean="0"/>
              <a:t>naturally</a:t>
            </a:r>
          </a:p>
          <a:p>
            <a:endParaRPr lang="en-US" altLang="en-US" sz="2800" dirty="0"/>
          </a:p>
          <a:p>
            <a:r>
              <a:rPr lang="en-US" altLang="en-US" sz="2800" dirty="0" smtClean="0"/>
              <a:t>Identification </a:t>
            </a:r>
            <a:r>
              <a:rPr lang="en-US" altLang="en-US" sz="2800" dirty="0"/>
              <a:t>and focus </a:t>
            </a:r>
            <a:r>
              <a:rPr lang="en-US" altLang="en-US" sz="2800" dirty="0" smtClean="0"/>
              <a:t>on </a:t>
            </a:r>
            <a:r>
              <a:rPr lang="en-US" altLang="en-US" sz="2800" dirty="0"/>
              <a:t>personally calming </a:t>
            </a:r>
            <a:r>
              <a:rPr lang="en-US" altLang="en-US" sz="2800" dirty="0" smtClean="0"/>
              <a:t>scenes</a:t>
            </a:r>
            <a:endParaRPr lang="en-US" altLang="en-US" sz="2400" dirty="0"/>
          </a:p>
        </p:txBody>
      </p:sp>
    </p:spTree>
    <p:extLst>
      <p:ext uri="{BB962C8B-B14F-4D97-AF65-F5344CB8AC3E}">
        <p14:creationId xmlns:p14="http://schemas.microsoft.com/office/powerpoint/2010/main" val="28118879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rrowheads="1"/>
          </p:cNvSpPr>
          <p:nvPr>
            <p:ph type="title"/>
          </p:nvPr>
        </p:nvSpPr>
        <p:spPr/>
        <p:txBody>
          <a:bodyPr>
            <a:normAutofit fontScale="90000"/>
          </a:bodyPr>
          <a:lstStyle/>
          <a:p>
            <a:r>
              <a:rPr lang="en-US" altLang="en-US" sz="5200" dirty="0" smtClean="0"/>
              <a:t>Impact of Autogenic relaxation</a:t>
            </a:r>
            <a:endParaRPr lang="en-US" altLang="en-US" sz="5200" dirty="0"/>
          </a:p>
        </p:txBody>
      </p:sp>
      <p:sp>
        <p:nvSpPr>
          <p:cNvPr id="75779" name="Rectangle 3"/>
          <p:cNvSpPr>
            <a:spLocks noGrp="1" noRot="1" noChangeArrowheads="1"/>
          </p:cNvSpPr>
          <p:nvPr>
            <p:ph sz="half" idx="1"/>
          </p:nvPr>
        </p:nvSpPr>
        <p:spPr>
          <a:xfrm>
            <a:off x="457200" y="1600200"/>
            <a:ext cx="3200400" cy="4525963"/>
          </a:xfrm>
        </p:spPr>
        <p:txBody>
          <a:bodyPr>
            <a:normAutofit fontScale="62500" lnSpcReduction="20000"/>
          </a:bodyPr>
          <a:lstStyle/>
          <a:p>
            <a:pPr marL="57150" indent="0">
              <a:lnSpc>
                <a:spcPct val="90000"/>
              </a:lnSpc>
              <a:buNone/>
            </a:pPr>
            <a:r>
              <a:rPr lang="en-US" altLang="en-US" dirty="0" smtClean="0"/>
              <a:t>General Perceptions</a:t>
            </a:r>
          </a:p>
          <a:p>
            <a:pPr marL="57150" indent="0">
              <a:lnSpc>
                <a:spcPct val="90000"/>
              </a:lnSpc>
              <a:buNone/>
            </a:pPr>
            <a:endParaRPr lang="en-US" altLang="en-US" dirty="0" smtClean="0"/>
          </a:p>
          <a:p>
            <a:pPr marL="57150" indent="0">
              <a:lnSpc>
                <a:spcPct val="90000"/>
              </a:lnSpc>
              <a:buNone/>
            </a:pPr>
            <a:endParaRPr lang="en-US" altLang="en-US" u="sng" dirty="0" smtClean="0"/>
          </a:p>
          <a:p>
            <a:pPr marL="57150" indent="0">
              <a:lnSpc>
                <a:spcPct val="90000"/>
              </a:lnSpc>
              <a:buNone/>
            </a:pPr>
            <a:endParaRPr lang="en-US" altLang="en-US" u="sng" dirty="0"/>
          </a:p>
          <a:p>
            <a:pPr marL="57150" indent="0">
              <a:lnSpc>
                <a:spcPct val="90000"/>
              </a:lnSpc>
              <a:buNone/>
            </a:pPr>
            <a:r>
              <a:rPr lang="en-US" altLang="en-US" u="sng" dirty="0" smtClean="0"/>
              <a:t>Early stages - preparation</a:t>
            </a:r>
          </a:p>
          <a:p>
            <a:pPr marL="57150" indent="0">
              <a:lnSpc>
                <a:spcPct val="90000"/>
              </a:lnSpc>
              <a:buNone/>
            </a:pPr>
            <a:endParaRPr lang="en-US" altLang="en-US" dirty="0"/>
          </a:p>
          <a:p>
            <a:pPr marL="514350" indent="-457200">
              <a:lnSpc>
                <a:spcPct val="90000"/>
              </a:lnSpc>
            </a:pPr>
            <a:r>
              <a:rPr lang="en-US" altLang="en-US" dirty="0" smtClean="0"/>
              <a:t>Heaviness</a:t>
            </a:r>
            <a:endParaRPr lang="en-US" altLang="en-US" dirty="0"/>
          </a:p>
          <a:p>
            <a:pPr marL="514350" indent="-457200">
              <a:lnSpc>
                <a:spcPct val="90000"/>
              </a:lnSpc>
            </a:pPr>
            <a:r>
              <a:rPr lang="en-US" altLang="en-US" dirty="0" smtClean="0"/>
              <a:t>Warmth</a:t>
            </a:r>
            <a:endParaRPr lang="en-US" altLang="en-US" dirty="0"/>
          </a:p>
          <a:p>
            <a:pPr marL="514350" indent="-457200">
              <a:lnSpc>
                <a:spcPct val="90000"/>
              </a:lnSpc>
            </a:pPr>
            <a:r>
              <a:rPr lang="en-US" altLang="en-US" dirty="0" smtClean="0"/>
              <a:t>Heart</a:t>
            </a:r>
            <a:endParaRPr lang="en-US" altLang="en-US" dirty="0"/>
          </a:p>
          <a:p>
            <a:pPr marL="514350" indent="-457200">
              <a:lnSpc>
                <a:spcPct val="90000"/>
              </a:lnSpc>
            </a:pPr>
            <a:r>
              <a:rPr lang="en-US" altLang="en-US" dirty="0" smtClean="0"/>
              <a:t>Breathing</a:t>
            </a:r>
            <a:endParaRPr lang="en-US" altLang="en-US" dirty="0"/>
          </a:p>
          <a:p>
            <a:pPr marL="514350" indent="-457200">
              <a:lnSpc>
                <a:spcPct val="90000"/>
              </a:lnSpc>
            </a:pPr>
            <a:r>
              <a:rPr lang="en-US" altLang="en-US" dirty="0" smtClean="0"/>
              <a:t>Solar </a:t>
            </a:r>
            <a:r>
              <a:rPr lang="en-US" altLang="en-US" dirty="0"/>
              <a:t>Plexus</a:t>
            </a:r>
          </a:p>
          <a:p>
            <a:pPr marL="514350" indent="-457200">
              <a:lnSpc>
                <a:spcPct val="90000"/>
              </a:lnSpc>
            </a:pPr>
            <a:r>
              <a:rPr lang="en-US" altLang="en-US" dirty="0" smtClean="0"/>
              <a:t>Forehead</a:t>
            </a:r>
            <a:endParaRPr lang="en-US" altLang="en-US" dirty="0"/>
          </a:p>
          <a:p>
            <a:pPr marL="57150" indent="0">
              <a:lnSpc>
                <a:spcPct val="90000"/>
              </a:lnSpc>
              <a:buNone/>
            </a:pPr>
            <a:endParaRPr lang="en-US" altLang="en-US" dirty="0"/>
          </a:p>
        </p:txBody>
      </p:sp>
      <p:sp>
        <p:nvSpPr>
          <p:cNvPr id="2" name="Content Placeholder 1"/>
          <p:cNvSpPr>
            <a:spLocks noGrp="1"/>
          </p:cNvSpPr>
          <p:nvPr>
            <p:ph sz="half" idx="2"/>
          </p:nvPr>
        </p:nvSpPr>
        <p:spPr>
          <a:xfrm>
            <a:off x="3581400" y="1676400"/>
            <a:ext cx="5105400" cy="4449763"/>
          </a:xfrm>
        </p:spPr>
        <p:txBody>
          <a:bodyPr>
            <a:normAutofit fontScale="62500" lnSpcReduction="20000"/>
          </a:bodyPr>
          <a:lstStyle/>
          <a:p>
            <a:pPr marL="57150" indent="0">
              <a:buNone/>
            </a:pPr>
            <a:r>
              <a:rPr lang="en-US" altLang="en-US" sz="3000" dirty="0" smtClean="0"/>
              <a:t>Focused Interactions </a:t>
            </a:r>
          </a:p>
          <a:p>
            <a:pPr marL="57150" indent="0">
              <a:buNone/>
            </a:pPr>
            <a:r>
              <a:rPr lang="en-US" altLang="en-US" sz="3000" dirty="0" smtClean="0"/>
              <a:t>(Psychosomatic control)</a:t>
            </a:r>
          </a:p>
          <a:p>
            <a:pPr marL="57150" indent="0">
              <a:buNone/>
            </a:pPr>
            <a:endParaRPr lang="en-US" altLang="en-US" sz="3000" dirty="0" smtClean="0"/>
          </a:p>
          <a:p>
            <a:pPr marL="57150" indent="0">
              <a:buNone/>
            </a:pPr>
            <a:r>
              <a:rPr lang="en-US" altLang="en-US" sz="3000" u="sng" dirty="0" smtClean="0"/>
              <a:t>Main session</a:t>
            </a:r>
            <a:endParaRPr lang="en-US" altLang="en-US" sz="3000" u="sng" dirty="0"/>
          </a:p>
          <a:p>
            <a:pPr marL="514350" indent="-457200"/>
            <a:endParaRPr lang="en-US" altLang="en-US" sz="3000" dirty="0"/>
          </a:p>
          <a:p>
            <a:pPr marL="514350" indent="-457200"/>
            <a:r>
              <a:rPr lang="en-US" altLang="en-US" sz="3000" dirty="0" smtClean="0"/>
              <a:t>Focus and control </a:t>
            </a:r>
            <a:r>
              <a:rPr lang="en-US" altLang="en-US" sz="3000" dirty="0"/>
              <a:t>breathing</a:t>
            </a:r>
          </a:p>
          <a:p>
            <a:pPr marL="514350" indent="-457200"/>
            <a:r>
              <a:rPr lang="en-US" altLang="en-US" sz="3000" dirty="0" smtClean="0"/>
              <a:t>Focus and regulate heartbeat</a:t>
            </a:r>
            <a:endParaRPr lang="en-US" altLang="en-US" sz="3000" dirty="0"/>
          </a:p>
          <a:p>
            <a:pPr marL="514350" indent="-457200"/>
            <a:r>
              <a:rPr lang="en-US" altLang="en-US" sz="3000" dirty="0" smtClean="0"/>
              <a:t>Be </a:t>
            </a:r>
            <a:r>
              <a:rPr lang="en-US" altLang="en-US" sz="3000" dirty="0"/>
              <a:t>aware of your blood’s movement from your core to the arms &amp; </a:t>
            </a:r>
            <a:r>
              <a:rPr lang="en-US" altLang="en-US" sz="3000" dirty="0" smtClean="0"/>
              <a:t>hands</a:t>
            </a:r>
            <a:r>
              <a:rPr lang="en-US" altLang="en-US" dirty="0"/>
              <a:t> Feel the limbs begin to become heavy. </a:t>
            </a:r>
          </a:p>
          <a:p>
            <a:pPr marL="514350" indent="-457200"/>
            <a:r>
              <a:rPr lang="en-US" altLang="en-US" dirty="0" smtClean="0"/>
              <a:t>Feel </a:t>
            </a:r>
            <a:r>
              <a:rPr lang="en-US" altLang="en-US" dirty="0"/>
              <a:t>the limbs become warm.</a:t>
            </a:r>
          </a:p>
          <a:p>
            <a:pPr marL="514350" indent="-457200"/>
            <a:r>
              <a:rPr lang="en-US" altLang="en-US" dirty="0" smtClean="0"/>
              <a:t>Reverse </a:t>
            </a:r>
            <a:r>
              <a:rPr lang="en-US" altLang="en-US" dirty="0"/>
              <a:t>the blood back from the limbs to your </a:t>
            </a:r>
            <a:r>
              <a:rPr lang="en-US" altLang="en-US" dirty="0" smtClean="0"/>
              <a:t>body’s core</a:t>
            </a:r>
            <a:r>
              <a:rPr lang="en-US" altLang="en-US" dirty="0"/>
              <a:t>.  </a:t>
            </a:r>
          </a:p>
          <a:p>
            <a:pPr marL="514350" indent="-457200"/>
            <a:r>
              <a:rPr lang="en-US" altLang="en-US" dirty="0" smtClean="0"/>
              <a:t>Feel </a:t>
            </a:r>
            <a:r>
              <a:rPr lang="en-US" altLang="en-US" dirty="0"/>
              <a:t>the limbs become lighter</a:t>
            </a:r>
          </a:p>
          <a:p>
            <a:pPr marL="514350" indent="-457200"/>
            <a:r>
              <a:rPr lang="en-US" altLang="en-US" dirty="0" smtClean="0"/>
              <a:t>Again </a:t>
            </a:r>
            <a:r>
              <a:rPr lang="en-US" altLang="en-US" dirty="0"/>
              <a:t>focus on your breathing, along with </a:t>
            </a:r>
            <a:r>
              <a:rPr lang="en-US" altLang="en-US" dirty="0" smtClean="0"/>
              <a:t>your </a:t>
            </a:r>
            <a:r>
              <a:rPr lang="en-US" altLang="en-US" dirty="0"/>
              <a:t>heartbeat</a:t>
            </a:r>
            <a:endParaRPr lang="en-GB" dirty="0"/>
          </a:p>
        </p:txBody>
      </p:sp>
    </p:spTree>
    <p:extLst>
      <p:ext uri="{BB962C8B-B14F-4D97-AF65-F5344CB8AC3E}">
        <p14:creationId xmlns:p14="http://schemas.microsoft.com/office/powerpoint/2010/main" val="19843267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nodeType="clickEffect">
                                  <p:stCondLst>
                                    <p:cond delay="0"/>
                                  </p:stCondLst>
                                  <p:childTnLst>
                                    <p:set>
                                      <p:cBhvr>
                                        <p:cTn id="6" dur="1" fill="hold">
                                          <p:stCondLst>
                                            <p:cond delay="0"/>
                                          </p:stCondLst>
                                        </p:cTn>
                                        <p:tgtEl>
                                          <p:spTgt spid="75779">
                                            <p:txEl>
                                              <p:pRg st="6" end="6"/>
                                            </p:txEl>
                                          </p:spTgt>
                                        </p:tgtEl>
                                        <p:attrNameLst>
                                          <p:attrName>style.visibility</p:attrName>
                                        </p:attrNameLst>
                                      </p:cBhvr>
                                      <p:to>
                                        <p:strVal val="visible"/>
                                      </p:to>
                                    </p:set>
                                    <p:animEffect transition="in" filter="fade">
                                      <p:cBhvr>
                                        <p:cTn id="7" dur="1000"/>
                                        <p:tgtEl>
                                          <p:spTgt spid="75779">
                                            <p:txEl>
                                              <p:pRg st="6" end="6"/>
                                            </p:txEl>
                                          </p:spTgt>
                                        </p:tgtEl>
                                      </p:cBhvr>
                                    </p:animEffect>
                                    <p:anim calcmode="lin" valueType="num">
                                      <p:cBhvr>
                                        <p:cTn id="8" dur="1000" fill="hold"/>
                                        <p:tgtEl>
                                          <p:spTgt spid="75779">
                                            <p:txEl>
                                              <p:pRg st="6" end="6"/>
                                            </p:txEl>
                                          </p:spTgt>
                                        </p:tgtEl>
                                        <p:attrNameLst>
                                          <p:attrName>ppt_x</p:attrName>
                                        </p:attrNameLst>
                                      </p:cBhvr>
                                      <p:tavLst>
                                        <p:tav tm="0">
                                          <p:val>
                                            <p:strVal val="#ppt_x"/>
                                          </p:val>
                                        </p:tav>
                                        <p:tav tm="100000">
                                          <p:val>
                                            <p:strVal val="#ppt_x"/>
                                          </p:val>
                                        </p:tav>
                                      </p:tavLst>
                                    </p:anim>
                                    <p:anim calcmode="lin" valueType="num">
                                      <p:cBhvr>
                                        <p:cTn id="9" dur="1000" fill="hold"/>
                                        <p:tgtEl>
                                          <p:spTgt spid="75779">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nodeType="clickEffect">
                                  <p:stCondLst>
                                    <p:cond delay="0"/>
                                  </p:stCondLst>
                                  <p:childTnLst>
                                    <p:set>
                                      <p:cBhvr>
                                        <p:cTn id="13" dur="1" fill="hold">
                                          <p:stCondLst>
                                            <p:cond delay="0"/>
                                          </p:stCondLst>
                                        </p:cTn>
                                        <p:tgtEl>
                                          <p:spTgt spid="75779">
                                            <p:txEl>
                                              <p:pRg st="0" end="0"/>
                                            </p:txEl>
                                          </p:spTgt>
                                        </p:tgtEl>
                                        <p:attrNameLst>
                                          <p:attrName>style.visibility</p:attrName>
                                        </p:attrNameLst>
                                      </p:cBhvr>
                                      <p:to>
                                        <p:strVal val="visible"/>
                                      </p:to>
                                    </p:set>
                                    <p:animEffect transition="in" filter="fade">
                                      <p:cBhvr>
                                        <p:cTn id="14" dur="1000"/>
                                        <p:tgtEl>
                                          <p:spTgt spid="75779">
                                            <p:txEl>
                                              <p:pRg st="0" end="0"/>
                                            </p:txEl>
                                          </p:spTgt>
                                        </p:tgtEl>
                                      </p:cBhvr>
                                    </p:animEffect>
                                    <p:anim calcmode="lin" valueType="num">
                                      <p:cBhvr>
                                        <p:cTn id="15" dur="1000" fill="hold"/>
                                        <p:tgtEl>
                                          <p:spTgt spid="75779">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7577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nodeType="clickEffect">
                                  <p:stCondLst>
                                    <p:cond delay="0"/>
                                  </p:stCondLst>
                                  <p:childTnLst>
                                    <p:set>
                                      <p:cBhvr>
                                        <p:cTn id="20" dur="1" fill="hold">
                                          <p:stCondLst>
                                            <p:cond delay="0"/>
                                          </p:stCondLst>
                                        </p:cTn>
                                        <p:tgtEl>
                                          <p:spTgt spid="75779">
                                            <p:txEl>
                                              <p:pRg st="4" end="4"/>
                                            </p:txEl>
                                          </p:spTgt>
                                        </p:tgtEl>
                                        <p:attrNameLst>
                                          <p:attrName>style.visibility</p:attrName>
                                        </p:attrNameLst>
                                      </p:cBhvr>
                                      <p:to>
                                        <p:strVal val="visible"/>
                                      </p:to>
                                    </p:set>
                                    <p:animEffect transition="in" filter="fade">
                                      <p:cBhvr>
                                        <p:cTn id="21" dur="1000"/>
                                        <p:tgtEl>
                                          <p:spTgt spid="75779">
                                            <p:txEl>
                                              <p:pRg st="4" end="4"/>
                                            </p:txEl>
                                          </p:spTgt>
                                        </p:tgtEl>
                                      </p:cBhvr>
                                    </p:animEffect>
                                    <p:anim calcmode="lin" valueType="num">
                                      <p:cBhvr>
                                        <p:cTn id="22" dur="1000" fill="hold"/>
                                        <p:tgtEl>
                                          <p:spTgt spid="75779">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7577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nodeType="clickEffect">
                                  <p:stCondLst>
                                    <p:cond delay="0"/>
                                  </p:stCondLst>
                                  <p:childTnLst>
                                    <p:set>
                                      <p:cBhvr>
                                        <p:cTn id="27" dur="1" fill="hold">
                                          <p:stCondLst>
                                            <p:cond delay="0"/>
                                          </p:stCondLst>
                                        </p:cTn>
                                        <p:tgtEl>
                                          <p:spTgt spid="75779">
                                            <p:txEl>
                                              <p:pRg st="7" end="7"/>
                                            </p:txEl>
                                          </p:spTgt>
                                        </p:tgtEl>
                                        <p:attrNameLst>
                                          <p:attrName>style.visibility</p:attrName>
                                        </p:attrNameLst>
                                      </p:cBhvr>
                                      <p:to>
                                        <p:strVal val="visible"/>
                                      </p:to>
                                    </p:set>
                                    <p:animEffect transition="in" filter="fade">
                                      <p:cBhvr>
                                        <p:cTn id="28" dur="1000"/>
                                        <p:tgtEl>
                                          <p:spTgt spid="75779">
                                            <p:txEl>
                                              <p:pRg st="7" end="7"/>
                                            </p:txEl>
                                          </p:spTgt>
                                        </p:tgtEl>
                                      </p:cBhvr>
                                    </p:animEffect>
                                    <p:anim calcmode="lin" valueType="num">
                                      <p:cBhvr>
                                        <p:cTn id="29" dur="1000" fill="hold"/>
                                        <p:tgtEl>
                                          <p:spTgt spid="75779">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7577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7" presetClass="entr" presetSubtype="0" fill="hold" nodeType="clickEffect">
                                  <p:stCondLst>
                                    <p:cond delay="0"/>
                                  </p:stCondLst>
                                  <p:childTnLst>
                                    <p:set>
                                      <p:cBhvr>
                                        <p:cTn id="34" dur="1" fill="hold">
                                          <p:stCondLst>
                                            <p:cond delay="0"/>
                                          </p:stCondLst>
                                        </p:cTn>
                                        <p:tgtEl>
                                          <p:spTgt spid="75779">
                                            <p:txEl>
                                              <p:pRg st="8" end="8"/>
                                            </p:txEl>
                                          </p:spTgt>
                                        </p:tgtEl>
                                        <p:attrNameLst>
                                          <p:attrName>style.visibility</p:attrName>
                                        </p:attrNameLst>
                                      </p:cBhvr>
                                      <p:to>
                                        <p:strVal val="visible"/>
                                      </p:to>
                                    </p:set>
                                    <p:animEffect transition="in" filter="fade">
                                      <p:cBhvr>
                                        <p:cTn id="35" dur="1000"/>
                                        <p:tgtEl>
                                          <p:spTgt spid="75779">
                                            <p:txEl>
                                              <p:pRg st="8" end="8"/>
                                            </p:txEl>
                                          </p:spTgt>
                                        </p:tgtEl>
                                      </p:cBhvr>
                                    </p:animEffect>
                                    <p:anim calcmode="lin" valueType="num">
                                      <p:cBhvr>
                                        <p:cTn id="36" dur="1000" fill="hold"/>
                                        <p:tgtEl>
                                          <p:spTgt spid="75779">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75779">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7" presetClass="entr" presetSubtype="0" fill="hold" nodeType="clickEffect">
                                  <p:stCondLst>
                                    <p:cond delay="0"/>
                                  </p:stCondLst>
                                  <p:childTnLst>
                                    <p:set>
                                      <p:cBhvr>
                                        <p:cTn id="41" dur="1" fill="hold">
                                          <p:stCondLst>
                                            <p:cond delay="0"/>
                                          </p:stCondLst>
                                        </p:cTn>
                                        <p:tgtEl>
                                          <p:spTgt spid="75779">
                                            <p:txEl>
                                              <p:pRg st="9" end="9"/>
                                            </p:txEl>
                                          </p:spTgt>
                                        </p:tgtEl>
                                        <p:attrNameLst>
                                          <p:attrName>style.visibility</p:attrName>
                                        </p:attrNameLst>
                                      </p:cBhvr>
                                      <p:to>
                                        <p:strVal val="visible"/>
                                      </p:to>
                                    </p:set>
                                    <p:animEffect transition="in" filter="fade">
                                      <p:cBhvr>
                                        <p:cTn id="42" dur="1000"/>
                                        <p:tgtEl>
                                          <p:spTgt spid="75779">
                                            <p:txEl>
                                              <p:pRg st="9" end="9"/>
                                            </p:txEl>
                                          </p:spTgt>
                                        </p:tgtEl>
                                      </p:cBhvr>
                                    </p:animEffect>
                                    <p:anim calcmode="lin" valueType="num">
                                      <p:cBhvr>
                                        <p:cTn id="43" dur="1000" fill="hold"/>
                                        <p:tgtEl>
                                          <p:spTgt spid="75779">
                                            <p:txEl>
                                              <p:pRg st="9" end="9"/>
                                            </p:txEl>
                                          </p:spTgt>
                                        </p:tgtEl>
                                        <p:attrNameLst>
                                          <p:attrName>ppt_x</p:attrName>
                                        </p:attrNameLst>
                                      </p:cBhvr>
                                      <p:tavLst>
                                        <p:tav tm="0">
                                          <p:val>
                                            <p:strVal val="#ppt_x"/>
                                          </p:val>
                                        </p:tav>
                                        <p:tav tm="100000">
                                          <p:val>
                                            <p:strVal val="#ppt_x"/>
                                          </p:val>
                                        </p:tav>
                                      </p:tavLst>
                                    </p:anim>
                                    <p:anim calcmode="lin" valueType="num">
                                      <p:cBhvr>
                                        <p:cTn id="44" dur="1000" fill="hold"/>
                                        <p:tgtEl>
                                          <p:spTgt spid="75779">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7" presetClass="entr" presetSubtype="0" fill="hold" nodeType="clickEffect">
                                  <p:stCondLst>
                                    <p:cond delay="0"/>
                                  </p:stCondLst>
                                  <p:childTnLst>
                                    <p:set>
                                      <p:cBhvr>
                                        <p:cTn id="48" dur="1" fill="hold">
                                          <p:stCondLst>
                                            <p:cond delay="0"/>
                                          </p:stCondLst>
                                        </p:cTn>
                                        <p:tgtEl>
                                          <p:spTgt spid="75779">
                                            <p:txEl>
                                              <p:pRg st="10" end="10"/>
                                            </p:txEl>
                                          </p:spTgt>
                                        </p:tgtEl>
                                        <p:attrNameLst>
                                          <p:attrName>style.visibility</p:attrName>
                                        </p:attrNameLst>
                                      </p:cBhvr>
                                      <p:to>
                                        <p:strVal val="visible"/>
                                      </p:to>
                                    </p:set>
                                    <p:animEffect transition="in" filter="fade">
                                      <p:cBhvr>
                                        <p:cTn id="49" dur="1000"/>
                                        <p:tgtEl>
                                          <p:spTgt spid="75779">
                                            <p:txEl>
                                              <p:pRg st="10" end="10"/>
                                            </p:txEl>
                                          </p:spTgt>
                                        </p:tgtEl>
                                      </p:cBhvr>
                                    </p:animEffect>
                                    <p:anim calcmode="lin" valueType="num">
                                      <p:cBhvr>
                                        <p:cTn id="50" dur="1000" fill="hold"/>
                                        <p:tgtEl>
                                          <p:spTgt spid="75779">
                                            <p:txEl>
                                              <p:pRg st="10" end="10"/>
                                            </p:txEl>
                                          </p:spTgt>
                                        </p:tgtEl>
                                        <p:attrNameLst>
                                          <p:attrName>ppt_x</p:attrName>
                                        </p:attrNameLst>
                                      </p:cBhvr>
                                      <p:tavLst>
                                        <p:tav tm="0">
                                          <p:val>
                                            <p:strVal val="#ppt_x"/>
                                          </p:val>
                                        </p:tav>
                                        <p:tav tm="100000">
                                          <p:val>
                                            <p:strVal val="#ppt_x"/>
                                          </p:val>
                                        </p:tav>
                                      </p:tavLst>
                                    </p:anim>
                                    <p:anim calcmode="lin" valueType="num">
                                      <p:cBhvr>
                                        <p:cTn id="51" dur="1000" fill="hold"/>
                                        <p:tgtEl>
                                          <p:spTgt spid="75779">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7" presetClass="entr" presetSubtype="0" fill="hold" nodeType="clickEffect">
                                  <p:stCondLst>
                                    <p:cond delay="0"/>
                                  </p:stCondLst>
                                  <p:childTnLst>
                                    <p:set>
                                      <p:cBhvr>
                                        <p:cTn id="55" dur="1" fill="hold">
                                          <p:stCondLst>
                                            <p:cond delay="0"/>
                                          </p:stCondLst>
                                        </p:cTn>
                                        <p:tgtEl>
                                          <p:spTgt spid="75779">
                                            <p:txEl>
                                              <p:pRg st="11" end="11"/>
                                            </p:txEl>
                                          </p:spTgt>
                                        </p:tgtEl>
                                        <p:attrNameLst>
                                          <p:attrName>style.visibility</p:attrName>
                                        </p:attrNameLst>
                                      </p:cBhvr>
                                      <p:to>
                                        <p:strVal val="visible"/>
                                      </p:to>
                                    </p:set>
                                    <p:animEffect transition="in" filter="fade">
                                      <p:cBhvr>
                                        <p:cTn id="56" dur="1000"/>
                                        <p:tgtEl>
                                          <p:spTgt spid="75779">
                                            <p:txEl>
                                              <p:pRg st="11" end="11"/>
                                            </p:txEl>
                                          </p:spTgt>
                                        </p:tgtEl>
                                      </p:cBhvr>
                                    </p:animEffect>
                                    <p:anim calcmode="lin" valueType="num">
                                      <p:cBhvr>
                                        <p:cTn id="57" dur="1000" fill="hold"/>
                                        <p:tgtEl>
                                          <p:spTgt spid="75779">
                                            <p:txEl>
                                              <p:pRg st="11" end="11"/>
                                            </p:txEl>
                                          </p:spTgt>
                                        </p:tgtEl>
                                        <p:attrNameLst>
                                          <p:attrName>ppt_x</p:attrName>
                                        </p:attrNameLst>
                                      </p:cBhvr>
                                      <p:tavLst>
                                        <p:tav tm="0">
                                          <p:val>
                                            <p:strVal val="#ppt_x"/>
                                          </p:val>
                                        </p:tav>
                                        <p:tav tm="100000">
                                          <p:val>
                                            <p:strVal val="#ppt_x"/>
                                          </p:val>
                                        </p:tav>
                                      </p:tavLst>
                                    </p:anim>
                                    <p:anim calcmode="lin" valueType="num">
                                      <p:cBhvr>
                                        <p:cTn id="58" dur="1000" fill="hold"/>
                                        <p:tgtEl>
                                          <p:spTgt spid="75779">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Potential Outcomes from using Relaxation Techniques</a:t>
            </a:r>
            <a:endParaRPr lang="en-GB" dirty="0"/>
          </a:p>
        </p:txBody>
      </p:sp>
      <p:sp>
        <p:nvSpPr>
          <p:cNvPr id="3" name="Content Placeholder 2"/>
          <p:cNvSpPr>
            <a:spLocks noGrp="1"/>
          </p:cNvSpPr>
          <p:nvPr>
            <p:ph idx="1"/>
          </p:nvPr>
        </p:nvSpPr>
        <p:spPr/>
        <p:txBody>
          <a:bodyPr/>
          <a:lstStyle/>
          <a:p>
            <a:r>
              <a:rPr lang="en-GB" dirty="0" smtClean="0"/>
              <a:t>Reduce stress</a:t>
            </a:r>
          </a:p>
          <a:p>
            <a:r>
              <a:rPr lang="en-GB" dirty="0" smtClean="0"/>
              <a:t>Manage pain</a:t>
            </a:r>
          </a:p>
          <a:p>
            <a:r>
              <a:rPr lang="en-GB" dirty="0" smtClean="0"/>
              <a:t>Reduce anxiety</a:t>
            </a:r>
          </a:p>
          <a:p>
            <a:r>
              <a:rPr lang="en-GB" dirty="0" smtClean="0"/>
              <a:t>Change mood state</a:t>
            </a:r>
          </a:p>
          <a:p>
            <a:r>
              <a:rPr lang="en-GB" dirty="0" smtClean="0"/>
              <a:t>Manage and control physiological responses</a:t>
            </a:r>
          </a:p>
          <a:p>
            <a:r>
              <a:rPr lang="en-GB" dirty="0" smtClean="0"/>
              <a:t>Improve Recovery</a:t>
            </a:r>
          </a:p>
          <a:p>
            <a:endParaRPr lang="en-GB" dirty="0"/>
          </a:p>
        </p:txBody>
      </p:sp>
    </p:spTree>
    <p:extLst>
      <p:ext uri="{BB962C8B-B14F-4D97-AF65-F5344CB8AC3E}">
        <p14:creationId xmlns:p14="http://schemas.microsoft.com/office/powerpoint/2010/main" val="137029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Contraindications</a:t>
            </a:r>
            <a:endParaRPr lang="en-GB" dirty="0"/>
          </a:p>
        </p:txBody>
      </p:sp>
      <p:sp>
        <p:nvSpPr>
          <p:cNvPr id="3" name="Content Placeholder 2"/>
          <p:cNvSpPr>
            <a:spLocks noGrp="1"/>
          </p:cNvSpPr>
          <p:nvPr>
            <p:ph idx="1"/>
          </p:nvPr>
        </p:nvSpPr>
        <p:spPr/>
        <p:txBody>
          <a:bodyPr/>
          <a:lstStyle/>
          <a:p>
            <a:r>
              <a:rPr lang="en-GB" dirty="0" smtClean="0"/>
              <a:t>People with severe mental health disorders</a:t>
            </a:r>
          </a:p>
          <a:p>
            <a:r>
              <a:rPr lang="en-GB" dirty="0" smtClean="0"/>
              <a:t>Children under 5</a:t>
            </a:r>
          </a:p>
          <a:p>
            <a:r>
              <a:rPr lang="en-GB" dirty="0" smtClean="0"/>
              <a:t>People whose behaviours control can not be guaranteed.</a:t>
            </a:r>
          </a:p>
          <a:p>
            <a:r>
              <a:rPr lang="en-GB" dirty="0" smtClean="0"/>
              <a:t>People with recent myocardial infarction</a:t>
            </a:r>
            <a:endParaRPr lang="en-GB" dirty="0"/>
          </a:p>
          <a:p>
            <a:r>
              <a:rPr lang="en-GB" dirty="0" smtClean="0"/>
              <a:t>People with </a:t>
            </a:r>
            <a:r>
              <a:rPr lang="en-GB" dirty="0" err="1" smtClean="0"/>
              <a:t>undercontroled</a:t>
            </a:r>
            <a:r>
              <a:rPr lang="en-GB" dirty="0" smtClean="0"/>
              <a:t> diabetes</a:t>
            </a:r>
            <a:endParaRPr lang="en-GB" dirty="0"/>
          </a:p>
        </p:txBody>
      </p:sp>
    </p:spTree>
    <p:extLst>
      <p:ext uri="{BB962C8B-B14F-4D97-AF65-F5344CB8AC3E}">
        <p14:creationId xmlns:p14="http://schemas.microsoft.com/office/powerpoint/2010/main" val="9050958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noFill/>
          <a:ln/>
        </p:spPr>
        <p:txBody>
          <a:bodyPr lIns="92075" tIns="46037" rIns="92075" bIns="46037"/>
          <a:lstStyle/>
          <a:p>
            <a:r>
              <a:rPr lang="en-US" altLang="en-US"/>
              <a:t>Relaxation Training</a:t>
            </a:r>
          </a:p>
        </p:txBody>
      </p:sp>
      <p:sp>
        <p:nvSpPr>
          <p:cNvPr id="4099" name="Rectangle 3"/>
          <p:cNvSpPr>
            <a:spLocks noGrp="1" noChangeArrowheads="1"/>
          </p:cNvSpPr>
          <p:nvPr>
            <p:ph type="body" idx="1"/>
          </p:nvPr>
        </p:nvSpPr>
        <p:spPr>
          <a:xfrm>
            <a:off x="685800" y="1295400"/>
            <a:ext cx="7772400" cy="4800600"/>
          </a:xfrm>
          <a:noFill/>
          <a:ln/>
        </p:spPr>
        <p:txBody>
          <a:bodyPr lIns="92075" tIns="46037" rIns="92075" bIns="46037"/>
          <a:lstStyle/>
          <a:p>
            <a:r>
              <a:rPr lang="en-US" altLang="en-US" sz="2800" dirty="0"/>
              <a:t>can be used independently to reduce fears and other anxiety-based </a:t>
            </a:r>
            <a:r>
              <a:rPr lang="en-US" altLang="en-US" sz="2800" dirty="0" smtClean="0"/>
              <a:t>disorders</a:t>
            </a:r>
          </a:p>
          <a:p>
            <a:endParaRPr lang="en-US" altLang="en-US" sz="2800" dirty="0"/>
          </a:p>
          <a:p>
            <a:r>
              <a:rPr lang="en-US" altLang="en-US" sz="2800" dirty="0"/>
              <a:t>can be used in conjunction with procedures like systematic </a:t>
            </a:r>
            <a:r>
              <a:rPr lang="en-US" altLang="en-US" sz="2800" dirty="0" smtClean="0"/>
              <a:t>desensitization</a:t>
            </a:r>
          </a:p>
          <a:p>
            <a:endParaRPr lang="en-US" altLang="en-US" sz="2800" dirty="0"/>
          </a:p>
          <a:p>
            <a:r>
              <a:rPr lang="en-US" altLang="en-US" sz="2800" dirty="0"/>
              <a:t>should follow a routine schedule </a:t>
            </a:r>
            <a:endParaRPr lang="en-US" altLang="en-US" sz="2800" dirty="0" smtClean="0"/>
          </a:p>
          <a:p>
            <a:endParaRPr lang="en-US" altLang="en-US" sz="2800" dirty="0"/>
          </a:p>
          <a:p>
            <a:r>
              <a:rPr lang="en-US" altLang="en-US" sz="2800" dirty="0"/>
              <a:t>should be conducted in a comfortable </a:t>
            </a:r>
            <a:r>
              <a:rPr lang="en-US" altLang="en-US" sz="2800" dirty="0" smtClean="0"/>
              <a:t>setting</a:t>
            </a:r>
            <a:endParaRPr lang="en-US" altLang="en-US" sz="2800" dirty="0"/>
          </a:p>
        </p:txBody>
      </p:sp>
    </p:spTree>
    <p:extLst>
      <p:ext uri="{BB962C8B-B14F-4D97-AF65-F5344CB8AC3E}">
        <p14:creationId xmlns:p14="http://schemas.microsoft.com/office/powerpoint/2010/main" val="15808703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rrowheads="1"/>
          </p:cNvSpPr>
          <p:nvPr>
            <p:ph type="title"/>
          </p:nvPr>
        </p:nvSpPr>
        <p:spPr/>
        <p:txBody>
          <a:bodyPr/>
          <a:lstStyle/>
          <a:p>
            <a:r>
              <a:rPr lang="en-US" altLang="en-US" sz="5200"/>
              <a:t>Six Factors To Consider</a:t>
            </a:r>
          </a:p>
        </p:txBody>
      </p:sp>
      <p:sp>
        <p:nvSpPr>
          <p:cNvPr id="63491" name="Rectangle 3"/>
          <p:cNvSpPr>
            <a:spLocks noGrp="1" noRot="1" noChangeArrowheads="1"/>
          </p:cNvSpPr>
          <p:nvPr>
            <p:ph type="body" idx="1"/>
          </p:nvPr>
        </p:nvSpPr>
        <p:spPr/>
        <p:txBody>
          <a:bodyPr>
            <a:normAutofit fontScale="55000" lnSpcReduction="20000"/>
          </a:bodyPr>
          <a:lstStyle/>
          <a:p>
            <a:pPr marL="0" indent="0">
              <a:lnSpc>
                <a:spcPct val="90000"/>
              </a:lnSpc>
              <a:buNone/>
            </a:pPr>
            <a:r>
              <a:rPr lang="en-US" altLang="en-US" dirty="0" smtClean="0"/>
              <a:t>Shultz &amp; </a:t>
            </a:r>
            <a:r>
              <a:rPr lang="en-US" altLang="en-US" dirty="0" err="1" smtClean="0"/>
              <a:t>Luthe</a:t>
            </a:r>
            <a:r>
              <a:rPr lang="en-US" altLang="en-US" dirty="0"/>
              <a:t>: </a:t>
            </a:r>
            <a:r>
              <a:rPr lang="en-US" altLang="en-US" dirty="0">
                <a:hlinkClick r:id="rId3"/>
              </a:rPr>
              <a:t>http://</a:t>
            </a:r>
            <a:r>
              <a:rPr lang="en-US" altLang="en-US" dirty="0" smtClean="0">
                <a:hlinkClick r:id="rId3"/>
              </a:rPr>
              <a:t>www.guidetopsychology.com/autogen.htm</a:t>
            </a:r>
            <a:r>
              <a:rPr lang="en-US" altLang="en-US" dirty="0" smtClean="0"/>
              <a:t> </a:t>
            </a:r>
          </a:p>
          <a:p>
            <a:pPr marL="514350" indent="-514350">
              <a:lnSpc>
                <a:spcPct val="90000"/>
              </a:lnSpc>
              <a:buFont typeface="+mj-lt"/>
              <a:buAutoNum type="arabicPeriod"/>
            </a:pPr>
            <a:endParaRPr lang="en-US" altLang="en-US" sz="3000" dirty="0"/>
          </a:p>
          <a:p>
            <a:pPr marL="571500" indent="-514350">
              <a:lnSpc>
                <a:spcPct val="90000"/>
              </a:lnSpc>
              <a:buFont typeface="+mj-lt"/>
              <a:buAutoNum type="arabicPeriod"/>
            </a:pPr>
            <a:r>
              <a:rPr lang="en-US" altLang="en-US" sz="3400" dirty="0" smtClean="0">
                <a:latin typeface="Arial" panose="020B0604020202020204" pitchFamily="34" charset="0"/>
                <a:cs typeface="Arial" panose="020B0604020202020204" pitchFamily="34" charset="0"/>
              </a:rPr>
              <a:t>The </a:t>
            </a:r>
            <a:r>
              <a:rPr lang="en-US" altLang="en-US" sz="3400" dirty="0">
                <a:latin typeface="Arial" panose="020B0604020202020204" pitchFamily="34" charset="0"/>
                <a:cs typeface="Arial" panose="020B0604020202020204" pitchFamily="34" charset="0"/>
              </a:rPr>
              <a:t>individual should be highly motivated </a:t>
            </a:r>
            <a:r>
              <a:rPr lang="en-US" altLang="en-US" sz="3400" dirty="0" smtClean="0">
                <a:latin typeface="Arial" panose="020B0604020202020204" pitchFamily="34" charset="0"/>
                <a:cs typeface="Arial" panose="020B0604020202020204" pitchFamily="34" charset="0"/>
              </a:rPr>
              <a:t>&amp; </a:t>
            </a:r>
            <a:r>
              <a:rPr lang="en-US" altLang="en-US" sz="3400" dirty="0">
                <a:latin typeface="Arial" panose="020B0604020202020204" pitchFamily="34" charset="0"/>
                <a:cs typeface="Arial" panose="020B0604020202020204" pitchFamily="34" charset="0"/>
              </a:rPr>
              <a:t>receptive to instructions &amp; suggestions.</a:t>
            </a:r>
          </a:p>
          <a:p>
            <a:pPr marL="571500" indent="-514350">
              <a:lnSpc>
                <a:spcPct val="90000"/>
              </a:lnSpc>
              <a:buFont typeface="+mj-lt"/>
              <a:buAutoNum type="arabicPeriod"/>
            </a:pPr>
            <a:endParaRPr lang="en-US" altLang="en-US" sz="3400" dirty="0">
              <a:latin typeface="Arial" panose="020B0604020202020204" pitchFamily="34" charset="0"/>
              <a:cs typeface="Arial" panose="020B0604020202020204" pitchFamily="34" charset="0"/>
            </a:endParaRPr>
          </a:p>
          <a:p>
            <a:pPr marL="571500" indent="-514350">
              <a:lnSpc>
                <a:spcPct val="90000"/>
              </a:lnSpc>
              <a:buFont typeface="+mj-lt"/>
              <a:buAutoNum type="arabicPeriod"/>
            </a:pPr>
            <a:r>
              <a:rPr lang="en-US" altLang="en-US" sz="3400" dirty="0" smtClean="0">
                <a:latin typeface="Arial" panose="020B0604020202020204" pitchFamily="34" charset="0"/>
                <a:cs typeface="Arial" panose="020B0604020202020204" pitchFamily="34" charset="0"/>
              </a:rPr>
              <a:t>The </a:t>
            </a:r>
            <a:r>
              <a:rPr lang="en-US" altLang="en-US" sz="3400" dirty="0">
                <a:latin typeface="Arial" panose="020B0604020202020204" pitchFamily="34" charset="0"/>
                <a:cs typeface="Arial" panose="020B0604020202020204" pitchFamily="34" charset="0"/>
              </a:rPr>
              <a:t>individual should possess a strong </a:t>
            </a:r>
            <a:r>
              <a:rPr lang="en-US" altLang="en-US" sz="3400" dirty="0" smtClean="0">
                <a:latin typeface="Arial" panose="020B0604020202020204" pitchFamily="34" charset="0"/>
                <a:cs typeface="Arial" panose="020B0604020202020204" pitchFamily="34" charset="0"/>
              </a:rPr>
              <a:t>sense </a:t>
            </a:r>
            <a:r>
              <a:rPr lang="en-US" altLang="en-US" sz="3400" dirty="0">
                <a:latin typeface="Arial" panose="020B0604020202020204" pitchFamily="34" charset="0"/>
                <a:cs typeface="Arial" panose="020B0604020202020204" pitchFamily="34" charset="0"/>
              </a:rPr>
              <a:t>of self direction and control.</a:t>
            </a:r>
          </a:p>
          <a:p>
            <a:pPr marL="571500" indent="-514350">
              <a:lnSpc>
                <a:spcPct val="90000"/>
              </a:lnSpc>
              <a:buFont typeface="+mj-lt"/>
              <a:buAutoNum type="arabicPeriod"/>
            </a:pPr>
            <a:endParaRPr lang="en-US" altLang="en-US" sz="3400" dirty="0">
              <a:latin typeface="Arial" panose="020B0604020202020204" pitchFamily="34" charset="0"/>
              <a:cs typeface="Arial" panose="020B0604020202020204" pitchFamily="34" charset="0"/>
            </a:endParaRPr>
          </a:p>
          <a:p>
            <a:pPr marL="571500" indent="-514350">
              <a:lnSpc>
                <a:spcPct val="90000"/>
              </a:lnSpc>
              <a:buFont typeface="+mj-lt"/>
              <a:buAutoNum type="arabicPeriod"/>
            </a:pPr>
            <a:r>
              <a:rPr lang="en-US" altLang="en-US" sz="3400" dirty="0" smtClean="0">
                <a:latin typeface="Arial" panose="020B0604020202020204" pitchFamily="34" charset="0"/>
                <a:cs typeface="Arial" panose="020B0604020202020204" pitchFamily="34" charset="0"/>
              </a:rPr>
              <a:t>The </a:t>
            </a:r>
            <a:r>
              <a:rPr lang="en-US" altLang="en-US" sz="3400" dirty="0">
                <a:latin typeface="Arial" panose="020B0604020202020204" pitchFamily="34" charset="0"/>
                <a:cs typeface="Arial" panose="020B0604020202020204" pitchFamily="34" charset="0"/>
              </a:rPr>
              <a:t>individual should position themselves </a:t>
            </a:r>
            <a:r>
              <a:rPr lang="en-US" altLang="en-US" sz="3400" dirty="0" smtClean="0">
                <a:latin typeface="Arial" panose="020B0604020202020204" pitchFamily="34" charset="0"/>
                <a:cs typeface="Arial" panose="020B0604020202020204" pitchFamily="34" charset="0"/>
              </a:rPr>
              <a:t>comfortably.</a:t>
            </a:r>
          </a:p>
          <a:p>
            <a:pPr marL="571500" indent="-514350">
              <a:lnSpc>
                <a:spcPct val="90000"/>
              </a:lnSpc>
              <a:buFont typeface="+mj-lt"/>
              <a:buAutoNum type="arabicPeriod"/>
            </a:pPr>
            <a:endParaRPr lang="en-US" altLang="en-US" sz="3400" dirty="0">
              <a:latin typeface="Arial" panose="020B0604020202020204" pitchFamily="34" charset="0"/>
              <a:cs typeface="Arial" panose="020B0604020202020204" pitchFamily="34" charset="0"/>
            </a:endParaRPr>
          </a:p>
          <a:p>
            <a:pPr marL="571500" indent="-514350">
              <a:buFont typeface="+mj-lt"/>
              <a:buAutoNum type="arabicPeriod"/>
            </a:pPr>
            <a:r>
              <a:rPr lang="en-US" altLang="en-US" sz="3400" dirty="0" smtClean="0">
                <a:latin typeface="Arial" panose="020B0604020202020204" pitchFamily="34" charset="0"/>
                <a:cs typeface="Arial" panose="020B0604020202020204" pitchFamily="34" charset="0"/>
              </a:rPr>
              <a:t>The </a:t>
            </a:r>
            <a:r>
              <a:rPr lang="en-US" altLang="en-US" sz="3400" dirty="0">
                <a:latin typeface="Arial" panose="020B0604020202020204" pitchFamily="34" charset="0"/>
                <a:cs typeface="Arial" panose="020B0604020202020204" pitchFamily="34" charset="0"/>
              </a:rPr>
              <a:t>Individual should maintain a strong </a:t>
            </a:r>
            <a:r>
              <a:rPr lang="en-US" altLang="en-US" sz="3400" dirty="0" smtClean="0">
                <a:latin typeface="Arial" panose="020B0604020202020204" pitchFamily="34" charset="0"/>
                <a:cs typeface="Arial" panose="020B0604020202020204" pitchFamily="34" charset="0"/>
              </a:rPr>
              <a:t>sense </a:t>
            </a:r>
            <a:r>
              <a:rPr lang="en-US" altLang="en-US" sz="3400" dirty="0">
                <a:latin typeface="Arial" panose="020B0604020202020204" pitchFamily="34" charset="0"/>
                <a:cs typeface="Arial" panose="020B0604020202020204" pitchFamily="34" charset="0"/>
              </a:rPr>
              <a:t>of concentration &amp; body awareness.</a:t>
            </a:r>
          </a:p>
          <a:p>
            <a:pPr marL="571500" indent="-514350">
              <a:buFont typeface="+mj-lt"/>
              <a:buAutoNum type="arabicPeriod"/>
            </a:pPr>
            <a:endParaRPr lang="en-US" altLang="en-US" sz="3400" dirty="0">
              <a:latin typeface="Arial" panose="020B0604020202020204" pitchFamily="34" charset="0"/>
              <a:cs typeface="Arial" panose="020B0604020202020204" pitchFamily="34" charset="0"/>
            </a:endParaRPr>
          </a:p>
          <a:p>
            <a:pPr marL="571500" indent="-514350">
              <a:buFont typeface="+mj-lt"/>
              <a:buAutoNum type="arabicPeriod"/>
            </a:pPr>
            <a:r>
              <a:rPr lang="en-US" altLang="en-US" sz="3400" dirty="0" smtClean="0">
                <a:latin typeface="Arial" panose="020B0604020202020204" pitchFamily="34" charset="0"/>
                <a:cs typeface="Arial" panose="020B0604020202020204" pitchFamily="34" charset="0"/>
              </a:rPr>
              <a:t>The </a:t>
            </a:r>
            <a:r>
              <a:rPr lang="en-US" altLang="en-US" sz="3400" dirty="0">
                <a:latin typeface="Arial" panose="020B0604020202020204" pitchFamily="34" charset="0"/>
                <a:cs typeface="Arial" panose="020B0604020202020204" pitchFamily="34" charset="0"/>
              </a:rPr>
              <a:t>individual should minimize sensory </a:t>
            </a:r>
            <a:r>
              <a:rPr lang="en-US" altLang="en-US" sz="3400" dirty="0" smtClean="0">
                <a:latin typeface="Arial" panose="020B0604020202020204" pitchFamily="34" charset="0"/>
                <a:cs typeface="Arial" panose="020B0604020202020204" pitchFamily="34" charset="0"/>
              </a:rPr>
              <a:t>reception</a:t>
            </a:r>
            <a:endParaRPr lang="en-US" altLang="en-US" sz="3400" dirty="0">
              <a:latin typeface="Arial" panose="020B0604020202020204" pitchFamily="34" charset="0"/>
              <a:cs typeface="Arial" panose="020B0604020202020204" pitchFamily="34" charset="0"/>
            </a:endParaRPr>
          </a:p>
          <a:p>
            <a:pPr marL="571500" indent="-514350">
              <a:buFont typeface="+mj-lt"/>
              <a:buAutoNum type="arabicPeriod"/>
            </a:pPr>
            <a:endParaRPr lang="en-US" altLang="en-US" sz="3400" dirty="0">
              <a:latin typeface="Arial" panose="020B0604020202020204" pitchFamily="34" charset="0"/>
              <a:cs typeface="Arial" panose="020B0604020202020204" pitchFamily="34" charset="0"/>
            </a:endParaRPr>
          </a:p>
          <a:p>
            <a:pPr marL="571500" indent="-514350">
              <a:buFont typeface="+mj-lt"/>
              <a:buAutoNum type="arabicPeriod"/>
            </a:pPr>
            <a:r>
              <a:rPr lang="en-US" altLang="en-US" sz="3400" dirty="0" smtClean="0">
                <a:latin typeface="Arial" panose="020B0604020202020204" pitchFamily="34" charset="0"/>
                <a:cs typeface="Arial" panose="020B0604020202020204" pitchFamily="34" charset="0"/>
              </a:rPr>
              <a:t>The </a:t>
            </a:r>
            <a:r>
              <a:rPr lang="en-US" altLang="en-US" sz="3400" dirty="0">
                <a:latin typeface="Arial" panose="020B0604020202020204" pitchFamily="34" charset="0"/>
                <a:cs typeface="Arial" panose="020B0604020202020204" pitchFamily="34" charset="0"/>
              </a:rPr>
              <a:t>individual should focus on internal </a:t>
            </a:r>
            <a:r>
              <a:rPr lang="en-US" altLang="en-US" sz="3400" dirty="0" smtClean="0">
                <a:latin typeface="Arial" panose="020B0604020202020204" pitchFamily="34" charset="0"/>
                <a:cs typeface="Arial" panose="020B0604020202020204" pitchFamily="34" charset="0"/>
              </a:rPr>
              <a:t>physiological </a:t>
            </a:r>
            <a:r>
              <a:rPr lang="en-US" altLang="en-US" sz="3400" dirty="0">
                <a:latin typeface="Arial" panose="020B0604020202020204" pitchFamily="34" charset="0"/>
                <a:cs typeface="Arial" panose="020B0604020202020204" pitchFamily="34" charset="0"/>
              </a:rPr>
              <a:t>processes.</a:t>
            </a:r>
          </a:p>
          <a:p>
            <a:pPr lvl="1">
              <a:lnSpc>
                <a:spcPct val="90000"/>
              </a:lnSpc>
            </a:pPr>
            <a:endParaRPr lang="en-US" altLang="en-US" sz="3000" dirty="0" smtClean="0">
              <a:latin typeface="Arial" panose="020B0604020202020204" pitchFamily="34" charset="0"/>
              <a:cs typeface="Arial" panose="020B0604020202020204" pitchFamily="34" charset="0"/>
            </a:endParaRPr>
          </a:p>
          <a:p>
            <a:pPr lvl="1">
              <a:lnSpc>
                <a:spcPct val="90000"/>
              </a:lnSpc>
              <a:buFontTx/>
              <a:buNone/>
            </a:pPr>
            <a:endParaRPr lang="en-US" altLang="en-US" dirty="0"/>
          </a:p>
        </p:txBody>
      </p:sp>
    </p:spTree>
    <p:extLst>
      <p:ext uri="{BB962C8B-B14F-4D97-AF65-F5344CB8AC3E}">
        <p14:creationId xmlns:p14="http://schemas.microsoft.com/office/powerpoint/2010/main" val="37616776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63491">
                                            <p:txEl>
                                              <p:pRg st="0" end="0"/>
                                            </p:txEl>
                                          </p:spTgt>
                                        </p:tgtEl>
                                        <p:attrNameLst>
                                          <p:attrName>style.visibility</p:attrName>
                                        </p:attrNameLst>
                                      </p:cBhvr>
                                      <p:to>
                                        <p:strVal val="visible"/>
                                      </p:to>
                                    </p:set>
                                    <p:animEffect transition="in" filter="fade">
                                      <p:cBhvr>
                                        <p:cTn id="7" dur="1000"/>
                                        <p:tgtEl>
                                          <p:spTgt spid="63491">
                                            <p:txEl>
                                              <p:pRg st="0" end="0"/>
                                            </p:txEl>
                                          </p:spTgt>
                                        </p:tgtEl>
                                      </p:cBhvr>
                                    </p:animEffect>
                                    <p:anim calcmode="lin" valueType="num">
                                      <p:cBhvr>
                                        <p:cTn id="8" dur="1000" fill="hold"/>
                                        <p:tgtEl>
                                          <p:spTgt spid="6349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349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7" presetClass="entr" presetSubtype="0" fill="hold" grpId="0" nodeType="clickEffect">
                                  <p:stCondLst>
                                    <p:cond delay="0"/>
                                  </p:stCondLst>
                                  <p:childTnLst>
                                    <p:set>
                                      <p:cBhvr>
                                        <p:cTn id="13" dur="1" fill="hold">
                                          <p:stCondLst>
                                            <p:cond delay="0"/>
                                          </p:stCondLst>
                                        </p:cTn>
                                        <p:tgtEl>
                                          <p:spTgt spid="63491">
                                            <p:txEl>
                                              <p:pRg st="2" end="2"/>
                                            </p:txEl>
                                          </p:spTgt>
                                        </p:tgtEl>
                                        <p:attrNameLst>
                                          <p:attrName>style.visibility</p:attrName>
                                        </p:attrNameLst>
                                      </p:cBhvr>
                                      <p:to>
                                        <p:strVal val="visible"/>
                                      </p:to>
                                    </p:set>
                                    <p:animEffect transition="in" filter="fade">
                                      <p:cBhvr>
                                        <p:cTn id="14" dur="1000"/>
                                        <p:tgtEl>
                                          <p:spTgt spid="63491">
                                            <p:txEl>
                                              <p:pRg st="2" end="2"/>
                                            </p:txEl>
                                          </p:spTgt>
                                        </p:tgtEl>
                                      </p:cBhvr>
                                    </p:animEffect>
                                    <p:anim calcmode="lin" valueType="num">
                                      <p:cBhvr>
                                        <p:cTn id="15" dur="1000" fill="hold"/>
                                        <p:tgtEl>
                                          <p:spTgt spid="6349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349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7" presetClass="entr" presetSubtype="0" fill="hold" grpId="0" nodeType="clickEffect">
                                  <p:stCondLst>
                                    <p:cond delay="0"/>
                                  </p:stCondLst>
                                  <p:childTnLst>
                                    <p:set>
                                      <p:cBhvr>
                                        <p:cTn id="20" dur="1" fill="hold">
                                          <p:stCondLst>
                                            <p:cond delay="0"/>
                                          </p:stCondLst>
                                        </p:cTn>
                                        <p:tgtEl>
                                          <p:spTgt spid="63491">
                                            <p:txEl>
                                              <p:pRg st="4" end="4"/>
                                            </p:txEl>
                                          </p:spTgt>
                                        </p:tgtEl>
                                        <p:attrNameLst>
                                          <p:attrName>style.visibility</p:attrName>
                                        </p:attrNameLst>
                                      </p:cBhvr>
                                      <p:to>
                                        <p:strVal val="visible"/>
                                      </p:to>
                                    </p:set>
                                    <p:animEffect transition="in" filter="fade">
                                      <p:cBhvr>
                                        <p:cTn id="21" dur="1000"/>
                                        <p:tgtEl>
                                          <p:spTgt spid="63491">
                                            <p:txEl>
                                              <p:pRg st="4" end="4"/>
                                            </p:txEl>
                                          </p:spTgt>
                                        </p:tgtEl>
                                      </p:cBhvr>
                                    </p:animEffect>
                                    <p:anim calcmode="lin" valueType="num">
                                      <p:cBhvr>
                                        <p:cTn id="22" dur="1000" fill="hold"/>
                                        <p:tgtEl>
                                          <p:spTgt spid="6349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6349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7" presetClass="entr" presetSubtype="0" fill="hold" grpId="0" nodeType="clickEffect">
                                  <p:stCondLst>
                                    <p:cond delay="0"/>
                                  </p:stCondLst>
                                  <p:childTnLst>
                                    <p:set>
                                      <p:cBhvr>
                                        <p:cTn id="27" dur="1" fill="hold">
                                          <p:stCondLst>
                                            <p:cond delay="0"/>
                                          </p:stCondLst>
                                        </p:cTn>
                                        <p:tgtEl>
                                          <p:spTgt spid="63491">
                                            <p:txEl>
                                              <p:pRg st="6" end="6"/>
                                            </p:txEl>
                                          </p:spTgt>
                                        </p:tgtEl>
                                        <p:attrNameLst>
                                          <p:attrName>style.visibility</p:attrName>
                                        </p:attrNameLst>
                                      </p:cBhvr>
                                      <p:to>
                                        <p:strVal val="visible"/>
                                      </p:to>
                                    </p:set>
                                    <p:animEffect transition="in" filter="fade">
                                      <p:cBhvr>
                                        <p:cTn id="28" dur="1000"/>
                                        <p:tgtEl>
                                          <p:spTgt spid="63491">
                                            <p:txEl>
                                              <p:pRg st="6" end="6"/>
                                            </p:txEl>
                                          </p:spTgt>
                                        </p:tgtEl>
                                      </p:cBhvr>
                                    </p:animEffect>
                                    <p:anim calcmode="lin" valueType="num">
                                      <p:cBhvr>
                                        <p:cTn id="29" dur="1000" fill="hold"/>
                                        <p:tgtEl>
                                          <p:spTgt spid="63491">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6349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7" presetClass="entr" presetSubtype="0" fill="hold" grpId="0" nodeType="clickEffect">
                                  <p:stCondLst>
                                    <p:cond delay="0"/>
                                  </p:stCondLst>
                                  <p:childTnLst>
                                    <p:set>
                                      <p:cBhvr>
                                        <p:cTn id="34" dur="1" fill="hold">
                                          <p:stCondLst>
                                            <p:cond delay="0"/>
                                          </p:stCondLst>
                                        </p:cTn>
                                        <p:tgtEl>
                                          <p:spTgt spid="63491">
                                            <p:txEl>
                                              <p:pRg st="8" end="8"/>
                                            </p:txEl>
                                          </p:spTgt>
                                        </p:tgtEl>
                                        <p:attrNameLst>
                                          <p:attrName>style.visibility</p:attrName>
                                        </p:attrNameLst>
                                      </p:cBhvr>
                                      <p:to>
                                        <p:strVal val="visible"/>
                                      </p:to>
                                    </p:set>
                                    <p:animEffect transition="in" filter="fade">
                                      <p:cBhvr>
                                        <p:cTn id="35" dur="1000"/>
                                        <p:tgtEl>
                                          <p:spTgt spid="63491">
                                            <p:txEl>
                                              <p:pRg st="8" end="8"/>
                                            </p:txEl>
                                          </p:spTgt>
                                        </p:tgtEl>
                                      </p:cBhvr>
                                    </p:animEffect>
                                    <p:anim calcmode="lin" valueType="num">
                                      <p:cBhvr>
                                        <p:cTn id="36" dur="1000" fill="hold"/>
                                        <p:tgtEl>
                                          <p:spTgt spid="63491">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63491">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7" presetClass="entr" presetSubtype="0" fill="hold" grpId="0" nodeType="clickEffect">
                                  <p:stCondLst>
                                    <p:cond delay="0"/>
                                  </p:stCondLst>
                                  <p:childTnLst>
                                    <p:set>
                                      <p:cBhvr>
                                        <p:cTn id="41" dur="1" fill="hold">
                                          <p:stCondLst>
                                            <p:cond delay="0"/>
                                          </p:stCondLst>
                                        </p:cTn>
                                        <p:tgtEl>
                                          <p:spTgt spid="63491">
                                            <p:txEl>
                                              <p:pRg st="10" end="10"/>
                                            </p:txEl>
                                          </p:spTgt>
                                        </p:tgtEl>
                                        <p:attrNameLst>
                                          <p:attrName>style.visibility</p:attrName>
                                        </p:attrNameLst>
                                      </p:cBhvr>
                                      <p:to>
                                        <p:strVal val="visible"/>
                                      </p:to>
                                    </p:set>
                                    <p:animEffect transition="in" filter="fade">
                                      <p:cBhvr>
                                        <p:cTn id="42" dur="1000"/>
                                        <p:tgtEl>
                                          <p:spTgt spid="63491">
                                            <p:txEl>
                                              <p:pRg st="10" end="10"/>
                                            </p:txEl>
                                          </p:spTgt>
                                        </p:tgtEl>
                                      </p:cBhvr>
                                    </p:animEffect>
                                    <p:anim calcmode="lin" valueType="num">
                                      <p:cBhvr>
                                        <p:cTn id="43" dur="1000" fill="hold"/>
                                        <p:tgtEl>
                                          <p:spTgt spid="63491">
                                            <p:txEl>
                                              <p:pRg st="10" end="10"/>
                                            </p:txEl>
                                          </p:spTgt>
                                        </p:tgtEl>
                                        <p:attrNameLst>
                                          <p:attrName>ppt_x</p:attrName>
                                        </p:attrNameLst>
                                      </p:cBhvr>
                                      <p:tavLst>
                                        <p:tav tm="0">
                                          <p:val>
                                            <p:strVal val="#ppt_x"/>
                                          </p:val>
                                        </p:tav>
                                        <p:tav tm="100000">
                                          <p:val>
                                            <p:strVal val="#ppt_x"/>
                                          </p:val>
                                        </p:tav>
                                      </p:tavLst>
                                    </p:anim>
                                    <p:anim calcmode="lin" valueType="num">
                                      <p:cBhvr>
                                        <p:cTn id="44" dur="1000" fill="hold"/>
                                        <p:tgtEl>
                                          <p:spTgt spid="63491">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7" presetClass="entr" presetSubtype="0" fill="hold" grpId="0" nodeType="clickEffect">
                                  <p:stCondLst>
                                    <p:cond delay="0"/>
                                  </p:stCondLst>
                                  <p:childTnLst>
                                    <p:set>
                                      <p:cBhvr>
                                        <p:cTn id="48" dur="1" fill="hold">
                                          <p:stCondLst>
                                            <p:cond delay="0"/>
                                          </p:stCondLst>
                                        </p:cTn>
                                        <p:tgtEl>
                                          <p:spTgt spid="63491">
                                            <p:txEl>
                                              <p:pRg st="12" end="12"/>
                                            </p:txEl>
                                          </p:spTgt>
                                        </p:tgtEl>
                                        <p:attrNameLst>
                                          <p:attrName>style.visibility</p:attrName>
                                        </p:attrNameLst>
                                      </p:cBhvr>
                                      <p:to>
                                        <p:strVal val="visible"/>
                                      </p:to>
                                    </p:set>
                                    <p:animEffect transition="in" filter="fade">
                                      <p:cBhvr>
                                        <p:cTn id="49" dur="1000"/>
                                        <p:tgtEl>
                                          <p:spTgt spid="63491">
                                            <p:txEl>
                                              <p:pRg st="12" end="12"/>
                                            </p:txEl>
                                          </p:spTgt>
                                        </p:tgtEl>
                                      </p:cBhvr>
                                    </p:animEffect>
                                    <p:anim calcmode="lin" valueType="num">
                                      <p:cBhvr>
                                        <p:cTn id="50" dur="1000" fill="hold"/>
                                        <p:tgtEl>
                                          <p:spTgt spid="63491">
                                            <p:txEl>
                                              <p:pRg st="12" end="12"/>
                                            </p:txEl>
                                          </p:spTgt>
                                        </p:tgtEl>
                                        <p:attrNameLst>
                                          <p:attrName>ppt_x</p:attrName>
                                        </p:attrNameLst>
                                      </p:cBhvr>
                                      <p:tavLst>
                                        <p:tav tm="0">
                                          <p:val>
                                            <p:strVal val="#ppt_x"/>
                                          </p:val>
                                        </p:tav>
                                        <p:tav tm="100000">
                                          <p:val>
                                            <p:strVal val="#ppt_x"/>
                                          </p:val>
                                        </p:tav>
                                      </p:tavLst>
                                    </p:anim>
                                    <p:anim calcmode="lin" valueType="num">
                                      <p:cBhvr>
                                        <p:cTn id="51" dur="1000" fill="hold"/>
                                        <p:tgtEl>
                                          <p:spTgt spid="63491">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rrowheads="1"/>
          </p:cNvSpPr>
          <p:nvPr>
            <p:ph type="title"/>
          </p:nvPr>
        </p:nvSpPr>
        <p:spPr/>
        <p:txBody>
          <a:bodyPr/>
          <a:lstStyle/>
          <a:p>
            <a:r>
              <a:rPr lang="en-US" altLang="en-US" sz="5200"/>
              <a:t>What Has Research Shown?</a:t>
            </a:r>
          </a:p>
        </p:txBody>
      </p:sp>
      <p:graphicFrame>
        <p:nvGraphicFramePr>
          <p:cNvPr id="84995" name="Object 3"/>
          <p:cNvGraphicFramePr>
            <a:graphicFrameLocks noGrp="1" noChangeAspect="1"/>
          </p:cNvGraphicFramePr>
          <p:nvPr>
            <p:ph idx="1"/>
          </p:nvPr>
        </p:nvGraphicFramePr>
        <p:xfrm>
          <a:off x="762000" y="1752600"/>
          <a:ext cx="7543800" cy="4687888"/>
        </p:xfrm>
        <a:graphic>
          <a:graphicData uri="http://schemas.openxmlformats.org/presentationml/2006/ole">
            <mc:AlternateContent xmlns:mc="http://schemas.openxmlformats.org/markup-compatibility/2006">
              <mc:Choice xmlns:v="urn:schemas-microsoft-com:vml" Requires="v">
                <p:oleObj spid="_x0000_s2065" name="Bitmap Image" r:id="rId3" imgW="3924848" imgH="2438095" progId="Paint.Picture">
                  <p:embed/>
                </p:oleObj>
              </mc:Choice>
              <mc:Fallback>
                <p:oleObj name="Bitmap Image" r:id="rId3" imgW="3924848" imgH="2438095"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000" y="1752600"/>
                        <a:ext cx="7543800" cy="46878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414416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nodeType="clickEffect">
                                  <p:stCondLst>
                                    <p:cond delay="0"/>
                                  </p:stCondLst>
                                  <p:childTnLst>
                                    <p:set>
                                      <p:cBhvr>
                                        <p:cTn id="6" dur="1" fill="hold">
                                          <p:stCondLst>
                                            <p:cond delay="0"/>
                                          </p:stCondLst>
                                        </p:cTn>
                                        <p:tgtEl>
                                          <p:spTgt spid="84995"/>
                                        </p:tgtEl>
                                        <p:attrNameLst>
                                          <p:attrName>style.visibility</p:attrName>
                                        </p:attrNameLst>
                                      </p:cBhvr>
                                      <p:to>
                                        <p:strVal val="visible"/>
                                      </p:to>
                                    </p:set>
                                    <p:animEffect transition="in" filter="fade">
                                      <p:cBhvr>
                                        <p:cTn id="7" dur="1000"/>
                                        <p:tgtEl>
                                          <p:spTgt spid="84995"/>
                                        </p:tgtEl>
                                      </p:cBhvr>
                                    </p:animEffect>
                                    <p:anim calcmode="lin" valueType="num">
                                      <p:cBhvr>
                                        <p:cTn id="8" dur="1000" fill="hold"/>
                                        <p:tgtEl>
                                          <p:spTgt spid="84995"/>
                                        </p:tgtEl>
                                        <p:attrNameLst>
                                          <p:attrName>ppt_x</p:attrName>
                                        </p:attrNameLst>
                                      </p:cBhvr>
                                      <p:tavLst>
                                        <p:tav tm="0">
                                          <p:val>
                                            <p:strVal val="#ppt_x"/>
                                          </p:val>
                                        </p:tav>
                                        <p:tav tm="100000">
                                          <p:val>
                                            <p:strVal val="#ppt_x"/>
                                          </p:val>
                                        </p:tav>
                                      </p:tavLst>
                                    </p:anim>
                                    <p:anim calcmode="lin" valueType="num">
                                      <p:cBhvr>
                                        <p:cTn id="9" dur="1000" fill="hold"/>
                                        <p:tgtEl>
                                          <p:spTgt spid="8499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Task</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Review the articles;</a:t>
            </a:r>
          </a:p>
          <a:p>
            <a:endParaRPr lang="en-GB" dirty="0"/>
          </a:p>
          <a:p>
            <a:r>
              <a:rPr lang="en-GB" dirty="0" smtClean="0"/>
              <a:t>Kanji, N. (1997) Autogenic training. Complementary Therapies in Medicine, 5, 161-167.</a:t>
            </a:r>
          </a:p>
          <a:p>
            <a:endParaRPr lang="en-GB" dirty="0" smtClean="0"/>
          </a:p>
          <a:p>
            <a:r>
              <a:rPr lang="en-GB" dirty="0" smtClean="0"/>
              <a:t>Kanji, N. &amp; Ernst (2000) Autogenic training for stress and anxiety: a systematic review, </a:t>
            </a:r>
            <a:r>
              <a:rPr lang="en-GB" dirty="0"/>
              <a:t>Complementary Therapies in Medicine, </a:t>
            </a:r>
            <a:r>
              <a:rPr lang="en-GB" dirty="0" smtClean="0"/>
              <a:t>8, 106-110.</a:t>
            </a:r>
          </a:p>
          <a:p>
            <a:endParaRPr lang="en-GB" dirty="0" smtClean="0"/>
          </a:p>
          <a:p>
            <a:r>
              <a:rPr lang="en-GB" dirty="0" err="1" smtClean="0"/>
              <a:t>Hashim</a:t>
            </a:r>
            <a:r>
              <a:rPr lang="en-GB" dirty="0" smtClean="0"/>
              <a:t>, H.A.  (2011) The effects of progressive muscle relaxation and autogenic relaxation on young soccer players’ mood states. Asian Journal of Sports Medicine, 2(2), 99-105.</a:t>
            </a:r>
            <a:endParaRPr lang="en-GB" dirty="0"/>
          </a:p>
        </p:txBody>
      </p:sp>
    </p:spTree>
    <p:extLst>
      <p:ext uri="{BB962C8B-B14F-4D97-AF65-F5344CB8AC3E}">
        <p14:creationId xmlns:p14="http://schemas.microsoft.com/office/powerpoint/2010/main" val="12166053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rrowheads="1"/>
          </p:cNvSpPr>
          <p:nvPr>
            <p:ph type="title"/>
          </p:nvPr>
        </p:nvSpPr>
        <p:spPr/>
        <p:txBody>
          <a:bodyPr/>
          <a:lstStyle/>
          <a:p>
            <a:r>
              <a:rPr lang="en-US" altLang="en-US" sz="5200"/>
              <a:t>Signs of Effective Use</a:t>
            </a:r>
          </a:p>
        </p:txBody>
      </p:sp>
      <p:sp>
        <p:nvSpPr>
          <p:cNvPr id="80899" name="Rectangle 3"/>
          <p:cNvSpPr>
            <a:spLocks noGrp="1" noRot="1" noChangeArrowheads="1"/>
          </p:cNvSpPr>
          <p:nvPr>
            <p:ph type="body" idx="1"/>
          </p:nvPr>
        </p:nvSpPr>
        <p:spPr/>
        <p:txBody>
          <a:bodyPr/>
          <a:lstStyle/>
          <a:p>
            <a:pPr>
              <a:lnSpc>
                <a:spcPct val="80000"/>
              </a:lnSpc>
            </a:pPr>
            <a:r>
              <a:rPr lang="en-US" altLang="en-US" sz="2500" dirty="0"/>
              <a:t>Physical Signs</a:t>
            </a:r>
          </a:p>
          <a:p>
            <a:pPr lvl="1">
              <a:lnSpc>
                <a:spcPct val="80000"/>
              </a:lnSpc>
            </a:pPr>
            <a:r>
              <a:rPr lang="en-US" altLang="en-US" sz="2500" dirty="0"/>
              <a:t>Decreased heart rate, slower breathing.</a:t>
            </a:r>
          </a:p>
          <a:p>
            <a:pPr>
              <a:lnSpc>
                <a:spcPct val="80000"/>
              </a:lnSpc>
              <a:buFont typeface="Wingdings" pitchFamily="2" charset="2"/>
              <a:buNone/>
            </a:pPr>
            <a:endParaRPr lang="en-US" altLang="en-US" sz="2500" dirty="0"/>
          </a:p>
          <a:p>
            <a:pPr>
              <a:lnSpc>
                <a:spcPct val="80000"/>
              </a:lnSpc>
            </a:pPr>
            <a:r>
              <a:rPr lang="en-US" altLang="en-US" sz="2500" dirty="0"/>
              <a:t>Psychological Signs</a:t>
            </a:r>
          </a:p>
          <a:p>
            <a:pPr lvl="1">
              <a:lnSpc>
                <a:spcPct val="80000"/>
              </a:lnSpc>
            </a:pPr>
            <a:r>
              <a:rPr lang="en-US" altLang="en-US" sz="2500" dirty="0"/>
              <a:t>Reduction in anxiety, improved focus.</a:t>
            </a:r>
          </a:p>
          <a:p>
            <a:pPr>
              <a:lnSpc>
                <a:spcPct val="80000"/>
              </a:lnSpc>
            </a:pPr>
            <a:endParaRPr lang="en-US" altLang="en-US" sz="2500" dirty="0"/>
          </a:p>
          <a:p>
            <a:pPr>
              <a:lnSpc>
                <a:spcPct val="80000"/>
              </a:lnSpc>
            </a:pPr>
            <a:r>
              <a:rPr lang="en-US" altLang="en-US" sz="2500" dirty="0"/>
              <a:t>And with practice, you will find…</a:t>
            </a:r>
          </a:p>
          <a:p>
            <a:pPr lvl="1">
              <a:lnSpc>
                <a:spcPct val="80000"/>
              </a:lnSpc>
            </a:pPr>
            <a:r>
              <a:rPr lang="en-US" altLang="en-US" sz="2500" dirty="0"/>
              <a:t>You will have the ability to achieve deeper states of relaxation.</a:t>
            </a:r>
            <a:endParaRPr lang="en-US" altLang="en-US" sz="2100" dirty="0"/>
          </a:p>
          <a:p>
            <a:pPr>
              <a:lnSpc>
                <a:spcPct val="80000"/>
              </a:lnSpc>
            </a:pPr>
            <a:r>
              <a:rPr lang="en-US" altLang="en-US" sz="1800" dirty="0">
                <a:hlinkClick r:id="rId2"/>
              </a:rPr>
              <a:t>http://</a:t>
            </a:r>
            <a:r>
              <a:rPr lang="en-US" altLang="en-US" sz="1800" dirty="0" smtClean="0">
                <a:hlinkClick r:id="rId2"/>
              </a:rPr>
              <a:t>www.owresource.com/mental/autogenic.php</a:t>
            </a:r>
            <a:r>
              <a:rPr lang="en-US" altLang="en-US" sz="1800" dirty="0" smtClean="0"/>
              <a:t> </a:t>
            </a:r>
            <a:endParaRPr lang="en-US" altLang="en-US" sz="1800" dirty="0"/>
          </a:p>
          <a:p>
            <a:pPr>
              <a:lnSpc>
                <a:spcPct val="80000"/>
              </a:lnSpc>
            </a:pPr>
            <a:r>
              <a:rPr lang="en-US" altLang="en-US" sz="1800" dirty="0">
                <a:hlinkClick r:id="rId3"/>
              </a:rPr>
              <a:t>http://www.magitech.com/~</a:t>
            </a:r>
            <a:r>
              <a:rPr lang="en-US" altLang="en-US" sz="1800" dirty="0" smtClean="0">
                <a:hlinkClick r:id="rId3"/>
              </a:rPr>
              <a:t>runes/autogenictraining/index.html</a:t>
            </a:r>
            <a:r>
              <a:rPr lang="en-US" altLang="en-US" sz="1800" dirty="0" smtClean="0"/>
              <a:t> </a:t>
            </a:r>
            <a:endParaRPr lang="en-US" altLang="en-US" sz="1800" dirty="0"/>
          </a:p>
          <a:p>
            <a:pPr>
              <a:lnSpc>
                <a:spcPct val="80000"/>
              </a:lnSpc>
              <a:buFont typeface="Wingdings" pitchFamily="2" charset="2"/>
              <a:buNone/>
            </a:pPr>
            <a:endParaRPr lang="en-US" altLang="en-US" sz="1800" dirty="0"/>
          </a:p>
        </p:txBody>
      </p:sp>
    </p:spTree>
    <p:extLst>
      <p:ext uri="{BB962C8B-B14F-4D97-AF65-F5344CB8AC3E}">
        <p14:creationId xmlns:p14="http://schemas.microsoft.com/office/powerpoint/2010/main" val="31571982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nodeType="clickEffect">
                                  <p:stCondLst>
                                    <p:cond delay="0"/>
                                  </p:stCondLst>
                                  <p:childTnLst>
                                    <p:set>
                                      <p:cBhvr>
                                        <p:cTn id="6" dur="1" fill="hold">
                                          <p:stCondLst>
                                            <p:cond delay="0"/>
                                          </p:stCondLst>
                                        </p:cTn>
                                        <p:tgtEl>
                                          <p:spTgt spid="80899">
                                            <p:txEl>
                                              <p:pRg st="1" end="1"/>
                                            </p:txEl>
                                          </p:spTgt>
                                        </p:tgtEl>
                                        <p:attrNameLst>
                                          <p:attrName>style.visibility</p:attrName>
                                        </p:attrNameLst>
                                      </p:cBhvr>
                                      <p:to>
                                        <p:strVal val="visible"/>
                                      </p:to>
                                    </p:set>
                                    <p:animEffect transition="in" filter="fade">
                                      <p:cBhvr>
                                        <p:cTn id="7" dur="1000"/>
                                        <p:tgtEl>
                                          <p:spTgt spid="80899">
                                            <p:txEl>
                                              <p:pRg st="1" end="1"/>
                                            </p:txEl>
                                          </p:spTgt>
                                        </p:tgtEl>
                                      </p:cBhvr>
                                    </p:animEffect>
                                    <p:anim calcmode="lin" valueType="num">
                                      <p:cBhvr>
                                        <p:cTn id="8" dur="1000" fill="hold"/>
                                        <p:tgtEl>
                                          <p:spTgt spid="8089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8089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nodeType="clickEffect">
                                  <p:stCondLst>
                                    <p:cond delay="0"/>
                                  </p:stCondLst>
                                  <p:childTnLst>
                                    <p:set>
                                      <p:cBhvr>
                                        <p:cTn id="13" dur="1" fill="hold">
                                          <p:stCondLst>
                                            <p:cond delay="0"/>
                                          </p:stCondLst>
                                        </p:cTn>
                                        <p:tgtEl>
                                          <p:spTgt spid="80899">
                                            <p:txEl>
                                              <p:pRg st="4" end="4"/>
                                            </p:txEl>
                                          </p:spTgt>
                                        </p:tgtEl>
                                        <p:attrNameLst>
                                          <p:attrName>style.visibility</p:attrName>
                                        </p:attrNameLst>
                                      </p:cBhvr>
                                      <p:to>
                                        <p:strVal val="visible"/>
                                      </p:to>
                                    </p:set>
                                    <p:animEffect transition="in" filter="fade">
                                      <p:cBhvr>
                                        <p:cTn id="14" dur="1000"/>
                                        <p:tgtEl>
                                          <p:spTgt spid="80899">
                                            <p:txEl>
                                              <p:pRg st="4" end="4"/>
                                            </p:txEl>
                                          </p:spTgt>
                                        </p:tgtEl>
                                      </p:cBhvr>
                                    </p:animEffect>
                                    <p:anim calcmode="lin" valueType="num">
                                      <p:cBhvr>
                                        <p:cTn id="15" dur="1000" fill="hold"/>
                                        <p:tgtEl>
                                          <p:spTgt spid="80899">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8089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7" presetClass="entr" presetSubtype="0" fill="hold" nodeType="clickEffect">
                                  <p:stCondLst>
                                    <p:cond delay="0"/>
                                  </p:stCondLst>
                                  <p:childTnLst>
                                    <p:set>
                                      <p:cBhvr>
                                        <p:cTn id="20" dur="1" fill="hold">
                                          <p:stCondLst>
                                            <p:cond delay="0"/>
                                          </p:stCondLst>
                                        </p:cTn>
                                        <p:tgtEl>
                                          <p:spTgt spid="80899">
                                            <p:txEl>
                                              <p:pRg st="7" end="7"/>
                                            </p:txEl>
                                          </p:spTgt>
                                        </p:tgtEl>
                                        <p:attrNameLst>
                                          <p:attrName>style.visibility</p:attrName>
                                        </p:attrNameLst>
                                      </p:cBhvr>
                                      <p:to>
                                        <p:strVal val="visible"/>
                                      </p:to>
                                    </p:set>
                                    <p:animEffect transition="in" filter="fade">
                                      <p:cBhvr>
                                        <p:cTn id="21" dur="1000"/>
                                        <p:tgtEl>
                                          <p:spTgt spid="80899">
                                            <p:txEl>
                                              <p:pRg st="7" end="7"/>
                                            </p:txEl>
                                          </p:spTgt>
                                        </p:tgtEl>
                                      </p:cBhvr>
                                    </p:animEffect>
                                    <p:anim calcmode="lin" valueType="num">
                                      <p:cBhvr>
                                        <p:cTn id="22" dur="1000" fill="hold"/>
                                        <p:tgtEl>
                                          <p:spTgt spid="80899">
                                            <p:txEl>
                                              <p:pRg st="7" end="7"/>
                                            </p:txEl>
                                          </p:spTgt>
                                        </p:tgtEl>
                                        <p:attrNameLst>
                                          <p:attrName>ppt_x</p:attrName>
                                        </p:attrNameLst>
                                      </p:cBhvr>
                                      <p:tavLst>
                                        <p:tav tm="0">
                                          <p:val>
                                            <p:strVal val="#ppt_x"/>
                                          </p:val>
                                        </p:tav>
                                        <p:tav tm="100000">
                                          <p:val>
                                            <p:strVal val="#ppt_x"/>
                                          </p:val>
                                        </p:tav>
                                      </p:tavLst>
                                    </p:anim>
                                    <p:anim calcmode="lin" valueType="num">
                                      <p:cBhvr>
                                        <p:cTn id="23" dur="1000" fill="hold"/>
                                        <p:tgtEl>
                                          <p:spTgt spid="80899">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7" presetClass="entr" presetSubtype="0" fill="hold" nodeType="clickEffect">
                                  <p:stCondLst>
                                    <p:cond delay="0"/>
                                  </p:stCondLst>
                                  <p:childTnLst>
                                    <p:set>
                                      <p:cBhvr>
                                        <p:cTn id="27" dur="1" fill="hold">
                                          <p:stCondLst>
                                            <p:cond delay="0"/>
                                          </p:stCondLst>
                                        </p:cTn>
                                        <p:tgtEl>
                                          <p:spTgt spid="80899">
                                            <p:txEl>
                                              <p:pRg st="8" end="8"/>
                                            </p:txEl>
                                          </p:spTgt>
                                        </p:tgtEl>
                                        <p:attrNameLst>
                                          <p:attrName>style.visibility</p:attrName>
                                        </p:attrNameLst>
                                      </p:cBhvr>
                                      <p:to>
                                        <p:strVal val="visible"/>
                                      </p:to>
                                    </p:set>
                                    <p:animEffect transition="in" filter="fade">
                                      <p:cBhvr>
                                        <p:cTn id="28" dur="1000"/>
                                        <p:tgtEl>
                                          <p:spTgt spid="80899">
                                            <p:txEl>
                                              <p:pRg st="8" end="8"/>
                                            </p:txEl>
                                          </p:spTgt>
                                        </p:tgtEl>
                                      </p:cBhvr>
                                    </p:animEffect>
                                    <p:anim calcmode="lin" valueType="num">
                                      <p:cBhvr>
                                        <p:cTn id="29" dur="1000" fill="hold"/>
                                        <p:tgtEl>
                                          <p:spTgt spid="80899">
                                            <p:txEl>
                                              <p:pRg st="8" end="8"/>
                                            </p:txEl>
                                          </p:spTgt>
                                        </p:tgtEl>
                                        <p:attrNameLst>
                                          <p:attrName>ppt_x</p:attrName>
                                        </p:attrNameLst>
                                      </p:cBhvr>
                                      <p:tavLst>
                                        <p:tav tm="0">
                                          <p:val>
                                            <p:strVal val="#ppt_x"/>
                                          </p:val>
                                        </p:tav>
                                        <p:tav tm="100000">
                                          <p:val>
                                            <p:strVal val="#ppt_x"/>
                                          </p:val>
                                        </p:tav>
                                      </p:tavLst>
                                    </p:anim>
                                    <p:anim calcmode="lin" valueType="num">
                                      <p:cBhvr>
                                        <p:cTn id="30" dur="1000" fill="hold"/>
                                        <p:tgtEl>
                                          <p:spTgt spid="80899">
                                            <p:txEl>
                                              <p:pRg st="8" end="8"/>
                                            </p:txEl>
                                          </p:spTgt>
                                        </p:tgtEl>
                                        <p:attrNameLst>
                                          <p:attrName>ppt_y</p:attrName>
                                        </p:attrNameLst>
                                      </p:cBhvr>
                                      <p:tavLst>
                                        <p:tav tm="0">
                                          <p:val>
                                            <p:strVal val="#ppt_y-.1"/>
                                          </p:val>
                                        </p:tav>
                                        <p:tav tm="100000">
                                          <p:val>
                                            <p:strVal val="#ppt_y"/>
                                          </p:val>
                                        </p:tav>
                                      </p:tavLst>
                                    </p:anim>
                                  </p:childTnLst>
                                </p:cTn>
                              </p:par>
                              <p:par>
                                <p:cTn id="31" presetID="47" presetClass="entr" presetSubtype="0" fill="hold" nodeType="withEffect">
                                  <p:stCondLst>
                                    <p:cond delay="0"/>
                                  </p:stCondLst>
                                  <p:childTnLst>
                                    <p:set>
                                      <p:cBhvr>
                                        <p:cTn id="32" dur="1" fill="hold">
                                          <p:stCondLst>
                                            <p:cond delay="0"/>
                                          </p:stCondLst>
                                        </p:cTn>
                                        <p:tgtEl>
                                          <p:spTgt spid="80899">
                                            <p:txEl>
                                              <p:pRg st="9" end="9"/>
                                            </p:txEl>
                                          </p:spTgt>
                                        </p:tgtEl>
                                        <p:attrNameLst>
                                          <p:attrName>style.visibility</p:attrName>
                                        </p:attrNameLst>
                                      </p:cBhvr>
                                      <p:to>
                                        <p:strVal val="visible"/>
                                      </p:to>
                                    </p:set>
                                    <p:animEffect transition="in" filter="fade">
                                      <p:cBhvr>
                                        <p:cTn id="33" dur="1000"/>
                                        <p:tgtEl>
                                          <p:spTgt spid="80899">
                                            <p:txEl>
                                              <p:pRg st="9" end="9"/>
                                            </p:txEl>
                                          </p:spTgt>
                                        </p:tgtEl>
                                      </p:cBhvr>
                                    </p:animEffect>
                                    <p:anim calcmode="lin" valueType="num">
                                      <p:cBhvr>
                                        <p:cTn id="34" dur="1000" fill="hold"/>
                                        <p:tgtEl>
                                          <p:spTgt spid="80899">
                                            <p:txEl>
                                              <p:pRg st="9" end="9"/>
                                            </p:txEl>
                                          </p:spTgt>
                                        </p:tgtEl>
                                        <p:attrNameLst>
                                          <p:attrName>ppt_x</p:attrName>
                                        </p:attrNameLst>
                                      </p:cBhvr>
                                      <p:tavLst>
                                        <p:tav tm="0">
                                          <p:val>
                                            <p:strVal val="#ppt_x"/>
                                          </p:val>
                                        </p:tav>
                                        <p:tav tm="100000">
                                          <p:val>
                                            <p:strVal val="#ppt_x"/>
                                          </p:val>
                                        </p:tav>
                                      </p:tavLst>
                                    </p:anim>
                                    <p:anim calcmode="lin" valueType="num">
                                      <p:cBhvr>
                                        <p:cTn id="35" dur="1000" fill="hold"/>
                                        <p:tgtEl>
                                          <p:spTgt spid="80899">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rrowheads="1"/>
          </p:cNvSpPr>
          <p:nvPr>
            <p:ph type="title"/>
          </p:nvPr>
        </p:nvSpPr>
        <p:spPr/>
        <p:txBody>
          <a:bodyPr>
            <a:normAutofit fontScale="90000"/>
          </a:bodyPr>
          <a:lstStyle/>
          <a:p>
            <a:r>
              <a:rPr lang="en-US" altLang="en-US" sz="3600" dirty="0" smtClean="0"/>
              <a:t/>
            </a:r>
            <a:br>
              <a:rPr lang="en-US" altLang="en-US" sz="3600" dirty="0" smtClean="0"/>
            </a:br>
            <a:r>
              <a:rPr lang="en-US" altLang="en-US" sz="3600" dirty="0"/>
              <a:t/>
            </a:r>
            <a:br>
              <a:rPr lang="en-US" altLang="en-US" sz="3600" dirty="0"/>
            </a:br>
            <a:r>
              <a:rPr lang="en-US" altLang="en-US" sz="3600" dirty="0" smtClean="0"/>
              <a:t/>
            </a:r>
            <a:br>
              <a:rPr lang="en-US" altLang="en-US" sz="3600" dirty="0" smtClean="0"/>
            </a:br>
            <a:r>
              <a:rPr lang="en-US" altLang="en-US" sz="3600" dirty="0" smtClean="0"/>
              <a:t>Preparation to apply autogenic relaxation techniques</a:t>
            </a:r>
            <a:r>
              <a:rPr lang="en-US" altLang="en-US" sz="5200" dirty="0" smtClean="0"/>
              <a:t/>
            </a:r>
            <a:br>
              <a:rPr lang="en-US" altLang="en-US" sz="5200" dirty="0" smtClean="0"/>
            </a:br>
            <a:r>
              <a:rPr lang="en-US" altLang="en-US" sz="5200" dirty="0"/>
              <a:t/>
            </a:r>
            <a:br>
              <a:rPr lang="en-US" altLang="en-US" sz="5200" dirty="0"/>
            </a:br>
            <a:endParaRPr lang="en-US" altLang="en-US" sz="5200" dirty="0"/>
          </a:p>
        </p:txBody>
      </p:sp>
      <p:sp>
        <p:nvSpPr>
          <p:cNvPr id="83971" name="Rectangle 3"/>
          <p:cNvSpPr>
            <a:spLocks noGrp="1" noRot="1" noChangeArrowheads="1"/>
          </p:cNvSpPr>
          <p:nvPr>
            <p:ph type="body" idx="1"/>
          </p:nvPr>
        </p:nvSpPr>
        <p:spPr/>
        <p:txBody>
          <a:bodyPr/>
          <a:lstStyle/>
          <a:p>
            <a:r>
              <a:rPr lang="en-US" altLang="en-US" dirty="0" smtClean="0"/>
              <a:t>Take </a:t>
            </a:r>
            <a:r>
              <a:rPr lang="en-US" altLang="en-US" dirty="0"/>
              <a:t>a few slow, deep breaths.</a:t>
            </a:r>
          </a:p>
          <a:p>
            <a:r>
              <a:rPr lang="en-US" altLang="en-US" dirty="0"/>
              <a:t>Memorize the phases to limit interruption.</a:t>
            </a:r>
          </a:p>
          <a:p>
            <a:r>
              <a:rPr lang="en-US" altLang="en-US" dirty="0"/>
              <a:t>Find a quiet place as your relaxation space.</a:t>
            </a:r>
          </a:p>
          <a:p>
            <a:r>
              <a:rPr lang="en-US" altLang="en-US" dirty="0"/>
              <a:t>Remember to focus on Here &amp; Now. </a:t>
            </a:r>
          </a:p>
          <a:p>
            <a:pPr>
              <a:buFont typeface="Wingdings" pitchFamily="2" charset="2"/>
              <a:buNone/>
            </a:pPr>
            <a:r>
              <a:rPr lang="en-US" altLang="en-US" dirty="0"/>
              <a:t> </a:t>
            </a:r>
          </a:p>
          <a:p>
            <a:endParaRPr lang="en-US" altLang="en-US" dirty="0"/>
          </a:p>
          <a:p>
            <a:endParaRPr lang="en-US" altLang="en-US" dirty="0"/>
          </a:p>
          <a:p>
            <a:endParaRPr lang="en-US" altLang="en-US" dirty="0"/>
          </a:p>
        </p:txBody>
      </p:sp>
    </p:spTree>
    <p:extLst>
      <p:ext uri="{BB962C8B-B14F-4D97-AF65-F5344CB8AC3E}">
        <p14:creationId xmlns:p14="http://schemas.microsoft.com/office/powerpoint/2010/main" val="40231898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nodeType="clickEffect">
                                  <p:stCondLst>
                                    <p:cond delay="0"/>
                                  </p:stCondLst>
                                  <p:childTnLst>
                                    <p:set>
                                      <p:cBhvr>
                                        <p:cTn id="6" dur="1" fill="hold">
                                          <p:stCondLst>
                                            <p:cond delay="0"/>
                                          </p:stCondLst>
                                        </p:cTn>
                                        <p:tgtEl>
                                          <p:spTgt spid="83971">
                                            <p:txEl>
                                              <p:pRg st="0" end="0"/>
                                            </p:txEl>
                                          </p:spTgt>
                                        </p:tgtEl>
                                        <p:attrNameLst>
                                          <p:attrName>style.visibility</p:attrName>
                                        </p:attrNameLst>
                                      </p:cBhvr>
                                      <p:to>
                                        <p:strVal val="visible"/>
                                      </p:to>
                                    </p:set>
                                    <p:animEffect transition="in" filter="fade">
                                      <p:cBhvr>
                                        <p:cTn id="7" dur="1000"/>
                                        <p:tgtEl>
                                          <p:spTgt spid="83971">
                                            <p:txEl>
                                              <p:pRg st="0" end="0"/>
                                            </p:txEl>
                                          </p:spTgt>
                                        </p:tgtEl>
                                      </p:cBhvr>
                                    </p:animEffect>
                                    <p:anim calcmode="lin" valueType="num">
                                      <p:cBhvr>
                                        <p:cTn id="8" dur="1000" fill="hold"/>
                                        <p:tgtEl>
                                          <p:spTgt spid="8397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83971">
                                            <p:txEl>
                                              <p:pRg st="0" end="0"/>
                                            </p:txEl>
                                          </p:spTgt>
                                        </p:tgtEl>
                                        <p:attrNameLst>
                                          <p:attrName>ppt_y</p:attrName>
                                        </p:attrNameLst>
                                      </p:cBhvr>
                                      <p:tavLst>
                                        <p:tav tm="0">
                                          <p:val>
                                            <p:strVal val="#ppt_y-.1"/>
                                          </p:val>
                                        </p:tav>
                                        <p:tav tm="100000">
                                          <p:val>
                                            <p:strVal val="#ppt_y"/>
                                          </p:val>
                                        </p:tav>
                                      </p:tavLst>
                                    </p:anim>
                                  </p:childTnLst>
                                </p:cTn>
                              </p:par>
                              <p:par>
                                <p:cTn id="10" presetID="47" presetClass="entr" presetSubtype="0" fill="hold" nodeType="withEffect">
                                  <p:stCondLst>
                                    <p:cond delay="0"/>
                                  </p:stCondLst>
                                  <p:childTnLst>
                                    <p:set>
                                      <p:cBhvr>
                                        <p:cTn id="11" dur="1" fill="hold">
                                          <p:stCondLst>
                                            <p:cond delay="0"/>
                                          </p:stCondLst>
                                        </p:cTn>
                                        <p:tgtEl>
                                          <p:spTgt spid="83971">
                                            <p:txEl>
                                              <p:pRg st="1" end="1"/>
                                            </p:txEl>
                                          </p:spTgt>
                                        </p:tgtEl>
                                        <p:attrNameLst>
                                          <p:attrName>style.visibility</p:attrName>
                                        </p:attrNameLst>
                                      </p:cBhvr>
                                      <p:to>
                                        <p:strVal val="visible"/>
                                      </p:to>
                                    </p:set>
                                    <p:animEffect transition="in" filter="fade">
                                      <p:cBhvr>
                                        <p:cTn id="12" dur="1000"/>
                                        <p:tgtEl>
                                          <p:spTgt spid="83971">
                                            <p:txEl>
                                              <p:pRg st="1" end="1"/>
                                            </p:txEl>
                                          </p:spTgt>
                                        </p:tgtEl>
                                      </p:cBhvr>
                                    </p:animEffect>
                                    <p:anim calcmode="lin" valueType="num">
                                      <p:cBhvr>
                                        <p:cTn id="13" dur="1000" fill="hold"/>
                                        <p:tgtEl>
                                          <p:spTgt spid="83971">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83971">
                                            <p:txEl>
                                              <p:pRg st="1" end="1"/>
                                            </p:txEl>
                                          </p:spTgt>
                                        </p:tgtEl>
                                        <p:attrNameLst>
                                          <p:attrName>ppt_y</p:attrName>
                                        </p:attrNameLst>
                                      </p:cBhvr>
                                      <p:tavLst>
                                        <p:tav tm="0">
                                          <p:val>
                                            <p:strVal val="#ppt_y-.1"/>
                                          </p:val>
                                        </p:tav>
                                        <p:tav tm="100000">
                                          <p:val>
                                            <p:strVal val="#ppt_y"/>
                                          </p:val>
                                        </p:tav>
                                      </p:tavLst>
                                    </p:anim>
                                  </p:childTnLst>
                                </p:cTn>
                              </p:par>
                              <p:par>
                                <p:cTn id="15" presetID="47" presetClass="entr" presetSubtype="0" fill="hold" nodeType="withEffect">
                                  <p:stCondLst>
                                    <p:cond delay="0"/>
                                  </p:stCondLst>
                                  <p:childTnLst>
                                    <p:set>
                                      <p:cBhvr>
                                        <p:cTn id="16" dur="1" fill="hold">
                                          <p:stCondLst>
                                            <p:cond delay="0"/>
                                          </p:stCondLst>
                                        </p:cTn>
                                        <p:tgtEl>
                                          <p:spTgt spid="83971">
                                            <p:txEl>
                                              <p:pRg st="2" end="2"/>
                                            </p:txEl>
                                          </p:spTgt>
                                        </p:tgtEl>
                                        <p:attrNameLst>
                                          <p:attrName>style.visibility</p:attrName>
                                        </p:attrNameLst>
                                      </p:cBhvr>
                                      <p:to>
                                        <p:strVal val="visible"/>
                                      </p:to>
                                    </p:set>
                                    <p:animEffect transition="in" filter="fade">
                                      <p:cBhvr>
                                        <p:cTn id="17" dur="1000"/>
                                        <p:tgtEl>
                                          <p:spTgt spid="83971">
                                            <p:txEl>
                                              <p:pRg st="2" end="2"/>
                                            </p:txEl>
                                          </p:spTgt>
                                        </p:tgtEl>
                                      </p:cBhvr>
                                    </p:animEffect>
                                    <p:anim calcmode="lin" valueType="num">
                                      <p:cBhvr>
                                        <p:cTn id="18" dur="1000" fill="hold"/>
                                        <p:tgtEl>
                                          <p:spTgt spid="83971">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83971">
                                            <p:txEl>
                                              <p:pRg st="2" end="2"/>
                                            </p:txEl>
                                          </p:spTgt>
                                        </p:tgtEl>
                                        <p:attrNameLst>
                                          <p:attrName>ppt_y</p:attrName>
                                        </p:attrNameLst>
                                      </p:cBhvr>
                                      <p:tavLst>
                                        <p:tav tm="0">
                                          <p:val>
                                            <p:strVal val="#ppt_y-.1"/>
                                          </p:val>
                                        </p:tav>
                                        <p:tav tm="100000">
                                          <p:val>
                                            <p:strVal val="#ppt_y"/>
                                          </p:val>
                                        </p:tav>
                                      </p:tavLst>
                                    </p:anim>
                                  </p:childTnLst>
                                </p:cTn>
                              </p:par>
                              <p:par>
                                <p:cTn id="20" presetID="47" presetClass="entr" presetSubtype="0" fill="hold" nodeType="withEffect">
                                  <p:stCondLst>
                                    <p:cond delay="0"/>
                                  </p:stCondLst>
                                  <p:childTnLst>
                                    <p:set>
                                      <p:cBhvr>
                                        <p:cTn id="21" dur="1" fill="hold">
                                          <p:stCondLst>
                                            <p:cond delay="0"/>
                                          </p:stCondLst>
                                        </p:cTn>
                                        <p:tgtEl>
                                          <p:spTgt spid="83971">
                                            <p:txEl>
                                              <p:pRg st="3" end="3"/>
                                            </p:txEl>
                                          </p:spTgt>
                                        </p:tgtEl>
                                        <p:attrNameLst>
                                          <p:attrName>style.visibility</p:attrName>
                                        </p:attrNameLst>
                                      </p:cBhvr>
                                      <p:to>
                                        <p:strVal val="visible"/>
                                      </p:to>
                                    </p:set>
                                    <p:animEffect transition="in" filter="fade">
                                      <p:cBhvr>
                                        <p:cTn id="22" dur="1000"/>
                                        <p:tgtEl>
                                          <p:spTgt spid="83971">
                                            <p:txEl>
                                              <p:pRg st="3" end="3"/>
                                            </p:txEl>
                                          </p:spTgt>
                                        </p:tgtEl>
                                      </p:cBhvr>
                                    </p:animEffect>
                                    <p:anim calcmode="lin" valueType="num">
                                      <p:cBhvr>
                                        <p:cTn id="23" dur="1000" fill="hold"/>
                                        <p:tgtEl>
                                          <p:spTgt spid="83971">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83971">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rrowheads="1"/>
          </p:cNvSpPr>
          <p:nvPr>
            <p:ph type="title"/>
          </p:nvPr>
        </p:nvSpPr>
        <p:spPr/>
        <p:txBody>
          <a:bodyPr>
            <a:normAutofit fontScale="90000"/>
          </a:bodyPr>
          <a:lstStyle/>
          <a:p>
            <a:r>
              <a:rPr lang="en-US" altLang="en-US" sz="5200"/>
              <a:t>Steps To Initiate Autogenic Training</a:t>
            </a:r>
          </a:p>
        </p:txBody>
      </p:sp>
      <p:sp>
        <p:nvSpPr>
          <p:cNvPr id="69635" name="Rectangle 3"/>
          <p:cNvSpPr>
            <a:spLocks noGrp="1" noRot="1" noChangeArrowheads="1"/>
          </p:cNvSpPr>
          <p:nvPr>
            <p:ph type="body" sz="half" idx="1"/>
          </p:nvPr>
        </p:nvSpPr>
        <p:spPr/>
        <p:txBody>
          <a:bodyPr/>
          <a:lstStyle/>
          <a:p>
            <a:endParaRPr lang="en-US" altLang="en-US" sz="2800"/>
          </a:p>
          <a:p>
            <a:r>
              <a:rPr lang="en-US" altLang="en-US" sz="3600"/>
              <a:t>Body Position</a:t>
            </a:r>
          </a:p>
        </p:txBody>
      </p:sp>
      <p:pic>
        <p:nvPicPr>
          <p:cNvPr id="69638" name="Picture 6"/>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5562600" y="3200400"/>
            <a:ext cx="2330450" cy="3278188"/>
          </a:xfrm>
          <a:noFill/>
          <a:ln/>
        </p:spPr>
      </p:pic>
      <p:pic>
        <p:nvPicPr>
          <p:cNvPr id="69640" name="Picture 8"/>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457200" y="3200400"/>
            <a:ext cx="4343400" cy="3254375"/>
          </a:xfrm>
          <a:noFill/>
          <a:ln/>
        </p:spPr>
      </p:pic>
    </p:spTree>
    <p:extLst>
      <p:ext uri="{BB962C8B-B14F-4D97-AF65-F5344CB8AC3E}">
        <p14:creationId xmlns:p14="http://schemas.microsoft.com/office/powerpoint/2010/main" val="26314406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69635">
                                            <p:txEl>
                                              <p:pRg st="1" end="1"/>
                                            </p:txEl>
                                          </p:spTgt>
                                        </p:tgtEl>
                                        <p:attrNameLst>
                                          <p:attrName>style.visibility</p:attrName>
                                        </p:attrNameLst>
                                      </p:cBhvr>
                                      <p:to>
                                        <p:strVal val="visible"/>
                                      </p:to>
                                    </p:set>
                                    <p:animEffect transition="in" filter="fade">
                                      <p:cBhvr>
                                        <p:cTn id="7" dur="1000"/>
                                        <p:tgtEl>
                                          <p:spTgt spid="69635">
                                            <p:txEl>
                                              <p:pRg st="1" end="1"/>
                                            </p:txEl>
                                          </p:spTgt>
                                        </p:tgtEl>
                                      </p:cBhvr>
                                    </p:animEffect>
                                    <p:anim calcmode="lin" valueType="num">
                                      <p:cBhvr>
                                        <p:cTn id="8" dur="1000" fill="hold"/>
                                        <p:tgtEl>
                                          <p:spTgt spid="69635">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963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nodeType="clickEffect">
                                  <p:stCondLst>
                                    <p:cond delay="0"/>
                                  </p:stCondLst>
                                  <p:childTnLst>
                                    <p:set>
                                      <p:cBhvr>
                                        <p:cTn id="13" dur="1" fill="hold">
                                          <p:stCondLst>
                                            <p:cond delay="0"/>
                                          </p:stCondLst>
                                        </p:cTn>
                                        <p:tgtEl>
                                          <p:spTgt spid="69640"/>
                                        </p:tgtEl>
                                        <p:attrNameLst>
                                          <p:attrName>style.visibility</p:attrName>
                                        </p:attrNameLst>
                                      </p:cBhvr>
                                      <p:to>
                                        <p:strVal val="visible"/>
                                      </p:to>
                                    </p:set>
                                    <p:animEffect transition="in" filter="fade">
                                      <p:cBhvr>
                                        <p:cTn id="14" dur="1000"/>
                                        <p:tgtEl>
                                          <p:spTgt spid="69640"/>
                                        </p:tgtEl>
                                      </p:cBhvr>
                                    </p:animEffect>
                                    <p:anim calcmode="lin" valueType="num">
                                      <p:cBhvr>
                                        <p:cTn id="15" dur="1000" fill="hold"/>
                                        <p:tgtEl>
                                          <p:spTgt spid="69640"/>
                                        </p:tgtEl>
                                        <p:attrNameLst>
                                          <p:attrName>ppt_x</p:attrName>
                                        </p:attrNameLst>
                                      </p:cBhvr>
                                      <p:tavLst>
                                        <p:tav tm="0">
                                          <p:val>
                                            <p:strVal val="#ppt_x"/>
                                          </p:val>
                                        </p:tav>
                                        <p:tav tm="100000">
                                          <p:val>
                                            <p:strVal val="#ppt_x"/>
                                          </p:val>
                                        </p:tav>
                                      </p:tavLst>
                                    </p:anim>
                                    <p:anim calcmode="lin" valueType="num">
                                      <p:cBhvr>
                                        <p:cTn id="16" dur="1000" fill="hold"/>
                                        <p:tgtEl>
                                          <p:spTgt spid="69640"/>
                                        </p:tgtEl>
                                        <p:attrNameLst>
                                          <p:attrName>ppt_y</p:attrName>
                                        </p:attrNameLst>
                                      </p:cBhvr>
                                      <p:tavLst>
                                        <p:tav tm="0">
                                          <p:val>
                                            <p:strVal val="#ppt_y-.1"/>
                                          </p:val>
                                        </p:tav>
                                        <p:tav tm="100000">
                                          <p:val>
                                            <p:strVal val="#ppt_y"/>
                                          </p:val>
                                        </p:tav>
                                      </p:tavLst>
                                    </p:anim>
                                  </p:childTnLst>
                                </p:cTn>
                              </p:par>
                              <p:par>
                                <p:cTn id="17" presetID="47" presetClass="entr" presetSubtype="0" fill="hold" nodeType="withEffect">
                                  <p:stCondLst>
                                    <p:cond delay="0"/>
                                  </p:stCondLst>
                                  <p:childTnLst>
                                    <p:set>
                                      <p:cBhvr>
                                        <p:cTn id="18" dur="1" fill="hold">
                                          <p:stCondLst>
                                            <p:cond delay="0"/>
                                          </p:stCondLst>
                                        </p:cTn>
                                        <p:tgtEl>
                                          <p:spTgt spid="69638"/>
                                        </p:tgtEl>
                                        <p:attrNameLst>
                                          <p:attrName>style.visibility</p:attrName>
                                        </p:attrNameLst>
                                      </p:cBhvr>
                                      <p:to>
                                        <p:strVal val="visible"/>
                                      </p:to>
                                    </p:set>
                                    <p:animEffect transition="in" filter="fade">
                                      <p:cBhvr>
                                        <p:cTn id="19" dur="1000"/>
                                        <p:tgtEl>
                                          <p:spTgt spid="69638"/>
                                        </p:tgtEl>
                                      </p:cBhvr>
                                    </p:animEffect>
                                    <p:anim calcmode="lin" valueType="num">
                                      <p:cBhvr>
                                        <p:cTn id="20" dur="1000" fill="hold"/>
                                        <p:tgtEl>
                                          <p:spTgt spid="69638"/>
                                        </p:tgtEl>
                                        <p:attrNameLst>
                                          <p:attrName>ppt_x</p:attrName>
                                        </p:attrNameLst>
                                      </p:cBhvr>
                                      <p:tavLst>
                                        <p:tav tm="0">
                                          <p:val>
                                            <p:strVal val="#ppt_x"/>
                                          </p:val>
                                        </p:tav>
                                        <p:tav tm="100000">
                                          <p:val>
                                            <p:strVal val="#ppt_x"/>
                                          </p:val>
                                        </p:tav>
                                      </p:tavLst>
                                    </p:anim>
                                    <p:anim calcmode="lin" valueType="num">
                                      <p:cBhvr>
                                        <p:cTn id="21" dur="1000" fill="hold"/>
                                        <p:tgtEl>
                                          <p:spTgt spid="696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9635"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rrowheads="1"/>
          </p:cNvSpPr>
          <p:nvPr>
            <p:ph type="title"/>
          </p:nvPr>
        </p:nvSpPr>
        <p:spPr/>
        <p:txBody>
          <a:bodyPr>
            <a:normAutofit fontScale="90000"/>
          </a:bodyPr>
          <a:lstStyle/>
          <a:p>
            <a:r>
              <a:rPr lang="en-US" altLang="en-US" sz="5200"/>
              <a:t>Steps To Initiate Autogenic Training</a:t>
            </a:r>
          </a:p>
        </p:txBody>
      </p:sp>
      <p:sp>
        <p:nvSpPr>
          <p:cNvPr id="70659" name="Rectangle 3"/>
          <p:cNvSpPr>
            <a:spLocks noGrp="1" noRot="1" noChangeArrowheads="1"/>
          </p:cNvSpPr>
          <p:nvPr>
            <p:ph type="body" sz="half" idx="1"/>
          </p:nvPr>
        </p:nvSpPr>
        <p:spPr/>
        <p:txBody>
          <a:bodyPr/>
          <a:lstStyle/>
          <a:p>
            <a:endParaRPr lang="en-US" altLang="en-US" sz="2800"/>
          </a:p>
          <a:p>
            <a:r>
              <a:rPr lang="en-US" altLang="en-US" sz="3600"/>
              <a:t>Concentration &amp; Awareness</a:t>
            </a:r>
          </a:p>
          <a:p>
            <a:pPr>
              <a:buFont typeface="Wingdings" pitchFamily="2" charset="2"/>
              <a:buNone/>
            </a:pPr>
            <a:endParaRPr lang="en-US" altLang="en-US" sz="2800"/>
          </a:p>
        </p:txBody>
      </p:sp>
      <p:pic>
        <p:nvPicPr>
          <p:cNvPr id="70660" name="Picture 4"/>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743450" y="2362200"/>
            <a:ext cx="3363913" cy="4495800"/>
          </a:xfrm>
          <a:noFill/>
          <a:ln/>
        </p:spPr>
      </p:pic>
    </p:spTree>
    <p:extLst>
      <p:ext uri="{BB962C8B-B14F-4D97-AF65-F5344CB8AC3E}">
        <p14:creationId xmlns:p14="http://schemas.microsoft.com/office/powerpoint/2010/main" val="1757695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70659">
                                            <p:txEl>
                                              <p:pRg st="1" end="1"/>
                                            </p:txEl>
                                          </p:spTgt>
                                        </p:tgtEl>
                                        <p:attrNameLst>
                                          <p:attrName>style.visibility</p:attrName>
                                        </p:attrNameLst>
                                      </p:cBhvr>
                                      <p:to>
                                        <p:strVal val="visible"/>
                                      </p:to>
                                    </p:set>
                                    <p:animEffect transition="in" filter="fade">
                                      <p:cBhvr>
                                        <p:cTn id="7" dur="1000"/>
                                        <p:tgtEl>
                                          <p:spTgt spid="70659">
                                            <p:txEl>
                                              <p:pRg st="1" end="1"/>
                                            </p:txEl>
                                          </p:spTgt>
                                        </p:tgtEl>
                                      </p:cBhvr>
                                    </p:animEffect>
                                    <p:anim calcmode="lin" valueType="num">
                                      <p:cBhvr>
                                        <p:cTn id="8" dur="1000" fill="hold"/>
                                        <p:tgtEl>
                                          <p:spTgt spid="70659">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7065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7" presetClass="entr" presetSubtype="0" fill="hold" nodeType="clickEffect">
                                  <p:stCondLst>
                                    <p:cond delay="0"/>
                                  </p:stCondLst>
                                  <p:childTnLst>
                                    <p:set>
                                      <p:cBhvr>
                                        <p:cTn id="13" dur="1" fill="hold">
                                          <p:stCondLst>
                                            <p:cond delay="0"/>
                                          </p:stCondLst>
                                        </p:cTn>
                                        <p:tgtEl>
                                          <p:spTgt spid="70660"/>
                                        </p:tgtEl>
                                        <p:attrNameLst>
                                          <p:attrName>style.visibility</p:attrName>
                                        </p:attrNameLst>
                                      </p:cBhvr>
                                      <p:to>
                                        <p:strVal val="visible"/>
                                      </p:to>
                                    </p:set>
                                    <p:animEffect transition="in" filter="fade">
                                      <p:cBhvr>
                                        <p:cTn id="14" dur="1000"/>
                                        <p:tgtEl>
                                          <p:spTgt spid="70660"/>
                                        </p:tgtEl>
                                      </p:cBhvr>
                                    </p:animEffect>
                                    <p:anim calcmode="lin" valueType="num">
                                      <p:cBhvr>
                                        <p:cTn id="15" dur="1000" fill="hold"/>
                                        <p:tgtEl>
                                          <p:spTgt spid="70660"/>
                                        </p:tgtEl>
                                        <p:attrNameLst>
                                          <p:attrName>ppt_x</p:attrName>
                                        </p:attrNameLst>
                                      </p:cBhvr>
                                      <p:tavLst>
                                        <p:tav tm="0">
                                          <p:val>
                                            <p:strVal val="#ppt_x"/>
                                          </p:val>
                                        </p:tav>
                                        <p:tav tm="100000">
                                          <p:val>
                                            <p:strVal val="#ppt_x"/>
                                          </p:val>
                                        </p:tav>
                                      </p:tavLst>
                                    </p:anim>
                                    <p:anim calcmode="lin" valueType="num">
                                      <p:cBhvr>
                                        <p:cTn id="16" dur="1000" fill="hold"/>
                                        <p:tgtEl>
                                          <p:spTgt spid="7066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59"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noFill/>
          <a:ln/>
        </p:spPr>
        <p:txBody>
          <a:bodyPr lIns="92075" tIns="46037" rIns="92075" bIns="46037">
            <a:normAutofit fontScale="90000"/>
          </a:bodyPr>
          <a:lstStyle/>
          <a:p>
            <a:r>
              <a:rPr lang="en-US" altLang="en-US"/>
              <a:t>Progressive Muscle </a:t>
            </a:r>
            <a:br>
              <a:rPr lang="en-US" altLang="en-US"/>
            </a:br>
            <a:r>
              <a:rPr lang="en-US" altLang="en-US"/>
              <a:t>Relaxation Training</a:t>
            </a:r>
          </a:p>
        </p:txBody>
      </p:sp>
      <p:sp>
        <p:nvSpPr>
          <p:cNvPr id="6147" name="Rectangle 3"/>
          <p:cNvSpPr>
            <a:spLocks noGrp="1" noChangeArrowheads="1"/>
          </p:cNvSpPr>
          <p:nvPr>
            <p:ph type="body" idx="1"/>
          </p:nvPr>
        </p:nvSpPr>
        <p:spPr>
          <a:noFill/>
          <a:ln/>
        </p:spPr>
        <p:txBody>
          <a:bodyPr lIns="92075" tIns="46037" rIns="92075" bIns="46037"/>
          <a:lstStyle/>
          <a:p>
            <a:pPr>
              <a:lnSpc>
                <a:spcPct val="90000"/>
              </a:lnSpc>
            </a:pPr>
            <a:r>
              <a:rPr lang="en-US" altLang="en-US" sz="2800" dirty="0"/>
              <a:t>instruct the individual to sit in a comfortable position with eyes </a:t>
            </a:r>
            <a:r>
              <a:rPr lang="en-US" altLang="en-US" sz="2800" dirty="0" smtClean="0"/>
              <a:t>closed</a:t>
            </a:r>
          </a:p>
          <a:p>
            <a:pPr>
              <a:lnSpc>
                <a:spcPct val="90000"/>
              </a:lnSpc>
            </a:pPr>
            <a:endParaRPr lang="en-US" altLang="en-US" sz="2800" dirty="0"/>
          </a:p>
          <a:p>
            <a:pPr>
              <a:lnSpc>
                <a:spcPct val="90000"/>
              </a:lnSpc>
            </a:pPr>
            <a:r>
              <a:rPr lang="en-US" altLang="en-US" sz="2800" dirty="0"/>
              <a:t>identify a muscle group and instruct the individual to tense those </a:t>
            </a:r>
            <a:r>
              <a:rPr lang="en-US" altLang="en-US" sz="2800" dirty="0" smtClean="0"/>
              <a:t>muscles</a:t>
            </a:r>
          </a:p>
          <a:p>
            <a:pPr>
              <a:lnSpc>
                <a:spcPct val="90000"/>
              </a:lnSpc>
            </a:pPr>
            <a:endParaRPr lang="en-US" altLang="en-US" sz="2800" dirty="0"/>
          </a:p>
          <a:p>
            <a:pPr>
              <a:lnSpc>
                <a:spcPct val="90000"/>
              </a:lnSpc>
            </a:pPr>
            <a:r>
              <a:rPr lang="en-US" altLang="en-US" sz="2800" dirty="0"/>
              <a:t>instruct individual to attend to feelings associated with </a:t>
            </a:r>
            <a:r>
              <a:rPr lang="en-US" altLang="en-US" sz="2800" dirty="0" smtClean="0"/>
              <a:t>tension</a:t>
            </a:r>
          </a:p>
          <a:p>
            <a:pPr>
              <a:lnSpc>
                <a:spcPct val="90000"/>
              </a:lnSpc>
            </a:pPr>
            <a:endParaRPr lang="en-US" altLang="en-US" sz="2800" dirty="0"/>
          </a:p>
          <a:p>
            <a:pPr>
              <a:lnSpc>
                <a:spcPct val="90000"/>
              </a:lnSpc>
            </a:pPr>
            <a:r>
              <a:rPr lang="en-US" altLang="en-US" sz="2800" dirty="0"/>
              <a:t>instruct individual to relax those muscles</a:t>
            </a:r>
          </a:p>
          <a:p>
            <a:pPr>
              <a:lnSpc>
                <a:spcPct val="90000"/>
              </a:lnSpc>
            </a:pPr>
            <a:endParaRPr lang="en-US" altLang="en-US" sz="2400" dirty="0"/>
          </a:p>
        </p:txBody>
      </p:sp>
    </p:spTree>
    <p:extLst>
      <p:ext uri="{BB962C8B-B14F-4D97-AF65-F5344CB8AC3E}">
        <p14:creationId xmlns:p14="http://schemas.microsoft.com/office/powerpoint/2010/main" val="4727116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normAutofit fontScale="90000"/>
          </a:bodyPr>
          <a:lstStyle/>
          <a:p>
            <a:r>
              <a:rPr lang="en-US" altLang="en-US"/>
              <a:t>Progressive Muscle </a:t>
            </a:r>
            <a:br>
              <a:rPr lang="en-US" altLang="en-US"/>
            </a:br>
            <a:r>
              <a:rPr lang="en-US" altLang="en-US"/>
              <a:t>Relaxation Training </a:t>
            </a:r>
            <a:r>
              <a:rPr lang="en-US" altLang="en-US" sz="3200" i="1"/>
              <a:t>(continued)</a:t>
            </a:r>
            <a:endParaRPr lang="en-US" altLang="en-US"/>
          </a:p>
        </p:txBody>
      </p:sp>
      <p:sp>
        <p:nvSpPr>
          <p:cNvPr id="20483" name="Rectangle 3"/>
          <p:cNvSpPr>
            <a:spLocks noGrp="1" noChangeArrowheads="1"/>
          </p:cNvSpPr>
          <p:nvPr>
            <p:ph type="body" idx="1"/>
          </p:nvPr>
        </p:nvSpPr>
        <p:spPr/>
        <p:txBody>
          <a:bodyPr/>
          <a:lstStyle/>
          <a:p>
            <a:pPr>
              <a:lnSpc>
                <a:spcPct val="90000"/>
              </a:lnSpc>
            </a:pPr>
            <a:r>
              <a:rPr lang="en-US" altLang="en-US" sz="2800" dirty="0"/>
              <a:t>instruct individual to attend to the relaxed feelings in those </a:t>
            </a:r>
            <a:r>
              <a:rPr lang="en-US" altLang="en-US" sz="2800" dirty="0" smtClean="0"/>
              <a:t>muscles</a:t>
            </a:r>
          </a:p>
          <a:p>
            <a:pPr>
              <a:lnSpc>
                <a:spcPct val="90000"/>
              </a:lnSpc>
            </a:pPr>
            <a:endParaRPr lang="en-US" altLang="en-US" sz="2800" dirty="0"/>
          </a:p>
          <a:p>
            <a:pPr>
              <a:lnSpc>
                <a:spcPct val="90000"/>
              </a:lnSpc>
            </a:pPr>
            <a:r>
              <a:rPr lang="en-US" altLang="en-US" sz="2800" dirty="0"/>
              <a:t>repeat for other muscle </a:t>
            </a:r>
            <a:r>
              <a:rPr lang="en-US" altLang="en-US" sz="2800" dirty="0" smtClean="0"/>
              <a:t>groups</a:t>
            </a:r>
          </a:p>
          <a:p>
            <a:pPr>
              <a:lnSpc>
                <a:spcPct val="90000"/>
              </a:lnSpc>
            </a:pPr>
            <a:endParaRPr lang="en-US" altLang="en-US" sz="2800" dirty="0"/>
          </a:p>
          <a:p>
            <a:pPr>
              <a:lnSpc>
                <a:spcPct val="90000"/>
              </a:lnSpc>
            </a:pPr>
            <a:r>
              <a:rPr lang="en-US" altLang="en-US" sz="2800" dirty="0"/>
              <a:t>instruct individual to attend to relaxing thoughts and feelings</a:t>
            </a:r>
          </a:p>
        </p:txBody>
      </p:sp>
    </p:spTree>
    <p:extLst>
      <p:ext uri="{BB962C8B-B14F-4D97-AF65-F5344CB8AC3E}">
        <p14:creationId xmlns:p14="http://schemas.microsoft.com/office/powerpoint/2010/main" val="340728158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228600"/>
            <a:ext cx="8229600" cy="1143000"/>
          </a:xfrm>
          <a:noFill/>
          <a:ln/>
        </p:spPr>
        <p:txBody>
          <a:bodyPr lIns="92075" tIns="46037" rIns="92075" bIns="46037">
            <a:normAutofit fontScale="90000"/>
          </a:bodyPr>
          <a:lstStyle/>
          <a:p>
            <a:r>
              <a:rPr lang="en-US" altLang="en-US" dirty="0"/>
              <a:t>Tips on Using </a:t>
            </a:r>
            <a:r>
              <a:rPr lang="en-US" altLang="en-US" dirty="0" smtClean="0"/>
              <a:t>Relaxation Techniques</a:t>
            </a:r>
            <a:endParaRPr lang="en-US" altLang="en-US" dirty="0"/>
          </a:p>
        </p:txBody>
      </p:sp>
      <p:sp>
        <p:nvSpPr>
          <p:cNvPr id="18435" name="Rectangle 3"/>
          <p:cNvSpPr>
            <a:spLocks noGrp="1" noChangeArrowheads="1"/>
          </p:cNvSpPr>
          <p:nvPr>
            <p:ph type="body" idx="1"/>
          </p:nvPr>
        </p:nvSpPr>
        <p:spPr>
          <a:xfrm>
            <a:off x="457200" y="1447800"/>
            <a:ext cx="8229600" cy="4678363"/>
          </a:xfrm>
          <a:noFill/>
          <a:ln/>
        </p:spPr>
        <p:txBody>
          <a:bodyPr lIns="92075" tIns="46037" rIns="92075" bIns="46037">
            <a:normAutofit fontScale="62500" lnSpcReduction="20000"/>
          </a:bodyPr>
          <a:lstStyle/>
          <a:p>
            <a:r>
              <a:rPr lang="en-US" altLang="en-US" sz="2800" dirty="0" smtClean="0"/>
              <a:t>Focus on </a:t>
            </a:r>
            <a:r>
              <a:rPr lang="en-US" altLang="en-US" sz="2800" i="1" dirty="0"/>
              <a:t>in vivo</a:t>
            </a:r>
            <a:r>
              <a:rPr lang="en-US" altLang="en-US" sz="2800" dirty="0"/>
              <a:t> </a:t>
            </a:r>
            <a:r>
              <a:rPr lang="en-US" altLang="en-US" sz="2800" dirty="0" smtClean="0"/>
              <a:t>stimuli</a:t>
            </a:r>
          </a:p>
          <a:p>
            <a:endParaRPr lang="en-US" altLang="en-US" sz="2800" dirty="0"/>
          </a:p>
          <a:p>
            <a:r>
              <a:rPr lang="en-US" altLang="en-US" sz="2800" dirty="0"/>
              <a:t>avoid relaxation training that might cause </a:t>
            </a:r>
            <a:r>
              <a:rPr lang="en-US" altLang="en-US" sz="2800" dirty="0" smtClean="0"/>
              <a:t>discomfort or are emotionally laden or require clear visual scenes.</a:t>
            </a:r>
            <a:endParaRPr lang="en-US" altLang="en-US" sz="2800" dirty="0"/>
          </a:p>
          <a:p>
            <a:endParaRPr lang="en-US" altLang="en-US" sz="2800" dirty="0"/>
          </a:p>
          <a:p>
            <a:r>
              <a:rPr lang="en-US" altLang="en-US" sz="2800" dirty="0" smtClean="0"/>
              <a:t>Practice - prescribe </a:t>
            </a:r>
            <a:r>
              <a:rPr lang="en-US" altLang="en-US" sz="2800" dirty="0"/>
              <a:t>a schedule for relaxation training to minimize skipped </a:t>
            </a:r>
            <a:r>
              <a:rPr lang="en-US" altLang="en-US" sz="2800" dirty="0" smtClean="0"/>
              <a:t>sessions</a:t>
            </a:r>
          </a:p>
          <a:p>
            <a:endParaRPr lang="en-US" altLang="en-US" sz="2800" dirty="0"/>
          </a:p>
          <a:p>
            <a:r>
              <a:rPr lang="en-US" altLang="en-US" sz="2800" dirty="0"/>
              <a:t>use relaxation tapes when </a:t>
            </a:r>
            <a:r>
              <a:rPr lang="en-US" altLang="en-US" sz="2800" dirty="0" smtClean="0"/>
              <a:t>possible</a:t>
            </a:r>
          </a:p>
          <a:p>
            <a:endParaRPr lang="en-US" altLang="en-US" sz="2800" dirty="0"/>
          </a:p>
          <a:p>
            <a:r>
              <a:rPr lang="en-US" altLang="en-US" sz="2800" dirty="0"/>
              <a:t>prefer relaxation environments that are quiet and dimly </a:t>
            </a:r>
            <a:r>
              <a:rPr lang="en-US" altLang="en-US" sz="2800" dirty="0" smtClean="0"/>
              <a:t>lit.</a:t>
            </a:r>
          </a:p>
          <a:p>
            <a:endParaRPr lang="en-US" altLang="en-US" sz="2800" dirty="0" smtClean="0"/>
          </a:p>
          <a:p>
            <a:r>
              <a:rPr lang="en-US" altLang="en-US" sz="2800" dirty="0"/>
              <a:t>if your mind drifts from the relaxation task, simply </a:t>
            </a:r>
            <a:r>
              <a:rPr lang="en-US" altLang="en-US" sz="2800" dirty="0" smtClean="0"/>
              <a:t>refocus</a:t>
            </a:r>
          </a:p>
          <a:p>
            <a:endParaRPr lang="en-US" altLang="en-US" sz="2400" dirty="0"/>
          </a:p>
          <a:p>
            <a:r>
              <a:rPr lang="en-US" altLang="en-US" sz="2800" dirty="0"/>
              <a:t>use rapid relaxation only after mastering standard </a:t>
            </a:r>
            <a:r>
              <a:rPr lang="en-US" altLang="en-US" sz="2800" dirty="0" smtClean="0"/>
              <a:t>techniques</a:t>
            </a:r>
          </a:p>
          <a:p>
            <a:endParaRPr lang="en-US" altLang="en-US" sz="2800" dirty="0"/>
          </a:p>
          <a:p>
            <a:r>
              <a:rPr lang="en-US" altLang="en-US" sz="2800" dirty="0" smtClean="0"/>
              <a:t>select </a:t>
            </a:r>
            <a:r>
              <a:rPr lang="en-US" altLang="en-US" sz="2800" dirty="0"/>
              <a:t>reasonable and believable positive self-statements</a:t>
            </a:r>
            <a:endParaRPr lang="en-US" altLang="en-US" sz="2400" dirty="0"/>
          </a:p>
          <a:p>
            <a:endParaRPr lang="en-US" altLang="en-US" sz="2800" dirty="0"/>
          </a:p>
          <a:p>
            <a:endParaRPr lang="en-US" altLang="en-US" sz="2800" dirty="0" smtClean="0"/>
          </a:p>
          <a:p>
            <a:endParaRPr lang="en-US" altLang="en-US" sz="2800" dirty="0"/>
          </a:p>
        </p:txBody>
      </p:sp>
    </p:spTree>
    <p:extLst>
      <p:ext uri="{BB962C8B-B14F-4D97-AF65-F5344CB8AC3E}">
        <p14:creationId xmlns:p14="http://schemas.microsoft.com/office/powerpoint/2010/main" val="19600807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normAutofit/>
          </a:bodyPr>
          <a:lstStyle/>
          <a:p>
            <a:r>
              <a:rPr lang="en-US" altLang="en-US" dirty="0" smtClean="0"/>
              <a:t>Other Relaxation techniques</a:t>
            </a:r>
            <a:endParaRPr lang="en-US" altLang="en-US" dirty="0"/>
          </a:p>
        </p:txBody>
      </p:sp>
      <p:sp>
        <p:nvSpPr>
          <p:cNvPr id="16387" name="Rectangle 3"/>
          <p:cNvSpPr>
            <a:spLocks noGrp="1" noChangeArrowheads="1"/>
          </p:cNvSpPr>
          <p:nvPr>
            <p:ph type="body" sz="half" idx="1"/>
          </p:nvPr>
        </p:nvSpPr>
        <p:spPr>
          <a:xfrm>
            <a:off x="1371600" y="1981200"/>
            <a:ext cx="3735388" cy="4114800"/>
          </a:xfrm>
        </p:spPr>
        <p:txBody>
          <a:bodyPr/>
          <a:lstStyle/>
          <a:p>
            <a:pPr>
              <a:lnSpc>
                <a:spcPct val="90000"/>
              </a:lnSpc>
            </a:pPr>
            <a:r>
              <a:rPr lang="en-US" altLang="en-US" sz="2400" dirty="0" smtClean="0"/>
              <a:t>Meditation</a:t>
            </a:r>
            <a:endParaRPr lang="en-US" altLang="en-US" sz="2400" dirty="0"/>
          </a:p>
          <a:p>
            <a:pPr>
              <a:lnSpc>
                <a:spcPct val="90000"/>
              </a:lnSpc>
            </a:pPr>
            <a:r>
              <a:rPr lang="en-US" altLang="en-US" sz="2400" dirty="0" smtClean="0"/>
              <a:t>Progressive </a:t>
            </a:r>
            <a:r>
              <a:rPr lang="en-US" altLang="en-US" sz="2400" dirty="0"/>
              <a:t>relaxation</a:t>
            </a:r>
          </a:p>
          <a:p>
            <a:pPr>
              <a:lnSpc>
                <a:spcPct val="90000"/>
              </a:lnSpc>
            </a:pPr>
            <a:r>
              <a:rPr lang="en-US" altLang="en-US" sz="2400" dirty="0"/>
              <a:t>Biofeedback</a:t>
            </a:r>
          </a:p>
          <a:p>
            <a:pPr>
              <a:lnSpc>
                <a:spcPct val="90000"/>
              </a:lnSpc>
            </a:pPr>
            <a:r>
              <a:rPr lang="en-US" altLang="en-US" sz="2400" dirty="0"/>
              <a:t>Yoga</a:t>
            </a:r>
          </a:p>
          <a:p>
            <a:pPr>
              <a:lnSpc>
                <a:spcPct val="90000"/>
              </a:lnSpc>
            </a:pPr>
            <a:r>
              <a:rPr lang="en-US" altLang="en-US" sz="2400" dirty="0"/>
              <a:t>Diaphragmatic breathing</a:t>
            </a:r>
          </a:p>
          <a:p>
            <a:pPr>
              <a:lnSpc>
                <a:spcPct val="90000"/>
              </a:lnSpc>
            </a:pPr>
            <a:r>
              <a:rPr lang="en-US" altLang="en-US" sz="2400" dirty="0"/>
              <a:t>Massage</a:t>
            </a:r>
          </a:p>
          <a:p>
            <a:pPr>
              <a:lnSpc>
                <a:spcPct val="90000"/>
              </a:lnSpc>
            </a:pPr>
            <a:r>
              <a:rPr lang="en-US" altLang="en-US" sz="2400" dirty="0"/>
              <a:t>Repetitive prayer</a:t>
            </a:r>
          </a:p>
          <a:p>
            <a:pPr>
              <a:lnSpc>
                <a:spcPct val="90000"/>
              </a:lnSpc>
            </a:pPr>
            <a:endParaRPr lang="en-US" altLang="en-US" sz="2400" dirty="0"/>
          </a:p>
        </p:txBody>
      </p:sp>
      <p:pic>
        <p:nvPicPr>
          <p:cNvPr id="16392" name="Picture 8" descr="C:\Program Files\Microsoft Office\Clipart\standard\stddir1\bd05402_.wmf"/>
          <p:cNvPicPr>
            <a:picLocks noGrp="1" noChangeAspect="1" noChangeArrowheads="1"/>
          </p:cNvPicPr>
          <p:nvPr>
            <p:ph type="clipArt" sz="half" idx="2"/>
          </p:nvPr>
        </p:nvPicPr>
        <p:blipFill>
          <a:blip r:embed="rId2" cstate="print">
            <a:extLst>
              <a:ext uri="{28A0092B-C50C-407E-A947-70E740481C1C}">
                <a14:useLocalDpi xmlns:a14="http://schemas.microsoft.com/office/drawing/2010/main" val="0"/>
              </a:ext>
            </a:extLst>
          </a:blip>
          <a:srcRect/>
          <a:stretch>
            <a:fillRect/>
          </a:stretch>
        </p:blipFill>
        <p:spPr>
          <a:xfrm>
            <a:off x="5257800" y="2587625"/>
            <a:ext cx="3733800" cy="2901950"/>
          </a:xfrm>
        </p:spPr>
      </p:pic>
    </p:spTree>
    <p:extLst>
      <p:ext uri="{BB962C8B-B14F-4D97-AF65-F5344CB8AC3E}">
        <p14:creationId xmlns:p14="http://schemas.microsoft.com/office/powerpoint/2010/main" val="30356918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p:txBody>
          <a:bodyPr/>
          <a:lstStyle/>
          <a:p>
            <a:pPr marL="0" indent="0">
              <a:buNone/>
            </a:pPr>
            <a:r>
              <a:rPr lang="en-GB" dirty="0" smtClean="0"/>
              <a:t>Measure resting heart rate and blood pressure</a:t>
            </a:r>
          </a:p>
          <a:p>
            <a:pPr marL="0" indent="0">
              <a:buNone/>
            </a:pPr>
            <a:r>
              <a:rPr lang="en-GB" dirty="0" smtClean="0"/>
              <a:t>Measure mood state.</a:t>
            </a:r>
          </a:p>
          <a:p>
            <a:pPr marL="0" indent="0">
              <a:buNone/>
            </a:pPr>
            <a:endParaRPr lang="en-GB" dirty="0"/>
          </a:p>
          <a:p>
            <a:pPr marL="0" indent="0">
              <a:buNone/>
            </a:pPr>
            <a:r>
              <a:rPr lang="en-GB" dirty="0" smtClean="0"/>
              <a:t>Go through autogenic training session</a:t>
            </a:r>
          </a:p>
          <a:p>
            <a:pPr marL="0" indent="0">
              <a:buNone/>
            </a:pPr>
            <a:endParaRPr lang="en-GB" dirty="0"/>
          </a:p>
          <a:p>
            <a:pPr marL="0" indent="0">
              <a:buNone/>
            </a:pPr>
            <a:r>
              <a:rPr lang="en-GB" dirty="0" smtClean="0"/>
              <a:t>Re-test</a:t>
            </a:r>
            <a:endParaRPr lang="en-GB" dirty="0"/>
          </a:p>
        </p:txBody>
      </p:sp>
    </p:spTree>
    <p:extLst>
      <p:ext uri="{BB962C8B-B14F-4D97-AF65-F5344CB8AC3E}">
        <p14:creationId xmlns:p14="http://schemas.microsoft.com/office/powerpoint/2010/main" val="251923456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Autogenic Scripts</a:t>
            </a:r>
            <a:endParaRPr lang="en-GB" dirty="0"/>
          </a:p>
        </p:txBody>
      </p:sp>
      <p:sp>
        <p:nvSpPr>
          <p:cNvPr id="3" name="Content Placeholder 2"/>
          <p:cNvSpPr>
            <a:spLocks noGrp="1"/>
          </p:cNvSpPr>
          <p:nvPr>
            <p:ph idx="1"/>
          </p:nvPr>
        </p:nvSpPr>
        <p:spPr/>
        <p:txBody>
          <a:bodyPr>
            <a:normAutofit fontScale="92500"/>
          </a:bodyPr>
          <a:lstStyle/>
          <a:p>
            <a:r>
              <a:rPr lang="en-GB" dirty="0"/>
              <a:t>NHS Autogenic relaxation for Pain </a:t>
            </a:r>
            <a:r>
              <a:rPr lang="en-GB" dirty="0" smtClean="0"/>
              <a:t>relief</a:t>
            </a:r>
          </a:p>
          <a:p>
            <a:pPr marL="0" indent="0">
              <a:buNone/>
            </a:pPr>
            <a:endParaRPr lang="en-GB" dirty="0"/>
          </a:p>
          <a:p>
            <a:pPr marL="0" indent="0">
              <a:buNone/>
            </a:pPr>
            <a:r>
              <a:rPr lang="en-GB" dirty="0" smtClean="0">
                <a:hlinkClick r:id="rId2"/>
              </a:rPr>
              <a:t>http</a:t>
            </a:r>
            <a:r>
              <a:rPr lang="en-GB" dirty="0">
                <a:hlinkClick r:id="rId2"/>
              </a:rPr>
              <a:t>://</a:t>
            </a:r>
            <a:r>
              <a:rPr lang="en-GB" dirty="0" smtClean="0">
                <a:hlinkClick r:id="rId2"/>
              </a:rPr>
              <a:t>www.youtube.com/watch?v=aKo8vQDa4wY</a:t>
            </a:r>
            <a:r>
              <a:rPr lang="en-GB" dirty="0" smtClean="0"/>
              <a:t> </a:t>
            </a:r>
          </a:p>
          <a:p>
            <a:pPr marL="0" indent="0">
              <a:buNone/>
            </a:pPr>
            <a:endParaRPr lang="en-GB" dirty="0" smtClean="0"/>
          </a:p>
          <a:p>
            <a:r>
              <a:rPr lang="en-GB" dirty="0" smtClean="0"/>
              <a:t>Inner Health Studios – general relaxation</a:t>
            </a:r>
          </a:p>
          <a:p>
            <a:pPr marL="0" indent="0">
              <a:buNone/>
            </a:pPr>
            <a:endParaRPr lang="en-GB" dirty="0"/>
          </a:p>
          <a:p>
            <a:pPr marL="0" indent="0">
              <a:buNone/>
            </a:pPr>
            <a:r>
              <a:rPr lang="en-GB" dirty="0">
                <a:hlinkClick r:id="rId3"/>
              </a:rPr>
              <a:t>http://</a:t>
            </a:r>
            <a:r>
              <a:rPr lang="en-GB" dirty="0" smtClean="0">
                <a:hlinkClick r:id="rId3"/>
              </a:rPr>
              <a:t>www.youtube.com/watch?v=xcaRPOgOrmU&amp;list=PL138422BA88B6A44B</a:t>
            </a:r>
            <a:r>
              <a:rPr lang="en-GB" dirty="0" smtClean="0"/>
              <a:t> </a:t>
            </a:r>
            <a:endParaRPr lang="en-GB" dirty="0"/>
          </a:p>
        </p:txBody>
      </p:sp>
    </p:spTree>
    <p:extLst>
      <p:ext uri="{BB962C8B-B14F-4D97-AF65-F5344CB8AC3E}">
        <p14:creationId xmlns:p14="http://schemas.microsoft.com/office/powerpoint/2010/main" val="397561331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ltLang="en-US" smtClean="0"/>
              <a:t>Biofeedback</a:t>
            </a:r>
          </a:p>
        </p:txBody>
      </p:sp>
      <p:sp>
        <p:nvSpPr>
          <p:cNvPr id="4099" name="Rectangle 3"/>
          <p:cNvSpPr>
            <a:spLocks noGrp="1" noChangeArrowheads="1"/>
          </p:cNvSpPr>
          <p:nvPr>
            <p:ph idx="1"/>
          </p:nvPr>
        </p:nvSpPr>
        <p:spPr>
          <a:xfrm>
            <a:off x="179388" y="1341438"/>
            <a:ext cx="8305800" cy="5183187"/>
          </a:xfrm>
        </p:spPr>
        <p:txBody>
          <a:bodyPr rtlCol="0">
            <a:normAutofit lnSpcReduction="10000"/>
          </a:bodyPr>
          <a:lstStyle/>
          <a:p>
            <a:pPr marL="0" indent="0" algn="ctr" fontAlgn="auto">
              <a:spcAft>
                <a:spcPts val="0"/>
              </a:spcAft>
              <a:buClr>
                <a:srgbClr val="FFFF00"/>
              </a:buClr>
              <a:buFont typeface="Arial" panose="020B0604020202020204" pitchFamily="34" charset="0"/>
              <a:buNone/>
              <a:defRPr/>
            </a:pPr>
            <a:r>
              <a:rPr lang="en-US" altLang="en-US" dirty="0" smtClean="0">
                <a:latin typeface="New York"/>
              </a:rPr>
              <a:t>A procedure which uses electronic  or electromechanical instruments to accurately measure, process, and feedback reinforcing information via auditory or visual signals.</a:t>
            </a:r>
          </a:p>
          <a:p>
            <a:pPr marL="0" indent="0" fontAlgn="auto">
              <a:spcAft>
                <a:spcPts val="0"/>
              </a:spcAft>
              <a:buClr>
                <a:srgbClr val="FFFF00"/>
              </a:buClr>
              <a:buFont typeface="Arial" panose="020B0604020202020204" pitchFamily="34" charset="0"/>
              <a:buNone/>
              <a:defRPr/>
            </a:pPr>
            <a:endParaRPr lang="en-US" altLang="en-US" dirty="0" smtClean="0">
              <a:latin typeface="New York"/>
            </a:endParaRPr>
          </a:p>
          <a:p>
            <a:pPr marL="0" indent="0" fontAlgn="auto">
              <a:spcAft>
                <a:spcPts val="0"/>
              </a:spcAft>
              <a:buClr>
                <a:srgbClr val="FFFF00"/>
              </a:buClr>
              <a:buFont typeface="Arial" panose="020B0604020202020204" pitchFamily="34" charset="0"/>
              <a:buNone/>
              <a:defRPr/>
            </a:pPr>
            <a:r>
              <a:rPr lang="en-US" altLang="en-US" sz="2200" dirty="0" smtClean="0">
                <a:latin typeface="New York"/>
              </a:rPr>
              <a:t>In order to</a:t>
            </a:r>
          </a:p>
          <a:p>
            <a:pPr marL="0" indent="0" fontAlgn="auto">
              <a:spcAft>
                <a:spcPts val="0"/>
              </a:spcAft>
              <a:buClr>
                <a:srgbClr val="FFFF00"/>
              </a:buClr>
              <a:buFont typeface="Arial" panose="020B0604020202020204" pitchFamily="34" charset="0"/>
              <a:buNone/>
              <a:defRPr/>
            </a:pPr>
            <a:endParaRPr lang="en-US" altLang="en-US" sz="2200" dirty="0" smtClean="0">
              <a:latin typeface="New York"/>
            </a:endParaRPr>
          </a:p>
          <a:p>
            <a:pPr marL="0" indent="0" fontAlgn="auto">
              <a:spcAft>
                <a:spcPts val="0"/>
              </a:spcAft>
              <a:buClr>
                <a:srgbClr val="FFFF00"/>
              </a:buClr>
              <a:buFont typeface="Arial" panose="020B0604020202020204" pitchFamily="34" charset="0"/>
              <a:buNone/>
              <a:defRPr/>
            </a:pPr>
            <a:r>
              <a:rPr lang="en-US" altLang="en-US" dirty="0" smtClean="0">
                <a:latin typeface="New York"/>
              </a:rPr>
              <a:t>help people / patients develop greater voluntary control of either neuromuscular relaxation or muscle re-education following injury.           </a:t>
            </a:r>
            <a:r>
              <a:rPr lang="en-US" altLang="en-US" dirty="0" smtClean="0"/>
              <a:t>    </a:t>
            </a:r>
          </a:p>
        </p:txBody>
      </p:sp>
    </p:spTree>
    <p:extLst>
      <p:ext uri="{BB962C8B-B14F-4D97-AF65-F5344CB8AC3E}">
        <p14:creationId xmlns:p14="http://schemas.microsoft.com/office/powerpoint/2010/main" val="25212528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altLang="en-US" smtClean="0"/>
              <a:t>The Nature of Biofeedback</a:t>
            </a:r>
          </a:p>
        </p:txBody>
      </p:sp>
      <p:sp>
        <p:nvSpPr>
          <p:cNvPr id="5123" name="Rectangle 3"/>
          <p:cNvSpPr>
            <a:spLocks noGrp="1" noChangeArrowheads="1"/>
          </p:cNvSpPr>
          <p:nvPr>
            <p:ph idx="1"/>
          </p:nvPr>
        </p:nvSpPr>
        <p:spPr/>
        <p:txBody>
          <a:bodyPr/>
          <a:lstStyle/>
          <a:p>
            <a:pPr marL="0" indent="0">
              <a:buClr>
                <a:srgbClr val="FFFF00"/>
              </a:buClr>
              <a:buFont typeface="Arial" panose="020B0604020202020204" pitchFamily="34" charset="0"/>
              <a:buNone/>
            </a:pPr>
            <a:r>
              <a:rPr lang="en-US" altLang="en-US" smtClean="0">
                <a:latin typeface="New York"/>
              </a:rPr>
              <a:t>Feedback of information from sensations associated with specific movements as well as information related to the result or outcome of the action relative to some goal or objective</a:t>
            </a:r>
          </a:p>
        </p:txBody>
      </p:sp>
    </p:spTree>
    <p:extLst>
      <p:ext uri="{BB962C8B-B14F-4D97-AF65-F5344CB8AC3E}">
        <p14:creationId xmlns:p14="http://schemas.microsoft.com/office/powerpoint/2010/main" val="181683478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smtClean="0"/>
              <a:t>Sources of Biofeedback</a:t>
            </a:r>
          </a:p>
        </p:txBody>
      </p:sp>
      <p:sp>
        <p:nvSpPr>
          <p:cNvPr id="6147" name="Rectangle 3"/>
          <p:cNvSpPr>
            <a:spLocks noGrp="1" noChangeArrowheads="1"/>
          </p:cNvSpPr>
          <p:nvPr>
            <p:ph idx="1"/>
          </p:nvPr>
        </p:nvSpPr>
        <p:spPr>
          <a:xfrm>
            <a:off x="685800" y="1752600"/>
            <a:ext cx="8229600" cy="4114800"/>
          </a:xfrm>
        </p:spPr>
        <p:txBody>
          <a:bodyPr rtlCol="0">
            <a:normAutofit fontScale="92500"/>
          </a:bodyPr>
          <a:lstStyle/>
          <a:p>
            <a:pPr fontAlgn="auto">
              <a:spcAft>
                <a:spcPts val="0"/>
              </a:spcAft>
              <a:buClr>
                <a:srgbClr val="FFFF00"/>
              </a:buClr>
              <a:defRPr/>
            </a:pPr>
            <a:r>
              <a:rPr lang="en-US" altLang="en-US" dirty="0" smtClean="0">
                <a:latin typeface="New York"/>
              </a:rPr>
              <a:t>Feedback comes from </a:t>
            </a:r>
            <a:r>
              <a:rPr lang="en-US" altLang="en-US" i="1" dirty="0" smtClean="0">
                <a:solidFill>
                  <a:srgbClr val="FF0000"/>
                </a:solidFill>
                <a:latin typeface="New York"/>
              </a:rPr>
              <a:t>intrinsic</a:t>
            </a:r>
            <a:r>
              <a:rPr lang="en-US" altLang="en-US" dirty="0" smtClean="0">
                <a:latin typeface="New York"/>
              </a:rPr>
              <a:t> sources inherent to movement, including kinesthetic, visual, cutaneous, vestibular, and auditory.</a:t>
            </a:r>
          </a:p>
          <a:p>
            <a:pPr fontAlgn="auto">
              <a:spcAft>
                <a:spcPts val="0"/>
              </a:spcAft>
              <a:buClr>
                <a:srgbClr val="FFFF00"/>
              </a:buClr>
              <a:defRPr/>
            </a:pPr>
            <a:endParaRPr lang="en-US" altLang="en-US" dirty="0" smtClean="0">
              <a:latin typeface="New York"/>
            </a:endParaRPr>
          </a:p>
          <a:p>
            <a:pPr fontAlgn="auto">
              <a:spcAft>
                <a:spcPts val="0"/>
              </a:spcAft>
              <a:buClr>
                <a:srgbClr val="FFFF00"/>
              </a:buClr>
              <a:defRPr/>
            </a:pPr>
            <a:r>
              <a:rPr lang="en-US" altLang="en-US" i="1" dirty="0" smtClean="0">
                <a:solidFill>
                  <a:srgbClr val="FF0000"/>
                </a:solidFill>
                <a:latin typeface="New York"/>
              </a:rPr>
              <a:t>Extrinsic</a:t>
            </a:r>
            <a:r>
              <a:rPr lang="en-US" altLang="en-US" dirty="0" smtClean="0">
                <a:latin typeface="New York"/>
              </a:rPr>
              <a:t> feedback comes from some knowledge of results presented verbally, mechanically, or electronically to indicate the outcome of some movement performance </a:t>
            </a:r>
          </a:p>
          <a:p>
            <a:pPr fontAlgn="auto">
              <a:spcAft>
                <a:spcPts val="0"/>
              </a:spcAft>
              <a:defRPr/>
            </a:pPr>
            <a:endParaRPr lang="en-US" altLang="en-US" dirty="0" smtClean="0"/>
          </a:p>
        </p:txBody>
      </p:sp>
    </p:spTree>
    <p:extLst>
      <p:ext uri="{BB962C8B-B14F-4D97-AF65-F5344CB8AC3E}">
        <p14:creationId xmlns:p14="http://schemas.microsoft.com/office/powerpoint/2010/main" val="28610741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smtClean="0"/>
              <a:t>Timing of Biofeedback</a:t>
            </a:r>
          </a:p>
        </p:txBody>
      </p:sp>
      <p:sp>
        <p:nvSpPr>
          <p:cNvPr id="7171" name="Rectangle 3"/>
          <p:cNvSpPr>
            <a:spLocks noGrp="1" noChangeArrowheads="1"/>
          </p:cNvSpPr>
          <p:nvPr>
            <p:ph idx="1"/>
          </p:nvPr>
        </p:nvSpPr>
        <p:spPr/>
        <p:txBody>
          <a:bodyPr/>
          <a:lstStyle/>
          <a:p>
            <a:pPr>
              <a:buClr>
                <a:srgbClr val="FFFF00"/>
              </a:buClr>
            </a:pPr>
            <a:r>
              <a:rPr lang="en-US" altLang="en-US" smtClean="0">
                <a:latin typeface="New York"/>
              </a:rPr>
              <a:t>Feedback is ongoing, in a temporal sense, occurring before, during, and after any motor or movement task</a:t>
            </a:r>
          </a:p>
          <a:p>
            <a:pPr>
              <a:buClr>
                <a:srgbClr val="FFFF00"/>
              </a:buClr>
            </a:pPr>
            <a:endParaRPr lang="en-US" altLang="en-US" smtClean="0">
              <a:latin typeface="New York"/>
            </a:endParaRPr>
          </a:p>
          <a:p>
            <a:pPr>
              <a:buClr>
                <a:srgbClr val="FFFF00"/>
              </a:buClr>
            </a:pPr>
            <a:r>
              <a:rPr lang="en-US" altLang="en-US" smtClean="0">
                <a:latin typeface="New York"/>
              </a:rPr>
              <a:t>Feedback from some measuring instrument which provides moment to moment information about a biologic function is referred to as </a:t>
            </a:r>
            <a:r>
              <a:rPr lang="en-US" altLang="en-US" i="1" smtClean="0">
                <a:solidFill>
                  <a:srgbClr val="FF0000"/>
                </a:solidFill>
                <a:latin typeface="New York"/>
              </a:rPr>
              <a:t>biofeedback</a:t>
            </a:r>
            <a:endParaRPr lang="en-US" altLang="en-US" smtClean="0">
              <a:solidFill>
                <a:srgbClr val="FF0000"/>
              </a:solidFill>
              <a:latin typeface="New York"/>
            </a:endParaRPr>
          </a:p>
        </p:txBody>
      </p:sp>
    </p:spTree>
    <p:extLst>
      <p:ext uri="{BB962C8B-B14F-4D97-AF65-F5344CB8AC3E}">
        <p14:creationId xmlns:p14="http://schemas.microsoft.com/office/powerpoint/2010/main" val="259915352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US" altLang="en-US" smtClean="0"/>
              <a:t>Application of Biofeedback</a:t>
            </a:r>
          </a:p>
        </p:txBody>
      </p:sp>
      <p:sp>
        <p:nvSpPr>
          <p:cNvPr id="8195" name="Rectangle 3"/>
          <p:cNvSpPr>
            <a:spLocks noGrp="1" noChangeArrowheads="1"/>
          </p:cNvSpPr>
          <p:nvPr>
            <p:ph idx="1"/>
          </p:nvPr>
        </p:nvSpPr>
        <p:spPr/>
        <p:txBody>
          <a:bodyPr rtlCol="0">
            <a:normAutofit fontScale="92500" lnSpcReduction="10000"/>
          </a:bodyPr>
          <a:lstStyle/>
          <a:p>
            <a:pPr marL="0" indent="0" fontAlgn="auto">
              <a:spcAft>
                <a:spcPts val="0"/>
              </a:spcAft>
              <a:buClr>
                <a:srgbClr val="FFFF00"/>
              </a:buClr>
              <a:buFont typeface="Arial" panose="020B0604020202020204" pitchFamily="34" charset="0"/>
              <a:buNone/>
              <a:defRPr/>
            </a:pPr>
            <a:r>
              <a:rPr lang="en-US" altLang="en-US" dirty="0" smtClean="0">
                <a:latin typeface="New York"/>
              </a:rPr>
              <a:t>Patient are able to make small changes in performance or function which are immediately noted and interpreted so that improvements can be accepted and built upon to make greater changes.</a:t>
            </a:r>
          </a:p>
          <a:p>
            <a:pPr marL="0" indent="0" fontAlgn="auto">
              <a:spcAft>
                <a:spcPts val="0"/>
              </a:spcAft>
              <a:buClr>
                <a:srgbClr val="FFFF00"/>
              </a:buClr>
              <a:buFont typeface="Arial" panose="020B0604020202020204" pitchFamily="34" charset="0"/>
              <a:buNone/>
              <a:defRPr/>
            </a:pPr>
            <a:endParaRPr lang="en-US" altLang="en-US" dirty="0" smtClean="0">
              <a:latin typeface="New York"/>
            </a:endParaRPr>
          </a:p>
          <a:p>
            <a:pPr marL="0" indent="0" fontAlgn="auto">
              <a:spcAft>
                <a:spcPts val="0"/>
              </a:spcAft>
              <a:buClr>
                <a:srgbClr val="FFFF00"/>
              </a:buClr>
              <a:buFont typeface="Arial" panose="020B0604020202020204" pitchFamily="34" charset="0"/>
              <a:buNone/>
              <a:defRPr/>
            </a:pPr>
            <a:r>
              <a:rPr lang="en-US" altLang="en-US" dirty="0" smtClean="0">
                <a:latin typeface="New York"/>
              </a:rPr>
              <a:t>With practice the performer / patient is able perceive changes without the use of a measuring instrument so can apply the technique at any time.</a:t>
            </a:r>
          </a:p>
        </p:txBody>
      </p:sp>
    </p:spTree>
    <p:extLst>
      <p:ext uri="{BB962C8B-B14F-4D97-AF65-F5344CB8AC3E}">
        <p14:creationId xmlns:p14="http://schemas.microsoft.com/office/powerpoint/2010/main" val="14063329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smtClean="0"/>
              <a:t>Biofeedback Instrumentation</a:t>
            </a:r>
          </a:p>
        </p:txBody>
      </p:sp>
      <p:sp>
        <p:nvSpPr>
          <p:cNvPr id="9219" name="Rectangle 3"/>
          <p:cNvSpPr>
            <a:spLocks noGrp="1" noChangeArrowheads="1"/>
          </p:cNvSpPr>
          <p:nvPr>
            <p:ph idx="1"/>
          </p:nvPr>
        </p:nvSpPr>
        <p:spPr>
          <a:xfrm>
            <a:off x="685800" y="1981200"/>
            <a:ext cx="8229600" cy="4114800"/>
          </a:xfrm>
        </p:spPr>
        <p:txBody>
          <a:bodyPr rtlCol="0">
            <a:normAutofit fontScale="92500" lnSpcReduction="10000"/>
          </a:bodyPr>
          <a:lstStyle/>
          <a:p>
            <a:pPr fontAlgn="auto">
              <a:spcAft>
                <a:spcPts val="0"/>
              </a:spcAft>
              <a:buClr>
                <a:srgbClr val="FFFF00"/>
              </a:buClr>
              <a:defRPr/>
            </a:pPr>
            <a:r>
              <a:rPr lang="en-US" altLang="en-US" dirty="0" smtClean="0">
                <a:latin typeface="New York"/>
              </a:rPr>
              <a:t>Designed to monitor a physiologic event, objectively quantify these </a:t>
            </a:r>
            <a:r>
              <a:rPr lang="en-US" altLang="en-US" dirty="0" err="1" smtClean="0">
                <a:latin typeface="New York"/>
              </a:rPr>
              <a:t>monitorings</a:t>
            </a:r>
            <a:r>
              <a:rPr lang="en-US" altLang="en-US" dirty="0" smtClean="0">
                <a:latin typeface="New York"/>
              </a:rPr>
              <a:t>, and present the information in an easily understood format.</a:t>
            </a:r>
          </a:p>
          <a:p>
            <a:pPr fontAlgn="auto">
              <a:spcAft>
                <a:spcPts val="0"/>
              </a:spcAft>
              <a:buClr>
                <a:srgbClr val="FFFF00"/>
              </a:buClr>
              <a:defRPr/>
            </a:pPr>
            <a:endParaRPr lang="en-US" altLang="en-US" dirty="0" smtClean="0">
              <a:latin typeface="New York"/>
            </a:endParaRPr>
          </a:p>
          <a:p>
            <a:pPr fontAlgn="auto">
              <a:spcAft>
                <a:spcPts val="0"/>
              </a:spcAft>
              <a:buClr>
                <a:srgbClr val="FFFF00"/>
              </a:buClr>
              <a:defRPr/>
            </a:pPr>
            <a:r>
              <a:rPr lang="en-US" altLang="en-US" dirty="0" smtClean="0">
                <a:latin typeface="New York"/>
              </a:rPr>
              <a:t>However biofeedback units generally do not directly measure a physiologic event but they record some aspect which is the output or highly correlated with the physiologic event</a:t>
            </a:r>
          </a:p>
        </p:txBody>
      </p:sp>
    </p:spTree>
    <p:extLst>
      <p:ext uri="{BB962C8B-B14F-4D97-AF65-F5344CB8AC3E}">
        <p14:creationId xmlns:p14="http://schemas.microsoft.com/office/powerpoint/2010/main" val="372719775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rtlCol="0">
            <a:normAutofit fontScale="90000"/>
          </a:bodyPr>
          <a:lstStyle/>
          <a:p>
            <a:pPr fontAlgn="auto">
              <a:spcAft>
                <a:spcPts val="0"/>
              </a:spcAft>
              <a:defRPr/>
            </a:pPr>
            <a:r>
              <a:rPr lang="en-US" altLang="en-US" dirty="0" smtClean="0"/>
              <a:t>Cause and Effect of Biofeedback Instrumentation</a:t>
            </a:r>
          </a:p>
        </p:txBody>
      </p:sp>
      <p:sp>
        <p:nvSpPr>
          <p:cNvPr id="9219" name="Rectangle 3"/>
          <p:cNvSpPr>
            <a:spLocks noGrp="1" noChangeArrowheads="1"/>
          </p:cNvSpPr>
          <p:nvPr>
            <p:ph idx="1"/>
          </p:nvPr>
        </p:nvSpPr>
        <p:spPr>
          <a:xfrm>
            <a:off x="685800" y="1981200"/>
            <a:ext cx="8229600" cy="4114800"/>
          </a:xfrm>
        </p:spPr>
        <p:txBody>
          <a:bodyPr/>
          <a:lstStyle/>
          <a:p>
            <a:pPr>
              <a:buClr>
                <a:srgbClr val="FFFF00"/>
              </a:buClr>
            </a:pPr>
            <a:r>
              <a:rPr lang="en-US" altLang="en-US" smtClean="0">
                <a:latin typeface="New York"/>
              </a:rPr>
              <a:t>Biofeedback reading gives an indication of a physiological process but should not be confused with the physiological process itself</a:t>
            </a:r>
          </a:p>
        </p:txBody>
      </p:sp>
    </p:spTree>
    <p:extLst>
      <p:ext uri="{BB962C8B-B14F-4D97-AF65-F5344CB8AC3E}">
        <p14:creationId xmlns:p14="http://schemas.microsoft.com/office/powerpoint/2010/main" val="15597793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smtClean="0"/>
              <a:t>Biofeedback Instruments</a:t>
            </a:r>
          </a:p>
        </p:txBody>
      </p:sp>
      <p:sp>
        <p:nvSpPr>
          <p:cNvPr id="11267" name="Rectangle 3"/>
          <p:cNvSpPr>
            <a:spLocks noGrp="1" noChangeArrowheads="1"/>
          </p:cNvSpPr>
          <p:nvPr>
            <p:ph idx="1"/>
          </p:nvPr>
        </p:nvSpPr>
        <p:spPr>
          <a:xfrm>
            <a:off x="228600" y="1557338"/>
            <a:ext cx="8915400" cy="5184775"/>
          </a:xfrm>
        </p:spPr>
        <p:txBody>
          <a:bodyPr rtlCol="0">
            <a:normAutofit fontScale="92500" lnSpcReduction="20000"/>
          </a:bodyPr>
          <a:lstStyle/>
          <a:p>
            <a:pPr marL="57150" indent="0" fontAlgn="auto">
              <a:spcAft>
                <a:spcPts val="0"/>
              </a:spcAft>
              <a:buSzPct val="70000"/>
              <a:buFont typeface="Arial" panose="020B0604020202020204" pitchFamily="34" charset="0"/>
              <a:buNone/>
              <a:defRPr/>
            </a:pPr>
            <a:r>
              <a:rPr lang="en-US" altLang="en-US" sz="2800" i="1" dirty="0" smtClean="0">
                <a:latin typeface="New York"/>
              </a:rPr>
              <a:t>Peripheral skin temperatures</a:t>
            </a:r>
            <a:r>
              <a:rPr lang="en-US" altLang="en-US" sz="2800" dirty="0" smtClean="0">
                <a:latin typeface="New York"/>
              </a:rPr>
              <a:t> measures the extent                      of vasoconstriction or vasodilation.</a:t>
            </a:r>
          </a:p>
          <a:p>
            <a:pPr marL="57150" indent="0" fontAlgn="auto">
              <a:spcAft>
                <a:spcPts val="0"/>
              </a:spcAft>
              <a:buSzPct val="70000"/>
              <a:buFont typeface="Arial" panose="020B0604020202020204" pitchFamily="34" charset="0"/>
              <a:buNone/>
              <a:defRPr/>
            </a:pPr>
            <a:endParaRPr lang="en-US" altLang="en-US" sz="2800" i="1" dirty="0" smtClean="0">
              <a:latin typeface="New York"/>
            </a:endParaRPr>
          </a:p>
          <a:p>
            <a:pPr marL="57150" indent="0" fontAlgn="auto">
              <a:spcAft>
                <a:spcPts val="0"/>
              </a:spcAft>
              <a:buSzPct val="70000"/>
              <a:buFont typeface="Arial" panose="020B0604020202020204" pitchFamily="34" charset="0"/>
              <a:buNone/>
              <a:defRPr/>
            </a:pPr>
            <a:r>
              <a:rPr lang="en-US" altLang="en-US" sz="2800" i="1" dirty="0" smtClean="0">
                <a:latin typeface="New York"/>
              </a:rPr>
              <a:t>Finger </a:t>
            </a:r>
            <a:r>
              <a:rPr lang="en-US" altLang="en-US" sz="2800" i="1" dirty="0" err="1" smtClean="0">
                <a:latin typeface="New York"/>
              </a:rPr>
              <a:t>phototransmission</a:t>
            </a:r>
            <a:r>
              <a:rPr lang="en-US" altLang="en-US" sz="2800" i="1" dirty="0" smtClean="0">
                <a:latin typeface="New York"/>
              </a:rPr>
              <a:t> units (</a:t>
            </a:r>
            <a:r>
              <a:rPr lang="en-US" altLang="en-US" sz="2800" i="1" dirty="0" err="1" smtClean="0">
                <a:latin typeface="New York"/>
              </a:rPr>
              <a:t>photoplethysmograph</a:t>
            </a:r>
            <a:r>
              <a:rPr lang="en-US" altLang="en-US" sz="2800" i="1" dirty="0" smtClean="0">
                <a:latin typeface="New York"/>
              </a:rPr>
              <a:t>)</a:t>
            </a:r>
            <a:r>
              <a:rPr lang="en-US" altLang="en-US" sz="2800" dirty="0" smtClean="0">
                <a:latin typeface="New York"/>
              </a:rPr>
              <a:t> measures vasoconstriction and vasodilation.</a:t>
            </a:r>
          </a:p>
          <a:p>
            <a:pPr marL="57150" indent="0" fontAlgn="auto">
              <a:spcAft>
                <a:spcPts val="0"/>
              </a:spcAft>
              <a:buSzPct val="70000"/>
              <a:buFont typeface="Arial" panose="020B0604020202020204" pitchFamily="34" charset="0"/>
              <a:buNone/>
              <a:defRPr/>
            </a:pPr>
            <a:endParaRPr lang="en-US" altLang="en-US" sz="2800" dirty="0" smtClean="0">
              <a:latin typeface="New York"/>
            </a:endParaRPr>
          </a:p>
          <a:p>
            <a:pPr marL="57150" indent="0" fontAlgn="auto">
              <a:spcAft>
                <a:spcPts val="0"/>
              </a:spcAft>
              <a:buClr>
                <a:srgbClr val="FFFF00"/>
              </a:buClr>
              <a:buSzPct val="70000"/>
              <a:buFont typeface="Arial" panose="020B0604020202020204" pitchFamily="34" charset="0"/>
              <a:buNone/>
              <a:defRPr/>
            </a:pPr>
            <a:r>
              <a:rPr lang="en-US" altLang="en-US" sz="2800" dirty="0" smtClean="0">
                <a:latin typeface="New York"/>
              </a:rPr>
              <a:t>Units that record </a:t>
            </a:r>
            <a:r>
              <a:rPr lang="en-US" altLang="en-US" sz="2800" i="1" dirty="0" smtClean="0">
                <a:latin typeface="New York"/>
              </a:rPr>
              <a:t>skin conductance activity</a:t>
            </a:r>
            <a:r>
              <a:rPr lang="en-US" altLang="en-US" sz="2800" dirty="0" smtClean="0">
                <a:latin typeface="New York"/>
              </a:rPr>
              <a:t> indicating           sweat gland activity.</a:t>
            </a:r>
          </a:p>
          <a:p>
            <a:pPr marL="57150" indent="0" fontAlgn="auto">
              <a:spcAft>
                <a:spcPts val="0"/>
              </a:spcAft>
              <a:buClr>
                <a:srgbClr val="FFFF00"/>
              </a:buClr>
              <a:buSzPct val="70000"/>
              <a:buFont typeface="Arial" panose="020B0604020202020204" pitchFamily="34" charset="0"/>
              <a:buNone/>
              <a:defRPr/>
            </a:pPr>
            <a:endParaRPr lang="en-US" altLang="en-US" sz="2800" dirty="0" smtClean="0">
              <a:latin typeface="New York"/>
            </a:endParaRPr>
          </a:p>
          <a:p>
            <a:pPr marL="57150" indent="0" fontAlgn="auto">
              <a:spcAft>
                <a:spcPts val="0"/>
              </a:spcAft>
              <a:buClr>
                <a:srgbClr val="FFFF00"/>
              </a:buClr>
              <a:buSzPct val="70000"/>
              <a:buFont typeface="Arial" panose="020B0604020202020204" pitchFamily="34" charset="0"/>
              <a:buNone/>
              <a:defRPr/>
            </a:pPr>
            <a:r>
              <a:rPr lang="en-US" altLang="en-US" sz="2800" dirty="0" smtClean="0">
                <a:latin typeface="New York"/>
              </a:rPr>
              <a:t>Units that measure </a:t>
            </a:r>
            <a:r>
              <a:rPr lang="en-US" altLang="en-US" sz="2800" i="1" dirty="0" err="1" smtClean="0">
                <a:latin typeface="New York"/>
              </a:rPr>
              <a:t>electromyographic</a:t>
            </a:r>
            <a:r>
              <a:rPr lang="en-US" altLang="en-US" sz="2800" i="1" dirty="0" smtClean="0">
                <a:latin typeface="New York"/>
              </a:rPr>
              <a:t> activity (EMG)</a:t>
            </a:r>
            <a:r>
              <a:rPr lang="en-US" altLang="en-US" sz="2800" b="1" dirty="0" smtClean="0">
                <a:latin typeface="New York"/>
              </a:rPr>
              <a:t>   </a:t>
            </a:r>
            <a:r>
              <a:rPr lang="en-US" altLang="en-US" sz="2800" dirty="0" smtClean="0">
                <a:latin typeface="New York"/>
              </a:rPr>
              <a:t>indicating amount of electrical activity during muscle contraction</a:t>
            </a:r>
          </a:p>
          <a:p>
            <a:pPr marL="57150" indent="0" algn="ctr" fontAlgn="auto">
              <a:spcAft>
                <a:spcPts val="0"/>
              </a:spcAft>
              <a:buClr>
                <a:srgbClr val="FFFF00"/>
              </a:buClr>
              <a:buSzPct val="70000"/>
              <a:buFont typeface="Arial" panose="020B0604020202020204" pitchFamily="34" charset="0"/>
              <a:buNone/>
              <a:defRPr/>
            </a:pPr>
            <a:r>
              <a:rPr lang="en-US" altLang="en-US" sz="2800" i="1" dirty="0" smtClean="0">
                <a:solidFill>
                  <a:srgbClr val="FF0000"/>
                </a:solidFill>
                <a:latin typeface="New York"/>
              </a:rPr>
              <a:t>Lie detectors</a:t>
            </a:r>
          </a:p>
          <a:p>
            <a:pPr fontAlgn="auto">
              <a:spcAft>
                <a:spcPts val="0"/>
              </a:spcAft>
              <a:buClr>
                <a:srgbClr val="FFFF00"/>
              </a:buClr>
              <a:defRPr/>
            </a:pPr>
            <a:endParaRPr lang="en-US" altLang="en-US" dirty="0" smtClean="0">
              <a:latin typeface="New York"/>
            </a:endParaRPr>
          </a:p>
        </p:txBody>
      </p:sp>
    </p:spTree>
    <p:extLst>
      <p:ext uri="{BB962C8B-B14F-4D97-AF65-F5344CB8AC3E}">
        <p14:creationId xmlns:p14="http://schemas.microsoft.com/office/powerpoint/2010/main" val="227272720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dirty="0" smtClean="0"/>
              <a:t>Cardiovascular / Pulmonary function </a:t>
            </a:r>
          </a:p>
        </p:txBody>
      </p:sp>
      <p:sp>
        <p:nvSpPr>
          <p:cNvPr id="11267" name="Content Placeholder 2"/>
          <p:cNvSpPr>
            <a:spLocks noGrp="1"/>
          </p:cNvSpPr>
          <p:nvPr>
            <p:ph idx="1"/>
          </p:nvPr>
        </p:nvSpPr>
        <p:spPr/>
        <p:txBody>
          <a:bodyPr/>
          <a:lstStyle/>
          <a:p>
            <a:r>
              <a:rPr lang="en-GB" altLang="en-US" smtClean="0"/>
              <a:t>Heart rate Monitors</a:t>
            </a:r>
          </a:p>
          <a:p>
            <a:endParaRPr lang="en-GB" altLang="en-US" smtClean="0"/>
          </a:p>
          <a:p>
            <a:r>
              <a:rPr lang="en-GB" altLang="en-US" smtClean="0"/>
              <a:t>Blood Pressure monitors</a:t>
            </a:r>
          </a:p>
          <a:p>
            <a:endParaRPr lang="en-GB" altLang="en-US" smtClean="0"/>
          </a:p>
          <a:p>
            <a:r>
              <a:rPr lang="en-GB" altLang="en-US" smtClean="0"/>
              <a:t>Tidal Volume</a:t>
            </a:r>
          </a:p>
          <a:p>
            <a:endParaRPr lang="en-GB" altLang="en-US" smtClean="0"/>
          </a:p>
          <a:p>
            <a:r>
              <a:rPr lang="en-GB" altLang="en-US" smtClean="0"/>
              <a:t> Minute ventilation</a:t>
            </a:r>
          </a:p>
          <a:p>
            <a:endParaRPr lang="en-GB" altLang="en-US" smtClean="0"/>
          </a:p>
          <a:p>
            <a:endParaRPr lang="en-GB" altLang="en-US" smtClean="0"/>
          </a:p>
        </p:txBody>
      </p:sp>
    </p:spTree>
    <p:extLst>
      <p:ext uri="{BB962C8B-B14F-4D97-AF65-F5344CB8AC3E}">
        <p14:creationId xmlns:p14="http://schemas.microsoft.com/office/powerpoint/2010/main" val="1599408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71055" y="76200"/>
            <a:ext cx="8229600" cy="1143000"/>
          </a:xfrm>
        </p:spPr>
        <p:txBody>
          <a:bodyPr/>
          <a:lstStyle/>
          <a:p>
            <a:r>
              <a:rPr lang="en-GB" altLang="en-US" dirty="0" smtClean="0"/>
              <a:t>Task 1</a:t>
            </a:r>
          </a:p>
        </p:txBody>
      </p:sp>
      <p:sp>
        <p:nvSpPr>
          <p:cNvPr id="12291" name="Content Placeholder 2"/>
          <p:cNvSpPr>
            <a:spLocks noGrp="1"/>
          </p:cNvSpPr>
          <p:nvPr>
            <p:ph idx="1"/>
          </p:nvPr>
        </p:nvSpPr>
        <p:spPr/>
        <p:txBody>
          <a:bodyPr/>
          <a:lstStyle/>
          <a:p>
            <a:r>
              <a:rPr lang="en-GB" altLang="en-US" dirty="0" smtClean="0"/>
              <a:t>Put on a the ECG monitor</a:t>
            </a:r>
          </a:p>
          <a:p>
            <a:r>
              <a:rPr lang="en-GB" altLang="en-US" dirty="0" smtClean="0"/>
              <a:t>Sit down quietly for 2 minutes</a:t>
            </a:r>
          </a:p>
          <a:p>
            <a:r>
              <a:rPr lang="en-GB" altLang="en-US" dirty="0" smtClean="0"/>
              <a:t>Record heart rate</a:t>
            </a:r>
          </a:p>
          <a:p>
            <a:r>
              <a:rPr lang="en-GB" altLang="en-US" dirty="0" smtClean="0"/>
              <a:t>Continue sitting for another 2 minutes but focus on the ECG monitor screen, try to slow it down. </a:t>
            </a:r>
          </a:p>
          <a:p>
            <a:r>
              <a:rPr lang="en-GB" altLang="en-US" dirty="0" smtClean="0"/>
              <a:t>Record heart rate.</a:t>
            </a:r>
          </a:p>
        </p:txBody>
      </p:sp>
    </p:spTree>
    <p:extLst>
      <p:ext uri="{BB962C8B-B14F-4D97-AF65-F5344CB8AC3E}">
        <p14:creationId xmlns:p14="http://schemas.microsoft.com/office/powerpoint/2010/main" val="11821425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smtClean="0"/>
              <a:t>Task 2</a:t>
            </a:r>
          </a:p>
        </p:txBody>
      </p:sp>
      <p:sp>
        <p:nvSpPr>
          <p:cNvPr id="13315" name="Content Placeholder 2"/>
          <p:cNvSpPr>
            <a:spLocks noGrp="1"/>
          </p:cNvSpPr>
          <p:nvPr>
            <p:ph idx="1"/>
          </p:nvPr>
        </p:nvSpPr>
        <p:spPr/>
        <p:txBody>
          <a:bodyPr>
            <a:normAutofit fontScale="92500" lnSpcReduction="20000"/>
          </a:bodyPr>
          <a:lstStyle/>
          <a:p>
            <a:pPr marL="0" indent="0">
              <a:buNone/>
            </a:pPr>
            <a:r>
              <a:rPr lang="en-GB" altLang="en-US" dirty="0" smtClean="0"/>
              <a:t>Use the </a:t>
            </a:r>
            <a:r>
              <a:rPr lang="en-GB" altLang="en-US" dirty="0" err="1" smtClean="0"/>
              <a:t>wattbike</a:t>
            </a:r>
            <a:r>
              <a:rPr lang="en-GB" altLang="en-US" dirty="0" smtClean="0"/>
              <a:t> Polar View Graph to improve cycling power at the same cadence.</a:t>
            </a:r>
          </a:p>
          <a:p>
            <a:pPr marL="0" indent="0">
              <a:buNone/>
            </a:pPr>
            <a:endParaRPr lang="en-GB" altLang="en-US" dirty="0"/>
          </a:p>
          <a:p>
            <a:pPr marL="0" indent="0">
              <a:buNone/>
            </a:pPr>
            <a:r>
              <a:rPr lang="en-GB" altLang="en-US" dirty="0" smtClean="0"/>
              <a:t>Cycle 5 minutes at a cadence of 70 and measure average power.</a:t>
            </a:r>
          </a:p>
          <a:p>
            <a:pPr marL="0" indent="0">
              <a:buNone/>
            </a:pPr>
            <a:endParaRPr lang="en-GB" altLang="en-US" dirty="0" smtClean="0"/>
          </a:p>
          <a:p>
            <a:pPr marL="0" indent="0">
              <a:buNone/>
            </a:pPr>
            <a:r>
              <a:rPr lang="en-GB" altLang="en-US" dirty="0" smtClean="0"/>
              <a:t>Training for 2 minutes at a cadence of 70 using the </a:t>
            </a:r>
            <a:r>
              <a:rPr lang="en-GB" altLang="en-US" dirty="0" err="1" smtClean="0"/>
              <a:t>wattbike</a:t>
            </a:r>
            <a:r>
              <a:rPr lang="en-GB" altLang="en-US" dirty="0" smtClean="0"/>
              <a:t> polar view.</a:t>
            </a:r>
          </a:p>
          <a:p>
            <a:pPr marL="0" indent="0">
              <a:buNone/>
            </a:pPr>
            <a:endParaRPr lang="en-GB" altLang="en-US" dirty="0"/>
          </a:p>
          <a:p>
            <a:pPr marL="0" indent="0">
              <a:buNone/>
            </a:pPr>
            <a:r>
              <a:rPr lang="en-GB" altLang="en-US" dirty="0" smtClean="0"/>
              <a:t>Repeat the first cycle.</a:t>
            </a:r>
          </a:p>
          <a:p>
            <a:pPr marL="0" indent="0">
              <a:buNone/>
            </a:pPr>
            <a:endParaRPr lang="en-GB" altLang="en-US" dirty="0" smtClean="0"/>
          </a:p>
        </p:txBody>
      </p:sp>
    </p:spTree>
    <p:extLst>
      <p:ext uri="{BB962C8B-B14F-4D97-AF65-F5344CB8AC3E}">
        <p14:creationId xmlns:p14="http://schemas.microsoft.com/office/powerpoint/2010/main" val="12433109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562074"/>
          </a:xfrm>
        </p:spPr>
        <p:txBody>
          <a:bodyPr>
            <a:normAutofit fontScale="90000"/>
          </a:bodyPr>
          <a:lstStyle/>
          <a:p>
            <a:r>
              <a:rPr lang="en-GB" dirty="0" smtClean="0"/>
              <a:t>Placebo</a:t>
            </a:r>
            <a:endParaRPr lang="en-GB" dirty="0"/>
          </a:p>
        </p:txBody>
      </p:sp>
      <p:sp>
        <p:nvSpPr>
          <p:cNvPr id="3" name="Content Placeholder 2"/>
          <p:cNvSpPr>
            <a:spLocks noGrp="1"/>
          </p:cNvSpPr>
          <p:nvPr>
            <p:ph idx="1"/>
          </p:nvPr>
        </p:nvSpPr>
        <p:spPr>
          <a:xfrm>
            <a:off x="457200" y="932156"/>
            <a:ext cx="8229600" cy="5194008"/>
          </a:xfrm>
        </p:spPr>
        <p:txBody>
          <a:bodyPr>
            <a:normAutofit fontScale="85000" lnSpcReduction="20000"/>
          </a:bodyPr>
          <a:lstStyle/>
          <a:p>
            <a:pPr marL="0" indent="0">
              <a:buNone/>
            </a:pPr>
            <a:r>
              <a:rPr lang="en-GB" sz="2400" dirty="0" err="1"/>
              <a:t>Beedie</a:t>
            </a:r>
            <a:r>
              <a:rPr lang="en-GB" sz="2400" dirty="0"/>
              <a:t>, C.J. &amp; </a:t>
            </a:r>
            <a:r>
              <a:rPr lang="en-GB" sz="2400" dirty="0" err="1"/>
              <a:t>Foad</a:t>
            </a:r>
            <a:r>
              <a:rPr lang="en-GB" sz="2400" dirty="0"/>
              <a:t>, A.J. </a:t>
            </a:r>
            <a:r>
              <a:rPr lang="en-GB" sz="2400" dirty="0" smtClean="0"/>
              <a:t>(2009) The Placebo Effect in Sports Performance: A Brief Review. </a:t>
            </a:r>
            <a:r>
              <a:rPr lang="en-GB" sz="2400" i="1" dirty="0" smtClean="0"/>
              <a:t>Sports Medicine, </a:t>
            </a:r>
            <a:r>
              <a:rPr lang="en-GB" sz="2400" dirty="0" smtClean="0"/>
              <a:t>39 (4):313-329</a:t>
            </a:r>
          </a:p>
          <a:p>
            <a:pPr marL="0" indent="0">
              <a:buNone/>
            </a:pPr>
            <a:endParaRPr lang="en-GB" sz="2400" dirty="0"/>
          </a:p>
          <a:p>
            <a:pPr marL="0" indent="0">
              <a:buNone/>
            </a:pPr>
            <a:r>
              <a:rPr lang="en-GB" sz="2400" dirty="0"/>
              <a:t>Abstract </a:t>
            </a:r>
            <a:endParaRPr lang="en-GB" sz="2400" dirty="0" smtClean="0"/>
          </a:p>
          <a:p>
            <a:pPr marL="0" indent="0">
              <a:buNone/>
            </a:pPr>
            <a:r>
              <a:rPr lang="en-GB" sz="2400" dirty="0" smtClean="0"/>
              <a:t>The </a:t>
            </a:r>
            <a:r>
              <a:rPr lang="en-GB" sz="2400" dirty="0"/>
              <a:t>placebo effect, with its central role in clinical trials, is acknowledged </a:t>
            </a:r>
            <a:r>
              <a:rPr lang="en-GB" sz="2400" dirty="0" smtClean="0"/>
              <a:t>as a </a:t>
            </a:r>
            <a:r>
              <a:rPr lang="en-GB" sz="2400" dirty="0"/>
              <a:t>factor in sports medicine, although until recently little has been </a:t>
            </a:r>
            <a:r>
              <a:rPr lang="en-GB" sz="2400" dirty="0" smtClean="0"/>
              <a:t>known about </a:t>
            </a:r>
            <a:r>
              <a:rPr lang="en-GB" sz="2400" dirty="0"/>
              <a:t>the likely magnitude and extent of the effect in any specific </a:t>
            </a:r>
            <a:r>
              <a:rPr lang="en-GB" sz="2400" dirty="0" smtClean="0"/>
              <a:t>research setting</a:t>
            </a:r>
            <a:r>
              <a:rPr lang="en-GB" sz="2400" dirty="0"/>
              <a:t>. Even less is known about the prevalence of the effect in </a:t>
            </a:r>
            <a:r>
              <a:rPr lang="en-GB" sz="2400" dirty="0" smtClean="0"/>
              <a:t>competitive sport</a:t>
            </a:r>
            <a:r>
              <a:rPr lang="en-GB" sz="2400" dirty="0"/>
              <a:t>. The present paper reviews 12 intervention studies in sports performance</a:t>
            </a:r>
            <a:r>
              <a:rPr lang="en-GB" sz="2400" dirty="0" smtClean="0"/>
              <a:t>. </a:t>
            </a:r>
            <a:r>
              <a:rPr lang="en-GB" sz="2400" dirty="0" smtClean="0">
                <a:solidFill>
                  <a:srgbClr val="FF0000"/>
                </a:solidFill>
              </a:rPr>
              <a:t>All examine </a:t>
            </a:r>
            <a:r>
              <a:rPr lang="en-GB" sz="2400" dirty="0">
                <a:solidFill>
                  <a:srgbClr val="FF0000"/>
                </a:solidFill>
              </a:rPr>
              <a:t>placebo effects associated with the administration of an </a:t>
            </a:r>
            <a:r>
              <a:rPr lang="en-GB" sz="2400" dirty="0" smtClean="0">
                <a:solidFill>
                  <a:srgbClr val="FF0000"/>
                </a:solidFill>
              </a:rPr>
              <a:t>inert substance </a:t>
            </a:r>
            <a:r>
              <a:rPr lang="en-GB" sz="2400" dirty="0">
                <a:solidFill>
                  <a:srgbClr val="FF0000"/>
                </a:solidFill>
              </a:rPr>
              <a:t>believed by subjects to be an ergogenic aid.</a:t>
            </a:r>
            <a:r>
              <a:rPr lang="en-GB" sz="2400" dirty="0"/>
              <a:t> Placebo effects </a:t>
            </a:r>
            <a:r>
              <a:rPr lang="en-GB" sz="2400" dirty="0" smtClean="0"/>
              <a:t>of varying </a:t>
            </a:r>
            <a:r>
              <a:rPr lang="en-GB" sz="2400" dirty="0"/>
              <a:t>magnitudes are reported in studies addressing sports from </a:t>
            </a:r>
            <a:r>
              <a:rPr lang="en-GB" sz="2400" dirty="0" smtClean="0"/>
              <a:t>weightlifting to </a:t>
            </a:r>
            <a:r>
              <a:rPr lang="en-GB" sz="2400" dirty="0"/>
              <a:t>endurance cycling. </a:t>
            </a:r>
            <a:r>
              <a:rPr lang="en-GB" sz="2400" dirty="0">
                <a:solidFill>
                  <a:srgbClr val="FF0000"/>
                </a:solidFill>
              </a:rPr>
              <a:t>Findings suggest that psychological variables such </a:t>
            </a:r>
            <a:r>
              <a:rPr lang="en-GB" sz="2400" dirty="0" smtClean="0">
                <a:solidFill>
                  <a:srgbClr val="FF0000"/>
                </a:solidFill>
              </a:rPr>
              <a:t>as motivation</a:t>
            </a:r>
            <a:r>
              <a:rPr lang="en-GB" sz="2400" dirty="0">
                <a:solidFill>
                  <a:srgbClr val="FF0000"/>
                </a:solidFill>
              </a:rPr>
              <a:t>, expectancy and conditioning, and the interaction of these </a:t>
            </a:r>
            <a:r>
              <a:rPr lang="en-GB" sz="2400" dirty="0" smtClean="0">
                <a:solidFill>
                  <a:srgbClr val="FF0000"/>
                </a:solidFill>
              </a:rPr>
              <a:t>variables with </a:t>
            </a:r>
            <a:r>
              <a:rPr lang="en-GB" sz="2400" dirty="0">
                <a:solidFill>
                  <a:srgbClr val="FF0000"/>
                </a:solidFill>
              </a:rPr>
              <a:t>physiological variables, might be significant factors in driving </a:t>
            </a:r>
            <a:r>
              <a:rPr lang="en-GB" sz="2400" dirty="0" smtClean="0">
                <a:solidFill>
                  <a:srgbClr val="0070C0"/>
                </a:solidFill>
              </a:rPr>
              <a:t>both positive </a:t>
            </a:r>
            <a:r>
              <a:rPr lang="en-GB" sz="2400" dirty="0">
                <a:solidFill>
                  <a:srgbClr val="0070C0"/>
                </a:solidFill>
              </a:rPr>
              <a:t>and negative outcomes</a:t>
            </a:r>
            <a:r>
              <a:rPr lang="en-GB" sz="2400" dirty="0"/>
              <a:t>. Programmatic research involving the </a:t>
            </a:r>
            <a:r>
              <a:rPr lang="en-GB" sz="2400" dirty="0" smtClean="0"/>
              <a:t>triangulation of </a:t>
            </a:r>
            <a:r>
              <a:rPr lang="en-GB" sz="2400" dirty="0"/>
              <a:t>data, and investigation of contextual and personality factors in </a:t>
            </a:r>
            <a:r>
              <a:rPr lang="en-GB" sz="2400" dirty="0" smtClean="0"/>
              <a:t>the mediation </a:t>
            </a:r>
            <a:r>
              <a:rPr lang="en-GB" sz="2400" dirty="0"/>
              <a:t>of placebo responses may help to advance knowledge in this area.</a:t>
            </a:r>
          </a:p>
        </p:txBody>
      </p:sp>
    </p:spTree>
    <p:extLst>
      <p:ext uri="{BB962C8B-B14F-4D97-AF65-F5344CB8AC3E}">
        <p14:creationId xmlns:p14="http://schemas.microsoft.com/office/powerpoint/2010/main" val="314463696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922114"/>
          </a:xfrm>
        </p:spPr>
        <p:txBody>
          <a:bodyPr>
            <a:normAutofit fontScale="90000"/>
          </a:bodyPr>
          <a:lstStyle/>
          <a:p>
            <a:r>
              <a:rPr lang="en-GB" dirty="0" smtClean="0"/>
              <a:t>Hypnosis</a:t>
            </a:r>
            <a:br>
              <a:rPr lang="en-GB" dirty="0" smtClean="0"/>
            </a:br>
            <a:endParaRPr lang="en-GB" dirty="0"/>
          </a:p>
        </p:txBody>
      </p:sp>
      <p:sp>
        <p:nvSpPr>
          <p:cNvPr id="4" name="Rectangle 3"/>
          <p:cNvSpPr/>
          <p:nvPr/>
        </p:nvSpPr>
        <p:spPr>
          <a:xfrm>
            <a:off x="251520" y="772237"/>
            <a:ext cx="8352928" cy="6093976"/>
          </a:xfrm>
          <a:prstGeom prst="rect">
            <a:avLst/>
          </a:prstGeom>
        </p:spPr>
        <p:txBody>
          <a:bodyPr wrap="square">
            <a:spAutoFit/>
          </a:bodyPr>
          <a:lstStyle/>
          <a:p>
            <a:r>
              <a:rPr lang="en-GB" sz="2400" dirty="0"/>
              <a:t>This study examined the effects of hypnosis on flow states and golf-putting performance in 5 competitive players. The investigation utilized an ideographic </a:t>
            </a:r>
            <a:r>
              <a:rPr lang="en-GB" sz="2400" dirty="0" err="1"/>
              <a:t>singlesubject</a:t>
            </a:r>
            <a:r>
              <a:rPr lang="en-GB" sz="2400" dirty="0"/>
              <a:t> multiple baseline across subjects design combined with a procedure that monitors the internal experience of the participants (</a:t>
            </a:r>
            <a:r>
              <a:rPr lang="en-GB" sz="2400" dirty="0" err="1"/>
              <a:t>Wollman</a:t>
            </a:r>
            <a:r>
              <a:rPr lang="en-GB" sz="2400" dirty="0"/>
              <a:t>, 1986). The method of intervention utilized in this study involved hypnotic induction, hypnotic regression, and trigger control procedures. </a:t>
            </a:r>
            <a:r>
              <a:rPr lang="en-GB" sz="2400" u="sng" dirty="0">
                <a:solidFill>
                  <a:srgbClr val="FF0000"/>
                </a:solidFill>
              </a:rPr>
              <a:t>The results indicated that all 5 participants increased both their mean golf putting performance and their mean flow scores from baseline to intervention</a:t>
            </a:r>
            <a:r>
              <a:rPr lang="en-GB" sz="2400" dirty="0"/>
              <a:t>. There were no overlapping data points between the baseline and intervention for either performance or flow state. </a:t>
            </a:r>
            <a:r>
              <a:rPr lang="en-GB" sz="2400" u="sng" dirty="0">
                <a:solidFill>
                  <a:srgbClr val="00B0F0"/>
                </a:solidFill>
              </a:rPr>
              <a:t>Additionally, each participant indicated that they had felt the intervention was useful in keeping them relaxed, confident, and focused</a:t>
            </a:r>
            <a:r>
              <a:rPr lang="en-GB" sz="2400" dirty="0"/>
              <a:t>. </a:t>
            </a:r>
            <a:r>
              <a:rPr lang="en-GB" sz="2400" u="sng" dirty="0">
                <a:solidFill>
                  <a:srgbClr val="00B050"/>
                </a:solidFill>
              </a:rPr>
              <a:t>Three of the golfers also reported experiencing reduced concerns about performing and more control over their putting stroke.</a:t>
            </a:r>
          </a:p>
        </p:txBody>
      </p:sp>
    </p:spTree>
    <p:extLst>
      <p:ext uri="{BB962C8B-B14F-4D97-AF65-F5344CB8AC3E}">
        <p14:creationId xmlns:p14="http://schemas.microsoft.com/office/powerpoint/2010/main" val="19210492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Imagery</a:t>
            </a:r>
            <a:br>
              <a:rPr lang="en-GB" dirty="0" smtClean="0"/>
            </a:br>
            <a:endParaRPr lang="en-GB" dirty="0"/>
          </a:p>
        </p:txBody>
      </p:sp>
      <p:sp>
        <p:nvSpPr>
          <p:cNvPr id="3" name="Content Placeholder 2"/>
          <p:cNvSpPr>
            <a:spLocks noGrp="1"/>
          </p:cNvSpPr>
          <p:nvPr>
            <p:ph idx="1"/>
          </p:nvPr>
        </p:nvSpPr>
        <p:spPr>
          <a:xfrm>
            <a:off x="457200" y="980728"/>
            <a:ext cx="8229600" cy="5145435"/>
          </a:xfrm>
        </p:spPr>
        <p:txBody>
          <a:bodyPr/>
          <a:lstStyle/>
          <a:p>
            <a:pPr marL="0" indent="0">
              <a:buNone/>
            </a:pPr>
            <a:r>
              <a:rPr lang="en-GB" dirty="0"/>
              <a:t>Imagery has been described as “an experience that mimics real experience, and involves using a combination of different sensory modalities in the absence of actual perception” (Cumming &amp; Ramsey, 2009, p.5</a:t>
            </a:r>
            <a:r>
              <a:rPr lang="en-GB" dirty="0" smtClean="0"/>
              <a:t>).</a:t>
            </a:r>
          </a:p>
          <a:p>
            <a:pPr marL="0" indent="0">
              <a:buNone/>
            </a:pPr>
            <a:endParaRPr lang="en-GB" dirty="0"/>
          </a:p>
          <a:p>
            <a:pPr marL="0" indent="0">
              <a:buNone/>
            </a:pPr>
            <a:r>
              <a:rPr lang="en-GB" dirty="0">
                <a:hlinkClick r:id="rId2"/>
              </a:rPr>
              <a:t>https://www.youtube.com/watch?v=PsS11gHpofk&amp;t=15shttps://</a:t>
            </a:r>
            <a:r>
              <a:rPr lang="en-GB" dirty="0" smtClean="0">
                <a:hlinkClick r:id="rId2"/>
              </a:rPr>
              <a:t>www.youtube.com/watch?v=PsS11gHpofk&amp;t=15s</a:t>
            </a:r>
            <a:r>
              <a:rPr lang="en-GB" dirty="0" smtClean="0"/>
              <a:t> </a:t>
            </a:r>
            <a:endParaRPr lang="en-GB" dirty="0"/>
          </a:p>
        </p:txBody>
      </p:sp>
    </p:spTree>
    <p:extLst>
      <p:ext uri="{BB962C8B-B14F-4D97-AF65-F5344CB8AC3E}">
        <p14:creationId xmlns:p14="http://schemas.microsoft.com/office/powerpoint/2010/main" val="39124633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Autofit/>
          </a:bodyPr>
          <a:lstStyle/>
          <a:p>
            <a:r>
              <a:rPr lang="en-GB" sz="4800" dirty="0" smtClean="0"/>
              <a:t>Music</a:t>
            </a:r>
            <a:endParaRPr lang="en-GB" sz="4800" dirty="0"/>
          </a:p>
        </p:txBody>
      </p:sp>
      <p:sp>
        <p:nvSpPr>
          <p:cNvPr id="3" name="Content Placeholder 2"/>
          <p:cNvSpPr>
            <a:spLocks noGrp="1"/>
          </p:cNvSpPr>
          <p:nvPr>
            <p:ph idx="1"/>
          </p:nvPr>
        </p:nvSpPr>
        <p:spPr>
          <a:xfrm>
            <a:off x="395536" y="1052736"/>
            <a:ext cx="8424936" cy="4421088"/>
          </a:xfrm>
        </p:spPr>
        <p:txBody>
          <a:bodyPr>
            <a:normAutofit fontScale="55000" lnSpcReduction="20000"/>
          </a:bodyPr>
          <a:lstStyle/>
          <a:p>
            <a:pPr marL="0" indent="0">
              <a:buNone/>
            </a:pPr>
            <a:r>
              <a:rPr lang="en-GB" dirty="0"/>
              <a:t>To determine the influence of music on submaximal exercise performance, 10 untrained men (x age = 20.20 years; x weight = 83.44 kg) and 10 untrained women (x age = 21.40 years; x weight = 60.99 kg) performed a maximal bicycle ergometer test. Each subject then participated in two randomly administered test trials at 75% of max, one with fast-tempo music and one without music. The subjects were blind to the purpose of the study. Data were collected every 3 minutes for RPE and HR and were continuously collected and averaged into 1-minute values for VO2, VE, and RER for both submaximal tests. Blood </a:t>
            </a:r>
            <a:r>
              <a:rPr lang="en-GB" dirty="0" err="1"/>
              <a:t>loctate</a:t>
            </a:r>
            <a:r>
              <a:rPr lang="en-GB" dirty="0"/>
              <a:t> was collected during </a:t>
            </a:r>
            <a:r>
              <a:rPr lang="en-GB" dirty="0" err="1"/>
              <a:t>midexercise</a:t>
            </a:r>
            <a:r>
              <a:rPr lang="en-GB" dirty="0"/>
              <a:t>, immediately after exercise, and at 3 and 6 minutes after exercise for both maximal and submaximal tests. Men exhibited greater absolute VO2 max (x = 3.591 X min-1) and </a:t>
            </a:r>
            <a:r>
              <a:rPr lang="en-GB" dirty="0" err="1"/>
              <a:t>VEmax</a:t>
            </a:r>
            <a:r>
              <a:rPr lang="en-GB" dirty="0"/>
              <a:t> (x = 110 1 X min-1) than women (2.35 l X min-1, 80.92 l X min-1) (P &lt; 0.001). ANOVA analysis revealed that neither gender nor music exhibited a significant effect on submaximal relative VO2, HR, blood </a:t>
            </a:r>
            <a:r>
              <a:rPr lang="en-GB" dirty="0" err="1"/>
              <a:t>loctate</a:t>
            </a:r>
            <a:r>
              <a:rPr lang="en-GB" dirty="0"/>
              <a:t>, or exercise duration (P &gt; 0.05). Men exhibited a higher submaximal absolute VO2 and VE than females (P &lt; 0.001), but music did not significantly influence these variables. </a:t>
            </a:r>
            <a:r>
              <a:rPr lang="en-GB" dirty="0">
                <a:solidFill>
                  <a:srgbClr val="FF0000"/>
                </a:solidFill>
              </a:rPr>
              <a:t>These data show that music does not alter the submaximal exercise performance or physiological response for either men or women. In addition, the psychological perception of effort was not altered with the presence of music in submaximal exercise. Consequently, music does not appear to be an ergogenic agent for exercise training.</a:t>
            </a:r>
          </a:p>
        </p:txBody>
      </p:sp>
      <p:sp>
        <p:nvSpPr>
          <p:cNvPr id="4" name="Rectangle 3"/>
          <p:cNvSpPr/>
          <p:nvPr/>
        </p:nvSpPr>
        <p:spPr>
          <a:xfrm>
            <a:off x="467544" y="5589240"/>
            <a:ext cx="8136904" cy="646331"/>
          </a:xfrm>
          <a:prstGeom prst="rect">
            <a:avLst/>
          </a:prstGeom>
        </p:spPr>
        <p:txBody>
          <a:bodyPr wrap="square">
            <a:spAutoFit/>
          </a:bodyPr>
          <a:lstStyle/>
          <a:p>
            <a:r>
              <a:rPr lang="en-GB" dirty="0"/>
              <a:t>Schwartz, et al (1990) </a:t>
            </a:r>
            <a:r>
              <a:rPr lang="en-GB" dirty="0" smtClean="0"/>
              <a:t>Effect of Music on Exercise Performance. Journal </a:t>
            </a:r>
            <a:r>
              <a:rPr lang="en-GB" dirty="0"/>
              <a:t>of Cardiopulmonary </a:t>
            </a:r>
            <a:r>
              <a:rPr lang="en-GB" dirty="0" smtClean="0"/>
              <a:t>Rehabilitation</a:t>
            </a:r>
            <a:r>
              <a:rPr lang="en-GB" dirty="0"/>
              <a:t> </a:t>
            </a:r>
          </a:p>
        </p:txBody>
      </p:sp>
    </p:spTree>
    <p:extLst>
      <p:ext uri="{BB962C8B-B14F-4D97-AF65-F5344CB8AC3E}">
        <p14:creationId xmlns:p14="http://schemas.microsoft.com/office/powerpoint/2010/main" val="20805712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smtClean="0"/>
              <a:t>Music</a:t>
            </a:r>
            <a:endParaRPr lang="en-GB" dirty="0"/>
          </a:p>
        </p:txBody>
      </p:sp>
      <p:sp>
        <p:nvSpPr>
          <p:cNvPr id="3" name="Content Placeholder 2"/>
          <p:cNvSpPr>
            <a:spLocks noGrp="1"/>
          </p:cNvSpPr>
          <p:nvPr>
            <p:ph idx="1"/>
          </p:nvPr>
        </p:nvSpPr>
        <p:spPr>
          <a:xfrm>
            <a:off x="457200" y="836712"/>
            <a:ext cx="8229600" cy="5904656"/>
          </a:xfrm>
        </p:spPr>
        <p:txBody>
          <a:bodyPr>
            <a:normAutofit fontScale="62500" lnSpcReduction="20000"/>
          </a:bodyPr>
          <a:lstStyle/>
          <a:p>
            <a:pPr marL="0" indent="0">
              <a:buNone/>
            </a:pPr>
            <a:r>
              <a:rPr lang="en-GB" dirty="0"/>
              <a:t>This study examined the interaction of exercise and music to establish the impact of these factors on state-anxiety and time to exhaustion comparing trained and active </a:t>
            </a:r>
            <a:r>
              <a:rPr lang="en-GB" dirty="0" err="1"/>
              <a:t>participants.Twenty</a:t>
            </a:r>
            <a:r>
              <a:rPr lang="en-GB" dirty="0"/>
              <a:t>-six university students (13 trained, 13 active) completed the State-anxiety Inventory questionnaire before and after a submaximal treadmill running until volitional exhaustion in both music and no-music </a:t>
            </a:r>
            <a:r>
              <a:rPr lang="en-GB" dirty="0" err="1"/>
              <a:t>condition.ANOVA</a:t>
            </a:r>
            <a:r>
              <a:rPr lang="en-GB" dirty="0"/>
              <a:t> showed that both trained and active groups significantly reduced their State-Anxiety scores after exercise tasks (P&lt;0.01, partial η2=0.26) independently by the presence of music. Finding also revealed that active group reported a higher significant reduction of their state anxiety score after exercise in music condition compared to no-music task (P&lt;0.05, d=0.80), while this effect in trained group was not significant. Moreover, data showed that only active-subjects significantly prolonged their exercise experience in presence of music (P&lt;0.05, d=0.47), while trained group did not</a:t>
            </a:r>
            <a:r>
              <a:rPr lang="en-GB" dirty="0" smtClean="0"/>
              <a:t>. </a:t>
            </a:r>
            <a:r>
              <a:rPr lang="en-GB" dirty="0" smtClean="0">
                <a:solidFill>
                  <a:srgbClr val="FF0000"/>
                </a:solidFill>
              </a:rPr>
              <a:t>This </a:t>
            </a:r>
            <a:r>
              <a:rPr lang="en-GB" dirty="0">
                <a:solidFill>
                  <a:srgbClr val="FF0000"/>
                </a:solidFill>
              </a:rPr>
              <a:t>study supports the general finding that exercise is associated with state-anxiety reduction, and suggests that music during exercise may improve this effect in active but not in trained participants. Further, listening to music during exercise may prolong the participants' exercise experience but different training status seems to qualify differently this response</a:t>
            </a:r>
            <a:r>
              <a:rPr lang="en-GB" dirty="0" smtClean="0"/>
              <a:t>.</a:t>
            </a:r>
          </a:p>
          <a:p>
            <a:pPr marL="0" indent="0">
              <a:buNone/>
            </a:pPr>
            <a:endParaRPr lang="en-GB" dirty="0"/>
          </a:p>
          <a:p>
            <a:pPr marL="0" indent="0">
              <a:buNone/>
            </a:pPr>
            <a:r>
              <a:rPr lang="en-GB" dirty="0" err="1" smtClean="0"/>
              <a:t>Baldari</a:t>
            </a:r>
            <a:r>
              <a:rPr lang="en-GB" dirty="0"/>
              <a:t> </a:t>
            </a:r>
            <a:r>
              <a:rPr lang="en-GB" dirty="0" smtClean="0"/>
              <a:t>et a. (2010) Effects of Music during Exercise in Different Training Status. The journal of sports medicine and physical fitness 50(3):281-287.</a:t>
            </a:r>
            <a:endParaRPr lang="en-GB" dirty="0"/>
          </a:p>
        </p:txBody>
      </p:sp>
    </p:spTree>
    <p:extLst>
      <p:ext uri="{BB962C8B-B14F-4D97-AF65-F5344CB8AC3E}">
        <p14:creationId xmlns:p14="http://schemas.microsoft.com/office/powerpoint/2010/main" val="13323871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Superstition</a:t>
            </a:r>
            <a:br>
              <a:rPr lang="en-GB" dirty="0" smtClean="0"/>
            </a:br>
            <a:endParaRPr lang="en-GB" dirty="0"/>
          </a:p>
        </p:txBody>
      </p:sp>
      <p:sp>
        <p:nvSpPr>
          <p:cNvPr id="4" name="AutoShape 2" descr="Image result for superstition in sport"/>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6" name="Picture 4" descr="Image result for superstition in spo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2108" y="312737"/>
            <a:ext cx="2847975" cy="1609726"/>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6" descr="Image result for superstition in sport"/>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Image result for superstition in sport"/>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5575" y="2060848"/>
            <a:ext cx="4035921" cy="1324287"/>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Image result for superstition in spor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56584" y="692696"/>
            <a:ext cx="4572000" cy="3533776"/>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Image result for superstition in spor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0456" y="3620087"/>
            <a:ext cx="2903678" cy="1811643"/>
          </a:xfrm>
          <a:prstGeom prst="rect">
            <a:avLst/>
          </a:prstGeom>
          <a:noFill/>
          <a:extLst>
            <a:ext uri="{909E8E84-426E-40DD-AFC4-6F175D3DCCD1}">
              <a14:hiddenFill xmlns:a14="http://schemas.microsoft.com/office/drawing/2010/main">
                <a:solidFill>
                  <a:srgbClr val="FFFFFF"/>
                </a:solidFill>
              </a14:hiddenFill>
            </a:ext>
          </a:extLst>
        </p:spPr>
      </p:pic>
      <p:sp>
        <p:nvSpPr>
          <p:cNvPr id="6" name="AutoShape 14" descr="Image result for weird superstition in sport"/>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8" name="Picture 16" descr="Image result for weird superstition in sport"/>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058722" y="4293096"/>
            <a:ext cx="2649595" cy="1584458"/>
          </a:xfrm>
          <a:prstGeom prst="rect">
            <a:avLst/>
          </a:prstGeom>
          <a:noFill/>
          <a:extLst>
            <a:ext uri="{909E8E84-426E-40DD-AFC4-6F175D3DCCD1}">
              <a14:hiddenFill xmlns:a14="http://schemas.microsoft.com/office/drawing/2010/main">
                <a:solidFill>
                  <a:srgbClr val="FFFFFF"/>
                </a:solidFill>
              </a14:hiddenFill>
            </a:ext>
          </a:extLst>
        </p:spPr>
      </p:pic>
      <p:pic>
        <p:nvPicPr>
          <p:cNvPr id="3090" name="Picture 18" descr="Image result for superstition in sport"/>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43808" y="3613145"/>
            <a:ext cx="2923645" cy="3056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71412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Knowledge of Performance and Knowledge of results</a:t>
            </a:r>
            <a:endParaRPr lang="en-GB" dirty="0"/>
          </a:p>
        </p:txBody>
      </p:sp>
      <p:sp>
        <p:nvSpPr>
          <p:cNvPr id="3" name="Content Placeholder 2"/>
          <p:cNvSpPr>
            <a:spLocks noGrp="1"/>
          </p:cNvSpPr>
          <p:nvPr>
            <p:ph idx="1"/>
          </p:nvPr>
        </p:nvSpPr>
        <p:spPr/>
        <p:txBody>
          <a:bodyPr>
            <a:normAutofit fontScale="85000" lnSpcReduction="10000"/>
          </a:bodyPr>
          <a:lstStyle/>
          <a:p>
            <a:pPr marL="0" indent="0" algn="ctr">
              <a:buNone/>
            </a:pPr>
            <a:r>
              <a:rPr lang="en-GB" dirty="0" smtClean="0">
                <a:solidFill>
                  <a:srgbClr val="FF0000"/>
                </a:solidFill>
              </a:rPr>
              <a:t>FEEDBACK</a:t>
            </a:r>
          </a:p>
          <a:p>
            <a:pPr marL="0" indent="0">
              <a:buNone/>
            </a:pPr>
            <a:endParaRPr lang="en-GB" dirty="0">
              <a:solidFill>
                <a:srgbClr val="7030A0"/>
              </a:solidFill>
            </a:endParaRPr>
          </a:p>
          <a:p>
            <a:pPr marL="0" indent="0">
              <a:buNone/>
            </a:pPr>
            <a:r>
              <a:rPr lang="en-GB" dirty="0" smtClean="0">
                <a:solidFill>
                  <a:srgbClr val="7030A0"/>
                </a:solidFill>
              </a:rPr>
              <a:t>Knowledge of Performance</a:t>
            </a:r>
          </a:p>
          <a:p>
            <a:pPr marL="0" indent="0">
              <a:buNone/>
            </a:pPr>
            <a:endParaRPr lang="en-GB" dirty="0"/>
          </a:p>
          <a:p>
            <a:pPr marL="0" indent="0">
              <a:buNone/>
            </a:pPr>
            <a:r>
              <a:rPr lang="en-GB" dirty="0" smtClean="0"/>
              <a:t>Internal or external Information about the actual performance.</a:t>
            </a:r>
          </a:p>
          <a:p>
            <a:pPr marL="0" indent="0">
              <a:buNone/>
            </a:pPr>
            <a:endParaRPr lang="en-GB" dirty="0" smtClean="0"/>
          </a:p>
          <a:p>
            <a:pPr marL="0" indent="0">
              <a:buNone/>
            </a:pPr>
            <a:r>
              <a:rPr lang="en-GB" dirty="0" smtClean="0">
                <a:solidFill>
                  <a:srgbClr val="00B0F0"/>
                </a:solidFill>
              </a:rPr>
              <a:t>Knowledge of Results</a:t>
            </a:r>
          </a:p>
          <a:p>
            <a:pPr marL="0" indent="0">
              <a:buNone/>
            </a:pPr>
            <a:endParaRPr lang="en-GB" dirty="0"/>
          </a:p>
          <a:p>
            <a:pPr marL="0" indent="0">
              <a:buNone/>
            </a:pPr>
            <a:r>
              <a:rPr lang="en-GB" dirty="0" smtClean="0"/>
              <a:t>Information about the outcome of the performance.</a:t>
            </a:r>
            <a:endParaRPr lang="en-GB" dirty="0"/>
          </a:p>
        </p:txBody>
      </p:sp>
    </p:spTree>
    <p:extLst>
      <p:ext uri="{BB962C8B-B14F-4D97-AF65-F5344CB8AC3E}">
        <p14:creationId xmlns:p14="http://schemas.microsoft.com/office/powerpoint/2010/main" val="21254908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4</a:t>
            </a:r>
            <a:endParaRPr lang="en-GB" dirty="0"/>
          </a:p>
        </p:txBody>
      </p:sp>
      <p:sp>
        <p:nvSpPr>
          <p:cNvPr id="3" name="Content Placeholder 2"/>
          <p:cNvSpPr>
            <a:spLocks noGrp="1"/>
          </p:cNvSpPr>
          <p:nvPr>
            <p:ph idx="1"/>
          </p:nvPr>
        </p:nvSpPr>
        <p:spPr/>
        <p:txBody>
          <a:bodyPr/>
          <a:lstStyle/>
          <a:p>
            <a:pPr marL="0" indent="0">
              <a:buNone/>
            </a:pPr>
            <a:r>
              <a:rPr lang="en-GB" dirty="0" smtClean="0"/>
              <a:t>In isolation complete the 30 second light wall test.</a:t>
            </a:r>
          </a:p>
          <a:p>
            <a:pPr marL="0" indent="0">
              <a:buNone/>
            </a:pPr>
            <a:endParaRPr lang="en-GB" dirty="0"/>
          </a:p>
          <a:p>
            <a:pPr marL="0" indent="0">
              <a:buNone/>
            </a:pPr>
            <a:r>
              <a:rPr lang="en-GB" dirty="0" smtClean="0"/>
              <a:t>Repeat with knowledge of performance</a:t>
            </a:r>
          </a:p>
          <a:p>
            <a:pPr marL="0" indent="0">
              <a:buNone/>
            </a:pPr>
            <a:r>
              <a:rPr lang="en-GB" dirty="0" smtClean="0"/>
              <a:t>Repeat </a:t>
            </a:r>
            <a:r>
              <a:rPr lang="en-GB" dirty="0" smtClean="0"/>
              <a:t>with </a:t>
            </a:r>
            <a:r>
              <a:rPr lang="en-GB" dirty="0" smtClean="0"/>
              <a:t>Audience</a:t>
            </a:r>
            <a:endParaRPr lang="en-GB" dirty="0"/>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006307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5</a:t>
            </a:r>
            <a:endParaRPr lang="en-GB" dirty="0"/>
          </a:p>
        </p:txBody>
      </p:sp>
      <p:sp>
        <p:nvSpPr>
          <p:cNvPr id="3" name="Content Placeholder 2"/>
          <p:cNvSpPr>
            <a:spLocks noGrp="1"/>
          </p:cNvSpPr>
          <p:nvPr>
            <p:ph idx="1"/>
          </p:nvPr>
        </p:nvSpPr>
        <p:spPr/>
        <p:txBody>
          <a:bodyPr/>
          <a:lstStyle/>
          <a:p>
            <a:r>
              <a:rPr lang="en-GB" dirty="0" smtClean="0"/>
              <a:t>Roll the ball 10 times towards a target 5m away and record accuracy.</a:t>
            </a:r>
          </a:p>
          <a:p>
            <a:endParaRPr lang="en-GB" dirty="0"/>
          </a:p>
          <a:p>
            <a:r>
              <a:rPr lang="en-GB" dirty="0" smtClean="0"/>
              <a:t>Repeat use imagery before each roll, using a different ball.</a:t>
            </a:r>
          </a:p>
          <a:p>
            <a:endParaRPr lang="en-GB" dirty="0"/>
          </a:p>
          <a:p>
            <a:pPr marL="0" indent="0">
              <a:buNone/>
            </a:pPr>
            <a:r>
              <a:rPr lang="en-GB" dirty="0" smtClean="0"/>
              <a:t>Are there any differences in accuracy?</a:t>
            </a:r>
          </a:p>
        </p:txBody>
      </p:sp>
    </p:spTree>
    <p:extLst>
      <p:ext uri="{BB962C8B-B14F-4D97-AF65-F5344CB8AC3E}">
        <p14:creationId xmlns:p14="http://schemas.microsoft.com/office/powerpoint/2010/main" val="15852106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174</TotalTime>
  <Words>2485</Words>
  <Application>Microsoft Office PowerPoint</Application>
  <PresentationFormat>On-screen Show (4:3)</PresentationFormat>
  <Paragraphs>302</Paragraphs>
  <Slides>45</Slides>
  <Notes>2</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45</vt:i4>
      </vt:variant>
    </vt:vector>
  </HeadingPairs>
  <TitlesOfParts>
    <vt:vector size="51" baseType="lpstr">
      <vt:lpstr>Arial</vt:lpstr>
      <vt:lpstr>Calibri</vt:lpstr>
      <vt:lpstr>New York</vt:lpstr>
      <vt:lpstr>Wingdings</vt:lpstr>
      <vt:lpstr>Office Theme</vt:lpstr>
      <vt:lpstr>Bitmap Image</vt:lpstr>
      <vt:lpstr>Autogenic Relaxation Techniques</vt:lpstr>
      <vt:lpstr>What Is Autogenic Training?</vt:lpstr>
      <vt:lpstr>The Effects of Progressive Muscle Relaxation and Autogenic Relaxation on Young Soccer Players’ Mood States</vt:lpstr>
      <vt:lpstr>Effect of autogenic training and mental imagery on the trait anxiety of the hockey players</vt:lpstr>
      <vt:lpstr>Ethos of Autogenic training</vt:lpstr>
      <vt:lpstr>Some Important Terminology</vt:lpstr>
      <vt:lpstr>Autogenic Phrases</vt:lpstr>
      <vt:lpstr>Characteristics of Autogenic Training Procedures</vt:lpstr>
      <vt:lpstr>Impact of Autogenic relaxation</vt:lpstr>
      <vt:lpstr>Potential Outcomes from using Relaxation Techniques</vt:lpstr>
      <vt:lpstr>Contraindications</vt:lpstr>
      <vt:lpstr>Relaxation Training</vt:lpstr>
      <vt:lpstr>Six Factors To Consider</vt:lpstr>
      <vt:lpstr>What Has Research Shown?</vt:lpstr>
      <vt:lpstr>Research Task</vt:lpstr>
      <vt:lpstr>Signs of Effective Use</vt:lpstr>
      <vt:lpstr>   Preparation to apply autogenic relaxation techniques  </vt:lpstr>
      <vt:lpstr>Steps To Initiate Autogenic Training</vt:lpstr>
      <vt:lpstr>Steps To Initiate Autogenic Training</vt:lpstr>
      <vt:lpstr>Progressive Muscle  Relaxation Training</vt:lpstr>
      <vt:lpstr>Progressive Muscle  Relaxation Training (continued)</vt:lpstr>
      <vt:lpstr>Tips on Using Relaxation Techniques</vt:lpstr>
      <vt:lpstr>Other Relaxation techniques</vt:lpstr>
      <vt:lpstr>Assessment</vt:lpstr>
      <vt:lpstr>Autogenic Scripts</vt:lpstr>
      <vt:lpstr>Biofeedback</vt:lpstr>
      <vt:lpstr>The Nature of Biofeedback</vt:lpstr>
      <vt:lpstr>Sources of Biofeedback</vt:lpstr>
      <vt:lpstr>Timing of Biofeedback</vt:lpstr>
      <vt:lpstr>Application of Biofeedback</vt:lpstr>
      <vt:lpstr>Biofeedback Instrumentation</vt:lpstr>
      <vt:lpstr>Cause and Effect of Biofeedback Instrumentation</vt:lpstr>
      <vt:lpstr>Biofeedback Instruments</vt:lpstr>
      <vt:lpstr>Cardiovascular / Pulmonary function </vt:lpstr>
      <vt:lpstr>Task 1</vt:lpstr>
      <vt:lpstr>Task 2</vt:lpstr>
      <vt:lpstr>Placebo</vt:lpstr>
      <vt:lpstr>Hypnosis </vt:lpstr>
      <vt:lpstr>Imagery </vt:lpstr>
      <vt:lpstr>Music</vt:lpstr>
      <vt:lpstr>Music</vt:lpstr>
      <vt:lpstr>Superstition </vt:lpstr>
      <vt:lpstr>Knowledge of Performance and Knowledge of results</vt:lpstr>
      <vt:lpstr>Task 4</vt:lpstr>
      <vt:lpstr>Task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Autogenic Phrases</dc:title>
  <dc:creator>Administrator</dc:creator>
  <cp:lastModifiedBy>David Gardner</cp:lastModifiedBy>
  <cp:revision>20</cp:revision>
  <dcterms:created xsi:type="dcterms:W3CDTF">2014-02-03T13:26:15Z</dcterms:created>
  <dcterms:modified xsi:type="dcterms:W3CDTF">2019-11-28T17:51:17Z</dcterms:modified>
</cp:coreProperties>
</file>