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6" r:id="rId10"/>
    <p:sldId id="268" r:id="rId11"/>
    <p:sldId id="264" r:id="rId12"/>
    <p:sldId id="265" r:id="rId13"/>
    <p:sldId id="267" r:id="rId14"/>
    <p:sldId id="269" r:id="rId15"/>
    <p:sldId id="270" r:id="rId16"/>
    <p:sldId id="274"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590"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DFC5AD-F78D-4E36-9B4E-A00C3F74241D}" type="datetimeFigureOut">
              <a:rPr lang="en-US" smtClean="0"/>
              <a:pPr/>
              <a:t>12/7/2025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64347A-468F-4B78-94B2-3F667F7CD01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otc.2023.12.001" TargetMode="External" /><Relationship Id="rId7" Type="http://schemas.openxmlformats.org/officeDocument/2006/relationships/hyperlink" Target="https://doi.org/10.1038/s41582-022-00714-w" TargetMode="External" /><Relationship Id="rId2" Type="http://schemas.openxmlformats.org/officeDocument/2006/relationships/notesSlide" Target="../notesSlides/notesSlide16.xml" /><Relationship Id="rId1" Type="http://schemas.openxmlformats.org/officeDocument/2006/relationships/slideLayout" Target="../slideLayouts/slideLayout2.xml" /><Relationship Id="rId6" Type="http://schemas.openxmlformats.org/officeDocument/2006/relationships/hyperlink" Target="https://doi.org/10.3390/jcm14072296" TargetMode="External" /><Relationship Id="rId5" Type="http://schemas.openxmlformats.org/officeDocument/2006/relationships/hyperlink" Target="https://doi.org/10.12968/pnur.2024.35.7.242" TargetMode="External" /><Relationship Id="rId4" Type="http://schemas.openxmlformats.org/officeDocument/2006/relationships/hyperlink" Target="https://doi.org/10.2147/JAA.S326213" TargetMode="External" /></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2147/COPD.S376547" TargetMode="External" /><Relationship Id="rId13" Type="http://schemas.openxmlformats.org/officeDocument/2006/relationships/hyperlink" Target="https://doi.org/10.1007/s00420-020-01627-1" TargetMode="External" /><Relationship Id="rId3" Type="http://schemas.openxmlformats.org/officeDocument/2006/relationships/hyperlink" Target="https://doi.org/10.1016/s0140-6736(21)02244-3" TargetMode="External" /><Relationship Id="rId7" Type="http://schemas.openxmlformats.org/officeDocument/2006/relationships/hyperlink" Target="https://doi.org/10.1186/s12890-022-01862-x" TargetMode="External" /><Relationship Id="rId12" Type="http://schemas.openxmlformats.org/officeDocument/2006/relationships/hyperlink" Target="https://doi.org/10.1159/000510712" TargetMode="External" /><Relationship Id="rId2" Type="http://schemas.openxmlformats.org/officeDocument/2006/relationships/hyperlink" Target="https://doi.org/10.1186/s12939-021-01615-y" TargetMode="External" /><Relationship Id="rId1" Type="http://schemas.openxmlformats.org/officeDocument/2006/relationships/slideLayout" Target="../slideLayouts/slideLayout2.xml" /><Relationship Id="rId6" Type="http://schemas.openxmlformats.org/officeDocument/2006/relationships/hyperlink" Target="https://doi.org/10.12968/chhe.2021.2.1.12" TargetMode="External" /><Relationship Id="rId11" Type="http://schemas.openxmlformats.org/officeDocument/2006/relationships/hyperlink" Target="https://doi.org/10.1016/j.jaip.2023.11.031" TargetMode="External" /><Relationship Id="rId5" Type="http://schemas.openxmlformats.org/officeDocument/2006/relationships/hyperlink" Target="https://doi.org/10.1016/j.pec.2022.03.025" TargetMode="External" /><Relationship Id="rId10" Type="http://schemas.openxmlformats.org/officeDocument/2006/relationships/hyperlink" Target="https://doi.org/10.3390/jcm10245811" TargetMode="External" /><Relationship Id="rId4" Type="http://schemas.openxmlformats.org/officeDocument/2006/relationships/hyperlink" Target="https://doi.org/10.1109/access.2024.3440502" TargetMode="External" /><Relationship Id="rId9" Type="http://schemas.openxmlformats.org/officeDocument/2006/relationships/hyperlink" Target="https://doi.org/10.1016/s2213-2600(24)00383-7" TargetMode="External" /><Relationship Id="rId14" Type="http://schemas.openxmlformats.org/officeDocument/2006/relationships/hyperlink" Target="https://doi.org/10.1186/s12940-022-00896-2" TargetMode="External" /></Relationships>
</file>

<file path=ppt/slides/_rels/slide19.xml.rels><?xml version="1.0" encoding="UTF-8" standalone="yes"?>
<Relationships xmlns="http://schemas.openxmlformats.org/package/2006/relationships"><Relationship Id="rId8" Type="http://schemas.openxmlformats.org/officeDocument/2006/relationships/hyperlink" Target="https://www.jaincollege.ac.in/blogs/respiratory-system" TargetMode="External" /><Relationship Id="rId13" Type="http://schemas.openxmlformats.org/officeDocument/2006/relationships/hyperlink" Target="https://www.scribd.com/document/689998715/Personalised-Care-Operating-Model-2021" TargetMode="External" /><Relationship Id="rId3" Type="http://schemas.openxmlformats.org/officeDocument/2006/relationships/hyperlink" Target="https://auramag.in/breaking-the-stigma-creating-a-culture-of-compassion-in-mental-health-care/" TargetMode="External" /><Relationship Id="rId7" Type="http://schemas.openxmlformats.org/officeDocument/2006/relationships/hyperlink" Target="https://depositphotos.com/vector/gastroesophageal-reflux-disease-diagram-scheme-181412778.html" TargetMode="External" /><Relationship Id="rId12" Type="http://schemas.openxmlformats.org/officeDocument/2006/relationships/hyperlink" Target="https://ijcrt.org/papers/IJCRT2507312.pdf" TargetMode="External" /><Relationship Id="rId2" Type="http://schemas.openxmlformats.org/officeDocument/2006/relationships/hyperlink" Target="https://www.wkcgroup.com/news/new-world-health-organisation-air-quality-guidelines/" TargetMode="External" /><Relationship Id="rId1" Type="http://schemas.openxmlformats.org/officeDocument/2006/relationships/slideLayout" Target="../slideLayouts/slideLayout2.xml" /><Relationship Id="rId6" Type="http://schemas.openxmlformats.org/officeDocument/2006/relationships/hyperlink" Target="https://ayph-youthhealthdata.org.uk/key-data/physical-health-conditions/asthma/" TargetMode="External" /><Relationship Id="rId11" Type="http://schemas.openxmlformats.org/officeDocument/2006/relationships/hyperlink" Target="https://doi.org/10.1007/s12325-022-02340-w" TargetMode="External" /><Relationship Id="rId5" Type="http://schemas.openxmlformats.org/officeDocument/2006/relationships/hyperlink" Target="https://www.srmtech.com/knowledge-base/blogs/essence-of-patient-centricity-in-revolutionizing-healthcare-service-delivery/" TargetMode="External" /><Relationship Id="rId15" Type="http://schemas.openxmlformats.org/officeDocument/2006/relationships/hyperlink" Target="https://www.osmosis.org/answers/binocular-diplopia" TargetMode="External" /><Relationship Id="rId10" Type="http://schemas.openxmlformats.org/officeDocument/2006/relationships/hyperlink" Target="https://www.researchgate.net/figure/Role-of-ICS-LABA-combination-therapy-in-a-asthma-and-b-COPD-8-Asthma-guidelines_fig1_262074515" TargetMode="External" /><Relationship Id="rId4" Type="http://schemas.openxmlformats.org/officeDocument/2006/relationships/hyperlink" Target="https://aafa.org/advocacy/key-issues/access-to-health-care/cost-of-asthma-on-society/" TargetMode="External" /><Relationship Id="rId9" Type="http://schemas.openxmlformats.org/officeDocument/2006/relationships/hyperlink" Target="https://doi.org/10.3390/pharmacy10010034" TargetMode="External" /><Relationship Id="rId14" Type="http://schemas.openxmlformats.org/officeDocument/2006/relationships/hyperlink" Target="https://www.researchgate.net/figure/Asthma-action-plan-An-example-of-a-asthma-self-management-tool-Reproduced-with_fig1_279167179"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BB03D-524F-4C76-8272-1978BB763207}"/>
              </a:ext>
            </a:extLst>
          </p:cNvPr>
          <p:cNvSpPr>
            <a:spLocks noGrp="1"/>
          </p:cNvSpPr>
          <p:nvPr>
            <p:ph type="ctrTitle"/>
          </p:nvPr>
        </p:nvSpPr>
        <p:spPr>
          <a:xfrm>
            <a:off x="581191" y="1020431"/>
            <a:ext cx="10993549" cy="1616752"/>
          </a:xfrm>
        </p:spPr>
        <p:txBody>
          <a:bodyPr/>
          <a:lstStyle/>
          <a:p>
            <a:r>
              <a:rPr lang="en-IN" b="1" dirty="0"/>
              <a:t>Asthma: Improving Diagnosis, Management &amp; Personalised Care</a:t>
            </a:r>
          </a:p>
        </p:txBody>
      </p:sp>
      <p:pic>
        <p:nvPicPr>
          <p:cNvPr id="2050" name="Picture 2" descr="Asthma Care: Symptoms, Risks and Treatment options - KDAH Blog - Health &amp;  Fitness Tips for Healthy Life">
            <a:extLst>
              <a:ext uri="{FF2B5EF4-FFF2-40B4-BE49-F238E27FC236}">
                <a16:creationId xmlns:a16="http://schemas.microsoft.com/office/drawing/2014/main" id="{070C6E13-2A96-4E2E-9B8B-C46555AC4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4418" y="3733384"/>
            <a:ext cx="4550251" cy="1862759"/>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4">
            <a:extLst>
              <a:ext uri="{FF2B5EF4-FFF2-40B4-BE49-F238E27FC236}">
                <a16:creationId xmlns:a16="http://schemas.microsoft.com/office/drawing/2014/main" id="{5459E5CF-CBB7-77D8-25E6-917EE30F2072}"/>
              </a:ext>
            </a:extLst>
          </p:cNvPr>
          <p:cNvSpPr>
            <a:spLocks noGrp="1"/>
          </p:cNvSpPr>
          <p:nvPr>
            <p:ph type="subTitle" idx="1"/>
          </p:nvPr>
        </p:nvSpPr>
        <p:spPr>
          <a:xfrm rot="10800000">
            <a:off x="306277" y="3429000"/>
            <a:ext cx="6164166" cy="2620604"/>
          </a:xfrm>
        </p:spPr>
        <p:txBody>
          <a:bodyPr/>
          <a:lstStyle/>
          <a:p>
            <a:endParaRPr lang="en-IN" dirty="0"/>
          </a:p>
          <a:p>
            <a:endParaRPr lang="en-US" dirty="0"/>
          </a:p>
        </p:txBody>
      </p:sp>
      <p:sp>
        <p:nvSpPr>
          <p:cNvPr id="7" name="Subtitle 2">
            <a:extLst>
              <a:ext uri="{FF2B5EF4-FFF2-40B4-BE49-F238E27FC236}">
                <a16:creationId xmlns:a16="http://schemas.microsoft.com/office/drawing/2014/main" id="{F9881197-D74B-5D8E-55AF-EC1DDE06C62B}"/>
              </a:ext>
            </a:extLst>
          </p:cNvPr>
          <p:cNvSpPr txBox="1">
            <a:spLocks/>
          </p:cNvSpPr>
          <p:nvPr/>
        </p:nvSpPr>
        <p:spPr>
          <a:xfrm>
            <a:off x="999543" y="3249707"/>
            <a:ext cx="3399138" cy="2167143"/>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endParaRPr lang="nl-NL" sz="2000" b="1" dirty="0"/>
          </a:p>
          <a:p>
            <a:endParaRPr lang="nl-NL" sz="2000" b="1" dirty="0"/>
          </a:p>
        </p:txBody>
      </p:sp>
      <p:sp>
        <p:nvSpPr>
          <p:cNvPr id="4" name="Subtitle 2">
            <a:extLst>
              <a:ext uri="{FF2B5EF4-FFF2-40B4-BE49-F238E27FC236}">
                <a16:creationId xmlns:a16="http://schemas.microsoft.com/office/drawing/2014/main" id="{C41CBDFE-A552-997E-EC69-43B4CDCED99B}"/>
              </a:ext>
            </a:extLst>
          </p:cNvPr>
          <p:cNvSpPr txBox="1">
            <a:spLocks/>
          </p:cNvSpPr>
          <p:nvPr/>
        </p:nvSpPr>
        <p:spPr>
          <a:xfrm>
            <a:off x="657331" y="3386631"/>
            <a:ext cx="5032188" cy="1893293"/>
          </a:xfrm>
          <a:prstGeom prst="rect">
            <a:avLst/>
          </a:prstGeom>
        </p:spPr>
        <p:txBody>
          <a:bodyPr vert="horz" lIns="91440" tIns="45720" rIns="91440" bIns="45720" rtlCol="0" anchor="t">
            <a:normAutofit fontScale="92500"/>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r>
              <a:rPr lang="en-IN" sz="1100" b="1" dirty="0"/>
              <a:t>Student name: Harsh </a:t>
            </a:r>
            <a:r>
              <a:rPr lang="en-IN" sz="1100" b="1" dirty="0" err="1"/>
              <a:t>dineshbhai</a:t>
            </a:r>
            <a:r>
              <a:rPr lang="en-IN" sz="1100" b="1" dirty="0"/>
              <a:t> </a:t>
            </a:r>
            <a:r>
              <a:rPr lang="en-IN" sz="1100" b="1" dirty="0" err="1"/>
              <a:t>solanki</a:t>
            </a:r>
            <a:endParaRPr lang="en-IN" sz="1100" b="1" dirty="0"/>
          </a:p>
          <a:p>
            <a:r>
              <a:rPr lang="en-IN" sz="1100" b="1" dirty="0"/>
              <a:t>Student id:2432128</a:t>
            </a:r>
          </a:p>
          <a:p>
            <a:r>
              <a:rPr lang="en-IN" sz="1100" b="1" dirty="0"/>
              <a:t>Programme: MSc in public health and social care in practice</a:t>
            </a:r>
          </a:p>
          <a:p>
            <a:r>
              <a:rPr lang="en-IN" sz="1100" b="1" dirty="0"/>
              <a:t>Subject code: LCHS7003</a:t>
            </a:r>
          </a:p>
          <a:p>
            <a:r>
              <a:rPr lang="en-IN" sz="1100" b="1" dirty="0"/>
              <a:t>SUBJECT NAME: </a:t>
            </a:r>
            <a:r>
              <a:rPr lang="en-IN" sz="1100" b="1" dirty="0" err="1"/>
              <a:t>COMmunity</a:t>
            </a:r>
            <a:r>
              <a:rPr lang="en-IN" sz="1100" b="1" dirty="0"/>
              <a:t> care and management of longer-term conditions</a:t>
            </a:r>
          </a:p>
          <a:p>
            <a:r>
              <a:rPr lang="en-IN" sz="1100" b="1" dirty="0"/>
              <a:t>Lecturer name: Muhammed khan</a:t>
            </a:r>
          </a:p>
          <a:p>
            <a:endParaRPr lang="en-IN" sz="2000" b="1" dirty="0"/>
          </a:p>
          <a:p>
            <a:endParaRPr lang="nl-NL" sz="2000" b="1" dirty="0"/>
          </a:p>
          <a:p>
            <a:endParaRPr lang="nl-NL" sz="2000" b="1" dirty="0"/>
          </a:p>
        </p:txBody>
      </p:sp>
    </p:spTree>
    <p:extLst>
      <p:ext uri="{BB962C8B-B14F-4D97-AF65-F5344CB8AC3E}">
        <p14:creationId xmlns:p14="http://schemas.microsoft.com/office/powerpoint/2010/main" val="1339624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707C0-25C8-4E11-80F5-60EA5D95F95F}"/>
              </a:ext>
            </a:extLst>
          </p:cNvPr>
          <p:cNvSpPr>
            <a:spLocks noGrp="1"/>
          </p:cNvSpPr>
          <p:nvPr>
            <p:ph type="title"/>
          </p:nvPr>
        </p:nvSpPr>
        <p:spPr/>
        <p:txBody>
          <a:bodyPr/>
          <a:lstStyle/>
          <a:p>
            <a:r>
              <a:rPr lang="en-US" b="1" dirty="0"/>
              <a:t>Presentation Overview</a:t>
            </a:r>
            <a:endParaRPr lang="en-IN" dirty="0"/>
          </a:p>
        </p:txBody>
      </p:sp>
      <p:sp>
        <p:nvSpPr>
          <p:cNvPr id="3" name="Content Placeholder 2">
            <a:extLst>
              <a:ext uri="{FF2B5EF4-FFF2-40B4-BE49-F238E27FC236}">
                <a16:creationId xmlns:a16="http://schemas.microsoft.com/office/drawing/2014/main" id="{A015C65D-3893-4705-A7FE-D06EF7A267F9}"/>
              </a:ext>
            </a:extLst>
          </p:cNvPr>
          <p:cNvSpPr>
            <a:spLocks noGrp="1"/>
          </p:cNvSpPr>
          <p:nvPr>
            <p:ph idx="1"/>
          </p:nvPr>
        </p:nvSpPr>
        <p:spPr>
          <a:xfrm>
            <a:off x="581193" y="2180496"/>
            <a:ext cx="5249764" cy="3678303"/>
          </a:xfrm>
        </p:spPr>
        <p:txBody>
          <a:bodyPr>
            <a:normAutofit lnSpcReduction="10000"/>
          </a:bodyPr>
          <a:lstStyle/>
          <a:p>
            <a:r>
              <a:rPr lang="en-US" dirty="0"/>
              <a:t>It is aimed to make people understand asthma from a better perspective and to make asthma care improved. </a:t>
            </a:r>
          </a:p>
          <a:p>
            <a:r>
              <a:rPr lang="en-US" dirty="0"/>
              <a:t>The presentation discusses the nature of asthma, its manifestations, the way it is diagnosed by the doctor, the way it is treated, and the way it is managed. </a:t>
            </a:r>
          </a:p>
          <a:p>
            <a:r>
              <a:rPr lang="en-US" dirty="0"/>
              <a:t>It identifies key UK recommendations that can be used to make asthma care safe and effective. </a:t>
            </a:r>
          </a:p>
          <a:p>
            <a:r>
              <a:rPr lang="en-US" dirty="0"/>
              <a:t>It describes </a:t>
            </a:r>
            <a:r>
              <a:rPr lang="en-US" dirty="0" err="1"/>
              <a:t>individualised</a:t>
            </a:r>
            <a:r>
              <a:rPr lang="en-US" dirty="0"/>
              <a:t> care plans, which assist individuals to have long-term asthma management. (Bush and </a:t>
            </a:r>
            <a:r>
              <a:rPr lang="en-US" dirty="0" err="1"/>
              <a:t>Pavord</a:t>
            </a:r>
            <a:r>
              <a:rPr lang="en-US" dirty="0"/>
              <a:t>, 2021).</a:t>
            </a:r>
          </a:p>
          <a:p>
            <a:endParaRPr lang="en-IN" dirty="0"/>
          </a:p>
        </p:txBody>
      </p:sp>
      <p:pic>
        <p:nvPicPr>
          <p:cNvPr id="3074" name="Picture 2" descr="Improving Asthma Management: Patient–Pharmacist Partnership Program in  Enhancing Therapy Adherence">
            <a:extLst>
              <a:ext uri="{FF2B5EF4-FFF2-40B4-BE49-F238E27FC236}">
                <a16:creationId xmlns:a16="http://schemas.microsoft.com/office/drawing/2014/main" id="{09DFEEF9-63AC-44D4-8104-CE5F29A0AE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1045" y="2446752"/>
            <a:ext cx="5379517" cy="29601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6CE115E-02D7-40FA-B6DC-5C11BA12CF51}"/>
              </a:ext>
            </a:extLst>
          </p:cNvPr>
          <p:cNvSpPr txBox="1"/>
          <p:nvPr/>
        </p:nvSpPr>
        <p:spPr>
          <a:xfrm>
            <a:off x="7334646" y="5674133"/>
            <a:ext cx="3432313" cy="369332"/>
          </a:xfrm>
          <a:prstGeom prst="rect">
            <a:avLst/>
          </a:prstGeom>
          <a:noFill/>
        </p:spPr>
        <p:txBody>
          <a:bodyPr wrap="square" rtlCol="0">
            <a:spAutoFit/>
          </a:bodyPr>
          <a:lstStyle/>
          <a:p>
            <a:r>
              <a:rPr lang="en-US" dirty="0"/>
              <a:t>Source: (</a:t>
            </a:r>
            <a:r>
              <a:rPr lang="en-US" dirty="0" err="1"/>
              <a:t>Makhinova</a:t>
            </a:r>
            <a:r>
              <a:rPr lang="en-US" dirty="0"/>
              <a:t> et al., 2022)</a:t>
            </a:r>
            <a:endParaRPr lang="en-IN" dirty="0"/>
          </a:p>
        </p:txBody>
      </p:sp>
    </p:spTree>
    <p:extLst>
      <p:ext uri="{BB962C8B-B14F-4D97-AF65-F5344CB8AC3E}">
        <p14:creationId xmlns:p14="http://schemas.microsoft.com/office/powerpoint/2010/main" val="4214639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12D51-EC96-4D47-9E73-C59C15BE6FA1}"/>
              </a:ext>
            </a:extLst>
          </p:cNvPr>
          <p:cNvSpPr>
            <a:spLocks noGrp="1"/>
          </p:cNvSpPr>
          <p:nvPr>
            <p:ph type="title"/>
          </p:nvPr>
        </p:nvSpPr>
        <p:spPr/>
        <p:txBody>
          <a:bodyPr/>
          <a:lstStyle/>
          <a:p>
            <a:r>
              <a:rPr lang="en-US" b="1" dirty="0"/>
              <a:t>What Is Asthma?</a:t>
            </a:r>
            <a:endParaRPr lang="en-IN" dirty="0"/>
          </a:p>
        </p:txBody>
      </p:sp>
      <p:sp>
        <p:nvSpPr>
          <p:cNvPr id="3" name="Content Placeholder 2">
            <a:extLst>
              <a:ext uri="{FF2B5EF4-FFF2-40B4-BE49-F238E27FC236}">
                <a16:creationId xmlns:a16="http://schemas.microsoft.com/office/drawing/2014/main" id="{EB2D8868-969A-42FB-9F2E-B52A58106D3F}"/>
              </a:ext>
            </a:extLst>
          </p:cNvPr>
          <p:cNvSpPr>
            <a:spLocks noGrp="1"/>
          </p:cNvSpPr>
          <p:nvPr>
            <p:ph idx="1"/>
          </p:nvPr>
        </p:nvSpPr>
        <p:spPr>
          <a:xfrm>
            <a:off x="581192" y="2180496"/>
            <a:ext cx="5156999" cy="3678303"/>
          </a:xfrm>
        </p:spPr>
        <p:txBody>
          <a:bodyPr>
            <a:normAutofit/>
          </a:bodyPr>
          <a:lstStyle/>
          <a:p>
            <a:pPr marL="0" indent="0">
              <a:buNone/>
            </a:pPr>
            <a:endParaRPr lang="en-IN" dirty="0"/>
          </a:p>
          <a:p>
            <a:r>
              <a:rPr lang="en-IN" dirty="0"/>
              <a:t>Asthma is a chronic disease characterized by airway </a:t>
            </a:r>
            <a:r>
              <a:rPr lang="en-IN" dirty="0" err="1"/>
              <a:t>hyperresponsiveness</a:t>
            </a:r>
            <a:r>
              <a:rPr lang="en-IN" dirty="0"/>
              <a:t> and constriction.
It is characterized by persistent airway swelling that causes difficulty in breathing normally.  </a:t>
            </a:r>
            <a:endParaRPr lang="en-US" dirty="0"/>
          </a:p>
          <a:p>
            <a:r>
              <a:rPr lang="en-US" dirty="0"/>
              <a:t>The obstruction in the breathing is generally removable by appropriate treatment. </a:t>
            </a:r>
          </a:p>
          <a:p>
            <a:r>
              <a:rPr lang="en-US" dirty="0"/>
              <a:t>The most prevalent triggers include allergens, smoke, infections, exercise, and cold air(</a:t>
            </a:r>
            <a:r>
              <a:rPr lang="en-US" dirty="0" err="1"/>
              <a:t>Guedes</a:t>
            </a:r>
            <a:r>
              <a:rPr lang="en-US" dirty="0"/>
              <a:t> et al., 2022).</a:t>
            </a:r>
          </a:p>
          <a:p>
            <a:endParaRPr lang="en-IN" dirty="0"/>
          </a:p>
        </p:txBody>
      </p:sp>
      <p:pic>
        <p:nvPicPr>
          <p:cNvPr id="4" name="Picture 3">
            <a:extLst>
              <a:ext uri="{FF2B5EF4-FFF2-40B4-BE49-F238E27FC236}">
                <a16:creationId xmlns:a16="http://schemas.microsoft.com/office/drawing/2014/main" id="{7DE40D45-5DA0-4A59-B994-D5A2344AFAC5}"/>
              </a:ext>
            </a:extLst>
          </p:cNvPr>
          <p:cNvPicPr>
            <a:picLocks noChangeAspect="1"/>
          </p:cNvPicPr>
          <p:nvPr/>
        </p:nvPicPr>
        <p:blipFill>
          <a:blip r:embed="rId3"/>
          <a:stretch>
            <a:fillRect/>
          </a:stretch>
        </p:blipFill>
        <p:spPr>
          <a:xfrm>
            <a:off x="7627247" y="2180496"/>
            <a:ext cx="3457575" cy="3838575"/>
          </a:xfrm>
          <a:prstGeom prst="rect">
            <a:avLst/>
          </a:prstGeom>
        </p:spPr>
      </p:pic>
      <p:sp>
        <p:nvSpPr>
          <p:cNvPr id="5" name="TextBox 4">
            <a:extLst>
              <a:ext uri="{FF2B5EF4-FFF2-40B4-BE49-F238E27FC236}">
                <a16:creationId xmlns:a16="http://schemas.microsoft.com/office/drawing/2014/main" id="{886236A6-82BC-48C2-8D66-23B3E7177CF8}"/>
              </a:ext>
            </a:extLst>
          </p:cNvPr>
          <p:cNvSpPr txBox="1"/>
          <p:nvPr/>
        </p:nvSpPr>
        <p:spPr>
          <a:xfrm>
            <a:off x="8150086" y="6142592"/>
            <a:ext cx="3154018" cy="646331"/>
          </a:xfrm>
          <a:prstGeom prst="rect">
            <a:avLst/>
          </a:prstGeom>
          <a:noFill/>
        </p:spPr>
        <p:txBody>
          <a:bodyPr wrap="square" rtlCol="0">
            <a:spAutoFit/>
          </a:bodyPr>
          <a:lstStyle/>
          <a:p>
            <a:r>
              <a:rPr lang="en-US" dirty="0"/>
              <a:t>Source:  (JAIN College - JAIN Group Initiative, 2025)</a:t>
            </a:r>
            <a:endParaRPr lang="en-IN" dirty="0"/>
          </a:p>
        </p:txBody>
      </p:sp>
    </p:spTree>
    <p:extLst>
      <p:ext uri="{BB962C8B-B14F-4D97-AF65-F5344CB8AC3E}">
        <p14:creationId xmlns:p14="http://schemas.microsoft.com/office/powerpoint/2010/main" val="3422922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73F82-3BDB-4592-A71D-76315956C358}"/>
              </a:ext>
            </a:extLst>
          </p:cNvPr>
          <p:cNvSpPr>
            <a:spLocks noGrp="1"/>
          </p:cNvSpPr>
          <p:nvPr>
            <p:ph type="title"/>
          </p:nvPr>
        </p:nvSpPr>
        <p:spPr/>
        <p:txBody>
          <a:bodyPr/>
          <a:lstStyle/>
          <a:p>
            <a:r>
              <a:rPr lang="en-US" b="1" dirty="0"/>
              <a:t>Symptoms and Causes</a:t>
            </a:r>
            <a:endParaRPr lang="en-IN" dirty="0"/>
          </a:p>
        </p:txBody>
      </p:sp>
      <p:sp>
        <p:nvSpPr>
          <p:cNvPr id="3" name="Content Placeholder 2">
            <a:extLst>
              <a:ext uri="{FF2B5EF4-FFF2-40B4-BE49-F238E27FC236}">
                <a16:creationId xmlns:a16="http://schemas.microsoft.com/office/drawing/2014/main" id="{3D04C88B-420D-4605-9114-DCC8AFC6590C}"/>
              </a:ext>
            </a:extLst>
          </p:cNvPr>
          <p:cNvSpPr>
            <a:spLocks noGrp="1"/>
          </p:cNvSpPr>
          <p:nvPr>
            <p:ph idx="1"/>
          </p:nvPr>
        </p:nvSpPr>
        <p:spPr>
          <a:xfrm>
            <a:off x="581192" y="2180496"/>
            <a:ext cx="5422043" cy="3678303"/>
          </a:xfrm>
        </p:spPr>
        <p:txBody>
          <a:bodyPr>
            <a:normAutofit/>
          </a:bodyPr>
          <a:lstStyle/>
          <a:p>
            <a:r>
              <a:rPr lang="en-IN" dirty="0"/>
              <a:t>Shortness of breath, wheezing, coughing, or tightness in the chest are symptoms of asthma. 
Asthma is formed because of genetic interplay and environmental factors. </a:t>
            </a:r>
            <a:r>
              <a:rPr lang="en-US" dirty="0"/>
              <a:t> (</a:t>
            </a:r>
            <a:r>
              <a:rPr lang="en-US" dirty="0" err="1"/>
              <a:t>Migliore</a:t>
            </a:r>
            <a:r>
              <a:rPr lang="en-US" dirty="0"/>
              <a:t> and </a:t>
            </a:r>
            <a:r>
              <a:rPr lang="en-US" dirty="0" err="1"/>
              <a:t>Coppedè</a:t>
            </a:r>
            <a:r>
              <a:rPr lang="en-US" dirty="0"/>
              <a:t>, 2022).</a:t>
            </a:r>
          </a:p>
          <a:p>
            <a:r>
              <a:rPr lang="en-US" dirty="0"/>
              <a:t>The immune system aids in the development of airway sensitivity and inflammation. </a:t>
            </a:r>
          </a:p>
          <a:p>
            <a:r>
              <a:rPr lang="en-US" dirty="0"/>
              <a:t>Smoking, pollution, and certain work-related triggers are considered big risk factors(van den Berge et al., 2021).</a:t>
            </a:r>
          </a:p>
          <a:p>
            <a:endParaRPr lang="en-IN" dirty="0"/>
          </a:p>
        </p:txBody>
      </p:sp>
      <p:pic>
        <p:nvPicPr>
          <p:cNvPr id="4" name="Picture 3">
            <a:extLst>
              <a:ext uri="{FF2B5EF4-FFF2-40B4-BE49-F238E27FC236}">
                <a16:creationId xmlns:a16="http://schemas.microsoft.com/office/drawing/2014/main" id="{87B8F5A4-862B-4624-9895-0B962014A8C0}"/>
              </a:ext>
            </a:extLst>
          </p:cNvPr>
          <p:cNvPicPr>
            <a:picLocks noChangeAspect="1"/>
          </p:cNvPicPr>
          <p:nvPr/>
        </p:nvPicPr>
        <p:blipFill>
          <a:blip r:embed="rId3"/>
          <a:stretch>
            <a:fillRect/>
          </a:stretch>
        </p:blipFill>
        <p:spPr>
          <a:xfrm>
            <a:off x="6188764" y="2390569"/>
            <a:ext cx="5181601" cy="3146556"/>
          </a:xfrm>
          <a:prstGeom prst="rect">
            <a:avLst/>
          </a:prstGeom>
        </p:spPr>
      </p:pic>
      <p:sp>
        <p:nvSpPr>
          <p:cNvPr id="5" name="TextBox 4">
            <a:extLst>
              <a:ext uri="{FF2B5EF4-FFF2-40B4-BE49-F238E27FC236}">
                <a16:creationId xmlns:a16="http://schemas.microsoft.com/office/drawing/2014/main" id="{C8B90E8E-364D-448D-8E6C-FA8545219F0A}"/>
              </a:ext>
            </a:extLst>
          </p:cNvPr>
          <p:cNvSpPr txBox="1"/>
          <p:nvPr/>
        </p:nvSpPr>
        <p:spPr>
          <a:xfrm>
            <a:off x="7513982" y="5858799"/>
            <a:ext cx="2796209" cy="369332"/>
          </a:xfrm>
          <a:prstGeom prst="rect">
            <a:avLst/>
          </a:prstGeom>
          <a:noFill/>
        </p:spPr>
        <p:txBody>
          <a:bodyPr wrap="square" rtlCol="0">
            <a:spAutoFit/>
          </a:bodyPr>
          <a:lstStyle/>
          <a:p>
            <a:r>
              <a:rPr lang="en-US" dirty="0"/>
              <a:t>Source:  (</a:t>
            </a:r>
            <a:r>
              <a:rPr lang="en-US" dirty="0" err="1"/>
              <a:t>Nafis</a:t>
            </a:r>
            <a:r>
              <a:rPr lang="en-US" dirty="0"/>
              <a:t> et al., 2025)</a:t>
            </a:r>
            <a:endParaRPr lang="en-IN" dirty="0"/>
          </a:p>
        </p:txBody>
      </p:sp>
    </p:spTree>
    <p:extLst>
      <p:ext uri="{BB962C8B-B14F-4D97-AF65-F5344CB8AC3E}">
        <p14:creationId xmlns:p14="http://schemas.microsoft.com/office/powerpoint/2010/main" val="329325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7747B-CCD5-4F60-B69D-BC810948F52F}"/>
              </a:ext>
            </a:extLst>
          </p:cNvPr>
          <p:cNvSpPr>
            <a:spLocks noGrp="1"/>
          </p:cNvSpPr>
          <p:nvPr>
            <p:ph type="title"/>
          </p:nvPr>
        </p:nvSpPr>
        <p:spPr/>
        <p:txBody>
          <a:bodyPr/>
          <a:lstStyle/>
          <a:p>
            <a:r>
              <a:rPr lang="en-US" b="1" dirty="0"/>
              <a:t>How Common Is Asthma?</a:t>
            </a:r>
            <a:endParaRPr lang="en-IN" dirty="0"/>
          </a:p>
        </p:txBody>
      </p:sp>
      <p:sp>
        <p:nvSpPr>
          <p:cNvPr id="3" name="Content Placeholder 2">
            <a:extLst>
              <a:ext uri="{FF2B5EF4-FFF2-40B4-BE49-F238E27FC236}">
                <a16:creationId xmlns:a16="http://schemas.microsoft.com/office/drawing/2014/main" id="{9FF8437A-55F6-4EAD-8536-1D81027D9608}"/>
              </a:ext>
            </a:extLst>
          </p:cNvPr>
          <p:cNvSpPr>
            <a:spLocks noGrp="1"/>
          </p:cNvSpPr>
          <p:nvPr>
            <p:ph idx="1"/>
          </p:nvPr>
        </p:nvSpPr>
        <p:spPr>
          <a:xfrm>
            <a:off x="581192" y="2180496"/>
            <a:ext cx="5302773" cy="3678303"/>
          </a:xfrm>
        </p:spPr>
        <p:txBody>
          <a:bodyPr>
            <a:normAutofit/>
          </a:bodyPr>
          <a:lstStyle/>
          <a:p>
            <a:r>
              <a:rPr lang="en-US" dirty="0"/>
              <a:t>The UK is an example of countries where asthma afflicts millions of adults and children annually(</a:t>
            </a:r>
            <a:r>
              <a:rPr lang="en-US" dirty="0" err="1"/>
              <a:t>Jayasooriya</a:t>
            </a:r>
            <a:r>
              <a:rPr lang="en-US" dirty="0"/>
              <a:t> et al., 2025).</a:t>
            </a:r>
          </a:p>
          <a:p>
            <a:r>
              <a:rPr lang="en-US" dirty="0"/>
              <a:t>It causes high numbers of individuals visiting the hospital and even some of them dying which would have been prevented. </a:t>
            </a:r>
          </a:p>
          <a:p>
            <a:r>
              <a:rPr lang="en-US" dirty="0"/>
              <a:t>The WHO estimates globally that there are very high populations with asthma and these populations are increasing in most of the regions.</a:t>
            </a:r>
          </a:p>
          <a:p>
            <a:r>
              <a:rPr lang="en-US" dirty="0"/>
              <a:t>Rates are higher in poorer areas, and also vary according to ethnicity and age.</a:t>
            </a:r>
          </a:p>
          <a:p>
            <a:endParaRPr lang="en-IN" dirty="0"/>
          </a:p>
        </p:txBody>
      </p:sp>
      <p:pic>
        <p:nvPicPr>
          <p:cNvPr id="4" name="Picture 3">
            <a:extLst>
              <a:ext uri="{FF2B5EF4-FFF2-40B4-BE49-F238E27FC236}">
                <a16:creationId xmlns:a16="http://schemas.microsoft.com/office/drawing/2014/main" id="{4F9D72C3-C4DF-49D8-A777-096CE37F6D6A}"/>
              </a:ext>
            </a:extLst>
          </p:cNvPr>
          <p:cNvPicPr>
            <a:picLocks noChangeAspect="1"/>
          </p:cNvPicPr>
          <p:nvPr/>
        </p:nvPicPr>
        <p:blipFill>
          <a:blip r:embed="rId3"/>
          <a:stretch>
            <a:fillRect/>
          </a:stretch>
        </p:blipFill>
        <p:spPr>
          <a:xfrm>
            <a:off x="6735574" y="2734918"/>
            <a:ext cx="4875234" cy="2923761"/>
          </a:xfrm>
          <a:prstGeom prst="rect">
            <a:avLst/>
          </a:prstGeom>
        </p:spPr>
      </p:pic>
      <p:sp>
        <p:nvSpPr>
          <p:cNvPr id="5" name="TextBox 4">
            <a:extLst>
              <a:ext uri="{FF2B5EF4-FFF2-40B4-BE49-F238E27FC236}">
                <a16:creationId xmlns:a16="http://schemas.microsoft.com/office/drawing/2014/main" id="{37A42070-2519-4339-9AB9-09D423C366A9}"/>
              </a:ext>
            </a:extLst>
          </p:cNvPr>
          <p:cNvSpPr txBox="1"/>
          <p:nvPr/>
        </p:nvSpPr>
        <p:spPr>
          <a:xfrm>
            <a:off x="7165486" y="5786512"/>
            <a:ext cx="4015409" cy="369332"/>
          </a:xfrm>
          <a:prstGeom prst="rect">
            <a:avLst/>
          </a:prstGeom>
          <a:noFill/>
        </p:spPr>
        <p:txBody>
          <a:bodyPr wrap="square" rtlCol="0">
            <a:spAutoFit/>
          </a:bodyPr>
          <a:lstStyle/>
          <a:p>
            <a:r>
              <a:rPr lang="en-US" dirty="0"/>
              <a:t>Source: (AYPH - Youth Health Data, n.d.)</a:t>
            </a:r>
            <a:endParaRPr lang="en-IN" dirty="0"/>
          </a:p>
        </p:txBody>
      </p:sp>
    </p:spTree>
    <p:extLst>
      <p:ext uri="{BB962C8B-B14F-4D97-AF65-F5344CB8AC3E}">
        <p14:creationId xmlns:p14="http://schemas.microsoft.com/office/powerpoint/2010/main" val="3834082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94601-FC64-48C0-9D91-0C86711A2370}"/>
              </a:ext>
            </a:extLst>
          </p:cNvPr>
          <p:cNvSpPr>
            <a:spLocks noGrp="1"/>
          </p:cNvSpPr>
          <p:nvPr>
            <p:ph type="title"/>
          </p:nvPr>
        </p:nvSpPr>
        <p:spPr/>
        <p:txBody>
          <a:bodyPr/>
          <a:lstStyle/>
          <a:p>
            <a:r>
              <a:rPr lang="en-US" b="1" dirty="0"/>
              <a:t>Impact on Individuals &amp; the NHS</a:t>
            </a:r>
            <a:endParaRPr lang="en-IN" dirty="0"/>
          </a:p>
        </p:txBody>
      </p:sp>
      <p:sp>
        <p:nvSpPr>
          <p:cNvPr id="3" name="Content Placeholder 2">
            <a:extLst>
              <a:ext uri="{FF2B5EF4-FFF2-40B4-BE49-F238E27FC236}">
                <a16:creationId xmlns:a16="http://schemas.microsoft.com/office/drawing/2014/main" id="{47DE8268-48EA-47F2-A0A7-583B803B8851}"/>
              </a:ext>
            </a:extLst>
          </p:cNvPr>
          <p:cNvSpPr>
            <a:spLocks noGrp="1"/>
          </p:cNvSpPr>
          <p:nvPr>
            <p:ph idx="1"/>
          </p:nvPr>
        </p:nvSpPr>
        <p:spPr>
          <a:xfrm>
            <a:off x="581193" y="2180496"/>
            <a:ext cx="5077486" cy="3678303"/>
          </a:xfrm>
        </p:spPr>
        <p:txBody>
          <a:bodyPr>
            <a:normAutofit/>
          </a:bodyPr>
          <a:lstStyle/>
          <a:p>
            <a:r>
              <a:rPr lang="en-US" dirty="0"/>
              <a:t>Asthma is very expensive to the NHS since individuals visit A&amp;E frequently, are hospitalized, and require medication.</a:t>
            </a:r>
          </a:p>
          <a:p>
            <a:r>
              <a:rPr lang="en-US" dirty="0"/>
              <a:t>It causes individuals to miss out on working and school days and reduces their involvement. </a:t>
            </a:r>
          </a:p>
          <a:p>
            <a:r>
              <a:rPr lang="en-US" dirty="0"/>
              <a:t>Persisting symptoms could be detrimental to mental well-being and reduce the general quality of life. </a:t>
            </a:r>
          </a:p>
          <a:p>
            <a:r>
              <a:rPr lang="en-US" dirty="0"/>
              <a:t>The poor communities and certain ethnic groups are usually poorer in the results(Ahmed et al., 2022).</a:t>
            </a:r>
          </a:p>
          <a:p>
            <a:endParaRPr lang="en-IN" dirty="0"/>
          </a:p>
        </p:txBody>
      </p:sp>
      <p:pic>
        <p:nvPicPr>
          <p:cNvPr id="6146" name="Picture 2" descr="Cost of Asthma on Society | AAFA.org">
            <a:extLst>
              <a:ext uri="{FF2B5EF4-FFF2-40B4-BE49-F238E27FC236}">
                <a16:creationId xmlns:a16="http://schemas.microsoft.com/office/drawing/2014/main" id="{CFB0A540-708D-4A6F-94E0-9670546812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8353" y="2710981"/>
            <a:ext cx="5077486" cy="27362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EB6F958-B7F9-4F4E-BC7D-62C3DE3AB199}"/>
              </a:ext>
            </a:extLst>
          </p:cNvPr>
          <p:cNvSpPr txBox="1"/>
          <p:nvPr/>
        </p:nvSpPr>
        <p:spPr>
          <a:xfrm>
            <a:off x="7341704" y="5795876"/>
            <a:ext cx="3644348" cy="646331"/>
          </a:xfrm>
          <a:prstGeom prst="rect">
            <a:avLst/>
          </a:prstGeom>
          <a:noFill/>
        </p:spPr>
        <p:txBody>
          <a:bodyPr wrap="square" rtlCol="0">
            <a:spAutoFit/>
          </a:bodyPr>
          <a:lstStyle/>
          <a:p>
            <a:r>
              <a:rPr lang="en-US" dirty="0"/>
              <a:t>Source: (Asthma and Allergy Foundation of America, 2025). </a:t>
            </a:r>
            <a:endParaRPr lang="en-IN" dirty="0"/>
          </a:p>
        </p:txBody>
      </p:sp>
    </p:spTree>
    <p:extLst>
      <p:ext uri="{BB962C8B-B14F-4D97-AF65-F5344CB8AC3E}">
        <p14:creationId xmlns:p14="http://schemas.microsoft.com/office/powerpoint/2010/main" val="1358158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7410-C939-4A80-9002-D7F44D1175E2}"/>
              </a:ext>
            </a:extLst>
          </p:cNvPr>
          <p:cNvSpPr>
            <a:spLocks noGrp="1"/>
          </p:cNvSpPr>
          <p:nvPr>
            <p:ph type="title"/>
          </p:nvPr>
        </p:nvSpPr>
        <p:spPr/>
        <p:txBody>
          <a:bodyPr/>
          <a:lstStyle/>
          <a:p>
            <a:r>
              <a:rPr lang="en-US" b="1" dirty="0"/>
              <a:t>How Asthma Is Diagnosed</a:t>
            </a:r>
            <a:endParaRPr lang="en-IN" dirty="0"/>
          </a:p>
        </p:txBody>
      </p:sp>
      <p:sp>
        <p:nvSpPr>
          <p:cNvPr id="3" name="Content Placeholder 2">
            <a:extLst>
              <a:ext uri="{FF2B5EF4-FFF2-40B4-BE49-F238E27FC236}">
                <a16:creationId xmlns:a16="http://schemas.microsoft.com/office/drawing/2014/main" id="{91E8D6C5-8446-43BB-B3CA-6F208131A2FE}"/>
              </a:ext>
            </a:extLst>
          </p:cNvPr>
          <p:cNvSpPr>
            <a:spLocks noGrp="1"/>
          </p:cNvSpPr>
          <p:nvPr>
            <p:ph idx="1"/>
          </p:nvPr>
        </p:nvSpPr>
        <p:spPr>
          <a:xfrm>
            <a:off x="581193" y="2180496"/>
            <a:ext cx="5077486" cy="3678303"/>
          </a:xfrm>
        </p:spPr>
        <p:txBody>
          <a:bodyPr/>
          <a:lstStyle/>
          <a:p>
            <a:r>
              <a:rPr lang="en-US" dirty="0"/>
              <a:t>The diagnosis begins with an elaborate medical history and an evaluation of the symptoms. </a:t>
            </a:r>
          </a:p>
          <a:p>
            <a:r>
              <a:rPr lang="en-US" dirty="0"/>
              <a:t>Breathing measurements, exhaled nitric oxide, and peak flow are tests that can confirm that they can breathe poorly in the lungs (</a:t>
            </a:r>
            <a:r>
              <a:rPr lang="en-US" dirty="0" err="1"/>
              <a:t>Boparai</a:t>
            </a:r>
            <a:r>
              <a:rPr lang="en-US" dirty="0"/>
              <a:t> and Solomon, 2023).</a:t>
            </a:r>
          </a:p>
          <a:p>
            <a:r>
              <a:rPr lang="en-US" dirty="0"/>
              <a:t>NICE guidelines provide procedures in order to ascertain a correct diagnosis. </a:t>
            </a:r>
          </a:p>
          <a:p>
            <a:r>
              <a:rPr lang="en-US" dirty="0"/>
              <a:t>Primary or community care is the typical setting of the first assessment(</a:t>
            </a:r>
            <a:r>
              <a:rPr lang="en-US" dirty="0" err="1"/>
              <a:t>Pagano</a:t>
            </a:r>
            <a:r>
              <a:rPr lang="en-US" dirty="0"/>
              <a:t> et al., 2023).</a:t>
            </a:r>
          </a:p>
          <a:p>
            <a:endParaRPr lang="en-IN" dirty="0"/>
          </a:p>
        </p:txBody>
      </p:sp>
      <p:pic>
        <p:nvPicPr>
          <p:cNvPr id="6" name="Picture 5">
            <a:extLst>
              <a:ext uri="{FF2B5EF4-FFF2-40B4-BE49-F238E27FC236}">
                <a16:creationId xmlns:a16="http://schemas.microsoft.com/office/drawing/2014/main" id="{5A96479F-1B29-426A-BBBE-54C6731665E1}"/>
              </a:ext>
            </a:extLst>
          </p:cNvPr>
          <p:cNvPicPr>
            <a:picLocks noChangeAspect="1"/>
          </p:cNvPicPr>
          <p:nvPr/>
        </p:nvPicPr>
        <p:blipFill>
          <a:blip r:embed="rId3"/>
          <a:stretch>
            <a:fillRect/>
          </a:stretch>
        </p:blipFill>
        <p:spPr>
          <a:xfrm>
            <a:off x="6639339" y="2180497"/>
            <a:ext cx="4270719" cy="3472454"/>
          </a:xfrm>
          <a:prstGeom prst="rect">
            <a:avLst/>
          </a:prstGeom>
        </p:spPr>
      </p:pic>
      <p:sp>
        <p:nvSpPr>
          <p:cNvPr id="4" name="TextBox 3">
            <a:extLst>
              <a:ext uri="{FF2B5EF4-FFF2-40B4-BE49-F238E27FC236}">
                <a16:creationId xmlns:a16="http://schemas.microsoft.com/office/drawing/2014/main" id="{E6A062EC-B9C2-4DFC-9794-4521D0EDC446}"/>
              </a:ext>
            </a:extLst>
          </p:cNvPr>
          <p:cNvSpPr txBox="1"/>
          <p:nvPr/>
        </p:nvSpPr>
        <p:spPr>
          <a:xfrm>
            <a:off x="7119936" y="5748160"/>
            <a:ext cx="3790122" cy="369332"/>
          </a:xfrm>
          <a:prstGeom prst="rect">
            <a:avLst/>
          </a:prstGeom>
          <a:noFill/>
        </p:spPr>
        <p:txBody>
          <a:bodyPr wrap="square" rtlCol="0">
            <a:spAutoFit/>
          </a:bodyPr>
          <a:lstStyle/>
          <a:p>
            <a:r>
              <a:rPr lang="en-US" dirty="0"/>
              <a:t>Source:  (www.osmosis.org, n.d.)</a:t>
            </a:r>
            <a:endParaRPr lang="en-IN" dirty="0"/>
          </a:p>
        </p:txBody>
      </p:sp>
    </p:spTree>
    <p:extLst>
      <p:ext uri="{BB962C8B-B14F-4D97-AF65-F5344CB8AC3E}">
        <p14:creationId xmlns:p14="http://schemas.microsoft.com/office/powerpoint/2010/main" val="2893575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6751A-B55F-4A6D-85C6-7FFE607AE8CD}"/>
              </a:ext>
            </a:extLst>
          </p:cNvPr>
          <p:cNvSpPr>
            <a:spLocks noGrp="1"/>
          </p:cNvSpPr>
          <p:nvPr>
            <p:ph type="title"/>
          </p:nvPr>
        </p:nvSpPr>
        <p:spPr/>
        <p:txBody>
          <a:bodyPr/>
          <a:lstStyle/>
          <a:p>
            <a:r>
              <a:rPr lang="en-US" b="1" dirty="0"/>
              <a:t>UK Guidance for Asthma Management</a:t>
            </a:r>
            <a:endParaRPr lang="en-IN" dirty="0"/>
          </a:p>
        </p:txBody>
      </p:sp>
      <p:sp>
        <p:nvSpPr>
          <p:cNvPr id="3" name="Content Placeholder 2">
            <a:extLst>
              <a:ext uri="{FF2B5EF4-FFF2-40B4-BE49-F238E27FC236}">
                <a16:creationId xmlns:a16="http://schemas.microsoft.com/office/drawing/2014/main" id="{65E9537B-1287-411F-A8B5-0F180F575109}"/>
              </a:ext>
            </a:extLst>
          </p:cNvPr>
          <p:cNvSpPr>
            <a:spLocks noGrp="1"/>
          </p:cNvSpPr>
          <p:nvPr>
            <p:ph idx="1"/>
          </p:nvPr>
        </p:nvSpPr>
        <p:spPr>
          <a:xfrm>
            <a:off x="581193" y="2180496"/>
            <a:ext cx="5514808" cy="3678303"/>
          </a:xfrm>
        </p:spPr>
        <p:txBody>
          <a:bodyPr/>
          <a:lstStyle/>
          <a:p>
            <a:r>
              <a:rPr lang="en-US" dirty="0"/>
              <a:t>NICE NG80 provides specific guidelines on locating, treating and following up on patients in the future. </a:t>
            </a:r>
          </a:p>
          <a:p>
            <a:r>
              <a:rPr lang="en-US" dirty="0"/>
              <a:t>BTS/SIGN dictates on how to provide safe and good care. </a:t>
            </a:r>
          </a:p>
          <a:p>
            <a:r>
              <a:rPr lang="en-US" dirty="0"/>
              <a:t>House of Care model assists individuals to collaborate with each other and have a long-term care plan.</a:t>
            </a:r>
          </a:p>
          <a:p>
            <a:r>
              <a:rPr lang="en-US" dirty="0"/>
              <a:t>These models can be used to provide customized and systematic asthma care</a:t>
            </a:r>
            <a:r>
              <a:rPr lang="fr-FR" dirty="0"/>
              <a:t>(</a:t>
            </a:r>
            <a:r>
              <a:rPr lang="fr-FR" dirty="0" err="1"/>
              <a:t>Dahiru</a:t>
            </a:r>
            <a:r>
              <a:rPr lang="fr-FR" dirty="0"/>
              <a:t> </a:t>
            </a:r>
            <a:r>
              <a:rPr lang="fr-FR" dirty="0" err="1"/>
              <a:t>Adamu</a:t>
            </a:r>
            <a:r>
              <a:rPr lang="fr-FR" dirty="0"/>
              <a:t> </a:t>
            </a:r>
            <a:r>
              <a:rPr lang="fr-FR" dirty="0" err="1"/>
              <a:t>Aliyu</a:t>
            </a:r>
            <a:r>
              <a:rPr lang="fr-FR" dirty="0"/>
              <a:t> et al., 2024).</a:t>
            </a:r>
            <a:endParaRPr lang="en-US" dirty="0"/>
          </a:p>
          <a:p>
            <a:endParaRPr lang="en-IN" dirty="0"/>
          </a:p>
        </p:txBody>
      </p:sp>
      <p:pic>
        <p:nvPicPr>
          <p:cNvPr id="6" name="Picture 5">
            <a:extLst>
              <a:ext uri="{FF2B5EF4-FFF2-40B4-BE49-F238E27FC236}">
                <a16:creationId xmlns:a16="http://schemas.microsoft.com/office/drawing/2014/main" id="{EFCBD140-6498-48C8-8430-13FE66A154E5}"/>
              </a:ext>
            </a:extLst>
          </p:cNvPr>
          <p:cNvPicPr>
            <a:picLocks noChangeAspect="1"/>
          </p:cNvPicPr>
          <p:nvPr/>
        </p:nvPicPr>
        <p:blipFill>
          <a:blip r:embed="rId3"/>
          <a:stretch>
            <a:fillRect/>
          </a:stretch>
        </p:blipFill>
        <p:spPr>
          <a:xfrm>
            <a:off x="7097781" y="2314989"/>
            <a:ext cx="4659699" cy="3678303"/>
          </a:xfrm>
          <a:prstGeom prst="rect">
            <a:avLst/>
          </a:prstGeom>
        </p:spPr>
      </p:pic>
      <p:sp>
        <p:nvSpPr>
          <p:cNvPr id="7" name="TextBox 6">
            <a:extLst>
              <a:ext uri="{FF2B5EF4-FFF2-40B4-BE49-F238E27FC236}">
                <a16:creationId xmlns:a16="http://schemas.microsoft.com/office/drawing/2014/main" id="{DABB60D7-9531-4A50-B98E-BD427916AE7E}"/>
              </a:ext>
            </a:extLst>
          </p:cNvPr>
          <p:cNvSpPr txBox="1"/>
          <p:nvPr/>
        </p:nvSpPr>
        <p:spPr>
          <a:xfrm>
            <a:off x="8388626" y="5971178"/>
            <a:ext cx="2676939" cy="369332"/>
          </a:xfrm>
          <a:prstGeom prst="rect">
            <a:avLst/>
          </a:prstGeom>
          <a:noFill/>
        </p:spPr>
        <p:txBody>
          <a:bodyPr wrap="square" rtlCol="0">
            <a:spAutoFit/>
          </a:bodyPr>
          <a:lstStyle/>
          <a:p>
            <a:r>
              <a:rPr lang="en-US" dirty="0"/>
              <a:t>Source: (Scribd, n.d.) </a:t>
            </a:r>
            <a:endParaRPr lang="en-IN" dirty="0"/>
          </a:p>
        </p:txBody>
      </p:sp>
    </p:spTree>
    <p:extLst>
      <p:ext uri="{BB962C8B-B14F-4D97-AF65-F5344CB8AC3E}">
        <p14:creationId xmlns:p14="http://schemas.microsoft.com/office/powerpoint/2010/main" val="1762944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0F2A5-98BA-4937-B328-7DA412A37BB5}"/>
              </a:ext>
            </a:extLst>
          </p:cNvPr>
          <p:cNvSpPr>
            <a:spLocks noGrp="1"/>
          </p:cNvSpPr>
          <p:nvPr>
            <p:ph type="title"/>
          </p:nvPr>
        </p:nvSpPr>
        <p:spPr/>
        <p:txBody>
          <a:bodyPr/>
          <a:lstStyle/>
          <a:p>
            <a:r>
              <a:rPr lang="en-US" b="1" dirty="0"/>
              <a:t>Preventing Asthma &amp; Exacerbations</a:t>
            </a:r>
            <a:endParaRPr lang="en-IN" dirty="0"/>
          </a:p>
        </p:txBody>
      </p:sp>
      <p:sp>
        <p:nvSpPr>
          <p:cNvPr id="3" name="Content Placeholder 2">
            <a:extLst>
              <a:ext uri="{FF2B5EF4-FFF2-40B4-BE49-F238E27FC236}">
                <a16:creationId xmlns:a16="http://schemas.microsoft.com/office/drawing/2014/main" id="{1236AE1A-2A69-41C7-9973-E42FBB6FB12A}"/>
              </a:ext>
            </a:extLst>
          </p:cNvPr>
          <p:cNvSpPr>
            <a:spLocks noGrp="1"/>
          </p:cNvSpPr>
          <p:nvPr>
            <p:ph idx="1"/>
          </p:nvPr>
        </p:nvSpPr>
        <p:spPr>
          <a:xfrm>
            <a:off x="581193" y="2180496"/>
            <a:ext cx="5395538" cy="3678303"/>
          </a:xfrm>
        </p:spPr>
        <p:txBody>
          <a:bodyPr/>
          <a:lstStyle/>
          <a:p>
            <a:r>
              <a:rPr lang="en-US" dirty="0"/>
              <a:t>Primary prevention is expected to minimize early exposure to known asthma risks. </a:t>
            </a:r>
          </a:p>
          <a:p>
            <a:r>
              <a:rPr lang="en-US" dirty="0"/>
              <a:t>Secondary and tertiary prevention include prevention of triggers and maintaining the vaccinations (</a:t>
            </a:r>
            <a:r>
              <a:rPr lang="en-US" dirty="0" err="1"/>
              <a:t>Nayak</a:t>
            </a:r>
            <a:r>
              <a:rPr lang="en-US" dirty="0"/>
              <a:t> et al., 2025).</a:t>
            </a:r>
          </a:p>
          <a:p>
            <a:r>
              <a:rPr lang="en-US" dirty="0"/>
              <a:t>Preventing the flare-ups can be done by stopping smoking and regularly taking inhaled steroid medicine. (Schwarz et al., 2020).</a:t>
            </a:r>
          </a:p>
          <a:p>
            <a:r>
              <a:rPr lang="en-US" dirty="0"/>
              <a:t>Broad based public health and environmental interventions attempt to reduce pollution and enhance air quality(Ward, 2022).</a:t>
            </a:r>
            <a:endParaRPr lang="en-IN" dirty="0"/>
          </a:p>
        </p:txBody>
      </p:sp>
      <p:pic>
        <p:nvPicPr>
          <p:cNvPr id="9218" name="Picture 2" descr="WHO Global Air Quality Guidelines may save millions from air pollution">
            <a:extLst>
              <a:ext uri="{FF2B5EF4-FFF2-40B4-BE49-F238E27FC236}">
                <a16:creationId xmlns:a16="http://schemas.microsoft.com/office/drawing/2014/main" id="{376BB476-ACD8-4863-9CC6-005FA5491E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638" y="2547979"/>
            <a:ext cx="3079110" cy="27625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354886-CAA1-418D-8329-09CAC6F3ACD0}"/>
              </a:ext>
            </a:extLst>
          </p:cNvPr>
          <p:cNvSpPr txBox="1"/>
          <p:nvPr/>
        </p:nvSpPr>
        <p:spPr>
          <a:xfrm>
            <a:off x="8322365" y="5674133"/>
            <a:ext cx="2544417" cy="369332"/>
          </a:xfrm>
          <a:prstGeom prst="rect">
            <a:avLst/>
          </a:prstGeom>
          <a:noFill/>
        </p:spPr>
        <p:txBody>
          <a:bodyPr wrap="square" rtlCol="0">
            <a:spAutoFit/>
          </a:bodyPr>
          <a:lstStyle/>
          <a:p>
            <a:r>
              <a:rPr lang="en-US" dirty="0"/>
              <a:t>Source:  (Admin, 2022)</a:t>
            </a:r>
            <a:endParaRPr lang="en-IN" dirty="0"/>
          </a:p>
        </p:txBody>
      </p:sp>
    </p:spTree>
    <p:extLst>
      <p:ext uri="{BB962C8B-B14F-4D97-AF65-F5344CB8AC3E}">
        <p14:creationId xmlns:p14="http://schemas.microsoft.com/office/powerpoint/2010/main" val="190683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BCE6-1E40-426B-99C9-3A2FA228CD11}"/>
              </a:ext>
            </a:extLst>
          </p:cNvPr>
          <p:cNvSpPr>
            <a:spLocks noGrp="1"/>
          </p:cNvSpPr>
          <p:nvPr>
            <p:ph type="title"/>
          </p:nvPr>
        </p:nvSpPr>
        <p:spPr/>
        <p:txBody>
          <a:bodyPr>
            <a:normAutofit/>
          </a:bodyPr>
          <a:lstStyle/>
          <a:p>
            <a:r>
              <a:rPr lang="en-US" b="1" dirty="0"/>
              <a:t>Applying the Comprehensive Model of Personalised Care </a:t>
            </a:r>
            <a:r>
              <a:rPr lang="en-IN" b="1" dirty="0"/>
              <a:t>Six - components</a:t>
            </a:r>
          </a:p>
        </p:txBody>
      </p:sp>
      <p:sp>
        <p:nvSpPr>
          <p:cNvPr id="3" name="Content Placeholder 2">
            <a:extLst>
              <a:ext uri="{FF2B5EF4-FFF2-40B4-BE49-F238E27FC236}">
                <a16:creationId xmlns:a16="http://schemas.microsoft.com/office/drawing/2014/main" id="{F18443C3-69C7-492D-82E2-C13156ACF52E}"/>
              </a:ext>
            </a:extLst>
          </p:cNvPr>
          <p:cNvSpPr>
            <a:spLocks noGrp="1"/>
          </p:cNvSpPr>
          <p:nvPr>
            <p:ph idx="1"/>
          </p:nvPr>
        </p:nvSpPr>
        <p:spPr>
          <a:xfrm>
            <a:off x="581192" y="1934817"/>
            <a:ext cx="5249765" cy="4691269"/>
          </a:xfrm>
        </p:spPr>
        <p:txBody>
          <a:bodyPr>
            <a:normAutofit fontScale="70000" lnSpcReduction="20000"/>
          </a:bodyPr>
          <a:lstStyle/>
          <a:p>
            <a:r>
              <a:rPr lang="en-US" dirty="0"/>
              <a:t>Shared decision-making enables individuals with asthma to choose inhaler devices, treatment intensity, and lifestyle goals that align with their daily routines. It improves confidence, adherence, and long-term symptom control.</a:t>
            </a:r>
          </a:p>
          <a:p>
            <a:r>
              <a:rPr lang="en-US" dirty="0"/>
              <a:t>Personalised planning ensures every patient has an asthma action plan tailored to triggers, symptom severity, and daily needs. It helps patients understand when to step up treatment and when to seek urgent care. </a:t>
            </a:r>
          </a:p>
          <a:p>
            <a:r>
              <a:rPr lang="en-US" dirty="0"/>
              <a:t>Self-management support includes education on inhaler technique, symptom monitoring, peak flow use, and early recognition of deterioration. It empowers patients to prevent flare-ups (</a:t>
            </a:r>
            <a:r>
              <a:rPr lang="en-US" dirty="0" err="1"/>
              <a:t>Riegler</a:t>
            </a:r>
            <a:r>
              <a:rPr lang="en-US" dirty="0"/>
              <a:t> et al., 2025).</a:t>
            </a:r>
          </a:p>
          <a:p>
            <a:r>
              <a:rPr lang="en-US" dirty="0"/>
              <a:t>Social prescribing links patients to local physical activity </a:t>
            </a:r>
            <a:r>
              <a:rPr lang="en-US" dirty="0" err="1"/>
              <a:t>programmes</a:t>
            </a:r>
            <a:r>
              <a:rPr lang="en-US" dirty="0"/>
              <a:t>, breathing classes, smoking-cessation support, and community wellbeing services. This reduces isolation and helps address lifestyle factors contributing to asthma (Hsiao et al., 2022).</a:t>
            </a:r>
          </a:p>
          <a:p>
            <a:r>
              <a:rPr lang="en-US" dirty="0"/>
              <a:t>Patient choice allows individuals to select preferred inhalers, spacer devices, consultation formats (virtual vs. in-person), and self-management tools. Greater choice increases ownership and long-term adherence.</a:t>
            </a:r>
          </a:p>
          <a:p>
            <a:r>
              <a:rPr lang="en-US" dirty="0"/>
              <a:t>Personal health budgets allow patients to </a:t>
            </a:r>
            <a:r>
              <a:rPr lang="en-US" dirty="0" err="1"/>
              <a:t>personalise</a:t>
            </a:r>
            <a:r>
              <a:rPr lang="en-US" dirty="0"/>
              <a:t> their asthma support—for example, purchasing air purifiers, allergen-reducing equipment, or transport to specialist services. This reduces stress and enhances quality of life.</a:t>
            </a:r>
          </a:p>
          <a:p>
            <a:endParaRPr lang="en-IN" dirty="0"/>
          </a:p>
        </p:txBody>
      </p:sp>
      <p:graphicFrame>
        <p:nvGraphicFramePr>
          <p:cNvPr id="5" name="Table 4">
            <a:extLst>
              <a:ext uri="{FF2B5EF4-FFF2-40B4-BE49-F238E27FC236}">
                <a16:creationId xmlns:a16="http://schemas.microsoft.com/office/drawing/2014/main" id="{4AFDAFFD-801C-431A-833E-4EC960547A93}"/>
              </a:ext>
            </a:extLst>
          </p:cNvPr>
          <p:cNvGraphicFramePr>
            <a:graphicFrameLocks noGrp="1"/>
          </p:cNvGraphicFramePr>
          <p:nvPr>
            <p:extLst>
              <p:ext uri="{D42A27DB-BD31-4B8C-83A1-F6EECF244321}">
                <p14:modId xmlns:p14="http://schemas.microsoft.com/office/powerpoint/2010/main" val="74756392"/>
              </p:ext>
            </p:extLst>
          </p:nvPr>
        </p:nvGraphicFramePr>
        <p:xfrm>
          <a:off x="6096000" y="1961112"/>
          <a:ext cx="5844210" cy="4309180"/>
        </p:xfrm>
        <a:graphic>
          <a:graphicData uri="http://schemas.openxmlformats.org/drawingml/2006/table">
            <a:tbl>
              <a:tblPr firstRow="1" bandRow="1">
                <a:tableStyleId>{93296810-A885-4BE3-A3E7-6D5BEEA58F35}</a:tableStyleId>
              </a:tblPr>
              <a:tblGrid>
                <a:gridCol w="1948070">
                  <a:extLst>
                    <a:ext uri="{9D8B030D-6E8A-4147-A177-3AD203B41FA5}">
                      <a16:colId xmlns:a16="http://schemas.microsoft.com/office/drawing/2014/main" val="3470600602"/>
                    </a:ext>
                  </a:extLst>
                </a:gridCol>
                <a:gridCol w="1948070">
                  <a:extLst>
                    <a:ext uri="{9D8B030D-6E8A-4147-A177-3AD203B41FA5}">
                      <a16:colId xmlns:a16="http://schemas.microsoft.com/office/drawing/2014/main" val="2268908165"/>
                    </a:ext>
                  </a:extLst>
                </a:gridCol>
                <a:gridCol w="1948070">
                  <a:extLst>
                    <a:ext uri="{9D8B030D-6E8A-4147-A177-3AD203B41FA5}">
                      <a16:colId xmlns:a16="http://schemas.microsoft.com/office/drawing/2014/main" val="1406176271"/>
                    </a:ext>
                  </a:extLst>
                </a:gridCol>
              </a:tblGrid>
              <a:tr h="439199">
                <a:tc>
                  <a:txBody>
                    <a:bodyPr/>
                    <a:lstStyle/>
                    <a:p>
                      <a:r>
                        <a:rPr lang="en-IN" sz="1400" b="1" dirty="0"/>
                        <a:t>Component</a:t>
                      </a:r>
                      <a:endParaRPr lang="en-IN" sz="1400" dirty="0"/>
                    </a:p>
                  </a:txBody>
                  <a:tcPr anchor="ctr"/>
                </a:tc>
                <a:tc>
                  <a:txBody>
                    <a:bodyPr/>
                    <a:lstStyle/>
                    <a:p>
                      <a:r>
                        <a:rPr lang="en-IN" sz="1400" b="1"/>
                        <a:t>Short Description</a:t>
                      </a:r>
                      <a:endParaRPr lang="en-IN" sz="1400"/>
                    </a:p>
                  </a:txBody>
                  <a:tcPr anchor="ctr"/>
                </a:tc>
                <a:tc>
                  <a:txBody>
                    <a:bodyPr/>
                    <a:lstStyle/>
                    <a:p>
                      <a:r>
                        <a:rPr lang="en-IN" sz="1400" b="1"/>
                        <a:t>Evidence (Two Sources)</a:t>
                      </a:r>
                      <a:endParaRPr lang="en-IN" sz="1400"/>
                    </a:p>
                  </a:txBody>
                  <a:tcPr anchor="ctr"/>
                </a:tc>
                <a:extLst>
                  <a:ext uri="{0D108BD9-81ED-4DB2-BD59-A6C34878D82A}">
                    <a16:rowId xmlns:a16="http://schemas.microsoft.com/office/drawing/2014/main" val="184281444"/>
                  </a:ext>
                </a:extLst>
              </a:tr>
              <a:tr h="620046">
                <a:tc>
                  <a:txBody>
                    <a:bodyPr/>
                    <a:lstStyle/>
                    <a:p>
                      <a:r>
                        <a:rPr lang="en-IN" sz="1400" b="1"/>
                        <a:t>1. Shared Decision-Making</a:t>
                      </a:r>
                      <a:endParaRPr lang="en-IN" sz="1400"/>
                    </a:p>
                  </a:txBody>
                  <a:tcPr anchor="ctr"/>
                </a:tc>
                <a:tc>
                  <a:txBody>
                    <a:bodyPr/>
                    <a:lstStyle/>
                    <a:p>
                      <a:r>
                        <a:rPr lang="en-US" sz="1400"/>
                        <a:t>Choosing inhalers &amp; therapies aligned with daily life.</a:t>
                      </a:r>
                    </a:p>
                  </a:txBody>
                  <a:tcPr anchor="ctr"/>
                </a:tc>
                <a:tc>
                  <a:txBody>
                    <a:bodyPr/>
                    <a:lstStyle/>
                    <a:p>
                      <a:r>
                        <a:rPr lang="en-IN" sz="1400"/>
                        <a:t>Alvarez et al., 2023; NHS England, 2022</a:t>
                      </a:r>
                    </a:p>
                  </a:txBody>
                  <a:tcPr anchor="ctr"/>
                </a:tc>
                <a:extLst>
                  <a:ext uri="{0D108BD9-81ED-4DB2-BD59-A6C34878D82A}">
                    <a16:rowId xmlns:a16="http://schemas.microsoft.com/office/drawing/2014/main" val="4171382987"/>
                  </a:ext>
                </a:extLst>
              </a:tr>
              <a:tr h="439199">
                <a:tc>
                  <a:txBody>
                    <a:bodyPr/>
                    <a:lstStyle/>
                    <a:p>
                      <a:r>
                        <a:rPr lang="en-IN" sz="1400" b="1"/>
                        <a:t>2. Personalised Care Planning</a:t>
                      </a:r>
                      <a:endParaRPr lang="en-IN" sz="1400"/>
                    </a:p>
                  </a:txBody>
                  <a:tcPr anchor="ctr"/>
                </a:tc>
                <a:tc>
                  <a:txBody>
                    <a:bodyPr/>
                    <a:lstStyle/>
                    <a:p>
                      <a:r>
                        <a:rPr lang="en-IN" sz="1400"/>
                        <a:t>Individualised asthma action plans.</a:t>
                      </a:r>
                    </a:p>
                  </a:txBody>
                  <a:tcPr anchor="ctr"/>
                </a:tc>
                <a:tc>
                  <a:txBody>
                    <a:bodyPr/>
                    <a:lstStyle/>
                    <a:p>
                      <a:r>
                        <a:rPr lang="da-DK" sz="1400"/>
                        <a:t>Coulter et al., 2013; GINA, 2024</a:t>
                      </a:r>
                    </a:p>
                  </a:txBody>
                  <a:tcPr anchor="ctr"/>
                </a:tc>
                <a:extLst>
                  <a:ext uri="{0D108BD9-81ED-4DB2-BD59-A6C34878D82A}">
                    <a16:rowId xmlns:a16="http://schemas.microsoft.com/office/drawing/2014/main" val="1335442164"/>
                  </a:ext>
                </a:extLst>
              </a:tr>
              <a:tr h="620046">
                <a:tc>
                  <a:txBody>
                    <a:bodyPr/>
                    <a:lstStyle/>
                    <a:p>
                      <a:r>
                        <a:rPr lang="en-IN" sz="1400" b="1"/>
                        <a:t>3. Supported Self-Management</a:t>
                      </a:r>
                      <a:endParaRPr lang="en-IN" sz="1400"/>
                    </a:p>
                  </a:txBody>
                  <a:tcPr anchor="ctr"/>
                </a:tc>
                <a:tc>
                  <a:txBody>
                    <a:bodyPr/>
                    <a:lstStyle/>
                    <a:p>
                      <a:r>
                        <a:rPr lang="en-US" sz="1400"/>
                        <a:t>Education, inhaler technique, symptom monitoring.</a:t>
                      </a:r>
                    </a:p>
                  </a:txBody>
                  <a:tcPr anchor="ctr"/>
                </a:tc>
                <a:tc>
                  <a:txBody>
                    <a:bodyPr/>
                    <a:lstStyle/>
                    <a:p>
                      <a:r>
                        <a:rPr lang="en-IN" sz="1400"/>
                        <a:t>Riegler et al., 2025; Pinnock et al., 2017</a:t>
                      </a:r>
                    </a:p>
                  </a:txBody>
                  <a:tcPr anchor="ctr"/>
                </a:tc>
                <a:extLst>
                  <a:ext uri="{0D108BD9-81ED-4DB2-BD59-A6C34878D82A}">
                    <a16:rowId xmlns:a16="http://schemas.microsoft.com/office/drawing/2014/main" val="1958773193"/>
                  </a:ext>
                </a:extLst>
              </a:tr>
              <a:tr h="620046">
                <a:tc>
                  <a:txBody>
                    <a:bodyPr/>
                    <a:lstStyle/>
                    <a:p>
                      <a:r>
                        <a:rPr lang="en-IN" sz="1400" b="1"/>
                        <a:t>4. Social Prescribing</a:t>
                      </a:r>
                      <a:endParaRPr lang="en-IN" sz="1400"/>
                    </a:p>
                  </a:txBody>
                  <a:tcPr anchor="ctr"/>
                </a:tc>
                <a:tc>
                  <a:txBody>
                    <a:bodyPr/>
                    <a:lstStyle/>
                    <a:p>
                      <a:r>
                        <a:rPr lang="en-US" sz="1400"/>
                        <a:t>Links to community support &amp; healthy lifestyle programmes.</a:t>
                      </a:r>
                    </a:p>
                  </a:txBody>
                  <a:tcPr anchor="ctr"/>
                </a:tc>
                <a:tc>
                  <a:txBody>
                    <a:bodyPr/>
                    <a:lstStyle/>
                    <a:p>
                      <a:r>
                        <a:rPr lang="da-DK" sz="1400"/>
                        <a:t>Hsiao et al., 2022; Polley et al., 2017</a:t>
                      </a:r>
                    </a:p>
                  </a:txBody>
                  <a:tcPr anchor="ctr"/>
                </a:tc>
                <a:extLst>
                  <a:ext uri="{0D108BD9-81ED-4DB2-BD59-A6C34878D82A}">
                    <a16:rowId xmlns:a16="http://schemas.microsoft.com/office/drawing/2014/main" val="2723080360"/>
                  </a:ext>
                </a:extLst>
              </a:tr>
              <a:tr h="539150">
                <a:tc>
                  <a:txBody>
                    <a:bodyPr/>
                    <a:lstStyle/>
                    <a:p>
                      <a:r>
                        <a:rPr lang="en-IN" sz="1400" b="1"/>
                        <a:t>5. Patient Choice</a:t>
                      </a:r>
                      <a:endParaRPr lang="en-IN" sz="1400"/>
                    </a:p>
                  </a:txBody>
                  <a:tcPr anchor="ctr"/>
                </a:tc>
                <a:tc>
                  <a:txBody>
                    <a:bodyPr/>
                    <a:lstStyle/>
                    <a:p>
                      <a:r>
                        <a:rPr lang="en-US" sz="1400"/>
                        <a:t>Choice of devices, therapy, and care mode.</a:t>
                      </a:r>
                    </a:p>
                  </a:txBody>
                  <a:tcPr anchor="ctr"/>
                </a:tc>
                <a:tc>
                  <a:txBody>
                    <a:bodyPr/>
                    <a:lstStyle/>
                    <a:p>
                      <a:r>
                        <a:rPr lang="en-IN" sz="1400"/>
                        <a:t>Aponte, 2021; NHS Constitution, 2021</a:t>
                      </a:r>
                    </a:p>
                  </a:txBody>
                  <a:tcPr anchor="ctr"/>
                </a:tc>
                <a:extLst>
                  <a:ext uri="{0D108BD9-81ED-4DB2-BD59-A6C34878D82A}">
                    <a16:rowId xmlns:a16="http://schemas.microsoft.com/office/drawing/2014/main" val="2165370283"/>
                  </a:ext>
                </a:extLst>
              </a:tr>
              <a:tr h="539150">
                <a:tc>
                  <a:txBody>
                    <a:bodyPr/>
                    <a:lstStyle/>
                    <a:p>
                      <a:r>
                        <a:rPr lang="en-IN" sz="1400" b="1"/>
                        <a:t>6. Personal Health Budgets</a:t>
                      </a:r>
                      <a:endParaRPr lang="en-IN" sz="1400"/>
                    </a:p>
                  </a:txBody>
                  <a:tcPr anchor="ctr"/>
                </a:tc>
                <a:tc>
                  <a:txBody>
                    <a:bodyPr/>
                    <a:lstStyle/>
                    <a:p>
                      <a:r>
                        <a:rPr lang="en-US" sz="1400" dirty="0"/>
                        <a:t>Funding personalised asthma support tools.</a:t>
                      </a:r>
                    </a:p>
                  </a:txBody>
                  <a:tcPr anchor="ctr"/>
                </a:tc>
                <a:tc>
                  <a:txBody>
                    <a:bodyPr/>
                    <a:lstStyle/>
                    <a:p>
                      <a:r>
                        <a:rPr lang="en-IN" sz="1400" dirty="0"/>
                        <a:t>Jones et al., 2018; NHS England, 2020</a:t>
                      </a:r>
                    </a:p>
                  </a:txBody>
                  <a:tcPr anchor="ctr"/>
                </a:tc>
                <a:extLst>
                  <a:ext uri="{0D108BD9-81ED-4DB2-BD59-A6C34878D82A}">
                    <a16:rowId xmlns:a16="http://schemas.microsoft.com/office/drawing/2014/main" val="3262067056"/>
                  </a:ext>
                </a:extLst>
              </a:tr>
            </a:tbl>
          </a:graphicData>
        </a:graphic>
      </p:graphicFrame>
      <p:sp>
        <p:nvSpPr>
          <p:cNvPr id="6" name="TextBox 5">
            <a:extLst>
              <a:ext uri="{FF2B5EF4-FFF2-40B4-BE49-F238E27FC236}">
                <a16:creationId xmlns:a16="http://schemas.microsoft.com/office/drawing/2014/main" id="{214729EA-3396-455D-961A-503B9E53E997}"/>
              </a:ext>
            </a:extLst>
          </p:cNvPr>
          <p:cNvSpPr txBox="1"/>
          <p:nvPr/>
        </p:nvSpPr>
        <p:spPr>
          <a:xfrm>
            <a:off x="6997147" y="6424421"/>
            <a:ext cx="3167271" cy="369332"/>
          </a:xfrm>
          <a:prstGeom prst="rect">
            <a:avLst/>
          </a:prstGeom>
          <a:noFill/>
        </p:spPr>
        <p:txBody>
          <a:bodyPr wrap="square" rtlCol="0">
            <a:spAutoFit/>
          </a:bodyPr>
          <a:lstStyle/>
          <a:p>
            <a:r>
              <a:rPr lang="en-US" dirty="0"/>
              <a:t>Source: Self – Created Table</a:t>
            </a:r>
            <a:endParaRPr lang="en-IN" dirty="0"/>
          </a:p>
        </p:txBody>
      </p:sp>
    </p:spTree>
    <p:extLst>
      <p:ext uri="{BB962C8B-B14F-4D97-AF65-F5344CB8AC3E}">
        <p14:creationId xmlns:p14="http://schemas.microsoft.com/office/powerpoint/2010/main" val="3505495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7B2F-78CE-49B1-9F89-4C0BAADFCF0D}"/>
              </a:ext>
            </a:extLst>
          </p:cNvPr>
          <p:cNvSpPr>
            <a:spLocks noGrp="1"/>
          </p:cNvSpPr>
          <p:nvPr>
            <p:ph type="title"/>
          </p:nvPr>
        </p:nvSpPr>
        <p:spPr/>
        <p:txBody>
          <a:bodyPr/>
          <a:lstStyle/>
          <a:p>
            <a:r>
              <a:rPr lang="en-IN" b="1" dirty="0"/>
              <a:t>Treatment &amp; Support</a:t>
            </a:r>
            <a:endParaRPr lang="en-IN" dirty="0"/>
          </a:p>
        </p:txBody>
      </p:sp>
      <p:sp>
        <p:nvSpPr>
          <p:cNvPr id="3" name="Content Placeholder 2">
            <a:extLst>
              <a:ext uri="{FF2B5EF4-FFF2-40B4-BE49-F238E27FC236}">
                <a16:creationId xmlns:a16="http://schemas.microsoft.com/office/drawing/2014/main" id="{EDD001C4-8D5F-425E-A530-558553EDDACA}"/>
              </a:ext>
            </a:extLst>
          </p:cNvPr>
          <p:cNvSpPr>
            <a:spLocks noGrp="1"/>
          </p:cNvSpPr>
          <p:nvPr>
            <p:ph idx="1"/>
          </p:nvPr>
        </p:nvSpPr>
        <p:spPr>
          <a:xfrm>
            <a:off x="581192" y="2180496"/>
            <a:ext cx="5263017" cy="3678303"/>
          </a:xfrm>
        </p:spPr>
        <p:txBody>
          <a:bodyPr/>
          <a:lstStyle/>
          <a:p>
            <a:r>
              <a:rPr lang="en-US" dirty="0"/>
              <a:t>Basic inhaled medications are quick-relief inhalers (SABA), prevention inhalers (ICS), and combination quick relief and prevention inhalers (ICS/LABA)</a:t>
            </a:r>
            <a:r>
              <a:rPr lang="en-IN" dirty="0"/>
              <a:t>.</a:t>
            </a:r>
          </a:p>
          <a:p>
            <a:r>
              <a:rPr lang="en-US" dirty="0"/>
              <a:t>People who have very bad or hard-to-control asthma have special medicines. </a:t>
            </a:r>
          </a:p>
          <a:p>
            <a:r>
              <a:rPr lang="en-US" dirty="0"/>
              <a:t>Some breathing exercises, cessation of smoking and lung rehab can also be tried. </a:t>
            </a:r>
          </a:p>
          <a:p>
            <a:r>
              <a:rPr lang="en-US" dirty="0"/>
              <a:t>Premade asthma plans will get they through each day and prevent attacks(</a:t>
            </a:r>
            <a:r>
              <a:rPr lang="en-US" dirty="0" err="1"/>
              <a:t>Elston</a:t>
            </a:r>
            <a:r>
              <a:rPr lang="en-US" dirty="0"/>
              <a:t>, 2021).</a:t>
            </a:r>
            <a:endParaRPr lang="en-IN" dirty="0"/>
          </a:p>
          <a:p>
            <a:endParaRPr lang="en-IN" dirty="0"/>
          </a:p>
        </p:txBody>
      </p:sp>
      <p:pic>
        <p:nvPicPr>
          <p:cNvPr id="4" name="Picture 3">
            <a:extLst>
              <a:ext uri="{FF2B5EF4-FFF2-40B4-BE49-F238E27FC236}">
                <a16:creationId xmlns:a16="http://schemas.microsoft.com/office/drawing/2014/main" id="{38A02CA4-C363-4F07-BEE8-D65D1061709E}"/>
              </a:ext>
            </a:extLst>
          </p:cNvPr>
          <p:cNvPicPr>
            <a:picLocks noChangeAspect="1"/>
          </p:cNvPicPr>
          <p:nvPr/>
        </p:nvPicPr>
        <p:blipFill>
          <a:blip r:embed="rId3"/>
          <a:stretch>
            <a:fillRect/>
          </a:stretch>
        </p:blipFill>
        <p:spPr>
          <a:xfrm>
            <a:off x="6732104" y="2364271"/>
            <a:ext cx="4593121" cy="3430200"/>
          </a:xfrm>
          <a:prstGeom prst="rect">
            <a:avLst/>
          </a:prstGeom>
        </p:spPr>
      </p:pic>
      <p:sp>
        <p:nvSpPr>
          <p:cNvPr id="5" name="TextBox 4">
            <a:extLst>
              <a:ext uri="{FF2B5EF4-FFF2-40B4-BE49-F238E27FC236}">
                <a16:creationId xmlns:a16="http://schemas.microsoft.com/office/drawing/2014/main" id="{31B6F25B-810E-4C37-91DA-2EB73868BA16}"/>
              </a:ext>
            </a:extLst>
          </p:cNvPr>
          <p:cNvSpPr txBox="1"/>
          <p:nvPr/>
        </p:nvSpPr>
        <p:spPr>
          <a:xfrm>
            <a:off x="6252333" y="5877339"/>
            <a:ext cx="5552661" cy="738664"/>
          </a:xfrm>
          <a:prstGeom prst="rect">
            <a:avLst/>
          </a:prstGeom>
          <a:noFill/>
        </p:spPr>
        <p:txBody>
          <a:bodyPr wrap="square" rtlCol="0">
            <a:spAutoFit/>
          </a:bodyPr>
          <a:lstStyle/>
          <a:p>
            <a:r>
              <a:rPr lang="en-US" sz="1400" dirty="0"/>
              <a:t>Source: (Management of Asthma and Chronic Obstructive Pulmonary Disease with Combination Inhaled Corticosteroids and Long-Acting β-Agonists, accessed 6 Dec 2025)</a:t>
            </a:r>
            <a:endParaRPr lang="en-IN" sz="1400" dirty="0"/>
          </a:p>
        </p:txBody>
      </p:sp>
    </p:spTree>
    <p:extLst>
      <p:ext uri="{BB962C8B-B14F-4D97-AF65-F5344CB8AC3E}">
        <p14:creationId xmlns:p14="http://schemas.microsoft.com/office/powerpoint/2010/main" val="167504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F7EAA-FB94-43D4-963F-83523ECB0716}"/>
              </a:ext>
            </a:extLst>
          </p:cNvPr>
          <p:cNvSpPr>
            <a:spLocks noGrp="1"/>
          </p:cNvSpPr>
          <p:nvPr>
            <p:ph type="title"/>
          </p:nvPr>
        </p:nvSpPr>
        <p:spPr/>
        <p:txBody>
          <a:bodyPr/>
          <a:lstStyle/>
          <a:p>
            <a:r>
              <a:rPr lang="en-US" b="1" dirty="0"/>
              <a:t>Common Comorbidities</a:t>
            </a:r>
            <a:endParaRPr lang="en-IN" dirty="0"/>
          </a:p>
        </p:txBody>
      </p:sp>
      <p:sp>
        <p:nvSpPr>
          <p:cNvPr id="3" name="Content Placeholder 2">
            <a:extLst>
              <a:ext uri="{FF2B5EF4-FFF2-40B4-BE49-F238E27FC236}">
                <a16:creationId xmlns:a16="http://schemas.microsoft.com/office/drawing/2014/main" id="{B888B357-001D-47AC-9413-9028CBC61496}"/>
              </a:ext>
            </a:extLst>
          </p:cNvPr>
          <p:cNvSpPr>
            <a:spLocks noGrp="1"/>
          </p:cNvSpPr>
          <p:nvPr>
            <p:ph idx="1"/>
          </p:nvPr>
        </p:nvSpPr>
        <p:spPr>
          <a:xfrm>
            <a:off x="581192" y="2180496"/>
            <a:ext cx="5249765" cy="3678303"/>
          </a:xfrm>
        </p:spPr>
        <p:txBody>
          <a:bodyPr>
            <a:normAutofit/>
          </a:bodyPr>
          <a:lstStyle/>
          <a:p>
            <a:r>
              <a:rPr lang="en-US" dirty="0"/>
              <a:t>A lot of asthmatics have allergic rhinitis or other allergens. </a:t>
            </a:r>
          </a:p>
          <a:p>
            <a:r>
              <a:rPr lang="en-US" dirty="0"/>
              <a:t>The poorer asthma control is commonly caused by eczema and long-term allergies. </a:t>
            </a:r>
          </a:p>
          <a:p>
            <a:r>
              <a:rPr lang="en-US" dirty="0"/>
              <a:t>Excessive weight and GERD may cause complications with the symptoms and aggravate the risk of exacerbation (Lola et al., 2025).</a:t>
            </a:r>
          </a:p>
          <a:p>
            <a:r>
              <a:rPr lang="en-US" dirty="0"/>
              <a:t>The anxiety and depression may complicate the process of taking care of yourself and lead to a more negative overall result(</a:t>
            </a:r>
            <a:r>
              <a:rPr lang="en-US" dirty="0" err="1"/>
              <a:t>Kappen</a:t>
            </a:r>
            <a:r>
              <a:rPr lang="en-US" dirty="0"/>
              <a:t> et al., 2024).</a:t>
            </a:r>
          </a:p>
          <a:p>
            <a:endParaRPr lang="en-IN" dirty="0"/>
          </a:p>
        </p:txBody>
      </p:sp>
      <p:pic>
        <p:nvPicPr>
          <p:cNvPr id="8196" name="Picture 4" descr="Gastroesophageal Reflux Disease (GERD): Symptoms &amp; Treatment">
            <a:extLst>
              <a:ext uri="{FF2B5EF4-FFF2-40B4-BE49-F238E27FC236}">
                <a16:creationId xmlns:a16="http://schemas.microsoft.com/office/drawing/2014/main" id="{90688A37-7F5C-40D5-BDB2-19E84B81D0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6317" y="2342053"/>
            <a:ext cx="3883319" cy="33551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675D1CB-75CA-4D91-B1B6-EC0C5FDE021E}"/>
              </a:ext>
            </a:extLst>
          </p:cNvPr>
          <p:cNvSpPr txBox="1"/>
          <p:nvPr/>
        </p:nvSpPr>
        <p:spPr>
          <a:xfrm>
            <a:off x="7221941" y="6138672"/>
            <a:ext cx="3472069" cy="369332"/>
          </a:xfrm>
          <a:prstGeom prst="rect">
            <a:avLst/>
          </a:prstGeom>
          <a:noFill/>
        </p:spPr>
        <p:txBody>
          <a:bodyPr wrap="square" rtlCol="0">
            <a:spAutoFit/>
          </a:bodyPr>
          <a:lstStyle/>
          <a:p>
            <a:r>
              <a:rPr lang="en-US" dirty="0"/>
              <a:t>Source: (</a:t>
            </a:r>
            <a:r>
              <a:rPr lang="en-US" dirty="0" err="1"/>
              <a:t>DepositPhotos</a:t>
            </a:r>
            <a:r>
              <a:rPr lang="en-US" dirty="0"/>
              <a:t>, 2024) </a:t>
            </a:r>
            <a:endParaRPr lang="en-IN" dirty="0"/>
          </a:p>
        </p:txBody>
      </p:sp>
    </p:spTree>
    <p:extLst>
      <p:ext uri="{BB962C8B-B14F-4D97-AF65-F5344CB8AC3E}">
        <p14:creationId xmlns:p14="http://schemas.microsoft.com/office/powerpoint/2010/main" val="3394631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1ECEB-449B-4DDA-9001-BFA2462720E1}"/>
              </a:ext>
            </a:extLst>
          </p:cNvPr>
          <p:cNvSpPr>
            <a:spLocks noGrp="1"/>
          </p:cNvSpPr>
          <p:nvPr>
            <p:ph type="title"/>
          </p:nvPr>
        </p:nvSpPr>
        <p:spPr/>
        <p:txBody>
          <a:bodyPr/>
          <a:lstStyle/>
          <a:p>
            <a:r>
              <a:rPr lang="en-US" b="1" dirty="0"/>
              <a:t>Skills, Values &amp; Behaviours in Practice</a:t>
            </a:r>
            <a:endParaRPr lang="en-IN" dirty="0"/>
          </a:p>
        </p:txBody>
      </p:sp>
      <p:sp>
        <p:nvSpPr>
          <p:cNvPr id="3" name="Content Placeholder 2">
            <a:extLst>
              <a:ext uri="{FF2B5EF4-FFF2-40B4-BE49-F238E27FC236}">
                <a16:creationId xmlns:a16="http://schemas.microsoft.com/office/drawing/2014/main" id="{F5205046-DCE2-4230-8C8C-982FD10F1098}"/>
              </a:ext>
            </a:extLst>
          </p:cNvPr>
          <p:cNvSpPr>
            <a:spLocks noGrp="1"/>
          </p:cNvSpPr>
          <p:nvPr>
            <p:ph idx="1"/>
          </p:nvPr>
        </p:nvSpPr>
        <p:spPr>
          <a:xfrm>
            <a:off x="581193" y="2180496"/>
            <a:ext cx="5514808" cy="3678303"/>
          </a:xfrm>
        </p:spPr>
        <p:txBody>
          <a:bodyPr>
            <a:normAutofit fontScale="92500" lnSpcReduction="20000"/>
          </a:bodyPr>
          <a:lstStyle/>
          <a:p>
            <a:r>
              <a:rPr lang="en-US" dirty="0"/>
              <a:t>The most effective way to treat asthma is to ensure that the provider is emphatic, respectful of culture, and non-judgmental. </a:t>
            </a:r>
          </a:p>
          <a:p>
            <a:r>
              <a:rPr lang="en-US" dirty="0"/>
              <a:t>In making the decision jointly between doctors and patients the patient will be able to actively participate in the choice of his or her treatment. (</a:t>
            </a:r>
            <a:r>
              <a:rPr lang="en-US" dirty="0" err="1"/>
              <a:t>Driever</a:t>
            </a:r>
            <a:r>
              <a:rPr lang="en-US" dirty="0"/>
              <a:t>, </a:t>
            </a:r>
            <a:r>
              <a:rPr lang="en-US" dirty="0" err="1"/>
              <a:t>Stiggelbout</a:t>
            </a:r>
            <a:r>
              <a:rPr lang="en-US" dirty="0"/>
              <a:t> and Brand, 2022).</a:t>
            </a:r>
          </a:p>
          <a:p>
            <a:r>
              <a:rPr lang="en-US" dirty="0"/>
              <a:t>Attentive listening and motivating patients by means of simple dialogue establishes trust and makes the patients interested in listening (Butler, 2024).</a:t>
            </a:r>
          </a:p>
          <a:p>
            <a:r>
              <a:rPr lang="en-US" dirty="0"/>
              <a:t>This can be achieved by engaging the families and allowing patients to make their own decisions to make it easier to control their health in the long term(</a:t>
            </a:r>
            <a:r>
              <a:rPr lang="en-US" dirty="0" err="1"/>
              <a:t>Montori</a:t>
            </a:r>
            <a:r>
              <a:rPr lang="en-US" dirty="0"/>
              <a:t> et al., 2022).</a:t>
            </a:r>
          </a:p>
          <a:p>
            <a:endParaRPr lang="en-IN" dirty="0"/>
          </a:p>
        </p:txBody>
      </p:sp>
      <p:pic>
        <p:nvPicPr>
          <p:cNvPr id="10242" name="Picture 2" descr="Breaking the Stigma: Creating a Culture of Compassion in Mental Health Care  - Aura | Monthly e Magazine">
            <a:extLst>
              <a:ext uri="{FF2B5EF4-FFF2-40B4-BE49-F238E27FC236}">
                <a16:creationId xmlns:a16="http://schemas.microsoft.com/office/drawing/2014/main" id="{072E9CFD-F3CE-4890-864F-7803A035D5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1618" y="3009900"/>
            <a:ext cx="4325178" cy="25951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B34C1E-1EA8-4FF2-A13B-F395CA90DA6D}"/>
              </a:ext>
            </a:extLst>
          </p:cNvPr>
          <p:cNvSpPr txBox="1"/>
          <p:nvPr/>
        </p:nvSpPr>
        <p:spPr>
          <a:xfrm>
            <a:off x="7774885" y="5786512"/>
            <a:ext cx="2398643" cy="369332"/>
          </a:xfrm>
          <a:prstGeom prst="rect">
            <a:avLst/>
          </a:prstGeom>
          <a:noFill/>
        </p:spPr>
        <p:txBody>
          <a:bodyPr wrap="square" rtlCol="0">
            <a:spAutoFit/>
          </a:bodyPr>
          <a:lstStyle/>
          <a:p>
            <a:r>
              <a:rPr lang="en-US" dirty="0"/>
              <a:t>Source: (admin, 2025)</a:t>
            </a:r>
            <a:endParaRPr lang="en-IN" dirty="0"/>
          </a:p>
        </p:txBody>
      </p:sp>
    </p:spTree>
    <p:extLst>
      <p:ext uri="{BB962C8B-B14F-4D97-AF65-F5344CB8AC3E}">
        <p14:creationId xmlns:p14="http://schemas.microsoft.com/office/powerpoint/2010/main" val="1040934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15A0C-5625-4826-891A-AB110B23CF3A}"/>
              </a:ext>
            </a:extLst>
          </p:cNvPr>
          <p:cNvSpPr>
            <a:spLocks noGrp="1"/>
          </p:cNvSpPr>
          <p:nvPr>
            <p:ph type="title"/>
          </p:nvPr>
        </p:nvSpPr>
        <p:spPr/>
        <p:txBody>
          <a:bodyPr/>
          <a:lstStyle/>
          <a:p>
            <a:r>
              <a:rPr lang="en-US" b="1" dirty="0"/>
              <a:t>Key Practice Recommendations</a:t>
            </a:r>
            <a:endParaRPr lang="en-IN" dirty="0"/>
          </a:p>
        </p:txBody>
      </p:sp>
      <p:sp>
        <p:nvSpPr>
          <p:cNvPr id="3" name="Content Placeholder 2">
            <a:extLst>
              <a:ext uri="{FF2B5EF4-FFF2-40B4-BE49-F238E27FC236}">
                <a16:creationId xmlns:a16="http://schemas.microsoft.com/office/drawing/2014/main" id="{08FC9BD7-07ED-4FD1-A1AC-3FF3158D4D64}"/>
              </a:ext>
            </a:extLst>
          </p:cNvPr>
          <p:cNvSpPr>
            <a:spLocks noGrp="1"/>
          </p:cNvSpPr>
          <p:nvPr>
            <p:ph idx="1"/>
          </p:nvPr>
        </p:nvSpPr>
        <p:spPr>
          <a:xfrm>
            <a:off x="581192" y="2180496"/>
            <a:ext cx="5170251" cy="3678303"/>
          </a:xfrm>
        </p:spPr>
        <p:txBody>
          <a:bodyPr/>
          <a:lstStyle/>
          <a:p>
            <a:r>
              <a:rPr lang="en-US" dirty="0"/>
              <a:t>Make patients easier to have timely checks through </a:t>
            </a:r>
            <a:r>
              <a:rPr lang="en-US" dirty="0" err="1"/>
              <a:t>spirometry</a:t>
            </a:r>
            <a:r>
              <a:rPr lang="en-US" dirty="0"/>
              <a:t> and quick diagnosis. (Jung and </a:t>
            </a:r>
            <a:r>
              <a:rPr lang="en-US" dirty="0" err="1"/>
              <a:t>Vij</a:t>
            </a:r>
            <a:r>
              <a:rPr lang="en-US" dirty="0"/>
              <a:t>, 2021).</a:t>
            </a:r>
          </a:p>
          <a:p>
            <a:r>
              <a:rPr lang="en-US" dirty="0"/>
              <a:t>Use more personalized asthma plans in an attempt to enable patients to live with the daily symptoms. </a:t>
            </a:r>
          </a:p>
          <a:p>
            <a:r>
              <a:rPr lang="en-US" dirty="0"/>
              <a:t>Make asthma safe and at bay to improve regular check-ups and lung reviews on inhaler techniques. </a:t>
            </a:r>
          </a:p>
          <a:p>
            <a:r>
              <a:rPr lang="en-US" dirty="0"/>
              <a:t>All six individualized care parts and focus help reduce health inequalities.</a:t>
            </a:r>
          </a:p>
          <a:p>
            <a:endParaRPr lang="en-IN" dirty="0"/>
          </a:p>
        </p:txBody>
      </p:sp>
      <p:pic>
        <p:nvPicPr>
          <p:cNvPr id="4" name="Picture 3">
            <a:extLst>
              <a:ext uri="{FF2B5EF4-FFF2-40B4-BE49-F238E27FC236}">
                <a16:creationId xmlns:a16="http://schemas.microsoft.com/office/drawing/2014/main" id="{7A96ED45-933B-4BBF-8EAF-BA05F1B76154}"/>
              </a:ext>
            </a:extLst>
          </p:cNvPr>
          <p:cNvPicPr>
            <a:picLocks noChangeAspect="1"/>
          </p:cNvPicPr>
          <p:nvPr/>
        </p:nvPicPr>
        <p:blipFill>
          <a:blip r:embed="rId3"/>
          <a:stretch>
            <a:fillRect/>
          </a:stretch>
        </p:blipFill>
        <p:spPr>
          <a:xfrm>
            <a:off x="7106127" y="2492851"/>
            <a:ext cx="3914298" cy="3053591"/>
          </a:xfrm>
          <a:prstGeom prst="rect">
            <a:avLst/>
          </a:prstGeom>
        </p:spPr>
      </p:pic>
      <p:sp>
        <p:nvSpPr>
          <p:cNvPr id="5" name="TextBox 4">
            <a:extLst>
              <a:ext uri="{FF2B5EF4-FFF2-40B4-BE49-F238E27FC236}">
                <a16:creationId xmlns:a16="http://schemas.microsoft.com/office/drawing/2014/main" id="{34DD0677-0216-46D7-AEE4-BE3AB3791E9D}"/>
              </a:ext>
            </a:extLst>
          </p:cNvPr>
          <p:cNvSpPr txBox="1"/>
          <p:nvPr/>
        </p:nvSpPr>
        <p:spPr>
          <a:xfrm>
            <a:off x="6898999" y="5825468"/>
            <a:ext cx="4121426" cy="646331"/>
          </a:xfrm>
          <a:prstGeom prst="rect">
            <a:avLst/>
          </a:prstGeom>
          <a:noFill/>
        </p:spPr>
        <p:txBody>
          <a:bodyPr wrap="square" rtlCol="0">
            <a:spAutoFit/>
          </a:bodyPr>
          <a:lstStyle/>
          <a:p>
            <a:r>
              <a:rPr lang="en-US"/>
              <a:t>Source: (Supported self-management for asthma, accessed 6 Dec 2025)</a:t>
            </a:r>
            <a:endParaRPr lang="en-IN" dirty="0"/>
          </a:p>
        </p:txBody>
      </p:sp>
    </p:spTree>
    <p:extLst>
      <p:ext uri="{BB962C8B-B14F-4D97-AF65-F5344CB8AC3E}">
        <p14:creationId xmlns:p14="http://schemas.microsoft.com/office/powerpoint/2010/main" val="2713828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3170-948C-47F6-B2E9-0B19CAC872CF}"/>
              </a:ext>
            </a:extLst>
          </p:cNvPr>
          <p:cNvSpPr>
            <a:spLocks noGrp="1"/>
          </p:cNvSpPr>
          <p:nvPr>
            <p:ph type="title"/>
          </p:nvPr>
        </p:nvSpPr>
        <p:spPr/>
        <p:txBody>
          <a:bodyPr/>
          <a:lstStyle/>
          <a:p>
            <a:r>
              <a:rPr lang="en-US" b="1" dirty="0"/>
              <a:t>Summary &amp; Key Takeaways</a:t>
            </a:r>
            <a:endParaRPr lang="en-IN" dirty="0"/>
          </a:p>
        </p:txBody>
      </p:sp>
      <p:sp>
        <p:nvSpPr>
          <p:cNvPr id="3" name="Content Placeholder 2">
            <a:extLst>
              <a:ext uri="{FF2B5EF4-FFF2-40B4-BE49-F238E27FC236}">
                <a16:creationId xmlns:a16="http://schemas.microsoft.com/office/drawing/2014/main" id="{C15F3982-7C4A-4385-837B-30C72DACEE02}"/>
              </a:ext>
            </a:extLst>
          </p:cNvPr>
          <p:cNvSpPr>
            <a:spLocks noGrp="1"/>
          </p:cNvSpPr>
          <p:nvPr>
            <p:ph idx="1"/>
          </p:nvPr>
        </p:nvSpPr>
        <p:spPr>
          <a:xfrm>
            <a:off x="581193" y="2180496"/>
            <a:ext cx="5077486" cy="3678303"/>
          </a:xfrm>
        </p:spPr>
        <p:txBody>
          <a:bodyPr>
            <a:normAutofit lnSpcReduction="10000"/>
          </a:bodyPr>
          <a:lstStyle/>
          <a:p>
            <a:r>
              <a:rPr lang="en-US" dirty="0"/>
              <a:t>Asthma is a widespread chronic disease that may decrease the quality of life and consume the resources of the NHS (Busby et al., 2021).</a:t>
            </a:r>
          </a:p>
          <a:p>
            <a:r>
              <a:rPr lang="en-US" dirty="0"/>
              <a:t>Proper diagnosis is the beginning of good care and effective treatments and frequent check-ups. </a:t>
            </a:r>
          </a:p>
          <a:p>
            <a:r>
              <a:rPr lang="en-US" dirty="0"/>
              <a:t>Caring about the entire individual in the long term allows to maintain the disease within control and minimize unnecessary exacerbations. </a:t>
            </a:r>
          </a:p>
          <a:p>
            <a:r>
              <a:rPr lang="en-US" dirty="0"/>
              <a:t>Doctors and other health workers play a critical role in giving personalized care that can enable people to cope well with asthma(</a:t>
            </a:r>
            <a:r>
              <a:rPr lang="en-US" dirty="0" err="1"/>
              <a:t>Pinnock</a:t>
            </a:r>
            <a:r>
              <a:rPr lang="en-US" dirty="0"/>
              <a:t> et al., 2023).</a:t>
            </a:r>
            <a:endParaRPr lang="en-IN" dirty="0"/>
          </a:p>
        </p:txBody>
      </p:sp>
      <p:pic>
        <p:nvPicPr>
          <p:cNvPr id="1026" name="Picture 2" descr="A Renewed Charter: Key Principles to Improve Patient Care in Severe Asthma  | Advances in Therapy">
            <a:extLst>
              <a:ext uri="{FF2B5EF4-FFF2-40B4-BE49-F238E27FC236}">
                <a16:creationId xmlns:a16="http://schemas.microsoft.com/office/drawing/2014/main" id="{C7EC0CB7-4C69-496E-BE83-87E107EE89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2744" y="2425149"/>
            <a:ext cx="3193221" cy="32542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C40521-BD87-4D27-A661-D720B89BF121}"/>
              </a:ext>
            </a:extLst>
          </p:cNvPr>
          <p:cNvSpPr txBox="1"/>
          <p:nvPr/>
        </p:nvSpPr>
        <p:spPr>
          <a:xfrm>
            <a:off x="7136571" y="5858799"/>
            <a:ext cx="3445565" cy="369332"/>
          </a:xfrm>
          <a:prstGeom prst="rect">
            <a:avLst/>
          </a:prstGeom>
          <a:noFill/>
        </p:spPr>
        <p:txBody>
          <a:bodyPr wrap="square" rtlCol="0">
            <a:spAutoFit/>
          </a:bodyPr>
          <a:lstStyle/>
          <a:p>
            <a:r>
              <a:rPr lang="en-US" dirty="0"/>
              <a:t>Source: (Menzies-</a:t>
            </a:r>
            <a:r>
              <a:rPr lang="en-US" dirty="0" err="1"/>
              <a:t>Gow</a:t>
            </a:r>
            <a:r>
              <a:rPr lang="en-US" dirty="0"/>
              <a:t> et al., 2022)</a:t>
            </a:r>
            <a:endParaRPr lang="en-IN" dirty="0"/>
          </a:p>
        </p:txBody>
      </p:sp>
    </p:spTree>
    <p:extLst>
      <p:ext uri="{BB962C8B-B14F-4D97-AF65-F5344CB8AC3E}">
        <p14:creationId xmlns:p14="http://schemas.microsoft.com/office/powerpoint/2010/main" val="2079917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AA82B-567C-4996-A06B-A9D9A76B065E}"/>
              </a:ext>
            </a:extLst>
          </p:cNvPr>
          <p:cNvSpPr>
            <a:spLocks noGrp="1"/>
          </p:cNvSpPr>
          <p:nvPr>
            <p:ph type="title"/>
          </p:nvPr>
        </p:nvSpPr>
        <p:spPr/>
        <p:txBody>
          <a:bodyPr/>
          <a:lstStyle/>
          <a:p>
            <a:r>
              <a:rPr lang="en-US" b="1" dirty="0"/>
              <a:t>Conclusion </a:t>
            </a:r>
            <a:endParaRPr lang="en-IN" dirty="0"/>
          </a:p>
        </p:txBody>
      </p:sp>
      <p:sp>
        <p:nvSpPr>
          <p:cNvPr id="3" name="Content Placeholder 2">
            <a:extLst>
              <a:ext uri="{FF2B5EF4-FFF2-40B4-BE49-F238E27FC236}">
                <a16:creationId xmlns:a16="http://schemas.microsoft.com/office/drawing/2014/main" id="{099D2E87-92A9-49C9-AD8A-A09659CC0101}"/>
              </a:ext>
            </a:extLst>
          </p:cNvPr>
          <p:cNvSpPr>
            <a:spLocks noGrp="1"/>
          </p:cNvSpPr>
          <p:nvPr>
            <p:ph idx="1"/>
          </p:nvPr>
        </p:nvSpPr>
        <p:spPr>
          <a:xfrm>
            <a:off x="581192" y="2180496"/>
            <a:ext cx="5713591" cy="3678303"/>
          </a:xfrm>
        </p:spPr>
        <p:txBody>
          <a:bodyPr>
            <a:normAutofit fontScale="77500" lnSpcReduction="20000"/>
          </a:bodyPr>
          <a:lstStyle/>
          <a:p>
            <a:r>
              <a:rPr lang="en-US" dirty="0"/>
              <a:t>Asthma is a long-term condition that requires early recognition, accurate diagnosis, and continuous monitoring to prevent severe exacerbations and improve daily functioning.</a:t>
            </a:r>
          </a:p>
          <a:p>
            <a:r>
              <a:rPr lang="en-US" dirty="0"/>
              <a:t>Evidence-based UK guidelines, including NICE and GINA, support personalised, proactive management through inhaler </a:t>
            </a:r>
            <a:r>
              <a:rPr lang="en-US" dirty="0" err="1"/>
              <a:t>optimisation</a:t>
            </a:r>
            <a:r>
              <a:rPr lang="en-US" dirty="0"/>
              <a:t>, trigger avoidance, and regular reviews.</a:t>
            </a:r>
          </a:p>
          <a:p>
            <a:r>
              <a:rPr lang="en-IN" dirty="0"/>
              <a:t>Stronger patient participation and better long-term results come from person-</a:t>
            </a:r>
            <a:r>
              <a:rPr lang="en-IN" dirty="0" err="1"/>
              <a:t>centered</a:t>
            </a:r>
            <a:r>
              <a:rPr lang="en-IN" dirty="0"/>
              <a:t> methods. These methods include collaborative decision-making, personalized care planning, and self-management support.</a:t>
            </a:r>
            <a:endParaRPr lang="en-US" dirty="0"/>
          </a:p>
          <a:p>
            <a:r>
              <a:rPr lang="en-US" dirty="0"/>
              <a:t>Prevention strategies across primary, secondary, and tertiary levels reduce avoidable flare-ups, hospital admissions, and disease progression.</a:t>
            </a:r>
          </a:p>
          <a:p>
            <a:r>
              <a:rPr lang="en-US" dirty="0"/>
              <a:t>Applying the comprehensive personalised care model ensures holistic, equitable, and effective asthma management, enhancing quality of life and empowering individuals to manage their condition confidently.</a:t>
            </a:r>
          </a:p>
          <a:p>
            <a:endParaRPr lang="en-IN" dirty="0"/>
          </a:p>
        </p:txBody>
      </p:sp>
      <p:sp>
        <p:nvSpPr>
          <p:cNvPr id="4" name="TextBox 3">
            <a:extLst>
              <a:ext uri="{FF2B5EF4-FFF2-40B4-BE49-F238E27FC236}">
                <a16:creationId xmlns:a16="http://schemas.microsoft.com/office/drawing/2014/main" id="{3CD23BC3-F530-4EC9-B761-A99C28CF31B1}"/>
              </a:ext>
            </a:extLst>
          </p:cNvPr>
          <p:cNvSpPr txBox="1"/>
          <p:nvPr/>
        </p:nvSpPr>
        <p:spPr>
          <a:xfrm>
            <a:off x="7885044" y="5971178"/>
            <a:ext cx="2570922" cy="369332"/>
          </a:xfrm>
          <a:prstGeom prst="rect">
            <a:avLst/>
          </a:prstGeom>
          <a:noFill/>
        </p:spPr>
        <p:txBody>
          <a:bodyPr wrap="square" rtlCol="0">
            <a:spAutoFit/>
          </a:bodyPr>
          <a:lstStyle/>
          <a:p>
            <a:r>
              <a:rPr lang="en-US" dirty="0"/>
              <a:t>Source: (Author, 2025) </a:t>
            </a:r>
            <a:endParaRPr lang="en-IN" dirty="0"/>
          </a:p>
        </p:txBody>
      </p:sp>
      <p:pic>
        <p:nvPicPr>
          <p:cNvPr id="5" name="Picture 4">
            <a:extLst>
              <a:ext uri="{FF2B5EF4-FFF2-40B4-BE49-F238E27FC236}">
                <a16:creationId xmlns:a16="http://schemas.microsoft.com/office/drawing/2014/main" id="{C73882C7-C36E-4FC3-ABFC-E96949680CA0}"/>
              </a:ext>
            </a:extLst>
          </p:cNvPr>
          <p:cNvPicPr>
            <a:picLocks noChangeAspect="1"/>
          </p:cNvPicPr>
          <p:nvPr/>
        </p:nvPicPr>
        <p:blipFill>
          <a:blip r:embed="rId2"/>
          <a:stretch>
            <a:fillRect/>
          </a:stretch>
        </p:blipFill>
        <p:spPr>
          <a:xfrm>
            <a:off x="6952618" y="2379324"/>
            <a:ext cx="4088514" cy="3280646"/>
          </a:xfrm>
          <a:prstGeom prst="rect">
            <a:avLst/>
          </a:prstGeom>
        </p:spPr>
      </p:pic>
    </p:spTree>
    <p:extLst>
      <p:ext uri="{BB962C8B-B14F-4D97-AF65-F5344CB8AC3E}">
        <p14:creationId xmlns:p14="http://schemas.microsoft.com/office/powerpoint/2010/main" val="1310898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37933-032B-4628-BDED-32DD813DC2AA}"/>
              </a:ext>
            </a:extLst>
          </p:cNvPr>
          <p:cNvSpPr>
            <a:spLocks noGrp="1"/>
          </p:cNvSpPr>
          <p:nvPr>
            <p:ph type="title"/>
          </p:nvPr>
        </p:nvSpPr>
        <p:spPr/>
        <p:txBody>
          <a:bodyPr/>
          <a:lstStyle/>
          <a:p>
            <a:r>
              <a:rPr lang="en-US" b="1" dirty="0"/>
              <a:t>References List</a:t>
            </a:r>
            <a:endParaRPr lang="en-IN" b="1" dirty="0"/>
          </a:p>
        </p:txBody>
      </p:sp>
      <p:sp>
        <p:nvSpPr>
          <p:cNvPr id="3" name="Content Placeholder 2">
            <a:extLst>
              <a:ext uri="{FF2B5EF4-FFF2-40B4-BE49-F238E27FC236}">
                <a16:creationId xmlns:a16="http://schemas.microsoft.com/office/drawing/2014/main" id="{1D9E539A-6E62-482D-AFCD-0E76876C71E9}"/>
              </a:ext>
            </a:extLst>
          </p:cNvPr>
          <p:cNvSpPr>
            <a:spLocks noGrp="1"/>
          </p:cNvSpPr>
          <p:nvPr>
            <p:ph idx="1"/>
          </p:nvPr>
        </p:nvSpPr>
        <p:spPr>
          <a:xfrm>
            <a:off x="424070" y="2001078"/>
            <a:ext cx="11383617" cy="4518992"/>
          </a:xfrm>
        </p:spPr>
        <p:txBody>
          <a:bodyPr>
            <a:normAutofit/>
          </a:bodyPr>
          <a:lstStyle/>
          <a:p>
            <a:r>
              <a:rPr lang="en-IN" dirty="0"/>
              <a:t>Boparai, S. and Solomon, G.M. (2023). Interpretation of Spirometry, Peak Flow, and Provocation Testing for Asthma. </a:t>
            </a:r>
            <a:r>
              <a:rPr lang="en-IN" i="1" dirty="0"/>
              <a:t>Otolaryngologic Clinics of North America</a:t>
            </a:r>
            <a:r>
              <a:rPr lang="en-IN" dirty="0"/>
              <a:t>. </a:t>
            </a:r>
            <a:r>
              <a:rPr lang="en-IN" dirty="0" err="1"/>
              <a:t>doi</a:t>
            </a:r>
            <a:r>
              <a:rPr lang="en-IN" dirty="0"/>
              <a:t>: </a:t>
            </a:r>
            <a:r>
              <a:rPr lang="en-IN" u="sng" dirty="0">
                <a:hlinkClick r:id="rId3"/>
              </a:rPr>
              <a:t>https://doi.org/10.1016/j.otc.2023.12.001</a:t>
            </a:r>
            <a:r>
              <a:rPr lang="en-IN" dirty="0"/>
              <a:t>.</a:t>
            </a:r>
          </a:p>
          <a:p>
            <a:r>
              <a:rPr lang="en-IN" dirty="0"/>
              <a:t>Busby, J., Price, D., Al-</a:t>
            </a:r>
            <a:r>
              <a:rPr lang="en-IN" dirty="0" err="1"/>
              <a:t>Lehebi</a:t>
            </a:r>
            <a:r>
              <a:rPr lang="en-IN" dirty="0"/>
              <a:t>, R., </a:t>
            </a:r>
            <a:r>
              <a:rPr lang="en-IN" dirty="0" err="1"/>
              <a:t>Bosnic-Anticevich</a:t>
            </a:r>
            <a:r>
              <a:rPr lang="en-IN" dirty="0"/>
              <a:t>, S., van Boven, J.F.M., Emmanuel, B., FitzGerald, J.M., Gaga, M., Hansen, S., Hew, M., Iwanaga, T., </a:t>
            </a:r>
            <a:r>
              <a:rPr lang="en-IN" dirty="0" err="1"/>
              <a:t>Larenas</a:t>
            </a:r>
            <a:r>
              <a:rPr lang="en-IN" dirty="0"/>
              <a:t> </a:t>
            </a:r>
            <a:r>
              <a:rPr lang="en-IN" dirty="0" err="1"/>
              <a:t>Linnemann</a:t>
            </a:r>
            <a:r>
              <a:rPr lang="en-IN" dirty="0"/>
              <a:t>, D., </a:t>
            </a:r>
            <a:r>
              <a:rPr lang="en-IN" dirty="0" err="1"/>
              <a:t>Mahboub</a:t>
            </a:r>
            <a:r>
              <a:rPr lang="en-IN" dirty="0"/>
              <a:t>, B., Mitchell, P., </a:t>
            </a:r>
            <a:r>
              <a:rPr lang="en-IN" dirty="0" err="1"/>
              <a:t>Morrone</a:t>
            </a:r>
            <a:r>
              <a:rPr lang="en-IN" dirty="0"/>
              <a:t>, D., Pham, J., </a:t>
            </a:r>
            <a:r>
              <a:rPr lang="en-IN" dirty="0" err="1"/>
              <a:t>Porsbjerg</a:t>
            </a:r>
            <a:r>
              <a:rPr lang="en-IN" dirty="0"/>
              <a:t>, C., Roche, N., Wang, E. and </a:t>
            </a:r>
            <a:r>
              <a:rPr lang="en-IN" dirty="0" err="1"/>
              <a:t>Eleangovan</a:t>
            </a:r>
            <a:r>
              <a:rPr lang="en-IN" dirty="0"/>
              <a:t>, N. (2021). Impact of Socioeconomic Status on Adult Patients with Asthma: A Population-Based Cohort Study from UK Primary Care. </a:t>
            </a:r>
            <a:r>
              <a:rPr lang="en-IN" i="1" dirty="0"/>
              <a:t>Journal of Asthma and Allergy</a:t>
            </a:r>
            <a:r>
              <a:rPr lang="en-IN" dirty="0"/>
              <a:t>, [online] 14, pp.1375–1388. </a:t>
            </a:r>
            <a:r>
              <a:rPr lang="en-IN" dirty="0" err="1"/>
              <a:t>doi</a:t>
            </a:r>
            <a:r>
              <a:rPr lang="en-IN" dirty="0"/>
              <a:t>: </a:t>
            </a:r>
            <a:r>
              <a:rPr lang="en-IN" u="sng" dirty="0">
                <a:hlinkClick r:id="rId4"/>
              </a:rPr>
              <a:t>https://doi.org/10.2147/JAA.S326213</a:t>
            </a:r>
            <a:r>
              <a:rPr lang="en-IN" dirty="0"/>
              <a:t>.</a:t>
            </a:r>
          </a:p>
          <a:p>
            <a:r>
              <a:rPr lang="en-IN" dirty="0"/>
              <a:t>Butler, S. (2024). The power of motivational interviewing in healthcare. </a:t>
            </a:r>
            <a:r>
              <a:rPr lang="en-IN" i="1" dirty="0"/>
              <a:t>Practice Nursing</a:t>
            </a:r>
            <a:r>
              <a:rPr lang="en-IN" dirty="0"/>
              <a:t>, 35(7), pp.242–245. </a:t>
            </a:r>
            <a:r>
              <a:rPr lang="en-IN" dirty="0" err="1"/>
              <a:t>doi</a:t>
            </a:r>
            <a:r>
              <a:rPr lang="en-IN" dirty="0"/>
              <a:t>: </a:t>
            </a:r>
            <a:r>
              <a:rPr lang="en-IN" u="sng" dirty="0">
                <a:hlinkClick r:id="rId5"/>
              </a:rPr>
              <a:t>https://doi.org/10.12968/pnur.2024.35.7.242</a:t>
            </a:r>
            <a:r>
              <a:rPr lang="en-IN" dirty="0"/>
              <a:t>.</a:t>
            </a:r>
          </a:p>
          <a:p>
            <a:r>
              <a:rPr lang="en-IN" dirty="0"/>
              <a:t>Lola, </a:t>
            </a:r>
            <a:r>
              <a:rPr lang="en-IN" dirty="0" err="1"/>
              <a:t>Oyugi</a:t>
            </a:r>
            <a:r>
              <a:rPr lang="en-IN" dirty="0"/>
              <a:t>, A.A., P. W. Jeroen </a:t>
            </a:r>
            <a:r>
              <a:rPr lang="en-IN" dirty="0" err="1"/>
              <a:t>Maljaars</a:t>
            </a:r>
            <a:r>
              <a:rPr lang="en-IN" dirty="0"/>
              <a:t> and Andrea (2025). Modifiable Factors Influencing Disease Flares in Inflammatory Bowel Disease: A Literature Overview of Lifestyle, Psychological, and Environmental Risk Factors. </a:t>
            </a:r>
            <a:r>
              <a:rPr lang="en-IN" i="1" dirty="0"/>
              <a:t>Journal of Clinical Medicine</a:t>
            </a:r>
            <a:r>
              <a:rPr lang="en-IN" dirty="0"/>
              <a:t>, [online] 14(7), pp.2296–2296. </a:t>
            </a:r>
            <a:r>
              <a:rPr lang="en-IN" dirty="0" err="1"/>
              <a:t>doi</a:t>
            </a:r>
            <a:r>
              <a:rPr lang="en-IN" dirty="0"/>
              <a:t>: </a:t>
            </a:r>
            <a:r>
              <a:rPr lang="en-IN" u="sng" dirty="0">
                <a:hlinkClick r:id="rId6"/>
              </a:rPr>
              <a:t>https://doi.org/10.3390/jcm14072296</a:t>
            </a:r>
            <a:r>
              <a:rPr lang="en-IN" dirty="0"/>
              <a:t>.</a:t>
            </a:r>
          </a:p>
          <a:p>
            <a:r>
              <a:rPr lang="en-IN" dirty="0" err="1"/>
              <a:t>Migliore</a:t>
            </a:r>
            <a:r>
              <a:rPr lang="en-IN" dirty="0"/>
              <a:t>, L. and </a:t>
            </a:r>
            <a:r>
              <a:rPr lang="en-IN" dirty="0" err="1"/>
              <a:t>Coppedè</a:t>
            </a:r>
            <a:r>
              <a:rPr lang="en-IN" dirty="0"/>
              <a:t>, F. (2022). Gene–environment interactions in Alzheimer disease: the emerging role of epigenetics. </a:t>
            </a:r>
            <a:r>
              <a:rPr lang="en-IN" i="1" dirty="0"/>
              <a:t>Nature Reviews Neurology</a:t>
            </a:r>
            <a:r>
              <a:rPr lang="en-IN" dirty="0"/>
              <a:t>, [online] 18, pp.1–18. </a:t>
            </a:r>
            <a:r>
              <a:rPr lang="en-IN" dirty="0" err="1"/>
              <a:t>doi</a:t>
            </a:r>
            <a:r>
              <a:rPr lang="en-IN" dirty="0"/>
              <a:t>: </a:t>
            </a:r>
            <a:r>
              <a:rPr lang="en-IN" u="sng" dirty="0">
                <a:hlinkClick r:id="rId7"/>
              </a:rPr>
              <a:t>https://doi.org/10.1038/s41582-022-00714-w</a:t>
            </a:r>
            <a:r>
              <a:rPr lang="en-IN" dirty="0"/>
              <a:t>.</a:t>
            </a:r>
          </a:p>
        </p:txBody>
      </p:sp>
    </p:spTree>
    <p:extLst>
      <p:ext uri="{BB962C8B-B14F-4D97-AF65-F5344CB8AC3E}">
        <p14:creationId xmlns:p14="http://schemas.microsoft.com/office/powerpoint/2010/main" val="32382601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References </a:t>
            </a:r>
            <a:endParaRPr lang="en-US" dirty="0"/>
          </a:p>
        </p:txBody>
      </p:sp>
      <p:sp>
        <p:nvSpPr>
          <p:cNvPr id="3" name="Content Placeholder 2"/>
          <p:cNvSpPr>
            <a:spLocks noGrp="1"/>
          </p:cNvSpPr>
          <p:nvPr>
            <p:ph idx="1"/>
          </p:nvPr>
        </p:nvSpPr>
        <p:spPr>
          <a:xfrm>
            <a:off x="581192" y="2180496"/>
            <a:ext cx="10953311" cy="4481561"/>
          </a:xfrm>
        </p:spPr>
        <p:txBody>
          <a:bodyPr>
            <a:normAutofit fontScale="55000" lnSpcReduction="20000"/>
          </a:bodyPr>
          <a:lstStyle/>
          <a:p>
            <a:r>
              <a:rPr lang="en-US" dirty="0"/>
              <a:t>Ahmed, S., Chase, L.E., </a:t>
            </a:r>
            <a:r>
              <a:rPr lang="en-US" dirty="0" err="1"/>
              <a:t>Wagnild</a:t>
            </a:r>
            <a:r>
              <a:rPr lang="en-US" dirty="0"/>
              <a:t>, J., </a:t>
            </a:r>
            <a:r>
              <a:rPr lang="en-US" dirty="0" err="1"/>
              <a:t>Akhter</a:t>
            </a:r>
            <a:r>
              <a:rPr lang="en-US" dirty="0"/>
              <a:t>, N., </a:t>
            </a:r>
            <a:r>
              <a:rPr lang="en-US" dirty="0" err="1"/>
              <a:t>Sturridge</a:t>
            </a:r>
            <a:r>
              <a:rPr lang="en-US" dirty="0"/>
              <a:t>, S., Clarke, A., </a:t>
            </a:r>
            <a:r>
              <a:rPr lang="en-US" dirty="0" err="1"/>
              <a:t>Chowdhary</a:t>
            </a:r>
            <a:r>
              <a:rPr lang="en-US" dirty="0"/>
              <a:t>, P., </a:t>
            </a:r>
            <a:r>
              <a:rPr lang="en-US" dirty="0" err="1"/>
              <a:t>Mukami</a:t>
            </a:r>
            <a:r>
              <a:rPr lang="en-US" dirty="0"/>
              <a:t>, D., </a:t>
            </a:r>
            <a:r>
              <a:rPr lang="en-US" dirty="0" err="1"/>
              <a:t>Kasim</a:t>
            </a:r>
            <a:r>
              <a:rPr lang="en-US" dirty="0"/>
              <a:t>, A. and Hampshire, K. (2022). Community health workers and health equity in low- and middle-income countries: systematic review and recommendations for policy and practice. </a:t>
            </a:r>
            <a:r>
              <a:rPr lang="en-US" i="1" dirty="0"/>
              <a:t>International Journal for Equity in Health</a:t>
            </a:r>
            <a:r>
              <a:rPr lang="en-US" dirty="0"/>
              <a:t>, [online] 21(1). </a:t>
            </a:r>
            <a:r>
              <a:rPr lang="en-US" dirty="0" err="1"/>
              <a:t>doi</a:t>
            </a:r>
            <a:r>
              <a:rPr lang="en-US" dirty="0"/>
              <a:t>: </a:t>
            </a:r>
            <a:r>
              <a:rPr lang="en-US" u="sng" dirty="0">
                <a:hlinkClick r:id="rId2"/>
              </a:rPr>
              <a:t>https://doi.org/10.1186/s12939-021-01615-y</a:t>
            </a:r>
            <a:r>
              <a:rPr lang="en-US" dirty="0"/>
              <a:t>.</a:t>
            </a:r>
          </a:p>
          <a:p>
            <a:r>
              <a:rPr lang="en-US" dirty="0"/>
              <a:t>Bush, A. and </a:t>
            </a:r>
            <a:r>
              <a:rPr lang="en-US" dirty="0" err="1"/>
              <a:t>Pavord</a:t>
            </a:r>
            <a:r>
              <a:rPr lang="en-US" dirty="0"/>
              <a:t>, I.D. (2021). Forthcoming UK asthma guidelines: an opportunity to improve asthma outcomes. </a:t>
            </a:r>
            <a:r>
              <a:rPr lang="en-US" i="1" dirty="0"/>
              <a:t>The Lancet</a:t>
            </a:r>
            <a:r>
              <a:rPr lang="en-US" dirty="0"/>
              <a:t>, 398(10314). </a:t>
            </a:r>
            <a:r>
              <a:rPr lang="en-US" dirty="0" err="1"/>
              <a:t>doi</a:t>
            </a:r>
            <a:r>
              <a:rPr lang="en-US" dirty="0"/>
              <a:t>: </a:t>
            </a:r>
            <a:r>
              <a:rPr lang="en-US" u="sng" dirty="0">
                <a:hlinkClick r:id="rId3"/>
              </a:rPr>
              <a:t>https://doi.org/10.1016/s0140-6736(21)02244-3</a:t>
            </a:r>
            <a:r>
              <a:rPr lang="en-US" dirty="0"/>
              <a:t>.</a:t>
            </a:r>
          </a:p>
          <a:p>
            <a:r>
              <a:rPr lang="en-US" dirty="0" err="1"/>
              <a:t>Dahiru</a:t>
            </a:r>
            <a:r>
              <a:rPr lang="en-US" dirty="0"/>
              <a:t> </a:t>
            </a:r>
            <a:r>
              <a:rPr lang="en-US" dirty="0" err="1"/>
              <a:t>Adamu</a:t>
            </a:r>
            <a:r>
              <a:rPr lang="en-US" dirty="0"/>
              <a:t> </a:t>
            </a:r>
            <a:r>
              <a:rPr lang="en-US" dirty="0" err="1"/>
              <a:t>Aliyu</a:t>
            </a:r>
            <a:r>
              <a:rPr lang="en-US" dirty="0"/>
              <a:t>, </a:t>
            </a:r>
            <a:r>
              <a:rPr lang="en-US" dirty="0" err="1"/>
              <a:t>Akashah</a:t>
            </a:r>
            <a:r>
              <a:rPr lang="en-US" dirty="0"/>
              <a:t>, E., </a:t>
            </a:r>
            <a:r>
              <a:rPr lang="en-US" dirty="0" err="1"/>
              <a:t>Yahaya</a:t>
            </a:r>
            <a:r>
              <a:rPr lang="en-US" dirty="0"/>
              <a:t> </a:t>
            </a:r>
            <a:r>
              <a:rPr lang="en-US" dirty="0" err="1"/>
              <a:t>Saidu</a:t>
            </a:r>
            <a:r>
              <a:rPr lang="en-US" dirty="0"/>
              <a:t>, </a:t>
            </a:r>
            <a:r>
              <a:rPr lang="en-US" dirty="0" err="1"/>
              <a:t>Adamu</a:t>
            </a:r>
            <a:r>
              <a:rPr lang="en-US" dirty="0"/>
              <a:t>, S., </a:t>
            </a:r>
            <a:r>
              <a:rPr lang="en-US" dirty="0" err="1"/>
              <a:t>Kabir</a:t>
            </a:r>
            <a:r>
              <a:rPr lang="en-US" dirty="0"/>
              <a:t> Ismail </a:t>
            </a:r>
            <a:r>
              <a:rPr lang="en-US" dirty="0" err="1"/>
              <a:t>Umar</a:t>
            </a:r>
            <a:r>
              <a:rPr lang="en-US" dirty="0"/>
              <a:t>, </a:t>
            </a:r>
            <a:r>
              <a:rPr lang="en-US" dirty="0" err="1"/>
              <a:t>Abubakar</a:t>
            </a:r>
            <a:r>
              <a:rPr lang="en-US" dirty="0"/>
              <a:t> </a:t>
            </a:r>
            <a:r>
              <a:rPr lang="en-US" dirty="0" err="1"/>
              <a:t>Sadiq</a:t>
            </a:r>
            <a:r>
              <a:rPr lang="en-US" dirty="0"/>
              <a:t> </a:t>
            </a:r>
            <a:r>
              <a:rPr lang="en-US" dirty="0" err="1"/>
              <a:t>Bunu</a:t>
            </a:r>
            <a:r>
              <a:rPr lang="en-US" dirty="0"/>
              <a:t> and </a:t>
            </a:r>
            <a:r>
              <a:rPr lang="en-US" dirty="0" err="1"/>
              <a:t>Hussaini</a:t>
            </a:r>
            <a:r>
              <a:rPr lang="en-US" dirty="0"/>
              <a:t> </a:t>
            </a:r>
            <a:r>
              <a:rPr lang="en-US" dirty="0" err="1"/>
              <a:t>Mamman</a:t>
            </a:r>
            <a:r>
              <a:rPr lang="en-US" dirty="0"/>
              <a:t> (2024). Optimization Techniques for Asthma Exacerbation Prediction Models: A Systematic Literature Review. </a:t>
            </a:r>
            <a:r>
              <a:rPr lang="en-US" i="1" dirty="0"/>
              <a:t>IEEE Access</a:t>
            </a:r>
            <a:r>
              <a:rPr lang="en-US" dirty="0"/>
              <a:t>, pp.1–1. </a:t>
            </a:r>
            <a:r>
              <a:rPr lang="en-US" dirty="0" err="1"/>
              <a:t>doi</a:t>
            </a:r>
            <a:r>
              <a:rPr lang="en-US" dirty="0"/>
              <a:t>: </a:t>
            </a:r>
            <a:r>
              <a:rPr lang="en-US" u="sng" dirty="0">
                <a:hlinkClick r:id="rId4"/>
              </a:rPr>
              <a:t>https://doi.org/10.1109/access.2024.3440502</a:t>
            </a:r>
            <a:r>
              <a:rPr lang="en-US" dirty="0"/>
              <a:t>.</a:t>
            </a:r>
          </a:p>
          <a:p>
            <a:r>
              <a:rPr lang="en-US" dirty="0" err="1"/>
              <a:t>Driever</a:t>
            </a:r>
            <a:r>
              <a:rPr lang="en-US" dirty="0"/>
              <a:t>, E.M., </a:t>
            </a:r>
            <a:r>
              <a:rPr lang="en-US" dirty="0" err="1"/>
              <a:t>Stiggelbout</a:t>
            </a:r>
            <a:r>
              <a:rPr lang="en-US" dirty="0"/>
              <a:t>, A.M. and Brand, P.L.P. (2022). Patients’ preferred and perceived decision-making roles, and observed patient involvement in videotaped encounters with medical specialists. </a:t>
            </a:r>
            <a:r>
              <a:rPr lang="en-US" i="1" dirty="0"/>
              <a:t>Patient Education and Counseling</a:t>
            </a:r>
            <a:r>
              <a:rPr lang="en-US" dirty="0"/>
              <a:t>, 105(8). </a:t>
            </a:r>
            <a:r>
              <a:rPr lang="en-US" dirty="0" err="1"/>
              <a:t>doi</a:t>
            </a:r>
            <a:r>
              <a:rPr lang="en-US" dirty="0"/>
              <a:t>: </a:t>
            </a:r>
            <a:r>
              <a:rPr lang="en-US" u="sng" dirty="0">
                <a:hlinkClick r:id="rId5"/>
              </a:rPr>
              <a:t>https://doi.org/10.1016/j.pec.2022.03.025</a:t>
            </a:r>
            <a:r>
              <a:rPr lang="en-US" dirty="0"/>
              <a:t>.</a:t>
            </a:r>
          </a:p>
          <a:p>
            <a:r>
              <a:rPr lang="en-US" dirty="0" err="1"/>
              <a:t>Elston</a:t>
            </a:r>
            <a:r>
              <a:rPr lang="en-US" dirty="0"/>
              <a:t>, R. (2021). </a:t>
            </a:r>
            <a:r>
              <a:rPr lang="en-US" dirty="0" err="1"/>
              <a:t>Recognising</a:t>
            </a:r>
            <a:r>
              <a:rPr lang="en-US" dirty="0"/>
              <a:t> and managing an acute asthma attack. </a:t>
            </a:r>
            <a:r>
              <a:rPr lang="en-US" i="1" dirty="0"/>
              <a:t>British Journal of Child Health</a:t>
            </a:r>
            <a:r>
              <a:rPr lang="en-US" dirty="0"/>
              <a:t>, [online] 2(1), pp.12–18. </a:t>
            </a:r>
            <a:r>
              <a:rPr lang="en-US" dirty="0" err="1"/>
              <a:t>doi</a:t>
            </a:r>
            <a:r>
              <a:rPr lang="en-US" dirty="0"/>
              <a:t>: </a:t>
            </a:r>
            <a:r>
              <a:rPr lang="en-US" u="sng" dirty="0">
                <a:hlinkClick r:id="rId6"/>
              </a:rPr>
              <a:t>https://doi.org/10.12968/chhe.2021.2.1.12</a:t>
            </a:r>
            <a:r>
              <a:rPr lang="en-US" dirty="0"/>
              <a:t>.</a:t>
            </a:r>
          </a:p>
          <a:p>
            <a:r>
              <a:rPr lang="en-US" dirty="0" err="1"/>
              <a:t>Guedes</a:t>
            </a:r>
            <a:r>
              <a:rPr lang="en-US" dirty="0"/>
              <a:t>, F., </a:t>
            </a:r>
            <a:r>
              <a:rPr lang="en-US" dirty="0" err="1"/>
              <a:t>Branquinho</a:t>
            </a:r>
            <a:r>
              <a:rPr lang="en-US" dirty="0"/>
              <a:t>, M.V., Sousa, A.C., </a:t>
            </a:r>
            <a:r>
              <a:rPr lang="en-US" dirty="0" err="1"/>
              <a:t>Alvites</a:t>
            </a:r>
            <a:r>
              <a:rPr lang="en-US" dirty="0"/>
              <a:t>, R.D., </a:t>
            </a:r>
            <a:r>
              <a:rPr lang="en-US" dirty="0" err="1"/>
              <a:t>Bugalho</a:t>
            </a:r>
            <a:r>
              <a:rPr lang="en-US" dirty="0"/>
              <a:t>, A. and </a:t>
            </a:r>
            <a:r>
              <a:rPr lang="en-US" dirty="0" err="1"/>
              <a:t>Maurício</a:t>
            </a:r>
            <a:r>
              <a:rPr lang="en-US" dirty="0"/>
              <a:t>, A.C. (2022). Central airway obstruction: is it time to move forward? </a:t>
            </a:r>
            <a:r>
              <a:rPr lang="en-US" i="1" dirty="0"/>
              <a:t>BMC Pulmonary Medicine</a:t>
            </a:r>
            <a:r>
              <a:rPr lang="en-US" dirty="0"/>
              <a:t>, 22(1). </a:t>
            </a:r>
            <a:r>
              <a:rPr lang="en-US" dirty="0" err="1"/>
              <a:t>doi</a:t>
            </a:r>
            <a:r>
              <a:rPr lang="en-US" dirty="0"/>
              <a:t>: </a:t>
            </a:r>
            <a:r>
              <a:rPr lang="en-US" u="sng" dirty="0">
                <a:hlinkClick r:id="rId7"/>
              </a:rPr>
              <a:t>https://doi.org/10.1186/s12890-022-01862-x</a:t>
            </a:r>
            <a:r>
              <a:rPr lang="en-US" dirty="0"/>
              <a:t>.</a:t>
            </a:r>
          </a:p>
          <a:p>
            <a:r>
              <a:rPr lang="en-US" dirty="0"/>
              <a:t>Hsiao, Y.-H., Tseng, C.-M., </a:t>
            </a:r>
            <a:r>
              <a:rPr lang="en-US" dirty="0" err="1"/>
              <a:t>Sheu</a:t>
            </a:r>
            <a:r>
              <a:rPr lang="en-US" dirty="0"/>
              <a:t>, C.-C., Wang, H.-Y., </a:t>
            </a:r>
            <a:r>
              <a:rPr lang="en-US" dirty="0" err="1"/>
              <a:t>Ko</a:t>
            </a:r>
            <a:r>
              <a:rPr lang="en-US" dirty="0"/>
              <a:t>, H.-K., Su, K.-C., Tao, C.-W., Tsai, M.-J. and Chen, Y.-F. (2022). Shared Decision-Making Facilitates Inhaler Choice in Patients with Newly-Diagnosed Chronic Obstructive Pulmonary Disease: A Multicenter Prospective Study. </a:t>
            </a:r>
            <a:r>
              <a:rPr lang="en-US" i="1" dirty="0"/>
              <a:t>International Journal of Chronic Obstructive Pulmonary Disease</a:t>
            </a:r>
            <a:r>
              <a:rPr lang="en-US" dirty="0"/>
              <a:t>, [online] 17, pp.2067–2078. </a:t>
            </a:r>
            <a:r>
              <a:rPr lang="en-US" dirty="0" err="1"/>
              <a:t>doi</a:t>
            </a:r>
            <a:r>
              <a:rPr lang="en-US" dirty="0"/>
              <a:t>: </a:t>
            </a:r>
            <a:r>
              <a:rPr lang="en-US" u="sng" dirty="0">
                <a:hlinkClick r:id="rId8"/>
              </a:rPr>
              <a:t>https://doi.org/10.2147/COPD.S376547</a:t>
            </a:r>
            <a:r>
              <a:rPr lang="en-US" dirty="0"/>
              <a:t>.</a:t>
            </a:r>
          </a:p>
          <a:p>
            <a:r>
              <a:rPr lang="en-US" dirty="0" err="1"/>
              <a:t>Jayasooriya</a:t>
            </a:r>
            <a:r>
              <a:rPr lang="en-US" dirty="0"/>
              <a:t>, S.M., Devereux, G., Soriano, J.B., Singh, N., </a:t>
            </a:r>
            <a:r>
              <a:rPr lang="en-US" dirty="0" err="1"/>
              <a:t>Refiloe</a:t>
            </a:r>
            <a:r>
              <a:rPr lang="en-US" dirty="0"/>
              <a:t> </a:t>
            </a:r>
            <a:r>
              <a:rPr lang="en-US" dirty="0" err="1"/>
              <a:t>Masekela</a:t>
            </a:r>
            <a:r>
              <a:rPr lang="en-US" dirty="0"/>
              <a:t>, Mortimer, K. and Burney, P. (2025). Asthma: epidemiology, risk factors, and opportunities for prevention and treatment. </a:t>
            </a:r>
            <a:r>
              <a:rPr lang="en-US" i="1" dirty="0" err="1"/>
              <a:t>PubMed</a:t>
            </a:r>
            <a:r>
              <a:rPr lang="en-US" dirty="0"/>
              <a:t>, [online] 13(8). </a:t>
            </a:r>
            <a:r>
              <a:rPr lang="en-US" dirty="0" err="1"/>
              <a:t>doi</a:t>
            </a:r>
            <a:r>
              <a:rPr lang="en-US" dirty="0"/>
              <a:t>: </a:t>
            </a:r>
            <a:r>
              <a:rPr lang="en-US" u="sng" dirty="0">
                <a:hlinkClick r:id="rId9"/>
              </a:rPr>
              <a:t>https://doi.org/10.1016/s2213-2600(24)00383-7</a:t>
            </a:r>
            <a:r>
              <a:rPr lang="en-US" dirty="0"/>
              <a:t>.</a:t>
            </a:r>
          </a:p>
          <a:p>
            <a:r>
              <a:rPr lang="en-US" dirty="0"/>
              <a:t>Jung, T. and </a:t>
            </a:r>
            <a:r>
              <a:rPr lang="en-US" dirty="0" err="1"/>
              <a:t>Vij</a:t>
            </a:r>
            <a:r>
              <a:rPr lang="en-US" dirty="0"/>
              <a:t>, N. (2021). Early Diagnosis and Real-Time Monitoring of Regional Lung Function Changes to Prevent Chronic Obstructive Pulmonary Disease Progression to Severe Emphysema. </a:t>
            </a:r>
            <a:r>
              <a:rPr lang="en-US" i="1" dirty="0"/>
              <a:t>Journal of Clinical Medicine</a:t>
            </a:r>
            <a:r>
              <a:rPr lang="en-US" dirty="0"/>
              <a:t>, 10(24), p.5811. </a:t>
            </a:r>
            <a:r>
              <a:rPr lang="en-US" dirty="0" err="1"/>
              <a:t>doi</a:t>
            </a:r>
            <a:r>
              <a:rPr lang="en-US" dirty="0"/>
              <a:t>: </a:t>
            </a:r>
            <a:r>
              <a:rPr lang="en-US" u="sng" dirty="0">
                <a:hlinkClick r:id="rId10"/>
              </a:rPr>
              <a:t>https://doi.org/10.3390/jcm10245811</a:t>
            </a:r>
            <a:r>
              <a:rPr lang="en-US" dirty="0"/>
              <a:t>.</a:t>
            </a:r>
          </a:p>
          <a:p>
            <a:r>
              <a:rPr lang="en-US" dirty="0" err="1"/>
              <a:t>Kappen</a:t>
            </a:r>
            <a:r>
              <a:rPr lang="en-US" dirty="0"/>
              <a:t>, J.H., </a:t>
            </a:r>
            <a:r>
              <a:rPr lang="en-US" dirty="0" err="1"/>
              <a:t>Ioana</a:t>
            </a:r>
            <a:r>
              <a:rPr lang="en-US" dirty="0"/>
              <a:t> </a:t>
            </a:r>
            <a:r>
              <a:rPr lang="en-US" dirty="0" err="1"/>
              <a:t>Agache</a:t>
            </a:r>
            <a:r>
              <a:rPr lang="en-US" dirty="0"/>
              <a:t>, </a:t>
            </a:r>
            <a:r>
              <a:rPr lang="en-US" dirty="0" err="1"/>
              <a:t>Marek</a:t>
            </a:r>
            <a:r>
              <a:rPr lang="en-US" dirty="0"/>
              <a:t> </a:t>
            </a:r>
            <a:r>
              <a:rPr lang="en-US" dirty="0" err="1"/>
              <a:t>Jutel</a:t>
            </a:r>
            <a:r>
              <a:rPr lang="en-US" dirty="0"/>
              <a:t>, </a:t>
            </a:r>
            <a:r>
              <a:rPr lang="en-US" dirty="0" err="1"/>
              <a:t>Pillai</a:t>
            </a:r>
            <a:r>
              <a:rPr lang="en-US" dirty="0"/>
              <a:t>, P. and Corrigan, C.J. (2024). Allergen Immunotherapy for Asthma. </a:t>
            </a:r>
            <a:r>
              <a:rPr lang="en-US" i="1" dirty="0"/>
              <a:t>Journal of allergy and clinical immunology. In practice/The Journal of allergy and clinical immunology. In practice</a:t>
            </a:r>
            <a:r>
              <a:rPr lang="en-US" dirty="0"/>
              <a:t>, 12(1), pp.23–30. </a:t>
            </a:r>
            <a:r>
              <a:rPr lang="en-US" dirty="0" err="1"/>
              <a:t>doi</a:t>
            </a:r>
            <a:r>
              <a:rPr lang="en-US" dirty="0"/>
              <a:t>: </a:t>
            </a:r>
            <a:r>
              <a:rPr lang="en-US" u="sng" dirty="0">
                <a:hlinkClick r:id="rId11"/>
              </a:rPr>
              <a:t>https://doi.org/10.1016/j.jaip.2023.11.031</a:t>
            </a:r>
            <a:r>
              <a:rPr lang="en-US" dirty="0"/>
              <a:t>.</a:t>
            </a:r>
          </a:p>
          <a:p>
            <a:r>
              <a:rPr lang="en-US" dirty="0"/>
              <a:t>Pagano, S., </a:t>
            </a:r>
            <a:r>
              <a:rPr lang="en-US" dirty="0" err="1"/>
              <a:t>Ho</a:t>
            </a:r>
            <a:r>
              <a:rPr lang="en-US" u="sng" dirty="0" err="1"/>
              <a:t>.o</a:t>
            </a:r>
            <a:r>
              <a:rPr lang="en-US" dirty="0" err="1"/>
              <a:t>Schwarz</a:t>
            </a:r>
            <a:r>
              <a:rPr lang="en-US" dirty="0"/>
              <a:t>, C., Loft, N., Andersen, V., </a:t>
            </a:r>
            <a:r>
              <a:rPr lang="en-US" dirty="0" err="1"/>
              <a:t>Juul</a:t>
            </a:r>
            <a:r>
              <a:rPr lang="en-US" dirty="0"/>
              <a:t>, L., </a:t>
            </a:r>
            <a:r>
              <a:rPr lang="en-US" dirty="0" err="1"/>
              <a:t>Zachariae</a:t>
            </a:r>
            <a:r>
              <a:rPr lang="en-US" dirty="0"/>
              <a:t>, C. and </a:t>
            </a:r>
            <a:r>
              <a:rPr lang="en-US" dirty="0" err="1"/>
              <a:t>Skov</a:t>
            </a:r>
            <a:r>
              <a:rPr lang="en-US" dirty="0"/>
              <a:t>, L. (2020). Are Systemic Corticosteroids Causing Psoriasis Flare-Ups? Questionnaire for Danish Dermatologists, Gastroenterologists and Rheumatologists. </a:t>
            </a:r>
            <a:r>
              <a:rPr lang="en-US" i="1" dirty="0"/>
              <a:t>Dermatology</a:t>
            </a:r>
            <a:r>
              <a:rPr lang="en-US" dirty="0"/>
              <a:t>, pp.1–7. </a:t>
            </a:r>
            <a:r>
              <a:rPr lang="en-US" dirty="0" err="1"/>
              <a:t>doi</a:t>
            </a:r>
            <a:r>
              <a:rPr lang="en-US" dirty="0"/>
              <a:t>: </a:t>
            </a:r>
            <a:r>
              <a:rPr lang="en-US" u="sng" dirty="0">
                <a:hlinkClick r:id="rId12"/>
              </a:rPr>
              <a:t>https://doi.org/10.1159/000510712</a:t>
            </a:r>
            <a:r>
              <a:rPr lang="en-US" dirty="0"/>
              <a:t>.</a:t>
            </a:r>
          </a:p>
          <a:p>
            <a:r>
              <a:rPr lang="en-US" dirty="0"/>
              <a:t>van den Berge, M., van </a:t>
            </a:r>
            <a:r>
              <a:rPr lang="en-US" dirty="0" err="1"/>
              <a:t>der</a:t>
            </a:r>
            <a:r>
              <a:rPr lang="en-US" dirty="0"/>
              <a:t> </a:t>
            </a:r>
            <a:r>
              <a:rPr lang="en-US" dirty="0" err="1"/>
              <a:t>Beek</a:t>
            </a:r>
            <a:r>
              <a:rPr lang="en-US" dirty="0"/>
              <a:t>, A.J., </a:t>
            </a:r>
            <a:r>
              <a:rPr lang="en-US" dirty="0" err="1"/>
              <a:t>Türkeli</a:t>
            </a:r>
            <a:r>
              <a:rPr lang="en-US" dirty="0"/>
              <a:t>, R., van </a:t>
            </a:r>
            <a:r>
              <a:rPr lang="en-US" dirty="0" err="1"/>
              <a:t>Kalken</a:t>
            </a:r>
            <a:r>
              <a:rPr lang="en-US" dirty="0"/>
              <a:t>, M. and </a:t>
            </a:r>
            <a:r>
              <a:rPr lang="en-US" dirty="0" err="1"/>
              <a:t>Hulsegge</a:t>
            </a:r>
            <a:r>
              <a:rPr lang="en-US" dirty="0"/>
              <a:t>, G. (2021). Work-related physical and psychosocial risk factors cluster with obesity, smoking and physical inactivity. </a:t>
            </a:r>
            <a:r>
              <a:rPr lang="en-US" i="1" dirty="0"/>
              <a:t>International Archives of Occupational and Environmental Health</a:t>
            </a:r>
            <a:r>
              <a:rPr lang="en-US" dirty="0"/>
              <a:t>. </a:t>
            </a:r>
            <a:r>
              <a:rPr lang="en-US" dirty="0" err="1"/>
              <a:t>doi</a:t>
            </a:r>
            <a:r>
              <a:rPr lang="en-US" dirty="0"/>
              <a:t>: </a:t>
            </a:r>
            <a:r>
              <a:rPr lang="en-US" u="sng" dirty="0">
                <a:hlinkClick r:id="rId13"/>
              </a:rPr>
              <a:t>https://doi.org/10.1007/s00420-020-01627-1</a:t>
            </a:r>
            <a:r>
              <a:rPr lang="en-US" dirty="0"/>
              <a:t>.</a:t>
            </a:r>
          </a:p>
          <a:p>
            <a:r>
              <a:rPr lang="en-US" dirty="0"/>
              <a:t>Ward, F. (2022). Engaging communities in addressing air quality: a scoping review. </a:t>
            </a:r>
            <a:r>
              <a:rPr lang="en-US" i="1" dirty="0"/>
              <a:t>Environmental Health</a:t>
            </a:r>
            <a:r>
              <a:rPr lang="en-US" dirty="0"/>
              <a:t>, 21(1). </a:t>
            </a:r>
            <a:r>
              <a:rPr lang="en-US" dirty="0" err="1"/>
              <a:t>doi</a:t>
            </a:r>
            <a:r>
              <a:rPr lang="en-US" dirty="0"/>
              <a:t>: </a:t>
            </a:r>
            <a:r>
              <a:rPr lang="en-US" u="sng" dirty="0">
                <a:hlinkClick r:id="rId14"/>
              </a:rPr>
              <a:t>https://doi.org/10.1186/s12940-022-00896-2</a:t>
            </a:r>
            <a:r>
              <a:rPr lang="en-US" dirty="0"/>
              <a:t>.</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E22A-7F57-45D7-A568-5D8FC109F602}"/>
              </a:ext>
            </a:extLst>
          </p:cNvPr>
          <p:cNvSpPr>
            <a:spLocks noGrp="1"/>
          </p:cNvSpPr>
          <p:nvPr>
            <p:ph type="title"/>
          </p:nvPr>
        </p:nvSpPr>
        <p:spPr/>
        <p:txBody>
          <a:bodyPr/>
          <a:lstStyle/>
          <a:p>
            <a:r>
              <a:rPr lang="en-US" b="1" dirty="0"/>
              <a:t>References List </a:t>
            </a:r>
            <a:endParaRPr lang="en-IN" b="1" dirty="0"/>
          </a:p>
        </p:txBody>
      </p:sp>
      <p:sp>
        <p:nvSpPr>
          <p:cNvPr id="3" name="Content Placeholder 2">
            <a:extLst>
              <a:ext uri="{FF2B5EF4-FFF2-40B4-BE49-F238E27FC236}">
                <a16:creationId xmlns:a16="http://schemas.microsoft.com/office/drawing/2014/main" id="{61BBD82F-F8AD-4511-A607-9FA4D12471B8}"/>
              </a:ext>
            </a:extLst>
          </p:cNvPr>
          <p:cNvSpPr>
            <a:spLocks noGrp="1"/>
          </p:cNvSpPr>
          <p:nvPr>
            <p:ph idx="1"/>
          </p:nvPr>
        </p:nvSpPr>
        <p:spPr>
          <a:xfrm>
            <a:off x="304800" y="1815548"/>
            <a:ext cx="11529391" cy="4837043"/>
          </a:xfrm>
        </p:spPr>
        <p:txBody>
          <a:bodyPr>
            <a:normAutofit fontScale="55000" lnSpcReduction="20000"/>
          </a:bodyPr>
          <a:lstStyle/>
          <a:p>
            <a:r>
              <a:rPr lang="en-IN" dirty="0"/>
              <a:t>Admin (2022). </a:t>
            </a:r>
            <a:r>
              <a:rPr lang="en-IN" i="1" dirty="0"/>
              <a:t>What are the new WHO Air Quality Guidelines?</a:t>
            </a:r>
            <a:r>
              <a:rPr lang="en-IN" dirty="0"/>
              <a:t> [online] WKC Group. Available at: </a:t>
            </a:r>
            <a:r>
              <a:rPr lang="en-IN" u="sng" dirty="0">
                <a:hlinkClick r:id="rId2"/>
              </a:rPr>
              <a:t>https://www.wkcgroup.com/news/new-world-health-organisation-air-quality-guidelines/</a:t>
            </a:r>
            <a:r>
              <a:rPr lang="en-IN" dirty="0"/>
              <a:t>. </a:t>
            </a:r>
          </a:p>
          <a:p>
            <a:r>
              <a:rPr lang="en-IN" dirty="0"/>
              <a:t>admin (2025). </a:t>
            </a:r>
            <a:r>
              <a:rPr lang="en-IN" i="1" dirty="0"/>
              <a:t>Breaking the Stigma: Creating a Culture of Compassion in Mental Health Care - Aura | Monthly e Magazine</a:t>
            </a:r>
            <a:r>
              <a:rPr lang="en-IN" dirty="0"/>
              <a:t>. [online] Aura | Monthly e Magazine. Available at: </a:t>
            </a:r>
            <a:r>
              <a:rPr lang="en-IN" u="sng" dirty="0">
                <a:hlinkClick r:id="rId3"/>
              </a:rPr>
              <a:t>https://auramag.in/breaking-the-stigma-creating-a-culture-of-compassion-in-mental-health-care/</a:t>
            </a:r>
            <a:r>
              <a:rPr lang="en-IN" dirty="0"/>
              <a:t> [Accessed 6 Dec. 2025].</a:t>
            </a:r>
          </a:p>
          <a:p>
            <a:r>
              <a:rPr lang="en-IN" dirty="0"/>
              <a:t>Asthma and Allergy Foundation of America (2025). </a:t>
            </a:r>
            <a:r>
              <a:rPr lang="en-IN" i="1" dirty="0"/>
              <a:t>Cost of Asthma on Society</a:t>
            </a:r>
            <a:r>
              <a:rPr lang="en-IN" dirty="0"/>
              <a:t>. [online] Asthma &amp; Allergy Foundation of America. Available at: </a:t>
            </a:r>
            <a:r>
              <a:rPr lang="en-IN" u="sng" dirty="0">
                <a:hlinkClick r:id="rId4"/>
              </a:rPr>
              <a:t>https://aafa.org/advocacy/key-issues/access-to-health-care/cost-of-asthma-on-society/</a:t>
            </a:r>
            <a:r>
              <a:rPr lang="en-IN" dirty="0"/>
              <a:t>. </a:t>
            </a:r>
          </a:p>
          <a:p>
            <a:r>
              <a:rPr lang="en-IN" dirty="0"/>
              <a:t>Author, S.T. (2025). </a:t>
            </a:r>
            <a:r>
              <a:rPr lang="en-IN" i="1" dirty="0"/>
              <a:t>Patient Centricity: The Future of Modern Healthcare</a:t>
            </a:r>
            <a:r>
              <a:rPr lang="en-IN" dirty="0"/>
              <a:t>. [online] SRM Technologies - Global Partner for Digital, Embedded and Product Engineering Services. Available at: </a:t>
            </a:r>
            <a:r>
              <a:rPr lang="en-IN" u="sng" dirty="0">
                <a:hlinkClick r:id="rId5"/>
              </a:rPr>
              <a:t>https://www.srmtech.com/knowledge-base/blogs/essence-of-patient-centricity-in-revolutionizing-healthcare-service-delivery/</a:t>
            </a:r>
            <a:r>
              <a:rPr lang="en-IN" dirty="0"/>
              <a:t>  [Accessed 6 Dec. 2025].</a:t>
            </a:r>
          </a:p>
          <a:p>
            <a:r>
              <a:rPr lang="en-IN" dirty="0"/>
              <a:t>AYPH - Youth Health Data. (n.d.). </a:t>
            </a:r>
            <a:r>
              <a:rPr lang="en-IN" i="1" dirty="0"/>
              <a:t>Asthma</a:t>
            </a:r>
            <a:r>
              <a:rPr lang="en-IN" dirty="0"/>
              <a:t>. [online] Available at: </a:t>
            </a:r>
            <a:r>
              <a:rPr lang="en-IN" u="sng" dirty="0">
                <a:hlinkClick r:id="rId6"/>
              </a:rPr>
              <a:t>https://ayph-youthhealthdata.org.uk/key-data/physical-health-conditions/asthma/</a:t>
            </a:r>
            <a:r>
              <a:rPr lang="en-IN" dirty="0"/>
              <a:t>. </a:t>
            </a:r>
          </a:p>
          <a:p>
            <a:r>
              <a:rPr lang="en-IN" dirty="0" err="1"/>
              <a:t>DepositPhotos</a:t>
            </a:r>
            <a:r>
              <a:rPr lang="en-IN" dirty="0"/>
              <a:t>. (2024). </a:t>
            </a:r>
            <a:r>
              <a:rPr lang="en-IN" i="1" dirty="0"/>
              <a:t>Gastroesophageal Reflux disease diagram scheme</a:t>
            </a:r>
            <a:r>
              <a:rPr lang="en-IN" dirty="0"/>
              <a:t>. [online] Available at: </a:t>
            </a:r>
            <a:r>
              <a:rPr lang="en-IN" u="sng" dirty="0">
                <a:hlinkClick r:id="rId7"/>
              </a:rPr>
              <a:t>https://depositphotos.com/vector/gastroesophageal-reflux-disease-diagram-scheme-181412778.html</a:t>
            </a:r>
            <a:r>
              <a:rPr lang="en-IN" dirty="0"/>
              <a:t>  [Accessed 6 Dec. 2025].</a:t>
            </a:r>
          </a:p>
          <a:p>
            <a:r>
              <a:rPr lang="en-IN" dirty="0"/>
              <a:t>JAIN College - JAIN Group Initiative. (2025). </a:t>
            </a:r>
            <a:r>
              <a:rPr lang="en-IN" i="1" dirty="0"/>
              <a:t>Respiratory System: Structure, Functions and Facts</a:t>
            </a:r>
            <a:r>
              <a:rPr lang="en-IN" dirty="0"/>
              <a:t>. [online] Available at: </a:t>
            </a:r>
            <a:r>
              <a:rPr lang="en-IN" u="sng" dirty="0">
                <a:hlinkClick r:id="rId8"/>
              </a:rPr>
              <a:t>https://www.jaincollege.ac.in/blogs/respiratory-system</a:t>
            </a:r>
            <a:r>
              <a:rPr lang="en-IN" dirty="0"/>
              <a:t>  [Accessed 6 Dec. 2025].</a:t>
            </a:r>
          </a:p>
          <a:p>
            <a:r>
              <a:rPr lang="en-IN" dirty="0" err="1"/>
              <a:t>Makhinova</a:t>
            </a:r>
            <a:r>
              <a:rPr lang="en-IN" dirty="0"/>
              <a:t>, T., </a:t>
            </a:r>
            <a:r>
              <a:rPr lang="en-IN" dirty="0" err="1"/>
              <a:t>Barner</a:t>
            </a:r>
            <a:r>
              <a:rPr lang="en-IN" dirty="0"/>
              <a:t>, J.C., Brown, C.M., Richards, K.M., </a:t>
            </a:r>
            <a:r>
              <a:rPr lang="en-IN" dirty="0" err="1"/>
              <a:t>Rascati</a:t>
            </a:r>
            <a:r>
              <a:rPr lang="en-IN" dirty="0"/>
              <a:t>, K.L. and Nag, A. (2022). Improving Asthma Management: Patient–Pharmacist Partnership Program in Enhancing Therapy Adherence. </a:t>
            </a:r>
            <a:r>
              <a:rPr lang="en-IN" i="1" dirty="0"/>
              <a:t>Pharmacy</a:t>
            </a:r>
            <a:r>
              <a:rPr lang="en-IN" dirty="0"/>
              <a:t>, 10(1), p.34. </a:t>
            </a:r>
            <a:r>
              <a:rPr lang="en-IN" dirty="0" err="1"/>
              <a:t>doi</a:t>
            </a:r>
            <a:r>
              <a:rPr lang="en-IN" dirty="0"/>
              <a:t>: </a:t>
            </a:r>
            <a:r>
              <a:rPr lang="en-IN" u="sng" dirty="0">
                <a:hlinkClick r:id="rId9"/>
              </a:rPr>
              <a:t>https://doi.org/10.3390/pharmacy10010034</a:t>
            </a:r>
            <a:r>
              <a:rPr lang="en-IN" dirty="0"/>
              <a:t>. </a:t>
            </a:r>
          </a:p>
          <a:p>
            <a:r>
              <a:rPr lang="en-IN" dirty="0"/>
              <a:t>Management of Asthma and Chronic Obstructive Pulmonary Disease with Combination Inhaled Corticosteroids and Long-Acting β-Agonists: A Review of Comparative Effectiveness Research - Scientific Figure on ResearchGate. Available from: </a:t>
            </a:r>
            <a:r>
              <a:rPr lang="en-IN" u="sng" dirty="0">
                <a:hlinkClick r:id="rId10"/>
              </a:rPr>
              <a:t>https://www.researchgate.net/figure/Role-of-ICS-LABA-combination-therapy-in-a-asthma-and-b-COPD-8-Asthma-guidelines_fig1_262074515</a:t>
            </a:r>
            <a:r>
              <a:rPr lang="en-IN" dirty="0"/>
              <a:t>  [accessed 6 Dec 2025]</a:t>
            </a:r>
          </a:p>
          <a:p>
            <a:r>
              <a:rPr lang="en-IN" dirty="0"/>
              <a:t>Menzies-</a:t>
            </a:r>
            <a:r>
              <a:rPr lang="en-IN" dirty="0" err="1"/>
              <a:t>Gow</a:t>
            </a:r>
            <a:r>
              <a:rPr lang="en-IN" dirty="0"/>
              <a:t>, A., Jackson, D.J., Al-Ahmad, M., Bleecker, E.R., </a:t>
            </a:r>
            <a:r>
              <a:rPr lang="en-IN" dirty="0" err="1"/>
              <a:t>Cosio</a:t>
            </a:r>
            <a:r>
              <a:rPr lang="en-IN" dirty="0"/>
              <a:t> </a:t>
            </a:r>
            <a:r>
              <a:rPr lang="en-IN" dirty="0" err="1"/>
              <a:t>Piqueras</a:t>
            </a:r>
            <a:r>
              <a:rPr lang="en-IN" dirty="0"/>
              <a:t>, F. de B.G., Brunton, S., </a:t>
            </a:r>
            <a:r>
              <a:rPr lang="en-IN" dirty="0" err="1"/>
              <a:t>Canonica</a:t>
            </a:r>
            <a:r>
              <a:rPr lang="en-IN" dirty="0"/>
              <a:t>, G.W., Chan, C.K.N., </a:t>
            </a:r>
            <a:r>
              <a:rPr lang="en-IN" dirty="0" err="1"/>
              <a:t>Haughney</a:t>
            </a:r>
            <a:r>
              <a:rPr lang="en-IN" dirty="0"/>
              <a:t>, J., Holmes, S., </a:t>
            </a:r>
            <a:r>
              <a:rPr lang="en-IN" dirty="0" err="1"/>
              <a:t>Kocks</a:t>
            </a:r>
            <a:r>
              <a:rPr lang="en-IN" dirty="0"/>
              <a:t>, J. and Winders, T. (2022). A Renewed Charter: Key Principles to Improve Patient Care in Severe Asthma. </a:t>
            </a:r>
            <a:r>
              <a:rPr lang="en-IN" i="1" dirty="0"/>
              <a:t>Advances in Therapy</a:t>
            </a:r>
            <a:r>
              <a:rPr lang="en-IN" dirty="0"/>
              <a:t>, 39(12), pp.5307–5326. </a:t>
            </a:r>
            <a:r>
              <a:rPr lang="en-IN" dirty="0" err="1"/>
              <a:t>doi</a:t>
            </a:r>
            <a:r>
              <a:rPr lang="en-IN" dirty="0"/>
              <a:t>: </a:t>
            </a:r>
            <a:r>
              <a:rPr lang="en-IN" u="sng" dirty="0">
                <a:hlinkClick r:id="rId11"/>
              </a:rPr>
              <a:t>https://doi.org/10.1007/s12325-022-02340-w</a:t>
            </a:r>
            <a:r>
              <a:rPr lang="en-IN" dirty="0"/>
              <a:t>. </a:t>
            </a:r>
          </a:p>
          <a:p>
            <a:r>
              <a:rPr lang="en-IN" dirty="0" err="1"/>
              <a:t>Nafis</a:t>
            </a:r>
            <a:r>
              <a:rPr lang="en-IN" dirty="0"/>
              <a:t>, M., Anis, S., Mushtaq </a:t>
            </a:r>
            <a:r>
              <a:rPr lang="en-IN" dirty="0" err="1"/>
              <a:t>Mukkadam</a:t>
            </a:r>
            <a:r>
              <a:rPr lang="en-IN" dirty="0"/>
              <a:t>, Khan, Z., Naushad, K., </a:t>
            </a:r>
            <a:r>
              <a:rPr lang="en-IN" dirty="0" err="1"/>
              <a:t>Aalam</a:t>
            </a:r>
            <a:r>
              <a:rPr lang="en-IN" dirty="0"/>
              <a:t>, S. and </a:t>
            </a:r>
            <a:r>
              <a:rPr lang="en-IN" dirty="0" err="1"/>
              <a:t>Mabood</a:t>
            </a:r>
            <a:r>
              <a:rPr lang="en-IN" dirty="0"/>
              <a:t>, A. (2025). An Exploratory Study of Bronchial Asthma (</a:t>
            </a:r>
            <a:r>
              <a:rPr lang="en-IN" dirty="0" err="1"/>
              <a:t>Zeeq</a:t>
            </a:r>
            <a:r>
              <a:rPr lang="en-IN" dirty="0"/>
              <a:t> un </a:t>
            </a:r>
            <a:r>
              <a:rPr lang="en-IN" dirty="0" err="1"/>
              <a:t>nafs</a:t>
            </a:r>
            <a:r>
              <a:rPr lang="en-IN" dirty="0"/>
              <a:t>) in the light of Unani &amp; Modern system of Medicine-A Review Article. [online] 13(7), pp.2320–2882. Available at: </a:t>
            </a:r>
            <a:r>
              <a:rPr lang="en-IN" u="sng" dirty="0">
                <a:hlinkClick r:id="rId12"/>
              </a:rPr>
              <a:t>https://ijcrt.org/papers/IJCRT2507312.pdf</a:t>
            </a:r>
            <a:r>
              <a:rPr lang="en-IN" dirty="0"/>
              <a:t>  [Accessed 6 Dec. 2025].</a:t>
            </a:r>
          </a:p>
          <a:p>
            <a:r>
              <a:rPr lang="en-IN" dirty="0"/>
              <a:t>Scribd. (n.d.). </a:t>
            </a:r>
            <a:r>
              <a:rPr lang="en-IN" i="1" dirty="0"/>
              <a:t>Personalised Care Operating Model 2021 | PDF | Health Care | Social Programs</a:t>
            </a:r>
            <a:r>
              <a:rPr lang="en-IN" dirty="0"/>
              <a:t>. [online] Available at: </a:t>
            </a:r>
            <a:r>
              <a:rPr lang="en-IN" u="sng" dirty="0">
                <a:hlinkClick r:id="rId13"/>
              </a:rPr>
              <a:t>https://www.scribd.com/document/689998715/Personalised-Care-Operating-Model-2021</a:t>
            </a:r>
            <a:r>
              <a:rPr lang="en-IN" dirty="0"/>
              <a:t>. </a:t>
            </a:r>
          </a:p>
          <a:p>
            <a:r>
              <a:rPr lang="en-IN" dirty="0"/>
              <a:t> Supported self-management for asthma - Scientific Figure on ResearchGate. Available from: </a:t>
            </a:r>
            <a:r>
              <a:rPr lang="en-IN" u="sng" dirty="0">
                <a:hlinkClick r:id="rId14"/>
              </a:rPr>
              <a:t>https://www.researchgate.net/figure/Asthma-action-plan-An-example-of-a-asthma-self-management-tool-Reproduced-with_fig1_279167179</a:t>
            </a:r>
            <a:r>
              <a:rPr lang="en-IN" dirty="0"/>
              <a:t>  [accessed 6 Dec 2025]</a:t>
            </a:r>
          </a:p>
          <a:p>
            <a:r>
              <a:rPr lang="en-IN" dirty="0"/>
              <a:t>www.osmosis.org. (n.d.). </a:t>
            </a:r>
            <a:r>
              <a:rPr lang="en-IN" i="1" dirty="0"/>
              <a:t>Binocular Diplopia: What Is It, Causes, Diagnosis, and More | Osmosis</a:t>
            </a:r>
            <a:r>
              <a:rPr lang="en-IN" dirty="0"/>
              <a:t>. [online] Available at: </a:t>
            </a:r>
            <a:r>
              <a:rPr lang="en-IN" u="sng" dirty="0">
                <a:hlinkClick r:id="rId15"/>
              </a:rPr>
              <a:t>https://www.osmosis.org/answers/binocular-diplopia</a:t>
            </a:r>
            <a:r>
              <a:rPr lang="en-IN" dirty="0"/>
              <a:t>. </a:t>
            </a:r>
          </a:p>
          <a:p>
            <a:endParaRPr lang="en-IN" dirty="0"/>
          </a:p>
        </p:txBody>
      </p:sp>
    </p:spTree>
    <p:extLst>
      <p:ext uri="{BB962C8B-B14F-4D97-AF65-F5344CB8AC3E}">
        <p14:creationId xmlns:p14="http://schemas.microsoft.com/office/powerpoint/2010/main" val="208657198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Dividend</Template>
  <TotalTime>0</TotalTime>
  <Words>3880</Words>
  <Application>Microsoft Office PowerPoint</Application>
  <PresentationFormat>Widescreen</PresentationFormat>
  <Paragraphs>172</Paragraphs>
  <Slides>19</Slides>
  <Notes>16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Dividend</vt:lpstr>
      <vt:lpstr>Asthma: Improving Diagnosis, Management &amp; Personalised Care</vt:lpstr>
      <vt:lpstr>Presentation Overview</vt:lpstr>
      <vt:lpstr>What Is Asthma?</vt:lpstr>
      <vt:lpstr>Symptoms and Causes</vt:lpstr>
      <vt:lpstr>How Common Is Asthma?</vt:lpstr>
      <vt:lpstr>Impact on Individuals &amp; the NHS</vt:lpstr>
      <vt:lpstr>How Asthma Is Diagnosed</vt:lpstr>
      <vt:lpstr>UK Guidance for Asthma Management</vt:lpstr>
      <vt:lpstr>Preventing Asthma &amp; Exacerbations</vt:lpstr>
      <vt:lpstr>Applying the Comprehensive Model of Personalised Care Six - components</vt:lpstr>
      <vt:lpstr>Treatment &amp; Support</vt:lpstr>
      <vt:lpstr>Common Comorbidities</vt:lpstr>
      <vt:lpstr>Skills, Values &amp; Behaviours in Practice</vt:lpstr>
      <vt:lpstr>Key Practice Recommendations</vt:lpstr>
      <vt:lpstr>Summary &amp; Key Takeaways</vt:lpstr>
      <vt:lpstr>Conclusion </vt:lpstr>
      <vt:lpstr>References List</vt:lpstr>
      <vt:lpstr>References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Asthma: Improving Diagnosis, Management &amp; Personalised Care</dc:title>
  <dc:creator/>
  <cp:lastModifiedBy>Harsh Solanki</cp:lastModifiedBy>
  <cp:revision>7</cp:revision>
  <dcterms:created xsi:type="dcterms:W3CDTF">2025-11-30T08:35:47Z</dcterms:created>
  <dcterms:modified xsi:type="dcterms:W3CDTF">2025-12-07T10:26:03Z</dcterms:modified>
</cp:coreProperties>
</file>