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732"/>
    <p:restoredTop sz="94694"/>
  </p:normalViewPr>
  <p:slideViewPr>
    <p:cSldViewPr snapToGrid="0" snapToObjects="1">
      <p:cViewPr varScale="1">
        <p:scale>
          <a:sx n="120" d="100"/>
          <a:sy n="120" d="100"/>
        </p:scale>
        <p:origin x="5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DB57565-1C07-4B1B-8024-087823AD842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9B596CF-6D5F-4DCA-B991-1C9CE3F9D8FF}">
      <dgm:prSet/>
      <dgm:spPr/>
      <dgm:t>
        <a:bodyPr/>
        <a:lstStyle/>
        <a:p>
          <a:r>
            <a:rPr lang="en-GB" dirty="0"/>
            <a:t>14.3 million people were living in poverty between 2017 and 2018, 4.6 million of which were children (Social Metrics Commission, 2016)</a:t>
          </a:r>
          <a:endParaRPr lang="en-US" dirty="0"/>
        </a:p>
      </dgm:t>
    </dgm:pt>
    <dgm:pt modelId="{0777023F-2B9B-4DED-818A-96FDEC61A64D}" type="parTrans" cxnId="{9B3E4531-D6A5-4C3A-BD01-994F1301937C}">
      <dgm:prSet/>
      <dgm:spPr/>
      <dgm:t>
        <a:bodyPr/>
        <a:lstStyle/>
        <a:p>
          <a:endParaRPr lang="en-US"/>
        </a:p>
      </dgm:t>
    </dgm:pt>
    <dgm:pt modelId="{1B4741D6-F5FA-483E-B6E4-B3BF5A2A3987}" type="sibTrans" cxnId="{9B3E4531-D6A5-4C3A-BD01-994F1301937C}">
      <dgm:prSet/>
      <dgm:spPr/>
      <dgm:t>
        <a:bodyPr/>
        <a:lstStyle/>
        <a:p>
          <a:endParaRPr lang="en-US"/>
        </a:p>
      </dgm:t>
    </dgm:pt>
    <dgm:pt modelId="{0D27CF45-FA60-42FF-B2C7-38C8B5FA8006}">
      <dgm:prSet/>
      <dgm:spPr/>
      <dgm:t>
        <a:bodyPr/>
        <a:lstStyle/>
        <a:p>
          <a:r>
            <a:rPr lang="en-GB" dirty="0"/>
            <a:t>Lack the resources to obtain the types of diet, participate in the activities and have the [necessities], living conditions and amenities which are customary, or at least widely encouraged or approved, in the societies to which they belong.                </a:t>
          </a:r>
        </a:p>
        <a:p>
          <a:r>
            <a:rPr lang="en-GB" dirty="0"/>
            <a:t>                                                                       (Townsend, 1979, p.31)</a:t>
          </a:r>
          <a:endParaRPr lang="en-US" dirty="0"/>
        </a:p>
      </dgm:t>
    </dgm:pt>
    <dgm:pt modelId="{D615523C-00FB-4200-B412-FD29C7B3F29F}" type="parTrans" cxnId="{62B73D5B-7B76-44AE-A645-DDD656A26670}">
      <dgm:prSet/>
      <dgm:spPr/>
      <dgm:t>
        <a:bodyPr/>
        <a:lstStyle/>
        <a:p>
          <a:endParaRPr lang="en-US"/>
        </a:p>
      </dgm:t>
    </dgm:pt>
    <dgm:pt modelId="{32A77E45-FC84-465B-A400-827345147EEE}" type="sibTrans" cxnId="{62B73D5B-7B76-44AE-A645-DDD656A26670}">
      <dgm:prSet/>
      <dgm:spPr/>
      <dgm:t>
        <a:bodyPr/>
        <a:lstStyle/>
        <a:p>
          <a:endParaRPr lang="en-US"/>
        </a:p>
      </dgm:t>
    </dgm:pt>
    <dgm:pt modelId="{B6B59B81-9C7D-454B-9902-1AE741EFB70C}">
      <dgm:prSet/>
      <dgm:spPr/>
      <dgm:t>
        <a:bodyPr/>
        <a:lstStyle/>
        <a:p>
          <a:endParaRPr lang="en-US" dirty="0"/>
        </a:p>
      </dgm:t>
    </dgm:pt>
    <dgm:pt modelId="{7D29595E-BFD0-484B-A153-79F5D4C008BA}" type="parTrans" cxnId="{0266EB11-AF34-402F-897E-939C3E293496}">
      <dgm:prSet/>
      <dgm:spPr/>
      <dgm:t>
        <a:bodyPr/>
        <a:lstStyle/>
        <a:p>
          <a:endParaRPr lang="en-US"/>
        </a:p>
      </dgm:t>
    </dgm:pt>
    <dgm:pt modelId="{53D7CE9D-C413-429D-ACF2-18AAB8735175}" type="sibTrans" cxnId="{0266EB11-AF34-402F-897E-939C3E293496}">
      <dgm:prSet/>
      <dgm:spPr/>
      <dgm:t>
        <a:bodyPr/>
        <a:lstStyle/>
        <a:p>
          <a:endParaRPr lang="en-US"/>
        </a:p>
      </dgm:t>
    </dgm:pt>
    <dgm:pt modelId="{056D6D0F-5175-1C44-835A-236311BB3294}" type="pres">
      <dgm:prSet presAssocID="{1DB57565-1C07-4B1B-8024-087823AD8424}" presName="linear" presStyleCnt="0">
        <dgm:presLayoutVars>
          <dgm:animLvl val="lvl"/>
          <dgm:resizeHandles val="exact"/>
        </dgm:presLayoutVars>
      </dgm:prSet>
      <dgm:spPr/>
    </dgm:pt>
    <dgm:pt modelId="{8140D6AB-1169-3445-B614-E4F8B254FE85}" type="pres">
      <dgm:prSet presAssocID="{29B596CF-6D5F-4DCA-B991-1C9CE3F9D8FF}" presName="parentText" presStyleLbl="node1" presStyleIdx="0" presStyleCnt="3">
        <dgm:presLayoutVars>
          <dgm:chMax val="0"/>
          <dgm:bulletEnabled val="1"/>
        </dgm:presLayoutVars>
      </dgm:prSet>
      <dgm:spPr/>
    </dgm:pt>
    <dgm:pt modelId="{EDA1AAB1-D755-134D-B028-8A8DC5900D5C}" type="pres">
      <dgm:prSet presAssocID="{1B4741D6-F5FA-483E-B6E4-B3BF5A2A3987}" presName="spacer" presStyleCnt="0"/>
      <dgm:spPr/>
    </dgm:pt>
    <dgm:pt modelId="{B5F8F6D7-2EF7-B740-8C94-2B32DDF20F0A}" type="pres">
      <dgm:prSet presAssocID="{0D27CF45-FA60-42FF-B2C7-38C8B5FA8006}" presName="parentText" presStyleLbl="node1" presStyleIdx="1" presStyleCnt="3">
        <dgm:presLayoutVars>
          <dgm:chMax val="0"/>
          <dgm:bulletEnabled val="1"/>
        </dgm:presLayoutVars>
      </dgm:prSet>
      <dgm:spPr/>
    </dgm:pt>
    <dgm:pt modelId="{7C4C5B08-3BB1-9B46-9DBF-CA9885B46645}" type="pres">
      <dgm:prSet presAssocID="{32A77E45-FC84-465B-A400-827345147EEE}" presName="spacer" presStyleCnt="0"/>
      <dgm:spPr/>
    </dgm:pt>
    <dgm:pt modelId="{572E93DF-E28C-F641-A2BE-5EA023F9BDC7}" type="pres">
      <dgm:prSet presAssocID="{B6B59B81-9C7D-454B-9902-1AE741EFB70C}" presName="parentText" presStyleLbl="node1" presStyleIdx="2" presStyleCnt="3">
        <dgm:presLayoutVars>
          <dgm:chMax val="0"/>
          <dgm:bulletEnabled val="1"/>
        </dgm:presLayoutVars>
      </dgm:prSet>
      <dgm:spPr/>
    </dgm:pt>
  </dgm:ptLst>
  <dgm:cxnLst>
    <dgm:cxn modelId="{0266EB11-AF34-402F-897E-939C3E293496}" srcId="{1DB57565-1C07-4B1B-8024-087823AD8424}" destId="{B6B59B81-9C7D-454B-9902-1AE741EFB70C}" srcOrd="2" destOrd="0" parTransId="{7D29595E-BFD0-484B-A153-79F5D4C008BA}" sibTransId="{53D7CE9D-C413-429D-ACF2-18AAB8735175}"/>
    <dgm:cxn modelId="{618EFD24-AC81-EF42-B986-756737EA0147}" type="presOf" srcId="{29B596CF-6D5F-4DCA-B991-1C9CE3F9D8FF}" destId="{8140D6AB-1169-3445-B614-E4F8B254FE85}" srcOrd="0" destOrd="0" presId="urn:microsoft.com/office/officeart/2005/8/layout/vList2"/>
    <dgm:cxn modelId="{9B3E4531-D6A5-4C3A-BD01-994F1301937C}" srcId="{1DB57565-1C07-4B1B-8024-087823AD8424}" destId="{29B596CF-6D5F-4DCA-B991-1C9CE3F9D8FF}" srcOrd="0" destOrd="0" parTransId="{0777023F-2B9B-4DED-818A-96FDEC61A64D}" sibTransId="{1B4741D6-F5FA-483E-B6E4-B3BF5A2A3987}"/>
    <dgm:cxn modelId="{8E924858-479D-8B43-9F10-46650CAA5B53}" type="presOf" srcId="{1DB57565-1C07-4B1B-8024-087823AD8424}" destId="{056D6D0F-5175-1C44-835A-236311BB3294}" srcOrd="0" destOrd="0" presId="urn:microsoft.com/office/officeart/2005/8/layout/vList2"/>
    <dgm:cxn modelId="{62B73D5B-7B76-44AE-A645-DDD656A26670}" srcId="{1DB57565-1C07-4B1B-8024-087823AD8424}" destId="{0D27CF45-FA60-42FF-B2C7-38C8B5FA8006}" srcOrd="1" destOrd="0" parTransId="{D615523C-00FB-4200-B412-FD29C7B3F29F}" sibTransId="{32A77E45-FC84-465B-A400-827345147EEE}"/>
    <dgm:cxn modelId="{B88C30A9-B646-1F45-AD37-25CAD088B07A}" type="presOf" srcId="{B6B59B81-9C7D-454B-9902-1AE741EFB70C}" destId="{572E93DF-E28C-F641-A2BE-5EA023F9BDC7}" srcOrd="0" destOrd="0" presId="urn:microsoft.com/office/officeart/2005/8/layout/vList2"/>
    <dgm:cxn modelId="{9A4CD4BE-5612-B944-BBE7-F05E24DF2672}" type="presOf" srcId="{0D27CF45-FA60-42FF-B2C7-38C8B5FA8006}" destId="{B5F8F6D7-2EF7-B740-8C94-2B32DDF20F0A}" srcOrd="0" destOrd="0" presId="urn:microsoft.com/office/officeart/2005/8/layout/vList2"/>
    <dgm:cxn modelId="{D43B7879-B19F-C34F-9659-24CCB67E026B}" type="presParOf" srcId="{056D6D0F-5175-1C44-835A-236311BB3294}" destId="{8140D6AB-1169-3445-B614-E4F8B254FE85}" srcOrd="0" destOrd="0" presId="urn:microsoft.com/office/officeart/2005/8/layout/vList2"/>
    <dgm:cxn modelId="{EEC04222-6AA3-034E-A601-2EA913FF49E9}" type="presParOf" srcId="{056D6D0F-5175-1C44-835A-236311BB3294}" destId="{EDA1AAB1-D755-134D-B028-8A8DC5900D5C}" srcOrd="1" destOrd="0" presId="urn:microsoft.com/office/officeart/2005/8/layout/vList2"/>
    <dgm:cxn modelId="{D5AB2694-522E-504F-8FE8-3BC987AA5635}" type="presParOf" srcId="{056D6D0F-5175-1C44-835A-236311BB3294}" destId="{B5F8F6D7-2EF7-B740-8C94-2B32DDF20F0A}" srcOrd="2" destOrd="0" presId="urn:microsoft.com/office/officeart/2005/8/layout/vList2"/>
    <dgm:cxn modelId="{ED99CD39-E7C0-D641-8D68-DF8C251345B7}" type="presParOf" srcId="{056D6D0F-5175-1C44-835A-236311BB3294}" destId="{7C4C5B08-3BB1-9B46-9DBF-CA9885B46645}" srcOrd="3" destOrd="0" presId="urn:microsoft.com/office/officeart/2005/8/layout/vList2"/>
    <dgm:cxn modelId="{AE587542-DC74-7B4A-8A17-A5EAB2841749}" type="presParOf" srcId="{056D6D0F-5175-1C44-835A-236311BB3294}" destId="{572E93DF-E28C-F641-A2BE-5EA023F9BDC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2332F0-16F2-4FEA-B5FF-57B963392E6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A62F1BA-0D57-4AA6-A8EB-99A03ECF4244}">
      <dgm:prSet/>
      <dgm:spPr/>
      <dgm:t>
        <a:bodyPr/>
        <a:lstStyle/>
        <a:p>
          <a:r>
            <a:rPr lang="en-GB" dirty="0"/>
            <a:t>Available to eligible </a:t>
          </a:r>
          <a:r>
            <a:rPr lang="en-GB" dirty="0">
              <a:solidFill>
                <a:schemeClr val="bg1"/>
              </a:solidFill>
            </a:rPr>
            <a:t>“</a:t>
          </a:r>
          <a:r>
            <a:rPr lang="en-GB" dirty="0"/>
            <a:t>2-3 year olds for 12 ½ hours per week, 39 weeks of the year … [as well as] a minimum of 15 sessions of flexible childcare and/or play … during the school holidays” (Welsh Government, 2014). </a:t>
          </a:r>
          <a:endParaRPr lang="en-US" dirty="0"/>
        </a:p>
      </dgm:t>
    </dgm:pt>
    <dgm:pt modelId="{5A8B25EF-2EAB-4923-B6FA-E005448A318B}" type="parTrans" cxnId="{D5540EC5-66A4-4092-9131-38B724AE4569}">
      <dgm:prSet/>
      <dgm:spPr/>
      <dgm:t>
        <a:bodyPr/>
        <a:lstStyle/>
        <a:p>
          <a:endParaRPr lang="en-US"/>
        </a:p>
      </dgm:t>
    </dgm:pt>
    <dgm:pt modelId="{E7DDE6C1-ADA1-4133-AEB3-BDAD706449D0}" type="sibTrans" cxnId="{D5540EC5-66A4-4092-9131-38B724AE4569}">
      <dgm:prSet/>
      <dgm:spPr/>
      <dgm:t>
        <a:bodyPr/>
        <a:lstStyle/>
        <a:p>
          <a:endParaRPr lang="en-US"/>
        </a:p>
      </dgm:t>
    </dgm:pt>
    <dgm:pt modelId="{A3C829B3-5ABF-49EF-A643-B89D5CB23D1B}">
      <dgm:prSet/>
      <dgm:spPr/>
      <dgm:t>
        <a:bodyPr/>
        <a:lstStyle/>
        <a:p>
          <a:r>
            <a:rPr lang="en-GB" dirty="0"/>
            <a:t>Children from deprived families can be </a:t>
          </a:r>
          <a:r>
            <a:rPr lang="en-GB" dirty="0">
              <a:solidFill>
                <a:schemeClr val="bg1"/>
              </a:solidFill>
            </a:rPr>
            <a:t>“</a:t>
          </a:r>
          <a:r>
            <a:rPr lang="en-GB" dirty="0"/>
            <a:t>buffered against poorer [educational] outcomes … [through] the provision of high-quality childcare” (Reese and </a:t>
          </a:r>
          <a:r>
            <a:rPr lang="en-GB" dirty="0" err="1"/>
            <a:t>Suggate</a:t>
          </a:r>
          <a:r>
            <a:rPr lang="en-GB" dirty="0"/>
            <a:t>, 2012, p.32).</a:t>
          </a:r>
          <a:endParaRPr lang="en-US" dirty="0"/>
        </a:p>
      </dgm:t>
    </dgm:pt>
    <dgm:pt modelId="{36133D08-960E-400F-A2E0-8A91AE36B074}" type="parTrans" cxnId="{068C9F15-3D04-49F8-9CE8-CA4F8185C1BE}">
      <dgm:prSet/>
      <dgm:spPr/>
      <dgm:t>
        <a:bodyPr/>
        <a:lstStyle/>
        <a:p>
          <a:endParaRPr lang="en-US"/>
        </a:p>
      </dgm:t>
    </dgm:pt>
    <dgm:pt modelId="{5EE80C51-D6EB-4779-91B4-76A85ADA70CD}" type="sibTrans" cxnId="{068C9F15-3D04-49F8-9CE8-CA4F8185C1BE}">
      <dgm:prSet/>
      <dgm:spPr/>
      <dgm:t>
        <a:bodyPr/>
        <a:lstStyle/>
        <a:p>
          <a:endParaRPr lang="en-US"/>
        </a:p>
      </dgm:t>
    </dgm:pt>
    <dgm:pt modelId="{71E3EDAC-F54B-4D96-9F75-136189C8EEA5}">
      <dgm:prSet custT="1"/>
      <dgm:spPr/>
      <dgm:t>
        <a:bodyPr/>
        <a:lstStyle/>
        <a:p>
          <a:r>
            <a:rPr lang="en-GB" sz="2000" dirty="0"/>
            <a:t>Flying Start minimises the impact of parental education on a child’s educational attainment through quality childcare by ensuring they are supported by qualified staff that have received a good education. </a:t>
          </a:r>
          <a:endParaRPr lang="en-US" sz="2000" dirty="0"/>
        </a:p>
      </dgm:t>
    </dgm:pt>
    <dgm:pt modelId="{76FCDC51-A3D9-4511-98A6-F292EDA300B1}" type="parTrans" cxnId="{5CD0709C-48D0-4E7C-8BA4-F20BC4F72A4F}">
      <dgm:prSet/>
      <dgm:spPr/>
      <dgm:t>
        <a:bodyPr/>
        <a:lstStyle/>
        <a:p>
          <a:endParaRPr lang="en-US"/>
        </a:p>
      </dgm:t>
    </dgm:pt>
    <dgm:pt modelId="{9399A167-F9AB-4D29-A928-2870461A8361}" type="sibTrans" cxnId="{5CD0709C-48D0-4E7C-8BA4-F20BC4F72A4F}">
      <dgm:prSet/>
      <dgm:spPr/>
      <dgm:t>
        <a:bodyPr/>
        <a:lstStyle/>
        <a:p>
          <a:endParaRPr lang="en-US"/>
        </a:p>
      </dgm:t>
    </dgm:pt>
    <dgm:pt modelId="{A517FC10-374A-1B4C-8E60-CD17F7E572DC}" type="pres">
      <dgm:prSet presAssocID="{BB2332F0-16F2-4FEA-B5FF-57B963392E66}" presName="linear" presStyleCnt="0">
        <dgm:presLayoutVars>
          <dgm:animLvl val="lvl"/>
          <dgm:resizeHandles val="exact"/>
        </dgm:presLayoutVars>
      </dgm:prSet>
      <dgm:spPr/>
    </dgm:pt>
    <dgm:pt modelId="{C32FEE47-9D99-C346-BA5A-5B291478524D}" type="pres">
      <dgm:prSet presAssocID="{0A62F1BA-0D57-4AA6-A8EB-99A03ECF4244}" presName="parentText" presStyleLbl="node1" presStyleIdx="0" presStyleCnt="3">
        <dgm:presLayoutVars>
          <dgm:chMax val="0"/>
          <dgm:bulletEnabled val="1"/>
        </dgm:presLayoutVars>
      </dgm:prSet>
      <dgm:spPr/>
    </dgm:pt>
    <dgm:pt modelId="{5EF75F7E-D277-004F-9359-7FA3E848C2F1}" type="pres">
      <dgm:prSet presAssocID="{E7DDE6C1-ADA1-4133-AEB3-BDAD706449D0}" presName="spacer" presStyleCnt="0"/>
      <dgm:spPr/>
    </dgm:pt>
    <dgm:pt modelId="{E3A79A39-7D16-6040-A350-183F6F3FFB0C}" type="pres">
      <dgm:prSet presAssocID="{A3C829B3-5ABF-49EF-A643-B89D5CB23D1B}" presName="parentText" presStyleLbl="node1" presStyleIdx="1" presStyleCnt="3">
        <dgm:presLayoutVars>
          <dgm:chMax val="0"/>
          <dgm:bulletEnabled val="1"/>
        </dgm:presLayoutVars>
      </dgm:prSet>
      <dgm:spPr/>
    </dgm:pt>
    <dgm:pt modelId="{AEF34849-D7FC-7141-AF20-8380840261B8}" type="pres">
      <dgm:prSet presAssocID="{5EE80C51-D6EB-4779-91B4-76A85ADA70CD}" presName="spacer" presStyleCnt="0"/>
      <dgm:spPr/>
    </dgm:pt>
    <dgm:pt modelId="{8A1A2424-D287-CC41-A1DA-A49751E969BF}" type="pres">
      <dgm:prSet presAssocID="{71E3EDAC-F54B-4D96-9F75-136189C8EEA5}" presName="parentText" presStyleLbl="node1" presStyleIdx="2" presStyleCnt="3">
        <dgm:presLayoutVars>
          <dgm:chMax val="0"/>
          <dgm:bulletEnabled val="1"/>
        </dgm:presLayoutVars>
      </dgm:prSet>
      <dgm:spPr/>
    </dgm:pt>
  </dgm:ptLst>
  <dgm:cxnLst>
    <dgm:cxn modelId="{068C9F15-3D04-49F8-9CE8-CA4F8185C1BE}" srcId="{BB2332F0-16F2-4FEA-B5FF-57B963392E66}" destId="{A3C829B3-5ABF-49EF-A643-B89D5CB23D1B}" srcOrd="1" destOrd="0" parTransId="{36133D08-960E-400F-A2E0-8A91AE36B074}" sibTransId="{5EE80C51-D6EB-4779-91B4-76A85ADA70CD}"/>
    <dgm:cxn modelId="{64E6AB30-A420-1B4F-AE7C-DA89EE11974F}" type="presOf" srcId="{BB2332F0-16F2-4FEA-B5FF-57B963392E66}" destId="{A517FC10-374A-1B4C-8E60-CD17F7E572DC}" srcOrd="0" destOrd="0" presId="urn:microsoft.com/office/officeart/2005/8/layout/vList2"/>
    <dgm:cxn modelId="{3DA6908E-FBCE-E640-9700-22D930ED5492}" type="presOf" srcId="{A3C829B3-5ABF-49EF-A643-B89D5CB23D1B}" destId="{E3A79A39-7D16-6040-A350-183F6F3FFB0C}" srcOrd="0" destOrd="0" presId="urn:microsoft.com/office/officeart/2005/8/layout/vList2"/>
    <dgm:cxn modelId="{5CD0709C-48D0-4E7C-8BA4-F20BC4F72A4F}" srcId="{BB2332F0-16F2-4FEA-B5FF-57B963392E66}" destId="{71E3EDAC-F54B-4D96-9F75-136189C8EEA5}" srcOrd="2" destOrd="0" parTransId="{76FCDC51-A3D9-4511-98A6-F292EDA300B1}" sibTransId="{9399A167-F9AB-4D29-A928-2870461A8361}"/>
    <dgm:cxn modelId="{8767B2AE-E0EF-5A40-8FDA-31C1EA253057}" type="presOf" srcId="{0A62F1BA-0D57-4AA6-A8EB-99A03ECF4244}" destId="{C32FEE47-9D99-C346-BA5A-5B291478524D}" srcOrd="0" destOrd="0" presId="urn:microsoft.com/office/officeart/2005/8/layout/vList2"/>
    <dgm:cxn modelId="{D5540EC5-66A4-4092-9131-38B724AE4569}" srcId="{BB2332F0-16F2-4FEA-B5FF-57B963392E66}" destId="{0A62F1BA-0D57-4AA6-A8EB-99A03ECF4244}" srcOrd="0" destOrd="0" parTransId="{5A8B25EF-2EAB-4923-B6FA-E005448A318B}" sibTransId="{E7DDE6C1-ADA1-4133-AEB3-BDAD706449D0}"/>
    <dgm:cxn modelId="{5A2908D2-44DE-2C4F-BF2F-F214BCF9C73C}" type="presOf" srcId="{71E3EDAC-F54B-4D96-9F75-136189C8EEA5}" destId="{8A1A2424-D287-CC41-A1DA-A49751E969BF}" srcOrd="0" destOrd="0" presId="urn:microsoft.com/office/officeart/2005/8/layout/vList2"/>
    <dgm:cxn modelId="{85723736-C55D-954E-9BA4-F070DEC4D376}" type="presParOf" srcId="{A517FC10-374A-1B4C-8E60-CD17F7E572DC}" destId="{C32FEE47-9D99-C346-BA5A-5B291478524D}" srcOrd="0" destOrd="0" presId="urn:microsoft.com/office/officeart/2005/8/layout/vList2"/>
    <dgm:cxn modelId="{BB891997-58A2-1A49-9CD1-A2062BB9C9B8}" type="presParOf" srcId="{A517FC10-374A-1B4C-8E60-CD17F7E572DC}" destId="{5EF75F7E-D277-004F-9359-7FA3E848C2F1}" srcOrd="1" destOrd="0" presId="urn:microsoft.com/office/officeart/2005/8/layout/vList2"/>
    <dgm:cxn modelId="{1947DDE5-94F0-184A-BEAC-0F92649AD947}" type="presParOf" srcId="{A517FC10-374A-1B4C-8E60-CD17F7E572DC}" destId="{E3A79A39-7D16-6040-A350-183F6F3FFB0C}" srcOrd="2" destOrd="0" presId="urn:microsoft.com/office/officeart/2005/8/layout/vList2"/>
    <dgm:cxn modelId="{E001B944-A0C0-F640-954B-C47EFEF41637}" type="presParOf" srcId="{A517FC10-374A-1B4C-8E60-CD17F7E572DC}" destId="{AEF34849-D7FC-7141-AF20-8380840261B8}" srcOrd="3" destOrd="0" presId="urn:microsoft.com/office/officeart/2005/8/layout/vList2"/>
    <dgm:cxn modelId="{0F1737AD-0C72-0F46-8084-6586B0F77A72}" type="presParOf" srcId="{A517FC10-374A-1B4C-8E60-CD17F7E572DC}" destId="{8A1A2424-D287-CC41-A1DA-A49751E969B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B9DF87-66B4-4E28-BE24-88432D17E96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D00B49B-031E-4209-98BC-0945FD3BA194}">
      <dgm:prSet/>
      <dgm:spPr/>
      <dgm:t>
        <a:bodyPr/>
        <a:lstStyle/>
        <a:p>
          <a:r>
            <a:rPr lang="en-GB" dirty="0"/>
            <a:t>The Flying Start programmes aims to minimise this through the provision of “speech, language and communication development” (Welsh Government, speech and language and communication) specifically. </a:t>
          </a:r>
          <a:endParaRPr lang="en-US" dirty="0"/>
        </a:p>
      </dgm:t>
    </dgm:pt>
    <dgm:pt modelId="{E8128A86-F9EE-405E-A017-E2FF21307311}" type="parTrans" cxnId="{36F76673-A5F5-4FF0-BB99-7226DB5BD585}">
      <dgm:prSet/>
      <dgm:spPr/>
      <dgm:t>
        <a:bodyPr/>
        <a:lstStyle/>
        <a:p>
          <a:endParaRPr lang="en-US"/>
        </a:p>
      </dgm:t>
    </dgm:pt>
    <dgm:pt modelId="{5CA66325-6C83-4B6C-8C8E-939A4CA3A21A}" type="sibTrans" cxnId="{36F76673-A5F5-4FF0-BB99-7226DB5BD585}">
      <dgm:prSet/>
      <dgm:spPr/>
      <dgm:t>
        <a:bodyPr/>
        <a:lstStyle/>
        <a:p>
          <a:endParaRPr lang="en-US"/>
        </a:p>
      </dgm:t>
    </dgm:pt>
    <dgm:pt modelId="{EA8891F8-BE31-4968-B473-6285AE094D52}">
      <dgm:prSet/>
      <dgm:spPr/>
      <dgm:t>
        <a:bodyPr/>
        <a:lstStyle/>
        <a:p>
          <a:r>
            <a:rPr lang="en-GB" dirty="0"/>
            <a:t>A child’s speech, language and communication ability provides a good measure in establishing educational attainment, as it can determine a “child’s ability to access the school curriculum” (RCSLT). Poverty is a factor that can contribute to poor speech, language and communication as many parents are unaware or unable to “respond to their child’s early language needs and offer a home learning environment that enhances language”(RCSLT).</a:t>
          </a:r>
        </a:p>
      </dgm:t>
    </dgm:pt>
    <dgm:pt modelId="{B95A79C4-9BAD-49A8-BE6F-3C220AE4E086}" type="sibTrans" cxnId="{C3C60C56-EACA-4299-9216-463C0D75AE96}">
      <dgm:prSet/>
      <dgm:spPr/>
      <dgm:t>
        <a:bodyPr/>
        <a:lstStyle/>
        <a:p>
          <a:endParaRPr lang="en-US"/>
        </a:p>
      </dgm:t>
    </dgm:pt>
    <dgm:pt modelId="{F10F3FD1-9055-4672-A0D0-97C8081980B9}" type="parTrans" cxnId="{C3C60C56-EACA-4299-9216-463C0D75AE96}">
      <dgm:prSet/>
      <dgm:spPr/>
      <dgm:t>
        <a:bodyPr/>
        <a:lstStyle/>
        <a:p>
          <a:endParaRPr lang="en-US"/>
        </a:p>
      </dgm:t>
    </dgm:pt>
    <dgm:pt modelId="{3DFD8C96-533E-459E-85EF-8099C892D091}" type="pres">
      <dgm:prSet presAssocID="{2DB9DF87-66B4-4E28-BE24-88432D17E969}" presName="root" presStyleCnt="0">
        <dgm:presLayoutVars>
          <dgm:dir/>
          <dgm:resizeHandles val="exact"/>
        </dgm:presLayoutVars>
      </dgm:prSet>
      <dgm:spPr/>
    </dgm:pt>
    <dgm:pt modelId="{9FB84D67-DBE6-49F0-8243-71816337771E}" type="pres">
      <dgm:prSet presAssocID="{EA8891F8-BE31-4968-B473-6285AE094D52}" presName="compNode" presStyleCnt="0"/>
      <dgm:spPr/>
    </dgm:pt>
    <dgm:pt modelId="{5EC82B19-D103-4B17-96EA-C9298A669D0B}" type="pres">
      <dgm:prSet presAssocID="{EA8891F8-BE31-4968-B473-6285AE094D52}" presName="bgRect" presStyleLbl="bgShp" presStyleIdx="0" presStyleCnt="2"/>
      <dgm:spPr/>
    </dgm:pt>
    <dgm:pt modelId="{65761B54-0F00-4202-AC1E-AEAC5EE2C1F9}" type="pres">
      <dgm:prSet presAssocID="{EA8891F8-BE31-4968-B473-6285AE094D5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7D62716-4F72-419B-A898-BC9263C4BE4F}" type="pres">
      <dgm:prSet presAssocID="{EA8891F8-BE31-4968-B473-6285AE094D52}" presName="spaceRect" presStyleCnt="0"/>
      <dgm:spPr/>
    </dgm:pt>
    <dgm:pt modelId="{C600343F-4FFE-448F-B7EE-2272441F858B}" type="pres">
      <dgm:prSet presAssocID="{EA8891F8-BE31-4968-B473-6285AE094D52}" presName="parTx" presStyleLbl="revTx" presStyleIdx="0" presStyleCnt="2" custScaleX="114888" custLinFactNeighborX="-5483" custLinFactNeighborY="-3221">
        <dgm:presLayoutVars>
          <dgm:chMax val="0"/>
          <dgm:chPref val="0"/>
        </dgm:presLayoutVars>
      </dgm:prSet>
      <dgm:spPr/>
    </dgm:pt>
    <dgm:pt modelId="{815AC55B-4408-4190-8157-4721CB71766A}" type="pres">
      <dgm:prSet presAssocID="{B95A79C4-9BAD-49A8-BE6F-3C220AE4E086}" presName="sibTrans" presStyleCnt="0"/>
      <dgm:spPr/>
    </dgm:pt>
    <dgm:pt modelId="{B354F215-530A-4F7D-9F4D-47D065BBB25F}" type="pres">
      <dgm:prSet presAssocID="{6D00B49B-031E-4209-98BC-0945FD3BA194}" presName="compNode" presStyleCnt="0"/>
      <dgm:spPr/>
    </dgm:pt>
    <dgm:pt modelId="{97D24690-6C9C-48C4-895A-7EEAE3B0A834}" type="pres">
      <dgm:prSet presAssocID="{6D00B49B-031E-4209-98BC-0945FD3BA194}" presName="bgRect" presStyleLbl="bgShp" presStyleIdx="1" presStyleCnt="2"/>
      <dgm:spPr/>
    </dgm:pt>
    <dgm:pt modelId="{F2F2D00E-06C0-475F-A6FD-C32A28CDDEA6}" type="pres">
      <dgm:prSet presAssocID="{6D00B49B-031E-4209-98BC-0945FD3BA19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33BC2860-283B-4B2B-BA23-B72D31FCF28E}" type="pres">
      <dgm:prSet presAssocID="{6D00B49B-031E-4209-98BC-0945FD3BA194}" presName="spaceRect" presStyleCnt="0"/>
      <dgm:spPr/>
    </dgm:pt>
    <dgm:pt modelId="{B662B13D-008C-4271-8293-4F352175C68E}" type="pres">
      <dgm:prSet presAssocID="{6D00B49B-031E-4209-98BC-0945FD3BA194}" presName="parTx" presStyleLbl="revTx" presStyleIdx="1" presStyleCnt="2" custScaleX="112489" custLinFactNeighborX="-5484" custLinFactNeighborY="-2412">
        <dgm:presLayoutVars>
          <dgm:chMax val="0"/>
          <dgm:chPref val="0"/>
        </dgm:presLayoutVars>
      </dgm:prSet>
      <dgm:spPr/>
    </dgm:pt>
  </dgm:ptLst>
  <dgm:cxnLst>
    <dgm:cxn modelId="{C3C60C56-EACA-4299-9216-463C0D75AE96}" srcId="{2DB9DF87-66B4-4E28-BE24-88432D17E969}" destId="{EA8891F8-BE31-4968-B473-6285AE094D52}" srcOrd="0" destOrd="0" parTransId="{F10F3FD1-9055-4672-A0D0-97C8081980B9}" sibTransId="{B95A79C4-9BAD-49A8-BE6F-3C220AE4E086}"/>
    <dgm:cxn modelId="{36F76673-A5F5-4FF0-BB99-7226DB5BD585}" srcId="{2DB9DF87-66B4-4E28-BE24-88432D17E969}" destId="{6D00B49B-031E-4209-98BC-0945FD3BA194}" srcOrd="1" destOrd="0" parTransId="{E8128A86-F9EE-405E-A017-E2FF21307311}" sibTransId="{5CA66325-6C83-4B6C-8C8E-939A4CA3A21A}"/>
    <dgm:cxn modelId="{8061E0D1-2717-4C65-89B4-739B024E204A}" type="presOf" srcId="{2DB9DF87-66B4-4E28-BE24-88432D17E969}" destId="{3DFD8C96-533E-459E-85EF-8099C892D091}" srcOrd="0" destOrd="0" presId="urn:microsoft.com/office/officeart/2018/2/layout/IconVerticalSolidList"/>
    <dgm:cxn modelId="{E23A57E2-533F-4499-8A31-14676FFF5828}" type="presOf" srcId="{EA8891F8-BE31-4968-B473-6285AE094D52}" destId="{C600343F-4FFE-448F-B7EE-2272441F858B}" srcOrd="0" destOrd="0" presId="urn:microsoft.com/office/officeart/2018/2/layout/IconVerticalSolidList"/>
    <dgm:cxn modelId="{1B10FAEE-FFC2-4C94-BE65-E2D954080FCF}" type="presOf" srcId="{6D00B49B-031E-4209-98BC-0945FD3BA194}" destId="{B662B13D-008C-4271-8293-4F352175C68E}" srcOrd="0" destOrd="0" presId="urn:microsoft.com/office/officeart/2018/2/layout/IconVerticalSolidList"/>
    <dgm:cxn modelId="{17478419-3CC5-4783-8A38-1545F76F2736}" type="presParOf" srcId="{3DFD8C96-533E-459E-85EF-8099C892D091}" destId="{9FB84D67-DBE6-49F0-8243-71816337771E}" srcOrd="0" destOrd="0" presId="urn:microsoft.com/office/officeart/2018/2/layout/IconVerticalSolidList"/>
    <dgm:cxn modelId="{62A57137-8D93-4A07-A2E4-C2066EBDC884}" type="presParOf" srcId="{9FB84D67-DBE6-49F0-8243-71816337771E}" destId="{5EC82B19-D103-4B17-96EA-C9298A669D0B}" srcOrd="0" destOrd="0" presId="urn:microsoft.com/office/officeart/2018/2/layout/IconVerticalSolidList"/>
    <dgm:cxn modelId="{72345E3E-8566-40EE-AB5E-0280D2083A50}" type="presParOf" srcId="{9FB84D67-DBE6-49F0-8243-71816337771E}" destId="{65761B54-0F00-4202-AC1E-AEAC5EE2C1F9}" srcOrd="1" destOrd="0" presId="urn:microsoft.com/office/officeart/2018/2/layout/IconVerticalSolidList"/>
    <dgm:cxn modelId="{A207ABCD-5D34-4A50-A5F0-E9649C7AC6A7}" type="presParOf" srcId="{9FB84D67-DBE6-49F0-8243-71816337771E}" destId="{67D62716-4F72-419B-A898-BC9263C4BE4F}" srcOrd="2" destOrd="0" presId="urn:microsoft.com/office/officeart/2018/2/layout/IconVerticalSolidList"/>
    <dgm:cxn modelId="{70294C15-C817-45CC-89FF-F348EBD4E99A}" type="presParOf" srcId="{9FB84D67-DBE6-49F0-8243-71816337771E}" destId="{C600343F-4FFE-448F-B7EE-2272441F858B}" srcOrd="3" destOrd="0" presId="urn:microsoft.com/office/officeart/2018/2/layout/IconVerticalSolidList"/>
    <dgm:cxn modelId="{F4D2BFE2-37CD-4733-A2C1-FA52E725D49B}" type="presParOf" srcId="{3DFD8C96-533E-459E-85EF-8099C892D091}" destId="{815AC55B-4408-4190-8157-4721CB71766A}" srcOrd="1" destOrd="0" presId="urn:microsoft.com/office/officeart/2018/2/layout/IconVerticalSolidList"/>
    <dgm:cxn modelId="{178421C0-3351-4267-A3E7-BFEAE1278271}" type="presParOf" srcId="{3DFD8C96-533E-459E-85EF-8099C892D091}" destId="{B354F215-530A-4F7D-9F4D-47D065BBB25F}" srcOrd="2" destOrd="0" presId="urn:microsoft.com/office/officeart/2018/2/layout/IconVerticalSolidList"/>
    <dgm:cxn modelId="{F3E581EE-870E-4C08-A523-1E8985C62317}" type="presParOf" srcId="{B354F215-530A-4F7D-9F4D-47D065BBB25F}" destId="{97D24690-6C9C-48C4-895A-7EEAE3B0A834}" srcOrd="0" destOrd="0" presId="urn:microsoft.com/office/officeart/2018/2/layout/IconVerticalSolidList"/>
    <dgm:cxn modelId="{108522B8-8B65-45E3-BF34-71DF62F42243}" type="presParOf" srcId="{B354F215-530A-4F7D-9F4D-47D065BBB25F}" destId="{F2F2D00E-06C0-475F-A6FD-C32A28CDDEA6}" srcOrd="1" destOrd="0" presId="urn:microsoft.com/office/officeart/2018/2/layout/IconVerticalSolidList"/>
    <dgm:cxn modelId="{66610E1C-4A42-4A1E-8DB4-1CF8B68ED82A}" type="presParOf" srcId="{B354F215-530A-4F7D-9F4D-47D065BBB25F}" destId="{33BC2860-283B-4B2B-BA23-B72D31FCF28E}" srcOrd="2" destOrd="0" presId="urn:microsoft.com/office/officeart/2018/2/layout/IconVerticalSolidList"/>
    <dgm:cxn modelId="{84D54AA9-40D4-4B58-A2A6-32E3C44F276B}" type="presParOf" srcId="{B354F215-530A-4F7D-9F4D-47D065BBB25F}" destId="{B662B13D-008C-4271-8293-4F352175C68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40D6AB-1169-3445-B614-E4F8B254FE85}">
      <dsp:nvSpPr>
        <dsp:cNvPr id="0" name=""/>
        <dsp:cNvSpPr/>
      </dsp:nvSpPr>
      <dsp:spPr>
        <a:xfrm>
          <a:off x="0" y="243317"/>
          <a:ext cx="6513603" cy="176311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14.3 million people were living in poverty between 2017 and 2018, 4.6 million of which were children (Social Metrics Commission, 2016)</a:t>
          </a:r>
          <a:endParaRPr lang="en-US" sz="1900" kern="1200" dirty="0"/>
        </a:p>
      </dsp:txBody>
      <dsp:txXfrm>
        <a:off x="86068" y="329385"/>
        <a:ext cx="6341467" cy="1590980"/>
      </dsp:txXfrm>
    </dsp:sp>
    <dsp:sp modelId="{B5F8F6D7-2EF7-B740-8C94-2B32DDF20F0A}">
      <dsp:nvSpPr>
        <dsp:cNvPr id="0" name=""/>
        <dsp:cNvSpPr/>
      </dsp:nvSpPr>
      <dsp:spPr>
        <a:xfrm>
          <a:off x="0" y="2061154"/>
          <a:ext cx="6513603" cy="1763116"/>
        </a:xfrm>
        <a:prstGeom prst="roundRect">
          <a:avLst/>
        </a:prstGeom>
        <a:solidFill>
          <a:schemeClr val="accent5">
            <a:hueOff val="-965760"/>
            <a:satOff val="0"/>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Lack the resources to obtain the types of diet, participate in the activities and have the [necessities], living conditions and amenities which are customary, or at least widely encouraged or approved, in the societies to which they belong.                </a:t>
          </a:r>
        </a:p>
        <a:p>
          <a:pPr marL="0" lvl="0" indent="0" algn="l" defTabSz="844550">
            <a:lnSpc>
              <a:spcPct val="90000"/>
            </a:lnSpc>
            <a:spcBef>
              <a:spcPct val="0"/>
            </a:spcBef>
            <a:spcAft>
              <a:spcPct val="35000"/>
            </a:spcAft>
            <a:buNone/>
          </a:pPr>
          <a:r>
            <a:rPr lang="en-GB" sz="1900" kern="1200" dirty="0"/>
            <a:t>                                                                       (Townsend, 1979, p.31)</a:t>
          </a:r>
          <a:endParaRPr lang="en-US" sz="1900" kern="1200" dirty="0"/>
        </a:p>
      </dsp:txBody>
      <dsp:txXfrm>
        <a:off x="86068" y="2147222"/>
        <a:ext cx="6341467" cy="1590980"/>
      </dsp:txXfrm>
    </dsp:sp>
    <dsp:sp modelId="{572E93DF-E28C-F641-A2BE-5EA023F9BDC7}">
      <dsp:nvSpPr>
        <dsp:cNvPr id="0" name=""/>
        <dsp:cNvSpPr/>
      </dsp:nvSpPr>
      <dsp:spPr>
        <a:xfrm>
          <a:off x="0" y="3878991"/>
          <a:ext cx="6513603" cy="1763116"/>
        </a:xfrm>
        <a:prstGeom prst="roundRect">
          <a:avLst/>
        </a:prstGeom>
        <a:solidFill>
          <a:schemeClr val="accent5">
            <a:hueOff val="-1931520"/>
            <a:satOff val="0"/>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endParaRPr lang="en-US" sz="1900" kern="1200" dirty="0"/>
        </a:p>
      </dsp:txBody>
      <dsp:txXfrm>
        <a:off x="86068" y="3965059"/>
        <a:ext cx="6341467" cy="15909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FEE47-9D99-C346-BA5A-5B291478524D}">
      <dsp:nvSpPr>
        <dsp:cNvPr id="0" name=""/>
        <dsp:cNvSpPr/>
      </dsp:nvSpPr>
      <dsp:spPr>
        <a:xfrm>
          <a:off x="0" y="22212"/>
          <a:ext cx="6513603" cy="1904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Available to eligible </a:t>
          </a:r>
          <a:r>
            <a:rPr lang="en-GB" sz="2200" kern="1200" dirty="0">
              <a:solidFill>
                <a:schemeClr val="bg1"/>
              </a:solidFill>
            </a:rPr>
            <a:t>“</a:t>
          </a:r>
          <a:r>
            <a:rPr lang="en-GB" sz="2200" kern="1200" dirty="0"/>
            <a:t>2-3 year olds for 12 ½ hours per week, 39 weeks of the year … [as well as] a minimum of 15 sessions of flexible childcare and/or play … during the school holidays” (Welsh Government, 2014). </a:t>
          </a:r>
          <a:endParaRPr lang="en-US" sz="2200" kern="1200" dirty="0"/>
        </a:p>
      </dsp:txBody>
      <dsp:txXfrm>
        <a:off x="92983" y="115195"/>
        <a:ext cx="6327637" cy="1718794"/>
      </dsp:txXfrm>
    </dsp:sp>
    <dsp:sp modelId="{E3A79A39-7D16-6040-A350-183F6F3FFB0C}">
      <dsp:nvSpPr>
        <dsp:cNvPr id="0" name=""/>
        <dsp:cNvSpPr/>
      </dsp:nvSpPr>
      <dsp:spPr>
        <a:xfrm>
          <a:off x="0" y="1990332"/>
          <a:ext cx="6513603" cy="19047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Children from deprived families can be </a:t>
          </a:r>
          <a:r>
            <a:rPr lang="en-GB" sz="2200" kern="1200" dirty="0">
              <a:solidFill>
                <a:schemeClr val="bg1"/>
              </a:solidFill>
            </a:rPr>
            <a:t>“</a:t>
          </a:r>
          <a:r>
            <a:rPr lang="en-GB" sz="2200" kern="1200" dirty="0"/>
            <a:t>buffered against poorer [educational] outcomes … [through] the provision of high-quality childcare” (Reese and </a:t>
          </a:r>
          <a:r>
            <a:rPr lang="en-GB" sz="2200" kern="1200" dirty="0" err="1"/>
            <a:t>Suggate</a:t>
          </a:r>
          <a:r>
            <a:rPr lang="en-GB" sz="2200" kern="1200" dirty="0"/>
            <a:t>, 2012, p.32).</a:t>
          </a:r>
          <a:endParaRPr lang="en-US" sz="2200" kern="1200" dirty="0"/>
        </a:p>
      </dsp:txBody>
      <dsp:txXfrm>
        <a:off x="92983" y="2083315"/>
        <a:ext cx="6327637" cy="1718794"/>
      </dsp:txXfrm>
    </dsp:sp>
    <dsp:sp modelId="{8A1A2424-D287-CC41-A1DA-A49751E969BF}">
      <dsp:nvSpPr>
        <dsp:cNvPr id="0" name=""/>
        <dsp:cNvSpPr/>
      </dsp:nvSpPr>
      <dsp:spPr>
        <a:xfrm>
          <a:off x="0" y="3958453"/>
          <a:ext cx="6513603" cy="19047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Flying Start minimises the impact of parental education on a child’s educational attainment through quality childcare by ensuring they are supported by qualified staff that have received a good education. </a:t>
          </a:r>
          <a:endParaRPr lang="en-US" sz="2000" kern="1200" dirty="0"/>
        </a:p>
      </dsp:txBody>
      <dsp:txXfrm>
        <a:off x="92983" y="4051436"/>
        <a:ext cx="6327637" cy="17187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82B19-D103-4B17-96EA-C9298A669D0B}">
      <dsp:nvSpPr>
        <dsp:cNvPr id="0" name=""/>
        <dsp:cNvSpPr/>
      </dsp:nvSpPr>
      <dsp:spPr>
        <a:xfrm>
          <a:off x="-138638" y="964129"/>
          <a:ext cx="6513603" cy="16537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761B54-0F00-4202-AC1E-AEAC5EE2C1F9}">
      <dsp:nvSpPr>
        <dsp:cNvPr id="0" name=""/>
        <dsp:cNvSpPr/>
      </dsp:nvSpPr>
      <dsp:spPr>
        <a:xfrm>
          <a:off x="361626" y="1336226"/>
          <a:ext cx="911350" cy="9095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00343F-4FFE-448F-B7EE-2272441F858B}">
      <dsp:nvSpPr>
        <dsp:cNvPr id="0" name=""/>
        <dsp:cNvSpPr/>
      </dsp:nvSpPr>
      <dsp:spPr>
        <a:xfrm>
          <a:off x="1186228" y="907480"/>
          <a:ext cx="5217031" cy="175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133" tIns="186133" rIns="186133" bIns="186133" numCol="1" spcCol="1270" anchor="ctr" anchorCtr="0">
          <a:noAutofit/>
        </a:bodyPr>
        <a:lstStyle/>
        <a:p>
          <a:pPr marL="0" lvl="0" indent="0" algn="l" defTabSz="622300">
            <a:lnSpc>
              <a:spcPct val="90000"/>
            </a:lnSpc>
            <a:spcBef>
              <a:spcPct val="0"/>
            </a:spcBef>
            <a:spcAft>
              <a:spcPct val="35000"/>
            </a:spcAft>
            <a:buNone/>
          </a:pPr>
          <a:r>
            <a:rPr lang="en-GB" sz="1400" kern="1200" dirty="0"/>
            <a:t>A child’s speech, language and communication ability provides a good measure in establishing educational attainment, as it can determine a “child’s ability to access the school curriculum” (RCSLT). Poverty is a factor that can contribute to poor speech, language and communication as many parents are unaware or unable to “respond to their child’s early language needs and offer a home learning environment that enhances language”(RCSLT).</a:t>
          </a:r>
        </a:p>
      </dsp:txBody>
      <dsp:txXfrm>
        <a:off x="1186228" y="907480"/>
        <a:ext cx="5217031" cy="1758740"/>
      </dsp:txXfrm>
    </dsp:sp>
    <dsp:sp modelId="{97D24690-6C9C-48C4-895A-7EEAE3B0A834}">
      <dsp:nvSpPr>
        <dsp:cNvPr id="0" name=""/>
        <dsp:cNvSpPr/>
      </dsp:nvSpPr>
      <dsp:spPr>
        <a:xfrm>
          <a:off x="-138638" y="3162555"/>
          <a:ext cx="6513603" cy="16537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F2D00E-06C0-475F-A6FD-C32A28CDDEA6}">
      <dsp:nvSpPr>
        <dsp:cNvPr id="0" name=""/>
        <dsp:cNvSpPr/>
      </dsp:nvSpPr>
      <dsp:spPr>
        <a:xfrm>
          <a:off x="361626" y="3534652"/>
          <a:ext cx="911350" cy="9095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62B13D-008C-4271-8293-4F352175C68E}">
      <dsp:nvSpPr>
        <dsp:cNvPr id="0" name=""/>
        <dsp:cNvSpPr/>
      </dsp:nvSpPr>
      <dsp:spPr>
        <a:xfrm>
          <a:off x="1240652" y="3120134"/>
          <a:ext cx="5108093" cy="175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133" tIns="186133" rIns="186133" bIns="186133" numCol="1" spcCol="1270" anchor="ctr" anchorCtr="0">
          <a:noAutofit/>
        </a:bodyPr>
        <a:lstStyle/>
        <a:p>
          <a:pPr marL="0" lvl="0" indent="0" algn="l" defTabSz="622300">
            <a:lnSpc>
              <a:spcPct val="90000"/>
            </a:lnSpc>
            <a:spcBef>
              <a:spcPct val="0"/>
            </a:spcBef>
            <a:spcAft>
              <a:spcPct val="35000"/>
            </a:spcAft>
            <a:buNone/>
          </a:pPr>
          <a:r>
            <a:rPr lang="en-GB" sz="1400" kern="1200" dirty="0"/>
            <a:t>The Flying Start programmes aims to minimise this through the provision of “speech, language and communication development” (Welsh Government, speech and language and communication) specifically. </a:t>
          </a:r>
          <a:endParaRPr lang="en-US" sz="1400" kern="1200" dirty="0"/>
        </a:p>
      </dsp:txBody>
      <dsp:txXfrm>
        <a:off x="1240652" y="3120134"/>
        <a:ext cx="5108093" cy="17587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86340-1C8C-CA48-88F9-450F2CDCC22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DD0DB7-BF1D-1848-9113-1B8747D056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F4743A-F603-754F-AA9D-53AA3EF48671}"/>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5" name="Footer Placeholder 4">
            <a:extLst>
              <a:ext uri="{FF2B5EF4-FFF2-40B4-BE49-F238E27FC236}">
                <a16:creationId xmlns:a16="http://schemas.microsoft.com/office/drawing/2014/main" id="{F0F5820D-5697-3F41-B89C-9E70D2F453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A58963-7897-7D44-8ED5-3A14ECBB7939}"/>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13016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41C0E-CFB8-6D48-B017-AF4FD4FECDC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1C0988-AC8E-734E-93D3-C0D1B9AF654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DA593B-0EDB-BE4E-8D1F-A5C964E2890A}"/>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5" name="Footer Placeholder 4">
            <a:extLst>
              <a:ext uri="{FF2B5EF4-FFF2-40B4-BE49-F238E27FC236}">
                <a16:creationId xmlns:a16="http://schemas.microsoft.com/office/drawing/2014/main" id="{19929987-94B7-3D4A-8D05-4A85F67AF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49FCD3-6AB8-3A42-8518-08CCE945A93B}"/>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4056187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72190-4150-0747-9301-0BCEED83773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DB25F20-AD28-934A-8849-C4DDC0AAC5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DB9F528-ADD3-734D-8C6D-B31708868578}"/>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5" name="Footer Placeholder 4">
            <a:extLst>
              <a:ext uri="{FF2B5EF4-FFF2-40B4-BE49-F238E27FC236}">
                <a16:creationId xmlns:a16="http://schemas.microsoft.com/office/drawing/2014/main" id="{741AF526-535A-494F-95A7-CF459893E1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88D96D-A803-E44A-BA0B-BCA180574E84}"/>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2730859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39511-485B-E94A-9D94-D4BE2A7B4F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B05627-2D96-8F4F-930D-5DCEFA049F2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2DA8B2-2649-574C-B0A6-8F40D5EC04D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17A539-D715-3747-A1BD-5B4D56690518}"/>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6" name="Footer Placeholder 5">
            <a:extLst>
              <a:ext uri="{FF2B5EF4-FFF2-40B4-BE49-F238E27FC236}">
                <a16:creationId xmlns:a16="http://schemas.microsoft.com/office/drawing/2014/main" id="{FE30BB17-E498-AD42-BCC3-24F469F0F7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D12EBB-1EBF-D54C-97A1-4594718CFEB8}"/>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251245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CB7A5-1AC4-DA41-98EE-368CB4C275A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3AD39A3-3F26-7C4C-9D71-A25E6120C0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B52A549-554E-1642-8E14-37526A1DE17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5BC7EFD-3E62-C04A-BCE6-22902D3F18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4BCBFF4-E146-E141-97E8-6E0555D5154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0385FC2-412E-AC4E-80FA-2BAA0BCAB215}"/>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8" name="Footer Placeholder 7">
            <a:extLst>
              <a:ext uri="{FF2B5EF4-FFF2-40B4-BE49-F238E27FC236}">
                <a16:creationId xmlns:a16="http://schemas.microsoft.com/office/drawing/2014/main" id="{76B19F18-DD8A-FB46-8EA7-CDDF1762B1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4E30C4-E6E6-834D-9990-463B2C1AA684}"/>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150655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AAA50-6D1C-FF4D-A622-0434C0D6C0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C9AA359-635E-4844-B5A2-61B0836A3119}"/>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4" name="Footer Placeholder 3">
            <a:extLst>
              <a:ext uri="{FF2B5EF4-FFF2-40B4-BE49-F238E27FC236}">
                <a16:creationId xmlns:a16="http://schemas.microsoft.com/office/drawing/2014/main" id="{6858A8D0-21E8-BD47-BBCD-E510A719117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7A0DA8-541C-4647-954D-D40DF4E4DCD2}"/>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3965398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27DCF1-26A7-CD4B-8411-F7C7EC3F9FA4}"/>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3" name="Footer Placeholder 2">
            <a:extLst>
              <a:ext uri="{FF2B5EF4-FFF2-40B4-BE49-F238E27FC236}">
                <a16:creationId xmlns:a16="http://schemas.microsoft.com/office/drawing/2014/main" id="{0323D3C7-660C-D04F-B6D7-A2E96B864C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D9ABCEB-6402-A246-83EB-4AC16253DF30}"/>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214506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93975-383B-FD4D-B199-5B18AFCA86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62C16A7-C896-F643-A0B3-C8B5F54E4C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C58CDD8-C808-774F-A128-51D82365E9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B2F1A8-AD96-E542-8CAB-A7E984174C17}"/>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6" name="Footer Placeholder 5">
            <a:extLst>
              <a:ext uri="{FF2B5EF4-FFF2-40B4-BE49-F238E27FC236}">
                <a16:creationId xmlns:a16="http://schemas.microsoft.com/office/drawing/2014/main" id="{C0087112-17C5-1044-8B67-46D53A3933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05D070-5529-4D41-86F1-31D04A8FE2E3}"/>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3099723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6AF90-8549-C740-AE1D-F0B40CB872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567DA5-6E3A-AF43-8867-CDC9E30850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3D63B8D-EBBE-9A43-ACF7-1FCAAF812E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208DBE-33B0-2E46-9422-99D4BDBCBCD6}"/>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6" name="Footer Placeholder 5">
            <a:extLst>
              <a:ext uri="{FF2B5EF4-FFF2-40B4-BE49-F238E27FC236}">
                <a16:creationId xmlns:a16="http://schemas.microsoft.com/office/drawing/2014/main" id="{B2DB1E60-A5B3-0C45-88D4-7BCB12B3B6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2E719F-C346-EC46-A9E1-8563AC7321D7}"/>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3830425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E903-3685-8148-89AD-2603E05829D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C591FD-2717-C545-9F15-E5B8907B760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656F69-D320-C447-A940-E71C35FE079F}"/>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5" name="Footer Placeholder 4">
            <a:extLst>
              <a:ext uri="{FF2B5EF4-FFF2-40B4-BE49-F238E27FC236}">
                <a16:creationId xmlns:a16="http://schemas.microsoft.com/office/drawing/2014/main" id="{17310504-7930-0D4E-9DD2-D946336F9A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2BA1B9-BCF3-F04D-ABF5-EB71B93BE5E6}"/>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967615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DF248A-0E6F-E544-B82D-F22194893A2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A1C9889-CE07-BE4F-8BCD-C0501DF5A9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6B9553-07C7-104A-A922-AC5D83D67D26}"/>
              </a:ext>
            </a:extLst>
          </p:cNvPr>
          <p:cNvSpPr>
            <a:spLocks noGrp="1"/>
          </p:cNvSpPr>
          <p:nvPr>
            <p:ph type="dt" sz="half" idx="10"/>
          </p:nvPr>
        </p:nvSpPr>
        <p:spPr/>
        <p:txBody>
          <a:bodyPr/>
          <a:lstStyle/>
          <a:p>
            <a:fld id="{E3ADAE8E-A729-F147-A464-E99E8CA5DDA0}" type="datetimeFigureOut">
              <a:rPr lang="en-US" smtClean="0"/>
              <a:t>2/17/20</a:t>
            </a:fld>
            <a:endParaRPr lang="en-US"/>
          </a:p>
        </p:txBody>
      </p:sp>
      <p:sp>
        <p:nvSpPr>
          <p:cNvPr id="5" name="Footer Placeholder 4">
            <a:extLst>
              <a:ext uri="{FF2B5EF4-FFF2-40B4-BE49-F238E27FC236}">
                <a16:creationId xmlns:a16="http://schemas.microsoft.com/office/drawing/2014/main" id="{CBD720A9-6D69-C840-92D9-4FC77589A7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6099C-9196-7644-B798-0D9978CCF37E}"/>
              </a:ext>
            </a:extLst>
          </p:cNvPr>
          <p:cNvSpPr>
            <a:spLocks noGrp="1"/>
          </p:cNvSpPr>
          <p:nvPr>
            <p:ph type="sldNum" sz="quarter" idx="12"/>
          </p:nvPr>
        </p:nvSpPr>
        <p:spPr/>
        <p:txBody>
          <a:bodyPr/>
          <a:lstStyle/>
          <a:p>
            <a:fld id="{AD6F8C25-950C-D449-819C-6C88687D64DD}" type="slidenum">
              <a:rPr lang="en-US" smtClean="0"/>
              <a:t>‹#›</a:t>
            </a:fld>
            <a:endParaRPr lang="en-US"/>
          </a:p>
        </p:txBody>
      </p:sp>
    </p:spTree>
    <p:extLst>
      <p:ext uri="{BB962C8B-B14F-4D97-AF65-F5344CB8AC3E}">
        <p14:creationId xmlns:p14="http://schemas.microsoft.com/office/powerpoint/2010/main" val="3206136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EC2B34-F68F-D941-BB06-0A157ADA58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7EF7ECA-1D3F-724E-87DB-1540FBE7D1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23DFE24-1D16-4243-AE9B-A3C9719F6E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ADAE8E-A729-F147-A464-E99E8CA5DDA0}" type="datetimeFigureOut">
              <a:rPr lang="en-US" smtClean="0"/>
              <a:t>2/17/20</a:t>
            </a:fld>
            <a:endParaRPr lang="en-US"/>
          </a:p>
        </p:txBody>
      </p:sp>
      <p:sp>
        <p:nvSpPr>
          <p:cNvPr id="5" name="Footer Placeholder 4">
            <a:extLst>
              <a:ext uri="{FF2B5EF4-FFF2-40B4-BE49-F238E27FC236}">
                <a16:creationId xmlns:a16="http://schemas.microsoft.com/office/drawing/2014/main" id="{D3EB4164-E2AC-8B4F-A888-E8427C2249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52F5A71-0A39-684A-A1A0-C2CA57939A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6F8C25-950C-D449-819C-6C88687D64DD}" type="slidenum">
              <a:rPr lang="en-US" smtClean="0"/>
              <a:t>‹#›</a:t>
            </a:fld>
            <a:endParaRPr lang="en-US"/>
          </a:p>
        </p:txBody>
      </p:sp>
    </p:spTree>
    <p:extLst>
      <p:ext uri="{BB962C8B-B14F-4D97-AF65-F5344CB8AC3E}">
        <p14:creationId xmlns:p14="http://schemas.microsoft.com/office/powerpoint/2010/main" val="27242815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pixabay.com/en/home-house-silhouette-icon-146585/" TargetMode="External"/><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AAEF-D863-FD44-BE24-84024BE9DA99}"/>
              </a:ext>
            </a:extLst>
          </p:cNvPr>
          <p:cNvSpPr>
            <a:spLocks noGrp="1"/>
          </p:cNvSpPr>
          <p:nvPr>
            <p:ph type="ctrTitle"/>
          </p:nvPr>
        </p:nvSpPr>
        <p:spPr>
          <a:xfrm>
            <a:off x="333153" y="414669"/>
            <a:ext cx="11525693" cy="1954029"/>
          </a:xfrm>
        </p:spPr>
        <p:txBody>
          <a:bodyPr>
            <a:noAutofit/>
          </a:bodyPr>
          <a:lstStyle/>
          <a:p>
            <a:r>
              <a:rPr lang="en-US" sz="4000" b="1" dirty="0">
                <a:solidFill>
                  <a:schemeClr val="bg1"/>
                </a:solidFill>
                <a:latin typeface="Arial Black" panose="020B0604020202020204" pitchFamily="34" charset="0"/>
                <a:cs typeface="Arial Black" panose="020B0604020202020204" pitchFamily="34" charset="0"/>
              </a:rPr>
              <a:t>How does the implementation of Flying Start aim to reduce the gap between poverty and attainment?</a:t>
            </a:r>
          </a:p>
        </p:txBody>
      </p:sp>
      <p:sp>
        <p:nvSpPr>
          <p:cNvPr id="3" name="Subtitle 2">
            <a:extLst>
              <a:ext uri="{FF2B5EF4-FFF2-40B4-BE49-F238E27FC236}">
                <a16:creationId xmlns:a16="http://schemas.microsoft.com/office/drawing/2014/main" id="{81837038-049C-DA49-A92C-4546220F6B23}"/>
              </a:ext>
            </a:extLst>
          </p:cNvPr>
          <p:cNvSpPr>
            <a:spLocks noGrp="1"/>
          </p:cNvSpPr>
          <p:nvPr>
            <p:ph type="subTitle" idx="1"/>
          </p:nvPr>
        </p:nvSpPr>
        <p:spPr>
          <a:xfrm>
            <a:off x="1524000" y="5728551"/>
            <a:ext cx="9144000" cy="714780"/>
          </a:xfrm>
        </p:spPr>
        <p:txBody>
          <a:bodyPr/>
          <a:lstStyle/>
          <a:p>
            <a:r>
              <a:rPr lang="en-US" b="1" dirty="0">
                <a:solidFill>
                  <a:schemeClr val="bg1"/>
                </a:solidFill>
                <a:latin typeface="Arial Black" panose="020B0604020202020204" pitchFamily="34" charset="0"/>
                <a:cs typeface="Arial Black" panose="020B0604020202020204" pitchFamily="34" charset="0"/>
              </a:rPr>
              <a:t>By Jada Lynch</a:t>
            </a:r>
          </a:p>
        </p:txBody>
      </p:sp>
      <p:sp>
        <p:nvSpPr>
          <p:cNvPr id="4" name="TextBox 3">
            <a:extLst>
              <a:ext uri="{FF2B5EF4-FFF2-40B4-BE49-F238E27FC236}">
                <a16:creationId xmlns:a16="http://schemas.microsoft.com/office/drawing/2014/main" id="{44E3D28B-C95D-7F43-BCEF-EF420F9A7966}"/>
              </a:ext>
            </a:extLst>
          </p:cNvPr>
          <p:cNvSpPr txBox="1"/>
          <p:nvPr/>
        </p:nvSpPr>
        <p:spPr>
          <a:xfrm>
            <a:off x="140350" y="6443331"/>
            <a:ext cx="2359152" cy="276999"/>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(Independent, 2016)</a:t>
            </a:r>
          </a:p>
        </p:txBody>
      </p:sp>
    </p:spTree>
    <p:extLst>
      <p:ext uri="{BB962C8B-B14F-4D97-AF65-F5344CB8AC3E}">
        <p14:creationId xmlns:p14="http://schemas.microsoft.com/office/powerpoint/2010/main" val="312844915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15A85D-0FA9-584B-9BF5-4130E30710DD}"/>
              </a:ext>
            </a:extLst>
          </p:cNvPr>
          <p:cNvSpPr>
            <a:spLocks noGrp="1"/>
          </p:cNvSpPr>
          <p:nvPr>
            <p:ph type="title"/>
          </p:nvPr>
        </p:nvSpPr>
        <p:spPr>
          <a:xfrm>
            <a:off x="863029" y="1012004"/>
            <a:ext cx="3416158" cy="4795408"/>
          </a:xfrm>
        </p:spPr>
        <p:txBody>
          <a:bodyPr>
            <a:normAutofit/>
          </a:bodyPr>
          <a:lstStyle/>
          <a:p>
            <a:r>
              <a:rPr lang="en-US" dirty="0">
                <a:solidFill>
                  <a:srgbClr val="FFFFFF"/>
                </a:solidFill>
                <a:latin typeface="Chalkduster" panose="03050602040202020205" pitchFamily="66" charset="77"/>
                <a:cs typeface="Arial" panose="020B0604020202020204" pitchFamily="34" charset="0"/>
              </a:rPr>
              <a:t>What is Poverty?</a:t>
            </a:r>
          </a:p>
        </p:txBody>
      </p:sp>
      <p:graphicFrame>
        <p:nvGraphicFramePr>
          <p:cNvPr id="5" name="Content Placeholder 2">
            <a:extLst>
              <a:ext uri="{FF2B5EF4-FFF2-40B4-BE49-F238E27FC236}">
                <a16:creationId xmlns:a16="http://schemas.microsoft.com/office/drawing/2014/main" id="{698A2EFE-1E85-4FB6-83F5-315F70E36484}"/>
              </a:ext>
            </a:extLst>
          </p:cNvPr>
          <p:cNvGraphicFramePr>
            <a:graphicFrameLocks noGrp="1"/>
          </p:cNvGraphicFramePr>
          <p:nvPr>
            <p:ph idx="1"/>
            <p:extLst>
              <p:ext uri="{D42A27DB-BD31-4B8C-83A1-F6EECF244321}">
                <p14:modId xmlns:p14="http://schemas.microsoft.com/office/powerpoint/2010/main" val="8635878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Home House Silhouette · Free vector graphic on Pixabay">
            <a:extLst>
              <a:ext uri="{FF2B5EF4-FFF2-40B4-BE49-F238E27FC236}">
                <a16:creationId xmlns:a16="http://schemas.microsoft.com/office/drawing/2014/main" id="{6824E7C4-CB88-CD44-A482-A7F7C3FF0B6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433325" y="4618670"/>
            <a:ext cx="523105" cy="493680"/>
          </a:xfrm>
          <a:prstGeom prst="rect">
            <a:avLst/>
          </a:prstGeom>
        </p:spPr>
      </p:pic>
      <p:sp>
        <p:nvSpPr>
          <p:cNvPr id="7" name="TextBox 6">
            <a:extLst>
              <a:ext uri="{FF2B5EF4-FFF2-40B4-BE49-F238E27FC236}">
                <a16:creationId xmlns:a16="http://schemas.microsoft.com/office/drawing/2014/main" id="{B9133970-ADB9-5E45-AA0A-BFCBA28737E1}"/>
              </a:ext>
            </a:extLst>
          </p:cNvPr>
          <p:cNvSpPr txBox="1"/>
          <p:nvPr/>
        </p:nvSpPr>
        <p:spPr>
          <a:xfrm>
            <a:off x="6096000" y="4542344"/>
            <a:ext cx="5272585" cy="646331"/>
          </a:xfrm>
          <a:prstGeom prst="rect">
            <a:avLst/>
          </a:prstGeom>
          <a:noFill/>
        </p:spPr>
        <p:txBody>
          <a:bodyPr wrap="square" rtlCol="0">
            <a:spAutoFit/>
          </a:bodyPr>
          <a:lstStyle/>
          <a:p>
            <a:r>
              <a:rPr lang="en-US" dirty="0"/>
              <a:t>Relative Poverty – ”Below 60% of the contemporary median income” (Joseph Rowntree Foundation, 2020)</a:t>
            </a:r>
          </a:p>
        </p:txBody>
      </p:sp>
      <p:pic>
        <p:nvPicPr>
          <p:cNvPr id="9" name="Picture 8" descr="Home House Silhouette · Free vector graphic on Pixabay">
            <a:extLst>
              <a:ext uri="{FF2B5EF4-FFF2-40B4-BE49-F238E27FC236}">
                <a16:creationId xmlns:a16="http://schemas.microsoft.com/office/drawing/2014/main" id="{E435048B-518B-B349-B376-1D1DEB1C518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433325" y="5350499"/>
            <a:ext cx="523105" cy="493680"/>
          </a:xfrm>
          <a:prstGeom prst="rect">
            <a:avLst/>
          </a:prstGeom>
        </p:spPr>
      </p:pic>
      <p:sp>
        <p:nvSpPr>
          <p:cNvPr id="11" name="TextBox 10">
            <a:extLst>
              <a:ext uri="{FF2B5EF4-FFF2-40B4-BE49-F238E27FC236}">
                <a16:creationId xmlns:a16="http://schemas.microsoft.com/office/drawing/2014/main" id="{5BEF95C2-F7E4-9244-A2F3-AC65598B48B2}"/>
              </a:ext>
            </a:extLst>
          </p:cNvPr>
          <p:cNvSpPr txBox="1"/>
          <p:nvPr/>
        </p:nvSpPr>
        <p:spPr>
          <a:xfrm>
            <a:off x="6096000" y="5274173"/>
            <a:ext cx="5370576" cy="646331"/>
          </a:xfrm>
          <a:prstGeom prst="rect">
            <a:avLst/>
          </a:prstGeom>
          <a:noFill/>
        </p:spPr>
        <p:txBody>
          <a:bodyPr wrap="square" rtlCol="0">
            <a:spAutoFit/>
          </a:bodyPr>
          <a:lstStyle/>
          <a:p>
            <a:r>
              <a:rPr lang="en-US" dirty="0"/>
              <a:t>Absolute Poverty  – ”Below 60% of the medium income in 2010/2011” (Joseph Rowntree Foundation, 2020)</a:t>
            </a:r>
          </a:p>
        </p:txBody>
      </p:sp>
    </p:spTree>
    <p:extLst>
      <p:ext uri="{BB962C8B-B14F-4D97-AF65-F5344CB8AC3E}">
        <p14:creationId xmlns:p14="http://schemas.microsoft.com/office/powerpoint/2010/main" val="337620764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31A0960-23BE-8B4A-BF23-F912090131AD}"/>
              </a:ext>
            </a:extLst>
          </p:cNvPr>
          <p:cNvSpPr>
            <a:spLocks noGrp="1"/>
          </p:cNvSpPr>
          <p:nvPr>
            <p:ph type="title"/>
          </p:nvPr>
        </p:nvSpPr>
        <p:spPr>
          <a:xfrm>
            <a:off x="640079" y="2053641"/>
            <a:ext cx="3669161" cy="2760098"/>
          </a:xfrm>
        </p:spPr>
        <p:txBody>
          <a:bodyPr>
            <a:normAutofit/>
          </a:bodyPr>
          <a:lstStyle/>
          <a:p>
            <a:r>
              <a:rPr lang="en-US" dirty="0">
                <a:solidFill>
                  <a:srgbClr val="FFFFFF"/>
                </a:solidFill>
                <a:latin typeface="Chalkduster" panose="03050602040202020205" pitchFamily="66" charset="77"/>
              </a:rPr>
              <a:t>What is Flying Start?</a:t>
            </a:r>
          </a:p>
        </p:txBody>
      </p:sp>
      <p:sp>
        <p:nvSpPr>
          <p:cNvPr id="3" name="Content Placeholder 2">
            <a:extLst>
              <a:ext uri="{FF2B5EF4-FFF2-40B4-BE49-F238E27FC236}">
                <a16:creationId xmlns:a16="http://schemas.microsoft.com/office/drawing/2014/main" id="{170D0177-8E67-5948-816C-44FAF0E7DDA9}"/>
              </a:ext>
            </a:extLst>
          </p:cNvPr>
          <p:cNvSpPr>
            <a:spLocks noGrp="1"/>
          </p:cNvSpPr>
          <p:nvPr>
            <p:ph idx="1"/>
          </p:nvPr>
        </p:nvSpPr>
        <p:spPr>
          <a:xfrm>
            <a:off x="6090574" y="801866"/>
            <a:ext cx="5306084" cy="5230634"/>
          </a:xfrm>
        </p:spPr>
        <p:txBody>
          <a:bodyPr anchor="ctr">
            <a:normAutofit fontScale="92500" lnSpcReduction="10000"/>
          </a:bodyPr>
          <a:lstStyle/>
          <a:p>
            <a:pPr marL="0" indent="0">
              <a:buNone/>
            </a:pPr>
            <a:endParaRPr lang="en-GB" sz="1700" dirty="0">
              <a:solidFill>
                <a:srgbClr val="000000"/>
              </a:solidFill>
            </a:endParaRPr>
          </a:p>
          <a:p>
            <a:pPr marL="0" indent="0">
              <a:buNone/>
            </a:pPr>
            <a:r>
              <a:rPr lang="en-GB" sz="2000" dirty="0">
                <a:solidFill>
                  <a:srgbClr val="000000"/>
                </a:solidFill>
              </a:rPr>
              <a:t>Flying Start is the Welsh Governments top priority in terms of Early Years programmes. The target group for Flying Start is “families with children who are under 4 years of age … [living in some of the] most deprived areas in Wales” Welsh Government, 2012, p.3). The central aim of the programme is to make an influential difference “to the life chances of children under 4 in the areas which it runs” (Welsh Government, 2012, p.3). </a:t>
            </a:r>
          </a:p>
          <a:p>
            <a:pPr marL="0" indent="0">
              <a:buNone/>
            </a:pPr>
            <a:endParaRPr lang="en-GB" sz="2000" dirty="0">
              <a:solidFill>
                <a:srgbClr val="000000"/>
              </a:solidFill>
            </a:endParaRPr>
          </a:p>
          <a:p>
            <a:pPr marL="0" indent="0">
              <a:buNone/>
            </a:pPr>
            <a:r>
              <a:rPr lang="en-GB" sz="2000" dirty="0">
                <a:solidFill>
                  <a:srgbClr val="000000"/>
                </a:solidFill>
              </a:rPr>
              <a:t>The Four Core elements of the Flying Start programme are: </a:t>
            </a:r>
          </a:p>
          <a:p>
            <a:pPr lvl="1"/>
            <a:r>
              <a:rPr lang="en-GB" sz="2000" dirty="0">
                <a:solidFill>
                  <a:srgbClr val="000000"/>
                </a:solidFill>
              </a:rPr>
              <a:t>Free quality childcare</a:t>
            </a:r>
          </a:p>
          <a:p>
            <a:pPr lvl="1"/>
            <a:r>
              <a:rPr lang="en-GB" sz="2000" dirty="0">
                <a:solidFill>
                  <a:srgbClr val="000000"/>
                </a:solidFill>
              </a:rPr>
              <a:t>Parenting support </a:t>
            </a:r>
          </a:p>
          <a:p>
            <a:pPr lvl="1"/>
            <a:r>
              <a:rPr lang="en-GB" sz="2000" dirty="0">
                <a:solidFill>
                  <a:srgbClr val="000000"/>
                </a:solidFill>
              </a:rPr>
              <a:t>Intensive health visitor support and </a:t>
            </a:r>
          </a:p>
          <a:p>
            <a:pPr lvl="1"/>
            <a:r>
              <a:rPr lang="en-GB" sz="2000" dirty="0">
                <a:solidFill>
                  <a:srgbClr val="000000"/>
                </a:solidFill>
              </a:rPr>
              <a:t>Support for early literacy </a:t>
            </a:r>
          </a:p>
          <a:p>
            <a:pPr marL="0" indent="0">
              <a:buNone/>
            </a:pPr>
            <a:r>
              <a:rPr lang="en-GB" sz="2000" dirty="0">
                <a:solidFill>
                  <a:srgbClr val="000000"/>
                </a:solidFill>
              </a:rPr>
              <a:t>(Welsh Government, 2012, p.3) </a:t>
            </a:r>
          </a:p>
          <a:p>
            <a:endParaRPr lang="en-US" sz="1700" dirty="0">
              <a:solidFill>
                <a:srgbClr val="000000"/>
              </a:solidFill>
            </a:endParaRPr>
          </a:p>
        </p:txBody>
      </p:sp>
    </p:spTree>
    <p:extLst>
      <p:ext uri="{BB962C8B-B14F-4D97-AF65-F5344CB8AC3E}">
        <p14:creationId xmlns:p14="http://schemas.microsoft.com/office/powerpoint/2010/main" val="1981359537"/>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1546BE-34CD-1C4A-8205-0AD64CB3E7E3}"/>
              </a:ext>
            </a:extLst>
          </p:cNvPr>
          <p:cNvSpPr>
            <a:spLocks noGrp="1"/>
          </p:cNvSpPr>
          <p:nvPr>
            <p:ph type="title"/>
          </p:nvPr>
        </p:nvSpPr>
        <p:spPr>
          <a:xfrm>
            <a:off x="300942" y="486137"/>
            <a:ext cx="4039564" cy="1898248"/>
          </a:xfrm>
          <a:noFill/>
          <a:ln w="19050">
            <a:solidFill>
              <a:schemeClr val="tx1"/>
            </a:solidFill>
          </a:ln>
        </p:spPr>
        <p:txBody>
          <a:bodyPr wrap="square" anchor="ctr">
            <a:normAutofit fontScale="90000"/>
          </a:bodyPr>
          <a:lstStyle/>
          <a:p>
            <a:pPr algn="ctr"/>
            <a:r>
              <a:rPr lang="en-US" dirty="0">
                <a:latin typeface="Chalkduster" panose="03050602040202020205" pitchFamily="66" charset="77"/>
              </a:rPr>
              <a:t>What is educational attainment?</a:t>
            </a:r>
          </a:p>
        </p:txBody>
      </p:sp>
      <p:sp>
        <p:nvSpPr>
          <p:cNvPr id="3" name="Content Placeholder 2">
            <a:extLst>
              <a:ext uri="{FF2B5EF4-FFF2-40B4-BE49-F238E27FC236}">
                <a16:creationId xmlns:a16="http://schemas.microsoft.com/office/drawing/2014/main" id="{5AF4BB49-AB8D-F945-9CCC-F61E809D1E55}"/>
              </a:ext>
            </a:extLst>
          </p:cNvPr>
          <p:cNvSpPr>
            <a:spLocks noGrp="1"/>
          </p:cNvSpPr>
          <p:nvPr>
            <p:ph idx="1"/>
          </p:nvPr>
        </p:nvSpPr>
        <p:spPr>
          <a:xfrm>
            <a:off x="300942" y="3429000"/>
            <a:ext cx="4039563" cy="1528843"/>
          </a:xfrm>
        </p:spPr>
        <p:txBody>
          <a:bodyPr>
            <a:normAutofit/>
          </a:bodyPr>
          <a:lstStyle/>
          <a:p>
            <a:pPr marL="0" indent="0">
              <a:buNone/>
            </a:pPr>
            <a:r>
              <a:rPr lang="en-GB" sz="2000" dirty="0"/>
              <a:t>Educational attainment refers to the level of education an individual has successfully achieved (United States Census Bureau, 2020).</a:t>
            </a:r>
            <a:endParaRPr lang="en-US" sz="2000" dirty="0"/>
          </a:p>
        </p:txBody>
      </p:sp>
      <p:pic>
        <p:nvPicPr>
          <p:cNvPr id="4" name="Picture 3">
            <a:extLst>
              <a:ext uri="{FF2B5EF4-FFF2-40B4-BE49-F238E27FC236}">
                <a16:creationId xmlns:a16="http://schemas.microsoft.com/office/drawing/2014/main" id="{EB9231CD-A215-F14B-8D11-C9CB94FB84F6}"/>
              </a:ext>
            </a:extLst>
          </p:cNvPr>
          <p:cNvPicPr>
            <a:picLocks noChangeAspect="1"/>
          </p:cNvPicPr>
          <p:nvPr/>
        </p:nvPicPr>
        <p:blipFill>
          <a:blip r:embed="rId2"/>
          <a:stretch>
            <a:fillRect/>
          </a:stretch>
        </p:blipFill>
        <p:spPr>
          <a:xfrm>
            <a:off x="5297763" y="1262372"/>
            <a:ext cx="6250769" cy="4172388"/>
          </a:xfrm>
          <a:prstGeom prst="rect">
            <a:avLst/>
          </a:prstGeom>
        </p:spPr>
      </p:pic>
      <p:sp>
        <p:nvSpPr>
          <p:cNvPr id="5" name="TextBox 4">
            <a:extLst>
              <a:ext uri="{FF2B5EF4-FFF2-40B4-BE49-F238E27FC236}">
                <a16:creationId xmlns:a16="http://schemas.microsoft.com/office/drawing/2014/main" id="{0AA406BE-4CE2-924D-BC5A-57E9C8AF60AC}"/>
              </a:ext>
            </a:extLst>
          </p:cNvPr>
          <p:cNvSpPr txBox="1"/>
          <p:nvPr/>
        </p:nvSpPr>
        <p:spPr>
          <a:xfrm>
            <a:off x="10009098" y="5457128"/>
            <a:ext cx="1539434" cy="276999"/>
          </a:xfrm>
          <a:prstGeom prst="rect">
            <a:avLst/>
          </a:prstGeom>
          <a:noFill/>
        </p:spPr>
        <p:txBody>
          <a:bodyPr wrap="square" rtlCol="0">
            <a:spAutoFit/>
          </a:bodyPr>
          <a:lstStyle/>
          <a:p>
            <a:r>
              <a:rPr lang="en-US" sz="1200" dirty="0">
                <a:solidFill>
                  <a:schemeClr val="bg1"/>
                </a:solidFill>
              </a:rPr>
              <a:t>(Staffing Plus, 2018)</a:t>
            </a:r>
          </a:p>
        </p:txBody>
      </p:sp>
    </p:spTree>
    <p:extLst>
      <p:ext uri="{BB962C8B-B14F-4D97-AF65-F5344CB8AC3E}">
        <p14:creationId xmlns:p14="http://schemas.microsoft.com/office/powerpoint/2010/main" val="198398898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9E5982-B603-614C-9E6B-90A83CA49CC7}"/>
              </a:ext>
            </a:extLst>
          </p:cNvPr>
          <p:cNvSpPr>
            <a:spLocks noGrp="1"/>
          </p:cNvSpPr>
          <p:nvPr>
            <p:ph type="title"/>
          </p:nvPr>
        </p:nvSpPr>
        <p:spPr>
          <a:xfrm>
            <a:off x="863029" y="1012004"/>
            <a:ext cx="3416158" cy="4795408"/>
          </a:xfrm>
        </p:spPr>
        <p:txBody>
          <a:bodyPr>
            <a:normAutofit/>
          </a:bodyPr>
          <a:lstStyle/>
          <a:p>
            <a:r>
              <a:rPr lang="en-US" dirty="0">
                <a:solidFill>
                  <a:srgbClr val="FFFFFF"/>
                </a:solidFill>
                <a:latin typeface="Chalkduster" panose="03050602040202020205" pitchFamily="66" charset="77"/>
              </a:rPr>
              <a:t>Part-time quality childcare</a:t>
            </a:r>
          </a:p>
        </p:txBody>
      </p:sp>
      <p:graphicFrame>
        <p:nvGraphicFramePr>
          <p:cNvPr id="5" name="Content Placeholder 2">
            <a:extLst>
              <a:ext uri="{FF2B5EF4-FFF2-40B4-BE49-F238E27FC236}">
                <a16:creationId xmlns:a16="http://schemas.microsoft.com/office/drawing/2014/main" id="{037A68B6-0C92-4F69-B1AA-2E3B4E4460A3}"/>
              </a:ext>
            </a:extLst>
          </p:cNvPr>
          <p:cNvGraphicFramePr>
            <a:graphicFrameLocks noGrp="1"/>
          </p:cNvGraphicFramePr>
          <p:nvPr>
            <p:ph idx="1"/>
            <p:extLst>
              <p:ext uri="{D42A27DB-BD31-4B8C-83A1-F6EECF244321}">
                <p14:modId xmlns:p14="http://schemas.microsoft.com/office/powerpoint/2010/main" val="286650578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62581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95D666F-9AE1-AA47-82AC-3DCC3A6027D0}"/>
              </a:ext>
            </a:extLst>
          </p:cNvPr>
          <p:cNvSpPr>
            <a:spLocks noGrp="1"/>
          </p:cNvSpPr>
          <p:nvPr>
            <p:ph type="title"/>
          </p:nvPr>
        </p:nvSpPr>
        <p:spPr>
          <a:xfrm>
            <a:off x="640079" y="2053641"/>
            <a:ext cx="3669161" cy="2760098"/>
          </a:xfrm>
        </p:spPr>
        <p:txBody>
          <a:bodyPr>
            <a:normAutofit/>
          </a:bodyPr>
          <a:lstStyle/>
          <a:p>
            <a:r>
              <a:rPr lang="en-US" dirty="0">
                <a:solidFill>
                  <a:srgbClr val="FFFFFF"/>
                </a:solidFill>
                <a:latin typeface="Chalkduster" panose="03050602040202020205" pitchFamily="66" charset="77"/>
              </a:rPr>
              <a:t>Parenting Support </a:t>
            </a:r>
          </a:p>
        </p:txBody>
      </p:sp>
      <p:sp>
        <p:nvSpPr>
          <p:cNvPr id="3" name="Content Placeholder 2">
            <a:extLst>
              <a:ext uri="{FF2B5EF4-FFF2-40B4-BE49-F238E27FC236}">
                <a16:creationId xmlns:a16="http://schemas.microsoft.com/office/drawing/2014/main" id="{5DEA62EF-75FA-274F-8DD3-3C5B01A39257}"/>
              </a:ext>
            </a:extLst>
          </p:cNvPr>
          <p:cNvSpPr>
            <a:spLocks noGrp="1"/>
          </p:cNvSpPr>
          <p:nvPr>
            <p:ph idx="1"/>
          </p:nvPr>
        </p:nvSpPr>
        <p:spPr>
          <a:xfrm>
            <a:off x="6090574" y="801866"/>
            <a:ext cx="5306084" cy="5230634"/>
          </a:xfrm>
        </p:spPr>
        <p:txBody>
          <a:bodyPr anchor="ctr">
            <a:normAutofit/>
          </a:bodyPr>
          <a:lstStyle/>
          <a:p>
            <a:pPr marL="0" indent="0">
              <a:buNone/>
            </a:pPr>
            <a:r>
              <a:rPr lang="en-US" sz="2000" dirty="0">
                <a:solidFill>
                  <a:srgbClr val="000000"/>
                </a:solidFill>
              </a:rPr>
              <a:t>Poverty can have an effect on a parents ability to nurture and discipline their child, due to the stress and worries they are faced with as well as their lack of knowledge and personal childhood experiences (Katz et al, 2007). </a:t>
            </a:r>
          </a:p>
          <a:p>
            <a:pPr marL="0" indent="0">
              <a:buNone/>
            </a:pPr>
            <a:r>
              <a:rPr lang="en-US" sz="2000" dirty="0">
                <a:solidFill>
                  <a:srgbClr val="000000"/>
                </a:solidFill>
              </a:rPr>
              <a:t>For many children living in poverty parent education is another factor that hinders educational attainment, due to </a:t>
            </a:r>
            <a:r>
              <a:rPr lang="en-GB" sz="2000" dirty="0">
                <a:solidFill>
                  <a:srgbClr val="000000"/>
                </a:solidFill>
              </a:rPr>
              <a:t>low self-esteem and their own “aspirations and attitudes towards education” (Katz et al, 2007, p.32). </a:t>
            </a:r>
          </a:p>
          <a:p>
            <a:pPr marL="0" indent="0">
              <a:buNone/>
            </a:pPr>
            <a:r>
              <a:rPr lang="en-GB" sz="2000" dirty="0">
                <a:solidFill>
                  <a:srgbClr val="000000"/>
                </a:solidFill>
              </a:rPr>
              <a:t>Through the provision of parenting support Flying Start aims to tackle both of these poverty related issues that effect child attainment, by educating parents and enhancing their knowledge and skills. </a:t>
            </a:r>
            <a:endParaRPr lang="en-US" sz="2000" dirty="0">
              <a:solidFill>
                <a:srgbClr val="000000"/>
              </a:solidFill>
            </a:endParaRPr>
          </a:p>
        </p:txBody>
      </p:sp>
    </p:spTree>
    <p:extLst>
      <p:ext uri="{BB962C8B-B14F-4D97-AF65-F5344CB8AC3E}">
        <p14:creationId xmlns:p14="http://schemas.microsoft.com/office/powerpoint/2010/main" val="272042912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3" name="Rectangle 16">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BAFBAF-53D0-5241-BC1E-EDCA0AE2B690}"/>
              </a:ext>
            </a:extLst>
          </p:cNvPr>
          <p:cNvSpPr>
            <a:spLocks noGrp="1"/>
          </p:cNvSpPr>
          <p:nvPr>
            <p:ph type="title"/>
          </p:nvPr>
        </p:nvSpPr>
        <p:spPr>
          <a:xfrm>
            <a:off x="312516" y="623392"/>
            <a:ext cx="4062714" cy="1607060"/>
          </a:xfrm>
          <a:noFill/>
          <a:ln w="19050">
            <a:solidFill>
              <a:schemeClr val="tx1"/>
            </a:solidFill>
          </a:ln>
        </p:spPr>
        <p:txBody>
          <a:bodyPr wrap="square" anchor="ctr">
            <a:normAutofit/>
          </a:bodyPr>
          <a:lstStyle/>
          <a:p>
            <a:pPr algn="ctr"/>
            <a:r>
              <a:rPr lang="en-US" dirty="0">
                <a:latin typeface="Chalkduster" panose="03050602040202020205" pitchFamily="66" charset="77"/>
              </a:rPr>
              <a:t>Health programme</a:t>
            </a:r>
          </a:p>
        </p:txBody>
      </p:sp>
      <p:sp>
        <p:nvSpPr>
          <p:cNvPr id="3" name="Content Placeholder 2">
            <a:extLst>
              <a:ext uri="{FF2B5EF4-FFF2-40B4-BE49-F238E27FC236}">
                <a16:creationId xmlns:a16="http://schemas.microsoft.com/office/drawing/2014/main" id="{4A5275F8-4E0C-9644-913B-FA9A26116A88}"/>
              </a:ext>
            </a:extLst>
          </p:cNvPr>
          <p:cNvSpPr>
            <a:spLocks noGrp="1"/>
          </p:cNvSpPr>
          <p:nvPr>
            <p:ph idx="1"/>
          </p:nvPr>
        </p:nvSpPr>
        <p:spPr>
          <a:xfrm>
            <a:off x="295791" y="2549894"/>
            <a:ext cx="4062714" cy="4155310"/>
          </a:xfrm>
        </p:spPr>
        <p:txBody>
          <a:bodyPr>
            <a:normAutofit fontScale="92500" lnSpcReduction="10000"/>
          </a:bodyPr>
          <a:lstStyle/>
          <a:p>
            <a:pPr marL="0" indent="0">
              <a:buNone/>
            </a:pPr>
            <a:r>
              <a:rPr lang="en-GB" sz="1800" dirty="0"/>
              <a:t>Children living in poverty “are more likely to experience a wide range of health problems, including poor nutrition, chronic disease and mental health problems” (NHS Health Scotland, 2019).</a:t>
            </a:r>
          </a:p>
          <a:p>
            <a:pPr marL="0" indent="0">
              <a:buNone/>
            </a:pPr>
            <a:r>
              <a:rPr lang="en-GB" sz="1800" dirty="0"/>
              <a:t>Poor health can interfere with education, as it can result in missing school and therefore valuable learning and socialisation are missed, which as a result, negatively impacts educational attainment (Virginia Commonwealth University, 2015).</a:t>
            </a:r>
          </a:p>
          <a:p>
            <a:pPr marL="0" indent="0">
              <a:buNone/>
            </a:pPr>
            <a:r>
              <a:rPr lang="en-GB" sz="1800" dirty="0"/>
              <a:t>The health programmes aims to combat this by providing parents with the knowledge and confidence they need, to be able to maintain and support the health, wellbeing and development of their children with intensive help from healthcare professionals, in particularly health visitors. </a:t>
            </a:r>
          </a:p>
        </p:txBody>
      </p:sp>
      <p:pic>
        <p:nvPicPr>
          <p:cNvPr id="5" name="Picture 4">
            <a:extLst>
              <a:ext uri="{FF2B5EF4-FFF2-40B4-BE49-F238E27FC236}">
                <a16:creationId xmlns:a16="http://schemas.microsoft.com/office/drawing/2014/main" id="{3D8F1276-F7D0-034E-83A9-2DE3549AAFA8}"/>
              </a:ext>
            </a:extLst>
          </p:cNvPr>
          <p:cNvPicPr>
            <a:picLocks noChangeAspect="1"/>
          </p:cNvPicPr>
          <p:nvPr/>
        </p:nvPicPr>
        <p:blipFill rotWithShape="1">
          <a:blip r:embed="rId2"/>
          <a:srcRect l="27714" r="10284"/>
          <a:stretch/>
        </p:blipFill>
        <p:spPr>
          <a:xfrm>
            <a:off x="6096000" y="643467"/>
            <a:ext cx="4849276" cy="5410199"/>
          </a:xfrm>
          <a:prstGeom prst="rect">
            <a:avLst/>
          </a:prstGeom>
          <a:solidFill>
            <a:schemeClr val="tx2"/>
          </a:solidFill>
        </p:spPr>
      </p:pic>
    </p:spTree>
    <p:extLst>
      <p:ext uri="{BB962C8B-B14F-4D97-AF65-F5344CB8AC3E}">
        <p14:creationId xmlns:p14="http://schemas.microsoft.com/office/powerpoint/2010/main" val="139188116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186DE7-DD2C-6D4E-A087-D60272458457}"/>
              </a:ext>
            </a:extLst>
          </p:cNvPr>
          <p:cNvSpPr>
            <a:spLocks noGrp="1"/>
          </p:cNvSpPr>
          <p:nvPr>
            <p:ph type="title"/>
          </p:nvPr>
        </p:nvSpPr>
        <p:spPr>
          <a:xfrm>
            <a:off x="484095" y="1031296"/>
            <a:ext cx="4381009" cy="4795408"/>
          </a:xfrm>
        </p:spPr>
        <p:txBody>
          <a:bodyPr>
            <a:normAutofit/>
          </a:bodyPr>
          <a:lstStyle/>
          <a:p>
            <a:r>
              <a:rPr lang="en-US" sz="3700" dirty="0">
                <a:solidFill>
                  <a:srgbClr val="FFFFFF"/>
                </a:solidFill>
                <a:latin typeface="Chalkduster" panose="03050602040202020205" pitchFamily="66" charset="77"/>
              </a:rPr>
              <a:t>Speech, language and communication support</a:t>
            </a:r>
          </a:p>
        </p:txBody>
      </p:sp>
      <p:graphicFrame>
        <p:nvGraphicFramePr>
          <p:cNvPr id="5" name="Content Placeholder 2">
            <a:extLst>
              <a:ext uri="{FF2B5EF4-FFF2-40B4-BE49-F238E27FC236}">
                <a16:creationId xmlns:a16="http://schemas.microsoft.com/office/drawing/2014/main" id="{D8F99286-3497-4928-AAED-D4110D1062B4}"/>
              </a:ext>
            </a:extLst>
          </p:cNvPr>
          <p:cNvGraphicFramePr>
            <a:graphicFrameLocks noGrp="1"/>
          </p:cNvGraphicFramePr>
          <p:nvPr>
            <p:ph idx="1"/>
            <p:extLst>
              <p:ext uri="{D42A27DB-BD31-4B8C-83A1-F6EECF244321}">
                <p14:modId xmlns:p14="http://schemas.microsoft.com/office/powerpoint/2010/main" val="25622351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3539496"/>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FAC504C-4C24-C84E-A5AA-CC341A0F9F81}"/>
              </a:ext>
            </a:extLst>
          </p:cNvPr>
          <p:cNvSpPr>
            <a:spLocks noGrp="1"/>
          </p:cNvSpPr>
          <p:nvPr>
            <p:ph type="title"/>
          </p:nvPr>
        </p:nvSpPr>
        <p:spPr>
          <a:xfrm>
            <a:off x="162047" y="2053641"/>
            <a:ext cx="4147194" cy="2760098"/>
          </a:xfrm>
        </p:spPr>
        <p:txBody>
          <a:bodyPr>
            <a:normAutofit/>
          </a:bodyPr>
          <a:lstStyle/>
          <a:p>
            <a:r>
              <a:rPr lang="en-US" dirty="0">
                <a:solidFill>
                  <a:srgbClr val="FFFFFF"/>
                </a:solidFill>
                <a:latin typeface="Chalkduster" panose="03050602040202020205" pitchFamily="66" charset="77"/>
              </a:rPr>
              <a:t>Conclusion</a:t>
            </a:r>
          </a:p>
        </p:txBody>
      </p:sp>
      <p:sp>
        <p:nvSpPr>
          <p:cNvPr id="3" name="Content Placeholder 2">
            <a:extLst>
              <a:ext uri="{FF2B5EF4-FFF2-40B4-BE49-F238E27FC236}">
                <a16:creationId xmlns:a16="http://schemas.microsoft.com/office/drawing/2014/main" id="{9B6C6AD0-63B3-C843-A14F-B15D40530E3B}"/>
              </a:ext>
            </a:extLst>
          </p:cNvPr>
          <p:cNvSpPr>
            <a:spLocks noGrp="1"/>
          </p:cNvSpPr>
          <p:nvPr>
            <p:ph idx="1"/>
          </p:nvPr>
        </p:nvSpPr>
        <p:spPr>
          <a:xfrm>
            <a:off x="6090574" y="801866"/>
            <a:ext cx="5306084" cy="5230634"/>
          </a:xfrm>
        </p:spPr>
        <p:txBody>
          <a:bodyPr anchor="ctr">
            <a:normAutofit/>
          </a:bodyPr>
          <a:lstStyle/>
          <a:p>
            <a:pPr marL="0" indent="0">
              <a:buNone/>
            </a:pPr>
            <a:r>
              <a:rPr lang="en-GB" sz="2000">
                <a:solidFill>
                  <a:srgbClr val="000000"/>
                </a:solidFill>
              </a:rPr>
              <a:t>Whilst the theory behind the Flying Start programme is promising, it’s ability to reduce the gap between poverty and educational attainment is limited</a:t>
            </a:r>
          </a:p>
          <a:p>
            <a:pPr marL="0" indent="0">
              <a:buNone/>
            </a:pPr>
            <a:r>
              <a:rPr lang="en-US" sz="2000">
                <a:solidFill>
                  <a:srgbClr val="000000"/>
                </a:solidFill>
              </a:rPr>
              <a:t>Whilst children in Flying Start areas do display an increase in educational attainment, there is no way of knowing how much the programme contributed to this. </a:t>
            </a:r>
          </a:p>
          <a:p>
            <a:pPr marL="0" indent="0">
              <a:buNone/>
            </a:pPr>
            <a:r>
              <a:rPr lang="en-US" sz="2000">
                <a:solidFill>
                  <a:srgbClr val="000000"/>
                </a:solidFill>
              </a:rPr>
              <a:t>The programme is still relatively new as children who attended Flying Start are still in education, so there is no way of knowing the full extent of its success as of yet. </a:t>
            </a:r>
          </a:p>
          <a:p>
            <a:pPr marL="0" indent="0">
              <a:buNone/>
            </a:pPr>
            <a:r>
              <a:rPr lang="en-US" sz="2000">
                <a:solidFill>
                  <a:srgbClr val="000000"/>
                </a:solidFill>
              </a:rPr>
              <a:t>There is only so much the Flying Start can do, and there are many aspects of poverty that contribute to poor educational attainment in children that the programme cannot solve. </a:t>
            </a:r>
            <a:endParaRPr lang="en-GB" sz="2000">
              <a:solidFill>
                <a:srgbClr val="000000"/>
              </a:solidFill>
            </a:endParaRPr>
          </a:p>
        </p:txBody>
      </p:sp>
    </p:spTree>
    <p:extLst>
      <p:ext uri="{BB962C8B-B14F-4D97-AF65-F5344CB8AC3E}">
        <p14:creationId xmlns:p14="http://schemas.microsoft.com/office/powerpoint/2010/main" val="334841059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98702E69-F7FD-E24B-82CA-11667FCE8A0D}"/>
              </a:ext>
            </a:extLst>
          </p:cNvPr>
          <p:cNvSpPr>
            <a:spLocks noGrp="1"/>
          </p:cNvSpPr>
          <p:nvPr>
            <p:ph type="title"/>
          </p:nvPr>
        </p:nvSpPr>
        <p:spPr>
          <a:xfrm>
            <a:off x="485402" y="2959090"/>
            <a:ext cx="4805996" cy="1297115"/>
          </a:xfrm>
        </p:spPr>
        <p:txBody>
          <a:bodyPr vert="horz" lIns="91440" tIns="45720" rIns="91440" bIns="45720" rtlCol="0" anchor="t">
            <a:normAutofit/>
          </a:bodyPr>
          <a:lstStyle/>
          <a:p>
            <a:r>
              <a:rPr lang="en-US" kern="1200" dirty="0">
                <a:solidFill>
                  <a:srgbClr val="000000"/>
                </a:solidFill>
                <a:latin typeface="Chalkduster" panose="03050602040202020205" pitchFamily="66" charset="77"/>
              </a:rPr>
              <a:t>Improvements</a:t>
            </a:r>
          </a:p>
        </p:txBody>
      </p:sp>
      <p:sp>
        <p:nvSpPr>
          <p:cNvPr id="13"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Upward trend">
            <a:extLst>
              <a:ext uri="{FF2B5EF4-FFF2-40B4-BE49-F238E27FC236}">
                <a16:creationId xmlns:a16="http://schemas.microsoft.com/office/drawing/2014/main" id="{6FD2EBF8-6196-4FE0-8685-402586E818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9770" y="1815320"/>
            <a:ext cx="4141760" cy="4141760"/>
          </a:xfrm>
          <a:prstGeom prst="rect">
            <a:avLst/>
          </a:prstGeom>
        </p:spPr>
      </p:pic>
      <p:grpSp>
        <p:nvGrpSpPr>
          <p:cNvPr id="5" name="Group 4">
            <a:extLst>
              <a:ext uri="{FF2B5EF4-FFF2-40B4-BE49-F238E27FC236}">
                <a16:creationId xmlns:a16="http://schemas.microsoft.com/office/drawing/2014/main" id="{720BC723-067F-524D-904F-22BDE11E998D}"/>
              </a:ext>
            </a:extLst>
          </p:cNvPr>
          <p:cNvGrpSpPr/>
          <p:nvPr/>
        </p:nvGrpSpPr>
        <p:grpSpPr>
          <a:xfrm>
            <a:off x="78513" y="440000"/>
            <a:ext cx="3201383" cy="2187615"/>
            <a:chOff x="340469" y="312516"/>
            <a:chExt cx="3201383" cy="2187615"/>
          </a:xfrm>
        </p:grpSpPr>
        <p:sp>
          <p:nvSpPr>
            <p:cNvPr id="3" name="Cloud 2">
              <a:extLst>
                <a:ext uri="{FF2B5EF4-FFF2-40B4-BE49-F238E27FC236}">
                  <a16:creationId xmlns:a16="http://schemas.microsoft.com/office/drawing/2014/main" id="{800EA6DE-3D01-8643-A51E-4E1BE48DA070}"/>
                </a:ext>
              </a:extLst>
            </p:cNvPr>
            <p:cNvSpPr/>
            <p:nvPr/>
          </p:nvSpPr>
          <p:spPr>
            <a:xfrm>
              <a:off x="340469" y="312516"/>
              <a:ext cx="3201383" cy="2187615"/>
            </a:xfrm>
            <a:prstGeom prst="cloud">
              <a:avLst/>
            </a:prstGeom>
            <a:solidFill>
              <a:schemeClr val="accent6"/>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A6A5D282-B001-7043-B251-539787913691}"/>
                </a:ext>
              </a:extLst>
            </p:cNvPr>
            <p:cNvSpPr txBox="1"/>
            <p:nvPr/>
          </p:nvSpPr>
          <p:spPr>
            <a:xfrm>
              <a:off x="581355" y="825519"/>
              <a:ext cx="2523281" cy="1200329"/>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Increase the number of hours of quality childcare for parents who are working.</a:t>
              </a:r>
            </a:p>
          </p:txBody>
        </p:sp>
      </p:grpSp>
      <p:grpSp>
        <p:nvGrpSpPr>
          <p:cNvPr id="10" name="Group 9">
            <a:extLst>
              <a:ext uri="{FF2B5EF4-FFF2-40B4-BE49-F238E27FC236}">
                <a16:creationId xmlns:a16="http://schemas.microsoft.com/office/drawing/2014/main" id="{5380E514-4BC8-FC48-A354-89C04FBB2952}"/>
              </a:ext>
            </a:extLst>
          </p:cNvPr>
          <p:cNvGrpSpPr/>
          <p:nvPr/>
        </p:nvGrpSpPr>
        <p:grpSpPr>
          <a:xfrm>
            <a:off x="1047421" y="3886200"/>
            <a:ext cx="4151501" cy="2416120"/>
            <a:chOff x="340469" y="312516"/>
            <a:chExt cx="3201383" cy="2187615"/>
          </a:xfrm>
        </p:grpSpPr>
        <p:sp>
          <p:nvSpPr>
            <p:cNvPr id="12" name="Cloud 11">
              <a:extLst>
                <a:ext uri="{FF2B5EF4-FFF2-40B4-BE49-F238E27FC236}">
                  <a16:creationId xmlns:a16="http://schemas.microsoft.com/office/drawing/2014/main" id="{628A10D4-6263-944C-B9F3-9F6C5BE846B6}"/>
                </a:ext>
              </a:extLst>
            </p:cNvPr>
            <p:cNvSpPr/>
            <p:nvPr/>
          </p:nvSpPr>
          <p:spPr>
            <a:xfrm>
              <a:off x="340469" y="312516"/>
              <a:ext cx="3201383" cy="2187615"/>
            </a:xfrm>
            <a:prstGeom prst="cloud">
              <a:avLst/>
            </a:prstGeom>
            <a:solidFill>
              <a:schemeClr val="accent6"/>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11BA8457-C0CE-E044-8368-2284C988889B}"/>
                </a:ext>
              </a:extLst>
            </p:cNvPr>
            <p:cNvSpPr txBox="1"/>
            <p:nvPr/>
          </p:nvSpPr>
          <p:spPr>
            <a:xfrm>
              <a:off x="646373" y="612642"/>
              <a:ext cx="2412601" cy="1749117"/>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Ensure that all Flying Start families receive continued support through an easy transition to other services available such as Families First.</a:t>
              </a:r>
            </a:p>
          </p:txBody>
        </p:sp>
      </p:grpSp>
      <p:grpSp>
        <p:nvGrpSpPr>
          <p:cNvPr id="15" name="Group 14">
            <a:extLst>
              <a:ext uri="{FF2B5EF4-FFF2-40B4-BE49-F238E27FC236}">
                <a16:creationId xmlns:a16="http://schemas.microsoft.com/office/drawing/2014/main" id="{E3A2DE28-98AE-F948-9799-6C68287179F5}"/>
              </a:ext>
            </a:extLst>
          </p:cNvPr>
          <p:cNvGrpSpPr/>
          <p:nvPr/>
        </p:nvGrpSpPr>
        <p:grpSpPr>
          <a:xfrm rot="352064">
            <a:off x="3588819" y="440001"/>
            <a:ext cx="2659728" cy="2187615"/>
            <a:chOff x="340469" y="312516"/>
            <a:chExt cx="3201383" cy="2187615"/>
          </a:xfrm>
        </p:grpSpPr>
        <p:sp>
          <p:nvSpPr>
            <p:cNvPr id="16" name="Cloud 15">
              <a:extLst>
                <a:ext uri="{FF2B5EF4-FFF2-40B4-BE49-F238E27FC236}">
                  <a16:creationId xmlns:a16="http://schemas.microsoft.com/office/drawing/2014/main" id="{F2C399E3-7E8E-E74B-9124-2442534AF4F8}"/>
                </a:ext>
              </a:extLst>
            </p:cNvPr>
            <p:cNvSpPr/>
            <p:nvPr/>
          </p:nvSpPr>
          <p:spPr>
            <a:xfrm>
              <a:off x="340469" y="312516"/>
              <a:ext cx="3201383" cy="2187615"/>
            </a:xfrm>
            <a:prstGeom prst="cloud">
              <a:avLst/>
            </a:prstGeom>
            <a:solidFill>
              <a:schemeClr val="accent6"/>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a:extLst>
                <a:ext uri="{FF2B5EF4-FFF2-40B4-BE49-F238E27FC236}">
                  <a16:creationId xmlns:a16="http://schemas.microsoft.com/office/drawing/2014/main" id="{5AA526F3-2A7C-0B4E-81A1-0AEEFF163D70}"/>
                </a:ext>
              </a:extLst>
            </p:cNvPr>
            <p:cNvSpPr txBox="1"/>
            <p:nvPr/>
          </p:nvSpPr>
          <p:spPr>
            <a:xfrm>
              <a:off x="625185" y="888678"/>
              <a:ext cx="2523281" cy="923330"/>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Extend the catchment areas for Flying Start.</a:t>
              </a:r>
            </a:p>
          </p:txBody>
        </p:sp>
      </p:grpSp>
    </p:spTree>
    <p:extLst>
      <p:ext uri="{BB962C8B-B14F-4D97-AF65-F5344CB8AC3E}">
        <p14:creationId xmlns:p14="http://schemas.microsoft.com/office/powerpoint/2010/main" val="224516237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E8632-8622-B641-99D5-76518F48B0E3}"/>
              </a:ext>
            </a:extLst>
          </p:cNvPr>
          <p:cNvSpPr>
            <a:spLocks noGrp="1"/>
          </p:cNvSpPr>
          <p:nvPr>
            <p:ph type="title"/>
          </p:nvPr>
        </p:nvSpPr>
        <p:spPr>
          <a:xfrm>
            <a:off x="838200" y="620742"/>
            <a:ext cx="10515600" cy="1325563"/>
          </a:xfrm>
        </p:spPr>
        <p:txBody>
          <a:bodyPr vert="horz" lIns="91440" tIns="45720" rIns="91440" bIns="45720" rtlCol="0" anchor="ctr">
            <a:normAutofit/>
          </a:bodyPr>
          <a:lstStyle/>
          <a:p>
            <a:r>
              <a:rPr lang="en-US" kern="1200" dirty="0">
                <a:solidFill>
                  <a:srgbClr val="FFFFFF"/>
                </a:solidFill>
                <a:latin typeface="Chalkduster" panose="03050602040202020205" pitchFamily="66" charset="77"/>
              </a:rPr>
              <a:t>References</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A1DA67-F795-7D45-A36F-F2C67005FBEA}"/>
              </a:ext>
            </a:extLst>
          </p:cNvPr>
          <p:cNvSpPr>
            <a:spLocks noGrp="1"/>
          </p:cNvSpPr>
          <p:nvPr>
            <p:ph idx="1"/>
          </p:nvPr>
        </p:nvSpPr>
        <p:spPr>
          <a:xfrm>
            <a:off x="172463" y="1863524"/>
            <a:ext cx="5935980" cy="4994476"/>
          </a:xfrm>
        </p:spPr>
        <p:txBody>
          <a:bodyPr vert="horz" lIns="91440" tIns="45720" rIns="91440" bIns="45720" rtlCol="0">
            <a:normAutofit lnSpcReduction="10000"/>
          </a:bodyPr>
          <a:lstStyle/>
          <a:p>
            <a:pPr marL="0" indent="0">
              <a:buNone/>
            </a:pPr>
            <a:r>
              <a:rPr lang="en-US" sz="1000" dirty="0">
                <a:solidFill>
                  <a:srgbClr val="FFFFFF"/>
                </a:solidFill>
                <a:latin typeface="Arial" panose="020B0604020202020204" pitchFamily="34" charset="0"/>
                <a:cs typeface="Arial" panose="020B0604020202020204" pitchFamily="34" charset="0"/>
              </a:rPr>
              <a:t>Cambridge Dictionary. (2020) </a:t>
            </a:r>
            <a:r>
              <a:rPr lang="en-US" sz="1000" i="1" dirty="0">
                <a:solidFill>
                  <a:srgbClr val="FFFFFF"/>
                </a:solidFill>
                <a:latin typeface="Arial" panose="020B0604020202020204" pitchFamily="34" charset="0"/>
                <a:cs typeface="Arial" panose="020B0604020202020204" pitchFamily="34" charset="0"/>
              </a:rPr>
              <a:t>Attainment</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dictionary.cambridge.org</a:t>
            </a:r>
            <a:r>
              <a:rPr lang="en-US" sz="1000" dirty="0">
                <a:solidFill>
                  <a:srgbClr val="FFFFFF"/>
                </a:solidFill>
                <a:latin typeface="Arial" panose="020B0604020202020204" pitchFamily="34" charset="0"/>
                <a:cs typeface="Arial" panose="020B0604020202020204" pitchFamily="34" charset="0"/>
              </a:rPr>
              <a:t>/dictionary/</a:t>
            </a:r>
            <a:r>
              <a:rPr lang="en-US" sz="1000" dirty="0" err="1">
                <a:solidFill>
                  <a:srgbClr val="FFFFFF"/>
                </a:solidFill>
                <a:latin typeface="Arial" panose="020B0604020202020204" pitchFamily="34" charset="0"/>
                <a:cs typeface="Arial" panose="020B0604020202020204" pitchFamily="34" charset="0"/>
              </a:rPr>
              <a:t>english</a:t>
            </a:r>
            <a:r>
              <a:rPr lang="en-US" sz="1000" dirty="0">
                <a:solidFill>
                  <a:srgbClr val="FFFFFF"/>
                </a:solidFill>
                <a:latin typeface="Arial" panose="020B0604020202020204" pitchFamily="34" charset="0"/>
                <a:cs typeface="Arial" panose="020B0604020202020204" pitchFamily="34" charset="0"/>
              </a:rPr>
              <a:t>/attainment (Accessed: 9 February 2020).</a:t>
            </a:r>
          </a:p>
          <a:p>
            <a:pPr marL="0" indent="0">
              <a:buNone/>
            </a:pPr>
            <a:r>
              <a:rPr lang="en-US" sz="1000" dirty="0">
                <a:solidFill>
                  <a:srgbClr val="FFFFFF"/>
                </a:solidFill>
                <a:latin typeface="Arial" panose="020B0604020202020204" pitchFamily="34" charset="0"/>
                <a:cs typeface="Arial" panose="020B0604020202020204" pitchFamily="34" charset="0"/>
              </a:rPr>
              <a:t>Chicot, R. and Winston, R. (2016). </a:t>
            </a:r>
            <a:r>
              <a:rPr lang="en-US" sz="1000" i="1" dirty="0">
                <a:solidFill>
                  <a:srgbClr val="FFFFFF"/>
                </a:solidFill>
                <a:latin typeface="Arial" panose="020B0604020202020204" pitchFamily="34" charset="0"/>
                <a:cs typeface="Arial" panose="020B0604020202020204" pitchFamily="34" charset="0"/>
              </a:rPr>
              <a:t>The Importance of Early Bonding on the Long-term Mental Health and Resilience of Children</a:t>
            </a:r>
            <a:r>
              <a:rPr lang="en-US" sz="1000" dirty="0">
                <a:solidFill>
                  <a:srgbClr val="FFFFFF"/>
                </a:solidFill>
                <a:latin typeface="Arial" panose="020B0604020202020204" pitchFamily="34" charset="0"/>
                <a:cs typeface="Arial" panose="020B0604020202020204" pitchFamily="34" charset="0"/>
              </a:rPr>
              <a:t>. London Journal of Primary Care 8.1: 12 -14.</a:t>
            </a:r>
          </a:p>
          <a:p>
            <a:pPr marL="0" indent="0">
              <a:buNone/>
            </a:pPr>
            <a:r>
              <a:rPr lang="en-US" sz="1000" dirty="0">
                <a:solidFill>
                  <a:srgbClr val="FFFFFF"/>
                </a:solidFill>
                <a:latin typeface="Arial" panose="020B0604020202020204" pitchFamily="34" charset="0"/>
                <a:cs typeface="Arial" panose="020B0604020202020204" pitchFamily="34" charset="0"/>
              </a:rPr>
              <a:t>Katz, I. et al. (2007) </a:t>
            </a:r>
            <a:r>
              <a:rPr lang="en-US" sz="1000" i="1" dirty="0">
                <a:solidFill>
                  <a:srgbClr val="FFFFFF"/>
                </a:solidFill>
                <a:latin typeface="Arial" panose="020B0604020202020204" pitchFamily="34" charset="0"/>
                <a:cs typeface="Arial" panose="020B0604020202020204" pitchFamily="34" charset="0"/>
              </a:rPr>
              <a:t>The relationship between parenting and poverty. </a:t>
            </a:r>
            <a:r>
              <a:rPr lang="en-US" sz="1000" dirty="0">
                <a:solidFill>
                  <a:srgbClr val="FFFFFF"/>
                </a:solidFill>
                <a:latin typeface="Arial" panose="020B0604020202020204" pitchFamily="34" charset="0"/>
                <a:cs typeface="Arial" panose="020B0604020202020204" pitchFamily="34" charset="0"/>
              </a:rPr>
              <a:t>York: Joseph Rowntree Foundation. Available at: https://</a:t>
            </a:r>
            <a:r>
              <a:rPr lang="en-US" sz="1000" dirty="0" err="1">
                <a:solidFill>
                  <a:srgbClr val="FFFFFF"/>
                </a:solidFill>
                <a:latin typeface="Arial" panose="020B0604020202020204" pitchFamily="34" charset="0"/>
                <a:cs typeface="Arial" panose="020B0604020202020204" pitchFamily="34" charset="0"/>
              </a:rPr>
              <a:t>www.jrf.org.uk</a:t>
            </a:r>
            <a:r>
              <a:rPr lang="en-US" sz="1000" dirty="0">
                <a:solidFill>
                  <a:srgbClr val="FFFFFF"/>
                </a:solidFill>
                <a:latin typeface="Arial" panose="020B0604020202020204" pitchFamily="34" charset="0"/>
                <a:cs typeface="Arial" panose="020B0604020202020204" pitchFamily="34" charset="0"/>
              </a:rPr>
              <a:t>/sites/default/files/</a:t>
            </a:r>
            <a:r>
              <a:rPr lang="en-US" sz="1000" dirty="0" err="1">
                <a:solidFill>
                  <a:srgbClr val="FFFFFF"/>
                </a:solidFill>
                <a:latin typeface="Arial" panose="020B0604020202020204" pitchFamily="34" charset="0"/>
                <a:cs typeface="Arial" panose="020B0604020202020204" pitchFamily="34" charset="0"/>
              </a:rPr>
              <a:t>jrf</a:t>
            </a:r>
            <a:r>
              <a:rPr lang="en-US" sz="1000" dirty="0">
                <a:solidFill>
                  <a:srgbClr val="FFFFFF"/>
                </a:solidFill>
                <a:latin typeface="Arial" panose="020B0604020202020204" pitchFamily="34" charset="0"/>
                <a:cs typeface="Arial" panose="020B0604020202020204" pitchFamily="34" charset="0"/>
              </a:rPr>
              <a:t>/migrated/files/parenting-</a:t>
            </a:r>
            <a:r>
              <a:rPr lang="en-US" sz="1000" dirty="0" err="1">
                <a:solidFill>
                  <a:srgbClr val="FFFFFF"/>
                </a:solidFill>
                <a:latin typeface="Arial" panose="020B0604020202020204" pitchFamily="34" charset="0"/>
                <a:cs typeface="Arial" panose="020B0604020202020204" pitchFamily="34" charset="0"/>
              </a:rPr>
              <a:t>poverty.pdf</a:t>
            </a:r>
            <a:r>
              <a:rPr lang="en-US" sz="1000" dirty="0">
                <a:solidFill>
                  <a:srgbClr val="FFFFFF"/>
                </a:solidFill>
                <a:latin typeface="Arial" panose="020B0604020202020204" pitchFamily="34" charset="0"/>
                <a:cs typeface="Arial" panose="020B0604020202020204" pitchFamily="34" charset="0"/>
              </a:rPr>
              <a:t> (Accessed: 13 February 2020).</a:t>
            </a:r>
          </a:p>
          <a:p>
            <a:pPr marL="0" indent="0">
              <a:buNone/>
            </a:pPr>
            <a:r>
              <a:rPr lang="en-US" sz="1000" dirty="0">
                <a:solidFill>
                  <a:srgbClr val="FFFFFF"/>
                </a:solidFill>
                <a:latin typeface="Arial" panose="020B0604020202020204" pitchFamily="34" charset="0"/>
                <a:cs typeface="Arial" panose="020B0604020202020204" pitchFamily="34" charset="0"/>
              </a:rPr>
              <a:t>CPAG. (2020) </a:t>
            </a:r>
            <a:r>
              <a:rPr lang="en-US" sz="1000" i="1" dirty="0">
                <a:solidFill>
                  <a:srgbClr val="FFFFFF"/>
                </a:solidFill>
                <a:latin typeface="Arial" panose="020B0604020202020204" pitchFamily="34" charset="0"/>
                <a:cs typeface="Arial" panose="020B0604020202020204" pitchFamily="34" charset="0"/>
              </a:rPr>
              <a:t>Measuring poverty</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cpag.org.uk</a:t>
            </a:r>
            <a:r>
              <a:rPr lang="en-US" sz="1000" dirty="0">
                <a:solidFill>
                  <a:srgbClr val="FFFFFF"/>
                </a:solidFill>
                <a:latin typeface="Arial" panose="020B0604020202020204" pitchFamily="34" charset="0"/>
                <a:cs typeface="Arial" panose="020B0604020202020204" pitchFamily="34" charset="0"/>
              </a:rPr>
              <a:t>/child-poverty/measuring-poverty (Accessed: 9 February 2020).</a:t>
            </a:r>
          </a:p>
          <a:p>
            <a:pPr marL="0" indent="0">
              <a:buNone/>
            </a:pPr>
            <a:r>
              <a:rPr lang="en-US" sz="1000" dirty="0">
                <a:solidFill>
                  <a:srgbClr val="FFFFFF"/>
                </a:solidFill>
                <a:latin typeface="Arial" panose="020B0604020202020204" pitchFamily="34" charset="0"/>
                <a:cs typeface="Arial" panose="020B0604020202020204" pitchFamily="34" charset="0"/>
              </a:rPr>
              <a:t>Davies and Wilton (2017) </a:t>
            </a:r>
            <a:r>
              <a:rPr lang="en-US" sz="1000" i="1" dirty="0">
                <a:solidFill>
                  <a:srgbClr val="FFFFFF"/>
                </a:solidFill>
                <a:latin typeface="Arial" panose="020B0604020202020204" pitchFamily="34" charset="0"/>
                <a:cs typeface="Arial" panose="020B0604020202020204" pitchFamily="34" charset="0"/>
              </a:rPr>
              <a:t>Flying Start Evaluation: Educational Outcomes.</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gov.wales</a:t>
            </a:r>
            <a:r>
              <a:rPr lang="en-US" sz="1000" dirty="0">
                <a:solidFill>
                  <a:srgbClr val="FFFFFF"/>
                </a:solidFill>
                <a:latin typeface="Arial" panose="020B0604020202020204" pitchFamily="34" charset="0"/>
                <a:cs typeface="Arial" panose="020B0604020202020204" pitchFamily="34" charset="0"/>
              </a:rPr>
              <a:t>/sites/default/files/statistics-and-research/2019-04/flying-start-evaluation-educational-</a:t>
            </a:r>
            <a:r>
              <a:rPr lang="en-US" sz="1000" dirty="0" err="1">
                <a:solidFill>
                  <a:srgbClr val="FFFFFF"/>
                </a:solidFill>
                <a:latin typeface="Arial" panose="020B0604020202020204" pitchFamily="34" charset="0"/>
                <a:cs typeface="Arial" panose="020B0604020202020204" pitchFamily="34" charset="0"/>
              </a:rPr>
              <a:t>outcomes.pdf</a:t>
            </a:r>
            <a:r>
              <a:rPr lang="en-US" sz="1000" dirty="0">
                <a:solidFill>
                  <a:srgbClr val="FFFFFF"/>
                </a:solidFill>
                <a:latin typeface="Arial" panose="020B0604020202020204" pitchFamily="34" charset="0"/>
                <a:cs typeface="Arial" panose="020B0604020202020204" pitchFamily="34" charset="0"/>
              </a:rPr>
              <a:t> (Accessed: 9 February 2020).</a:t>
            </a:r>
          </a:p>
          <a:p>
            <a:pPr marL="0" indent="0">
              <a:buNone/>
            </a:pPr>
            <a:r>
              <a:rPr lang="en-US" sz="1000" dirty="0">
                <a:solidFill>
                  <a:srgbClr val="FFFFFF"/>
                </a:solidFill>
                <a:latin typeface="Arial" panose="020B0604020202020204" pitchFamily="34" charset="0"/>
                <a:cs typeface="Arial" panose="020B0604020202020204" pitchFamily="34" charset="0"/>
              </a:rPr>
              <a:t>Independent. (2016) </a:t>
            </a:r>
            <a:r>
              <a:rPr lang="en-US" sz="1000" i="1" dirty="0">
                <a:solidFill>
                  <a:srgbClr val="FFFFFF"/>
                </a:solidFill>
                <a:latin typeface="Arial" panose="020B0604020202020204" pitchFamily="34" charset="0"/>
                <a:cs typeface="Arial" panose="020B0604020202020204" pitchFamily="34" charset="0"/>
              </a:rPr>
              <a:t>UK poverty: Six charts that show the true state of low income Britain</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www.independent.co.uk</a:t>
            </a:r>
            <a:r>
              <a:rPr lang="en-US" sz="1000" dirty="0">
                <a:solidFill>
                  <a:srgbClr val="FFFFFF"/>
                </a:solidFill>
                <a:latin typeface="Arial" panose="020B0604020202020204" pitchFamily="34" charset="0"/>
                <a:cs typeface="Arial" panose="020B0604020202020204" pitchFamily="34" charset="0"/>
              </a:rPr>
              <a:t>/news/business/news/uk-poverty-the-charts-that-show-the-true-state-of-low-income-britain-a7031666.html (Accessed: 16 February 2020).</a:t>
            </a:r>
          </a:p>
          <a:p>
            <a:pPr marL="0" indent="0">
              <a:buNone/>
            </a:pPr>
            <a:r>
              <a:rPr lang="en-US" sz="1000" dirty="0">
                <a:solidFill>
                  <a:srgbClr val="FFFFFF"/>
                </a:solidFill>
                <a:latin typeface="Arial" panose="020B0604020202020204" pitchFamily="34" charset="0"/>
                <a:cs typeface="Arial" panose="020B0604020202020204" pitchFamily="34" charset="0"/>
              </a:rPr>
              <a:t>Joseph Rowntree Foundation. (2020) </a:t>
            </a:r>
            <a:r>
              <a:rPr lang="en-US" sz="1000" i="1" dirty="0">
                <a:solidFill>
                  <a:srgbClr val="FFFFFF"/>
                </a:solidFill>
                <a:latin typeface="Arial" panose="020B0604020202020204" pitchFamily="34" charset="0"/>
                <a:cs typeface="Arial" panose="020B0604020202020204" pitchFamily="34" charset="0"/>
              </a:rPr>
              <a:t>What is poverty?</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www.jrf.org.uk</a:t>
            </a:r>
            <a:r>
              <a:rPr lang="en-US" sz="1000" dirty="0">
                <a:solidFill>
                  <a:srgbClr val="FFFFFF"/>
                </a:solidFill>
                <a:latin typeface="Arial" panose="020B0604020202020204" pitchFamily="34" charset="0"/>
                <a:cs typeface="Arial" panose="020B0604020202020204" pitchFamily="34" charset="0"/>
              </a:rPr>
              <a:t>/our-work/what-is-poverty (Accessed: 9 February 2020).</a:t>
            </a:r>
          </a:p>
          <a:p>
            <a:pPr marL="0" indent="0">
              <a:buNone/>
            </a:pPr>
            <a:r>
              <a:rPr lang="en-US" sz="1000" dirty="0">
                <a:solidFill>
                  <a:srgbClr val="FFFFFF"/>
                </a:solidFill>
                <a:latin typeface="Arial" panose="020B0604020202020204" pitchFamily="34" charset="0"/>
                <a:cs typeface="Arial" panose="020B0604020202020204" pitchFamily="34" charset="0"/>
              </a:rPr>
              <a:t>NHS Health Scotland. (2019) </a:t>
            </a:r>
            <a:r>
              <a:rPr lang="en-US" sz="1000" i="1" dirty="0">
                <a:solidFill>
                  <a:srgbClr val="FFFFFF"/>
                </a:solidFill>
                <a:latin typeface="Arial" panose="020B0604020202020204" pitchFamily="34" charset="0"/>
                <a:cs typeface="Arial" panose="020B0604020202020204" pitchFamily="34" charset="0"/>
              </a:rPr>
              <a:t>Child Poverty Overview</a:t>
            </a:r>
            <a:r>
              <a:rPr lang="en-US" sz="1000" dirty="0">
                <a:solidFill>
                  <a:srgbClr val="FFFFFF"/>
                </a:solidFill>
                <a:latin typeface="Arial" panose="020B0604020202020204" pitchFamily="34" charset="0"/>
                <a:cs typeface="Arial" panose="020B0604020202020204" pitchFamily="34" charset="0"/>
              </a:rPr>
              <a:t>. Available at: http://</a:t>
            </a:r>
            <a:r>
              <a:rPr lang="en-US" sz="1000" dirty="0" err="1">
                <a:solidFill>
                  <a:srgbClr val="FFFFFF"/>
                </a:solidFill>
                <a:latin typeface="Arial" panose="020B0604020202020204" pitchFamily="34" charset="0"/>
                <a:cs typeface="Arial" panose="020B0604020202020204" pitchFamily="34" charset="0"/>
              </a:rPr>
              <a:t>www.healthscotland.scot</a:t>
            </a:r>
            <a:r>
              <a:rPr lang="en-US" sz="1000" dirty="0">
                <a:solidFill>
                  <a:srgbClr val="FFFFFF"/>
                </a:solidFill>
                <a:latin typeface="Arial" panose="020B0604020202020204" pitchFamily="34" charset="0"/>
                <a:cs typeface="Arial" panose="020B0604020202020204" pitchFamily="34" charset="0"/>
              </a:rPr>
              <a:t>/population-groups/children/child-poverty/child-poverty-overview/impact-of-child-poverty (Accessed: 14 February 2020).</a:t>
            </a:r>
          </a:p>
          <a:p>
            <a:pPr marL="0" indent="0">
              <a:buNone/>
            </a:pPr>
            <a:r>
              <a:rPr lang="en-US" sz="1000" dirty="0">
                <a:solidFill>
                  <a:srgbClr val="FFFFFF"/>
                </a:solidFill>
                <a:latin typeface="Arial" panose="020B0604020202020204" pitchFamily="34" charset="0"/>
                <a:cs typeface="Arial" panose="020B0604020202020204" pitchFamily="34" charset="0"/>
              </a:rPr>
              <a:t>Reese, E. and </a:t>
            </a:r>
            <a:r>
              <a:rPr lang="en-US" sz="1000" dirty="0" err="1">
                <a:solidFill>
                  <a:srgbClr val="FFFFFF"/>
                </a:solidFill>
                <a:latin typeface="Arial" panose="020B0604020202020204" pitchFamily="34" charset="0"/>
                <a:cs typeface="Arial" panose="020B0604020202020204" pitchFamily="34" charset="0"/>
              </a:rPr>
              <a:t>Suggate</a:t>
            </a:r>
            <a:r>
              <a:rPr lang="en-US" sz="1000" dirty="0">
                <a:solidFill>
                  <a:srgbClr val="FFFFFF"/>
                </a:solidFill>
                <a:latin typeface="Arial" panose="020B0604020202020204" pitchFamily="34" charset="0"/>
                <a:cs typeface="Arial" panose="020B0604020202020204" pitchFamily="34" charset="0"/>
              </a:rPr>
              <a:t>, S. (2012) </a:t>
            </a:r>
            <a:r>
              <a:rPr lang="en-US" sz="1000" i="1" dirty="0">
                <a:solidFill>
                  <a:srgbClr val="FFFFFF"/>
                </a:solidFill>
                <a:latin typeface="Arial" panose="020B0604020202020204" pitchFamily="34" charset="0"/>
                <a:cs typeface="Arial" panose="020B0604020202020204" pitchFamily="34" charset="0"/>
              </a:rPr>
              <a:t>Contemporary Debates in Childhood Education and Development.</a:t>
            </a:r>
            <a:r>
              <a:rPr lang="en-US" sz="1000" dirty="0">
                <a:solidFill>
                  <a:srgbClr val="FFFFFF"/>
                </a:solidFill>
                <a:latin typeface="Arial" panose="020B0604020202020204" pitchFamily="34" charset="0"/>
                <a:cs typeface="Arial" panose="020B0604020202020204" pitchFamily="34" charset="0"/>
              </a:rPr>
              <a:t> Milton Park, Abingdon, Oxon; New York: Routledge.</a:t>
            </a:r>
          </a:p>
          <a:p>
            <a:pPr marL="0" indent="0">
              <a:buNone/>
            </a:pPr>
            <a:r>
              <a:rPr lang="en-US" sz="1000" dirty="0">
                <a:solidFill>
                  <a:srgbClr val="FFFFFF"/>
                </a:solidFill>
                <a:latin typeface="Arial" panose="020B0604020202020204" pitchFamily="34" charset="0"/>
                <a:cs typeface="Arial" panose="020B0604020202020204" pitchFamily="34" charset="0"/>
              </a:rPr>
              <a:t>Royal College of Speech and Language Therapists. (2020) </a:t>
            </a:r>
            <a:r>
              <a:rPr lang="en-US" sz="1000" i="1" dirty="0">
                <a:solidFill>
                  <a:srgbClr val="FFFFFF"/>
                </a:solidFill>
                <a:latin typeface="Arial" panose="020B0604020202020204" pitchFamily="34" charset="0"/>
                <a:cs typeface="Arial" panose="020B0604020202020204" pitchFamily="34" charset="0"/>
              </a:rPr>
              <a:t>The links between speech, language and communication needs and social disadvantage</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www.rcslt.org</a:t>
            </a:r>
            <a:r>
              <a:rPr lang="en-US" sz="1000" dirty="0">
                <a:solidFill>
                  <a:srgbClr val="FFFFFF"/>
                </a:solidFill>
                <a:latin typeface="Arial" panose="020B0604020202020204" pitchFamily="34" charset="0"/>
                <a:cs typeface="Arial" panose="020B0604020202020204" pitchFamily="34" charset="0"/>
              </a:rPr>
              <a:t>/-/media/Project/RCSLT/</a:t>
            </a:r>
            <a:r>
              <a:rPr lang="en-US" sz="1000" dirty="0" err="1">
                <a:solidFill>
                  <a:srgbClr val="FFFFFF"/>
                </a:solidFill>
                <a:latin typeface="Arial" panose="020B0604020202020204" pitchFamily="34" charset="0"/>
                <a:cs typeface="Arial" panose="020B0604020202020204" pitchFamily="34" charset="0"/>
              </a:rPr>
              <a:t>rcslt</a:t>
            </a:r>
            <a:r>
              <a:rPr lang="en-US" sz="1000" dirty="0">
                <a:solidFill>
                  <a:srgbClr val="FFFFFF"/>
                </a:solidFill>
                <a:latin typeface="Arial" panose="020B0604020202020204" pitchFamily="34" charset="0"/>
                <a:cs typeface="Arial" panose="020B0604020202020204" pitchFamily="34" charset="0"/>
              </a:rPr>
              <a:t>-social-disadvantage-</a:t>
            </a:r>
            <a:r>
              <a:rPr lang="en-US" sz="1000" dirty="0" err="1">
                <a:solidFill>
                  <a:srgbClr val="FFFFFF"/>
                </a:solidFill>
                <a:latin typeface="Arial" panose="020B0604020202020204" pitchFamily="34" charset="0"/>
                <a:cs typeface="Arial" panose="020B0604020202020204" pitchFamily="34" charset="0"/>
              </a:rPr>
              <a:t>factsheet.pdf</a:t>
            </a:r>
            <a:r>
              <a:rPr lang="en-US" sz="1000" dirty="0">
                <a:solidFill>
                  <a:srgbClr val="FFFFFF"/>
                </a:solidFill>
                <a:latin typeface="Arial" panose="020B0604020202020204" pitchFamily="34" charset="0"/>
                <a:cs typeface="Arial" panose="020B0604020202020204" pitchFamily="34" charset="0"/>
              </a:rPr>
              <a:t> (Accessed: 15 February 2020).</a:t>
            </a:r>
          </a:p>
          <a:p>
            <a:pPr marL="0" indent="0">
              <a:buNone/>
            </a:pPr>
            <a:r>
              <a:rPr lang="en-US" sz="1000" dirty="0">
                <a:solidFill>
                  <a:srgbClr val="FFFFFF"/>
                </a:solidFill>
                <a:latin typeface="Arial" panose="020B0604020202020204" pitchFamily="34" charset="0"/>
                <a:cs typeface="Arial" panose="020B0604020202020204" pitchFamily="34" charset="0"/>
              </a:rPr>
              <a:t>Save The Children. (2020) </a:t>
            </a:r>
            <a:r>
              <a:rPr lang="en-US" sz="1000" i="1" dirty="0">
                <a:solidFill>
                  <a:srgbClr val="FFFFFF"/>
                </a:solidFill>
                <a:latin typeface="Arial" panose="020B0604020202020204" pitchFamily="34" charset="0"/>
                <a:cs typeface="Arial" panose="020B0604020202020204" pitchFamily="34" charset="0"/>
              </a:rPr>
              <a:t>Missed milestones by age 5 means many children in Wales may never catch up</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www.savethechildren.org.uk</a:t>
            </a:r>
            <a:r>
              <a:rPr lang="en-US" sz="1000" dirty="0">
                <a:solidFill>
                  <a:srgbClr val="FFFFFF"/>
                </a:solidFill>
                <a:latin typeface="Arial" panose="020B0604020202020204" pitchFamily="34" charset="0"/>
                <a:cs typeface="Arial" panose="020B0604020202020204" pitchFamily="34" charset="0"/>
              </a:rPr>
              <a:t>/news/media-</a:t>
            </a:r>
            <a:r>
              <a:rPr lang="en-US" sz="1000" dirty="0" err="1">
                <a:solidFill>
                  <a:srgbClr val="FFFFFF"/>
                </a:solidFill>
                <a:latin typeface="Arial" panose="020B0604020202020204" pitchFamily="34" charset="0"/>
                <a:cs typeface="Arial" panose="020B0604020202020204" pitchFamily="34" charset="0"/>
              </a:rPr>
              <a:t>centre</a:t>
            </a:r>
            <a:r>
              <a:rPr lang="en-US" sz="1000" dirty="0">
                <a:solidFill>
                  <a:srgbClr val="FFFFFF"/>
                </a:solidFill>
                <a:latin typeface="Arial" panose="020B0604020202020204" pitchFamily="34" charset="0"/>
                <a:cs typeface="Arial" panose="020B0604020202020204" pitchFamily="34" charset="0"/>
              </a:rPr>
              <a:t>/press-releases/wales--missed-milestones-by-age-5-means-many-children-may-never- (Accessed: 11 February 2020).</a:t>
            </a:r>
          </a:p>
          <a:p>
            <a:endParaRPr lang="en-US" sz="600" dirty="0">
              <a:solidFill>
                <a:srgbClr val="FFFFFF"/>
              </a:solidFill>
            </a:endParaRPr>
          </a:p>
        </p:txBody>
      </p:sp>
      <p:sp>
        <p:nvSpPr>
          <p:cNvPr id="4" name="Content Placeholder 2">
            <a:extLst>
              <a:ext uri="{FF2B5EF4-FFF2-40B4-BE49-F238E27FC236}">
                <a16:creationId xmlns:a16="http://schemas.microsoft.com/office/drawing/2014/main" id="{5EFA8715-C2A2-584C-A994-0D5CA048FC2A}"/>
              </a:ext>
            </a:extLst>
          </p:cNvPr>
          <p:cNvSpPr txBox="1">
            <a:spLocks/>
          </p:cNvSpPr>
          <p:nvPr/>
        </p:nvSpPr>
        <p:spPr>
          <a:xfrm>
            <a:off x="6083557" y="1863524"/>
            <a:ext cx="5935980" cy="5010572"/>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000" dirty="0">
                <a:solidFill>
                  <a:srgbClr val="FFFFFF"/>
                </a:solidFill>
                <a:latin typeface="Arial" panose="020B0604020202020204" pitchFamily="34" charset="0"/>
                <a:cs typeface="Arial" panose="020B0604020202020204" pitchFamily="34" charset="0"/>
              </a:rPr>
              <a:t>Social Metrics Commission. (2019) </a:t>
            </a:r>
            <a:r>
              <a:rPr lang="en-US" sz="1000" i="1" dirty="0">
                <a:solidFill>
                  <a:srgbClr val="FFFFFF"/>
                </a:solidFill>
                <a:latin typeface="Arial" panose="020B0604020202020204" pitchFamily="34" charset="0"/>
                <a:cs typeface="Arial" panose="020B0604020202020204" pitchFamily="34" charset="0"/>
              </a:rPr>
              <a:t>Measuring Poverty 2019</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socialmetricscommission.org.uk</a:t>
            </a:r>
            <a:r>
              <a:rPr lang="en-US" sz="1000" dirty="0">
                <a:solidFill>
                  <a:srgbClr val="FFFFFF"/>
                </a:solidFill>
                <a:latin typeface="Arial" panose="020B0604020202020204" pitchFamily="34" charset="0"/>
                <a:cs typeface="Arial" panose="020B0604020202020204" pitchFamily="34" charset="0"/>
              </a:rPr>
              <a:t>/wp-content/uploads/2019/07/SMC_measuring-poverty-201908_full-report.pdf (Accessed: 9 February).</a:t>
            </a:r>
          </a:p>
          <a:p>
            <a:pPr marL="0" indent="0">
              <a:buNone/>
            </a:pPr>
            <a:r>
              <a:rPr lang="en-US" sz="1000" dirty="0">
                <a:solidFill>
                  <a:srgbClr val="FFFFFF"/>
                </a:solidFill>
                <a:latin typeface="Arial" panose="020B0604020202020204" pitchFamily="34" charset="0"/>
                <a:cs typeface="Arial" panose="020B0604020202020204" pitchFamily="34" charset="0"/>
              </a:rPr>
              <a:t>Staffing Plus. (2018) </a:t>
            </a:r>
            <a:r>
              <a:rPr lang="en-US" sz="1000" i="1" dirty="0">
                <a:solidFill>
                  <a:srgbClr val="FFFFFF"/>
                </a:solidFill>
                <a:latin typeface="Arial" panose="020B0604020202020204" pitchFamily="34" charset="0"/>
                <a:cs typeface="Arial" panose="020B0604020202020204" pitchFamily="34" charset="0"/>
              </a:rPr>
              <a:t>Keep Students Accountable For Their Educational Success</a:t>
            </a:r>
            <a:r>
              <a:rPr lang="en-US" sz="1000" dirty="0">
                <a:solidFill>
                  <a:srgbClr val="FFFFFF"/>
                </a:solidFill>
                <a:latin typeface="Arial" panose="020B0604020202020204" pitchFamily="34" charset="0"/>
                <a:cs typeface="Arial" panose="020B0604020202020204" pitchFamily="34" charset="0"/>
              </a:rPr>
              <a:t>. Available at: http://</a:t>
            </a:r>
            <a:r>
              <a:rPr lang="en-US" sz="1000" dirty="0" err="1">
                <a:solidFill>
                  <a:srgbClr val="FFFFFF"/>
                </a:solidFill>
                <a:latin typeface="Arial" panose="020B0604020202020204" pitchFamily="34" charset="0"/>
                <a:cs typeface="Arial" panose="020B0604020202020204" pitchFamily="34" charset="0"/>
              </a:rPr>
              <a:t>info.staffingplus.com</a:t>
            </a:r>
            <a:r>
              <a:rPr lang="en-US" sz="1000" dirty="0">
                <a:solidFill>
                  <a:srgbClr val="FFFFFF"/>
                </a:solidFill>
                <a:latin typeface="Arial" panose="020B0604020202020204" pitchFamily="34" charset="0"/>
                <a:cs typeface="Arial" panose="020B0604020202020204" pitchFamily="34" charset="0"/>
              </a:rPr>
              <a:t>/keep-students-accountable-for-their-educational-success (Accessed: 16 February 2020).</a:t>
            </a:r>
          </a:p>
          <a:p>
            <a:pPr marL="0" indent="0">
              <a:buNone/>
            </a:pPr>
            <a:r>
              <a:rPr lang="en-US" sz="1000" dirty="0">
                <a:solidFill>
                  <a:srgbClr val="FFFFFF"/>
                </a:solidFill>
                <a:latin typeface="Arial" panose="020B0604020202020204" pitchFamily="34" charset="0"/>
                <a:cs typeface="Arial" panose="020B0604020202020204" pitchFamily="34" charset="0"/>
              </a:rPr>
              <a:t>Townsend, P. (1979) </a:t>
            </a:r>
            <a:r>
              <a:rPr lang="en-US" sz="1000" i="1" dirty="0">
                <a:solidFill>
                  <a:srgbClr val="FFFFFF"/>
                </a:solidFill>
                <a:latin typeface="Arial" panose="020B0604020202020204" pitchFamily="34" charset="0"/>
                <a:cs typeface="Arial" panose="020B0604020202020204" pitchFamily="34" charset="0"/>
              </a:rPr>
              <a:t>Poverty in the United Kingdom: A Survey of Household Resources and Standards of Living.</a:t>
            </a:r>
            <a:r>
              <a:rPr lang="en-US" sz="1000" dirty="0">
                <a:solidFill>
                  <a:srgbClr val="FFFFFF"/>
                </a:solidFill>
                <a:latin typeface="Arial" panose="020B0604020202020204" pitchFamily="34" charset="0"/>
                <a:cs typeface="Arial" panose="020B0604020202020204" pitchFamily="34" charset="0"/>
              </a:rPr>
              <a:t> Harmondsworth: Penguin. Available at: https://</a:t>
            </a:r>
            <a:r>
              <a:rPr lang="en-US" sz="1000" dirty="0" err="1">
                <a:solidFill>
                  <a:srgbClr val="FFFFFF"/>
                </a:solidFill>
                <a:latin typeface="Arial" panose="020B0604020202020204" pitchFamily="34" charset="0"/>
                <a:cs typeface="Arial" panose="020B0604020202020204" pitchFamily="34" charset="0"/>
              </a:rPr>
              <a:t>www.poverty.ac.uk</a:t>
            </a:r>
            <a:r>
              <a:rPr lang="en-US" sz="1000" dirty="0">
                <a:solidFill>
                  <a:srgbClr val="FFFFFF"/>
                </a:solidFill>
                <a:latin typeface="Arial" panose="020B0604020202020204" pitchFamily="34" charset="0"/>
                <a:cs typeface="Arial" panose="020B0604020202020204" pitchFamily="34" charset="0"/>
              </a:rPr>
              <a:t>/system/files/</a:t>
            </a:r>
            <a:r>
              <a:rPr lang="en-US" sz="1000" dirty="0" err="1">
                <a:solidFill>
                  <a:srgbClr val="FFFFFF"/>
                </a:solidFill>
                <a:latin typeface="Arial" panose="020B0604020202020204" pitchFamily="34" charset="0"/>
                <a:cs typeface="Arial" panose="020B0604020202020204" pitchFamily="34" charset="0"/>
              </a:rPr>
              <a:t>townsend</a:t>
            </a:r>
            <a:r>
              <a:rPr lang="en-US" sz="1000" dirty="0">
                <a:solidFill>
                  <a:srgbClr val="FFFFFF"/>
                </a:solidFill>
                <a:latin typeface="Arial" panose="020B0604020202020204" pitchFamily="34" charset="0"/>
                <a:cs typeface="Arial" panose="020B0604020202020204" pitchFamily="34" charset="0"/>
              </a:rPr>
              <a:t>-book-pdfs/PIUK/</a:t>
            </a:r>
            <a:r>
              <a:rPr lang="en-US" sz="1000" dirty="0" err="1">
                <a:solidFill>
                  <a:srgbClr val="FFFFFF"/>
                </a:solidFill>
                <a:latin typeface="Arial" panose="020B0604020202020204" pitchFamily="34" charset="0"/>
                <a:cs typeface="Arial" panose="020B0604020202020204" pitchFamily="34" charset="0"/>
              </a:rPr>
              <a:t>piuk-whole.pdf</a:t>
            </a:r>
            <a:r>
              <a:rPr lang="en-US" sz="1000" dirty="0">
                <a:solidFill>
                  <a:srgbClr val="FFFFFF"/>
                </a:solidFill>
                <a:latin typeface="Arial" panose="020B0604020202020204" pitchFamily="34" charset="0"/>
                <a:cs typeface="Arial" panose="020B0604020202020204" pitchFamily="34" charset="0"/>
              </a:rPr>
              <a:t> (Accessed: 9 February 2020).</a:t>
            </a:r>
          </a:p>
          <a:p>
            <a:pPr marL="0" indent="0">
              <a:buNone/>
            </a:pPr>
            <a:r>
              <a:rPr lang="en-US" sz="1000" dirty="0">
                <a:solidFill>
                  <a:srgbClr val="FFFFFF"/>
                </a:solidFill>
                <a:latin typeface="Arial" panose="020B0604020202020204" pitchFamily="34" charset="0"/>
                <a:cs typeface="Arial" panose="020B0604020202020204" pitchFamily="34" charset="0"/>
              </a:rPr>
              <a:t>United States Census Bureau. (2020) </a:t>
            </a:r>
            <a:r>
              <a:rPr lang="en-US" sz="1000" i="1" dirty="0">
                <a:solidFill>
                  <a:srgbClr val="FFFFFF"/>
                </a:solidFill>
                <a:latin typeface="Arial" panose="020B0604020202020204" pitchFamily="34" charset="0"/>
                <a:cs typeface="Arial" panose="020B0604020202020204" pitchFamily="34" charset="0"/>
              </a:rPr>
              <a:t>Educational Attainment. </a:t>
            </a:r>
            <a:r>
              <a:rPr lang="en-US" sz="1000" dirty="0">
                <a:solidFill>
                  <a:srgbClr val="FFFFFF"/>
                </a:solidFill>
                <a:latin typeface="Arial" panose="020B0604020202020204" pitchFamily="34" charset="0"/>
                <a:cs typeface="Arial" panose="020B0604020202020204" pitchFamily="34" charset="0"/>
              </a:rPr>
              <a:t>Available at: https://</a:t>
            </a:r>
            <a:r>
              <a:rPr lang="en-US" sz="1000" dirty="0" err="1">
                <a:solidFill>
                  <a:srgbClr val="FFFFFF"/>
                </a:solidFill>
                <a:latin typeface="Arial" panose="020B0604020202020204" pitchFamily="34" charset="0"/>
                <a:cs typeface="Arial" panose="020B0604020202020204" pitchFamily="34" charset="0"/>
              </a:rPr>
              <a:t>www.census.gov</a:t>
            </a:r>
            <a:r>
              <a:rPr lang="en-US" sz="1000" dirty="0">
                <a:solidFill>
                  <a:srgbClr val="FFFFFF"/>
                </a:solidFill>
                <a:latin typeface="Arial" panose="020B0604020202020204" pitchFamily="34" charset="0"/>
                <a:cs typeface="Arial" panose="020B0604020202020204" pitchFamily="34" charset="0"/>
              </a:rPr>
              <a:t>/topics/education/educational-</a:t>
            </a:r>
            <a:r>
              <a:rPr lang="en-US" sz="1000" dirty="0" err="1">
                <a:solidFill>
                  <a:srgbClr val="FFFFFF"/>
                </a:solidFill>
                <a:latin typeface="Arial" panose="020B0604020202020204" pitchFamily="34" charset="0"/>
                <a:cs typeface="Arial" panose="020B0604020202020204" pitchFamily="34" charset="0"/>
              </a:rPr>
              <a:t>attainment.html</a:t>
            </a:r>
            <a:r>
              <a:rPr lang="en-US" sz="1000" dirty="0">
                <a:solidFill>
                  <a:srgbClr val="FFFFFF"/>
                </a:solidFill>
                <a:latin typeface="Arial" panose="020B0604020202020204" pitchFamily="34" charset="0"/>
                <a:cs typeface="Arial" panose="020B0604020202020204" pitchFamily="34" charset="0"/>
              </a:rPr>
              <a:t> (Accessed: 11 February 2020).</a:t>
            </a:r>
          </a:p>
          <a:p>
            <a:pPr marL="0" indent="0">
              <a:buNone/>
            </a:pPr>
            <a:r>
              <a:rPr lang="en-US" sz="1000" dirty="0">
                <a:solidFill>
                  <a:srgbClr val="FFFFFF"/>
                </a:solidFill>
                <a:latin typeface="Arial" panose="020B0604020202020204" pitchFamily="34" charset="0"/>
                <a:cs typeface="Arial" panose="020B0604020202020204" pitchFamily="34" charset="0"/>
              </a:rPr>
              <a:t>Virginia Commonwealth University. (2015) </a:t>
            </a:r>
            <a:r>
              <a:rPr lang="en-US" sz="1000" i="1" dirty="0">
                <a:solidFill>
                  <a:srgbClr val="FFFFFF"/>
                </a:solidFill>
                <a:latin typeface="Arial" panose="020B0604020202020204" pitchFamily="34" charset="0"/>
                <a:cs typeface="Arial" panose="020B0604020202020204" pitchFamily="34" charset="0"/>
              </a:rPr>
              <a:t>Why Education Matters to Health: Exploring the Causes</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societyhealth.vcu.edu</a:t>
            </a:r>
            <a:r>
              <a:rPr lang="en-US" sz="1000" dirty="0">
                <a:solidFill>
                  <a:srgbClr val="FFFFFF"/>
                </a:solidFill>
                <a:latin typeface="Arial" panose="020B0604020202020204" pitchFamily="34" charset="0"/>
                <a:cs typeface="Arial" panose="020B0604020202020204" pitchFamily="34" charset="0"/>
              </a:rPr>
              <a:t>/work/the-projects/why-education-matters-to-health-exploring-the-</a:t>
            </a:r>
            <a:r>
              <a:rPr lang="en-US" sz="1000" dirty="0" err="1">
                <a:solidFill>
                  <a:srgbClr val="FFFFFF"/>
                </a:solidFill>
                <a:latin typeface="Arial" panose="020B0604020202020204" pitchFamily="34" charset="0"/>
                <a:cs typeface="Arial" panose="020B0604020202020204" pitchFamily="34" charset="0"/>
              </a:rPr>
              <a:t>causes.html</a:t>
            </a:r>
            <a:r>
              <a:rPr lang="en-US" sz="1000" dirty="0">
                <a:solidFill>
                  <a:srgbClr val="FFFFFF"/>
                </a:solidFill>
                <a:latin typeface="Arial" panose="020B0604020202020204" pitchFamily="34" charset="0"/>
                <a:cs typeface="Arial" panose="020B0604020202020204" pitchFamily="34" charset="0"/>
              </a:rPr>
              <a:t> (Accessed: 14 February 2020).</a:t>
            </a:r>
          </a:p>
          <a:p>
            <a:pPr marL="0" indent="0">
              <a:buNone/>
            </a:pPr>
            <a:r>
              <a:rPr lang="en-US" sz="1000" dirty="0">
                <a:solidFill>
                  <a:srgbClr val="FFFFFF"/>
                </a:solidFill>
                <a:latin typeface="Arial" panose="020B0604020202020204" pitchFamily="34" charset="0"/>
                <a:cs typeface="Arial" panose="020B0604020202020204" pitchFamily="34" charset="0"/>
              </a:rPr>
              <a:t>Welsh Government. (2014) </a:t>
            </a:r>
            <a:r>
              <a:rPr lang="en-US" sz="1000" i="1" dirty="0">
                <a:solidFill>
                  <a:srgbClr val="FFFFFF"/>
                </a:solidFill>
                <a:latin typeface="Arial" panose="020B0604020202020204" pitchFamily="34" charset="0"/>
                <a:cs typeface="Arial" panose="020B0604020202020204" pitchFamily="34" charset="0"/>
              </a:rPr>
              <a:t>Flying Start – Annex: Quality Childcare Guidance.</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gov.wales</a:t>
            </a:r>
            <a:r>
              <a:rPr lang="en-US" sz="1000" dirty="0">
                <a:solidFill>
                  <a:srgbClr val="FFFFFF"/>
                </a:solidFill>
                <a:latin typeface="Arial" panose="020B0604020202020204" pitchFamily="34" charset="0"/>
                <a:cs typeface="Arial" panose="020B0604020202020204" pitchFamily="34" charset="0"/>
              </a:rPr>
              <a:t>/sites/default/files/publications/2019-07/flying-start-childcare-</a:t>
            </a:r>
            <a:r>
              <a:rPr lang="en-US" sz="1000" dirty="0" err="1">
                <a:solidFill>
                  <a:srgbClr val="FFFFFF"/>
                </a:solidFill>
                <a:latin typeface="Arial" panose="020B0604020202020204" pitchFamily="34" charset="0"/>
                <a:cs typeface="Arial" panose="020B0604020202020204" pitchFamily="34" charset="0"/>
              </a:rPr>
              <a:t>guidance.pdf</a:t>
            </a:r>
            <a:r>
              <a:rPr lang="en-US" sz="1000" dirty="0">
                <a:solidFill>
                  <a:srgbClr val="FFFFFF"/>
                </a:solidFill>
                <a:latin typeface="Arial" panose="020B0604020202020204" pitchFamily="34" charset="0"/>
                <a:cs typeface="Arial" panose="020B0604020202020204" pitchFamily="34" charset="0"/>
              </a:rPr>
              <a:t> (Accessed: 12 February 2020). </a:t>
            </a:r>
          </a:p>
          <a:p>
            <a:pPr marL="0" indent="0">
              <a:buNone/>
            </a:pPr>
            <a:r>
              <a:rPr lang="en-US" sz="1000" dirty="0">
                <a:solidFill>
                  <a:srgbClr val="FFFFFF"/>
                </a:solidFill>
                <a:latin typeface="Arial" panose="020B0604020202020204" pitchFamily="34" charset="0"/>
                <a:cs typeface="Arial" panose="020B0604020202020204" pitchFamily="34" charset="0"/>
              </a:rPr>
              <a:t>Welsh Government. (2017a) </a:t>
            </a:r>
            <a:r>
              <a:rPr lang="en-US" sz="1000" i="1" dirty="0">
                <a:solidFill>
                  <a:srgbClr val="FFFFFF"/>
                </a:solidFill>
                <a:latin typeface="Arial" panose="020B0604020202020204" pitchFamily="34" charset="0"/>
                <a:cs typeface="Arial" panose="020B0604020202020204" pitchFamily="34" charset="0"/>
              </a:rPr>
              <a:t>Flying Start – Annex: Parenting Support Guidance.</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gov.wales</a:t>
            </a:r>
            <a:r>
              <a:rPr lang="en-US" sz="1000" dirty="0">
                <a:solidFill>
                  <a:srgbClr val="FFFFFF"/>
                </a:solidFill>
                <a:latin typeface="Arial" panose="020B0604020202020204" pitchFamily="34" charset="0"/>
                <a:cs typeface="Arial" panose="020B0604020202020204" pitchFamily="34" charset="0"/>
              </a:rPr>
              <a:t>/sites/default/files/publications/2019-07/flying-start-parenting-support-</a:t>
            </a:r>
            <a:r>
              <a:rPr lang="en-US" sz="1000" dirty="0" err="1">
                <a:solidFill>
                  <a:srgbClr val="FFFFFF"/>
                </a:solidFill>
                <a:latin typeface="Arial" panose="020B0604020202020204" pitchFamily="34" charset="0"/>
                <a:cs typeface="Arial" panose="020B0604020202020204" pitchFamily="34" charset="0"/>
              </a:rPr>
              <a:t>guidance.pdf</a:t>
            </a:r>
            <a:r>
              <a:rPr lang="en-US" sz="1000" dirty="0">
                <a:solidFill>
                  <a:srgbClr val="FFFFFF"/>
                </a:solidFill>
                <a:latin typeface="Arial" panose="020B0604020202020204" pitchFamily="34" charset="0"/>
                <a:cs typeface="Arial" panose="020B0604020202020204" pitchFamily="34" charset="0"/>
              </a:rPr>
              <a:t> (Accessed: 13 February 2020).</a:t>
            </a:r>
          </a:p>
          <a:p>
            <a:pPr marL="0" indent="0">
              <a:buNone/>
            </a:pPr>
            <a:r>
              <a:rPr lang="en-US" sz="1000" dirty="0">
                <a:solidFill>
                  <a:srgbClr val="FFFFFF"/>
                </a:solidFill>
                <a:latin typeface="Arial" panose="020B0604020202020204" pitchFamily="34" charset="0"/>
                <a:cs typeface="Arial" panose="020B0604020202020204" pitchFamily="34" charset="0"/>
              </a:rPr>
              <a:t>Welsh Government. (2017b) </a:t>
            </a:r>
            <a:r>
              <a:rPr lang="en-US" sz="1000" i="1" dirty="0">
                <a:solidFill>
                  <a:srgbClr val="FFFFFF"/>
                </a:solidFill>
                <a:latin typeface="Arial" panose="020B0604020202020204" pitchFamily="34" charset="0"/>
                <a:cs typeface="Arial" panose="020B0604020202020204" pitchFamily="34" charset="0"/>
              </a:rPr>
              <a:t>Flying Start Health Programme Guidance.</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gov.wales</a:t>
            </a:r>
            <a:r>
              <a:rPr lang="en-US" sz="1000" dirty="0">
                <a:solidFill>
                  <a:srgbClr val="FFFFFF"/>
                </a:solidFill>
                <a:latin typeface="Arial" panose="020B0604020202020204" pitchFamily="34" charset="0"/>
                <a:cs typeface="Arial" panose="020B0604020202020204" pitchFamily="34" charset="0"/>
              </a:rPr>
              <a:t>/sites/default/files/publications/2019-07/flying-start-health-programme-guidance_0.pdf (Accessed: 14 February 2020).</a:t>
            </a:r>
          </a:p>
          <a:p>
            <a:pPr marL="0" indent="0">
              <a:buNone/>
            </a:pPr>
            <a:r>
              <a:rPr lang="en-US" sz="1000" dirty="0">
                <a:solidFill>
                  <a:srgbClr val="FFFFFF"/>
                </a:solidFill>
                <a:latin typeface="Arial" panose="020B0604020202020204" pitchFamily="34" charset="0"/>
                <a:cs typeface="Arial" panose="020B0604020202020204" pitchFamily="34" charset="0"/>
              </a:rPr>
              <a:t>Welsh Government. (2017c) </a:t>
            </a:r>
            <a:r>
              <a:rPr lang="en-US" sz="1000" i="1" dirty="0">
                <a:solidFill>
                  <a:srgbClr val="FFFFFF"/>
                </a:solidFill>
                <a:latin typeface="Arial" panose="020B0604020202020204" pitchFamily="34" charset="0"/>
                <a:cs typeface="Arial" panose="020B0604020202020204" pitchFamily="34" charset="0"/>
              </a:rPr>
              <a:t>Flying Start – Annex: Guidance on Speech, Language and Communication.</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gov.wales</a:t>
            </a:r>
            <a:r>
              <a:rPr lang="en-US" sz="1000" dirty="0">
                <a:solidFill>
                  <a:srgbClr val="FFFFFF"/>
                </a:solidFill>
                <a:latin typeface="Arial" panose="020B0604020202020204" pitchFamily="34" charset="0"/>
                <a:cs typeface="Arial" panose="020B0604020202020204" pitchFamily="34" charset="0"/>
              </a:rPr>
              <a:t>/sites/default/files/publications/2019-07/flying-start-speech-language-and-communication-</a:t>
            </a:r>
            <a:r>
              <a:rPr lang="en-US" sz="1000" dirty="0" err="1">
                <a:solidFill>
                  <a:srgbClr val="FFFFFF"/>
                </a:solidFill>
                <a:latin typeface="Arial" panose="020B0604020202020204" pitchFamily="34" charset="0"/>
                <a:cs typeface="Arial" panose="020B0604020202020204" pitchFamily="34" charset="0"/>
              </a:rPr>
              <a:t>guidance.pdf</a:t>
            </a:r>
            <a:r>
              <a:rPr lang="en-US" sz="1000" dirty="0">
                <a:solidFill>
                  <a:srgbClr val="FFFFFF"/>
                </a:solidFill>
                <a:latin typeface="Arial" panose="020B0604020202020204" pitchFamily="34" charset="0"/>
                <a:cs typeface="Arial" panose="020B0604020202020204" pitchFamily="34" charset="0"/>
              </a:rPr>
              <a:t> (Accessed 15 February 2020).</a:t>
            </a:r>
          </a:p>
          <a:p>
            <a:pPr marL="0" indent="0">
              <a:buNone/>
            </a:pPr>
            <a:r>
              <a:rPr lang="en-US" sz="1000" dirty="0">
                <a:solidFill>
                  <a:srgbClr val="FFFFFF"/>
                </a:solidFill>
                <a:latin typeface="Arial" panose="020B0604020202020204" pitchFamily="34" charset="0"/>
                <a:cs typeface="Arial" panose="020B0604020202020204" pitchFamily="34" charset="0"/>
              </a:rPr>
              <a:t>Welsh Government. (2012) </a:t>
            </a:r>
            <a:r>
              <a:rPr lang="en-US" sz="1000" i="1" dirty="0">
                <a:solidFill>
                  <a:srgbClr val="FFFFFF"/>
                </a:solidFill>
                <a:latin typeface="Arial" panose="020B0604020202020204" pitchFamily="34" charset="0"/>
                <a:cs typeface="Arial" panose="020B0604020202020204" pitchFamily="34" charset="0"/>
              </a:rPr>
              <a:t>Flying Start: Strategic Guidance.</a:t>
            </a:r>
            <a:r>
              <a:rPr lang="en-US" sz="1000" dirty="0">
                <a:solidFill>
                  <a:srgbClr val="FFFFFF"/>
                </a:solidFill>
                <a:latin typeface="Arial" panose="020B0604020202020204" pitchFamily="34" charset="0"/>
                <a:cs typeface="Arial" panose="020B0604020202020204" pitchFamily="34" charset="0"/>
              </a:rPr>
              <a:t> Available at: https://</a:t>
            </a:r>
            <a:r>
              <a:rPr lang="en-US" sz="1000" dirty="0" err="1">
                <a:solidFill>
                  <a:srgbClr val="FFFFFF"/>
                </a:solidFill>
                <a:latin typeface="Arial" panose="020B0604020202020204" pitchFamily="34" charset="0"/>
                <a:cs typeface="Arial" panose="020B0604020202020204" pitchFamily="34" charset="0"/>
              </a:rPr>
              <a:t>gov.wales</a:t>
            </a:r>
            <a:r>
              <a:rPr lang="en-US" sz="1000" dirty="0">
                <a:solidFill>
                  <a:srgbClr val="FFFFFF"/>
                </a:solidFill>
                <a:latin typeface="Arial" panose="020B0604020202020204" pitchFamily="34" charset="0"/>
                <a:cs typeface="Arial" panose="020B0604020202020204" pitchFamily="34" charset="0"/>
              </a:rPr>
              <a:t>/sites/default/files/publications/2019-07/flying-start-strategy-guidance-for-local-</a:t>
            </a:r>
            <a:r>
              <a:rPr lang="en-US" sz="1000" dirty="0" err="1">
                <a:solidFill>
                  <a:srgbClr val="FFFFFF"/>
                </a:solidFill>
                <a:latin typeface="Arial" panose="020B0604020202020204" pitchFamily="34" charset="0"/>
                <a:cs typeface="Arial" panose="020B0604020202020204" pitchFamily="34" charset="0"/>
              </a:rPr>
              <a:t>authorities.pdf</a:t>
            </a:r>
            <a:r>
              <a:rPr lang="en-US" sz="1000" dirty="0">
                <a:solidFill>
                  <a:srgbClr val="FFFFFF"/>
                </a:solidFill>
                <a:latin typeface="Arial" panose="020B0604020202020204" pitchFamily="34" charset="0"/>
                <a:cs typeface="Arial" panose="020B0604020202020204" pitchFamily="34" charset="0"/>
              </a:rPr>
              <a:t> (Accessed: 10 February 2020).</a:t>
            </a:r>
          </a:p>
          <a:p>
            <a:endParaRPr lang="en-US" sz="600" dirty="0">
              <a:solidFill>
                <a:srgbClr val="FFFFFF"/>
              </a:solidFill>
            </a:endParaRPr>
          </a:p>
        </p:txBody>
      </p:sp>
    </p:spTree>
    <p:extLst>
      <p:ext uri="{BB962C8B-B14F-4D97-AF65-F5344CB8AC3E}">
        <p14:creationId xmlns:p14="http://schemas.microsoft.com/office/powerpoint/2010/main" val="927895099"/>
      </p:ext>
    </p:extLst>
  </p:cSld>
  <p:clrMapOvr>
    <a:overrideClrMapping bg1="dk1" tx1="lt1" bg2="dk2" tx2="lt2" accent1="accent1" accent2="accent2" accent3="accent3" accent4="accent4" accent5="accent5" accent6="accent6" hlink="hlink" folHlink="folHlink"/>
  </p:clrMapOvr>
  <p:transition spd="slow">
    <p:wipe/>
  </p:transition>
</p:sld>
</file>

<file path=ppt/theme/theme1.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188</TotalTime>
  <Words>1835</Words>
  <Application>Microsoft Macintosh PowerPoint</Application>
  <PresentationFormat>Widescreen</PresentationFormat>
  <Paragraphs>68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Black</vt:lpstr>
      <vt:lpstr>Calibri</vt:lpstr>
      <vt:lpstr>Calibri Light</vt:lpstr>
      <vt:lpstr>Chalkduster</vt:lpstr>
      <vt:lpstr>Office Theme</vt:lpstr>
      <vt:lpstr>How does the implementation of Flying Start aim to reduce the gap between poverty and attainment?</vt:lpstr>
      <vt:lpstr>What is Poverty?</vt:lpstr>
      <vt:lpstr>What is Flying Start?</vt:lpstr>
      <vt:lpstr>What is educational attainment?</vt:lpstr>
      <vt:lpstr>Part-time quality childcare</vt:lpstr>
      <vt:lpstr>Parenting Support </vt:lpstr>
      <vt:lpstr>Health programme</vt:lpstr>
      <vt:lpstr>Speech, language and communication support</vt:lpstr>
      <vt:lpstr>Conclusion</vt:lpstr>
      <vt:lpstr>Improvements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the implementation of ‘Flying Start’ aim to reduce the gap between poverty and attainment?</dc:title>
  <dc:creator>Jada Lynch</dc:creator>
  <cp:lastModifiedBy>Jada Lynch</cp:lastModifiedBy>
  <cp:revision>3</cp:revision>
  <dcterms:created xsi:type="dcterms:W3CDTF">2020-02-17T14:54:38Z</dcterms:created>
  <dcterms:modified xsi:type="dcterms:W3CDTF">2020-02-17T22:12:54Z</dcterms:modified>
</cp:coreProperties>
</file>