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74822" autoAdjust="0"/>
  </p:normalViewPr>
  <p:slideViewPr>
    <p:cSldViewPr snapToGrid="0">
      <p:cViewPr varScale="1">
        <p:scale>
          <a:sx n="85" d="100"/>
          <a:sy n="85" d="100"/>
        </p:scale>
        <p:origin x="780"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1EC0B8-4228-4B4E-9276-AE2D29121853}" type="datetimeFigureOut">
              <a:rPr lang="en-GB" smtClean="0"/>
              <a:t>14/06/2022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D87FBE-F34B-4A63-96D5-C62203EB3069}" type="slidenum">
              <a:rPr lang="en-GB" smtClean="0"/>
              <a:t>‹#›</a:t>
            </a:fld>
            <a:endParaRPr lang="en-GB"/>
          </a:p>
        </p:txBody>
      </p:sp>
    </p:spTree>
    <p:extLst>
      <p:ext uri="{BB962C8B-B14F-4D97-AF65-F5344CB8AC3E}">
        <p14:creationId xmlns:p14="http://schemas.microsoft.com/office/powerpoint/2010/main" val="500121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Individually, visitors to parks and outdoor recreation areas typically have relatively little impact—they may wander off a maintained trail and on to fragile vegetation, unknowingly disturb wildlife, accidently drop litter, compete with other visitors for limited parking, and unavoidably contribute to a sense of crowding at park attraction sites and campgrounds. These impacts are usually small at the level of the individual visitor. But when this is multiplied by millions of visitors over the course of a year, and the years accumulate into decades, these impacts can become substantive and threaten the integrity of park resources and the quality of the visitor experience. Park managers have become concerned about a wide array of impacts that can be caused by outdoor recreation, and research has begun to document and better understand many of these issues.</a:t>
            </a:r>
          </a:p>
          <a:p>
            <a:endParaRPr lang="en-GB" dirty="0"/>
          </a:p>
          <a:p>
            <a:r>
              <a:rPr lang="en-GB" dirty="0"/>
              <a:t>Impacts of outdoor recreation fall into three broad categories. First, recreational use can impact park resources: soils, vegetation, water, wildlife, and air are the traditional concerns. More recently, natural quiet and natural darkness are gaining recognition as important park resources that are also threatened and need management attention. And most parks include important historical and cultural resources that can be damaged by too much or inappropriate visitor use. All of these resources must be managed and protected. Second, the quality of the visitor experience may be degraded by too much use or inappropriate use. Of course, the visitor experience may be directly impacted by the aesthetic implications of the resource impacts outlined above, but experiential impacts may also include crowding, conflict among visitors, and depreciative </a:t>
            </a:r>
            <a:r>
              <a:rPr lang="en-GB" dirty="0" err="1"/>
              <a:t>behavior</a:t>
            </a:r>
            <a:r>
              <a:rPr lang="en-GB" dirty="0"/>
              <a:t> such as littering and vandalism. Third, park facilities and services, including attraction sites, trails, campgrounds, roads and parking lots, and interpretive facilities and programs, may be impacted by outdoor recreation. These are the places and programs in parks that visitors use most intensively, and where the resource and experiential impacts outlined above are most likely to occur.</a:t>
            </a:r>
          </a:p>
        </p:txBody>
      </p:sp>
      <p:sp>
        <p:nvSpPr>
          <p:cNvPr id="4" name="Slide Number Placeholder 3"/>
          <p:cNvSpPr>
            <a:spLocks noGrp="1"/>
          </p:cNvSpPr>
          <p:nvPr>
            <p:ph type="sldNum" sz="quarter" idx="5"/>
          </p:nvPr>
        </p:nvSpPr>
        <p:spPr/>
        <p:txBody>
          <a:bodyPr/>
          <a:lstStyle/>
          <a:p>
            <a:fld id="{FBD87FBE-F34B-4A63-96D5-C62203EB3069}" type="slidenum">
              <a:rPr lang="en-GB" smtClean="0"/>
              <a:t>1</a:t>
            </a:fld>
            <a:endParaRPr lang="en-GB"/>
          </a:p>
        </p:txBody>
      </p:sp>
    </p:spTree>
    <p:extLst>
      <p:ext uri="{BB962C8B-B14F-4D97-AF65-F5344CB8AC3E}">
        <p14:creationId xmlns:p14="http://schemas.microsoft.com/office/powerpoint/2010/main" val="908257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Visitor-caused trampling, noise, and pollution can lead to degradation of a park’s natural and cultural resources. For example, vegetation can be irreparably harmed under the feet of many hikers. In some settings, even relatively low levels of use can cause significant degradation (Marion and Reid, 2001). Table 2.1 outlines some of the impacts to soil, vegetation, wildlife, and water that can be caused directly or indirectly by outdoor recreation. Noticeable resource impacts can degrade the quality of outdoor recreation for visitors who have come to experience a natural, unimpaired setting. The professional field of “recreation ecology” has emerged to understand the resource-related impacts of outdoor recreation (Leung and Marion, 2000). Most recreation ecology research has been conducted on soils and vegetation (</a:t>
            </a:r>
            <a:r>
              <a:rPr lang="en-GB" dirty="0" err="1"/>
              <a:t>Monz</a:t>
            </a:r>
            <a:r>
              <a:rPr lang="en-GB" dirty="0"/>
              <a:t> et al., 2010), but water, wildlife, air and other park resources, including natural quiet, natural darkness, and historical and cultural resources, are receiving increasing attention.</a:t>
            </a:r>
          </a:p>
        </p:txBody>
      </p:sp>
      <p:sp>
        <p:nvSpPr>
          <p:cNvPr id="4" name="Slide Number Placeholder 3"/>
          <p:cNvSpPr>
            <a:spLocks noGrp="1"/>
          </p:cNvSpPr>
          <p:nvPr>
            <p:ph type="sldNum" sz="quarter" idx="5"/>
          </p:nvPr>
        </p:nvSpPr>
        <p:spPr/>
        <p:txBody>
          <a:bodyPr/>
          <a:lstStyle/>
          <a:p>
            <a:fld id="{FBD87FBE-F34B-4A63-96D5-C62203EB3069}" type="slidenum">
              <a:rPr lang="en-GB" smtClean="0"/>
              <a:t>2</a:t>
            </a:fld>
            <a:endParaRPr lang="en-GB"/>
          </a:p>
        </p:txBody>
      </p:sp>
    </p:spTree>
    <p:extLst>
      <p:ext uri="{BB962C8B-B14F-4D97-AF65-F5344CB8AC3E}">
        <p14:creationId xmlns:p14="http://schemas.microsoft.com/office/powerpoint/2010/main" val="655083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Soil</a:t>
            </a:r>
          </a:p>
          <a:p>
            <a:r>
              <a:rPr lang="en-GB" dirty="0"/>
              <a:t>Providing support for the earth’s plant and animal life, soils are complex systems of living organisms, mineral particles, air, water, and light (</a:t>
            </a:r>
            <a:r>
              <a:rPr lang="en-GB" dirty="0" err="1"/>
              <a:t>Hammitt</a:t>
            </a:r>
            <a:r>
              <a:rPr lang="en-GB" dirty="0"/>
              <a:t> et al., 2015). Pore spaces between soil rock particles allow for the movement of air and water. When soils are trampled, either from human boots, pack animals (such as horses or mules), or recreational vehicles (such as off-road vehicles and mountain bikes), the space between these pores is reduced and soil compaction occurs (Anderson et al., 1998; Leung and Marion, 2000). Low levels of recreation use lead to soil compaction (</a:t>
            </a:r>
            <a:r>
              <a:rPr lang="en-GB" dirty="0" err="1"/>
              <a:t>Hammitt</a:t>
            </a:r>
            <a:r>
              <a:rPr lang="en-GB" dirty="0"/>
              <a:t> et al., 2015). Dense, compacted soils are less able to absorb water, leading to muddiness, runoff, susceptibility to wind, and erosion (Manning, 1979). Once soils have begun to erode, recovery is difficult even if recreational impacts are removed. Erosion is more pronounced at sites vulnerable to the forces of water and wind. These include: steep slopes, places lacking vegetation cover, and areas with shallow soils (</a:t>
            </a:r>
            <a:r>
              <a:rPr lang="en-GB" dirty="0" err="1"/>
              <a:t>Hammitt</a:t>
            </a:r>
            <a:r>
              <a:rPr lang="en-GB" dirty="0"/>
              <a:t> et al., 2015). Even less severe impacts to soil, such as loss of the upper litter layer, can lead to a change in the microorganisms that live in the soil and loss of soil fertility (Leung and Marion, 2000). Beyond trampling, soils can be damaged when campers remove large pieces of wood from the ground for fires. Such logs support fungi that allow plants to absorb water and nutrients from the soil. Moreover, extreme heat from camp fires can sterilize the surrounding soils. Soil impacts vary based on recreation activity, soil type, and site factors (</a:t>
            </a:r>
            <a:r>
              <a:rPr lang="en-GB" dirty="0" err="1"/>
              <a:t>Hammitt</a:t>
            </a:r>
            <a:r>
              <a:rPr lang="en-GB" dirty="0"/>
              <a:t> et al., 2015).</a:t>
            </a:r>
          </a:p>
          <a:p>
            <a:endParaRPr lang="en-GB" dirty="0"/>
          </a:p>
          <a:p>
            <a:r>
              <a:rPr lang="en-GB" b="1" dirty="0"/>
              <a:t>Vegetation</a:t>
            </a:r>
          </a:p>
          <a:p>
            <a:r>
              <a:rPr lang="en-GB" b="0" dirty="0"/>
              <a:t>Recreation activities that impact soils can also impact vegetation, and these two resources are interrelated as illustrated in Fig. 2.1 (Manning, 1979). Like soils, ground cover vegetation can be damaged or destroyed by trampling. Plants that are damaged from trampling may have less leaf area for photosynthesis, reducing their </a:t>
            </a:r>
            <a:r>
              <a:rPr lang="en-GB" b="0" dirty="0" err="1"/>
              <a:t>vigor</a:t>
            </a:r>
            <a:r>
              <a:rPr lang="en-GB" b="0" dirty="0"/>
              <a:t> and ability to reproduce. When soils beneath plants are compacted, plant roots are less able to spread throughout the soil to take in water and nutrients. Likewise, plant seeds may not have enough moisture to incubate in compacted soils (</a:t>
            </a:r>
            <a:r>
              <a:rPr lang="en-GB" b="0" dirty="0" err="1"/>
              <a:t>Hammitt</a:t>
            </a:r>
            <a:r>
              <a:rPr lang="en-GB" b="0" dirty="0"/>
              <a:t> et al., 2015). In turn, when plants are destroyed by trampling, exposed soils are left behind that are more likely to erode (Leung and Marion, 2000). Recreationists can damage larger vegetation—shrubs and trees—by using off-road vehicles, driving nails in tree trunks to hang lanterns, peeling bark off trees for kindling, and removing limbs or chopping trees down for firewood or tent poles (</a:t>
            </a:r>
            <a:r>
              <a:rPr lang="en-GB" b="0" dirty="0" err="1"/>
              <a:t>Hammitt</a:t>
            </a:r>
            <a:r>
              <a:rPr lang="en-GB" b="0" dirty="0"/>
              <a:t> et al., 2015). Recreationists may also bring invasive plants with them on hiking boots, off-road vehicles, boats, or fishing equipment. Since some plants are more sensitive to these impacts, recreational use can change the composition of plants in an area (Leung and Marion, 2000). As with soil compaction, vegetation cover loss is often seen even at low levels of recreation use (</a:t>
            </a:r>
            <a:r>
              <a:rPr lang="en-GB" b="0" dirty="0" err="1"/>
              <a:t>Hammitt</a:t>
            </a:r>
            <a:r>
              <a:rPr lang="en-GB" b="0" dirty="0"/>
              <a:t> et al., 2015). Several recreation ecology studies have noted an asymptotic, curvilinear relationship between recreation use and vegetation impacts. At a new or low-use site, substantial vegetation impacts occur with small increases in use. At moderate-to-high use levels, there is relatively less additional impact from increases in use. Recently, there has been a call to examine other use–impact relationships for vegetation and other resources (</a:t>
            </a:r>
            <a:r>
              <a:rPr lang="en-GB" b="0" dirty="0" err="1"/>
              <a:t>Monz</a:t>
            </a:r>
            <a:r>
              <a:rPr lang="en-GB" b="0" dirty="0"/>
              <a:t> et al., 2013).</a:t>
            </a:r>
          </a:p>
        </p:txBody>
      </p:sp>
      <p:sp>
        <p:nvSpPr>
          <p:cNvPr id="4" name="Slide Number Placeholder 3"/>
          <p:cNvSpPr>
            <a:spLocks noGrp="1"/>
          </p:cNvSpPr>
          <p:nvPr>
            <p:ph type="sldNum" sz="quarter" idx="5"/>
          </p:nvPr>
        </p:nvSpPr>
        <p:spPr/>
        <p:txBody>
          <a:bodyPr/>
          <a:lstStyle/>
          <a:p>
            <a:fld id="{FBD87FBE-F34B-4A63-96D5-C62203EB3069}" type="slidenum">
              <a:rPr lang="en-GB" smtClean="0"/>
              <a:t>3</a:t>
            </a:fld>
            <a:endParaRPr lang="en-GB"/>
          </a:p>
        </p:txBody>
      </p:sp>
    </p:spTree>
    <p:extLst>
      <p:ext uri="{BB962C8B-B14F-4D97-AF65-F5344CB8AC3E}">
        <p14:creationId xmlns:p14="http://schemas.microsoft.com/office/powerpoint/2010/main" val="519264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Water</a:t>
            </a:r>
          </a:p>
          <a:p>
            <a:r>
              <a:rPr lang="en-GB" b="0" dirty="0"/>
              <a:t>Recreation can have a number of effects on water quality and the health of both humans and aquatic ecosystems (</a:t>
            </a:r>
            <a:r>
              <a:rPr lang="en-GB" b="0" dirty="0" err="1"/>
              <a:t>Hammitt</a:t>
            </a:r>
            <a:r>
              <a:rPr lang="en-GB" b="0" dirty="0"/>
              <a:t> et al., 2015). Water can be directly impacted when bottles, cans, or other trash are left behind by recreational boaters. Leaked oil from motor boats can damage plankton, plants, and algae, reducing the amount of oxygen in the water, and disrupting the food chain. Likewise, exotic species can be directly introduced through improperly cleaned boats or fishing gear (Leung and Marion, 2000). Water may become muddy or unclear as people disturb sediments through swimming, boating, or wading, or when stream banks erode as a result of trampling (</a:t>
            </a:r>
            <a:r>
              <a:rPr lang="en-GB" b="0" dirty="0" err="1"/>
              <a:t>Hammitt</a:t>
            </a:r>
            <a:r>
              <a:rPr lang="en-GB" b="0" dirty="0"/>
              <a:t> et al., 2015). When lakes, ponds, and streams have a high turbidity (many suspended sediments), less light is able to reach aquatic plants and animals, reducing their ability to photosynthesize or to see. Depending upon location and level of use, camping can also be a source of water pollution, including bacteria from human waste, soap residue, other chemicals, and leftover food (Anderson et al., 1998; </a:t>
            </a:r>
            <a:r>
              <a:rPr lang="en-GB" b="0" dirty="0" err="1"/>
              <a:t>Hammitt</a:t>
            </a:r>
            <a:r>
              <a:rPr lang="en-GB" b="0" dirty="0"/>
              <a:t> et al., 2015). Bacterial contamination from humans and other animals is a concern for backcountry visitors relying on natural sources for drinking water and for recreationists who come into direct contact with water (e.g. swimmers). Evidence suggests that wildlife, more often than humans, are the source of bacterial contamination (</a:t>
            </a:r>
            <a:r>
              <a:rPr lang="en-GB" b="0" dirty="0" err="1"/>
              <a:t>Hammitt</a:t>
            </a:r>
            <a:r>
              <a:rPr lang="en-GB" b="0" dirty="0"/>
              <a:t> et al., 2015).</a:t>
            </a:r>
          </a:p>
          <a:p>
            <a:endParaRPr lang="en-GB" b="0" dirty="0"/>
          </a:p>
          <a:p>
            <a:r>
              <a:rPr lang="en-GB" b="1" dirty="0"/>
              <a:t>Wildlife</a:t>
            </a:r>
          </a:p>
          <a:p>
            <a:r>
              <a:rPr lang="en-GB" b="0" dirty="0"/>
              <a:t>Recreationists can disturb wildlife directly by hunting or harassing animals, or indirectly by modifying wildlife habitat (</a:t>
            </a:r>
            <a:r>
              <a:rPr lang="en-GB" b="0" dirty="0" err="1"/>
              <a:t>Hammitt</a:t>
            </a:r>
            <a:r>
              <a:rPr lang="en-GB" b="0" dirty="0"/>
              <a:t> et al., 2015). An outline of many of these impacts is shown in Fig. 2.2. Impacts to wildlife include reduced health and fitness, displacement, lower ability to reproduce, higher death rates, and changes in species composition (Leung and Marion, 2000). However, understanding recreational impacts to wildlife is challenging. Different species have different responses to human activities. Some animals, including bears, deer, and rodents, are attracted to human food, becoming habituated to people when park visitors either intentionally feed animals or improperly store food. Other animals, including shorebirds, eagles, and bighorn sheep, may be easily disturbed by human presence, resulting in abandonment of nests or home range habitat (</a:t>
            </a:r>
            <a:r>
              <a:rPr lang="en-GB" b="0" dirty="0" err="1"/>
              <a:t>Hammitt</a:t>
            </a:r>
            <a:r>
              <a:rPr lang="en-GB" b="0" dirty="0"/>
              <a:t> et al., 1998). Moreover, wildlife disturbance varies by type of recreation activity, and where, when, and how often the activity occurs (</a:t>
            </a:r>
            <a:r>
              <a:rPr lang="en-GB" b="0" dirty="0" err="1"/>
              <a:t>Steidl</a:t>
            </a:r>
            <a:r>
              <a:rPr lang="en-GB" b="0" dirty="0"/>
              <a:t> and Powell, 2006). Animals may be especially vulnerable to disturbance during the breeding season, during migration, or in winter, using valuable energy to flee from humans. Stress may be caused when birders or wildlife watchers approach too closely. Alternatively, wildlife may not be able to access important sources of food and water when people camp in these areas. Animals can be directly killed through hunting or fishing (Anderson et al., 1998). By harvesting certain species, hunters and anglers may reduce the amount of food available to other wildlife. In addition, recreation activities can lead to changes in, or loss of, wildlife habitat (Leung and Marion, 2000). For example, removing shrubs to create camping areas may reduce the amount of bird habitat. Compacted soils at campsites or along trails can remove habitat for burrowing animals, or lead to the collapse of established tunnels. Sedimentation of streams and lakes from swimming, wading, and shoreline trampling, may impact fish. Park roads and traffic may cause large mammals to change how they move through a park and where they feed, and vehicles can injure or kill animals through collisions (</a:t>
            </a:r>
            <a:r>
              <a:rPr lang="en-GB" b="0" dirty="0" err="1"/>
              <a:t>Hammitt</a:t>
            </a:r>
            <a:r>
              <a:rPr lang="en-GB" b="0" dirty="0"/>
              <a:t> et al., 1998).</a:t>
            </a:r>
          </a:p>
        </p:txBody>
      </p:sp>
      <p:sp>
        <p:nvSpPr>
          <p:cNvPr id="4" name="Slide Number Placeholder 3"/>
          <p:cNvSpPr>
            <a:spLocks noGrp="1"/>
          </p:cNvSpPr>
          <p:nvPr>
            <p:ph type="sldNum" sz="quarter" idx="5"/>
          </p:nvPr>
        </p:nvSpPr>
        <p:spPr/>
        <p:txBody>
          <a:bodyPr/>
          <a:lstStyle/>
          <a:p>
            <a:fld id="{FBD87FBE-F34B-4A63-96D5-C62203EB3069}" type="slidenum">
              <a:rPr lang="en-GB" smtClean="0"/>
              <a:t>4</a:t>
            </a:fld>
            <a:endParaRPr lang="en-GB"/>
          </a:p>
        </p:txBody>
      </p:sp>
    </p:spTree>
    <p:extLst>
      <p:ext uri="{BB962C8B-B14F-4D97-AF65-F5344CB8AC3E}">
        <p14:creationId xmlns:p14="http://schemas.microsoft.com/office/powerpoint/2010/main" val="682389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Air</a:t>
            </a:r>
          </a:p>
          <a:p>
            <a:r>
              <a:rPr lang="en-GB" b="0" dirty="0"/>
              <a:t>Impacts to vegetation, soil, water, and wildlife can be exacerbated when national parks experience poor air quality. Pollutants carried in the air—including </a:t>
            </a:r>
            <a:r>
              <a:rPr lang="en-GB" b="0" dirty="0" err="1"/>
              <a:t>sulfur</a:t>
            </a:r>
            <a:r>
              <a:rPr lang="en-GB" b="0" dirty="0"/>
              <a:t> dioxide, nitrogen oxides, volatile organic compounds, and particulate matter—can damage vegetation, lead to the acidification of streams and lakes, and accumulate in soils (NPS Air Resources, 2016). In turn, wildlife may be negatively impacted by these damaged habitats or by directly breathing, ingesting, or (in the case of frogs and other amphibians) absorbing air pollutants. Likewise, pollution can degrade visitor experiences by reducing visibility, masking the night sky, and causing discomfort to people with respiratory problems. While most air pollution in national parks comes from external sources (e.g. power plants, factories, and city traffic), localized impacts can also result from outdoor recreation. Emissions from automobiles, snowmobiles, and idling tour buses can all contribute to reduced air quality. Additionally, visitor-caused wildfires can be a significant source of pollutants. To a lesser extent, and under certain conditions, pollution from campfires can also have an effect. The National Park Service monitors air quality through its Air Resources Division.</a:t>
            </a:r>
          </a:p>
          <a:p>
            <a:endParaRPr lang="en-GB" b="0" dirty="0"/>
          </a:p>
          <a:p>
            <a:r>
              <a:rPr lang="en-GB" b="1" dirty="0"/>
              <a:t>Natural quiet</a:t>
            </a:r>
          </a:p>
          <a:p>
            <a:r>
              <a:rPr lang="en-GB" b="0" dirty="0"/>
              <a:t>In recent years, “natural quiet”—the sounds of nature—has been recognized as another important resource to be protected (Park Science, 2009–2010; NPS Natural Sounds, 2016). Many visitors come to parks expecting to hear running water, birds, wildlife, rustling leaves, and other natural sounds. Natural quiet is also essential to wildlife, which use sound to communicate, navigate, attract mates, avoid predators, locate prey, establish territory, and protect young. Natural quiet can be disrupted through the accumulated noise of many visitors, who may talk loudly or bring with them noise-making technology, such as cell phones, music players, cameras, or car alarms. Visitor transportation, including private automobiles, motorcycles, snowmobiles, motorized boats; and bus, helicopter, airplane, and </a:t>
            </a:r>
            <a:r>
              <a:rPr lang="en-GB" b="0" dirty="0" err="1"/>
              <a:t>snowcoach</a:t>
            </a:r>
            <a:r>
              <a:rPr lang="en-GB" b="0" dirty="0"/>
              <a:t> tours, is another source of noise that may intrude on natural quiet. Park operations also introduce unnatural sounds, and include generators, motorized trail maintenance equipment, and park vehicles. Human-caused noise in the natural environment can prevent visitors from fully appreciating parks, including natural sounds. Likewise, wildlife may change </a:t>
            </a:r>
            <a:r>
              <a:rPr lang="en-GB" b="0" dirty="0" err="1"/>
              <a:t>behavior</a:t>
            </a:r>
            <a:r>
              <a:rPr lang="en-GB" b="0" dirty="0"/>
              <a:t> and experience increased stress in response to noise. Beyond the natural environment, the National Park Service is also concerned about impacts to cultural and historical soundscapes. Modern sounds (such as ringing cell phones) may interfere with traditional music, historical re-enactments, and historical farming sounds at cultural and historical sites.</a:t>
            </a:r>
          </a:p>
          <a:p>
            <a:endParaRPr lang="en-GB" b="0" dirty="0"/>
          </a:p>
          <a:p>
            <a:r>
              <a:rPr lang="en-GB" b="1" dirty="0"/>
              <a:t>Natural darkness</a:t>
            </a:r>
          </a:p>
          <a:p>
            <a:r>
              <a:rPr lang="en-GB" b="0" dirty="0"/>
              <a:t>Another resource that has received increased attention by the National Park Service in recent years is natural darkness (NPS Night Skies, 2016). National parks are some of the last refuges of an unpolluted night sky. Nocturnal animals depend on darkness to hunt, navigate, reproduce, and hide from predators, and many visitors appreciate seeing and experiencing the celestial world as our ancestors did. Impacts to the night sky come mostly from light pollution caused by excessive or poorly designed outdoor lighting (i.e. light that is not directed downward through shielding). Excessive or poorly designed lighting may exist at park facilities, but light from cities as far away as 200 miles can also impact the night sky within parks. In addition, visitors can impact natural darkness by carrying flashlights, building campfires, or by driving at night. While individual sources of light may not cause widespread pollution of the night sky, they can still confuse wildlife and reduce feelings of solitude among visitors. Air pollution, caused by vehicles within parks and outside sources, can also impact the quality of the night sky. Recent research suggests that amount of light pollution is an important indicator of visitor experience in national parks (Manning et al., 2015).</a:t>
            </a:r>
          </a:p>
          <a:p>
            <a:endParaRPr lang="en-GB" b="0" dirty="0"/>
          </a:p>
          <a:p>
            <a:r>
              <a:rPr lang="en-GB" b="1" dirty="0"/>
              <a:t>Historical/cultural resources</a:t>
            </a:r>
          </a:p>
          <a:p>
            <a:r>
              <a:rPr lang="en-GB" b="0" dirty="0"/>
              <a:t>In addition to protecting and managing the natural environment, the National Park Service is responsible for historical, cultural, and </a:t>
            </a:r>
            <a:r>
              <a:rPr lang="en-GB" b="0" dirty="0" err="1"/>
              <a:t>archeological</a:t>
            </a:r>
            <a:r>
              <a:rPr lang="en-GB" b="0" dirty="0"/>
              <a:t> sites. Many units of the national park system are historical and cultural sites. Like the natural environment, historical and cultural resources can be damaged through too much or inappropriate visitor use. In many cases, impacts are the result of accumulated wear and tear. Over time, artifacts can be damaged by visitors walking off designated trails and touching, climbing on, or leaning on historical or cultural items. Oils from human skin can damage cultural artifacts, including ancient rock paintings and carvings. Campfires built too close to </a:t>
            </a:r>
            <a:r>
              <a:rPr lang="en-GB" b="0" dirty="0" err="1"/>
              <a:t>archeological</a:t>
            </a:r>
            <a:r>
              <a:rPr lang="en-GB" b="0" dirty="0"/>
              <a:t> sites and food consumed near these sites can leave smoke stains and attract rodents. In some cases, visitors may intentionally behave in ways that damage historical/cultural sites. Artifacts may be taken, historical structures defaced through graffiti or carvings, and ancient rock carvings damaged by visitors who take a rubbing of the image (NPS Archaeology Program, 2016).</a:t>
            </a:r>
          </a:p>
          <a:p>
            <a:endParaRPr lang="en-GB" b="0" dirty="0"/>
          </a:p>
          <a:p>
            <a:endParaRPr lang="en-GB" b="0" dirty="0"/>
          </a:p>
        </p:txBody>
      </p:sp>
      <p:sp>
        <p:nvSpPr>
          <p:cNvPr id="4" name="Slide Number Placeholder 3"/>
          <p:cNvSpPr>
            <a:spLocks noGrp="1"/>
          </p:cNvSpPr>
          <p:nvPr>
            <p:ph type="sldNum" sz="quarter" idx="5"/>
          </p:nvPr>
        </p:nvSpPr>
        <p:spPr/>
        <p:txBody>
          <a:bodyPr/>
          <a:lstStyle/>
          <a:p>
            <a:fld id="{FBD87FBE-F34B-4A63-96D5-C62203EB3069}" type="slidenum">
              <a:rPr lang="en-GB" smtClean="0"/>
              <a:t>5</a:t>
            </a:fld>
            <a:endParaRPr lang="en-GB"/>
          </a:p>
        </p:txBody>
      </p:sp>
    </p:spTree>
    <p:extLst>
      <p:ext uri="{BB962C8B-B14F-4D97-AF65-F5344CB8AC3E}">
        <p14:creationId xmlns:p14="http://schemas.microsoft.com/office/powerpoint/2010/main" val="9619975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Impacts to visitor experience</a:t>
            </a:r>
          </a:p>
          <a:p>
            <a:r>
              <a:rPr lang="en-GB" b="0" dirty="0"/>
              <a:t>Much as the field of recreation ecology has emerged to better understand recreational impacts to natural and cultural resources in parks, social science research has examined a number of experiential impacts that can occur in park settings. Many studies of visitors to national parks and related areas have helped to develop an emerging body of knowledge about visitor activities, motivations, and experiences, and how expanding visitor use can affect the quality of the visitor experience (Manning, 2011). Three important issues that can influence the quality of visitor experiences are crowding, conflict, and depreciative </a:t>
            </a:r>
            <a:r>
              <a:rPr lang="en-GB" b="0" dirty="0" err="1"/>
              <a:t>behavior</a:t>
            </a:r>
            <a:r>
              <a:rPr lang="en-GB" b="0" dirty="0"/>
              <a:t>.</a:t>
            </a:r>
          </a:p>
          <a:p>
            <a:endParaRPr lang="en-GB" b="0" dirty="0"/>
          </a:p>
          <a:p>
            <a:r>
              <a:rPr lang="en-GB" b="1" dirty="0"/>
              <a:t>Crowding</a:t>
            </a:r>
          </a:p>
          <a:p>
            <a:r>
              <a:rPr lang="en-GB" b="0" dirty="0"/>
              <a:t>Crowding in parks and other outdoor recreation areas has long been a concern of managers and researchers. Crowding is a subjective, negative evaluation of visitor use levels, and may be experienced by people throughout parks, including at busy visitor </a:t>
            </a:r>
            <a:r>
              <a:rPr lang="en-GB" b="0" dirty="0" err="1"/>
              <a:t>centers</a:t>
            </a:r>
            <a:r>
              <a:rPr lang="en-GB" b="0" dirty="0"/>
              <a:t>, attraction sites, campgrounds, popular interpretive programs, heavily visited trails, congested roads, and full parking lots (Anderson et al., 1998; Manning, 1999). Visitor perceptions of crowding may be influenced by personal characteristics of visitors (e.g. previous experience, motivations, expectations, and preferences), the characteristics of others encountered (e.g. group size, mode of travel, perceived similarity), and situational variables (e.g. type of area being visited). For example, a use level that is acceptable at a developed campsite may be seen as crowded at a backcountry camping area. Individuals who experience crowding may cope by visiting less popular locations within a park, by visiting during off-peak times or seasons, by leaving a park altogether, or by changing their perceptions about the park and what they experienced (Manning, 2011). Crowding in parks and related areas is often measured using normative methods as shown in Fig. 2.3. This figure is derived from visitor evaluations of a range of use levels, and identifies a threshold for the maximum acceptable number of encounters with other groups along a trail.</a:t>
            </a:r>
          </a:p>
        </p:txBody>
      </p:sp>
      <p:sp>
        <p:nvSpPr>
          <p:cNvPr id="4" name="Slide Number Placeholder 3"/>
          <p:cNvSpPr>
            <a:spLocks noGrp="1"/>
          </p:cNvSpPr>
          <p:nvPr>
            <p:ph type="sldNum" sz="quarter" idx="5"/>
          </p:nvPr>
        </p:nvSpPr>
        <p:spPr/>
        <p:txBody>
          <a:bodyPr/>
          <a:lstStyle/>
          <a:p>
            <a:fld id="{FBD87FBE-F34B-4A63-96D5-C62203EB3069}" type="slidenum">
              <a:rPr lang="en-GB" smtClean="0"/>
              <a:t>6</a:t>
            </a:fld>
            <a:endParaRPr lang="en-GB"/>
          </a:p>
        </p:txBody>
      </p:sp>
    </p:spTree>
    <p:extLst>
      <p:ext uri="{BB962C8B-B14F-4D97-AF65-F5344CB8AC3E}">
        <p14:creationId xmlns:p14="http://schemas.microsoft.com/office/powerpoint/2010/main" val="3892435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Conflict</a:t>
            </a:r>
          </a:p>
          <a:p>
            <a:r>
              <a:rPr lang="en-GB" dirty="0"/>
              <a:t>Visitor conflict is another experiential impact that can occur in national parks. Conflict between recreation groups and those participating in different types of activities is well documented in outdoor recreation settings (</a:t>
            </a:r>
            <a:r>
              <a:rPr lang="en-GB" dirty="0" err="1"/>
              <a:t>Graefe</a:t>
            </a:r>
            <a:r>
              <a:rPr lang="en-GB" dirty="0"/>
              <a:t> and Thapa, 2004; Manning, 2011). Conflict may occur when the </a:t>
            </a:r>
            <a:r>
              <a:rPr lang="en-GB" dirty="0" err="1"/>
              <a:t>behavior</a:t>
            </a:r>
            <a:r>
              <a:rPr lang="en-GB" dirty="0"/>
              <a:t> of one individual or group interferes with the goals of another individual or group (Jacob and Schreyer, 1980). Goal interference, or interpersonal conflict, occurs when an individual or group directly observes the offending </a:t>
            </a:r>
            <a:r>
              <a:rPr lang="en-GB" dirty="0" err="1"/>
              <a:t>behavior</a:t>
            </a:r>
            <a:r>
              <a:rPr lang="en-GB" dirty="0"/>
              <a:t> of other recreationists. For example, a group seeking quiet and solitude may experience conflict when encountering a large, rowdy group. However, conflict can still be experienced in the absence of direct interaction. Social values conflict occurs when recreation users hold different beliefs, values, and norms. For example, individuals opposed to hunting may experience conflict in knowing that activity is allowed to occur. There are many possible sources of direct and indirect conflict, including lifestyle tolerance (e.g. use of technology, consumptive activities), degree of activity expertise, level of connection to a park or particular place within a park, the importance of the natural environment to an activity, visitor expectations, and perceptions of safety. Since conflict may be asymmetric (e.g. non-motorized users are likely to object to motorized use, but the opposite may not be true), one consequence of conflict can be displacement of some visitors from an area. In other cases, visitors may not be displaced but have a less enjoyable experience.</a:t>
            </a:r>
          </a:p>
          <a:p>
            <a:endParaRPr lang="en-GB" dirty="0"/>
          </a:p>
          <a:p>
            <a:r>
              <a:rPr lang="en-GB" b="1" dirty="0"/>
              <a:t>Depreciative behaviour</a:t>
            </a:r>
          </a:p>
          <a:p>
            <a:r>
              <a:rPr lang="en-GB" dirty="0"/>
              <a:t>Some visitors engage in </a:t>
            </a:r>
            <a:r>
              <a:rPr lang="en-GB" dirty="0" err="1"/>
              <a:t>behaviors</a:t>
            </a:r>
            <a:r>
              <a:rPr lang="en-GB" dirty="0"/>
              <a:t> that can negatively impact park resources and other people. Intentionally destructive </a:t>
            </a:r>
            <a:r>
              <a:rPr lang="en-GB" dirty="0" err="1"/>
              <a:t>behaviors</a:t>
            </a:r>
            <a:r>
              <a:rPr lang="en-GB" dirty="0"/>
              <a:t> include vandalism, litter, graffiti, and tree carving—actions that may be more prevalent in urban or developed park settings (</a:t>
            </a:r>
            <a:r>
              <a:rPr lang="en-GB" dirty="0" err="1"/>
              <a:t>Budruk</a:t>
            </a:r>
            <a:r>
              <a:rPr lang="en-GB" dirty="0"/>
              <a:t> and Manning, 2006). However, depreciative </a:t>
            </a:r>
            <a:r>
              <a:rPr lang="en-GB" dirty="0" err="1"/>
              <a:t>behaviors</a:t>
            </a:r>
            <a:r>
              <a:rPr lang="en-GB" dirty="0"/>
              <a:t> also occur in more primitive settings. Campers damage live trees through inappropriate firewood collecting (</a:t>
            </a:r>
            <a:r>
              <a:rPr lang="en-GB" dirty="0" err="1"/>
              <a:t>Hammitt</a:t>
            </a:r>
            <a:r>
              <a:rPr lang="en-GB" dirty="0"/>
              <a:t> et al., 2015). Hikers on mountain summit trails build cairns that can confuse winter hikers and lead to vegetation loss and soil erosion (Jacobi, 2003). Other visitors feed wildlife or approach wildlife too closely, negatively impacting these animals and creating a potentially hazardous situation for other visitors. Likewise, boisterous </a:t>
            </a:r>
            <a:r>
              <a:rPr lang="en-GB" dirty="0" err="1"/>
              <a:t>behavior</a:t>
            </a:r>
            <a:r>
              <a:rPr lang="en-GB" dirty="0"/>
              <a:t> (e.g. playing loud music, yelling) may be disruptive to wildlife and other visitors, and can occur in a variety of park settings. Visitors engage in depreciative </a:t>
            </a:r>
            <a:r>
              <a:rPr lang="en-GB" dirty="0" err="1"/>
              <a:t>behaviors</a:t>
            </a:r>
            <a:r>
              <a:rPr lang="en-GB" dirty="0"/>
              <a:t> for a variety of reasons, including lack of awareness of park rules, lack of knowledge about the consequences of </a:t>
            </a:r>
            <a:r>
              <a:rPr lang="en-GB" dirty="0" err="1"/>
              <a:t>behaviors</a:t>
            </a:r>
            <a:r>
              <a:rPr lang="en-GB" dirty="0"/>
              <a:t>, response to cues in the environment, a desire to fit in with group members, or as an intentional act (Knopf and </a:t>
            </a:r>
            <a:r>
              <a:rPr lang="en-GB" dirty="0" err="1"/>
              <a:t>Andereck</a:t>
            </a:r>
            <a:r>
              <a:rPr lang="en-GB" dirty="0"/>
              <a:t>, 2004). News stories connecting social media to graffiti and vandalism in national parks have become increasingly common (Barringer, 2013).</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BD87FBE-F34B-4A63-96D5-C62203EB3069}" type="slidenum">
              <a:rPr lang="en-GB" smtClean="0"/>
              <a:t>7</a:t>
            </a:fld>
            <a:endParaRPr lang="en-GB"/>
          </a:p>
        </p:txBody>
      </p:sp>
    </p:spTree>
    <p:extLst>
      <p:ext uri="{BB962C8B-B14F-4D97-AF65-F5344CB8AC3E}">
        <p14:creationId xmlns:p14="http://schemas.microsoft.com/office/powerpoint/2010/main" val="299474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Impacts to facilities/services</a:t>
            </a:r>
          </a:p>
          <a:p>
            <a:r>
              <a:rPr lang="en-GB" dirty="0"/>
              <a:t>Certain areas in parks, including attraction sites, trails, campgrounds and campsites, roads and parking areas, and interpretive facilities and programs, receive especially heavy visitation. Since use is concentrated at facilities and services, these areas experience many of the resource and experiential impacts outlined in the two previous sections. The following section examines how impacts can occur at these places.</a:t>
            </a:r>
          </a:p>
          <a:p>
            <a:endParaRPr lang="en-GB" dirty="0"/>
          </a:p>
          <a:p>
            <a:r>
              <a:rPr lang="en-GB" b="1" dirty="0"/>
              <a:t>Attraction sites</a:t>
            </a:r>
          </a:p>
          <a:p>
            <a:r>
              <a:rPr lang="en-GB" dirty="0"/>
              <a:t>Certain areas in parks, including attraction sites, trails, campgrounds and campsites, roads and parking areas, and interpretive facilities and programs, receive especially heavy visitation. Since use is concentrated at facilities and services, these areas experience many of the resource and experiential impacts outlined in the two previous sections. The following section examines how impacts can occur at these places.</a:t>
            </a:r>
          </a:p>
          <a:p>
            <a:endParaRPr lang="en-GB" dirty="0"/>
          </a:p>
          <a:p>
            <a:r>
              <a:rPr lang="en-GB" b="1" dirty="0"/>
              <a:t>Trails</a:t>
            </a:r>
          </a:p>
          <a:p>
            <a:r>
              <a:rPr lang="en-GB" dirty="0"/>
              <a:t>Trails are an attraction for both casual and serious hikers and may range from those that take visitors into the primitive interior of parks, like Bright Angel Trail in Grand Canyon National Park, to highly developed, hardened trails, like that around Bear Lake in Rocky Mountain National Park. Other trails may be historic, such as the Carriage Roads in Acadia National Park. There are thousands of miles of trails across the many units of the US national park system. In addition, the National Park Service administers 21 national scenic and national historic trails as part of the national trails system (National Trails, 2011).</a:t>
            </a:r>
          </a:p>
          <a:p>
            <a:endParaRPr lang="en-GB" dirty="0"/>
          </a:p>
          <a:p>
            <a:r>
              <a:rPr lang="en-GB" dirty="0"/>
              <a:t>Trails are susceptible to a number of environmental impacts that result largely from trampling, including erosion, muddiness, trail widening and vegetation loss, soil compaction, loss of habitat for burrowing animals, trail deepening, formation of ruts and grooves, and creation of unofficial “social” trails (Anderson et al., 1998; Leung and Marion, 2000). Different recreation activities can have more or less impact on trails. For example, Fig. 2.4 illustrates the relative impacts on trail tread composition of hiking, horses, and all-terrain vehicles (ATVs). Wildlife may alter their </a:t>
            </a:r>
            <a:r>
              <a:rPr lang="en-GB" dirty="0" err="1"/>
              <a:t>behavior</a:t>
            </a:r>
            <a:r>
              <a:rPr lang="en-GB" dirty="0"/>
              <a:t> around heavily used trails. In addition, visitors may experience crowding and/or conflict along trails with many, diverse users. For example, conflict may arise when hikers, horse riders, and mountain bikers share a trail.</a:t>
            </a:r>
          </a:p>
          <a:p>
            <a:endParaRPr lang="en-GB" dirty="0"/>
          </a:p>
          <a:p>
            <a:endParaRPr lang="en-GB" dirty="0"/>
          </a:p>
        </p:txBody>
      </p:sp>
      <p:sp>
        <p:nvSpPr>
          <p:cNvPr id="4" name="Slide Number Placeholder 3"/>
          <p:cNvSpPr>
            <a:spLocks noGrp="1"/>
          </p:cNvSpPr>
          <p:nvPr>
            <p:ph type="sldNum" sz="quarter" idx="5"/>
          </p:nvPr>
        </p:nvSpPr>
        <p:spPr/>
        <p:txBody>
          <a:bodyPr/>
          <a:lstStyle/>
          <a:p>
            <a:fld id="{FBD87FBE-F34B-4A63-96D5-C62203EB3069}" type="slidenum">
              <a:rPr lang="en-GB" smtClean="0"/>
              <a:t>8</a:t>
            </a:fld>
            <a:endParaRPr lang="en-GB"/>
          </a:p>
        </p:txBody>
      </p:sp>
    </p:spTree>
    <p:extLst>
      <p:ext uri="{BB962C8B-B14F-4D97-AF65-F5344CB8AC3E}">
        <p14:creationId xmlns:p14="http://schemas.microsoft.com/office/powerpoint/2010/main" val="116639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Campgrounds/campsites</a:t>
            </a:r>
          </a:p>
          <a:p>
            <a:r>
              <a:rPr lang="en-GB" dirty="0"/>
              <a:t>Millions of people spend the night at campgrounds and campsites in national parks and other units of the national park system each year. (A campsite is designated for a single group of campers, while a campground is a collection of campsites.) An estimated 3.6 million visitors are tent campers, 2.2 million camp in a recreational vehicle, and another 2 million are backcountry campers (NPS Stats, 2016). Like trails, campsites can range from primitive to developed. Developed campgrounds for tents and recreational vehicles are located along park roads, such as the Tuolumne Meadows Campground located along the iconic Tioga Road in Yosemite National Park. These sites can offer a number of amenities, such as picnic tables, drinking water, showers, flush toilets, fire rings, wildlife-resistant trash receptacles, and </a:t>
            </a:r>
            <a:r>
              <a:rPr lang="en-GB" dirty="0" err="1"/>
              <a:t>amphitheaters</a:t>
            </a:r>
            <a:r>
              <a:rPr lang="en-GB" dirty="0"/>
              <a:t> for ranger programs.</a:t>
            </a:r>
          </a:p>
          <a:p>
            <a:endParaRPr lang="en-GB" dirty="0"/>
          </a:p>
          <a:p>
            <a:r>
              <a:rPr lang="en-GB" dirty="0"/>
              <a:t>Few amenities are offered in the backcountry, where campers hike to their overnight destination, and are often required to obtain and carry a permit. For example, campers visiting backcountry sites in Glacier National Park are required to carry a permit that specifies their trip itinerary, including group size, campground locations, and dates. Backcountry campgrounds have designated places for tents and may have a food preparation area and pit toilet. Other backcountry camping occurs “at-large”. For example, overnight visitors to Denali National Park and Preserve acquire a permit to camp in one of the backcountry zones where there are no established trails or camping areas.</a:t>
            </a:r>
          </a:p>
          <a:p>
            <a:endParaRPr lang="en-GB" dirty="0"/>
          </a:p>
          <a:p>
            <a:r>
              <a:rPr lang="en-GB" dirty="0"/>
              <a:t>There are a number of environmental and social impacts that can occur at campgrounds. Similar to trails, soil compaction can occur on and around campsites, leading to vegetation loss and soil erosion. Impacts to soil, vegetation, and other campsite resources tend to occur relatively quickly even under light levels of use, as illustrated in Fig. 2.5. Over time, campsites may proliferate, increasing in both number and size. Where fires are permitted, soils may be damaged by heat, wood depleted, and trees damaged. Wildlife may be attracted to food at campsites and become habituated to people. Alter­natively, camper activity may cause wildlife to flee from important habitat. Campers may leave behind trash, toilet paper, and human waste. These impacts may degrade the experience of other campers, who may also experience crowding or conflict when encountering large or noisy groups at a campsite.</a:t>
            </a:r>
          </a:p>
        </p:txBody>
      </p:sp>
      <p:sp>
        <p:nvSpPr>
          <p:cNvPr id="4" name="Slide Number Placeholder 3"/>
          <p:cNvSpPr>
            <a:spLocks noGrp="1"/>
          </p:cNvSpPr>
          <p:nvPr>
            <p:ph type="sldNum" sz="quarter" idx="5"/>
          </p:nvPr>
        </p:nvSpPr>
        <p:spPr/>
        <p:txBody>
          <a:bodyPr/>
          <a:lstStyle/>
          <a:p>
            <a:fld id="{FBD87FBE-F34B-4A63-96D5-C62203EB3069}" type="slidenum">
              <a:rPr lang="en-GB" smtClean="0"/>
              <a:t>9</a:t>
            </a:fld>
            <a:endParaRPr lang="en-GB"/>
          </a:p>
        </p:txBody>
      </p:sp>
    </p:spTree>
    <p:extLst>
      <p:ext uri="{BB962C8B-B14F-4D97-AF65-F5344CB8AC3E}">
        <p14:creationId xmlns:p14="http://schemas.microsoft.com/office/powerpoint/2010/main" val="4037684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Roads/parking areas</a:t>
            </a:r>
          </a:p>
          <a:p>
            <a:r>
              <a:rPr lang="en-GB" dirty="0"/>
              <a:t>People rely on park roads to access natural, cultural, and historic sites within parks, but these roads can also be a central part of the experience for many park visitors. Iconic park roads, including Going to the Sun Road in Glacier National Park, Blue Ridge Parkway in the eastern United States, and the Park Loop Road in Acadia National Park, allow visitors to view spectacular scenery from their cars. However, there can also be impacts on and around park roads and parking areas. During peak seasons, roads can become congested, and parking lots full, leading to conflict and competition for parking spaces. In the absence of established parking spaces, visitors may park along roads, leading to impacts to vegetation on road shoulders. Transportation along roads can be noisy, disturbing both people and wildlife. Emissions from thousands of vehicles can also negatively impact air quality in parks.</a:t>
            </a:r>
          </a:p>
          <a:p>
            <a:endParaRPr lang="en-GB" dirty="0"/>
          </a:p>
          <a:p>
            <a:r>
              <a:rPr lang="en-GB" b="1" dirty="0"/>
              <a:t>Interpretative facilities/programmes</a:t>
            </a:r>
          </a:p>
          <a:p>
            <a:r>
              <a:rPr lang="en-GB" dirty="0"/>
              <a:t>Interpretive facilities and programs in parks include visitor </a:t>
            </a:r>
            <a:r>
              <a:rPr lang="en-GB" dirty="0" err="1"/>
              <a:t>centers</a:t>
            </a:r>
            <a:r>
              <a:rPr lang="en-GB" dirty="0"/>
              <a:t>, interpretive signs, ranger-led hikes and talks, campfire programs, and school programs. Popular programs may attract many visitors. Large, noisy, or boisterous groups may be disruptive, making it difficult for visitors to hear rangers or park films. Crowding at visitor </a:t>
            </a:r>
            <a:r>
              <a:rPr lang="en-GB" dirty="0" err="1"/>
              <a:t>centers</a:t>
            </a:r>
            <a:r>
              <a:rPr lang="en-GB" dirty="0"/>
              <a:t> may make it difficult for visitors to ask questions of park staff and receive the information they need to fully appreciate the park and to behave in a responsible way. Depreciative </a:t>
            </a:r>
            <a:r>
              <a:rPr lang="en-GB" dirty="0" err="1"/>
              <a:t>behaviors</a:t>
            </a:r>
            <a:r>
              <a:rPr lang="en-GB" dirty="0"/>
              <a:t>, like graffiti, also have the potential to ruin interpretive signs and other resources.</a:t>
            </a:r>
          </a:p>
          <a:p>
            <a:endParaRPr lang="en-GB" dirty="0"/>
          </a:p>
          <a:p>
            <a:r>
              <a:rPr lang="en-GB" b="1" dirty="0"/>
              <a:t>Conclusions</a:t>
            </a:r>
          </a:p>
          <a:p>
            <a:r>
              <a:rPr lang="en-GB" dirty="0"/>
              <a:t>Outdoor recreation is an important way in which millions of visitors enjoy and appreciate parks and related areas. However, there are a number of environmental and social impacts that can result from outdoor recreation. A considerable body of research has documented many of these impacts, and we’ve organized this literature into 16 types of impacts representing three basic categories. This organizational approach will be used later in this book as we develop a series of matrices designed to assess the management practices that might be applied to these impacts.</a:t>
            </a:r>
          </a:p>
          <a:p>
            <a:endParaRPr lang="en-GB" dirty="0"/>
          </a:p>
          <a:p>
            <a:r>
              <a:rPr lang="en-GB" dirty="0"/>
              <a:t>Fortunately, there are a number of management practices that can be employed to address the problems outlined in this chapter. The following two chapters discuss these practices and the research that has been conducted to assess their effectiveness.</a:t>
            </a:r>
          </a:p>
        </p:txBody>
      </p:sp>
      <p:sp>
        <p:nvSpPr>
          <p:cNvPr id="4" name="Slide Number Placeholder 3"/>
          <p:cNvSpPr>
            <a:spLocks noGrp="1"/>
          </p:cNvSpPr>
          <p:nvPr>
            <p:ph type="sldNum" sz="quarter" idx="5"/>
          </p:nvPr>
        </p:nvSpPr>
        <p:spPr/>
        <p:txBody>
          <a:bodyPr/>
          <a:lstStyle/>
          <a:p>
            <a:fld id="{FBD87FBE-F34B-4A63-96D5-C62203EB3069}" type="slidenum">
              <a:rPr lang="en-GB" smtClean="0"/>
              <a:t>10</a:t>
            </a:fld>
            <a:endParaRPr lang="en-GB"/>
          </a:p>
        </p:txBody>
      </p:sp>
    </p:spTree>
    <p:extLst>
      <p:ext uri="{BB962C8B-B14F-4D97-AF65-F5344CB8AC3E}">
        <p14:creationId xmlns:p14="http://schemas.microsoft.com/office/powerpoint/2010/main" val="1137866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9E692-BBE4-496B-A20E-38B07D5CB0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1EDB26-A313-400C-A724-1DA89B83DE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F1B847-1895-495B-B6CE-64BC6E740677}"/>
              </a:ext>
            </a:extLst>
          </p:cNvPr>
          <p:cNvSpPr>
            <a:spLocks noGrp="1"/>
          </p:cNvSpPr>
          <p:nvPr>
            <p:ph type="dt" sz="half" idx="10"/>
          </p:nvPr>
        </p:nvSpPr>
        <p:spPr/>
        <p:txBody>
          <a:bodyPr/>
          <a:lstStyle/>
          <a:p>
            <a:fld id="{2B6B49E5-8B8A-4A38-8BDF-809F2915313B}" type="datetimeFigureOut">
              <a:rPr lang="en-GB" smtClean="0"/>
              <a:t>14/06/2022</a:t>
            </a:fld>
            <a:endParaRPr lang="en-GB"/>
          </a:p>
        </p:txBody>
      </p:sp>
      <p:sp>
        <p:nvSpPr>
          <p:cNvPr id="5" name="Footer Placeholder 4">
            <a:extLst>
              <a:ext uri="{FF2B5EF4-FFF2-40B4-BE49-F238E27FC236}">
                <a16:creationId xmlns:a16="http://schemas.microsoft.com/office/drawing/2014/main" id="{8DAC941A-C112-460D-9190-C3DC357813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8409DD-2D1D-479E-B386-61170859A516}"/>
              </a:ext>
            </a:extLst>
          </p:cNvPr>
          <p:cNvSpPr>
            <a:spLocks noGrp="1"/>
          </p:cNvSpPr>
          <p:nvPr>
            <p:ph type="sldNum" sz="quarter" idx="12"/>
          </p:nvPr>
        </p:nvSpPr>
        <p:spPr/>
        <p:txBody>
          <a:bodyPr/>
          <a:lstStyle/>
          <a:p>
            <a:fld id="{6360B084-6EA4-4E71-B319-8D3D05758D7A}" type="slidenum">
              <a:rPr lang="en-GB" smtClean="0"/>
              <a:t>‹#›</a:t>
            </a:fld>
            <a:endParaRPr lang="en-GB"/>
          </a:p>
        </p:txBody>
      </p:sp>
    </p:spTree>
    <p:extLst>
      <p:ext uri="{BB962C8B-B14F-4D97-AF65-F5344CB8AC3E}">
        <p14:creationId xmlns:p14="http://schemas.microsoft.com/office/powerpoint/2010/main" val="317872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13FF5-C02D-4DA0-A1FE-74F2E7CB73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D197C4-6C3D-45EB-9B50-BE92FA2C1D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378401-76F6-4E3E-A9B0-F4F399AC2728}"/>
              </a:ext>
            </a:extLst>
          </p:cNvPr>
          <p:cNvSpPr>
            <a:spLocks noGrp="1"/>
          </p:cNvSpPr>
          <p:nvPr>
            <p:ph type="dt" sz="half" idx="10"/>
          </p:nvPr>
        </p:nvSpPr>
        <p:spPr/>
        <p:txBody>
          <a:bodyPr/>
          <a:lstStyle/>
          <a:p>
            <a:fld id="{2B6B49E5-8B8A-4A38-8BDF-809F2915313B}" type="datetimeFigureOut">
              <a:rPr lang="en-GB" smtClean="0"/>
              <a:t>14/06/2022</a:t>
            </a:fld>
            <a:endParaRPr lang="en-GB"/>
          </a:p>
        </p:txBody>
      </p:sp>
      <p:sp>
        <p:nvSpPr>
          <p:cNvPr id="5" name="Footer Placeholder 4">
            <a:extLst>
              <a:ext uri="{FF2B5EF4-FFF2-40B4-BE49-F238E27FC236}">
                <a16:creationId xmlns:a16="http://schemas.microsoft.com/office/drawing/2014/main" id="{E7BD1064-F7B2-4654-8A0B-06B9535A02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3D083C-8E6A-4A10-BBD8-F1716C398BCC}"/>
              </a:ext>
            </a:extLst>
          </p:cNvPr>
          <p:cNvSpPr>
            <a:spLocks noGrp="1"/>
          </p:cNvSpPr>
          <p:nvPr>
            <p:ph type="sldNum" sz="quarter" idx="12"/>
          </p:nvPr>
        </p:nvSpPr>
        <p:spPr/>
        <p:txBody>
          <a:bodyPr/>
          <a:lstStyle/>
          <a:p>
            <a:fld id="{6360B084-6EA4-4E71-B319-8D3D05758D7A}" type="slidenum">
              <a:rPr lang="en-GB" smtClean="0"/>
              <a:t>‹#›</a:t>
            </a:fld>
            <a:endParaRPr lang="en-GB"/>
          </a:p>
        </p:txBody>
      </p:sp>
    </p:spTree>
    <p:extLst>
      <p:ext uri="{BB962C8B-B14F-4D97-AF65-F5344CB8AC3E}">
        <p14:creationId xmlns:p14="http://schemas.microsoft.com/office/powerpoint/2010/main" val="990746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01A7C-AA65-4500-91A5-6D91AB11C5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183A12-135D-483A-93BA-BD89E127C1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5CB090-4814-49C3-95B3-7706B203C563}"/>
              </a:ext>
            </a:extLst>
          </p:cNvPr>
          <p:cNvSpPr>
            <a:spLocks noGrp="1"/>
          </p:cNvSpPr>
          <p:nvPr>
            <p:ph type="dt" sz="half" idx="10"/>
          </p:nvPr>
        </p:nvSpPr>
        <p:spPr/>
        <p:txBody>
          <a:bodyPr/>
          <a:lstStyle/>
          <a:p>
            <a:fld id="{2B6B49E5-8B8A-4A38-8BDF-809F2915313B}" type="datetimeFigureOut">
              <a:rPr lang="en-GB" smtClean="0"/>
              <a:t>14/06/2022</a:t>
            </a:fld>
            <a:endParaRPr lang="en-GB"/>
          </a:p>
        </p:txBody>
      </p:sp>
      <p:sp>
        <p:nvSpPr>
          <p:cNvPr id="5" name="Footer Placeholder 4">
            <a:extLst>
              <a:ext uri="{FF2B5EF4-FFF2-40B4-BE49-F238E27FC236}">
                <a16:creationId xmlns:a16="http://schemas.microsoft.com/office/drawing/2014/main" id="{2E1A33E6-FB87-4ED8-BB13-1508DD16D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8776C0-6209-4524-903E-66390B60C3D2}"/>
              </a:ext>
            </a:extLst>
          </p:cNvPr>
          <p:cNvSpPr>
            <a:spLocks noGrp="1"/>
          </p:cNvSpPr>
          <p:nvPr>
            <p:ph type="sldNum" sz="quarter" idx="12"/>
          </p:nvPr>
        </p:nvSpPr>
        <p:spPr/>
        <p:txBody>
          <a:bodyPr/>
          <a:lstStyle/>
          <a:p>
            <a:fld id="{6360B084-6EA4-4E71-B319-8D3D05758D7A}" type="slidenum">
              <a:rPr lang="en-GB" smtClean="0"/>
              <a:t>‹#›</a:t>
            </a:fld>
            <a:endParaRPr lang="en-GB"/>
          </a:p>
        </p:txBody>
      </p:sp>
    </p:spTree>
    <p:extLst>
      <p:ext uri="{BB962C8B-B14F-4D97-AF65-F5344CB8AC3E}">
        <p14:creationId xmlns:p14="http://schemas.microsoft.com/office/powerpoint/2010/main" val="2191868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988F-7C99-43A2-B495-4EA0AF60B8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82BDDB-2474-49AD-99E6-BBC153C335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2636D8-A5B9-47A1-ABCE-B282A5B9D6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F55EBE8-341E-4596-B54D-D583900DD2A5}"/>
              </a:ext>
            </a:extLst>
          </p:cNvPr>
          <p:cNvSpPr>
            <a:spLocks noGrp="1"/>
          </p:cNvSpPr>
          <p:nvPr>
            <p:ph type="dt" sz="half" idx="10"/>
          </p:nvPr>
        </p:nvSpPr>
        <p:spPr/>
        <p:txBody>
          <a:bodyPr/>
          <a:lstStyle/>
          <a:p>
            <a:fld id="{2B6B49E5-8B8A-4A38-8BDF-809F2915313B}" type="datetimeFigureOut">
              <a:rPr lang="en-GB" smtClean="0"/>
              <a:t>14/06/2022</a:t>
            </a:fld>
            <a:endParaRPr lang="en-GB"/>
          </a:p>
        </p:txBody>
      </p:sp>
      <p:sp>
        <p:nvSpPr>
          <p:cNvPr id="6" name="Footer Placeholder 5">
            <a:extLst>
              <a:ext uri="{FF2B5EF4-FFF2-40B4-BE49-F238E27FC236}">
                <a16:creationId xmlns:a16="http://schemas.microsoft.com/office/drawing/2014/main" id="{B79E873D-B482-4598-9C48-22877092D1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ABBE4F-5C63-4B88-81F3-E6D6AFB378E0}"/>
              </a:ext>
            </a:extLst>
          </p:cNvPr>
          <p:cNvSpPr>
            <a:spLocks noGrp="1"/>
          </p:cNvSpPr>
          <p:nvPr>
            <p:ph type="sldNum" sz="quarter" idx="12"/>
          </p:nvPr>
        </p:nvSpPr>
        <p:spPr/>
        <p:txBody>
          <a:bodyPr/>
          <a:lstStyle/>
          <a:p>
            <a:fld id="{6360B084-6EA4-4E71-B319-8D3D05758D7A}" type="slidenum">
              <a:rPr lang="en-GB" smtClean="0"/>
              <a:t>‹#›</a:t>
            </a:fld>
            <a:endParaRPr lang="en-GB"/>
          </a:p>
        </p:txBody>
      </p:sp>
    </p:spTree>
    <p:extLst>
      <p:ext uri="{BB962C8B-B14F-4D97-AF65-F5344CB8AC3E}">
        <p14:creationId xmlns:p14="http://schemas.microsoft.com/office/powerpoint/2010/main" val="1975885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DFEE5-60A8-479E-B46C-1B7C740D4D7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52C96C-7FC3-4252-ACE4-BBFC361F82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6CA146-6CC2-46E1-96F1-989DCA6D08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D41091-F430-4B2E-9E8D-7BDB820C02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30F301-D2D7-40EA-B009-B96495A798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46A2976-F0A9-4E3A-AFD7-68EC83D79B66}"/>
              </a:ext>
            </a:extLst>
          </p:cNvPr>
          <p:cNvSpPr>
            <a:spLocks noGrp="1"/>
          </p:cNvSpPr>
          <p:nvPr>
            <p:ph type="dt" sz="half" idx="10"/>
          </p:nvPr>
        </p:nvSpPr>
        <p:spPr/>
        <p:txBody>
          <a:bodyPr/>
          <a:lstStyle/>
          <a:p>
            <a:fld id="{2B6B49E5-8B8A-4A38-8BDF-809F2915313B}" type="datetimeFigureOut">
              <a:rPr lang="en-GB" smtClean="0"/>
              <a:t>14/06/2022</a:t>
            </a:fld>
            <a:endParaRPr lang="en-GB"/>
          </a:p>
        </p:txBody>
      </p:sp>
      <p:sp>
        <p:nvSpPr>
          <p:cNvPr id="8" name="Footer Placeholder 7">
            <a:extLst>
              <a:ext uri="{FF2B5EF4-FFF2-40B4-BE49-F238E27FC236}">
                <a16:creationId xmlns:a16="http://schemas.microsoft.com/office/drawing/2014/main" id="{4A6551E4-E09E-4EE0-9499-82493A714E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825A93C-F3EF-414E-A24C-B43B6827EB22}"/>
              </a:ext>
            </a:extLst>
          </p:cNvPr>
          <p:cNvSpPr>
            <a:spLocks noGrp="1"/>
          </p:cNvSpPr>
          <p:nvPr>
            <p:ph type="sldNum" sz="quarter" idx="12"/>
          </p:nvPr>
        </p:nvSpPr>
        <p:spPr/>
        <p:txBody>
          <a:bodyPr/>
          <a:lstStyle/>
          <a:p>
            <a:fld id="{6360B084-6EA4-4E71-B319-8D3D05758D7A}" type="slidenum">
              <a:rPr lang="en-GB" smtClean="0"/>
              <a:t>‹#›</a:t>
            </a:fld>
            <a:endParaRPr lang="en-GB"/>
          </a:p>
        </p:txBody>
      </p:sp>
    </p:spTree>
    <p:extLst>
      <p:ext uri="{BB962C8B-B14F-4D97-AF65-F5344CB8AC3E}">
        <p14:creationId xmlns:p14="http://schemas.microsoft.com/office/powerpoint/2010/main" val="3585896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096D1-2329-4E23-B4FA-1515838235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C4B777-A8E1-4333-A00E-FDE4EF7AA0D9}"/>
              </a:ext>
            </a:extLst>
          </p:cNvPr>
          <p:cNvSpPr>
            <a:spLocks noGrp="1"/>
          </p:cNvSpPr>
          <p:nvPr>
            <p:ph type="dt" sz="half" idx="10"/>
          </p:nvPr>
        </p:nvSpPr>
        <p:spPr/>
        <p:txBody>
          <a:bodyPr/>
          <a:lstStyle/>
          <a:p>
            <a:fld id="{2B6B49E5-8B8A-4A38-8BDF-809F2915313B}" type="datetimeFigureOut">
              <a:rPr lang="en-GB" smtClean="0"/>
              <a:t>14/06/2022</a:t>
            </a:fld>
            <a:endParaRPr lang="en-GB"/>
          </a:p>
        </p:txBody>
      </p:sp>
      <p:sp>
        <p:nvSpPr>
          <p:cNvPr id="4" name="Footer Placeholder 3">
            <a:extLst>
              <a:ext uri="{FF2B5EF4-FFF2-40B4-BE49-F238E27FC236}">
                <a16:creationId xmlns:a16="http://schemas.microsoft.com/office/drawing/2014/main" id="{F62EE686-1360-4FB4-9BA2-0FFFD3E0DC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AA56F0-098B-40DF-BF6F-0DD4CFD2C823}"/>
              </a:ext>
            </a:extLst>
          </p:cNvPr>
          <p:cNvSpPr>
            <a:spLocks noGrp="1"/>
          </p:cNvSpPr>
          <p:nvPr>
            <p:ph type="sldNum" sz="quarter" idx="12"/>
          </p:nvPr>
        </p:nvSpPr>
        <p:spPr/>
        <p:txBody>
          <a:bodyPr/>
          <a:lstStyle/>
          <a:p>
            <a:fld id="{6360B084-6EA4-4E71-B319-8D3D05758D7A}" type="slidenum">
              <a:rPr lang="en-GB" smtClean="0"/>
              <a:t>‹#›</a:t>
            </a:fld>
            <a:endParaRPr lang="en-GB"/>
          </a:p>
        </p:txBody>
      </p:sp>
    </p:spTree>
    <p:extLst>
      <p:ext uri="{BB962C8B-B14F-4D97-AF65-F5344CB8AC3E}">
        <p14:creationId xmlns:p14="http://schemas.microsoft.com/office/powerpoint/2010/main" val="550149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BB133F-DD2F-46AE-9B42-4EDC0041296A}"/>
              </a:ext>
            </a:extLst>
          </p:cNvPr>
          <p:cNvSpPr>
            <a:spLocks noGrp="1"/>
          </p:cNvSpPr>
          <p:nvPr>
            <p:ph type="dt" sz="half" idx="10"/>
          </p:nvPr>
        </p:nvSpPr>
        <p:spPr/>
        <p:txBody>
          <a:bodyPr/>
          <a:lstStyle/>
          <a:p>
            <a:fld id="{2B6B49E5-8B8A-4A38-8BDF-809F2915313B}" type="datetimeFigureOut">
              <a:rPr lang="en-GB" smtClean="0"/>
              <a:t>14/06/2022</a:t>
            </a:fld>
            <a:endParaRPr lang="en-GB"/>
          </a:p>
        </p:txBody>
      </p:sp>
      <p:sp>
        <p:nvSpPr>
          <p:cNvPr id="3" name="Footer Placeholder 2">
            <a:extLst>
              <a:ext uri="{FF2B5EF4-FFF2-40B4-BE49-F238E27FC236}">
                <a16:creationId xmlns:a16="http://schemas.microsoft.com/office/drawing/2014/main" id="{B0CC8D95-E182-42D3-AE71-B53139F945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31C8B1-196D-4716-B1A7-E46DD17EF15D}"/>
              </a:ext>
            </a:extLst>
          </p:cNvPr>
          <p:cNvSpPr>
            <a:spLocks noGrp="1"/>
          </p:cNvSpPr>
          <p:nvPr>
            <p:ph type="sldNum" sz="quarter" idx="12"/>
          </p:nvPr>
        </p:nvSpPr>
        <p:spPr/>
        <p:txBody>
          <a:bodyPr/>
          <a:lstStyle/>
          <a:p>
            <a:fld id="{6360B084-6EA4-4E71-B319-8D3D05758D7A}" type="slidenum">
              <a:rPr lang="en-GB" smtClean="0"/>
              <a:t>‹#›</a:t>
            </a:fld>
            <a:endParaRPr lang="en-GB"/>
          </a:p>
        </p:txBody>
      </p:sp>
    </p:spTree>
    <p:extLst>
      <p:ext uri="{BB962C8B-B14F-4D97-AF65-F5344CB8AC3E}">
        <p14:creationId xmlns:p14="http://schemas.microsoft.com/office/powerpoint/2010/main" val="4128961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FD522-5539-4206-93CC-95EB12C2F6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925184-8436-4A22-860D-595A986FD0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F1CF99-CF8A-489F-9D34-2D9426435C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A90D91-CB6B-4B2B-A54D-2DF2C1128452}"/>
              </a:ext>
            </a:extLst>
          </p:cNvPr>
          <p:cNvSpPr>
            <a:spLocks noGrp="1"/>
          </p:cNvSpPr>
          <p:nvPr>
            <p:ph type="dt" sz="half" idx="10"/>
          </p:nvPr>
        </p:nvSpPr>
        <p:spPr/>
        <p:txBody>
          <a:bodyPr/>
          <a:lstStyle/>
          <a:p>
            <a:fld id="{2B6B49E5-8B8A-4A38-8BDF-809F2915313B}" type="datetimeFigureOut">
              <a:rPr lang="en-GB" smtClean="0"/>
              <a:t>14/06/2022</a:t>
            </a:fld>
            <a:endParaRPr lang="en-GB"/>
          </a:p>
        </p:txBody>
      </p:sp>
      <p:sp>
        <p:nvSpPr>
          <p:cNvPr id="6" name="Footer Placeholder 5">
            <a:extLst>
              <a:ext uri="{FF2B5EF4-FFF2-40B4-BE49-F238E27FC236}">
                <a16:creationId xmlns:a16="http://schemas.microsoft.com/office/drawing/2014/main" id="{C2BA21DE-D275-453B-B605-99FB9930AC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692F88-8BFC-4DA2-A23B-44C415838A02}"/>
              </a:ext>
            </a:extLst>
          </p:cNvPr>
          <p:cNvSpPr>
            <a:spLocks noGrp="1"/>
          </p:cNvSpPr>
          <p:nvPr>
            <p:ph type="sldNum" sz="quarter" idx="12"/>
          </p:nvPr>
        </p:nvSpPr>
        <p:spPr/>
        <p:txBody>
          <a:bodyPr/>
          <a:lstStyle/>
          <a:p>
            <a:fld id="{6360B084-6EA4-4E71-B319-8D3D05758D7A}" type="slidenum">
              <a:rPr lang="en-GB" smtClean="0"/>
              <a:t>‹#›</a:t>
            </a:fld>
            <a:endParaRPr lang="en-GB"/>
          </a:p>
        </p:txBody>
      </p:sp>
    </p:spTree>
    <p:extLst>
      <p:ext uri="{BB962C8B-B14F-4D97-AF65-F5344CB8AC3E}">
        <p14:creationId xmlns:p14="http://schemas.microsoft.com/office/powerpoint/2010/main" val="1656325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BB962-C29C-4B77-BA3D-49FAF4C796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2E7FB7-144D-4470-BFA6-33B02CE0C4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76ED8B-047D-47AD-84BA-2E40DBFDFF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D08BDA-0554-4469-AC65-D953170F5CA7}"/>
              </a:ext>
            </a:extLst>
          </p:cNvPr>
          <p:cNvSpPr>
            <a:spLocks noGrp="1"/>
          </p:cNvSpPr>
          <p:nvPr>
            <p:ph type="dt" sz="half" idx="10"/>
          </p:nvPr>
        </p:nvSpPr>
        <p:spPr/>
        <p:txBody>
          <a:bodyPr/>
          <a:lstStyle/>
          <a:p>
            <a:fld id="{2B6B49E5-8B8A-4A38-8BDF-809F2915313B}" type="datetimeFigureOut">
              <a:rPr lang="en-GB" smtClean="0"/>
              <a:t>14/06/2022</a:t>
            </a:fld>
            <a:endParaRPr lang="en-GB"/>
          </a:p>
        </p:txBody>
      </p:sp>
      <p:sp>
        <p:nvSpPr>
          <p:cNvPr id="6" name="Footer Placeholder 5">
            <a:extLst>
              <a:ext uri="{FF2B5EF4-FFF2-40B4-BE49-F238E27FC236}">
                <a16:creationId xmlns:a16="http://schemas.microsoft.com/office/drawing/2014/main" id="{45D9745B-824F-419F-B744-8F096D7C58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98C326-99BD-4AAC-9184-AED9E4CF0726}"/>
              </a:ext>
            </a:extLst>
          </p:cNvPr>
          <p:cNvSpPr>
            <a:spLocks noGrp="1"/>
          </p:cNvSpPr>
          <p:nvPr>
            <p:ph type="sldNum" sz="quarter" idx="12"/>
          </p:nvPr>
        </p:nvSpPr>
        <p:spPr/>
        <p:txBody>
          <a:bodyPr/>
          <a:lstStyle/>
          <a:p>
            <a:fld id="{6360B084-6EA4-4E71-B319-8D3D05758D7A}" type="slidenum">
              <a:rPr lang="en-GB" smtClean="0"/>
              <a:t>‹#›</a:t>
            </a:fld>
            <a:endParaRPr lang="en-GB"/>
          </a:p>
        </p:txBody>
      </p:sp>
    </p:spTree>
    <p:extLst>
      <p:ext uri="{BB962C8B-B14F-4D97-AF65-F5344CB8AC3E}">
        <p14:creationId xmlns:p14="http://schemas.microsoft.com/office/powerpoint/2010/main" val="386026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999C-4F5C-4043-A932-F9B8264B9C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463C96-C477-4B21-AD49-0AE3CC1A80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B15096-F166-41D8-B788-D280E681B3B4}"/>
              </a:ext>
            </a:extLst>
          </p:cNvPr>
          <p:cNvSpPr>
            <a:spLocks noGrp="1"/>
          </p:cNvSpPr>
          <p:nvPr>
            <p:ph type="dt" sz="half" idx="10"/>
          </p:nvPr>
        </p:nvSpPr>
        <p:spPr/>
        <p:txBody>
          <a:bodyPr/>
          <a:lstStyle/>
          <a:p>
            <a:fld id="{2B6B49E5-8B8A-4A38-8BDF-809F2915313B}" type="datetimeFigureOut">
              <a:rPr lang="en-GB" smtClean="0"/>
              <a:t>14/06/2022</a:t>
            </a:fld>
            <a:endParaRPr lang="en-GB"/>
          </a:p>
        </p:txBody>
      </p:sp>
      <p:sp>
        <p:nvSpPr>
          <p:cNvPr id="5" name="Footer Placeholder 4">
            <a:extLst>
              <a:ext uri="{FF2B5EF4-FFF2-40B4-BE49-F238E27FC236}">
                <a16:creationId xmlns:a16="http://schemas.microsoft.com/office/drawing/2014/main" id="{C8220C13-9B77-49CF-9FE2-3BB9BE8F9E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7FFC5E-C05D-42C5-A3BB-E3C82B8E12A1}"/>
              </a:ext>
            </a:extLst>
          </p:cNvPr>
          <p:cNvSpPr>
            <a:spLocks noGrp="1"/>
          </p:cNvSpPr>
          <p:nvPr>
            <p:ph type="sldNum" sz="quarter" idx="12"/>
          </p:nvPr>
        </p:nvSpPr>
        <p:spPr/>
        <p:txBody>
          <a:bodyPr/>
          <a:lstStyle/>
          <a:p>
            <a:fld id="{6360B084-6EA4-4E71-B319-8D3D05758D7A}" type="slidenum">
              <a:rPr lang="en-GB" smtClean="0"/>
              <a:t>‹#›</a:t>
            </a:fld>
            <a:endParaRPr lang="en-GB"/>
          </a:p>
        </p:txBody>
      </p:sp>
    </p:spTree>
    <p:extLst>
      <p:ext uri="{BB962C8B-B14F-4D97-AF65-F5344CB8AC3E}">
        <p14:creationId xmlns:p14="http://schemas.microsoft.com/office/powerpoint/2010/main" val="1866849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EA5772-F738-4AA1-9D52-F0615B8131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870F45-371E-486F-A783-DEED81EDA5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1E163B-8016-4991-B1EE-8A34B840823B}"/>
              </a:ext>
            </a:extLst>
          </p:cNvPr>
          <p:cNvSpPr>
            <a:spLocks noGrp="1"/>
          </p:cNvSpPr>
          <p:nvPr>
            <p:ph type="dt" sz="half" idx="10"/>
          </p:nvPr>
        </p:nvSpPr>
        <p:spPr/>
        <p:txBody>
          <a:bodyPr/>
          <a:lstStyle/>
          <a:p>
            <a:fld id="{2B6B49E5-8B8A-4A38-8BDF-809F2915313B}" type="datetimeFigureOut">
              <a:rPr lang="en-GB" smtClean="0"/>
              <a:t>14/06/2022</a:t>
            </a:fld>
            <a:endParaRPr lang="en-GB"/>
          </a:p>
        </p:txBody>
      </p:sp>
      <p:sp>
        <p:nvSpPr>
          <p:cNvPr id="5" name="Footer Placeholder 4">
            <a:extLst>
              <a:ext uri="{FF2B5EF4-FFF2-40B4-BE49-F238E27FC236}">
                <a16:creationId xmlns:a16="http://schemas.microsoft.com/office/drawing/2014/main" id="{6DD89573-7794-421F-9F69-F15E8F2115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1F4AAD-1753-43CF-8DBE-D27916CE9904}"/>
              </a:ext>
            </a:extLst>
          </p:cNvPr>
          <p:cNvSpPr>
            <a:spLocks noGrp="1"/>
          </p:cNvSpPr>
          <p:nvPr>
            <p:ph type="sldNum" sz="quarter" idx="12"/>
          </p:nvPr>
        </p:nvSpPr>
        <p:spPr/>
        <p:txBody>
          <a:bodyPr/>
          <a:lstStyle/>
          <a:p>
            <a:fld id="{6360B084-6EA4-4E71-B319-8D3D05758D7A}" type="slidenum">
              <a:rPr lang="en-GB" smtClean="0"/>
              <a:t>‹#›</a:t>
            </a:fld>
            <a:endParaRPr lang="en-GB"/>
          </a:p>
        </p:txBody>
      </p:sp>
    </p:spTree>
    <p:extLst>
      <p:ext uri="{BB962C8B-B14F-4D97-AF65-F5344CB8AC3E}">
        <p14:creationId xmlns:p14="http://schemas.microsoft.com/office/powerpoint/2010/main" val="3868063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F5209D-2913-44C5-9918-498805B5DE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FEBCF1-3250-4DB6-A366-FBA9FF0FE5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3E609-0900-4D68-A06A-43A52654F8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6B49E5-8B8A-4A38-8BDF-809F2915313B}" type="datetimeFigureOut">
              <a:rPr lang="en-GB" smtClean="0"/>
              <a:t>14/06/2022</a:t>
            </a:fld>
            <a:endParaRPr lang="en-GB"/>
          </a:p>
        </p:txBody>
      </p:sp>
      <p:sp>
        <p:nvSpPr>
          <p:cNvPr id="5" name="Footer Placeholder 4">
            <a:extLst>
              <a:ext uri="{FF2B5EF4-FFF2-40B4-BE49-F238E27FC236}">
                <a16:creationId xmlns:a16="http://schemas.microsoft.com/office/drawing/2014/main" id="{9120FE4E-92F1-4862-8B86-EE4DBC6738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4ABF78-7757-426A-A9E1-149B38EA45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60B084-6EA4-4E71-B319-8D3D05758D7A}" type="slidenum">
              <a:rPr lang="en-GB" smtClean="0"/>
              <a:t>‹#›</a:t>
            </a:fld>
            <a:endParaRPr lang="en-GB"/>
          </a:p>
        </p:txBody>
      </p:sp>
    </p:spTree>
    <p:extLst>
      <p:ext uri="{BB962C8B-B14F-4D97-AF65-F5344CB8AC3E}">
        <p14:creationId xmlns:p14="http://schemas.microsoft.com/office/powerpoint/2010/main" val="5470694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6327E-772B-4726-A49B-49DB2D1DBFDA}"/>
              </a:ext>
            </a:extLst>
          </p:cNvPr>
          <p:cNvSpPr>
            <a:spLocks noGrp="1"/>
          </p:cNvSpPr>
          <p:nvPr>
            <p:ph type="ctrTitle"/>
          </p:nvPr>
        </p:nvSpPr>
        <p:spPr/>
        <p:txBody>
          <a:bodyPr/>
          <a:lstStyle/>
          <a:p>
            <a:r>
              <a:rPr lang="en-GB" dirty="0"/>
              <a:t>Impacts of outdoor recreation</a:t>
            </a:r>
          </a:p>
        </p:txBody>
      </p:sp>
      <p:sp>
        <p:nvSpPr>
          <p:cNvPr id="3" name="Subtitle 2">
            <a:extLst>
              <a:ext uri="{FF2B5EF4-FFF2-40B4-BE49-F238E27FC236}">
                <a16:creationId xmlns:a16="http://schemas.microsoft.com/office/drawing/2014/main" id="{A261995E-081D-4D20-8EF3-F78925EAED1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19710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B9B5B-EC9B-4B03-85FC-1F2D73C00E7B}"/>
              </a:ext>
            </a:extLst>
          </p:cNvPr>
          <p:cNvSpPr>
            <a:spLocks noGrp="1"/>
          </p:cNvSpPr>
          <p:nvPr>
            <p:ph type="title"/>
          </p:nvPr>
        </p:nvSpPr>
        <p:spPr/>
        <p:txBody>
          <a:bodyPr/>
          <a:lstStyle/>
          <a:p>
            <a:r>
              <a:rPr lang="en-GB" dirty="0"/>
              <a:t>Impacts to area/parks natural resources</a:t>
            </a:r>
          </a:p>
        </p:txBody>
      </p:sp>
      <p:sp>
        <p:nvSpPr>
          <p:cNvPr id="3" name="Content Placeholder 2">
            <a:extLst>
              <a:ext uri="{FF2B5EF4-FFF2-40B4-BE49-F238E27FC236}">
                <a16:creationId xmlns:a16="http://schemas.microsoft.com/office/drawing/2014/main" id="{5B039378-68C2-426F-81C8-523419C8446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F00B6EC-8318-4537-8964-7CEA812C8E1E}"/>
              </a:ext>
            </a:extLst>
          </p:cNvPr>
          <p:cNvPicPr>
            <a:picLocks noChangeAspect="1"/>
          </p:cNvPicPr>
          <p:nvPr/>
        </p:nvPicPr>
        <p:blipFill rotWithShape="1">
          <a:blip r:embed="rId3"/>
          <a:srcRect l="31505" t="20000" r="6972" b="14535"/>
          <a:stretch/>
        </p:blipFill>
        <p:spPr>
          <a:xfrm>
            <a:off x="1858780" y="1369060"/>
            <a:ext cx="8027232" cy="5488940"/>
          </a:xfrm>
          <a:prstGeom prst="rect">
            <a:avLst/>
          </a:prstGeom>
        </p:spPr>
      </p:pic>
    </p:spTree>
    <p:extLst>
      <p:ext uri="{BB962C8B-B14F-4D97-AF65-F5344CB8AC3E}">
        <p14:creationId xmlns:p14="http://schemas.microsoft.com/office/powerpoint/2010/main" val="2130737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846D7-87E3-47C0-8CCC-9DB98830DA44}"/>
              </a:ext>
            </a:extLst>
          </p:cNvPr>
          <p:cNvSpPr>
            <a:spLocks noGrp="1"/>
          </p:cNvSpPr>
          <p:nvPr>
            <p:ph type="title"/>
          </p:nvPr>
        </p:nvSpPr>
        <p:spPr/>
        <p:txBody>
          <a:bodyPr/>
          <a:lstStyle/>
          <a:p>
            <a:r>
              <a:rPr lang="en-GB" dirty="0"/>
              <a:t>Impacts to area/parks natural resources</a:t>
            </a:r>
          </a:p>
        </p:txBody>
      </p:sp>
      <p:sp>
        <p:nvSpPr>
          <p:cNvPr id="3" name="Content Placeholder 2">
            <a:extLst>
              <a:ext uri="{FF2B5EF4-FFF2-40B4-BE49-F238E27FC236}">
                <a16:creationId xmlns:a16="http://schemas.microsoft.com/office/drawing/2014/main" id="{E2AE3EB3-9BA9-4F1C-A404-5618D8AE03E1}"/>
              </a:ext>
            </a:extLst>
          </p:cNvPr>
          <p:cNvSpPr>
            <a:spLocks noGrp="1"/>
          </p:cNvSpPr>
          <p:nvPr>
            <p:ph idx="1"/>
          </p:nvPr>
        </p:nvSpPr>
        <p:spPr/>
        <p:txBody>
          <a:bodyPr/>
          <a:lstStyle/>
          <a:p>
            <a:r>
              <a:rPr lang="en-GB" dirty="0"/>
              <a:t>Soil</a:t>
            </a:r>
          </a:p>
          <a:p>
            <a:endParaRPr lang="en-GB" dirty="0"/>
          </a:p>
          <a:p>
            <a:r>
              <a:rPr lang="en-GB" dirty="0"/>
              <a:t>Vegetation</a:t>
            </a:r>
          </a:p>
          <a:p>
            <a:endParaRPr lang="en-GB" dirty="0"/>
          </a:p>
          <a:p>
            <a:endParaRPr lang="en-GB" dirty="0"/>
          </a:p>
        </p:txBody>
      </p:sp>
      <p:pic>
        <p:nvPicPr>
          <p:cNvPr id="7" name="Picture 6">
            <a:extLst>
              <a:ext uri="{FF2B5EF4-FFF2-40B4-BE49-F238E27FC236}">
                <a16:creationId xmlns:a16="http://schemas.microsoft.com/office/drawing/2014/main" id="{1E6699F3-68B8-4CC9-98B6-6536AEA314FD}"/>
              </a:ext>
            </a:extLst>
          </p:cNvPr>
          <p:cNvPicPr>
            <a:picLocks noChangeAspect="1"/>
          </p:cNvPicPr>
          <p:nvPr/>
        </p:nvPicPr>
        <p:blipFill rotWithShape="1">
          <a:blip r:embed="rId3"/>
          <a:srcRect l="31505" t="44372" r="17576" b="13989"/>
          <a:stretch/>
        </p:blipFill>
        <p:spPr>
          <a:xfrm>
            <a:off x="3750987" y="2606987"/>
            <a:ext cx="8089194" cy="4251013"/>
          </a:xfrm>
          <a:prstGeom prst="rect">
            <a:avLst/>
          </a:prstGeom>
        </p:spPr>
      </p:pic>
    </p:spTree>
    <p:extLst>
      <p:ext uri="{BB962C8B-B14F-4D97-AF65-F5344CB8AC3E}">
        <p14:creationId xmlns:p14="http://schemas.microsoft.com/office/powerpoint/2010/main" val="1042817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04707-E87A-4176-B4D7-A347DAEF1727}"/>
              </a:ext>
            </a:extLst>
          </p:cNvPr>
          <p:cNvSpPr>
            <a:spLocks noGrp="1"/>
          </p:cNvSpPr>
          <p:nvPr>
            <p:ph type="title"/>
          </p:nvPr>
        </p:nvSpPr>
        <p:spPr/>
        <p:txBody>
          <a:bodyPr/>
          <a:lstStyle/>
          <a:p>
            <a:r>
              <a:rPr lang="en-GB" dirty="0"/>
              <a:t>Impacts to area/parks natural resources</a:t>
            </a:r>
          </a:p>
        </p:txBody>
      </p:sp>
      <p:sp>
        <p:nvSpPr>
          <p:cNvPr id="3" name="Content Placeholder 2">
            <a:extLst>
              <a:ext uri="{FF2B5EF4-FFF2-40B4-BE49-F238E27FC236}">
                <a16:creationId xmlns:a16="http://schemas.microsoft.com/office/drawing/2014/main" id="{1E6C9C20-A142-4371-82BF-D4D6D61F805C}"/>
              </a:ext>
            </a:extLst>
          </p:cNvPr>
          <p:cNvSpPr>
            <a:spLocks noGrp="1"/>
          </p:cNvSpPr>
          <p:nvPr>
            <p:ph idx="1"/>
          </p:nvPr>
        </p:nvSpPr>
        <p:spPr/>
        <p:txBody>
          <a:bodyPr/>
          <a:lstStyle/>
          <a:p>
            <a:r>
              <a:rPr lang="en-GB" dirty="0"/>
              <a:t>Water</a:t>
            </a:r>
          </a:p>
          <a:p>
            <a:endParaRPr lang="en-GB" dirty="0"/>
          </a:p>
          <a:p>
            <a:r>
              <a:rPr lang="en-GB" dirty="0"/>
              <a:t>Wildlife</a:t>
            </a:r>
          </a:p>
          <a:p>
            <a:endParaRPr lang="en-GB" dirty="0"/>
          </a:p>
        </p:txBody>
      </p:sp>
      <p:pic>
        <p:nvPicPr>
          <p:cNvPr id="5" name="Picture 4">
            <a:extLst>
              <a:ext uri="{FF2B5EF4-FFF2-40B4-BE49-F238E27FC236}">
                <a16:creationId xmlns:a16="http://schemas.microsoft.com/office/drawing/2014/main" id="{4C760FDD-B183-4446-A4D0-4CA60A6D72DC}"/>
              </a:ext>
            </a:extLst>
          </p:cNvPr>
          <p:cNvPicPr>
            <a:picLocks noChangeAspect="1"/>
          </p:cNvPicPr>
          <p:nvPr/>
        </p:nvPicPr>
        <p:blipFill rotWithShape="1">
          <a:blip r:embed="rId3"/>
          <a:srcRect l="31716" t="35082" r="18208" b="19344"/>
          <a:stretch/>
        </p:blipFill>
        <p:spPr>
          <a:xfrm>
            <a:off x="3327816" y="2152369"/>
            <a:ext cx="8199621" cy="4795571"/>
          </a:xfrm>
          <a:prstGeom prst="rect">
            <a:avLst/>
          </a:prstGeom>
        </p:spPr>
      </p:pic>
    </p:spTree>
    <p:extLst>
      <p:ext uri="{BB962C8B-B14F-4D97-AF65-F5344CB8AC3E}">
        <p14:creationId xmlns:p14="http://schemas.microsoft.com/office/powerpoint/2010/main" val="1421042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15A39-2ABC-47C5-9CF6-69C446894308}"/>
              </a:ext>
            </a:extLst>
          </p:cNvPr>
          <p:cNvSpPr>
            <a:spLocks noGrp="1"/>
          </p:cNvSpPr>
          <p:nvPr>
            <p:ph type="title"/>
          </p:nvPr>
        </p:nvSpPr>
        <p:spPr/>
        <p:txBody>
          <a:bodyPr/>
          <a:lstStyle/>
          <a:p>
            <a:r>
              <a:rPr lang="en-GB" dirty="0"/>
              <a:t>Impacts to area/parks natural resources</a:t>
            </a:r>
          </a:p>
        </p:txBody>
      </p:sp>
      <p:sp>
        <p:nvSpPr>
          <p:cNvPr id="3" name="Content Placeholder 2">
            <a:extLst>
              <a:ext uri="{FF2B5EF4-FFF2-40B4-BE49-F238E27FC236}">
                <a16:creationId xmlns:a16="http://schemas.microsoft.com/office/drawing/2014/main" id="{2310DAD9-815E-4DEE-BF75-FB3F586C038D}"/>
              </a:ext>
            </a:extLst>
          </p:cNvPr>
          <p:cNvSpPr>
            <a:spLocks noGrp="1"/>
          </p:cNvSpPr>
          <p:nvPr>
            <p:ph idx="1"/>
          </p:nvPr>
        </p:nvSpPr>
        <p:spPr/>
        <p:txBody>
          <a:bodyPr/>
          <a:lstStyle/>
          <a:p>
            <a:r>
              <a:rPr lang="en-GB" dirty="0"/>
              <a:t>Air</a:t>
            </a:r>
          </a:p>
          <a:p>
            <a:endParaRPr lang="en-GB" dirty="0"/>
          </a:p>
          <a:p>
            <a:r>
              <a:rPr lang="en-GB" dirty="0"/>
              <a:t>Natural quiet</a:t>
            </a:r>
          </a:p>
          <a:p>
            <a:endParaRPr lang="en-GB" dirty="0"/>
          </a:p>
          <a:p>
            <a:r>
              <a:rPr lang="en-GB" dirty="0"/>
              <a:t>Natural darkness</a:t>
            </a:r>
          </a:p>
          <a:p>
            <a:endParaRPr lang="en-GB" dirty="0"/>
          </a:p>
          <a:p>
            <a:r>
              <a:rPr lang="en-GB" dirty="0"/>
              <a:t>Historical/cultural resources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92567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6588A-5DAC-4D6C-9131-B7749BA0F458}"/>
              </a:ext>
            </a:extLst>
          </p:cNvPr>
          <p:cNvSpPr>
            <a:spLocks noGrp="1"/>
          </p:cNvSpPr>
          <p:nvPr>
            <p:ph type="title"/>
          </p:nvPr>
        </p:nvSpPr>
        <p:spPr/>
        <p:txBody>
          <a:bodyPr/>
          <a:lstStyle/>
          <a:p>
            <a:r>
              <a:rPr lang="en-GB" dirty="0"/>
              <a:t>Impacts to visitor experience</a:t>
            </a:r>
          </a:p>
        </p:txBody>
      </p:sp>
      <p:sp>
        <p:nvSpPr>
          <p:cNvPr id="3" name="Content Placeholder 2">
            <a:extLst>
              <a:ext uri="{FF2B5EF4-FFF2-40B4-BE49-F238E27FC236}">
                <a16:creationId xmlns:a16="http://schemas.microsoft.com/office/drawing/2014/main" id="{622A9345-CA4F-4DB7-BBEF-FBE5E5C365F2}"/>
              </a:ext>
            </a:extLst>
          </p:cNvPr>
          <p:cNvSpPr>
            <a:spLocks noGrp="1"/>
          </p:cNvSpPr>
          <p:nvPr>
            <p:ph idx="1"/>
          </p:nvPr>
        </p:nvSpPr>
        <p:spPr/>
        <p:txBody>
          <a:bodyPr/>
          <a:lstStyle/>
          <a:p>
            <a:r>
              <a:rPr lang="en-GB" dirty="0"/>
              <a:t>Crowding</a:t>
            </a:r>
          </a:p>
        </p:txBody>
      </p:sp>
      <p:pic>
        <p:nvPicPr>
          <p:cNvPr id="5" name="Picture 4">
            <a:extLst>
              <a:ext uri="{FF2B5EF4-FFF2-40B4-BE49-F238E27FC236}">
                <a16:creationId xmlns:a16="http://schemas.microsoft.com/office/drawing/2014/main" id="{1B6DC6CB-5428-49B1-9F92-8BFFA4883BF7}"/>
              </a:ext>
            </a:extLst>
          </p:cNvPr>
          <p:cNvPicPr>
            <a:picLocks noChangeAspect="1"/>
          </p:cNvPicPr>
          <p:nvPr/>
        </p:nvPicPr>
        <p:blipFill rotWithShape="1">
          <a:blip r:embed="rId3"/>
          <a:srcRect l="6292" t="38033" r="42859" b="20109"/>
          <a:stretch/>
        </p:blipFill>
        <p:spPr>
          <a:xfrm>
            <a:off x="1409074" y="2326073"/>
            <a:ext cx="8566880" cy="4531927"/>
          </a:xfrm>
          <a:prstGeom prst="rect">
            <a:avLst/>
          </a:prstGeom>
        </p:spPr>
      </p:pic>
    </p:spTree>
    <p:extLst>
      <p:ext uri="{BB962C8B-B14F-4D97-AF65-F5344CB8AC3E}">
        <p14:creationId xmlns:p14="http://schemas.microsoft.com/office/powerpoint/2010/main" val="1574336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BD25B-6356-47EB-9E43-7A2E9C12440A}"/>
              </a:ext>
            </a:extLst>
          </p:cNvPr>
          <p:cNvSpPr>
            <a:spLocks noGrp="1"/>
          </p:cNvSpPr>
          <p:nvPr>
            <p:ph type="title"/>
          </p:nvPr>
        </p:nvSpPr>
        <p:spPr/>
        <p:txBody>
          <a:bodyPr/>
          <a:lstStyle/>
          <a:p>
            <a:r>
              <a:rPr lang="en-GB" dirty="0"/>
              <a:t>Impacts to visitor experience</a:t>
            </a:r>
          </a:p>
        </p:txBody>
      </p:sp>
      <p:sp>
        <p:nvSpPr>
          <p:cNvPr id="3" name="Content Placeholder 2">
            <a:extLst>
              <a:ext uri="{FF2B5EF4-FFF2-40B4-BE49-F238E27FC236}">
                <a16:creationId xmlns:a16="http://schemas.microsoft.com/office/drawing/2014/main" id="{8F73F78B-6188-41BF-ACBB-22C4ED5C3F12}"/>
              </a:ext>
            </a:extLst>
          </p:cNvPr>
          <p:cNvSpPr>
            <a:spLocks noGrp="1"/>
          </p:cNvSpPr>
          <p:nvPr>
            <p:ph idx="1"/>
          </p:nvPr>
        </p:nvSpPr>
        <p:spPr/>
        <p:txBody>
          <a:bodyPr/>
          <a:lstStyle/>
          <a:p>
            <a:r>
              <a:rPr lang="en-GB" dirty="0"/>
              <a:t>Conflict</a:t>
            </a:r>
          </a:p>
          <a:p>
            <a:endParaRPr lang="en-GB" dirty="0"/>
          </a:p>
          <a:p>
            <a:r>
              <a:rPr lang="en-GB" dirty="0"/>
              <a:t>Depreciative behaviour</a:t>
            </a:r>
          </a:p>
          <a:p>
            <a:endParaRPr lang="en-GB" dirty="0"/>
          </a:p>
        </p:txBody>
      </p:sp>
    </p:spTree>
    <p:extLst>
      <p:ext uri="{BB962C8B-B14F-4D97-AF65-F5344CB8AC3E}">
        <p14:creationId xmlns:p14="http://schemas.microsoft.com/office/powerpoint/2010/main" val="1179318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B59E0-34F1-421B-8FCE-0E11573A0B55}"/>
              </a:ext>
            </a:extLst>
          </p:cNvPr>
          <p:cNvSpPr>
            <a:spLocks noGrp="1"/>
          </p:cNvSpPr>
          <p:nvPr>
            <p:ph type="title"/>
          </p:nvPr>
        </p:nvSpPr>
        <p:spPr/>
        <p:txBody>
          <a:bodyPr/>
          <a:lstStyle/>
          <a:p>
            <a:r>
              <a:rPr lang="en-GB" dirty="0"/>
              <a:t>Impacts to facilities/services</a:t>
            </a:r>
          </a:p>
        </p:txBody>
      </p:sp>
      <p:sp>
        <p:nvSpPr>
          <p:cNvPr id="3" name="Content Placeholder 2">
            <a:extLst>
              <a:ext uri="{FF2B5EF4-FFF2-40B4-BE49-F238E27FC236}">
                <a16:creationId xmlns:a16="http://schemas.microsoft.com/office/drawing/2014/main" id="{4AC56734-3BC4-493A-B63A-3CB1B7977C76}"/>
              </a:ext>
            </a:extLst>
          </p:cNvPr>
          <p:cNvSpPr>
            <a:spLocks noGrp="1"/>
          </p:cNvSpPr>
          <p:nvPr>
            <p:ph idx="1"/>
          </p:nvPr>
        </p:nvSpPr>
        <p:spPr/>
        <p:txBody>
          <a:bodyPr/>
          <a:lstStyle/>
          <a:p>
            <a:r>
              <a:rPr lang="en-GB" dirty="0"/>
              <a:t>Attraction sites</a:t>
            </a:r>
          </a:p>
          <a:p>
            <a:endParaRPr lang="en-GB" dirty="0"/>
          </a:p>
          <a:p>
            <a:r>
              <a:rPr lang="en-GB" dirty="0"/>
              <a:t>Trails</a:t>
            </a:r>
          </a:p>
          <a:p>
            <a:endParaRPr lang="en-GB" dirty="0"/>
          </a:p>
          <a:p>
            <a:endParaRPr lang="en-GB" dirty="0"/>
          </a:p>
        </p:txBody>
      </p:sp>
      <p:pic>
        <p:nvPicPr>
          <p:cNvPr id="5" name="Picture 4">
            <a:extLst>
              <a:ext uri="{FF2B5EF4-FFF2-40B4-BE49-F238E27FC236}">
                <a16:creationId xmlns:a16="http://schemas.microsoft.com/office/drawing/2014/main" id="{436081BB-59FD-41E6-9F0F-997CAA49A1A4}"/>
              </a:ext>
            </a:extLst>
          </p:cNvPr>
          <p:cNvPicPr>
            <a:picLocks noChangeAspect="1"/>
          </p:cNvPicPr>
          <p:nvPr/>
        </p:nvPicPr>
        <p:blipFill rotWithShape="1">
          <a:blip r:embed="rId3"/>
          <a:srcRect l="4748" t="24652" r="39698" b="40328"/>
          <a:stretch/>
        </p:blipFill>
        <p:spPr>
          <a:xfrm>
            <a:off x="2121108" y="2923083"/>
            <a:ext cx="9325118" cy="3777522"/>
          </a:xfrm>
          <a:prstGeom prst="rect">
            <a:avLst/>
          </a:prstGeom>
        </p:spPr>
      </p:pic>
    </p:spTree>
    <p:extLst>
      <p:ext uri="{BB962C8B-B14F-4D97-AF65-F5344CB8AC3E}">
        <p14:creationId xmlns:p14="http://schemas.microsoft.com/office/powerpoint/2010/main" val="4126823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FE97F-8E71-4B22-B47C-EA3B523159DA}"/>
              </a:ext>
            </a:extLst>
          </p:cNvPr>
          <p:cNvSpPr>
            <a:spLocks noGrp="1"/>
          </p:cNvSpPr>
          <p:nvPr>
            <p:ph type="title"/>
          </p:nvPr>
        </p:nvSpPr>
        <p:spPr/>
        <p:txBody>
          <a:bodyPr/>
          <a:lstStyle/>
          <a:p>
            <a:r>
              <a:rPr lang="en-GB" dirty="0"/>
              <a:t>Impacts to facilities/services</a:t>
            </a:r>
          </a:p>
        </p:txBody>
      </p:sp>
      <p:sp>
        <p:nvSpPr>
          <p:cNvPr id="3" name="Content Placeholder 2">
            <a:extLst>
              <a:ext uri="{FF2B5EF4-FFF2-40B4-BE49-F238E27FC236}">
                <a16:creationId xmlns:a16="http://schemas.microsoft.com/office/drawing/2014/main" id="{4D9A8B94-305B-4A13-AE60-C2E97A0BE067}"/>
              </a:ext>
            </a:extLst>
          </p:cNvPr>
          <p:cNvSpPr>
            <a:spLocks noGrp="1"/>
          </p:cNvSpPr>
          <p:nvPr>
            <p:ph idx="1"/>
          </p:nvPr>
        </p:nvSpPr>
        <p:spPr/>
        <p:txBody>
          <a:bodyPr/>
          <a:lstStyle/>
          <a:p>
            <a:r>
              <a:rPr lang="en-GB" dirty="0"/>
              <a:t>Campgrounds/campsites</a:t>
            </a:r>
          </a:p>
        </p:txBody>
      </p:sp>
      <p:pic>
        <p:nvPicPr>
          <p:cNvPr id="5" name="Picture 4">
            <a:extLst>
              <a:ext uri="{FF2B5EF4-FFF2-40B4-BE49-F238E27FC236}">
                <a16:creationId xmlns:a16="http://schemas.microsoft.com/office/drawing/2014/main" id="{36A5BA3A-7B63-4B2E-A3AE-5527E4DC4C7F}"/>
              </a:ext>
            </a:extLst>
          </p:cNvPr>
          <p:cNvPicPr>
            <a:picLocks noChangeAspect="1"/>
          </p:cNvPicPr>
          <p:nvPr/>
        </p:nvPicPr>
        <p:blipFill rotWithShape="1">
          <a:blip r:embed="rId3"/>
          <a:srcRect l="5519" t="22186" r="43211" b="31475"/>
          <a:stretch/>
        </p:blipFill>
        <p:spPr>
          <a:xfrm>
            <a:off x="2763675" y="2188564"/>
            <a:ext cx="8039361" cy="4669436"/>
          </a:xfrm>
          <a:prstGeom prst="rect">
            <a:avLst/>
          </a:prstGeom>
        </p:spPr>
      </p:pic>
    </p:spTree>
    <p:extLst>
      <p:ext uri="{BB962C8B-B14F-4D97-AF65-F5344CB8AC3E}">
        <p14:creationId xmlns:p14="http://schemas.microsoft.com/office/powerpoint/2010/main" val="2809502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BCEFC-AF41-4A12-82FA-4A872C5D985C}"/>
              </a:ext>
            </a:extLst>
          </p:cNvPr>
          <p:cNvSpPr>
            <a:spLocks noGrp="1"/>
          </p:cNvSpPr>
          <p:nvPr>
            <p:ph type="title"/>
          </p:nvPr>
        </p:nvSpPr>
        <p:spPr/>
        <p:txBody>
          <a:bodyPr/>
          <a:lstStyle/>
          <a:p>
            <a:r>
              <a:rPr lang="en-GB" dirty="0"/>
              <a:t>Impacts to facilities/services</a:t>
            </a:r>
          </a:p>
        </p:txBody>
      </p:sp>
      <p:sp>
        <p:nvSpPr>
          <p:cNvPr id="3" name="Content Placeholder 2">
            <a:extLst>
              <a:ext uri="{FF2B5EF4-FFF2-40B4-BE49-F238E27FC236}">
                <a16:creationId xmlns:a16="http://schemas.microsoft.com/office/drawing/2014/main" id="{3A3DC4D5-BF92-43D1-A630-7AAE97598CA8}"/>
              </a:ext>
            </a:extLst>
          </p:cNvPr>
          <p:cNvSpPr>
            <a:spLocks noGrp="1"/>
          </p:cNvSpPr>
          <p:nvPr>
            <p:ph idx="1"/>
          </p:nvPr>
        </p:nvSpPr>
        <p:spPr/>
        <p:txBody>
          <a:bodyPr/>
          <a:lstStyle/>
          <a:p>
            <a:r>
              <a:rPr lang="en-GB" dirty="0"/>
              <a:t>Roads/parking areas</a:t>
            </a:r>
          </a:p>
          <a:p>
            <a:endParaRPr lang="en-GB" dirty="0"/>
          </a:p>
          <a:p>
            <a:r>
              <a:rPr lang="en-GB" dirty="0"/>
              <a:t>Interpretative facilities/programmes</a:t>
            </a:r>
          </a:p>
          <a:p>
            <a:endParaRPr lang="en-GB" dirty="0"/>
          </a:p>
          <a:p>
            <a:r>
              <a:rPr lang="en-GB" dirty="0"/>
              <a:t>Conclusions</a:t>
            </a:r>
          </a:p>
        </p:txBody>
      </p:sp>
    </p:spTree>
    <p:extLst>
      <p:ext uri="{BB962C8B-B14F-4D97-AF65-F5344CB8AC3E}">
        <p14:creationId xmlns:p14="http://schemas.microsoft.com/office/powerpoint/2010/main" val="3693484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AACBC-1054-4DF0-8CDB-621E0E87EE4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85F5882-A16A-46B0-84C1-FFD1B7949FEB}"/>
              </a:ext>
            </a:extLst>
          </p:cNvPr>
          <p:cNvSpPr>
            <a:spLocks noGrp="1"/>
          </p:cNvSpPr>
          <p:nvPr>
            <p:ph idx="1"/>
          </p:nvPr>
        </p:nvSpPr>
        <p:spPr/>
        <p:txBody>
          <a:bodyPr>
            <a:normAutofit fontScale="85000" lnSpcReduction="20000"/>
          </a:bodyPr>
          <a:lstStyle/>
          <a:p>
            <a:pPr marL="0" indent="0">
              <a:buNone/>
            </a:pPr>
            <a:r>
              <a:rPr lang="en-GB" dirty="0"/>
              <a:t>Fay, S., Rice, S. and Berg, S. (1977) Guidelines for design and location of overnight backcountry facilities. USDA Forest Service, Broomall, Pennsylvania.</a:t>
            </a:r>
          </a:p>
          <a:p>
            <a:pPr marL="0" indent="0">
              <a:buNone/>
            </a:pPr>
            <a:r>
              <a:rPr lang="en-GB" dirty="0" err="1"/>
              <a:t>Hammitt</a:t>
            </a:r>
            <a:r>
              <a:rPr lang="en-GB" dirty="0"/>
              <a:t>, W., Cole, D. and </a:t>
            </a:r>
            <a:r>
              <a:rPr lang="en-GB" dirty="0" err="1"/>
              <a:t>Monz</a:t>
            </a:r>
            <a:r>
              <a:rPr lang="en-GB" dirty="0"/>
              <a:t>, C. (2015) Wildland Recreation: Ecology and Management. 3rd </a:t>
            </a:r>
            <a:r>
              <a:rPr lang="en-GB" dirty="0" err="1"/>
              <a:t>edn</a:t>
            </a:r>
            <a:r>
              <a:rPr lang="en-GB" dirty="0"/>
              <a:t>, Wiley-Blackwell, Chichester, UK.</a:t>
            </a:r>
          </a:p>
          <a:p>
            <a:pPr marL="0" indent="0">
              <a:buNone/>
            </a:pPr>
            <a:r>
              <a:rPr lang="en-GB" dirty="0"/>
              <a:t>Manning, R., Anderson, L. and Pettengill, P. (2017). Managing Outdoor Recreation. 2nd Edition. [Insert Publisher Location]: CAB International.</a:t>
            </a:r>
          </a:p>
          <a:p>
            <a:pPr marL="0" indent="0">
              <a:buNone/>
            </a:pPr>
            <a:r>
              <a:rPr lang="en-GB" dirty="0"/>
              <a:t>Manning, R. (1979) Strategies for managing recreational use of national parks. Parks 4, 13–15.</a:t>
            </a:r>
          </a:p>
          <a:p>
            <a:pPr marL="0" indent="0">
              <a:buNone/>
            </a:pPr>
            <a:r>
              <a:rPr lang="en-GB" dirty="0"/>
              <a:t>Manning, R. (2011) Studies in Outdoor Recreation: Search and Research for Satisfaction. 3rd </a:t>
            </a:r>
            <a:r>
              <a:rPr lang="en-GB" dirty="0" err="1"/>
              <a:t>edn</a:t>
            </a:r>
            <a:r>
              <a:rPr lang="en-GB" dirty="0"/>
              <a:t>, Oregon State University Press, Corvallis, Oregon.</a:t>
            </a:r>
          </a:p>
          <a:p>
            <a:pPr marL="0" indent="0">
              <a:buNone/>
            </a:pPr>
            <a:r>
              <a:rPr lang="en-GB" dirty="0"/>
              <a:t>Newsome, D., Cole, D. and Marion, J. (2004) Environmental impacts associated with recreational horse-riding. In: Buckley, R. (ed.) Environmental Impacts of Ecotourism. CAB International, Wallingford, UK.</a:t>
            </a:r>
          </a:p>
        </p:txBody>
      </p:sp>
    </p:spTree>
    <p:extLst>
      <p:ext uri="{BB962C8B-B14F-4D97-AF65-F5344CB8AC3E}">
        <p14:creationId xmlns:p14="http://schemas.microsoft.com/office/powerpoint/2010/main" val="40198816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5227</Words>
  <Application>Microsoft Office PowerPoint</Application>
  <PresentationFormat>Widescreen</PresentationFormat>
  <Paragraphs>117</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Impacts of outdoor recreation</vt:lpstr>
      <vt:lpstr>Impacts to area/parks natural resources</vt:lpstr>
      <vt:lpstr>Impacts to area/parks natural resources</vt:lpstr>
      <vt:lpstr>Impacts to area/parks natural resources</vt:lpstr>
      <vt:lpstr>Impacts to area/parks natural resources</vt:lpstr>
      <vt:lpstr>Impacts to visitor experience</vt:lpstr>
      <vt:lpstr>Impacts to visitor experience</vt:lpstr>
      <vt:lpstr>Impacts to facilities/services</vt:lpstr>
      <vt:lpstr>Impacts to facilities/services</vt:lpstr>
      <vt:lpstr>Impacts to facilities/services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Impacts of outdoor recreation</dc:title>
  <dc:creator>Anthony Burns</dc:creator>
  <cp:lastModifiedBy>Anthony Burns</cp:lastModifiedBy>
  <cp:revision>12</cp:revision>
  <dcterms:created xsi:type="dcterms:W3CDTF">2022-06-10T09:18:51Z</dcterms:created>
  <dcterms:modified xsi:type="dcterms:W3CDTF">2022-06-14T09:48:46Z</dcterms:modified>
</cp:coreProperties>
</file>