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4" r:id="rId3"/>
    <p:sldId id="258" r:id="rId4"/>
    <p:sldId id="294" r:id="rId5"/>
    <p:sldId id="287" r:id="rId6"/>
    <p:sldId id="261" r:id="rId7"/>
    <p:sldId id="289" r:id="rId8"/>
    <p:sldId id="291" r:id="rId9"/>
    <p:sldId id="293" r:id="rId10"/>
    <p:sldId id="274" r:id="rId11"/>
    <p:sldId id="275" r:id="rId12"/>
    <p:sldId id="279" r:id="rId13"/>
    <p:sldId id="266" r:id="rId14"/>
    <p:sldId id="267" r:id="rId15"/>
    <p:sldId id="268" r:id="rId16"/>
    <p:sldId id="283" r:id="rId17"/>
    <p:sldId id="284" r:id="rId18"/>
    <p:sldId id="273" r:id="rId19"/>
    <p:sldId id="277" r:id="rId20"/>
    <p:sldId id="286" r:id="rId21"/>
    <p:sldId id="288"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504409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52431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9618514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90569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06418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8197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80935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39955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14888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954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63036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2/21/2018</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355865140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2/21/2018</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203917845"/>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00113" y="274638"/>
            <a:ext cx="7488237"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7575"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solidFill>
                <a:prstClr val="white">
                  <a:shade val="50000"/>
                </a:prstClr>
              </a:solidFill>
            </a:endParaRPr>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solidFill>
                <a:prstClr val="white">
                  <a:shade val="50000"/>
                </a:prstClr>
              </a:solidFill>
            </a:endParaRPr>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782335DC-A8B8-420A-9C33-1468522A6D96}" type="slidenum">
              <a:rPr lang="en-GB">
                <a:solidFill>
                  <a:prstClr val="white">
                    <a:shade val="50000"/>
                  </a:prstClr>
                </a:solidFill>
              </a:rPr>
              <a:pPr/>
              <a:t>‹#›</a:t>
            </a:fld>
            <a:endParaRPr lang="en-GB">
              <a:solidFill>
                <a:prstClr val="white">
                  <a:shade val="50000"/>
                </a:prstClr>
              </a:solidFill>
            </a:endParaRPr>
          </a:p>
        </p:txBody>
      </p:sp>
    </p:spTree>
    <p:extLst>
      <p:ext uri="{BB962C8B-B14F-4D97-AF65-F5344CB8AC3E}">
        <p14:creationId xmlns:p14="http://schemas.microsoft.com/office/powerpoint/2010/main" val="1337426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21/02/2018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152981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107504" y="3212976"/>
            <a:ext cx="8928992"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a:solidFill>
                  <a:prstClr val="black"/>
                </a:solidFill>
              </a:rPr>
              <a:t>Lecture </a:t>
            </a:r>
            <a:r>
              <a:rPr lang="en-GB" sz="3100" smtClean="0">
                <a:solidFill>
                  <a:prstClr val="black"/>
                </a:solidFill>
              </a:rPr>
              <a:t>22 </a:t>
            </a:r>
            <a:r>
              <a:rPr lang="en-GB" sz="3100" dirty="0">
                <a:solidFill>
                  <a:prstClr val="black"/>
                </a:solidFill>
              </a:rPr>
              <a:t>– </a:t>
            </a:r>
            <a:r>
              <a:rPr lang="en-GB" sz="3100" dirty="0" smtClean="0">
                <a:solidFill>
                  <a:prstClr val="black"/>
                </a:solidFill>
              </a:rPr>
              <a:t>Greek Myth and Religion </a:t>
            </a:r>
            <a:endParaRPr lang="en-GB" sz="3100"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860515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84976" cy="1080120"/>
          </a:xfrm>
        </p:spPr>
        <p:txBody>
          <a:bodyPr>
            <a:normAutofit fontScale="90000"/>
          </a:bodyPr>
          <a:lstStyle/>
          <a:p>
            <a:r>
              <a:rPr lang="en-GB" dirty="0" smtClean="0">
                <a:solidFill>
                  <a:schemeClr val="bg1"/>
                </a:solidFill>
              </a:rPr>
              <a:t>Characteristics of Greek Religion</a:t>
            </a:r>
            <a:endParaRPr lang="en-GB" dirty="0">
              <a:solidFill>
                <a:schemeClr val="bg1"/>
              </a:solidFill>
            </a:endParaRPr>
          </a:p>
        </p:txBody>
      </p:sp>
      <p:sp>
        <p:nvSpPr>
          <p:cNvPr id="3" name="Content Placeholder 2"/>
          <p:cNvSpPr>
            <a:spLocks noGrp="1"/>
          </p:cNvSpPr>
          <p:nvPr>
            <p:ph idx="1"/>
          </p:nvPr>
        </p:nvSpPr>
        <p:spPr>
          <a:xfrm>
            <a:off x="0" y="1412776"/>
            <a:ext cx="9036496" cy="5445224"/>
          </a:xfrm>
        </p:spPr>
        <p:txBody>
          <a:bodyPr>
            <a:normAutofit fontScale="85000" lnSpcReduction="10000"/>
          </a:bodyPr>
          <a:lstStyle/>
          <a:p>
            <a:r>
              <a:rPr lang="en-GB" dirty="0" err="1" smtClean="0">
                <a:solidFill>
                  <a:schemeClr val="bg1"/>
                </a:solidFill>
              </a:rPr>
              <a:t>Embeddedness</a:t>
            </a:r>
            <a:r>
              <a:rPr lang="en-GB" dirty="0" smtClean="0">
                <a:solidFill>
                  <a:schemeClr val="bg1"/>
                </a:solidFill>
              </a:rPr>
              <a:t> </a:t>
            </a:r>
            <a:endParaRPr lang="en-GB" dirty="0">
              <a:solidFill>
                <a:schemeClr val="bg1"/>
              </a:solidFill>
            </a:endParaRPr>
          </a:p>
          <a:p>
            <a:pPr lvl="1"/>
            <a:r>
              <a:rPr lang="en-GB" dirty="0" smtClean="0">
                <a:solidFill>
                  <a:schemeClr val="bg1"/>
                </a:solidFill>
              </a:rPr>
              <a:t>Herodotus </a:t>
            </a:r>
            <a:r>
              <a:rPr lang="en-GB" dirty="0">
                <a:solidFill>
                  <a:schemeClr val="bg1"/>
                </a:solidFill>
              </a:rPr>
              <a:t>1.144.2: there is the bond of Hellenic race, by which we are of one blood and of one speech, the common temples of the gods and the common sacrifices, the manners of life which are the same for all; </a:t>
            </a:r>
          </a:p>
          <a:p>
            <a:r>
              <a:rPr lang="en-GB" dirty="0" smtClean="0">
                <a:solidFill>
                  <a:schemeClr val="bg1"/>
                </a:solidFill>
              </a:rPr>
              <a:t>Polytheism </a:t>
            </a:r>
            <a:endParaRPr lang="en-GB" dirty="0">
              <a:solidFill>
                <a:schemeClr val="bg1"/>
              </a:solidFill>
            </a:endParaRPr>
          </a:p>
          <a:p>
            <a:r>
              <a:rPr lang="en-GB" dirty="0" smtClean="0">
                <a:solidFill>
                  <a:schemeClr val="bg1"/>
                </a:solidFill>
              </a:rPr>
              <a:t>Piety </a:t>
            </a:r>
            <a:endParaRPr lang="en-GB" dirty="0">
              <a:solidFill>
                <a:schemeClr val="bg1"/>
              </a:solidFill>
            </a:endParaRPr>
          </a:p>
          <a:p>
            <a:pPr lvl="1"/>
            <a:r>
              <a:rPr lang="en-GB" dirty="0" smtClean="0">
                <a:solidFill>
                  <a:schemeClr val="bg1"/>
                </a:solidFill>
              </a:rPr>
              <a:t>Isocrates </a:t>
            </a:r>
            <a:r>
              <a:rPr lang="en-GB" dirty="0">
                <a:solidFill>
                  <a:schemeClr val="bg1"/>
                </a:solidFill>
              </a:rPr>
              <a:t>7.30: believing that piety consists, not in extravagant expenditures, but in disturbing none of the rites which their ancestors had handed on to them. </a:t>
            </a:r>
          </a:p>
          <a:p>
            <a:r>
              <a:rPr lang="en-GB" dirty="0" smtClean="0">
                <a:solidFill>
                  <a:schemeClr val="bg1"/>
                </a:solidFill>
              </a:rPr>
              <a:t>Pollution </a:t>
            </a:r>
            <a:endParaRPr lang="en-GB" dirty="0">
              <a:solidFill>
                <a:schemeClr val="bg1"/>
              </a:solidFill>
            </a:endParaRPr>
          </a:p>
          <a:p>
            <a:r>
              <a:rPr lang="en-GB" dirty="0" smtClean="0">
                <a:solidFill>
                  <a:schemeClr val="bg1"/>
                </a:solidFill>
              </a:rPr>
              <a:t>Religious </a:t>
            </a:r>
            <a:r>
              <a:rPr lang="en-GB" dirty="0">
                <a:solidFill>
                  <a:schemeClr val="bg1"/>
                </a:solidFill>
              </a:rPr>
              <a:t>specialists </a:t>
            </a:r>
          </a:p>
          <a:p>
            <a:r>
              <a:rPr lang="en-GB" dirty="0" smtClean="0">
                <a:solidFill>
                  <a:schemeClr val="bg1"/>
                </a:solidFill>
              </a:rPr>
              <a:t>Poets </a:t>
            </a:r>
            <a:r>
              <a:rPr lang="en-GB" dirty="0">
                <a:solidFill>
                  <a:schemeClr val="bg1"/>
                </a:solidFill>
              </a:rPr>
              <a:t>and Seers </a:t>
            </a:r>
          </a:p>
          <a:p>
            <a:pPr lvl="1"/>
            <a:r>
              <a:rPr lang="en-GB" dirty="0" smtClean="0">
                <a:solidFill>
                  <a:schemeClr val="bg1"/>
                </a:solidFill>
              </a:rPr>
              <a:t>Herodotus </a:t>
            </a:r>
            <a:r>
              <a:rPr lang="en-GB" dirty="0">
                <a:solidFill>
                  <a:schemeClr val="bg1"/>
                </a:solidFill>
              </a:rPr>
              <a:t>2.53.2: Hesiod and Homer I suppose were four hundred years before my time and not more, and these are they who made a </a:t>
            </a:r>
            <a:r>
              <a:rPr lang="en-GB" dirty="0" err="1">
                <a:solidFill>
                  <a:schemeClr val="bg1"/>
                </a:solidFill>
              </a:rPr>
              <a:t>theogony</a:t>
            </a:r>
            <a:r>
              <a:rPr lang="en-GB" dirty="0">
                <a:solidFill>
                  <a:schemeClr val="bg1"/>
                </a:solidFill>
              </a:rPr>
              <a:t> for the Hellenes and gave the titles to the gods and distributed to them honours and arts, and set forth their forms </a:t>
            </a:r>
          </a:p>
          <a:p>
            <a:endParaRPr lang="en-GB" dirty="0"/>
          </a:p>
        </p:txBody>
      </p:sp>
    </p:spTree>
    <p:extLst>
      <p:ext uri="{BB962C8B-B14F-4D97-AF65-F5344CB8AC3E}">
        <p14:creationId xmlns:p14="http://schemas.microsoft.com/office/powerpoint/2010/main" val="964559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476672"/>
            <a:ext cx="8363272"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The Gods </a:t>
            </a:r>
            <a:endParaRPr lang="en-GB" sz="6000" b="1" dirty="0">
              <a:solidFill>
                <a:schemeClr val="bg1"/>
              </a:solidFill>
            </a:endParaRPr>
          </a:p>
        </p:txBody>
      </p:sp>
    </p:spTree>
    <p:extLst>
      <p:ext uri="{BB962C8B-B14F-4D97-AF65-F5344CB8AC3E}">
        <p14:creationId xmlns:p14="http://schemas.microsoft.com/office/powerpoint/2010/main" val="447809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98603" y="0"/>
            <a:ext cx="2376264" cy="750887"/>
          </a:xfrm>
        </p:spPr>
        <p:txBody>
          <a:bodyPr/>
          <a:lstStyle/>
          <a:p>
            <a:r>
              <a:rPr lang="en-GB" b="1" dirty="0" smtClean="0">
                <a:solidFill>
                  <a:schemeClr val="bg1"/>
                </a:solidFill>
              </a:rPr>
              <a:t>Olympians</a:t>
            </a:r>
            <a:r>
              <a:rPr lang="en-GB" dirty="0" smtClean="0"/>
              <a:t> </a:t>
            </a:r>
            <a:endParaRPr lang="en-GB" dirty="0"/>
          </a:p>
        </p:txBody>
      </p:sp>
      <p:sp>
        <p:nvSpPr>
          <p:cNvPr id="4" name="Text Placeholder 3"/>
          <p:cNvSpPr>
            <a:spLocks noGrp="1"/>
          </p:cNvSpPr>
          <p:nvPr>
            <p:ph type="body" sz="half" idx="3"/>
          </p:nvPr>
        </p:nvSpPr>
        <p:spPr>
          <a:xfrm>
            <a:off x="2544677" y="-1"/>
            <a:ext cx="2232248" cy="750887"/>
          </a:xfrm>
        </p:spPr>
        <p:txBody>
          <a:bodyPr/>
          <a:lstStyle/>
          <a:p>
            <a:r>
              <a:rPr lang="en-GB" b="1" dirty="0" smtClean="0">
                <a:solidFill>
                  <a:schemeClr val="bg1"/>
                </a:solidFill>
              </a:rPr>
              <a:t>Epithets </a:t>
            </a:r>
            <a:endParaRPr lang="en-GB" b="1" dirty="0">
              <a:solidFill>
                <a:schemeClr val="bg1"/>
              </a:solidFill>
            </a:endParaRPr>
          </a:p>
        </p:txBody>
      </p:sp>
      <p:sp>
        <p:nvSpPr>
          <p:cNvPr id="6" name="Content Placeholder 5"/>
          <p:cNvSpPr>
            <a:spLocks noGrp="1"/>
          </p:cNvSpPr>
          <p:nvPr>
            <p:ph sz="quarter" idx="4"/>
          </p:nvPr>
        </p:nvSpPr>
        <p:spPr>
          <a:xfrm>
            <a:off x="251520" y="638846"/>
            <a:ext cx="1815241" cy="3942282"/>
          </a:xfrm>
        </p:spPr>
        <p:txBody>
          <a:bodyPr>
            <a:normAutofit lnSpcReduction="10000"/>
          </a:bodyPr>
          <a:lstStyle/>
          <a:p>
            <a:pPr marL="137160" indent="0">
              <a:buNone/>
            </a:pPr>
            <a:r>
              <a:rPr lang="en-GB" sz="1800" dirty="0" smtClean="0">
                <a:solidFill>
                  <a:schemeClr val="bg1"/>
                </a:solidFill>
              </a:rPr>
              <a:t>Zeus</a:t>
            </a:r>
          </a:p>
          <a:p>
            <a:pPr marL="137160" indent="0">
              <a:buNone/>
            </a:pPr>
            <a:r>
              <a:rPr lang="en-GB" sz="1800" dirty="0" smtClean="0">
                <a:solidFill>
                  <a:schemeClr val="bg1"/>
                </a:solidFill>
              </a:rPr>
              <a:t>Poseidon</a:t>
            </a:r>
          </a:p>
          <a:p>
            <a:pPr marL="137160" indent="0">
              <a:buNone/>
            </a:pPr>
            <a:r>
              <a:rPr lang="en-GB" sz="1800" dirty="0" smtClean="0">
                <a:solidFill>
                  <a:schemeClr val="bg1"/>
                </a:solidFill>
              </a:rPr>
              <a:t>Demeter</a:t>
            </a:r>
          </a:p>
          <a:p>
            <a:pPr marL="137160" indent="0">
              <a:buNone/>
            </a:pPr>
            <a:r>
              <a:rPr lang="en-GB" sz="1800" dirty="0" smtClean="0">
                <a:solidFill>
                  <a:schemeClr val="bg1"/>
                </a:solidFill>
              </a:rPr>
              <a:t>Hera</a:t>
            </a:r>
          </a:p>
          <a:p>
            <a:pPr marL="137160" indent="0">
              <a:buNone/>
            </a:pPr>
            <a:r>
              <a:rPr lang="en-GB" sz="1800" dirty="0" smtClean="0">
                <a:solidFill>
                  <a:schemeClr val="bg1"/>
                </a:solidFill>
              </a:rPr>
              <a:t>Aphrodite </a:t>
            </a:r>
          </a:p>
          <a:p>
            <a:pPr marL="137160" indent="0">
              <a:buNone/>
            </a:pPr>
            <a:r>
              <a:rPr lang="en-GB" sz="1800" dirty="0" smtClean="0">
                <a:solidFill>
                  <a:schemeClr val="bg1"/>
                </a:solidFill>
              </a:rPr>
              <a:t>Apollo</a:t>
            </a:r>
          </a:p>
          <a:p>
            <a:pPr marL="137160" indent="0">
              <a:buNone/>
            </a:pPr>
            <a:r>
              <a:rPr lang="en-GB" sz="1800" dirty="0" smtClean="0">
                <a:solidFill>
                  <a:schemeClr val="bg1"/>
                </a:solidFill>
              </a:rPr>
              <a:t>Ares</a:t>
            </a:r>
          </a:p>
          <a:p>
            <a:pPr marL="137160" indent="0">
              <a:buNone/>
            </a:pPr>
            <a:r>
              <a:rPr lang="en-GB" sz="1800" dirty="0" smtClean="0">
                <a:solidFill>
                  <a:schemeClr val="bg1"/>
                </a:solidFill>
              </a:rPr>
              <a:t>Artemis</a:t>
            </a:r>
          </a:p>
          <a:p>
            <a:pPr marL="137160" indent="0">
              <a:buNone/>
            </a:pPr>
            <a:r>
              <a:rPr lang="en-GB" sz="1800" dirty="0" smtClean="0">
                <a:solidFill>
                  <a:schemeClr val="bg1"/>
                </a:solidFill>
              </a:rPr>
              <a:t>Athena</a:t>
            </a:r>
          </a:p>
          <a:p>
            <a:pPr marL="137160" indent="0">
              <a:buNone/>
            </a:pPr>
            <a:r>
              <a:rPr lang="en-GB" sz="1800" dirty="0" smtClean="0">
                <a:solidFill>
                  <a:schemeClr val="bg1"/>
                </a:solidFill>
              </a:rPr>
              <a:t>Dionysos</a:t>
            </a:r>
          </a:p>
          <a:p>
            <a:pPr marL="137160" indent="0">
              <a:buNone/>
            </a:pPr>
            <a:r>
              <a:rPr lang="en-GB" sz="1800" dirty="0" smtClean="0">
                <a:solidFill>
                  <a:schemeClr val="bg1"/>
                </a:solidFill>
              </a:rPr>
              <a:t>Hephaistos</a:t>
            </a:r>
          </a:p>
          <a:p>
            <a:pPr marL="137160" indent="0">
              <a:buNone/>
            </a:pPr>
            <a:r>
              <a:rPr lang="en-GB" sz="1800" dirty="0" smtClean="0">
                <a:solidFill>
                  <a:schemeClr val="bg1"/>
                </a:solidFill>
              </a:rPr>
              <a:t>Hermes</a:t>
            </a:r>
          </a:p>
          <a:p>
            <a:endParaRPr lang="en-GB" dirty="0" smtClean="0">
              <a:solidFill>
                <a:schemeClr val="bg1"/>
              </a:solidFill>
            </a:endParaRPr>
          </a:p>
          <a:p>
            <a:endParaRPr lang="en-GB" dirty="0" smtClean="0"/>
          </a:p>
          <a:p>
            <a:endParaRPr lang="en-GB" dirty="0" smtClean="0"/>
          </a:p>
          <a:p>
            <a:endParaRPr lang="en-GB" dirty="0"/>
          </a:p>
        </p:txBody>
      </p:sp>
      <p:sp>
        <p:nvSpPr>
          <p:cNvPr id="7" name="Rectangle 6"/>
          <p:cNvSpPr/>
          <p:nvPr/>
        </p:nvSpPr>
        <p:spPr>
          <a:xfrm>
            <a:off x="1619672" y="638846"/>
            <a:ext cx="4516270" cy="3724096"/>
          </a:xfrm>
          <a:prstGeom prst="rect">
            <a:avLst/>
          </a:prstGeom>
        </p:spPr>
        <p:txBody>
          <a:bodyPr wrap="square">
            <a:spAutoFit/>
          </a:bodyPr>
          <a:lstStyle/>
          <a:p>
            <a:pPr lvl="1"/>
            <a:r>
              <a:rPr lang="en-GB" dirty="0">
                <a:solidFill>
                  <a:schemeClr val="bg1"/>
                </a:solidFill>
              </a:rPr>
              <a:t>Zeus </a:t>
            </a:r>
            <a:r>
              <a:rPr lang="en-GB" dirty="0" err="1">
                <a:solidFill>
                  <a:schemeClr val="bg1"/>
                </a:solidFill>
              </a:rPr>
              <a:t>Herkios</a:t>
            </a:r>
            <a:r>
              <a:rPr lang="en-GB" dirty="0">
                <a:solidFill>
                  <a:schemeClr val="bg1"/>
                </a:solidFill>
              </a:rPr>
              <a:t> (of the Courtyard) </a:t>
            </a:r>
          </a:p>
          <a:p>
            <a:pPr lvl="1"/>
            <a:r>
              <a:rPr lang="en-GB" dirty="0">
                <a:solidFill>
                  <a:schemeClr val="bg1"/>
                </a:solidFill>
              </a:rPr>
              <a:t>Zeus </a:t>
            </a:r>
            <a:r>
              <a:rPr lang="en-GB" dirty="0" err="1">
                <a:solidFill>
                  <a:schemeClr val="bg1"/>
                </a:solidFill>
              </a:rPr>
              <a:t>Ktesios</a:t>
            </a:r>
            <a:r>
              <a:rPr lang="en-GB" dirty="0">
                <a:solidFill>
                  <a:schemeClr val="bg1"/>
                </a:solidFill>
              </a:rPr>
              <a:t> (of Possessions) </a:t>
            </a:r>
            <a:endParaRPr lang="en-GB" dirty="0" smtClean="0">
              <a:solidFill>
                <a:schemeClr val="bg1"/>
              </a:solidFill>
            </a:endParaRPr>
          </a:p>
          <a:p>
            <a:pPr lvl="1"/>
            <a:r>
              <a:rPr lang="en-GB" dirty="0" smtClean="0">
                <a:solidFill>
                  <a:schemeClr val="bg1"/>
                </a:solidFill>
              </a:rPr>
              <a:t>Zeus </a:t>
            </a:r>
            <a:r>
              <a:rPr lang="en-GB" dirty="0" err="1" smtClean="0">
                <a:solidFill>
                  <a:schemeClr val="bg1"/>
                </a:solidFill>
              </a:rPr>
              <a:t>Horkios</a:t>
            </a:r>
            <a:r>
              <a:rPr lang="en-GB" dirty="0" smtClean="0">
                <a:solidFill>
                  <a:schemeClr val="bg1"/>
                </a:solidFill>
              </a:rPr>
              <a:t> (of Oaths) </a:t>
            </a:r>
          </a:p>
          <a:p>
            <a:pPr lvl="1"/>
            <a:r>
              <a:rPr lang="en-GB" dirty="0" smtClean="0">
                <a:solidFill>
                  <a:schemeClr val="bg1"/>
                </a:solidFill>
              </a:rPr>
              <a:t>Zeus </a:t>
            </a:r>
            <a:r>
              <a:rPr lang="en-GB" dirty="0" err="1">
                <a:solidFill>
                  <a:schemeClr val="bg1"/>
                </a:solidFill>
              </a:rPr>
              <a:t>Hikesios</a:t>
            </a:r>
            <a:r>
              <a:rPr lang="en-GB" dirty="0">
                <a:solidFill>
                  <a:schemeClr val="bg1"/>
                </a:solidFill>
              </a:rPr>
              <a:t> (of Suppliants) </a:t>
            </a:r>
          </a:p>
          <a:p>
            <a:pPr lvl="1"/>
            <a:endParaRPr lang="en-GB" sz="1000" dirty="0" smtClean="0">
              <a:solidFill>
                <a:schemeClr val="bg1"/>
              </a:solidFill>
            </a:endParaRPr>
          </a:p>
          <a:p>
            <a:pPr lvl="1"/>
            <a:r>
              <a:rPr lang="en-GB" dirty="0" smtClean="0">
                <a:solidFill>
                  <a:schemeClr val="bg1"/>
                </a:solidFill>
              </a:rPr>
              <a:t>Apollo </a:t>
            </a:r>
            <a:r>
              <a:rPr lang="en-GB" dirty="0" err="1" smtClean="0">
                <a:solidFill>
                  <a:schemeClr val="bg1"/>
                </a:solidFill>
              </a:rPr>
              <a:t>Patroos</a:t>
            </a:r>
            <a:r>
              <a:rPr lang="en-GB" dirty="0" smtClean="0">
                <a:solidFill>
                  <a:schemeClr val="bg1"/>
                </a:solidFill>
              </a:rPr>
              <a:t> </a:t>
            </a:r>
            <a:r>
              <a:rPr lang="en-GB" dirty="0">
                <a:solidFill>
                  <a:schemeClr val="bg1"/>
                </a:solidFill>
              </a:rPr>
              <a:t>(Ancestor) </a:t>
            </a:r>
            <a:endParaRPr lang="en-GB" dirty="0" smtClean="0">
              <a:solidFill>
                <a:schemeClr val="bg1"/>
              </a:solidFill>
            </a:endParaRPr>
          </a:p>
          <a:p>
            <a:pPr lvl="1"/>
            <a:r>
              <a:rPr lang="en-GB" dirty="0">
                <a:solidFill>
                  <a:schemeClr val="bg1"/>
                </a:solidFill>
              </a:rPr>
              <a:t>Apollo </a:t>
            </a:r>
            <a:r>
              <a:rPr lang="en-GB" dirty="0" err="1" smtClean="0">
                <a:solidFill>
                  <a:schemeClr val="bg1"/>
                </a:solidFill>
              </a:rPr>
              <a:t>Delphinios</a:t>
            </a:r>
            <a:r>
              <a:rPr lang="en-GB" dirty="0" smtClean="0">
                <a:solidFill>
                  <a:schemeClr val="bg1"/>
                </a:solidFill>
              </a:rPr>
              <a:t> (of Delphi)</a:t>
            </a:r>
          </a:p>
          <a:p>
            <a:pPr lvl="1"/>
            <a:r>
              <a:rPr lang="en-GB" dirty="0">
                <a:solidFill>
                  <a:schemeClr val="bg1"/>
                </a:solidFill>
              </a:rPr>
              <a:t>Apollo </a:t>
            </a:r>
            <a:r>
              <a:rPr lang="en-GB" dirty="0" err="1" smtClean="0">
                <a:solidFill>
                  <a:schemeClr val="bg1"/>
                </a:solidFill>
              </a:rPr>
              <a:t>Apotropaios</a:t>
            </a:r>
            <a:r>
              <a:rPr lang="en-GB" dirty="0" smtClean="0">
                <a:solidFill>
                  <a:schemeClr val="bg1"/>
                </a:solidFill>
              </a:rPr>
              <a:t> (warding off evil)</a:t>
            </a:r>
          </a:p>
          <a:p>
            <a:pPr lvl="1"/>
            <a:endParaRPr lang="en-GB" sz="1000" dirty="0">
              <a:solidFill>
                <a:schemeClr val="bg1"/>
              </a:solidFill>
            </a:endParaRPr>
          </a:p>
          <a:p>
            <a:pPr lvl="1"/>
            <a:r>
              <a:rPr lang="en-GB" dirty="0" smtClean="0">
                <a:solidFill>
                  <a:schemeClr val="bg1"/>
                </a:solidFill>
              </a:rPr>
              <a:t>Athena </a:t>
            </a:r>
            <a:r>
              <a:rPr lang="en-GB" dirty="0" err="1" smtClean="0">
                <a:solidFill>
                  <a:schemeClr val="bg1"/>
                </a:solidFill>
              </a:rPr>
              <a:t>Polias</a:t>
            </a:r>
            <a:r>
              <a:rPr lang="en-GB" dirty="0" smtClean="0">
                <a:solidFill>
                  <a:schemeClr val="bg1"/>
                </a:solidFill>
              </a:rPr>
              <a:t> (of the City)</a:t>
            </a:r>
          </a:p>
          <a:p>
            <a:pPr lvl="1"/>
            <a:r>
              <a:rPr lang="en-GB" dirty="0" smtClean="0">
                <a:solidFill>
                  <a:schemeClr val="bg1"/>
                </a:solidFill>
              </a:rPr>
              <a:t>Athena Parthenos (maiden) </a:t>
            </a:r>
          </a:p>
          <a:p>
            <a:pPr lvl="1"/>
            <a:r>
              <a:rPr lang="en-GB" dirty="0" smtClean="0">
                <a:solidFill>
                  <a:schemeClr val="bg1"/>
                </a:solidFill>
              </a:rPr>
              <a:t>Athena </a:t>
            </a:r>
            <a:r>
              <a:rPr lang="en-GB" dirty="0" err="1" smtClean="0">
                <a:solidFill>
                  <a:schemeClr val="bg1"/>
                </a:solidFill>
              </a:rPr>
              <a:t>Promachos</a:t>
            </a:r>
            <a:r>
              <a:rPr lang="en-GB" dirty="0" smtClean="0">
                <a:solidFill>
                  <a:schemeClr val="bg1"/>
                </a:solidFill>
              </a:rPr>
              <a:t> (who fights in the front line) </a:t>
            </a:r>
            <a:endParaRPr lang="en-GB" dirty="0">
              <a:solidFill>
                <a:schemeClr val="bg1"/>
              </a:solidFill>
            </a:endParaRPr>
          </a:p>
          <a:p>
            <a:pPr lvl="1"/>
            <a:endParaRPr lang="en-GB" dirty="0">
              <a:solidFill>
                <a:schemeClr val="bg1"/>
              </a:solidFill>
            </a:endParaRPr>
          </a:p>
        </p:txBody>
      </p:sp>
      <p:sp>
        <p:nvSpPr>
          <p:cNvPr id="8" name="Text Placeholder 2"/>
          <p:cNvSpPr txBox="1">
            <a:spLocks/>
          </p:cNvSpPr>
          <p:nvPr/>
        </p:nvSpPr>
        <p:spPr>
          <a:xfrm>
            <a:off x="5847910" y="3999433"/>
            <a:ext cx="3203848" cy="750887"/>
          </a:xfrm>
          <a:prstGeom prst="rect">
            <a:avLst/>
          </a:prstGeom>
        </p:spPr>
        <p:txBody>
          <a:bodyPr vert="horz" anchor="ctr">
            <a:normAutofit/>
          </a:bodyPr>
          <a:lstStyle>
            <a:lvl1pPr marL="0" indent="0" algn="l" rtl="0" eaLnBrk="1" latinLnBrk="0" hangingPunct="1">
              <a:spcBef>
                <a:spcPct val="20000"/>
              </a:spcBef>
              <a:buClr>
                <a:schemeClr val="tx1">
                  <a:shade val="95000"/>
                </a:schemeClr>
              </a:buClr>
              <a:buSzPct val="65000"/>
              <a:buFont typeface="Wingdings 2"/>
              <a:buNone/>
              <a:defRPr kumimoji="0" sz="2400" b="0" kern="1200" cap="all" baseline="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None/>
              <a:defRPr kumimoji="0" sz="2000" b="1"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None/>
              <a:defRPr kumimoji="0" sz="1800" b="1"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None/>
              <a:defRPr kumimoji="0" sz="1600" b="1"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None/>
              <a:defRPr kumimoji="0" sz="1600" b="1"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 </a:t>
            </a:r>
            <a:endParaRPr lang="en-GB" b="1" dirty="0">
              <a:solidFill>
                <a:schemeClr val="bg1"/>
              </a:solidFill>
            </a:endParaRPr>
          </a:p>
        </p:txBody>
      </p:sp>
      <p:sp>
        <p:nvSpPr>
          <p:cNvPr id="10" name="Rectangle 9"/>
          <p:cNvSpPr/>
          <p:nvPr/>
        </p:nvSpPr>
        <p:spPr>
          <a:xfrm>
            <a:off x="6156176" y="638846"/>
            <a:ext cx="2915816" cy="3724096"/>
          </a:xfrm>
          <a:prstGeom prst="rect">
            <a:avLst/>
          </a:prstGeom>
        </p:spPr>
        <p:txBody>
          <a:bodyPr wrap="square">
            <a:spAutoFit/>
          </a:bodyPr>
          <a:lstStyle/>
          <a:p>
            <a:r>
              <a:rPr lang="en-GB" dirty="0">
                <a:solidFill>
                  <a:schemeClr val="bg1"/>
                </a:solidFill>
              </a:rPr>
              <a:t>Asclepius</a:t>
            </a:r>
            <a:r>
              <a:rPr lang="en-GB" dirty="0" smtClean="0">
                <a:solidFill>
                  <a:schemeClr val="bg1"/>
                </a:solidFill>
              </a:rPr>
              <a:t>, </a:t>
            </a:r>
            <a:r>
              <a:rPr lang="en-GB" dirty="0">
                <a:solidFill>
                  <a:schemeClr val="bg1"/>
                </a:solidFill>
              </a:rPr>
              <a:t>Dioscuri, </a:t>
            </a:r>
            <a:r>
              <a:rPr lang="en-GB" dirty="0" smtClean="0">
                <a:solidFill>
                  <a:schemeClr val="bg1"/>
                </a:solidFill>
              </a:rPr>
              <a:t>Eirene, </a:t>
            </a:r>
            <a:r>
              <a:rPr lang="en-GB" dirty="0">
                <a:solidFill>
                  <a:schemeClr val="bg1"/>
                </a:solidFill>
              </a:rPr>
              <a:t>Eris, Eros</a:t>
            </a:r>
            <a:r>
              <a:rPr lang="en-GB" dirty="0" smtClean="0">
                <a:solidFill>
                  <a:schemeClr val="bg1"/>
                </a:solidFill>
              </a:rPr>
              <a:t>, </a:t>
            </a:r>
            <a:r>
              <a:rPr lang="en-GB" dirty="0">
                <a:solidFill>
                  <a:schemeClr val="bg1"/>
                </a:solidFill>
              </a:rPr>
              <a:t>Harmonia</a:t>
            </a:r>
            <a:r>
              <a:rPr lang="en-GB" dirty="0" smtClean="0">
                <a:solidFill>
                  <a:schemeClr val="bg1"/>
                </a:solidFill>
              </a:rPr>
              <a:t>, Hestia</a:t>
            </a:r>
            <a:r>
              <a:rPr lang="en-GB" dirty="0">
                <a:solidFill>
                  <a:schemeClr val="bg1"/>
                </a:solidFill>
              </a:rPr>
              <a:t>, Hygeia</a:t>
            </a:r>
            <a:r>
              <a:rPr lang="en-GB" dirty="0" smtClean="0">
                <a:solidFill>
                  <a:schemeClr val="bg1"/>
                </a:solidFill>
              </a:rPr>
              <a:t>, </a:t>
            </a:r>
            <a:r>
              <a:rPr lang="en-GB" dirty="0">
                <a:solidFill>
                  <a:schemeClr val="bg1"/>
                </a:solidFill>
              </a:rPr>
              <a:t>Iris</a:t>
            </a:r>
            <a:r>
              <a:rPr lang="en-GB" dirty="0" smtClean="0">
                <a:solidFill>
                  <a:schemeClr val="bg1"/>
                </a:solidFill>
              </a:rPr>
              <a:t>, </a:t>
            </a:r>
            <a:r>
              <a:rPr lang="en-GB" dirty="0">
                <a:solidFill>
                  <a:schemeClr val="bg1"/>
                </a:solidFill>
              </a:rPr>
              <a:t>Nike</a:t>
            </a:r>
            <a:r>
              <a:rPr lang="en-GB" dirty="0" smtClean="0">
                <a:solidFill>
                  <a:schemeClr val="bg1"/>
                </a:solidFill>
              </a:rPr>
              <a:t>, </a:t>
            </a:r>
            <a:r>
              <a:rPr lang="en-GB" dirty="0">
                <a:solidFill>
                  <a:schemeClr val="bg1"/>
                </a:solidFill>
              </a:rPr>
              <a:t>Psyche, Themis</a:t>
            </a:r>
            <a:r>
              <a:rPr lang="en-GB" dirty="0" smtClean="0">
                <a:solidFill>
                  <a:schemeClr val="bg1"/>
                </a:solidFill>
              </a:rPr>
              <a:t>, </a:t>
            </a:r>
            <a:r>
              <a:rPr lang="en-GB" dirty="0">
                <a:solidFill>
                  <a:schemeClr val="bg1"/>
                </a:solidFill>
              </a:rPr>
              <a:t>Tyche.</a:t>
            </a:r>
          </a:p>
          <a:p>
            <a:endParaRPr lang="en-GB" sz="1000" dirty="0"/>
          </a:p>
          <a:p>
            <a:r>
              <a:rPr lang="en-GB" dirty="0">
                <a:solidFill>
                  <a:schemeClr val="bg1"/>
                </a:solidFill>
              </a:rPr>
              <a:t>Atlas, Cronus</a:t>
            </a:r>
            <a:r>
              <a:rPr lang="en-GB" dirty="0" smtClean="0">
                <a:solidFill>
                  <a:schemeClr val="bg1"/>
                </a:solidFill>
              </a:rPr>
              <a:t>, Helios</a:t>
            </a:r>
            <a:r>
              <a:rPr lang="en-GB" dirty="0">
                <a:solidFill>
                  <a:schemeClr val="bg1"/>
                </a:solidFill>
              </a:rPr>
              <a:t>, </a:t>
            </a:r>
            <a:r>
              <a:rPr lang="en-GB" dirty="0" err="1" smtClean="0">
                <a:solidFill>
                  <a:schemeClr val="bg1"/>
                </a:solidFill>
              </a:rPr>
              <a:t>Oceanos</a:t>
            </a:r>
            <a:r>
              <a:rPr lang="en-GB" dirty="0">
                <a:solidFill>
                  <a:schemeClr val="bg1"/>
                </a:solidFill>
              </a:rPr>
              <a:t>, Phoebe, Prometheus, Selene. </a:t>
            </a:r>
          </a:p>
          <a:p>
            <a:endParaRPr lang="en-GB" sz="1000" dirty="0"/>
          </a:p>
          <a:p>
            <a:r>
              <a:rPr lang="en-GB" dirty="0" smtClean="0">
                <a:solidFill>
                  <a:schemeClr val="bg1"/>
                </a:solidFill>
              </a:rPr>
              <a:t>Gaea</a:t>
            </a:r>
            <a:r>
              <a:rPr lang="en-GB" dirty="0">
                <a:solidFill>
                  <a:schemeClr val="bg1"/>
                </a:solidFill>
              </a:rPr>
              <a:t>, Naiads, Nymphs, Pan, Satyrs</a:t>
            </a:r>
            <a:r>
              <a:rPr lang="en-GB" dirty="0" smtClean="0">
                <a:solidFill>
                  <a:schemeClr val="bg1"/>
                </a:solidFill>
              </a:rPr>
              <a:t>, </a:t>
            </a:r>
            <a:r>
              <a:rPr lang="en-GB" dirty="0">
                <a:solidFill>
                  <a:schemeClr val="bg1"/>
                </a:solidFill>
              </a:rPr>
              <a:t>Nemesis. </a:t>
            </a:r>
          </a:p>
          <a:p>
            <a:endParaRPr lang="en-GB" dirty="0">
              <a:solidFill>
                <a:schemeClr val="bg1"/>
              </a:solidFill>
            </a:endParaRPr>
          </a:p>
          <a:p>
            <a:endParaRPr lang="en-GB" dirty="0">
              <a:solidFill>
                <a:schemeClr val="bg1"/>
              </a:solidFill>
            </a:endParaRPr>
          </a:p>
        </p:txBody>
      </p:sp>
      <p:sp>
        <p:nvSpPr>
          <p:cNvPr id="11" name="Text Placeholder 2"/>
          <p:cNvSpPr txBox="1">
            <a:spLocks/>
          </p:cNvSpPr>
          <p:nvPr/>
        </p:nvSpPr>
        <p:spPr>
          <a:xfrm>
            <a:off x="5868144" y="-2"/>
            <a:ext cx="3203848" cy="750887"/>
          </a:xfrm>
          <a:prstGeom prst="rect">
            <a:avLst/>
          </a:prstGeom>
        </p:spPr>
        <p:txBody>
          <a:bodyPr vert="horz" anchor="ctr">
            <a:normAutofit/>
          </a:bodyPr>
          <a:lstStyle>
            <a:lvl1pPr marL="0" indent="0" algn="l" rtl="0" eaLnBrk="1" latinLnBrk="0" hangingPunct="1">
              <a:spcBef>
                <a:spcPct val="20000"/>
              </a:spcBef>
              <a:buClr>
                <a:schemeClr val="tx1">
                  <a:shade val="95000"/>
                </a:schemeClr>
              </a:buClr>
              <a:buSzPct val="65000"/>
              <a:buFont typeface="Wingdings 2"/>
              <a:buNone/>
              <a:defRPr kumimoji="0" sz="2400" b="0" kern="1200" cap="all" baseline="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None/>
              <a:defRPr kumimoji="0" sz="2000" b="1"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None/>
              <a:defRPr kumimoji="0" sz="1800" b="1"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None/>
              <a:defRPr kumimoji="0" sz="1600" b="1"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None/>
              <a:defRPr kumimoji="0" sz="1600" b="1"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Other Divinities </a:t>
            </a:r>
            <a:endParaRPr lang="en-GB" b="1" dirty="0">
              <a:solidFill>
                <a:schemeClr val="bg1"/>
              </a:solidFill>
            </a:endParaRPr>
          </a:p>
        </p:txBody>
      </p:sp>
      <p:sp>
        <p:nvSpPr>
          <p:cNvPr id="13" name="Text Placeholder 2"/>
          <p:cNvSpPr txBox="1">
            <a:spLocks/>
          </p:cNvSpPr>
          <p:nvPr/>
        </p:nvSpPr>
        <p:spPr>
          <a:xfrm>
            <a:off x="2860086" y="3914837"/>
            <a:ext cx="3203848" cy="750887"/>
          </a:xfrm>
          <a:prstGeom prst="rect">
            <a:avLst/>
          </a:prstGeom>
        </p:spPr>
        <p:txBody>
          <a:bodyPr vert="horz" anchor="ctr">
            <a:normAutofit/>
          </a:bodyPr>
          <a:lstStyle>
            <a:lvl1pPr marL="0" indent="0" algn="l" rtl="0" eaLnBrk="1" latinLnBrk="0" hangingPunct="1">
              <a:spcBef>
                <a:spcPct val="20000"/>
              </a:spcBef>
              <a:buClr>
                <a:schemeClr val="tx1">
                  <a:shade val="95000"/>
                </a:schemeClr>
              </a:buClr>
              <a:buSzPct val="65000"/>
              <a:buFont typeface="Wingdings 2"/>
              <a:buNone/>
              <a:defRPr kumimoji="0" sz="2400" b="0" kern="1200" cap="all" baseline="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None/>
              <a:defRPr kumimoji="0" sz="2000" b="1"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None/>
              <a:defRPr kumimoji="0" sz="1800" b="1"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None/>
              <a:defRPr kumimoji="0" sz="1600" b="1"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None/>
              <a:defRPr kumimoji="0" sz="1600" b="1"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Chthonic Gods </a:t>
            </a:r>
            <a:endParaRPr lang="en-GB" b="1" dirty="0">
              <a:solidFill>
                <a:schemeClr val="bg1"/>
              </a:solidFill>
            </a:endParaRPr>
          </a:p>
        </p:txBody>
      </p:sp>
      <p:sp>
        <p:nvSpPr>
          <p:cNvPr id="15" name="Rectangle 14"/>
          <p:cNvSpPr/>
          <p:nvPr/>
        </p:nvSpPr>
        <p:spPr>
          <a:xfrm>
            <a:off x="-3187" y="4447538"/>
            <a:ext cx="9144000" cy="2431435"/>
          </a:xfrm>
          <a:prstGeom prst="rect">
            <a:avLst/>
          </a:prstGeom>
        </p:spPr>
        <p:txBody>
          <a:bodyPr wrap="square">
            <a:spAutoFit/>
          </a:bodyPr>
          <a:lstStyle/>
          <a:p>
            <a:r>
              <a:rPr lang="en-GB" dirty="0">
                <a:solidFill>
                  <a:schemeClr val="bg1"/>
                </a:solidFill>
              </a:rPr>
              <a:t>Relates to the earth and also the underworld.</a:t>
            </a:r>
          </a:p>
          <a:p>
            <a:endParaRPr lang="en-GB" sz="500" i="1" dirty="0">
              <a:solidFill>
                <a:schemeClr val="bg1"/>
              </a:solidFill>
            </a:endParaRPr>
          </a:p>
          <a:p>
            <a:r>
              <a:rPr lang="en-GB" i="1" dirty="0" err="1">
                <a:solidFill>
                  <a:schemeClr val="bg1"/>
                </a:solidFill>
              </a:rPr>
              <a:t>Chthonoi</a:t>
            </a:r>
            <a:r>
              <a:rPr lang="en-GB" i="1" dirty="0">
                <a:solidFill>
                  <a:schemeClr val="bg1"/>
                </a:solidFill>
              </a:rPr>
              <a:t> </a:t>
            </a:r>
            <a:r>
              <a:rPr lang="en-GB" dirty="0">
                <a:solidFill>
                  <a:schemeClr val="bg1"/>
                </a:solidFill>
              </a:rPr>
              <a:t>include the gods of the underworld as well as Heroes and the dead.</a:t>
            </a:r>
          </a:p>
          <a:p>
            <a:endParaRPr lang="en-GB" sz="500" i="1" dirty="0">
              <a:solidFill>
                <a:schemeClr val="bg1"/>
              </a:solidFill>
            </a:endParaRPr>
          </a:p>
          <a:p>
            <a:r>
              <a:rPr lang="en-GB" dirty="0">
                <a:solidFill>
                  <a:schemeClr val="bg1"/>
                </a:solidFill>
              </a:rPr>
              <a:t>Hades and Persephone as rulers of the underworld – Hecate, a goddess of sorcery.</a:t>
            </a:r>
          </a:p>
          <a:p>
            <a:endParaRPr lang="en-GB" sz="500" dirty="0">
              <a:solidFill>
                <a:schemeClr val="bg1"/>
              </a:solidFill>
            </a:endParaRPr>
          </a:p>
          <a:p>
            <a:r>
              <a:rPr lang="en-GB" dirty="0">
                <a:solidFill>
                  <a:schemeClr val="bg1"/>
                </a:solidFill>
              </a:rPr>
              <a:t>Fewer references to chthonic deities in our literary source compared to the Olympians – more limited evidence for elaborate structures dedicated to them. Graves of dead Heroes (e.g. Pelops at Olympia). </a:t>
            </a:r>
          </a:p>
          <a:p>
            <a:endParaRPr lang="en-GB" sz="500" dirty="0">
              <a:solidFill>
                <a:schemeClr val="bg1"/>
              </a:solidFill>
            </a:endParaRPr>
          </a:p>
          <a:p>
            <a:r>
              <a:rPr lang="en-GB" b="1" dirty="0">
                <a:solidFill>
                  <a:schemeClr val="bg1"/>
                </a:solidFill>
              </a:rPr>
              <a:t>Aeschylus </a:t>
            </a:r>
            <a:r>
              <a:rPr lang="en-GB" b="1" i="1" dirty="0">
                <a:solidFill>
                  <a:schemeClr val="bg1"/>
                </a:solidFill>
              </a:rPr>
              <a:t>Eumenides </a:t>
            </a:r>
            <a:r>
              <a:rPr lang="en-GB" dirty="0">
                <a:solidFill>
                  <a:schemeClr val="bg1"/>
                </a:solidFill>
              </a:rPr>
              <a:t>– perusal of Orestes by the Furies </a:t>
            </a:r>
            <a:r>
              <a:rPr lang="en-GB" i="1" dirty="0">
                <a:solidFill>
                  <a:schemeClr val="bg1"/>
                </a:solidFill>
              </a:rPr>
              <a:t>(Erinyes</a:t>
            </a:r>
            <a:r>
              <a:rPr lang="en-GB" dirty="0">
                <a:solidFill>
                  <a:schemeClr val="bg1"/>
                </a:solidFill>
              </a:rPr>
              <a:t>)</a:t>
            </a:r>
            <a:r>
              <a:rPr lang="en-GB" i="1" dirty="0">
                <a:solidFill>
                  <a:schemeClr val="bg1"/>
                </a:solidFill>
              </a:rPr>
              <a:t>.</a:t>
            </a:r>
            <a:r>
              <a:rPr lang="en-GB" dirty="0">
                <a:solidFill>
                  <a:schemeClr val="bg1"/>
                </a:solidFill>
              </a:rPr>
              <a:t>   </a:t>
            </a:r>
          </a:p>
        </p:txBody>
      </p:sp>
    </p:spTree>
    <p:extLst>
      <p:ext uri="{BB962C8B-B14F-4D97-AF65-F5344CB8AC3E}">
        <p14:creationId xmlns:p14="http://schemas.microsoft.com/office/powerpoint/2010/main" val="2577182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Heroes</a:t>
            </a:r>
            <a:endParaRPr lang="en-GB" dirty="0">
              <a:solidFill>
                <a:schemeClr val="bg1"/>
              </a:solidFill>
            </a:endParaRPr>
          </a:p>
        </p:txBody>
      </p:sp>
      <p:sp>
        <p:nvSpPr>
          <p:cNvPr id="3" name="Content Placeholder 2"/>
          <p:cNvSpPr>
            <a:spLocks noGrp="1"/>
          </p:cNvSpPr>
          <p:nvPr>
            <p:ph idx="1"/>
          </p:nvPr>
        </p:nvSpPr>
        <p:spPr>
          <a:xfrm>
            <a:off x="107504" y="1196752"/>
            <a:ext cx="8928992" cy="5544616"/>
          </a:xfrm>
        </p:spPr>
        <p:txBody>
          <a:bodyPr>
            <a:normAutofit fontScale="92500"/>
          </a:bodyPr>
          <a:lstStyle/>
          <a:p>
            <a:pPr marL="137160" indent="0">
              <a:buNone/>
            </a:pPr>
            <a:r>
              <a:rPr lang="en-GB" dirty="0" smtClean="0">
                <a:solidFill>
                  <a:schemeClr val="bg1"/>
                </a:solidFill>
              </a:rPr>
              <a:t>“And so, men, be on your guard, and respect the heroes; for we are the stewards of good and ill: we watch for the unjust and thieves and robbers, and give them diseases” </a:t>
            </a:r>
            <a:r>
              <a:rPr lang="en-GB" dirty="0">
                <a:solidFill>
                  <a:schemeClr val="bg1"/>
                </a:solidFill>
              </a:rPr>
              <a:t>-  </a:t>
            </a:r>
            <a:r>
              <a:rPr lang="en-GB" b="1" dirty="0">
                <a:solidFill>
                  <a:schemeClr val="bg1"/>
                </a:solidFill>
              </a:rPr>
              <a:t>Aristophanes, </a:t>
            </a:r>
            <a:r>
              <a:rPr lang="en-GB" b="1" i="1" dirty="0">
                <a:solidFill>
                  <a:schemeClr val="bg1"/>
                </a:solidFill>
              </a:rPr>
              <a:t>Heroes</a:t>
            </a:r>
            <a:r>
              <a:rPr lang="en-GB" b="1" dirty="0">
                <a:solidFill>
                  <a:schemeClr val="bg1"/>
                </a:solidFill>
              </a:rPr>
              <a:t> f 322 </a:t>
            </a:r>
            <a:r>
              <a:rPr lang="en-GB" b="1" dirty="0" smtClean="0">
                <a:solidFill>
                  <a:schemeClr val="bg1"/>
                </a:solidFill>
              </a:rPr>
              <a:t>K-A</a:t>
            </a:r>
            <a:r>
              <a:rPr lang="en-GB" dirty="0" smtClean="0">
                <a:solidFill>
                  <a:schemeClr val="bg1"/>
                </a:solidFill>
              </a:rPr>
              <a:t>. </a:t>
            </a:r>
          </a:p>
          <a:p>
            <a:pPr marL="137160" indent="0">
              <a:buNone/>
            </a:pPr>
            <a:endParaRPr lang="en-GB" sz="1100" dirty="0">
              <a:solidFill>
                <a:schemeClr val="bg1"/>
              </a:solidFill>
            </a:endParaRPr>
          </a:p>
          <a:p>
            <a:r>
              <a:rPr lang="en-GB" dirty="0" smtClean="0">
                <a:solidFill>
                  <a:schemeClr val="bg1"/>
                </a:solidFill>
              </a:rPr>
              <a:t>Heroes often worshiped as the powerful dead, though note some heroes become full gods (cf. Hercules). </a:t>
            </a:r>
            <a:r>
              <a:rPr lang="en-GB" dirty="0">
                <a:solidFill>
                  <a:schemeClr val="bg1"/>
                </a:solidFill>
              </a:rPr>
              <a:t>Could be seen as </a:t>
            </a:r>
            <a:r>
              <a:rPr lang="en-GB" dirty="0" smtClean="0">
                <a:solidFill>
                  <a:schemeClr val="bg1"/>
                </a:solidFill>
              </a:rPr>
              <a:t>intermediate </a:t>
            </a:r>
            <a:r>
              <a:rPr lang="en-GB" dirty="0">
                <a:solidFill>
                  <a:schemeClr val="bg1"/>
                </a:solidFill>
              </a:rPr>
              <a:t>between gods and men</a:t>
            </a:r>
            <a:r>
              <a:rPr lang="en-GB" dirty="0" smtClean="0">
                <a:solidFill>
                  <a:schemeClr val="bg1"/>
                </a:solidFill>
              </a:rPr>
              <a:t>.</a:t>
            </a:r>
          </a:p>
          <a:p>
            <a:endParaRPr lang="en-GB" sz="1100" dirty="0">
              <a:solidFill>
                <a:schemeClr val="bg1"/>
              </a:solidFill>
            </a:endParaRPr>
          </a:p>
          <a:p>
            <a:r>
              <a:rPr lang="en-GB" dirty="0" smtClean="0">
                <a:solidFill>
                  <a:schemeClr val="bg1"/>
                </a:solidFill>
              </a:rPr>
              <a:t>Some bronze-age tombs seem to have been attributed to Homeric heroes – for example, was a cult at Mycenae for Agamemnon, and at Sparta for Menelaus and Helen? – some indication of clay pipes leading into the graves to allow sacrificial blood to reach the hero. </a:t>
            </a:r>
          </a:p>
          <a:p>
            <a:pPr marL="137160" indent="0">
              <a:buNone/>
            </a:pPr>
            <a:endParaRPr lang="en-GB" dirty="0"/>
          </a:p>
        </p:txBody>
      </p:sp>
    </p:spTree>
    <p:extLst>
      <p:ext uri="{BB962C8B-B14F-4D97-AF65-F5344CB8AC3E}">
        <p14:creationId xmlns:p14="http://schemas.microsoft.com/office/powerpoint/2010/main" val="419804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normAutofit fontScale="90000"/>
          </a:bodyPr>
          <a:lstStyle/>
          <a:p>
            <a:r>
              <a:rPr lang="en-GB" dirty="0" smtClean="0">
                <a:solidFill>
                  <a:schemeClr val="bg1"/>
                </a:solidFill>
              </a:rPr>
              <a:t>Power and Morality of the Gods</a:t>
            </a:r>
            <a:endParaRPr lang="en-GB" dirty="0">
              <a:solidFill>
                <a:schemeClr val="bg1"/>
              </a:solidFill>
            </a:endParaRPr>
          </a:p>
        </p:txBody>
      </p:sp>
      <p:sp>
        <p:nvSpPr>
          <p:cNvPr id="3" name="Content Placeholder 2"/>
          <p:cNvSpPr>
            <a:spLocks noGrp="1"/>
          </p:cNvSpPr>
          <p:nvPr>
            <p:ph idx="1"/>
          </p:nvPr>
        </p:nvSpPr>
        <p:spPr>
          <a:xfrm>
            <a:off x="0" y="980728"/>
            <a:ext cx="9036496" cy="5877272"/>
          </a:xfrm>
        </p:spPr>
        <p:txBody>
          <a:bodyPr>
            <a:normAutofit fontScale="85000" lnSpcReduction="20000"/>
          </a:bodyPr>
          <a:lstStyle/>
          <a:p>
            <a:r>
              <a:rPr lang="en-GB" b="1" dirty="0" smtClean="0">
                <a:solidFill>
                  <a:schemeClr val="bg1"/>
                </a:solidFill>
              </a:rPr>
              <a:t>Limits to their power? </a:t>
            </a:r>
            <a:endParaRPr lang="en-GB" dirty="0">
              <a:solidFill>
                <a:schemeClr val="bg1"/>
              </a:solidFill>
            </a:endParaRPr>
          </a:p>
          <a:p>
            <a:pPr lvl="1"/>
            <a:r>
              <a:rPr lang="en-GB" dirty="0" smtClean="0">
                <a:solidFill>
                  <a:schemeClr val="bg1"/>
                </a:solidFill>
              </a:rPr>
              <a:t>“Do you wish to save from death a man who is mortal [</a:t>
            </a:r>
            <a:r>
              <a:rPr lang="en-GB" dirty="0" err="1" smtClean="0">
                <a:solidFill>
                  <a:schemeClr val="bg1"/>
                </a:solidFill>
              </a:rPr>
              <a:t>Sarpedon</a:t>
            </a:r>
            <a:r>
              <a:rPr lang="en-GB" dirty="0" smtClean="0">
                <a:solidFill>
                  <a:schemeClr val="bg1"/>
                </a:solidFill>
              </a:rPr>
              <a:t>]… Go ahead. But not all the gods will approve… some other god will want to send his own son away from the fierce conflict… you will arouse great resentment among them.” – </a:t>
            </a:r>
            <a:r>
              <a:rPr lang="en-GB" b="1" i="1" dirty="0" err="1" smtClean="0">
                <a:solidFill>
                  <a:schemeClr val="bg1"/>
                </a:solidFill>
              </a:rPr>
              <a:t>Illiad</a:t>
            </a:r>
            <a:r>
              <a:rPr lang="en-GB" b="1" i="1" dirty="0" smtClean="0">
                <a:solidFill>
                  <a:schemeClr val="bg1"/>
                </a:solidFill>
              </a:rPr>
              <a:t> </a:t>
            </a:r>
            <a:r>
              <a:rPr lang="en-GB" b="1" dirty="0" smtClean="0">
                <a:solidFill>
                  <a:schemeClr val="bg1"/>
                </a:solidFill>
              </a:rPr>
              <a:t>16.440</a:t>
            </a:r>
            <a:r>
              <a:rPr lang="en-GB" dirty="0" smtClean="0">
                <a:solidFill>
                  <a:schemeClr val="bg1"/>
                </a:solidFill>
              </a:rPr>
              <a:t>ff.</a:t>
            </a:r>
          </a:p>
          <a:p>
            <a:pPr lvl="1"/>
            <a:endParaRPr lang="en-GB" sz="700" dirty="0">
              <a:solidFill>
                <a:schemeClr val="bg1"/>
              </a:solidFill>
            </a:endParaRPr>
          </a:p>
          <a:p>
            <a:r>
              <a:rPr lang="en-GB" b="1" dirty="0" smtClean="0">
                <a:solidFill>
                  <a:schemeClr val="bg1"/>
                </a:solidFill>
              </a:rPr>
              <a:t>Justice: </a:t>
            </a:r>
          </a:p>
          <a:p>
            <a:pPr lvl="1"/>
            <a:r>
              <a:rPr lang="en-GB" dirty="0" smtClean="0">
                <a:solidFill>
                  <a:schemeClr val="bg1"/>
                </a:solidFill>
              </a:rPr>
              <a:t>Men punished for slights, pride, as personal favours.</a:t>
            </a:r>
          </a:p>
          <a:p>
            <a:pPr lvl="1"/>
            <a:r>
              <a:rPr lang="en-GB" dirty="0" smtClean="0">
                <a:solidFill>
                  <a:schemeClr val="bg1"/>
                </a:solidFill>
              </a:rPr>
              <a:t>“You kings, take note of justice. For the immortal gods are close to men and take note of all those who oppress others by crocked judgements…” –</a:t>
            </a:r>
            <a:r>
              <a:rPr lang="en-GB" b="1" dirty="0" smtClean="0">
                <a:solidFill>
                  <a:schemeClr val="bg1"/>
                </a:solidFill>
              </a:rPr>
              <a:t>Hesiod </a:t>
            </a:r>
            <a:r>
              <a:rPr lang="en-GB" b="1" i="1" dirty="0" smtClean="0">
                <a:solidFill>
                  <a:schemeClr val="bg1"/>
                </a:solidFill>
              </a:rPr>
              <a:t>Works and Days </a:t>
            </a:r>
            <a:r>
              <a:rPr lang="en-GB" b="1" dirty="0" smtClean="0">
                <a:solidFill>
                  <a:schemeClr val="bg1"/>
                </a:solidFill>
              </a:rPr>
              <a:t>248</a:t>
            </a:r>
            <a:r>
              <a:rPr lang="en-GB" dirty="0" smtClean="0">
                <a:solidFill>
                  <a:schemeClr val="bg1"/>
                </a:solidFill>
              </a:rPr>
              <a:t>ff.</a:t>
            </a:r>
          </a:p>
          <a:p>
            <a:pPr lvl="1"/>
            <a:endParaRPr lang="en-GB" sz="700" dirty="0">
              <a:solidFill>
                <a:schemeClr val="bg1"/>
              </a:solidFill>
            </a:endParaRPr>
          </a:p>
          <a:p>
            <a:r>
              <a:rPr lang="en-GB" b="1" dirty="0" smtClean="0">
                <a:solidFill>
                  <a:schemeClr val="bg1"/>
                </a:solidFill>
              </a:rPr>
              <a:t>Morality</a:t>
            </a:r>
            <a:r>
              <a:rPr lang="en-GB" dirty="0" smtClean="0">
                <a:solidFill>
                  <a:schemeClr val="bg1"/>
                </a:solidFill>
              </a:rPr>
              <a:t>: </a:t>
            </a:r>
          </a:p>
          <a:p>
            <a:pPr lvl="1"/>
            <a:r>
              <a:rPr lang="en-GB" dirty="0" smtClean="0">
                <a:solidFill>
                  <a:schemeClr val="bg1"/>
                </a:solidFill>
              </a:rPr>
              <a:t>Gods as petty, mean-spirited, vindictive, deceitful, greedy and licentious.  </a:t>
            </a:r>
          </a:p>
          <a:p>
            <a:pPr lvl="1"/>
            <a:endParaRPr lang="en-GB" sz="700" b="1" dirty="0">
              <a:solidFill>
                <a:schemeClr val="bg1"/>
              </a:solidFill>
            </a:endParaRPr>
          </a:p>
          <a:p>
            <a:r>
              <a:rPr lang="en-GB" b="1" dirty="0" smtClean="0">
                <a:solidFill>
                  <a:schemeClr val="bg1"/>
                </a:solidFill>
              </a:rPr>
              <a:t>Views on Mankind: </a:t>
            </a:r>
          </a:p>
          <a:p>
            <a:pPr lvl="1"/>
            <a:r>
              <a:rPr lang="en-GB" dirty="0">
                <a:solidFill>
                  <a:schemeClr val="bg1"/>
                </a:solidFill>
              </a:rPr>
              <a:t>“</a:t>
            </a:r>
            <a:r>
              <a:rPr lang="en-GB" dirty="0" err="1">
                <a:solidFill>
                  <a:schemeClr val="bg1"/>
                </a:solidFill>
              </a:rPr>
              <a:t>Earthshaker</a:t>
            </a:r>
            <a:r>
              <a:rPr lang="en-GB" dirty="0">
                <a:solidFill>
                  <a:schemeClr val="bg1"/>
                </a:solidFill>
              </a:rPr>
              <a:t>, you would think I was out of my mind if I were to fight with you for the sake of wretched mortals, who are like leaves, now flourishing and growing warm with life… but then fading away and dying…” </a:t>
            </a:r>
            <a:r>
              <a:rPr lang="en-GB" b="1" dirty="0">
                <a:solidFill>
                  <a:schemeClr val="bg1"/>
                </a:solidFill>
              </a:rPr>
              <a:t>– </a:t>
            </a:r>
            <a:r>
              <a:rPr lang="en-GB" b="1" i="1" dirty="0" err="1">
                <a:solidFill>
                  <a:schemeClr val="bg1"/>
                </a:solidFill>
              </a:rPr>
              <a:t>Illiad</a:t>
            </a:r>
            <a:r>
              <a:rPr lang="en-GB" b="1" dirty="0">
                <a:solidFill>
                  <a:schemeClr val="bg1"/>
                </a:solidFill>
              </a:rPr>
              <a:t> 21.462ff. </a:t>
            </a:r>
            <a:endParaRPr lang="en-GB" b="1" dirty="0" smtClean="0">
              <a:solidFill>
                <a:schemeClr val="bg1"/>
              </a:solidFill>
            </a:endParaRPr>
          </a:p>
          <a:p>
            <a:pPr lvl="1"/>
            <a:r>
              <a:rPr lang="en-GB" dirty="0" smtClean="0">
                <a:solidFill>
                  <a:schemeClr val="bg1"/>
                </a:solidFill>
              </a:rPr>
              <a:t>Meeting of Croesus and Solon, reported by Herodotus.</a:t>
            </a:r>
            <a:endParaRPr lang="en-GB" dirty="0">
              <a:solidFill>
                <a:schemeClr val="bg1"/>
              </a:solidFill>
            </a:endParaRPr>
          </a:p>
          <a:p>
            <a:pPr lvl="1"/>
            <a:endParaRPr lang="en-GB" b="1" dirty="0">
              <a:solidFill>
                <a:schemeClr val="bg1"/>
              </a:solidFill>
            </a:endParaRPr>
          </a:p>
        </p:txBody>
      </p:sp>
    </p:spTree>
    <p:extLst>
      <p:ext uri="{BB962C8B-B14F-4D97-AF65-F5344CB8AC3E}">
        <p14:creationId xmlns:p14="http://schemas.microsoft.com/office/powerpoint/2010/main" val="1414697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smtClean="0">
                <a:solidFill>
                  <a:schemeClr val="bg1"/>
                </a:solidFill>
              </a:rPr>
              <a:t>The Afterlife</a:t>
            </a:r>
            <a:endParaRPr lang="en-GB" dirty="0">
              <a:solidFill>
                <a:schemeClr val="bg1"/>
              </a:solidFill>
            </a:endParaRPr>
          </a:p>
        </p:txBody>
      </p:sp>
      <p:sp>
        <p:nvSpPr>
          <p:cNvPr id="3" name="Content Placeholder 2"/>
          <p:cNvSpPr>
            <a:spLocks noGrp="1"/>
          </p:cNvSpPr>
          <p:nvPr>
            <p:ph idx="1"/>
          </p:nvPr>
        </p:nvSpPr>
        <p:spPr>
          <a:xfrm>
            <a:off x="0" y="836712"/>
            <a:ext cx="9036496" cy="4752528"/>
          </a:xfrm>
        </p:spPr>
        <p:txBody>
          <a:bodyPr>
            <a:normAutofit fontScale="77500" lnSpcReduction="20000"/>
          </a:bodyPr>
          <a:lstStyle/>
          <a:p>
            <a:r>
              <a:rPr lang="en-GB" dirty="0" smtClean="0">
                <a:solidFill>
                  <a:schemeClr val="bg1"/>
                </a:solidFill>
              </a:rPr>
              <a:t>No one strict orthodox view (absence of dogma).</a:t>
            </a:r>
          </a:p>
          <a:p>
            <a:endParaRPr lang="en-GB" sz="500" dirty="0">
              <a:solidFill>
                <a:schemeClr val="bg1"/>
              </a:solidFill>
            </a:endParaRPr>
          </a:p>
          <a:p>
            <a:r>
              <a:rPr lang="en-GB" b="1" dirty="0" smtClean="0">
                <a:solidFill>
                  <a:schemeClr val="bg1"/>
                </a:solidFill>
              </a:rPr>
              <a:t>Hades:</a:t>
            </a:r>
          </a:p>
          <a:p>
            <a:pPr lvl="1"/>
            <a:r>
              <a:rPr lang="en-GB" dirty="0" smtClean="0">
                <a:solidFill>
                  <a:schemeClr val="bg1"/>
                </a:solidFill>
              </a:rPr>
              <a:t>Undifferentiated dead.</a:t>
            </a:r>
          </a:p>
          <a:p>
            <a:pPr lvl="2"/>
            <a:r>
              <a:rPr lang="en-GB" dirty="0" smtClean="0">
                <a:solidFill>
                  <a:schemeClr val="bg1"/>
                </a:solidFill>
              </a:rPr>
              <a:t>“[Achilles] I’d rather be a day labourer on earth working for a man of little property than lord of all the host of dead.” – </a:t>
            </a:r>
            <a:r>
              <a:rPr lang="en-GB" b="1" i="1" dirty="0" smtClean="0">
                <a:solidFill>
                  <a:schemeClr val="bg1"/>
                </a:solidFill>
              </a:rPr>
              <a:t>Odyssey </a:t>
            </a:r>
            <a:r>
              <a:rPr lang="en-GB" b="1" dirty="0" smtClean="0">
                <a:solidFill>
                  <a:schemeClr val="bg1"/>
                </a:solidFill>
              </a:rPr>
              <a:t>24.20</a:t>
            </a:r>
            <a:r>
              <a:rPr lang="en-GB" dirty="0" smtClean="0">
                <a:solidFill>
                  <a:schemeClr val="bg1"/>
                </a:solidFill>
              </a:rPr>
              <a:t>ff.</a:t>
            </a:r>
          </a:p>
          <a:p>
            <a:pPr lvl="1"/>
            <a:r>
              <a:rPr lang="en-GB" dirty="0" smtClean="0">
                <a:solidFill>
                  <a:schemeClr val="bg1"/>
                </a:solidFill>
              </a:rPr>
              <a:t>Lord of the dead Hades/Dis/Pluto – Hermes </a:t>
            </a:r>
            <a:r>
              <a:rPr lang="en-GB" dirty="0" err="1" smtClean="0">
                <a:solidFill>
                  <a:schemeClr val="bg1"/>
                </a:solidFill>
              </a:rPr>
              <a:t>Psychopompos</a:t>
            </a:r>
            <a:r>
              <a:rPr lang="en-GB" dirty="0" smtClean="0">
                <a:solidFill>
                  <a:schemeClr val="bg1"/>
                </a:solidFill>
              </a:rPr>
              <a:t> - Charon the ferryman.</a:t>
            </a:r>
          </a:p>
          <a:p>
            <a:pPr lvl="1"/>
            <a:r>
              <a:rPr lang="en-GB" dirty="0" smtClean="0">
                <a:solidFill>
                  <a:schemeClr val="bg1"/>
                </a:solidFill>
              </a:rPr>
              <a:t>Relatively few descriptions or depictions of the underworld (see </a:t>
            </a:r>
            <a:r>
              <a:rPr lang="en-GB" i="1" dirty="0" smtClean="0">
                <a:solidFill>
                  <a:schemeClr val="bg1"/>
                </a:solidFill>
              </a:rPr>
              <a:t>Odyssey</a:t>
            </a:r>
            <a:r>
              <a:rPr lang="en-GB" dirty="0" smtClean="0">
                <a:solidFill>
                  <a:schemeClr val="bg1"/>
                </a:solidFill>
              </a:rPr>
              <a:t> and Aristophanes </a:t>
            </a:r>
            <a:r>
              <a:rPr lang="en-GB" i="1" dirty="0" smtClean="0">
                <a:solidFill>
                  <a:schemeClr val="bg1"/>
                </a:solidFill>
              </a:rPr>
              <a:t>Frogs</a:t>
            </a:r>
            <a:r>
              <a:rPr lang="en-GB" dirty="0" smtClean="0">
                <a:solidFill>
                  <a:schemeClr val="bg1"/>
                </a:solidFill>
              </a:rPr>
              <a:t>).</a:t>
            </a:r>
          </a:p>
          <a:p>
            <a:pPr lvl="1"/>
            <a:endParaRPr lang="en-GB" sz="500" dirty="0">
              <a:solidFill>
                <a:schemeClr val="bg1"/>
              </a:solidFill>
            </a:endParaRPr>
          </a:p>
          <a:p>
            <a:r>
              <a:rPr lang="en-GB" b="1" dirty="0" smtClean="0">
                <a:solidFill>
                  <a:schemeClr val="bg1"/>
                </a:solidFill>
              </a:rPr>
              <a:t>Reward and Punishment:</a:t>
            </a:r>
          </a:p>
          <a:p>
            <a:pPr lvl="1"/>
            <a:r>
              <a:rPr lang="en-GB" dirty="0" smtClean="0">
                <a:solidFill>
                  <a:schemeClr val="bg1"/>
                </a:solidFill>
              </a:rPr>
              <a:t>A notion of heaven and hell largely absent, but Minos is judge of the dead (role not to distinguish between saved and damned).</a:t>
            </a:r>
          </a:p>
          <a:p>
            <a:pPr lvl="1"/>
            <a:r>
              <a:rPr lang="en-GB" dirty="0" smtClean="0">
                <a:solidFill>
                  <a:schemeClr val="bg1"/>
                </a:solidFill>
              </a:rPr>
              <a:t>Elysian fields and the Isles of the Blest where heroes live.</a:t>
            </a:r>
          </a:p>
          <a:p>
            <a:pPr lvl="1"/>
            <a:r>
              <a:rPr lang="en-GB" dirty="0" smtClean="0">
                <a:solidFill>
                  <a:schemeClr val="bg1"/>
                </a:solidFill>
              </a:rPr>
              <a:t>Punishment of dead – </a:t>
            </a:r>
            <a:r>
              <a:rPr lang="en-GB" dirty="0" err="1" smtClean="0">
                <a:solidFill>
                  <a:schemeClr val="bg1"/>
                </a:solidFill>
              </a:rPr>
              <a:t>Tantalos</a:t>
            </a:r>
            <a:r>
              <a:rPr lang="en-GB" dirty="0" smtClean="0">
                <a:solidFill>
                  <a:schemeClr val="bg1"/>
                </a:solidFill>
              </a:rPr>
              <a:t> (serving human flesh to the gods) – Ixion (violation of </a:t>
            </a:r>
            <a:r>
              <a:rPr lang="en-GB" i="1" dirty="0" smtClean="0">
                <a:solidFill>
                  <a:schemeClr val="bg1"/>
                </a:solidFill>
              </a:rPr>
              <a:t>xenia</a:t>
            </a:r>
            <a:r>
              <a:rPr lang="en-GB" dirty="0" smtClean="0">
                <a:solidFill>
                  <a:schemeClr val="bg1"/>
                </a:solidFill>
              </a:rPr>
              <a:t>) and </a:t>
            </a:r>
            <a:r>
              <a:rPr lang="en-GB" dirty="0" err="1" smtClean="0">
                <a:solidFill>
                  <a:schemeClr val="bg1"/>
                </a:solidFill>
              </a:rPr>
              <a:t>Sisyphos</a:t>
            </a:r>
            <a:r>
              <a:rPr lang="en-GB" dirty="0" smtClean="0">
                <a:solidFill>
                  <a:schemeClr val="bg1"/>
                </a:solidFill>
              </a:rPr>
              <a:t> (revealed Zeus’ location to the river </a:t>
            </a:r>
            <a:r>
              <a:rPr lang="en-GB" dirty="0" err="1" smtClean="0">
                <a:solidFill>
                  <a:schemeClr val="bg1"/>
                </a:solidFill>
              </a:rPr>
              <a:t>Asopos</a:t>
            </a:r>
            <a:r>
              <a:rPr lang="en-GB" dirty="0" smtClean="0">
                <a:solidFill>
                  <a:schemeClr val="bg1"/>
                </a:solidFill>
              </a:rPr>
              <a:t>.</a:t>
            </a:r>
          </a:p>
          <a:p>
            <a:pPr lvl="1"/>
            <a:endParaRPr lang="en-GB" dirty="0">
              <a:solidFill>
                <a:schemeClr val="bg1"/>
              </a:solidFill>
            </a:endParaRPr>
          </a:p>
        </p:txBody>
      </p:sp>
      <p:sp>
        <p:nvSpPr>
          <p:cNvPr id="4" name="Rectangle 3"/>
          <p:cNvSpPr/>
          <p:nvPr/>
        </p:nvSpPr>
        <p:spPr>
          <a:xfrm>
            <a:off x="0" y="5380672"/>
            <a:ext cx="9144000" cy="1477328"/>
          </a:xfrm>
          <a:prstGeom prst="rect">
            <a:avLst/>
          </a:prstGeom>
        </p:spPr>
        <p:txBody>
          <a:bodyPr wrap="square">
            <a:spAutoFit/>
          </a:bodyPr>
          <a:lstStyle/>
          <a:p>
            <a:pPr marL="137160" indent="0">
              <a:buNone/>
            </a:pPr>
            <a:r>
              <a:rPr lang="en-GB" dirty="0">
                <a:solidFill>
                  <a:schemeClr val="bg1"/>
                </a:solidFill>
              </a:rPr>
              <a:t>“When a man gets near to the end of his life, he becomes subject to fear and anxiety about what lies ahead. The stories told about people in Hades, that if you commit crimes on earth you must pay for them down below, although they were ridiculed for a while, now begin to disturb a man’s </a:t>
            </a:r>
            <a:r>
              <a:rPr lang="en-GB" i="1" dirty="0">
                <a:solidFill>
                  <a:schemeClr val="bg1"/>
                </a:solidFill>
              </a:rPr>
              <a:t>psyche</a:t>
            </a:r>
            <a:r>
              <a:rPr lang="en-GB" dirty="0">
                <a:solidFill>
                  <a:schemeClr val="bg1"/>
                </a:solidFill>
              </a:rPr>
              <a:t> with the possibility that they might be true.” – </a:t>
            </a:r>
            <a:r>
              <a:rPr lang="en-GB" b="1" dirty="0">
                <a:solidFill>
                  <a:schemeClr val="bg1"/>
                </a:solidFill>
              </a:rPr>
              <a:t>Plato </a:t>
            </a:r>
            <a:r>
              <a:rPr lang="en-GB" b="1" i="1" dirty="0">
                <a:solidFill>
                  <a:schemeClr val="bg1"/>
                </a:solidFill>
              </a:rPr>
              <a:t>Republic </a:t>
            </a:r>
            <a:r>
              <a:rPr lang="en-GB" b="1" dirty="0">
                <a:solidFill>
                  <a:schemeClr val="bg1"/>
                </a:solidFill>
              </a:rPr>
              <a:t>1.330d-e</a:t>
            </a:r>
            <a:r>
              <a:rPr lang="en-GB" dirty="0">
                <a:solidFill>
                  <a:schemeClr val="bg1"/>
                </a:solidFill>
              </a:rPr>
              <a:t>.</a:t>
            </a:r>
          </a:p>
        </p:txBody>
      </p:sp>
    </p:spTree>
    <p:extLst>
      <p:ext uri="{BB962C8B-B14F-4D97-AF65-F5344CB8AC3E}">
        <p14:creationId xmlns:p14="http://schemas.microsoft.com/office/powerpoint/2010/main" val="1276881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764704"/>
          </a:xfrm>
        </p:spPr>
        <p:txBody>
          <a:bodyPr/>
          <a:lstStyle/>
          <a:p>
            <a:r>
              <a:rPr lang="en-GB" dirty="0" smtClean="0">
                <a:solidFill>
                  <a:schemeClr val="bg1"/>
                </a:solidFill>
              </a:rPr>
              <a:t>Alternatives to Hades</a:t>
            </a:r>
            <a:endParaRPr lang="en-GB" dirty="0">
              <a:solidFill>
                <a:schemeClr val="bg1"/>
              </a:solidFill>
            </a:endParaRPr>
          </a:p>
        </p:txBody>
      </p:sp>
      <p:sp>
        <p:nvSpPr>
          <p:cNvPr id="5" name="Content Placeholder 4"/>
          <p:cNvSpPr>
            <a:spLocks noGrp="1"/>
          </p:cNvSpPr>
          <p:nvPr>
            <p:ph idx="1"/>
          </p:nvPr>
        </p:nvSpPr>
        <p:spPr>
          <a:xfrm>
            <a:off x="35770" y="774024"/>
            <a:ext cx="9108229" cy="2548880"/>
          </a:xfrm>
        </p:spPr>
        <p:txBody>
          <a:bodyPr>
            <a:normAutofit fontScale="77500" lnSpcReduction="20000"/>
          </a:bodyPr>
          <a:lstStyle/>
          <a:p>
            <a:r>
              <a:rPr lang="en-GB" dirty="0" smtClean="0">
                <a:solidFill>
                  <a:schemeClr val="bg1"/>
                </a:solidFill>
              </a:rPr>
              <a:t>The dead may become stars, cf. Castor and </a:t>
            </a:r>
            <a:r>
              <a:rPr lang="en-GB" dirty="0" err="1" smtClean="0">
                <a:solidFill>
                  <a:schemeClr val="bg1"/>
                </a:solidFill>
              </a:rPr>
              <a:t>Pollux</a:t>
            </a:r>
            <a:r>
              <a:rPr lang="en-GB" dirty="0" smtClean="0">
                <a:solidFill>
                  <a:schemeClr val="bg1"/>
                </a:solidFill>
              </a:rPr>
              <a:t> and Orion. Seems to have been done as a reward.</a:t>
            </a:r>
          </a:p>
          <a:p>
            <a:endParaRPr lang="en-GB" sz="500" dirty="0">
              <a:solidFill>
                <a:schemeClr val="bg1"/>
              </a:solidFill>
            </a:endParaRPr>
          </a:p>
          <a:p>
            <a:r>
              <a:rPr lang="en-GB" dirty="0" smtClean="0">
                <a:solidFill>
                  <a:schemeClr val="bg1"/>
                </a:solidFill>
              </a:rPr>
              <a:t>Souls (</a:t>
            </a:r>
            <a:r>
              <a:rPr lang="en-GB" i="1" dirty="0" err="1" smtClean="0">
                <a:solidFill>
                  <a:schemeClr val="bg1"/>
                </a:solidFill>
              </a:rPr>
              <a:t>Psychai</a:t>
            </a:r>
            <a:r>
              <a:rPr lang="en-GB" dirty="0" smtClean="0">
                <a:solidFill>
                  <a:schemeClr val="bg1"/>
                </a:solidFill>
              </a:rPr>
              <a:t>) may join the </a:t>
            </a:r>
            <a:r>
              <a:rPr lang="en-GB" i="1" dirty="0" smtClean="0">
                <a:solidFill>
                  <a:schemeClr val="bg1"/>
                </a:solidFill>
              </a:rPr>
              <a:t>aither </a:t>
            </a:r>
            <a:r>
              <a:rPr lang="en-GB" dirty="0" smtClean="0">
                <a:solidFill>
                  <a:schemeClr val="bg1"/>
                </a:solidFill>
              </a:rPr>
              <a:t>– “The moist aither received </a:t>
            </a:r>
            <a:r>
              <a:rPr lang="en-GB" dirty="0">
                <a:solidFill>
                  <a:schemeClr val="bg1"/>
                </a:solidFill>
              </a:rPr>
              <a:t>their </a:t>
            </a:r>
            <a:r>
              <a:rPr lang="en-GB" dirty="0" err="1" smtClean="0">
                <a:solidFill>
                  <a:schemeClr val="bg1"/>
                </a:solidFill>
              </a:rPr>
              <a:t>psychai</a:t>
            </a:r>
            <a:r>
              <a:rPr lang="en-GB" dirty="0" smtClean="0">
                <a:solidFill>
                  <a:schemeClr val="bg1"/>
                </a:solidFill>
              </a:rPr>
              <a:t>, but the earth their bodies.” – </a:t>
            </a:r>
            <a:r>
              <a:rPr lang="en-GB" i="1" dirty="0" smtClean="0">
                <a:solidFill>
                  <a:schemeClr val="bg1"/>
                </a:solidFill>
              </a:rPr>
              <a:t>IG</a:t>
            </a:r>
            <a:r>
              <a:rPr lang="en-GB" dirty="0" smtClean="0">
                <a:solidFill>
                  <a:schemeClr val="bg1"/>
                </a:solidFill>
              </a:rPr>
              <a:t> I</a:t>
            </a:r>
            <a:r>
              <a:rPr lang="en-GB" baseline="30000" dirty="0" smtClean="0">
                <a:solidFill>
                  <a:schemeClr val="bg1"/>
                </a:solidFill>
              </a:rPr>
              <a:t>2 </a:t>
            </a:r>
            <a:r>
              <a:rPr lang="en-GB" dirty="0" smtClean="0">
                <a:solidFill>
                  <a:schemeClr val="bg1"/>
                </a:solidFill>
              </a:rPr>
              <a:t>945. – An epitaph for an Athenian who died at Potidaea (432-429 BC).</a:t>
            </a:r>
          </a:p>
          <a:p>
            <a:endParaRPr lang="en-GB" sz="500" i="1" dirty="0">
              <a:solidFill>
                <a:schemeClr val="bg1"/>
              </a:solidFill>
            </a:endParaRPr>
          </a:p>
          <a:p>
            <a:r>
              <a:rPr lang="en-GB" dirty="0" smtClean="0">
                <a:solidFill>
                  <a:schemeClr val="bg1"/>
                </a:solidFill>
              </a:rPr>
              <a:t>Transmigration of the souls – the moving of a soul from one body to other as a result of death (</a:t>
            </a:r>
            <a:r>
              <a:rPr lang="en-GB" i="1" dirty="0" smtClean="0">
                <a:solidFill>
                  <a:schemeClr val="bg1"/>
                </a:solidFill>
              </a:rPr>
              <a:t>metempsychosis</a:t>
            </a:r>
            <a:r>
              <a:rPr lang="en-GB" dirty="0" smtClean="0">
                <a:solidFill>
                  <a:schemeClr val="bg1"/>
                </a:solidFill>
              </a:rPr>
              <a:t>) – see Plato’s </a:t>
            </a:r>
            <a:r>
              <a:rPr lang="en-GB" i="1" dirty="0" err="1" smtClean="0">
                <a:solidFill>
                  <a:schemeClr val="bg1"/>
                </a:solidFill>
              </a:rPr>
              <a:t>Phaedo</a:t>
            </a:r>
            <a:r>
              <a:rPr lang="en-GB" i="1" dirty="0" smtClean="0">
                <a:solidFill>
                  <a:schemeClr val="bg1"/>
                </a:solidFill>
              </a:rPr>
              <a:t> </a:t>
            </a:r>
            <a:r>
              <a:rPr lang="en-GB" dirty="0" smtClean="0">
                <a:solidFill>
                  <a:schemeClr val="bg1"/>
                </a:solidFill>
              </a:rPr>
              <a:t>(107d-108c).</a:t>
            </a:r>
            <a:r>
              <a:rPr lang="en-GB" i="1" dirty="0" smtClean="0">
                <a:solidFill>
                  <a:schemeClr val="bg1"/>
                </a:solidFill>
              </a:rPr>
              <a:t> </a:t>
            </a:r>
            <a:r>
              <a:rPr lang="en-GB" dirty="0" smtClean="0">
                <a:solidFill>
                  <a:schemeClr val="bg1"/>
                </a:solidFill>
              </a:rPr>
              <a:t> </a:t>
            </a:r>
            <a:endParaRPr lang="en-GB" dirty="0">
              <a:solidFill>
                <a:schemeClr val="bg1"/>
              </a:solidFill>
            </a:endParaRPr>
          </a:p>
        </p:txBody>
      </p:sp>
      <p:sp>
        <p:nvSpPr>
          <p:cNvPr id="6" name="Title 1"/>
          <p:cNvSpPr txBox="1">
            <a:spLocks/>
          </p:cNvSpPr>
          <p:nvPr/>
        </p:nvSpPr>
        <p:spPr>
          <a:xfrm>
            <a:off x="457200" y="3215468"/>
            <a:ext cx="8229600" cy="72008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dirty="0" smtClean="0">
                <a:solidFill>
                  <a:schemeClr val="bg1"/>
                </a:solidFill>
              </a:rPr>
              <a:t>Eleusinian Mysteries</a:t>
            </a:r>
            <a:endParaRPr lang="en-GB" dirty="0">
              <a:solidFill>
                <a:schemeClr val="bg1"/>
              </a:solidFill>
            </a:endParaRPr>
          </a:p>
        </p:txBody>
      </p:sp>
      <p:sp>
        <p:nvSpPr>
          <p:cNvPr id="7" name="Content Placeholder 2"/>
          <p:cNvSpPr txBox="1">
            <a:spLocks/>
          </p:cNvSpPr>
          <p:nvPr/>
        </p:nvSpPr>
        <p:spPr>
          <a:xfrm>
            <a:off x="0" y="3990743"/>
            <a:ext cx="5724128" cy="2867257"/>
          </a:xfrm>
          <a:prstGeom prst="rect">
            <a:avLst/>
          </a:prstGeom>
        </p:spPr>
        <p:txBody>
          <a:bodyPr vert="horz">
            <a:normAutofit fontScale="6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Eleusinian mysteries celebrated in Eleusis in Attica in honour of Demeter and Persephone. </a:t>
            </a:r>
          </a:p>
          <a:p>
            <a:endParaRPr lang="en-GB" sz="500" dirty="0" smtClean="0">
              <a:solidFill>
                <a:schemeClr val="bg1"/>
              </a:solidFill>
            </a:endParaRPr>
          </a:p>
          <a:p>
            <a:r>
              <a:rPr lang="en-GB" dirty="0" smtClean="0">
                <a:solidFill>
                  <a:schemeClr val="bg1"/>
                </a:solidFill>
              </a:rPr>
              <a:t>Initiatory cult, probably with afterlife connections.</a:t>
            </a:r>
          </a:p>
          <a:p>
            <a:endParaRPr lang="en-GB" sz="600" dirty="0" smtClean="0">
              <a:solidFill>
                <a:schemeClr val="bg1"/>
              </a:solidFill>
            </a:endParaRPr>
          </a:p>
          <a:p>
            <a:r>
              <a:rPr lang="en-GB" dirty="0" smtClean="0">
                <a:solidFill>
                  <a:schemeClr val="bg1"/>
                </a:solidFill>
              </a:rPr>
              <a:t>Everyone welcome bar murderers or those who cannot speak Greek.</a:t>
            </a:r>
          </a:p>
          <a:p>
            <a:r>
              <a:rPr lang="en-GB" dirty="0" smtClean="0">
                <a:solidFill>
                  <a:schemeClr val="bg1"/>
                </a:solidFill>
              </a:rPr>
              <a:t>Secret rituals, and three levels of initiation, preliminary initiation into Lesser Mysteries, initiation in the Greater Mysteries (</a:t>
            </a:r>
            <a:r>
              <a:rPr lang="en-GB" i="1" dirty="0" err="1" smtClean="0">
                <a:solidFill>
                  <a:schemeClr val="bg1"/>
                </a:solidFill>
              </a:rPr>
              <a:t>telete</a:t>
            </a:r>
            <a:r>
              <a:rPr lang="en-GB" dirty="0" smtClean="0">
                <a:solidFill>
                  <a:schemeClr val="bg1"/>
                </a:solidFill>
              </a:rPr>
              <a:t>) and higher initiation (</a:t>
            </a:r>
            <a:r>
              <a:rPr lang="en-GB" i="1" dirty="0" err="1" smtClean="0">
                <a:solidFill>
                  <a:schemeClr val="bg1"/>
                </a:solidFill>
              </a:rPr>
              <a:t>epopteia</a:t>
            </a:r>
            <a:r>
              <a:rPr lang="en-GB" dirty="0" smtClean="0">
                <a:solidFill>
                  <a:schemeClr val="bg1"/>
                </a:solidFill>
              </a:rPr>
              <a:t>).</a:t>
            </a:r>
          </a:p>
          <a:p>
            <a:endParaRPr lang="en-GB" dirty="0"/>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3935548"/>
            <a:ext cx="3240360" cy="2815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9800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Challenging Convention</a:t>
            </a:r>
            <a:endParaRPr lang="en-GB" dirty="0">
              <a:solidFill>
                <a:schemeClr val="bg1"/>
              </a:solidFill>
            </a:endParaRPr>
          </a:p>
        </p:txBody>
      </p:sp>
      <p:sp>
        <p:nvSpPr>
          <p:cNvPr id="3" name="Content Placeholder 2"/>
          <p:cNvSpPr>
            <a:spLocks noGrp="1"/>
          </p:cNvSpPr>
          <p:nvPr>
            <p:ph idx="1"/>
          </p:nvPr>
        </p:nvSpPr>
        <p:spPr>
          <a:xfrm>
            <a:off x="107504" y="1052736"/>
            <a:ext cx="8856984" cy="5688632"/>
          </a:xfrm>
        </p:spPr>
        <p:txBody>
          <a:bodyPr>
            <a:normAutofit fontScale="92500" lnSpcReduction="20000"/>
          </a:bodyPr>
          <a:lstStyle/>
          <a:p>
            <a:r>
              <a:rPr lang="en-GB" dirty="0" smtClean="0">
                <a:solidFill>
                  <a:schemeClr val="bg1"/>
                </a:solidFill>
              </a:rPr>
              <a:t>During the sixth and fifth centuries BC a number of thinkers expressed dissatisfaction with common notions present in Greek myth and religion.</a:t>
            </a:r>
          </a:p>
          <a:p>
            <a:endParaRPr lang="en-GB" sz="500" dirty="0">
              <a:solidFill>
                <a:schemeClr val="bg1"/>
              </a:solidFill>
            </a:endParaRPr>
          </a:p>
          <a:p>
            <a:r>
              <a:rPr lang="en-GB" b="1" dirty="0" smtClean="0">
                <a:solidFill>
                  <a:schemeClr val="bg1"/>
                </a:solidFill>
              </a:rPr>
              <a:t>Xenophanes of </a:t>
            </a:r>
            <a:r>
              <a:rPr lang="en-GB" b="1" dirty="0" err="1" smtClean="0">
                <a:solidFill>
                  <a:schemeClr val="bg1"/>
                </a:solidFill>
              </a:rPr>
              <a:t>Kolophon</a:t>
            </a:r>
            <a:r>
              <a:rPr lang="en-GB" b="1" dirty="0" smtClean="0">
                <a:solidFill>
                  <a:schemeClr val="bg1"/>
                </a:solidFill>
              </a:rPr>
              <a:t> </a:t>
            </a:r>
            <a:r>
              <a:rPr lang="en-GB" dirty="0" smtClean="0">
                <a:solidFill>
                  <a:schemeClr val="bg1"/>
                </a:solidFill>
              </a:rPr>
              <a:t>(latter part of 6</a:t>
            </a:r>
            <a:r>
              <a:rPr lang="en-GB" baseline="30000" dirty="0" smtClean="0">
                <a:solidFill>
                  <a:schemeClr val="bg1"/>
                </a:solidFill>
              </a:rPr>
              <a:t>th</a:t>
            </a:r>
            <a:r>
              <a:rPr lang="en-GB" dirty="0" smtClean="0">
                <a:solidFill>
                  <a:schemeClr val="bg1"/>
                </a:solidFill>
              </a:rPr>
              <a:t> C BC) – The description of the gods in Homer and Hesiod as shameful – humans seeing gods in their own image (and race) – expresses a henotheism – no man can have certainty about the gods.</a:t>
            </a:r>
          </a:p>
          <a:p>
            <a:endParaRPr lang="en-GB" sz="500" dirty="0">
              <a:solidFill>
                <a:schemeClr val="bg1"/>
              </a:solidFill>
            </a:endParaRPr>
          </a:p>
          <a:p>
            <a:r>
              <a:rPr lang="en-GB" b="1" dirty="0" err="1" smtClean="0">
                <a:solidFill>
                  <a:schemeClr val="bg1"/>
                </a:solidFill>
              </a:rPr>
              <a:t>Herakleitos</a:t>
            </a:r>
            <a:r>
              <a:rPr lang="en-GB" b="1" dirty="0" smtClean="0">
                <a:solidFill>
                  <a:schemeClr val="bg1"/>
                </a:solidFill>
              </a:rPr>
              <a:t> of Ephesus </a:t>
            </a:r>
            <a:r>
              <a:rPr lang="en-GB" dirty="0" smtClean="0">
                <a:solidFill>
                  <a:schemeClr val="bg1"/>
                </a:solidFill>
              </a:rPr>
              <a:t>(c.500 BC) – dead merely rotting matter – the gods are absolute, but the views of men are relative.</a:t>
            </a:r>
          </a:p>
          <a:p>
            <a:endParaRPr lang="en-GB" sz="500" b="1" dirty="0">
              <a:solidFill>
                <a:schemeClr val="bg1"/>
              </a:solidFill>
            </a:endParaRPr>
          </a:p>
          <a:p>
            <a:r>
              <a:rPr lang="en-GB" b="1" dirty="0" smtClean="0">
                <a:solidFill>
                  <a:schemeClr val="bg1"/>
                </a:solidFill>
              </a:rPr>
              <a:t>Protagoras of </a:t>
            </a:r>
            <a:r>
              <a:rPr lang="en-GB" b="1" dirty="0" err="1" smtClean="0">
                <a:solidFill>
                  <a:schemeClr val="bg1"/>
                </a:solidFill>
              </a:rPr>
              <a:t>Abdera</a:t>
            </a:r>
            <a:r>
              <a:rPr lang="en-GB" b="1" dirty="0" smtClean="0">
                <a:solidFill>
                  <a:schemeClr val="bg1"/>
                </a:solidFill>
              </a:rPr>
              <a:t> </a:t>
            </a:r>
            <a:r>
              <a:rPr lang="en-GB" dirty="0" smtClean="0">
                <a:solidFill>
                  <a:schemeClr val="bg1"/>
                </a:solidFill>
              </a:rPr>
              <a:t>(485-415 BC) – agnosticism about the gods – ‘man is the measure of all things’.</a:t>
            </a:r>
          </a:p>
          <a:p>
            <a:endParaRPr lang="en-GB" sz="500" dirty="0">
              <a:solidFill>
                <a:schemeClr val="bg1"/>
              </a:solidFill>
            </a:endParaRPr>
          </a:p>
          <a:p>
            <a:r>
              <a:rPr lang="en-GB" b="1" dirty="0" smtClean="0">
                <a:solidFill>
                  <a:schemeClr val="bg1"/>
                </a:solidFill>
              </a:rPr>
              <a:t>Anaxagoras of </a:t>
            </a:r>
            <a:r>
              <a:rPr lang="en-GB" b="1" dirty="0" err="1" smtClean="0">
                <a:solidFill>
                  <a:schemeClr val="bg1"/>
                </a:solidFill>
              </a:rPr>
              <a:t>Clazomenae</a:t>
            </a:r>
            <a:r>
              <a:rPr lang="en-GB" b="1" dirty="0" smtClean="0">
                <a:solidFill>
                  <a:schemeClr val="bg1"/>
                </a:solidFill>
              </a:rPr>
              <a:t> </a:t>
            </a:r>
            <a:r>
              <a:rPr lang="en-GB" dirty="0" smtClean="0">
                <a:solidFill>
                  <a:schemeClr val="bg1"/>
                </a:solidFill>
              </a:rPr>
              <a:t>(c.510-428 BC) – all living things controlled by Mind (</a:t>
            </a:r>
            <a:r>
              <a:rPr lang="en-GB" i="1" dirty="0" smtClean="0">
                <a:solidFill>
                  <a:schemeClr val="bg1"/>
                </a:solidFill>
              </a:rPr>
              <a:t>Nous</a:t>
            </a:r>
            <a:r>
              <a:rPr lang="en-GB" dirty="0" smtClean="0">
                <a:solidFill>
                  <a:schemeClr val="bg1"/>
                </a:solidFill>
              </a:rPr>
              <a:t>). </a:t>
            </a:r>
            <a:endParaRPr lang="en-GB" b="1" dirty="0">
              <a:solidFill>
                <a:schemeClr val="bg1"/>
              </a:solidFill>
            </a:endParaRPr>
          </a:p>
        </p:txBody>
      </p:sp>
    </p:spTree>
    <p:extLst>
      <p:ext uri="{BB962C8B-B14F-4D97-AF65-F5344CB8AC3E}">
        <p14:creationId xmlns:p14="http://schemas.microsoft.com/office/powerpoint/2010/main" val="557072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476672"/>
            <a:ext cx="8363272"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Divine Intervention </a:t>
            </a:r>
            <a:endParaRPr lang="en-GB" sz="6000" b="1" dirty="0">
              <a:solidFill>
                <a:schemeClr val="bg1"/>
              </a:solidFill>
            </a:endParaRPr>
          </a:p>
        </p:txBody>
      </p:sp>
    </p:spTree>
    <p:extLst>
      <p:ext uri="{BB962C8B-B14F-4D97-AF65-F5344CB8AC3E}">
        <p14:creationId xmlns:p14="http://schemas.microsoft.com/office/powerpoint/2010/main" val="2982397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036496" cy="6480720"/>
          </a:xfrm>
        </p:spPr>
        <p:txBody>
          <a:bodyPr>
            <a:normAutofit fontScale="92500" lnSpcReduction="10000"/>
          </a:bodyPr>
          <a:lstStyle/>
          <a:p>
            <a:pPr marL="137160" indent="0">
              <a:buNone/>
            </a:pPr>
            <a:r>
              <a:rPr lang="en-GB" dirty="0" smtClean="0">
                <a:solidFill>
                  <a:schemeClr val="bg1"/>
                </a:solidFill>
              </a:rPr>
              <a:t>Thrasybulus speaking to democratic exiles, who are fighting to eject the Spartan garrison] – favour of gods show through weather and position in battle</a:t>
            </a:r>
            <a:r>
              <a:rPr lang="en-GB" dirty="0">
                <a:solidFill>
                  <a:schemeClr val="bg1"/>
                </a:solidFill>
              </a:rPr>
              <a:t> </a:t>
            </a:r>
            <a:r>
              <a:rPr lang="en-GB" dirty="0" smtClean="0">
                <a:solidFill>
                  <a:schemeClr val="bg1"/>
                </a:solidFill>
              </a:rPr>
              <a:t>– </a:t>
            </a:r>
            <a:r>
              <a:rPr lang="en-GB" b="1" dirty="0" smtClean="0">
                <a:solidFill>
                  <a:schemeClr val="bg1"/>
                </a:solidFill>
              </a:rPr>
              <a:t>Xenophon </a:t>
            </a:r>
            <a:r>
              <a:rPr lang="en-GB" b="1" i="1" dirty="0" smtClean="0">
                <a:solidFill>
                  <a:schemeClr val="bg1"/>
                </a:solidFill>
              </a:rPr>
              <a:t>Hellenica </a:t>
            </a:r>
            <a:r>
              <a:rPr lang="en-GB" b="1" dirty="0" smtClean="0">
                <a:solidFill>
                  <a:schemeClr val="bg1"/>
                </a:solidFill>
              </a:rPr>
              <a:t>2.4.14-15</a:t>
            </a:r>
            <a:r>
              <a:rPr lang="en-GB" dirty="0" smtClean="0">
                <a:solidFill>
                  <a:schemeClr val="bg1"/>
                </a:solidFill>
              </a:rPr>
              <a:t>.</a:t>
            </a:r>
          </a:p>
          <a:p>
            <a:pPr marL="137160" indent="0">
              <a:buNone/>
            </a:pPr>
            <a:endParaRPr lang="en-GB" sz="1300" dirty="0">
              <a:solidFill>
                <a:schemeClr val="bg1"/>
              </a:solidFill>
            </a:endParaRPr>
          </a:p>
          <a:p>
            <a:r>
              <a:rPr lang="en-GB" dirty="0" smtClean="0">
                <a:solidFill>
                  <a:schemeClr val="bg1"/>
                </a:solidFill>
              </a:rPr>
              <a:t>Intervention for the Homeric heroes – </a:t>
            </a:r>
            <a:r>
              <a:rPr lang="en-GB" i="1" dirty="0" smtClean="0">
                <a:solidFill>
                  <a:schemeClr val="bg1"/>
                </a:solidFill>
              </a:rPr>
              <a:t>ate </a:t>
            </a:r>
            <a:r>
              <a:rPr lang="en-GB" dirty="0" smtClean="0">
                <a:solidFill>
                  <a:schemeClr val="bg1"/>
                </a:solidFill>
              </a:rPr>
              <a:t>– blindness or clouding – </a:t>
            </a:r>
            <a:r>
              <a:rPr lang="en-GB" i="1" dirty="0" err="1" smtClean="0">
                <a:solidFill>
                  <a:schemeClr val="bg1"/>
                </a:solidFill>
              </a:rPr>
              <a:t>menos</a:t>
            </a:r>
            <a:r>
              <a:rPr lang="en-GB" i="1" dirty="0" smtClean="0">
                <a:solidFill>
                  <a:schemeClr val="bg1"/>
                </a:solidFill>
              </a:rPr>
              <a:t> </a:t>
            </a:r>
            <a:r>
              <a:rPr lang="en-GB" dirty="0" smtClean="0">
                <a:solidFill>
                  <a:schemeClr val="bg1"/>
                </a:solidFill>
              </a:rPr>
              <a:t>– strength and courage – ‘monition’ – realisation of clever/idiotic ideas. </a:t>
            </a:r>
          </a:p>
          <a:p>
            <a:endParaRPr lang="en-GB" sz="1300" dirty="0">
              <a:solidFill>
                <a:schemeClr val="bg1"/>
              </a:solidFill>
            </a:endParaRPr>
          </a:p>
          <a:p>
            <a:r>
              <a:rPr lang="en-GB" b="1" dirty="0" smtClean="0">
                <a:solidFill>
                  <a:schemeClr val="bg1"/>
                </a:solidFill>
              </a:rPr>
              <a:t>Omens</a:t>
            </a:r>
            <a:r>
              <a:rPr lang="en-GB" dirty="0">
                <a:solidFill>
                  <a:schemeClr val="bg1"/>
                </a:solidFill>
              </a:rPr>
              <a:t>:  “…they were on the point of sailing, when the moon, being just then at the full, was eclipsed. The mass of the army was greatly moved, and called upon the generals to remain. Nicias himself, who was too much under the influence of divination and such like, refused even to discuss the question of their removal until they had remained thrice nine days, as the soothsayers prescribed. This was the reason why the departure of the Athenians was finally delayed. – </a:t>
            </a:r>
            <a:r>
              <a:rPr lang="en-GB" b="1" dirty="0">
                <a:solidFill>
                  <a:schemeClr val="bg1"/>
                </a:solidFill>
              </a:rPr>
              <a:t>Thucydides 7.50</a:t>
            </a:r>
            <a:r>
              <a:rPr lang="en-GB"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832012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solidFill>
                  <a:schemeClr val="bg1"/>
                </a:solidFill>
              </a:rPr>
              <a:t>Consulting the Oracle</a:t>
            </a:r>
            <a:endParaRPr lang="en-GB" dirty="0">
              <a:solidFill>
                <a:schemeClr val="bg1"/>
              </a:solidFill>
            </a:endParaRPr>
          </a:p>
        </p:txBody>
      </p:sp>
      <p:sp>
        <p:nvSpPr>
          <p:cNvPr id="3" name="Content Placeholder 2"/>
          <p:cNvSpPr>
            <a:spLocks noGrp="1"/>
          </p:cNvSpPr>
          <p:nvPr>
            <p:ph idx="1"/>
          </p:nvPr>
        </p:nvSpPr>
        <p:spPr>
          <a:xfrm>
            <a:off x="6236" y="908720"/>
            <a:ext cx="9137763" cy="2880320"/>
          </a:xfrm>
        </p:spPr>
        <p:txBody>
          <a:bodyPr>
            <a:normAutofit fontScale="77500" lnSpcReduction="20000"/>
          </a:bodyPr>
          <a:lstStyle/>
          <a:p>
            <a:r>
              <a:rPr lang="en-GB" dirty="0" smtClean="0">
                <a:solidFill>
                  <a:schemeClr val="bg1"/>
                </a:solidFill>
              </a:rPr>
              <a:t>Delphi most significant oracle in the Greek world (especially between eight to fourth centuries BC. </a:t>
            </a:r>
          </a:p>
          <a:p>
            <a:endParaRPr lang="en-GB" sz="1300" dirty="0" smtClean="0">
              <a:solidFill>
                <a:schemeClr val="bg1"/>
              </a:solidFill>
            </a:endParaRPr>
          </a:p>
          <a:p>
            <a:r>
              <a:rPr lang="en-GB" dirty="0" err="1" smtClean="0">
                <a:solidFill>
                  <a:schemeClr val="bg1"/>
                </a:solidFill>
              </a:rPr>
              <a:t>Amphiktyonic</a:t>
            </a:r>
            <a:r>
              <a:rPr lang="en-GB" dirty="0" smtClean="0">
                <a:solidFill>
                  <a:schemeClr val="bg1"/>
                </a:solidFill>
              </a:rPr>
              <a:t> </a:t>
            </a:r>
            <a:r>
              <a:rPr lang="en-GB" dirty="0">
                <a:solidFill>
                  <a:schemeClr val="bg1"/>
                </a:solidFill>
              </a:rPr>
              <a:t>league founded to keep Delphi independent.    </a:t>
            </a:r>
          </a:p>
          <a:p>
            <a:endParaRPr lang="en-GB" sz="1300" dirty="0" smtClean="0">
              <a:solidFill>
                <a:schemeClr val="bg1"/>
              </a:solidFill>
            </a:endParaRPr>
          </a:p>
          <a:p>
            <a:r>
              <a:rPr lang="en-GB" dirty="0" smtClean="0">
                <a:solidFill>
                  <a:schemeClr val="bg1"/>
                </a:solidFill>
              </a:rPr>
              <a:t>There were a number of major oracles besides Delphi:</a:t>
            </a:r>
          </a:p>
          <a:p>
            <a:pPr lvl="1"/>
            <a:r>
              <a:rPr lang="en-GB" dirty="0" smtClean="0">
                <a:solidFill>
                  <a:schemeClr val="bg1"/>
                </a:solidFill>
              </a:rPr>
              <a:t>Dodona – In Epirus - an oracle of Zeus (but initially a mother goddess) - the rustling of leaves in a sacred grove were used to determine correct actions.</a:t>
            </a:r>
          </a:p>
          <a:p>
            <a:pPr lvl="1"/>
            <a:r>
              <a:rPr lang="en-GB" dirty="0" err="1" smtClean="0">
                <a:solidFill>
                  <a:schemeClr val="bg1"/>
                </a:solidFill>
              </a:rPr>
              <a:t>Didyma</a:t>
            </a:r>
            <a:r>
              <a:rPr lang="en-GB" dirty="0" smtClean="0">
                <a:solidFill>
                  <a:schemeClr val="bg1"/>
                </a:solidFill>
              </a:rPr>
              <a:t> – On coast of Ionia - a temple dedicated to Apollo.</a:t>
            </a:r>
          </a:p>
          <a:p>
            <a:pPr lvl="1"/>
            <a:r>
              <a:rPr lang="en-GB" dirty="0" err="1" smtClean="0">
                <a:solidFill>
                  <a:schemeClr val="bg1"/>
                </a:solidFill>
              </a:rPr>
              <a:t>Siwa</a:t>
            </a:r>
            <a:r>
              <a:rPr lang="en-GB" dirty="0" smtClean="0">
                <a:solidFill>
                  <a:schemeClr val="bg1"/>
                </a:solidFill>
              </a:rPr>
              <a:t> Oasis – Oracle of Zeus-Amon (cf. Alexander).</a:t>
            </a:r>
          </a:p>
          <a:p>
            <a:pPr lvl="1"/>
            <a:endParaRPr lang="en-GB" dirty="0">
              <a:solidFill>
                <a:schemeClr val="bg1"/>
              </a:solidFill>
            </a:endParaRPr>
          </a:p>
        </p:txBody>
      </p:sp>
      <p:sp>
        <p:nvSpPr>
          <p:cNvPr id="5" name="Content Placeholder 2"/>
          <p:cNvSpPr txBox="1">
            <a:spLocks/>
          </p:cNvSpPr>
          <p:nvPr/>
        </p:nvSpPr>
        <p:spPr>
          <a:xfrm>
            <a:off x="0" y="3789040"/>
            <a:ext cx="6732240" cy="3068960"/>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Pre-6th century BC divination may have only taken place on Apollo’s birthday - later one day a month except when Apollo was in the land of the </a:t>
            </a:r>
            <a:r>
              <a:rPr lang="en-GB" dirty="0" err="1" smtClean="0">
                <a:solidFill>
                  <a:schemeClr val="bg1"/>
                </a:solidFill>
              </a:rPr>
              <a:t>Hyperboreans</a:t>
            </a:r>
            <a:r>
              <a:rPr lang="en-GB" dirty="0" smtClean="0">
                <a:solidFill>
                  <a:schemeClr val="bg1"/>
                </a:solidFill>
              </a:rPr>
              <a:t> (December to February).</a:t>
            </a:r>
          </a:p>
          <a:p>
            <a:endParaRPr lang="en-GB" sz="600" dirty="0" smtClean="0">
              <a:solidFill>
                <a:schemeClr val="bg1"/>
              </a:solidFill>
            </a:endParaRPr>
          </a:p>
          <a:p>
            <a:r>
              <a:rPr lang="en-GB" dirty="0" smtClean="0">
                <a:solidFill>
                  <a:schemeClr val="bg1"/>
                </a:solidFill>
              </a:rPr>
              <a:t>To consult the oracle had to bath in a spring, pay an fee and offer up a goat for sacrifice.</a:t>
            </a:r>
          </a:p>
          <a:p>
            <a:endParaRPr lang="en-GB" sz="600" dirty="0" smtClean="0">
              <a:solidFill>
                <a:schemeClr val="bg1"/>
              </a:solidFill>
            </a:endParaRPr>
          </a:p>
          <a:p>
            <a:r>
              <a:rPr lang="en-GB" dirty="0" smtClean="0">
                <a:solidFill>
                  <a:schemeClr val="bg1"/>
                </a:solidFill>
              </a:rPr>
              <a:t>Little concrete information about the ritual performed by the Pythia.  </a:t>
            </a:r>
          </a:p>
          <a:p>
            <a:endParaRPr lang="en-GB" sz="600" dirty="0" smtClean="0">
              <a:solidFill>
                <a:schemeClr val="bg1"/>
              </a:solidFill>
            </a:endParaRPr>
          </a:p>
          <a:p>
            <a:r>
              <a:rPr lang="en-GB" dirty="0" smtClean="0">
                <a:solidFill>
                  <a:schemeClr val="bg1"/>
                </a:solidFill>
              </a:rPr>
              <a:t>Ultimately you had to decipher the meaning of the oracular response (cf. Croesus). </a:t>
            </a:r>
          </a:p>
          <a:p>
            <a:endParaRPr lang="en-GB" dirty="0" smtClean="0">
              <a:solidFill>
                <a:schemeClr val="bg1"/>
              </a:solidFill>
            </a:endParaRPr>
          </a:p>
          <a:p>
            <a:endParaRPr lang="en-GB" dirty="0">
              <a:solidFill>
                <a:schemeClr val="bg1"/>
              </a:solidFill>
            </a:endParaRPr>
          </a:p>
        </p:txBody>
      </p:sp>
      <p:pic>
        <p:nvPicPr>
          <p:cNvPr id="6" name="Picture 5"/>
          <p:cNvPicPr>
            <a:picLocks noChangeAspect="1"/>
          </p:cNvPicPr>
          <p:nvPr/>
        </p:nvPicPr>
        <p:blipFill>
          <a:blip r:embed="rId2"/>
          <a:stretch>
            <a:fillRect/>
          </a:stretch>
        </p:blipFill>
        <p:spPr>
          <a:xfrm>
            <a:off x="6804248" y="3532499"/>
            <a:ext cx="2120487" cy="3205565"/>
          </a:xfrm>
          <a:prstGeom prst="rect">
            <a:avLst/>
          </a:prstGeom>
        </p:spPr>
      </p:pic>
    </p:spTree>
    <p:extLst>
      <p:ext uri="{BB962C8B-B14F-4D97-AF65-F5344CB8AC3E}">
        <p14:creationId xmlns:p14="http://schemas.microsoft.com/office/powerpoint/2010/main" val="4004281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9036496"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Ritual Action and Space </a:t>
            </a:r>
            <a:endParaRPr lang="en-GB" sz="6000" b="1" dirty="0">
              <a:solidFill>
                <a:schemeClr val="bg1"/>
              </a:solidFill>
            </a:endParaRPr>
          </a:p>
        </p:txBody>
      </p:sp>
    </p:spTree>
    <p:extLst>
      <p:ext uri="{BB962C8B-B14F-4D97-AF65-F5344CB8AC3E}">
        <p14:creationId xmlns:p14="http://schemas.microsoft.com/office/powerpoint/2010/main" val="2725745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260649"/>
            <a:ext cx="8964488" cy="936103"/>
          </a:xfrm>
        </p:spPr>
        <p:txBody>
          <a:bodyPr>
            <a:normAutofit fontScale="77500" lnSpcReduction="20000"/>
          </a:bodyPr>
          <a:lstStyle/>
          <a:p>
            <a:r>
              <a:rPr lang="en-GB" dirty="0" smtClean="0">
                <a:solidFill>
                  <a:schemeClr val="bg1"/>
                </a:solidFill>
              </a:rPr>
              <a:t>The gods required gifts or favours or the promise of favours to be willing to intervene. </a:t>
            </a:r>
          </a:p>
          <a:p>
            <a:endParaRPr lang="en-GB" sz="1200" dirty="0">
              <a:solidFill>
                <a:schemeClr val="bg1"/>
              </a:solidFill>
            </a:endParaRPr>
          </a:p>
          <a:p>
            <a:pPr marL="585216" lvl="1" indent="0">
              <a:buNone/>
            </a:pPr>
            <a:endParaRPr lang="en-GB" dirty="0">
              <a:solidFill>
                <a:schemeClr val="bg1"/>
              </a:solidFill>
            </a:endParaRPr>
          </a:p>
        </p:txBody>
      </p:sp>
      <p:sp>
        <p:nvSpPr>
          <p:cNvPr id="5" name="Content Placeholder 4"/>
          <p:cNvSpPr>
            <a:spLocks noGrp="1"/>
          </p:cNvSpPr>
          <p:nvPr>
            <p:ph sz="half" idx="2"/>
          </p:nvPr>
        </p:nvSpPr>
        <p:spPr>
          <a:xfrm>
            <a:off x="0" y="980728"/>
            <a:ext cx="5940152" cy="3312368"/>
          </a:xfrm>
        </p:spPr>
        <p:txBody>
          <a:bodyPr>
            <a:normAutofit fontScale="77500" lnSpcReduction="20000"/>
          </a:bodyPr>
          <a:lstStyle/>
          <a:p>
            <a:r>
              <a:rPr lang="en-GB" b="1" dirty="0">
                <a:solidFill>
                  <a:schemeClr val="bg1"/>
                </a:solidFill>
              </a:rPr>
              <a:t>Sacrifice</a:t>
            </a:r>
            <a:r>
              <a:rPr lang="en-GB" dirty="0">
                <a:solidFill>
                  <a:schemeClr val="bg1"/>
                </a:solidFill>
              </a:rPr>
              <a:t>:</a:t>
            </a:r>
          </a:p>
          <a:p>
            <a:pPr lvl="1"/>
            <a:r>
              <a:rPr lang="en-GB" sz="2200" dirty="0">
                <a:solidFill>
                  <a:schemeClr val="bg1"/>
                </a:solidFill>
              </a:rPr>
              <a:t>Appeasing the gods through blood sacrifice (</a:t>
            </a:r>
            <a:r>
              <a:rPr lang="en-GB" sz="2200" i="1" dirty="0" err="1">
                <a:solidFill>
                  <a:schemeClr val="bg1"/>
                </a:solidFill>
              </a:rPr>
              <a:t>thysia</a:t>
            </a:r>
            <a:r>
              <a:rPr lang="en-GB" sz="2200" dirty="0">
                <a:solidFill>
                  <a:schemeClr val="bg1"/>
                </a:solidFill>
              </a:rPr>
              <a:t>) – sacrificial smoke of offering rising up to Olympus. </a:t>
            </a:r>
          </a:p>
          <a:p>
            <a:pPr lvl="1"/>
            <a:r>
              <a:rPr lang="en-GB" sz="2200" dirty="0">
                <a:solidFill>
                  <a:schemeClr val="bg1"/>
                </a:solidFill>
              </a:rPr>
              <a:t>Victims often wreathed with woollen ribbons, horns may be gilded</a:t>
            </a:r>
            <a:r>
              <a:rPr lang="en-GB" sz="2200" dirty="0" smtClean="0">
                <a:solidFill>
                  <a:schemeClr val="bg1"/>
                </a:solidFill>
              </a:rPr>
              <a:t>.</a:t>
            </a:r>
          </a:p>
          <a:p>
            <a:pPr lvl="1"/>
            <a:r>
              <a:rPr lang="en-GB" sz="2200" dirty="0" smtClean="0">
                <a:solidFill>
                  <a:schemeClr val="bg1"/>
                </a:solidFill>
              </a:rPr>
              <a:t>Must be free of blemishes.</a:t>
            </a:r>
          </a:p>
          <a:p>
            <a:pPr lvl="1"/>
            <a:r>
              <a:rPr lang="en-GB" sz="2200" dirty="0" smtClean="0">
                <a:solidFill>
                  <a:schemeClr val="bg1"/>
                </a:solidFill>
              </a:rPr>
              <a:t>Victims head sprinkled with holy water or grain. </a:t>
            </a:r>
          </a:p>
          <a:p>
            <a:pPr lvl="1"/>
            <a:r>
              <a:rPr lang="en-GB" sz="2200" dirty="0" smtClean="0">
                <a:solidFill>
                  <a:schemeClr val="bg1"/>
                </a:solidFill>
              </a:rPr>
              <a:t>Throat slit, blood gush on the altar, animals carved up an portion burnt on altar.</a:t>
            </a:r>
          </a:p>
          <a:p>
            <a:pPr lvl="1"/>
            <a:r>
              <a:rPr lang="en-GB" sz="2200" dirty="0" smtClean="0">
                <a:solidFill>
                  <a:schemeClr val="bg1"/>
                </a:solidFill>
              </a:rPr>
              <a:t>For chthonic deities blood allowed to seep into the ground and the whole animal burnt (</a:t>
            </a:r>
            <a:r>
              <a:rPr lang="en-GB" sz="2200" i="1" dirty="0" smtClean="0">
                <a:solidFill>
                  <a:schemeClr val="bg1"/>
                </a:solidFill>
              </a:rPr>
              <a:t>holocaust</a:t>
            </a:r>
            <a:r>
              <a:rPr lang="en-GB" sz="2200" dirty="0" smtClean="0">
                <a:solidFill>
                  <a:schemeClr val="bg1"/>
                </a:solidFill>
              </a:rPr>
              <a:t>).</a:t>
            </a:r>
            <a:endParaRPr lang="en-GB" sz="2200" dirty="0">
              <a:solidFill>
                <a:schemeClr val="bg1"/>
              </a:solidFill>
            </a:endParaRPr>
          </a:p>
          <a:p>
            <a:endParaRPr lang="en-GB" dirty="0"/>
          </a:p>
        </p:txBody>
      </p:sp>
      <p:pic>
        <p:nvPicPr>
          <p:cNvPr id="3074" name="Picture 2" descr="http://www.brecorder.com/images/stories/pics2011/october/cow_4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6961" y="836712"/>
            <a:ext cx="2952328" cy="248679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0" y="4077072"/>
            <a:ext cx="6876256" cy="278092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000" b="1" dirty="0" smtClean="0">
                <a:solidFill>
                  <a:schemeClr val="bg1"/>
                </a:solidFill>
              </a:rPr>
              <a:t>Votive Offerings</a:t>
            </a:r>
            <a:r>
              <a:rPr lang="en-GB" sz="2000" dirty="0" smtClean="0">
                <a:solidFill>
                  <a:schemeClr val="bg1"/>
                </a:solidFill>
              </a:rPr>
              <a:t>:</a:t>
            </a:r>
          </a:p>
          <a:p>
            <a:pPr lvl="1"/>
            <a:r>
              <a:rPr lang="en-GB" sz="1700" dirty="0" smtClean="0">
                <a:solidFill>
                  <a:schemeClr val="bg1"/>
                </a:solidFill>
              </a:rPr>
              <a:t>Gifts made in anticipation or consequence of divine favour.</a:t>
            </a:r>
          </a:p>
          <a:p>
            <a:pPr lvl="1"/>
            <a:r>
              <a:rPr lang="en-GB" sz="1700" dirty="0" smtClean="0">
                <a:solidFill>
                  <a:schemeClr val="bg1"/>
                </a:solidFill>
              </a:rPr>
              <a:t>Could range from small figurines to whole temples.</a:t>
            </a:r>
          </a:p>
          <a:p>
            <a:pPr lvl="1"/>
            <a:r>
              <a:rPr lang="en-GB" sz="1700" dirty="0" smtClean="0">
                <a:solidFill>
                  <a:schemeClr val="bg1"/>
                </a:solidFill>
              </a:rPr>
              <a:t>A portion of spoils after a victory may be dedicated (</a:t>
            </a:r>
            <a:r>
              <a:rPr lang="en-GB" sz="1700" i="1" dirty="0" err="1" smtClean="0">
                <a:solidFill>
                  <a:schemeClr val="bg1"/>
                </a:solidFill>
              </a:rPr>
              <a:t>dekate</a:t>
            </a:r>
            <a:r>
              <a:rPr lang="en-GB" sz="1700" dirty="0" smtClean="0">
                <a:solidFill>
                  <a:schemeClr val="bg1"/>
                </a:solidFill>
              </a:rPr>
              <a:t>). </a:t>
            </a:r>
          </a:p>
          <a:p>
            <a:pPr lvl="1"/>
            <a:endParaRPr lang="en-GB" sz="900" dirty="0">
              <a:solidFill>
                <a:schemeClr val="bg1"/>
              </a:solidFill>
            </a:endParaRPr>
          </a:p>
          <a:p>
            <a:r>
              <a:rPr lang="en-GB" sz="2000" b="1" dirty="0" smtClean="0">
                <a:solidFill>
                  <a:schemeClr val="bg1"/>
                </a:solidFill>
              </a:rPr>
              <a:t>Libations:</a:t>
            </a:r>
            <a:r>
              <a:rPr lang="en-GB" sz="1900" b="1" dirty="0" smtClean="0">
                <a:solidFill>
                  <a:schemeClr val="bg1"/>
                </a:solidFill>
              </a:rPr>
              <a:t> </a:t>
            </a:r>
          </a:p>
          <a:p>
            <a:pPr lvl="1"/>
            <a:r>
              <a:rPr lang="en-GB" sz="1700" dirty="0" smtClean="0">
                <a:solidFill>
                  <a:schemeClr val="bg1"/>
                </a:solidFill>
              </a:rPr>
              <a:t>Poured to the gods or the dead – </a:t>
            </a:r>
            <a:r>
              <a:rPr lang="en-GB" sz="1700" i="1" dirty="0" err="1" smtClean="0">
                <a:solidFill>
                  <a:schemeClr val="bg1"/>
                </a:solidFill>
              </a:rPr>
              <a:t>sponde</a:t>
            </a:r>
            <a:r>
              <a:rPr lang="en-GB" sz="1700" i="1" dirty="0" smtClean="0">
                <a:solidFill>
                  <a:schemeClr val="bg1"/>
                </a:solidFill>
              </a:rPr>
              <a:t> </a:t>
            </a:r>
            <a:r>
              <a:rPr lang="en-GB" sz="1700" dirty="0" smtClean="0">
                <a:solidFill>
                  <a:schemeClr val="bg1"/>
                </a:solidFill>
              </a:rPr>
              <a:t>was a libation to ensure familiar actions under protection of the gods – </a:t>
            </a:r>
            <a:r>
              <a:rPr lang="en-GB" sz="1700" i="1" dirty="0" err="1" smtClean="0">
                <a:solidFill>
                  <a:schemeClr val="bg1"/>
                </a:solidFill>
              </a:rPr>
              <a:t>choe</a:t>
            </a:r>
            <a:r>
              <a:rPr lang="en-GB" sz="1700" i="1" dirty="0" smtClean="0">
                <a:solidFill>
                  <a:schemeClr val="bg1"/>
                </a:solidFill>
              </a:rPr>
              <a:t> </a:t>
            </a:r>
            <a:r>
              <a:rPr lang="en-GB" sz="1700" dirty="0" smtClean="0">
                <a:solidFill>
                  <a:schemeClr val="bg1"/>
                </a:solidFill>
              </a:rPr>
              <a:t>was a libation to the dead or chthonic deities.</a:t>
            </a:r>
          </a:p>
          <a:p>
            <a:endParaRPr lang="en-GB" sz="1900" b="1" dirty="0" smtClean="0">
              <a:solidFill>
                <a:schemeClr val="bg1"/>
              </a:solidFill>
            </a:endParaRPr>
          </a:p>
          <a:p>
            <a:endParaRPr lang="en-GB" sz="1200" dirty="0" smtClean="0">
              <a:solidFill>
                <a:schemeClr val="bg1"/>
              </a:solidFill>
            </a:endParaRPr>
          </a:p>
          <a:p>
            <a:pPr marL="585216" lvl="1" indent="0">
              <a:buFont typeface="Wingdings 2"/>
              <a:buNone/>
            </a:pPr>
            <a:endParaRPr lang="en-GB" dirty="0">
              <a:solidFill>
                <a:schemeClr val="bg1"/>
              </a:solidFill>
            </a:endParaRPr>
          </a:p>
        </p:txBody>
      </p:sp>
      <p:pic>
        <p:nvPicPr>
          <p:cNvPr id="3076" name="Picture 4" descr="Citize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53065" y="3353594"/>
            <a:ext cx="2016224" cy="151556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itize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3065" y="4869160"/>
            <a:ext cx="2016224" cy="1512168"/>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6876256" y="6381328"/>
            <a:ext cx="2267744" cy="476672"/>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1300" dirty="0" smtClean="0">
                <a:solidFill>
                  <a:schemeClr val="bg1"/>
                </a:solidFill>
              </a:rPr>
              <a:t>‘The Athenians from the Spartans of </a:t>
            </a:r>
            <a:r>
              <a:rPr lang="en-GB" sz="1300" dirty="0" err="1" smtClean="0">
                <a:solidFill>
                  <a:schemeClr val="bg1"/>
                </a:solidFill>
              </a:rPr>
              <a:t>Pylos</a:t>
            </a:r>
            <a:r>
              <a:rPr lang="en-GB" sz="1300" dirty="0" smtClean="0">
                <a:solidFill>
                  <a:schemeClr val="bg1"/>
                </a:solidFill>
              </a:rPr>
              <a:t>’ </a:t>
            </a:r>
          </a:p>
          <a:p>
            <a:pPr marL="585216" lvl="1" indent="0">
              <a:buFont typeface="Wingdings 2"/>
              <a:buNone/>
            </a:pPr>
            <a:endParaRPr lang="en-GB" sz="800" dirty="0">
              <a:solidFill>
                <a:schemeClr val="bg1"/>
              </a:solidFill>
            </a:endParaRPr>
          </a:p>
        </p:txBody>
      </p:sp>
    </p:spTree>
    <p:extLst>
      <p:ext uri="{BB962C8B-B14F-4D97-AF65-F5344CB8AC3E}">
        <p14:creationId xmlns:p14="http://schemas.microsoft.com/office/powerpoint/2010/main" val="2278495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dirty="0" smtClean="0">
                <a:solidFill>
                  <a:schemeClr val="bg1"/>
                </a:solidFill>
              </a:rPr>
              <a:t>Cult Space</a:t>
            </a:r>
            <a:endParaRPr lang="en-GB" dirty="0">
              <a:solidFill>
                <a:schemeClr val="bg1"/>
              </a:solidFill>
            </a:endParaRPr>
          </a:p>
        </p:txBody>
      </p:sp>
      <p:sp>
        <p:nvSpPr>
          <p:cNvPr id="3" name="Content Placeholder 2"/>
          <p:cNvSpPr>
            <a:spLocks noGrp="1"/>
          </p:cNvSpPr>
          <p:nvPr>
            <p:ph idx="1"/>
          </p:nvPr>
        </p:nvSpPr>
        <p:spPr>
          <a:xfrm>
            <a:off x="0" y="836712"/>
            <a:ext cx="9036496" cy="3888432"/>
          </a:xfrm>
        </p:spPr>
        <p:txBody>
          <a:bodyPr>
            <a:normAutofit/>
          </a:bodyPr>
          <a:lstStyle/>
          <a:p>
            <a:r>
              <a:rPr lang="en-GB" dirty="0" smtClean="0">
                <a:solidFill>
                  <a:schemeClr val="bg1"/>
                </a:solidFill>
              </a:rPr>
              <a:t>Not restricted to specific buildings or locations.</a:t>
            </a:r>
          </a:p>
          <a:p>
            <a:endParaRPr lang="en-GB" sz="900" dirty="0">
              <a:solidFill>
                <a:schemeClr val="bg1"/>
              </a:solidFill>
            </a:endParaRPr>
          </a:p>
          <a:p>
            <a:r>
              <a:rPr lang="en-GB" dirty="0" smtClean="0">
                <a:solidFill>
                  <a:schemeClr val="bg1"/>
                </a:solidFill>
              </a:rPr>
              <a:t>The </a:t>
            </a:r>
            <a:r>
              <a:rPr lang="en-GB" dirty="0">
                <a:solidFill>
                  <a:schemeClr val="bg1"/>
                </a:solidFill>
              </a:rPr>
              <a:t>Sanctuaries </a:t>
            </a:r>
          </a:p>
          <a:p>
            <a:pPr lvl="2"/>
            <a:r>
              <a:rPr lang="en-GB" dirty="0" smtClean="0">
                <a:solidFill>
                  <a:schemeClr val="bg1"/>
                </a:solidFill>
              </a:rPr>
              <a:t>The </a:t>
            </a:r>
            <a:r>
              <a:rPr lang="en-GB" i="1" dirty="0" err="1">
                <a:solidFill>
                  <a:schemeClr val="bg1"/>
                </a:solidFill>
              </a:rPr>
              <a:t>temenos</a:t>
            </a:r>
            <a:r>
              <a:rPr lang="en-GB" i="1" dirty="0">
                <a:solidFill>
                  <a:schemeClr val="bg1"/>
                </a:solidFill>
              </a:rPr>
              <a:t> </a:t>
            </a:r>
            <a:r>
              <a:rPr lang="en-GB" dirty="0" smtClean="0">
                <a:solidFill>
                  <a:schemeClr val="bg1"/>
                </a:solidFill>
              </a:rPr>
              <a:t>(lit. ‘cut-off place)</a:t>
            </a:r>
            <a:r>
              <a:rPr lang="en-GB" dirty="0">
                <a:solidFill>
                  <a:schemeClr val="bg1"/>
                </a:solidFill>
              </a:rPr>
              <a:t> </a:t>
            </a:r>
            <a:r>
              <a:rPr lang="en-GB" dirty="0" smtClean="0">
                <a:solidFill>
                  <a:schemeClr val="bg1"/>
                </a:solidFill>
              </a:rPr>
              <a:t>- </a:t>
            </a:r>
            <a:r>
              <a:rPr lang="en-GB" i="1" dirty="0" err="1" smtClean="0">
                <a:solidFill>
                  <a:schemeClr val="bg1"/>
                </a:solidFill>
              </a:rPr>
              <a:t>Peribolos</a:t>
            </a:r>
            <a:r>
              <a:rPr lang="en-GB" i="1" dirty="0" smtClean="0">
                <a:solidFill>
                  <a:schemeClr val="bg1"/>
                </a:solidFill>
              </a:rPr>
              <a:t> </a:t>
            </a:r>
            <a:r>
              <a:rPr lang="en-GB" dirty="0" smtClean="0">
                <a:solidFill>
                  <a:schemeClr val="bg1"/>
                </a:solidFill>
              </a:rPr>
              <a:t>(boundary wall) - </a:t>
            </a:r>
            <a:r>
              <a:rPr lang="en-GB" i="1" dirty="0" err="1" smtClean="0">
                <a:solidFill>
                  <a:schemeClr val="bg1"/>
                </a:solidFill>
              </a:rPr>
              <a:t>Horoi</a:t>
            </a:r>
            <a:r>
              <a:rPr lang="en-GB" i="1" dirty="0" smtClean="0">
                <a:solidFill>
                  <a:schemeClr val="bg1"/>
                </a:solidFill>
              </a:rPr>
              <a:t> </a:t>
            </a:r>
            <a:r>
              <a:rPr lang="en-GB" dirty="0" smtClean="0">
                <a:solidFill>
                  <a:schemeClr val="bg1"/>
                </a:solidFill>
              </a:rPr>
              <a:t>(marker stones)</a:t>
            </a:r>
            <a:r>
              <a:rPr lang="en-GB" i="1" dirty="0" smtClean="0">
                <a:solidFill>
                  <a:schemeClr val="bg1"/>
                </a:solidFill>
              </a:rPr>
              <a:t> - </a:t>
            </a:r>
            <a:r>
              <a:rPr lang="en-GB" dirty="0" smtClean="0">
                <a:solidFill>
                  <a:schemeClr val="bg1"/>
                </a:solidFill>
              </a:rPr>
              <a:t>The Propylaea (Gateway)</a:t>
            </a:r>
            <a:r>
              <a:rPr lang="en-GB" dirty="0">
                <a:solidFill>
                  <a:schemeClr val="bg1"/>
                </a:solidFill>
              </a:rPr>
              <a:t> </a:t>
            </a:r>
            <a:r>
              <a:rPr lang="en-GB" dirty="0" smtClean="0">
                <a:solidFill>
                  <a:schemeClr val="bg1"/>
                </a:solidFill>
              </a:rPr>
              <a:t>- The </a:t>
            </a:r>
            <a:r>
              <a:rPr lang="en-GB" dirty="0">
                <a:solidFill>
                  <a:schemeClr val="bg1"/>
                </a:solidFill>
              </a:rPr>
              <a:t>Altar(s) </a:t>
            </a:r>
            <a:r>
              <a:rPr lang="en-GB" dirty="0" smtClean="0">
                <a:solidFill>
                  <a:schemeClr val="bg1"/>
                </a:solidFill>
              </a:rPr>
              <a:t>– Temple. </a:t>
            </a:r>
            <a:endParaRPr lang="en-GB" dirty="0">
              <a:solidFill>
                <a:schemeClr val="bg1"/>
              </a:solidFill>
            </a:endParaRPr>
          </a:p>
          <a:p>
            <a:pPr lvl="1"/>
            <a:r>
              <a:rPr lang="en-GB" dirty="0" smtClean="0">
                <a:solidFill>
                  <a:schemeClr val="bg1"/>
                </a:solidFill>
              </a:rPr>
              <a:t>Others</a:t>
            </a:r>
            <a:r>
              <a:rPr lang="en-GB" dirty="0">
                <a:solidFill>
                  <a:schemeClr val="bg1"/>
                </a:solidFill>
              </a:rPr>
              <a:t>: Treasuries / </a:t>
            </a:r>
            <a:r>
              <a:rPr lang="en-GB" dirty="0" err="1">
                <a:solidFill>
                  <a:schemeClr val="bg1"/>
                </a:solidFill>
              </a:rPr>
              <a:t>Stoas</a:t>
            </a:r>
            <a:r>
              <a:rPr lang="en-GB" dirty="0">
                <a:solidFill>
                  <a:schemeClr val="bg1"/>
                </a:solidFill>
              </a:rPr>
              <a:t>/Housing / Dining Rooms / Training Rooms, Exercise Areas, Stadia / Theatres / Fountain Houses / (sometimes) Incubation Houses / </a:t>
            </a:r>
            <a:r>
              <a:rPr lang="en-GB" dirty="0" smtClean="0">
                <a:solidFill>
                  <a:schemeClr val="bg1"/>
                </a:solidFill>
              </a:rPr>
              <a:t>Shops</a:t>
            </a:r>
            <a:endParaRPr lang="en-GB" dirty="0"/>
          </a:p>
          <a:p>
            <a:endParaRPr lang="en-GB" sz="900" dirty="0"/>
          </a:p>
          <a:p>
            <a:endParaRPr lang="en-GB" dirty="0"/>
          </a:p>
        </p:txBody>
      </p:sp>
      <p:sp>
        <p:nvSpPr>
          <p:cNvPr id="5" name="Rectangle 4"/>
          <p:cNvSpPr/>
          <p:nvPr/>
        </p:nvSpPr>
        <p:spPr>
          <a:xfrm>
            <a:off x="-180528" y="4501860"/>
            <a:ext cx="5231556" cy="2246769"/>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Temples were part of religion in the Greek world but cult did not take place in them - houses of cult but not the place of cult practice.  </a:t>
            </a:r>
          </a:p>
        </p:txBody>
      </p:sp>
      <p:pic>
        <p:nvPicPr>
          <p:cNvPr id="6" name="Picture 5"/>
          <p:cNvPicPr>
            <a:picLocks noChangeAspect="1"/>
          </p:cNvPicPr>
          <p:nvPr/>
        </p:nvPicPr>
        <p:blipFill>
          <a:blip r:embed="rId2"/>
          <a:stretch>
            <a:fillRect/>
          </a:stretch>
        </p:blipFill>
        <p:spPr>
          <a:xfrm>
            <a:off x="5225182" y="4369803"/>
            <a:ext cx="2139881" cy="1871634"/>
          </a:xfrm>
          <a:prstGeom prst="rect">
            <a:avLst/>
          </a:prstGeom>
        </p:spPr>
      </p:pic>
      <p:pic>
        <p:nvPicPr>
          <p:cNvPr id="9"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2121" y="4371243"/>
            <a:ext cx="2046683" cy="1887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Content Placeholder 2"/>
          <p:cNvSpPr txBox="1">
            <a:spLocks/>
          </p:cNvSpPr>
          <p:nvPr/>
        </p:nvSpPr>
        <p:spPr>
          <a:xfrm>
            <a:off x="4690117" y="6415973"/>
            <a:ext cx="4453884" cy="33265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1300" dirty="0" smtClean="0">
                <a:solidFill>
                  <a:schemeClr val="bg1"/>
                </a:solidFill>
              </a:rPr>
              <a:t>A terracotta model of a temple from </a:t>
            </a:r>
            <a:r>
              <a:rPr lang="en-GB" sz="1300" dirty="0" err="1" smtClean="0">
                <a:solidFill>
                  <a:schemeClr val="bg1"/>
                </a:solidFill>
              </a:rPr>
              <a:t>Perachora</a:t>
            </a:r>
            <a:r>
              <a:rPr lang="en-GB" sz="1300" dirty="0" smtClean="0">
                <a:solidFill>
                  <a:schemeClr val="bg1"/>
                </a:solidFill>
              </a:rPr>
              <a:t> (700 BC) </a:t>
            </a:r>
          </a:p>
          <a:p>
            <a:pPr marL="585216" lvl="1" indent="0">
              <a:buFont typeface="Wingdings 2"/>
              <a:buNone/>
            </a:pPr>
            <a:endParaRPr lang="en-GB" sz="800" dirty="0">
              <a:solidFill>
                <a:schemeClr val="bg1"/>
              </a:solidFill>
            </a:endParaRPr>
          </a:p>
        </p:txBody>
      </p:sp>
    </p:spTree>
    <p:extLst>
      <p:ext uri="{BB962C8B-B14F-4D97-AF65-F5344CB8AC3E}">
        <p14:creationId xmlns:p14="http://schemas.microsoft.com/office/powerpoint/2010/main" val="5048332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036496" cy="6669360"/>
          </a:xfrm>
        </p:spPr>
        <p:txBody>
          <a:bodyPr>
            <a:normAutofit fontScale="77500" lnSpcReduction="20000"/>
          </a:bodyPr>
          <a:lstStyle/>
          <a:p>
            <a:pPr marL="137160" indent="0">
              <a:buNone/>
            </a:pPr>
            <a:r>
              <a:rPr lang="en-GB" dirty="0" smtClean="0">
                <a:solidFill>
                  <a:schemeClr val="bg1"/>
                </a:solidFill>
              </a:rPr>
              <a:t>“</a:t>
            </a:r>
            <a:r>
              <a:rPr lang="en-GB" dirty="0">
                <a:solidFill>
                  <a:schemeClr val="bg1"/>
                </a:solidFill>
              </a:rPr>
              <a:t>First of all they have to hold more </a:t>
            </a:r>
            <a:r>
              <a:rPr lang="en-GB" b="1" dirty="0">
                <a:solidFill>
                  <a:schemeClr val="bg1"/>
                </a:solidFill>
              </a:rPr>
              <a:t>festivals</a:t>
            </a:r>
            <a:r>
              <a:rPr lang="en-GB" dirty="0">
                <a:solidFill>
                  <a:schemeClr val="bg1"/>
                </a:solidFill>
              </a:rPr>
              <a:t> than any other Greek city (and when these are going on it is even less possible for any of the city's affairs to be transacted</a:t>
            </a:r>
            <a:r>
              <a:rPr lang="en-GB" dirty="0" smtClean="0">
                <a:solidFill>
                  <a:schemeClr val="bg1"/>
                </a:solidFill>
              </a:rPr>
              <a:t>)…” – </a:t>
            </a:r>
            <a:r>
              <a:rPr lang="en-GB" b="1" dirty="0" smtClean="0">
                <a:solidFill>
                  <a:schemeClr val="bg1"/>
                </a:solidFill>
              </a:rPr>
              <a:t>Old Oligarch 3.2</a:t>
            </a:r>
            <a:r>
              <a:rPr lang="en-GB" dirty="0" smtClean="0">
                <a:solidFill>
                  <a:schemeClr val="bg1"/>
                </a:solidFill>
              </a:rPr>
              <a:t>.</a:t>
            </a:r>
          </a:p>
          <a:p>
            <a:pPr marL="137160" indent="0">
              <a:buNone/>
            </a:pPr>
            <a:endParaRPr lang="en-GB" sz="700" dirty="0">
              <a:solidFill>
                <a:schemeClr val="bg1"/>
              </a:solidFill>
            </a:endParaRPr>
          </a:p>
          <a:p>
            <a:r>
              <a:rPr lang="en-GB" sz="2600" b="1" dirty="0" smtClean="0">
                <a:solidFill>
                  <a:schemeClr val="bg1"/>
                </a:solidFill>
              </a:rPr>
              <a:t>Monthly festivals </a:t>
            </a:r>
            <a:r>
              <a:rPr lang="en-GB" sz="2600" dirty="0" smtClean="0">
                <a:solidFill>
                  <a:schemeClr val="bg1"/>
                </a:solidFill>
              </a:rPr>
              <a:t>– first eight days of month devoted to honouring gods birthdays – e.g. Athena birthday celebrated on the 3</a:t>
            </a:r>
            <a:r>
              <a:rPr lang="en-GB" sz="2600" baseline="30000" dirty="0" smtClean="0">
                <a:solidFill>
                  <a:schemeClr val="bg1"/>
                </a:solidFill>
              </a:rPr>
              <a:t>rd</a:t>
            </a:r>
            <a:r>
              <a:rPr lang="en-GB" sz="2600" dirty="0" smtClean="0">
                <a:solidFill>
                  <a:schemeClr val="bg1"/>
                </a:solidFill>
              </a:rPr>
              <a:t> of every month (official birthday 28</a:t>
            </a:r>
            <a:r>
              <a:rPr lang="en-GB" sz="2600" baseline="30000" dirty="0" smtClean="0">
                <a:solidFill>
                  <a:schemeClr val="bg1"/>
                </a:solidFill>
              </a:rPr>
              <a:t>th</a:t>
            </a:r>
            <a:r>
              <a:rPr lang="en-GB" sz="2600" dirty="0" smtClean="0">
                <a:solidFill>
                  <a:schemeClr val="bg1"/>
                </a:solidFill>
              </a:rPr>
              <a:t> of </a:t>
            </a:r>
            <a:r>
              <a:rPr lang="en-GB" sz="2600" dirty="0" err="1" smtClean="0">
                <a:solidFill>
                  <a:schemeClr val="bg1"/>
                </a:solidFill>
              </a:rPr>
              <a:t>Hekatombaion</a:t>
            </a:r>
            <a:r>
              <a:rPr lang="en-GB" sz="2600" dirty="0" smtClean="0">
                <a:solidFill>
                  <a:schemeClr val="bg1"/>
                </a:solidFill>
              </a:rPr>
              <a:t>). </a:t>
            </a:r>
          </a:p>
          <a:p>
            <a:endParaRPr lang="en-GB" sz="700" b="1" dirty="0" smtClean="0">
              <a:solidFill>
                <a:schemeClr val="bg1"/>
              </a:solidFill>
            </a:endParaRPr>
          </a:p>
          <a:p>
            <a:r>
              <a:rPr lang="en-GB" sz="2600" b="1" dirty="0" smtClean="0">
                <a:solidFill>
                  <a:schemeClr val="bg1"/>
                </a:solidFill>
              </a:rPr>
              <a:t>Rites </a:t>
            </a:r>
            <a:r>
              <a:rPr lang="en-GB" sz="2600" b="1" dirty="0">
                <a:solidFill>
                  <a:schemeClr val="bg1"/>
                </a:solidFill>
              </a:rPr>
              <a:t>of passage:</a:t>
            </a:r>
          </a:p>
          <a:p>
            <a:pPr lvl="1"/>
            <a:r>
              <a:rPr lang="en-GB" sz="2200" dirty="0" err="1">
                <a:solidFill>
                  <a:schemeClr val="bg1"/>
                </a:solidFill>
              </a:rPr>
              <a:t>Apatouria</a:t>
            </a:r>
            <a:r>
              <a:rPr lang="en-GB" sz="2200" dirty="0">
                <a:solidFill>
                  <a:schemeClr val="bg1"/>
                </a:solidFill>
              </a:rPr>
              <a:t> </a:t>
            </a:r>
            <a:r>
              <a:rPr lang="en-GB" sz="2200" dirty="0" smtClean="0">
                <a:solidFill>
                  <a:schemeClr val="bg1"/>
                </a:solidFill>
              </a:rPr>
              <a:t>- new-borns</a:t>
            </a:r>
            <a:r>
              <a:rPr lang="en-GB" sz="2200" dirty="0">
                <a:solidFill>
                  <a:schemeClr val="bg1"/>
                </a:solidFill>
              </a:rPr>
              <a:t>, youths and newly married wives were officially registered in their </a:t>
            </a:r>
            <a:r>
              <a:rPr lang="en-GB" sz="2200" dirty="0" err="1">
                <a:solidFill>
                  <a:schemeClr val="bg1"/>
                </a:solidFill>
              </a:rPr>
              <a:t>phratry</a:t>
            </a:r>
            <a:r>
              <a:rPr lang="en-GB" sz="2200" dirty="0">
                <a:solidFill>
                  <a:schemeClr val="bg1"/>
                </a:solidFill>
              </a:rPr>
              <a:t>. </a:t>
            </a:r>
          </a:p>
          <a:p>
            <a:pPr lvl="1"/>
            <a:r>
              <a:rPr lang="en-GB" sz="2200" dirty="0" err="1" smtClean="0">
                <a:solidFill>
                  <a:schemeClr val="bg1"/>
                </a:solidFill>
              </a:rPr>
              <a:t>Brauronia</a:t>
            </a:r>
            <a:r>
              <a:rPr lang="en-GB" sz="2200" dirty="0" smtClean="0">
                <a:solidFill>
                  <a:schemeClr val="bg1"/>
                </a:solidFill>
              </a:rPr>
              <a:t> - girls </a:t>
            </a:r>
            <a:r>
              <a:rPr lang="en-GB" sz="2200" dirty="0">
                <a:solidFill>
                  <a:schemeClr val="bg1"/>
                </a:solidFill>
              </a:rPr>
              <a:t>between 7-11 dressed in saffron robes and acting as ‘bears</a:t>
            </a:r>
            <a:r>
              <a:rPr lang="en-GB" sz="2200" dirty="0" smtClean="0">
                <a:solidFill>
                  <a:schemeClr val="bg1"/>
                </a:solidFill>
              </a:rPr>
              <a:t>’.</a:t>
            </a:r>
          </a:p>
          <a:p>
            <a:pPr lvl="1"/>
            <a:endParaRPr lang="en-GB" sz="600" dirty="0">
              <a:solidFill>
                <a:schemeClr val="bg1"/>
              </a:solidFill>
            </a:endParaRPr>
          </a:p>
          <a:p>
            <a:pPr lvl="0">
              <a:buClr>
                <a:prstClr val="white">
                  <a:shade val="95000"/>
                </a:prstClr>
              </a:buClr>
            </a:pPr>
            <a:r>
              <a:rPr lang="en-GB" sz="2600" b="1" dirty="0">
                <a:solidFill>
                  <a:prstClr val="black"/>
                </a:solidFill>
              </a:rPr>
              <a:t>Agricultural festivals:</a:t>
            </a:r>
          </a:p>
          <a:p>
            <a:pPr lvl="1">
              <a:buClr>
                <a:prstClr val="white"/>
              </a:buClr>
            </a:pPr>
            <a:r>
              <a:rPr lang="en-GB" sz="2200" dirty="0">
                <a:solidFill>
                  <a:prstClr val="black"/>
                </a:solidFill>
              </a:rPr>
              <a:t>In Athens mainly honouring Demeter and Dionysos.</a:t>
            </a:r>
          </a:p>
          <a:p>
            <a:pPr lvl="1">
              <a:buClr>
                <a:prstClr val="white"/>
              </a:buClr>
            </a:pPr>
            <a:r>
              <a:rPr lang="en-GB" sz="2200" dirty="0" smtClean="0">
                <a:solidFill>
                  <a:prstClr val="black"/>
                </a:solidFill>
              </a:rPr>
              <a:t>“</a:t>
            </a:r>
            <a:r>
              <a:rPr lang="en-GB" sz="2200" dirty="0">
                <a:solidFill>
                  <a:prstClr val="black"/>
                </a:solidFill>
              </a:rPr>
              <a:t>For it may be noticed that the sacrifices and festivals of ancient origin take place after harvest, being in fact harvest-festivals; this is because that was the season of the year at which people had most leisure.” – </a:t>
            </a:r>
            <a:r>
              <a:rPr lang="en-GB" sz="2200" b="1" dirty="0">
                <a:solidFill>
                  <a:prstClr val="black"/>
                </a:solidFill>
              </a:rPr>
              <a:t>Aristotle </a:t>
            </a:r>
            <a:r>
              <a:rPr lang="en-GB" sz="2200" b="1" i="1" dirty="0" err="1">
                <a:solidFill>
                  <a:prstClr val="black"/>
                </a:solidFill>
              </a:rPr>
              <a:t>Nicomachian</a:t>
            </a:r>
            <a:r>
              <a:rPr lang="en-GB" sz="2200" b="1" i="1" dirty="0">
                <a:solidFill>
                  <a:prstClr val="black"/>
                </a:solidFill>
              </a:rPr>
              <a:t> Ethics </a:t>
            </a:r>
            <a:r>
              <a:rPr lang="en-GB" sz="2200" b="1" dirty="0">
                <a:solidFill>
                  <a:prstClr val="black"/>
                </a:solidFill>
              </a:rPr>
              <a:t>1160a</a:t>
            </a:r>
            <a:r>
              <a:rPr lang="en-GB" sz="2200" dirty="0">
                <a:solidFill>
                  <a:prstClr val="black"/>
                </a:solidFill>
              </a:rPr>
              <a:t>. </a:t>
            </a:r>
          </a:p>
          <a:p>
            <a:pPr lvl="1">
              <a:buClr>
                <a:prstClr val="white"/>
              </a:buClr>
            </a:pPr>
            <a:r>
              <a:rPr lang="en-GB" sz="2200" dirty="0">
                <a:solidFill>
                  <a:prstClr val="black"/>
                </a:solidFill>
              </a:rPr>
              <a:t>Some festivals conducted in secret by women, e.g. </a:t>
            </a:r>
            <a:r>
              <a:rPr lang="en-GB" sz="2200" dirty="0" err="1">
                <a:solidFill>
                  <a:prstClr val="black"/>
                </a:solidFill>
              </a:rPr>
              <a:t>Thesmophoria</a:t>
            </a:r>
            <a:r>
              <a:rPr lang="en-GB" sz="2200" dirty="0">
                <a:solidFill>
                  <a:prstClr val="black"/>
                </a:solidFill>
              </a:rPr>
              <a:t>. </a:t>
            </a:r>
          </a:p>
          <a:p>
            <a:pPr lvl="1">
              <a:buClr>
                <a:prstClr val="white"/>
              </a:buClr>
            </a:pPr>
            <a:endParaRPr lang="en-GB" sz="500" dirty="0">
              <a:solidFill>
                <a:prstClr val="black"/>
              </a:solidFill>
            </a:endParaRPr>
          </a:p>
          <a:p>
            <a:pPr lvl="0">
              <a:buClr>
                <a:prstClr val="white">
                  <a:shade val="95000"/>
                </a:prstClr>
              </a:buClr>
            </a:pPr>
            <a:r>
              <a:rPr lang="en-GB" sz="2600" b="1" dirty="0">
                <a:solidFill>
                  <a:prstClr val="black"/>
                </a:solidFill>
              </a:rPr>
              <a:t>Festivals for the dead:</a:t>
            </a:r>
          </a:p>
          <a:p>
            <a:pPr lvl="1">
              <a:buClr>
                <a:prstClr val="white"/>
              </a:buClr>
            </a:pPr>
            <a:r>
              <a:rPr lang="en-GB" sz="2200" dirty="0" err="1">
                <a:solidFill>
                  <a:prstClr val="black"/>
                </a:solidFill>
              </a:rPr>
              <a:t>Genesia</a:t>
            </a:r>
            <a:r>
              <a:rPr lang="en-GB" sz="2200" dirty="0">
                <a:solidFill>
                  <a:prstClr val="black"/>
                </a:solidFill>
              </a:rPr>
              <a:t> – a community wide day of remembrance for the dead.</a:t>
            </a:r>
          </a:p>
          <a:p>
            <a:pPr lvl="1">
              <a:buClr>
                <a:prstClr val="white"/>
              </a:buClr>
            </a:pPr>
            <a:r>
              <a:rPr lang="en-GB" sz="2200" dirty="0" err="1">
                <a:solidFill>
                  <a:prstClr val="black"/>
                </a:solidFill>
              </a:rPr>
              <a:t>Nemeseia</a:t>
            </a:r>
            <a:r>
              <a:rPr lang="en-GB" sz="2200" dirty="0">
                <a:solidFill>
                  <a:prstClr val="black"/>
                </a:solidFill>
              </a:rPr>
              <a:t> (from </a:t>
            </a:r>
            <a:r>
              <a:rPr lang="en-GB" sz="2200" i="1" dirty="0">
                <a:solidFill>
                  <a:prstClr val="black"/>
                </a:solidFill>
              </a:rPr>
              <a:t>nemesis</a:t>
            </a:r>
            <a:r>
              <a:rPr lang="en-GB" sz="2200" dirty="0">
                <a:solidFill>
                  <a:prstClr val="black"/>
                </a:solidFill>
              </a:rPr>
              <a:t>) – a festival likely to have been for placating the vengeful dead. </a:t>
            </a:r>
          </a:p>
          <a:p>
            <a:pPr lvl="1">
              <a:buClr>
                <a:prstClr val="white"/>
              </a:buClr>
            </a:pPr>
            <a:endParaRPr lang="en-GB" sz="500" dirty="0">
              <a:solidFill>
                <a:prstClr val="black"/>
              </a:solidFill>
            </a:endParaRPr>
          </a:p>
          <a:p>
            <a:pPr lvl="0">
              <a:buClr>
                <a:prstClr val="white">
                  <a:shade val="95000"/>
                </a:prstClr>
              </a:buClr>
            </a:pPr>
            <a:r>
              <a:rPr lang="en-GB" sz="2600" dirty="0">
                <a:solidFill>
                  <a:prstClr val="black"/>
                </a:solidFill>
              </a:rPr>
              <a:t>Other festivals include the </a:t>
            </a:r>
            <a:r>
              <a:rPr lang="en-GB" sz="2600" dirty="0" err="1">
                <a:solidFill>
                  <a:prstClr val="black"/>
                </a:solidFill>
              </a:rPr>
              <a:t>Panathenaea</a:t>
            </a:r>
            <a:r>
              <a:rPr lang="en-GB" sz="2600" dirty="0">
                <a:solidFill>
                  <a:prstClr val="black"/>
                </a:solidFill>
              </a:rPr>
              <a:t> (All-Athenian festival) held on the birthday of Athena. Also the City Dionysia – competitions of dramatic and lyric poetry were performed in the theatre of Dionysos. </a:t>
            </a:r>
          </a:p>
          <a:p>
            <a:pPr lvl="1"/>
            <a:endParaRPr lang="en-GB" dirty="0">
              <a:solidFill>
                <a:schemeClr val="bg1"/>
              </a:solidFill>
            </a:endParaRPr>
          </a:p>
          <a:p>
            <a:endParaRPr lang="en-GB" dirty="0">
              <a:solidFill>
                <a:schemeClr val="bg1"/>
              </a:solidFill>
            </a:endParaRPr>
          </a:p>
          <a:p>
            <a:pPr lvl="2"/>
            <a:endParaRPr lang="en-GB" dirty="0">
              <a:solidFill>
                <a:schemeClr val="bg1"/>
              </a:solidFill>
            </a:endParaRPr>
          </a:p>
        </p:txBody>
      </p:sp>
    </p:spTree>
    <p:extLst>
      <p:ext uri="{BB962C8B-B14F-4D97-AF65-F5344CB8AC3E}">
        <p14:creationId xmlns:p14="http://schemas.microsoft.com/office/powerpoint/2010/main" val="2953717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Piety and Impiety</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lnSpcReduction="10000"/>
          </a:bodyPr>
          <a:lstStyle/>
          <a:p>
            <a:r>
              <a:rPr lang="en-GB" dirty="0" smtClean="0">
                <a:solidFill>
                  <a:schemeClr val="bg1"/>
                </a:solidFill>
              </a:rPr>
              <a:t>About proper behaviour towards the gods (rather than a Judaeo-Christian concept of sin).</a:t>
            </a:r>
          </a:p>
          <a:p>
            <a:endParaRPr lang="en-GB" sz="1100" dirty="0">
              <a:solidFill>
                <a:schemeClr val="bg1"/>
              </a:solidFill>
            </a:endParaRPr>
          </a:p>
          <a:p>
            <a:r>
              <a:rPr lang="en-GB" dirty="0" smtClean="0">
                <a:solidFill>
                  <a:schemeClr val="bg1"/>
                </a:solidFill>
              </a:rPr>
              <a:t>Piety – </a:t>
            </a:r>
            <a:r>
              <a:rPr lang="en-GB" i="1" dirty="0" err="1" smtClean="0">
                <a:solidFill>
                  <a:schemeClr val="bg1"/>
                </a:solidFill>
              </a:rPr>
              <a:t>eusebeia</a:t>
            </a:r>
            <a:r>
              <a:rPr lang="en-GB" i="1" dirty="0" smtClean="0">
                <a:solidFill>
                  <a:schemeClr val="bg1"/>
                </a:solidFill>
              </a:rPr>
              <a:t> </a:t>
            </a:r>
            <a:r>
              <a:rPr lang="en-GB" dirty="0" smtClean="0">
                <a:solidFill>
                  <a:schemeClr val="bg1"/>
                </a:solidFill>
              </a:rPr>
              <a:t>– doing the right thing in regards to reverence (</a:t>
            </a:r>
            <a:r>
              <a:rPr lang="en-GB" i="1" dirty="0" err="1" smtClean="0">
                <a:solidFill>
                  <a:schemeClr val="bg1"/>
                </a:solidFill>
              </a:rPr>
              <a:t>sebas</a:t>
            </a:r>
            <a:r>
              <a:rPr lang="en-GB" dirty="0" smtClean="0">
                <a:solidFill>
                  <a:schemeClr val="bg1"/>
                </a:solidFill>
              </a:rPr>
              <a:t>). Correct conduct towards one’s parents, fatherland and the dead.  </a:t>
            </a:r>
          </a:p>
          <a:p>
            <a:endParaRPr lang="en-GB" sz="1100" dirty="0">
              <a:solidFill>
                <a:schemeClr val="bg1"/>
              </a:solidFill>
            </a:endParaRPr>
          </a:p>
          <a:p>
            <a:r>
              <a:rPr lang="en-GB" dirty="0" smtClean="0">
                <a:solidFill>
                  <a:schemeClr val="bg1"/>
                </a:solidFill>
              </a:rPr>
              <a:t>Impiety – </a:t>
            </a:r>
            <a:r>
              <a:rPr lang="en-GB" i="1" dirty="0" err="1" smtClean="0">
                <a:solidFill>
                  <a:schemeClr val="bg1"/>
                </a:solidFill>
              </a:rPr>
              <a:t>asebia</a:t>
            </a:r>
            <a:r>
              <a:rPr lang="en-GB" i="1" dirty="0" smtClean="0">
                <a:solidFill>
                  <a:schemeClr val="bg1"/>
                </a:solidFill>
              </a:rPr>
              <a:t> </a:t>
            </a:r>
            <a:r>
              <a:rPr lang="en-GB" dirty="0" smtClean="0">
                <a:solidFill>
                  <a:schemeClr val="bg1"/>
                </a:solidFill>
              </a:rPr>
              <a:t>– offences against established procedure rather than say heresy. Mutilating statues, profaning rites, introducing new gods. </a:t>
            </a:r>
          </a:p>
          <a:p>
            <a:endParaRPr lang="en-GB" sz="1100" dirty="0">
              <a:solidFill>
                <a:schemeClr val="bg1"/>
              </a:solidFill>
            </a:endParaRPr>
          </a:p>
          <a:p>
            <a:r>
              <a:rPr lang="en-GB" dirty="0" smtClean="0">
                <a:solidFill>
                  <a:schemeClr val="bg1"/>
                </a:solidFill>
              </a:rPr>
              <a:t>Presenting the gods in a ludicrous light in plays not necessarily regarded as impious, cf. Aristophanes </a:t>
            </a:r>
            <a:r>
              <a:rPr lang="en-GB" i="1" dirty="0" smtClean="0">
                <a:solidFill>
                  <a:schemeClr val="bg1"/>
                </a:solidFill>
              </a:rPr>
              <a:t>Frogs</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013507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476672"/>
            <a:ext cx="8363272"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Pollution and Purification </a:t>
            </a:r>
            <a:endParaRPr lang="en-GB" sz="6000" b="1" dirty="0">
              <a:solidFill>
                <a:schemeClr val="bg1"/>
              </a:solidFill>
            </a:endParaRPr>
          </a:p>
        </p:txBody>
      </p:sp>
    </p:spTree>
    <p:extLst>
      <p:ext uri="{BB962C8B-B14F-4D97-AF65-F5344CB8AC3E}">
        <p14:creationId xmlns:p14="http://schemas.microsoft.com/office/powerpoint/2010/main" val="2037019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dirty="0" smtClean="0">
                <a:solidFill>
                  <a:schemeClr val="bg1"/>
                </a:solidFill>
              </a:rPr>
              <a:t>Miasma</a:t>
            </a:r>
            <a:endParaRPr lang="en-GB" dirty="0">
              <a:solidFill>
                <a:schemeClr val="bg1"/>
              </a:solidFill>
            </a:endParaRPr>
          </a:p>
        </p:txBody>
      </p:sp>
      <p:sp>
        <p:nvSpPr>
          <p:cNvPr id="3" name="Content Placeholder 2"/>
          <p:cNvSpPr>
            <a:spLocks noGrp="1"/>
          </p:cNvSpPr>
          <p:nvPr>
            <p:ph idx="1"/>
          </p:nvPr>
        </p:nvSpPr>
        <p:spPr>
          <a:xfrm>
            <a:off x="0" y="836712"/>
            <a:ext cx="9144000" cy="6021288"/>
          </a:xfrm>
        </p:spPr>
        <p:txBody>
          <a:bodyPr>
            <a:normAutofit fontScale="62500" lnSpcReduction="20000"/>
          </a:bodyPr>
          <a:lstStyle/>
          <a:p>
            <a:r>
              <a:rPr lang="en-GB" i="1" dirty="0" smtClean="0">
                <a:solidFill>
                  <a:schemeClr val="bg1"/>
                </a:solidFill>
              </a:rPr>
              <a:t>Miasma –</a:t>
            </a:r>
            <a:r>
              <a:rPr lang="en-GB" dirty="0" smtClean="0">
                <a:solidFill>
                  <a:schemeClr val="bg1"/>
                </a:solidFill>
              </a:rPr>
              <a:t> stain, defilement, pollution.</a:t>
            </a:r>
          </a:p>
          <a:p>
            <a:endParaRPr lang="en-GB" sz="600" dirty="0">
              <a:solidFill>
                <a:schemeClr val="bg1"/>
              </a:solidFill>
            </a:endParaRPr>
          </a:p>
          <a:p>
            <a:r>
              <a:rPr lang="en-GB" b="1" dirty="0" smtClean="0">
                <a:solidFill>
                  <a:schemeClr val="bg1"/>
                </a:solidFill>
              </a:rPr>
              <a:t>Sexual Intercourse:</a:t>
            </a:r>
            <a:r>
              <a:rPr lang="en-GB" dirty="0" smtClean="0">
                <a:solidFill>
                  <a:schemeClr val="bg1"/>
                </a:solidFill>
              </a:rPr>
              <a:t> </a:t>
            </a:r>
          </a:p>
          <a:p>
            <a:pPr lvl="1"/>
            <a:r>
              <a:rPr lang="en-GB" dirty="0" smtClean="0">
                <a:solidFill>
                  <a:schemeClr val="bg1"/>
                </a:solidFill>
              </a:rPr>
              <a:t>‘Mildly polluting’, but the Greeks performed no purification rituals after sex – violate a sacred space by having sex in it.</a:t>
            </a:r>
          </a:p>
          <a:p>
            <a:pPr lvl="1"/>
            <a:r>
              <a:rPr lang="en-GB" dirty="0" smtClean="0">
                <a:solidFill>
                  <a:schemeClr val="bg1"/>
                </a:solidFill>
              </a:rPr>
              <a:t>Worshipers or priest may be enjoined to temporary abstinence before and during certain rites/festivals.  </a:t>
            </a:r>
          </a:p>
          <a:p>
            <a:pPr lvl="1"/>
            <a:r>
              <a:rPr lang="en-GB" dirty="0" smtClean="0">
                <a:solidFill>
                  <a:schemeClr val="bg1"/>
                </a:solidFill>
              </a:rPr>
              <a:t>Babylonians and sex – </a:t>
            </a:r>
            <a:r>
              <a:rPr lang="en-GB" b="1" dirty="0" smtClean="0">
                <a:solidFill>
                  <a:schemeClr val="bg1"/>
                </a:solidFill>
              </a:rPr>
              <a:t>Herodotus 1.198</a:t>
            </a:r>
            <a:r>
              <a:rPr lang="en-GB" dirty="0" smtClean="0">
                <a:solidFill>
                  <a:schemeClr val="bg1"/>
                </a:solidFill>
              </a:rPr>
              <a:t>.</a:t>
            </a:r>
          </a:p>
          <a:p>
            <a:pPr lvl="1"/>
            <a:endParaRPr lang="en-GB" sz="600" dirty="0">
              <a:solidFill>
                <a:schemeClr val="bg1"/>
              </a:solidFill>
            </a:endParaRPr>
          </a:p>
          <a:p>
            <a:r>
              <a:rPr lang="en-GB" b="1" dirty="0" smtClean="0">
                <a:solidFill>
                  <a:schemeClr val="bg1"/>
                </a:solidFill>
              </a:rPr>
              <a:t>Childbirth:</a:t>
            </a:r>
          </a:p>
          <a:p>
            <a:pPr lvl="1"/>
            <a:r>
              <a:rPr lang="en-GB" dirty="0">
                <a:solidFill>
                  <a:schemeClr val="bg1"/>
                </a:solidFill>
              </a:rPr>
              <a:t>P</a:t>
            </a:r>
            <a:r>
              <a:rPr lang="en-GB" dirty="0" smtClean="0">
                <a:solidFill>
                  <a:schemeClr val="bg1"/>
                </a:solidFill>
              </a:rPr>
              <a:t>riests avoided contact with women giving birth.</a:t>
            </a:r>
          </a:p>
          <a:p>
            <a:pPr lvl="1"/>
            <a:r>
              <a:rPr lang="en-GB" dirty="0" smtClean="0">
                <a:solidFill>
                  <a:schemeClr val="bg1"/>
                </a:solidFill>
              </a:rPr>
              <a:t>A house in which a birth was taking place had to be smeared with pitch, either to prevent the pollution seeping out or ‘to drive away </a:t>
            </a:r>
            <a:r>
              <a:rPr lang="en-GB" i="1" dirty="0" err="1" smtClean="0">
                <a:solidFill>
                  <a:schemeClr val="bg1"/>
                </a:solidFill>
              </a:rPr>
              <a:t>daimones</a:t>
            </a:r>
            <a:r>
              <a:rPr lang="en-GB" dirty="0" smtClean="0">
                <a:solidFill>
                  <a:schemeClr val="bg1"/>
                </a:solidFill>
              </a:rPr>
              <a:t>’. </a:t>
            </a:r>
          </a:p>
          <a:p>
            <a:pPr lvl="1"/>
            <a:r>
              <a:rPr lang="en-GB" dirty="0" smtClean="0">
                <a:solidFill>
                  <a:schemeClr val="bg1"/>
                </a:solidFill>
              </a:rPr>
              <a:t>Pollution ceased forty days after childbirth. </a:t>
            </a:r>
          </a:p>
          <a:p>
            <a:r>
              <a:rPr lang="en-GB" b="1" dirty="0">
                <a:solidFill>
                  <a:schemeClr val="bg1"/>
                </a:solidFill>
              </a:rPr>
              <a:t>Death:</a:t>
            </a:r>
          </a:p>
          <a:p>
            <a:pPr lvl="1"/>
            <a:r>
              <a:rPr lang="en-GB" dirty="0">
                <a:solidFill>
                  <a:schemeClr val="bg1"/>
                </a:solidFill>
              </a:rPr>
              <a:t>Purification rituals involved washing the </a:t>
            </a:r>
            <a:r>
              <a:rPr lang="en-GB" dirty="0" smtClean="0">
                <a:solidFill>
                  <a:schemeClr val="bg1"/>
                </a:solidFill>
              </a:rPr>
              <a:t>corpse – water outside house for purifying – washing after the funeral.</a:t>
            </a:r>
            <a:endParaRPr lang="en-GB" dirty="0">
              <a:solidFill>
                <a:schemeClr val="bg1"/>
              </a:solidFill>
            </a:endParaRPr>
          </a:p>
          <a:p>
            <a:pPr lvl="1"/>
            <a:r>
              <a:rPr lang="en-GB" dirty="0" smtClean="0">
                <a:solidFill>
                  <a:schemeClr val="bg1"/>
                </a:solidFill>
              </a:rPr>
              <a:t>Priests </a:t>
            </a:r>
            <a:r>
              <a:rPr lang="en-GB" dirty="0">
                <a:solidFill>
                  <a:schemeClr val="bg1"/>
                </a:solidFill>
              </a:rPr>
              <a:t>forbidden contact with the dead, those in recent contact with the dead </a:t>
            </a:r>
            <a:r>
              <a:rPr lang="en-GB" dirty="0" smtClean="0">
                <a:solidFill>
                  <a:schemeClr val="bg1"/>
                </a:solidFill>
              </a:rPr>
              <a:t>stayed </a:t>
            </a:r>
            <a:r>
              <a:rPr lang="en-GB" dirty="0">
                <a:solidFill>
                  <a:schemeClr val="bg1"/>
                </a:solidFill>
              </a:rPr>
              <a:t>away from temples.</a:t>
            </a:r>
          </a:p>
          <a:p>
            <a:pPr lvl="1"/>
            <a:endParaRPr lang="en-GB" sz="600" dirty="0">
              <a:solidFill>
                <a:schemeClr val="bg1"/>
              </a:solidFill>
            </a:endParaRPr>
          </a:p>
          <a:p>
            <a:r>
              <a:rPr lang="en-GB" b="1" dirty="0">
                <a:solidFill>
                  <a:schemeClr val="bg1"/>
                </a:solidFill>
              </a:rPr>
              <a:t>Homicide: </a:t>
            </a:r>
          </a:p>
          <a:p>
            <a:pPr lvl="1"/>
            <a:r>
              <a:rPr lang="en-GB" dirty="0">
                <a:solidFill>
                  <a:schemeClr val="bg1"/>
                </a:solidFill>
              </a:rPr>
              <a:t>Deliberate or involuntary both polluting. </a:t>
            </a:r>
          </a:p>
          <a:p>
            <a:pPr lvl="1"/>
            <a:r>
              <a:rPr lang="en-GB" dirty="0">
                <a:solidFill>
                  <a:schemeClr val="bg1"/>
                </a:solidFill>
              </a:rPr>
              <a:t>Those condemned to death in Athens compelled to take their own life (e.g. Socrates and hemlock). </a:t>
            </a:r>
          </a:p>
          <a:p>
            <a:pPr lvl="1"/>
            <a:r>
              <a:rPr lang="en-GB" dirty="0">
                <a:solidFill>
                  <a:schemeClr val="bg1"/>
                </a:solidFill>
              </a:rPr>
              <a:t>This pollution could be seen to be very harmful to the community (cf. Sophocles </a:t>
            </a:r>
            <a:r>
              <a:rPr lang="en-GB" i="1" dirty="0">
                <a:solidFill>
                  <a:schemeClr val="bg1"/>
                </a:solidFill>
              </a:rPr>
              <a:t>Oedipus</a:t>
            </a:r>
            <a:r>
              <a:rPr lang="en-GB" dirty="0">
                <a:solidFill>
                  <a:schemeClr val="bg1"/>
                </a:solidFill>
              </a:rPr>
              <a:t>).</a:t>
            </a:r>
          </a:p>
          <a:p>
            <a:pPr lvl="1"/>
            <a:r>
              <a:rPr lang="en-GB" dirty="0" smtClean="0">
                <a:solidFill>
                  <a:schemeClr val="bg1"/>
                </a:solidFill>
              </a:rPr>
              <a:t>“Not </a:t>
            </a:r>
            <a:r>
              <a:rPr lang="en-GB" dirty="0">
                <a:solidFill>
                  <a:schemeClr val="bg1"/>
                </a:solidFill>
              </a:rPr>
              <a:t>only have fellow-passengers of mine enjoyed the calmest of voyages: but whenever I have attended a sacrifice, that sacrifice has invariably been successful. I claim that these facts furnish the strongest presumption in my favour that the charge brought against me by the prosecution is unfounded; I have witnesses to confirm them.” – </a:t>
            </a:r>
            <a:r>
              <a:rPr lang="en-GB" b="1" dirty="0">
                <a:solidFill>
                  <a:schemeClr val="bg1"/>
                </a:solidFill>
              </a:rPr>
              <a:t>Antiphon </a:t>
            </a:r>
            <a:r>
              <a:rPr lang="en-GB" b="1" i="1" dirty="0" smtClean="0">
                <a:solidFill>
                  <a:schemeClr val="bg1"/>
                </a:solidFill>
              </a:rPr>
              <a:t>Murder </a:t>
            </a:r>
            <a:r>
              <a:rPr lang="en-GB" b="1" i="1" dirty="0">
                <a:solidFill>
                  <a:schemeClr val="bg1"/>
                </a:solidFill>
              </a:rPr>
              <a:t>of </a:t>
            </a:r>
            <a:r>
              <a:rPr lang="en-GB" b="1" i="1" dirty="0" err="1">
                <a:solidFill>
                  <a:schemeClr val="bg1"/>
                </a:solidFill>
              </a:rPr>
              <a:t>Herodes</a:t>
            </a:r>
            <a:r>
              <a:rPr lang="en-GB" b="1" i="1" dirty="0">
                <a:solidFill>
                  <a:schemeClr val="bg1"/>
                </a:solidFill>
              </a:rPr>
              <a:t> </a:t>
            </a:r>
            <a:r>
              <a:rPr lang="en-GB" b="1" dirty="0">
                <a:solidFill>
                  <a:schemeClr val="bg1"/>
                </a:solidFill>
              </a:rPr>
              <a:t>5.82-83</a:t>
            </a:r>
            <a:r>
              <a:rPr lang="en-GB" dirty="0">
                <a:solidFill>
                  <a:schemeClr val="bg1"/>
                </a:solidFill>
              </a:rPr>
              <a:t>.</a:t>
            </a:r>
          </a:p>
          <a:p>
            <a:pPr lvl="1"/>
            <a:endParaRPr lang="en-GB" dirty="0">
              <a:solidFill>
                <a:schemeClr val="bg1"/>
              </a:solidFill>
            </a:endParaRPr>
          </a:p>
        </p:txBody>
      </p:sp>
    </p:spTree>
    <p:extLst>
      <p:ext uri="{BB962C8B-B14F-4D97-AF65-F5344CB8AC3E}">
        <p14:creationId xmlns:p14="http://schemas.microsoft.com/office/powerpoint/2010/main" val="3258999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7317432"/>
          </a:xfrm>
        </p:spPr>
        <p:txBody>
          <a:bodyPr>
            <a:normAutofit fontScale="85000" lnSpcReduction="20000"/>
          </a:bodyPr>
          <a:lstStyle/>
          <a:p>
            <a:pPr marL="137160" indent="0">
              <a:buNone/>
            </a:pPr>
            <a:r>
              <a:rPr lang="en-GB" dirty="0" smtClean="0">
                <a:solidFill>
                  <a:schemeClr val="bg1"/>
                </a:solidFill>
              </a:rPr>
              <a:t>“</a:t>
            </a:r>
            <a:r>
              <a:rPr lang="en-GB" dirty="0">
                <a:solidFill>
                  <a:schemeClr val="bg1"/>
                </a:solidFill>
              </a:rPr>
              <a:t>The total number of crowns that </a:t>
            </a:r>
            <a:r>
              <a:rPr lang="en-GB" dirty="0" smtClean="0">
                <a:solidFill>
                  <a:schemeClr val="bg1"/>
                </a:solidFill>
              </a:rPr>
              <a:t>he [</a:t>
            </a:r>
            <a:r>
              <a:rPr lang="en-GB" dirty="0" err="1" smtClean="0">
                <a:solidFill>
                  <a:schemeClr val="bg1"/>
                </a:solidFill>
              </a:rPr>
              <a:t>Theagenes</a:t>
            </a:r>
            <a:r>
              <a:rPr lang="en-GB" dirty="0" smtClean="0">
                <a:solidFill>
                  <a:schemeClr val="bg1"/>
                </a:solidFill>
              </a:rPr>
              <a:t> of Thasos] </a:t>
            </a:r>
            <a:r>
              <a:rPr lang="en-GB" dirty="0">
                <a:solidFill>
                  <a:schemeClr val="bg1"/>
                </a:solidFill>
              </a:rPr>
              <a:t>won was one thousand four </a:t>
            </a:r>
            <a:r>
              <a:rPr lang="en-GB" dirty="0" smtClean="0">
                <a:solidFill>
                  <a:schemeClr val="bg1"/>
                </a:solidFill>
              </a:rPr>
              <a:t>hundred. </a:t>
            </a:r>
            <a:r>
              <a:rPr lang="en-GB" dirty="0">
                <a:solidFill>
                  <a:schemeClr val="bg1"/>
                </a:solidFill>
              </a:rPr>
              <a:t>When he departed this life, one </a:t>
            </a:r>
            <a:r>
              <a:rPr lang="en-GB" dirty="0" smtClean="0">
                <a:solidFill>
                  <a:schemeClr val="bg1"/>
                </a:solidFill>
              </a:rPr>
              <a:t>of… his </a:t>
            </a:r>
            <a:r>
              <a:rPr lang="en-GB" dirty="0">
                <a:solidFill>
                  <a:schemeClr val="bg1"/>
                </a:solidFill>
              </a:rPr>
              <a:t>enemies while he lived came every night to the statue of </a:t>
            </a:r>
            <a:r>
              <a:rPr lang="en-GB" dirty="0" err="1">
                <a:solidFill>
                  <a:schemeClr val="bg1"/>
                </a:solidFill>
              </a:rPr>
              <a:t>Theagenes</a:t>
            </a:r>
            <a:r>
              <a:rPr lang="en-GB" dirty="0">
                <a:solidFill>
                  <a:schemeClr val="bg1"/>
                </a:solidFill>
              </a:rPr>
              <a:t> and flogged the bronze as though he were ill-treating </a:t>
            </a:r>
            <a:r>
              <a:rPr lang="en-GB" dirty="0" err="1">
                <a:solidFill>
                  <a:schemeClr val="bg1"/>
                </a:solidFill>
              </a:rPr>
              <a:t>Theagenes</a:t>
            </a:r>
            <a:r>
              <a:rPr lang="en-GB" dirty="0">
                <a:solidFill>
                  <a:schemeClr val="bg1"/>
                </a:solidFill>
              </a:rPr>
              <a:t> himself. The statue put an end to the outrage by falling on him, but the sons of the dead man prosecuted the statue for murder. So the </a:t>
            </a:r>
            <a:r>
              <a:rPr lang="en-GB" dirty="0" err="1">
                <a:solidFill>
                  <a:schemeClr val="bg1"/>
                </a:solidFill>
              </a:rPr>
              <a:t>Thasians</a:t>
            </a:r>
            <a:r>
              <a:rPr lang="en-GB" dirty="0">
                <a:solidFill>
                  <a:schemeClr val="bg1"/>
                </a:solidFill>
              </a:rPr>
              <a:t> dropped the statue to the bottom of the sea, adopting the principle of </a:t>
            </a:r>
            <a:r>
              <a:rPr lang="en-GB" dirty="0" err="1" smtClean="0">
                <a:solidFill>
                  <a:schemeClr val="bg1"/>
                </a:solidFill>
              </a:rPr>
              <a:t>Drako</a:t>
            </a:r>
            <a:r>
              <a:rPr lang="en-GB" dirty="0" smtClean="0">
                <a:solidFill>
                  <a:schemeClr val="bg1"/>
                </a:solidFill>
              </a:rPr>
              <a:t>… </a:t>
            </a:r>
            <a:r>
              <a:rPr lang="en-GB" dirty="0">
                <a:solidFill>
                  <a:schemeClr val="bg1"/>
                </a:solidFill>
              </a:rPr>
              <a:t>inflicted banishment even on lifeless things, should one of them fall and kill a man</a:t>
            </a:r>
            <a:r>
              <a:rPr lang="en-GB" dirty="0" smtClean="0">
                <a:solidFill>
                  <a:schemeClr val="bg1"/>
                </a:solidFill>
              </a:rPr>
              <a:t>.</a:t>
            </a:r>
            <a:r>
              <a:rPr lang="en-GB" dirty="0"/>
              <a:t> </a:t>
            </a:r>
            <a:r>
              <a:rPr lang="en-GB" dirty="0">
                <a:solidFill>
                  <a:schemeClr val="bg1"/>
                </a:solidFill>
              </a:rPr>
              <a:t>But in course of time, when the earth yielded no crop to the </a:t>
            </a:r>
            <a:r>
              <a:rPr lang="en-GB" dirty="0" err="1">
                <a:solidFill>
                  <a:schemeClr val="bg1"/>
                </a:solidFill>
              </a:rPr>
              <a:t>Thasians</a:t>
            </a:r>
            <a:r>
              <a:rPr lang="en-GB" dirty="0">
                <a:solidFill>
                  <a:schemeClr val="bg1"/>
                </a:solidFill>
              </a:rPr>
              <a:t>, they sent envoys </a:t>
            </a:r>
            <a:r>
              <a:rPr lang="en-GB" dirty="0" smtClean="0">
                <a:solidFill>
                  <a:schemeClr val="bg1"/>
                </a:solidFill>
              </a:rPr>
              <a:t>to</a:t>
            </a:r>
            <a:r>
              <a:rPr lang="en-GB" dirty="0">
                <a:solidFill>
                  <a:schemeClr val="bg1"/>
                </a:solidFill>
              </a:rPr>
              <a:t> </a:t>
            </a:r>
            <a:r>
              <a:rPr lang="en-GB" dirty="0" smtClean="0">
                <a:solidFill>
                  <a:schemeClr val="bg1"/>
                </a:solidFill>
              </a:rPr>
              <a:t>Delphi </a:t>
            </a:r>
            <a:r>
              <a:rPr lang="en-GB" dirty="0">
                <a:solidFill>
                  <a:schemeClr val="bg1"/>
                </a:solidFill>
              </a:rPr>
              <a:t>and the god instructed them to receive back the exiles. At this command they received them back, but their restoration brought no remedy of the famine. So for the second time they went to the </a:t>
            </a:r>
            <a:r>
              <a:rPr lang="en-GB" dirty="0" err="1">
                <a:solidFill>
                  <a:schemeClr val="bg1"/>
                </a:solidFill>
              </a:rPr>
              <a:t>Pythian</a:t>
            </a:r>
            <a:r>
              <a:rPr lang="en-GB" dirty="0">
                <a:solidFill>
                  <a:schemeClr val="bg1"/>
                </a:solidFill>
              </a:rPr>
              <a:t> priestess, saying that although they had obeyed her instructions the wrath of the gods still abode with them</a:t>
            </a:r>
            <a:r>
              <a:rPr lang="en-GB" dirty="0" smtClean="0">
                <a:solidFill>
                  <a:schemeClr val="bg1"/>
                </a:solidFill>
              </a:rPr>
              <a:t>.</a:t>
            </a:r>
            <a:r>
              <a:rPr lang="en-GB" dirty="0"/>
              <a:t> </a:t>
            </a:r>
            <a:r>
              <a:rPr lang="en-GB" dirty="0">
                <a:solidFill>
                  <a:schemeClr val="bg1"/>
                </a:solidFill>
              </a:rPr>
              <a:t>Whereupon the </a:t>
            </a:r>
            <a:r>
              <a:rPr lang="en-GB" dirty="0" err="1">
                <a:solidFill>
                  <a:schemeClr val="bg1"/>
                </a:solidFill>
              </a:rPr>
              <a:t>Pythian</a:t>
            </a:r>
            <a:r>
              <a:rPr lang="en-GB" dirty="0">
                <a:solidFill>
                  <a:schemeClr val="bg1"/>
                </a:solidFill>
              </a:rPr>
              <a:t> priestess replied to them :—“But you have forgotten your great </a:t>
            </a:r>
            <a:r>
              <a:rPr lang="en-GB" dirty="0" err="1">
                <a:solidFill>
                  <a:schemeClr val="bg1"/>
                </a:solidFill>
              </a:rPr>
              <a:t>Theagenes</a:t>
            </a:r>
            <a:r>
              <a:rPr lang="en-GB" dirty="0" smtClean="0">
                <a:solidFill>
                  <a:schemeClr val="bg1"/>
                </a:solidFill>
              </a:rPr>
              <a:t>.”</a:t>
            </a:r>
            <a:r>
              <a:rPr lang="en-GB" dirty="0">
                <a:solidFill>
                  <a:schemeClr val="bg1"/>
                </a:solidFill>
              </a:rPr>
              <a:t>And when they could not think of a contrivance to recover the statue of </a:t>
            </a:r>
            <a:r>
              <a:rPr lang="en-GB" dirty="0" err="1">
                <a:solidFill>
                  <a:schemeClr val="bg1"/>
                </a:solidFill>
              </a:rPr>
              <a:t>Theagenes</a:t>
            </a:r>
            <a:r>
              <a:rPr lang="en-GB" dirty="0">
                <a:solidFill>
                  <a:schemeClr val="bg1"/>
                </a:solidFill>
              </a:rPr>
              <a:t>, fishermen, they say, after putting out to sea for a catch of fish caught the statue in their net and brought it back to land. The </a:t>
            </a:r>
            <a:r>
              <a:rPr lang="en-GB" dirty="0" err="1">
                <a:solidFill>
                  <a:schemeClr val="bg1"/>
                </a:solidFill>
              </a:rPr>
              <a:t>Thasians</a:t>
            </a:r>
            <a:r>
              <a:rPr lang="en-GB" dirty="0">
                <a:solidFill>
                  <a:schemeClr val="bg1"/>
                </a:solidFill>
              </a:rPr>
              <a:t> set it up in its original position, and are wont to sacrifice to him as to a god</a:t>
            </a:r>
            <a:r>
              <a:rPr lang="en-GB" dirty="0" smtClean="0">
                <a:solidFill>
                  <a:schemeClr val="bg1"/>
                </a:solidFill>
              </a:rPr>
              <a:t>.” – </a:t>
            </a:r>
            <a:r>
              <a:rPr lang="en-GB" b="1" dirty="0" smtClean="0">
                <a:solidFill>
                  <a:schemeClr val="bg1"/>
                </a:solidFill>
              </a:rPr>
              <a:t>Pausanias 6.11.5-8</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186725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5" name="Content Placeholder 4"/>
          <p:cNvSpPr>
            <a:spLocks noGrp="1"/>
          </p:cNvSpPr>
          <p:nvPr>
            <p:ph idx="1"/>
          </p:nvPr>
        </p:nvSpPr>
        <p:spPr>
          <a:xfrm>
            <a:off x="251520" y="1600200"/>
            <a:ext cx="8640960" cy="4925144"/>
          </a:xfrm>
        </p:spPr>
        <p:txBody>
          <a:bodyPr/>
          <a:lstStyle/>
          <a:p>
            <a:r>
              <a:rPr lang="en-GB" dirty="0">
                <a:solidFill>
                  <a:schemeClr val="bg1"/>
                </a:solidFill>
              </a:rPr>
              <a:t>Kearns, E. </a:t>
            </a:r>
            <a:r>
              <a:rPr lang="en-GB" dirty="0" smtClean="0">
                <a:solidFill>
                  <a:schemeClr val="bg1"/>
                </a:solidFill>
              </a:rPr>
              <a:t>2006: </a:t>
            </a:r>
            <a:r>
              <a:rPr lang="en-GB" dirty="0">
                <a:solidFill>
                  <a:schemeClr val="bg1"/>
                </a:solidFill>
              </a:rPr>
              <a:t>‘Religious Practice and Belief</a:t>
            </a:r>
            <a:r>
              <a:rPr lang="en-GB" dirty="0" smtClean="0">
                <a:solidFill>
                  <a:schemeClr val="bg1"/>
                </a:solidFill>
              </a:rPr>
              <a:t>’. In </a:t>
            </a:r>
            <a:r>
              <a:rPr lang="en-GB" i="1" dirty="0" smtClean="0">
                <a:solidFill>
                  <a:schemeClr val="bg1"/>
                </a:solidFill>
              </a:rPr>
              <a:t>A </a:t>
            </a:r>
            <a:r>
              <a:rPr lang="en-GB" i="1" dirty="0">
                <a:solidFill>
                  <a:schemeClr val="bg1"/>
                </a:solidFill>
              </a:rPr>
              <a:t>Companion to the Classical Greek </a:t>
            </a:r>
            <a:r>
              <a:rPr lang="en-GB" i="1" dirty="0" smtClean="0">
                <a:solidFill>
                  <a:schemeClr val="bg1"/>
                </a:solidFill>
              </a:rPr>
              <a:t>World</a:t>
            </a:r>
            <a:r>
              <a:rPr lang="en-GB" dirty="0" smtClean="0">
                <a:solidFill>
                  <a:schemeClr val="bg1"/>
                </a:solidFill>
              </a:rPr>
              <a:t>, </a:t>
            </a:r>
            <a:r>
              <a:rPr lang="en-GB" dirty="0" err="1" smtClean="0">
                <a:solidFill>
                  <a:schemeClr val="bg1"/>
                </a:solidFill>
              </a:rPr>
              <a:t>Kinzl</a:t>
            </a:r>
            <a:r>
              <a:rPr lang="en-GB" dirty="0" smtClean="0">
                <a:solidFill>
                  <a:schemeClr val="bg1"/>
                </a:solidFill>
              </a:rPr>
              <a:t>, K. </a:t>
            </a:r>
            <a:r>
              <a:rPr lang="en-GB" dirty="0">
                <a:solidFill>
                  <a:schemeClr val="bg1"/>
                </a:solidFill>
              </a:rPr>
              <a:t>(ed</a:t>
            </a:r>
            <a:r>
              <a:rPr lang="en-GB" dirty="0" smtClean="0">
                <a:solidFill>
                  <a:schemeClr val="bg1"/>
                </a:solidFill>
              </a:rPr>
              <a:t>.). </a:t>
            </a:r>
            <a:r>
              <a:rPr lang="en-GB" dirty="0">
                <a:solidFill>
                  <a:schemeClr val="bg1"/>
                </a:solidFill>
              </a:rPr>
              <a:t>Oxford: </a:t>
            </a:r>
            <a:r>
              <a:rPr lang="en-GB" dirty="0" smtClean="0">
                <a:solidFill>
                  <a:schemeClr val="bg1"/>
                </a:solidFill>
              </a:rPr>
              <a:t>Blackwell: </a:t>
            </a:r>
            <a:r>
              <a:rPr lang="en-GB" dirty="0">
                <a:solidFill>
                  <a:schemeClr val="bg1"/>
                </a:solidFill>
              </a:rPr>
              <a:t>311-26.</a:t>
            </a:r>
          </a:p>
          <a:p>
            <a:endParaRPr lang="en-GB" dirty="0" smtClean="0">
              <a:solidFill>
                <a:schemeClr val="bg1"/>
              </a:solidFill>
            </a:endParaRPr>
          </a:p>
          <a:p>
            <a:r>
              <a:rPr lang="en-GB" dirty="0" err="1" smtClean="0">
                <a:solidFill>
                  <a:schemeClr val="bg1"/>
                </a:solidFill>
              </a:rPr>
              <a:t>Bremmer</a:t>
            </a:r>
            <a:r>
              <a:rPr lang="en-GB" dirty="0">
                <a:solidFill>
                  <a:schemeClr val="bg1"/>
                </a:solidFill>
              </a:rPr>
              <a:t>, J. </a:t>
            </a:r>
            <a:r>
              <a:rPr lang="en-GB" dirty="0" smtClean="0">
                <a:solidFill>
                  <a:schemeClr val="bg1"/>
                </a:solidFill>
              </a:rPr>
              <a:t>1999: </a:t>
            </a:r>
            <a:r>
              <a:rPr lang="en-GB" i="1" dirty="0">
                <a:solidFill>
                  <a:schemeClr val="bg1"/>
                </a:solidFill>
              </a:rPr>
              <a:t>Greek Religion. New Surveys in the Classics 24</a:t>
            </a:r>
            <a:r>
              <a:rPr lang="en-GB" dirty="0">
                <a:solidFill>
                  <a:schemeClr val="bg1"/>
                </a:solidFill>
              </a:rPr>
              <a:t>. Cambridge: Cambridge University Press</a:t>
            </a:r>
            <a:r>
              <a:rPr lang="en-GB" dirty="0" smtClean="0">
                <a:solidFill>
                  <a:schemeClr val="bg1"/>
                </a:solidFill>
              </a:rPr>
              <a:t>.</a:t>
            </a:r>
          </a:p>
          <a:p>
            <a:endParaRPr lang="en-GB" dirty="0">
              <a:solidFill>
                <a:schemeClr val="bg1"/>
              </a:solidFill>
            </a:endParaRPr>
          </a:p>
          <a:p>
            <a:r>
              <a:rPr lang="en-GB" dirty="0" smtClean="0">
                <a:solidFill>
                  <a:schemeClr val="bg1"/>
                </a:solidFill>
              </a:rPr>
              <a:t>Garland, R. 1994. </a:t>
            </a:r>
            <a:r>
              <a:rPr lang="en-GB" i="1" dirty="0" smtClean="0">
                <a:solidFill>
                  <a:schemeClr val="bg1"/>
                </a:solidFill>
              </a:rPr>
              <a:t>Religion and the Greeks</a:t>
            </a:r>
            <a:r>
              <a:rPr lang="en-GB" dirty="0" smtClean="0">
                <a:solidFill>
                  <a:schemeClr val="bg1"/>
                </a:solidFill>
              </a:rPr>
              <a:t>. London: Bristol Classical Press.</a:t>
            </a:r>
            <a:endParaRPr lang="en-GB" dirty="0">
              <a:solidFill>
                <a:schemeClr val="bg1"/>
              </a:solidFill>
            </a:endParaRPr>
          </a:p>
        </p:txBody>
      </p:sp>
    </p:spTree>
    <p:extLst>
      <p:ext uri="{BB962C8B-B14F-4D97-AF65-F5344CB8AC3E}">
        <p14:creationId xmlns:p14="http://schemas.microsoft.com/office/powerpoint/2010/main" val="41446162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1262</TotalTime>
  <Words>2819</Words>
  <Application>Microsoft Office PowerPoint</Application>
  <PresentationFormat>On-screen Show (4:3)</PresentationFormat>
  <Paragraphs>231</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Book Antiqua</vt:lpstr>
      <vt:lpstr>Lucida Sans</vt:lpstr>
      <vt:lpstr>Wingdings</vt:lpstr>
      <vt:lpstr>Wingdings 2</vt:lpstr>
      <vt:lpstr>Wingdings 3</vt:lpstr>
      <vt:lpstr>Apex</vt:lpstr>
      <vt:lpstr>Athens and Rome: Life and Culture in Classical Antiquity</vt:lpstr>
      <vt:lpstr>Characteristics of Greek Religion</vt:lpstr>
      <vt:lpstr>PowerPoint Presentation</vt:lpstr>
      <vt:lpstr>PowerPoint Presentation</vt:lpstr>
      <vt:lpstr>Heroes</vt:lpstr>
      <vt:lpstr>Power and Morality of the Gods</vt:lpstr>
      <vt:lpstr>The Afterlife</vt:lpstr>
      <vt:lpstr>Alternatives to Hades</vt:lpstr>
      <vt:lpstr>Challenging Convention</vt:lpstr>
      <vt:lpstr>PowerPoint Presentation</vt:lpstr>
      <vt:lpstr>PowerPoint Presentation</vt:lpstr>
      <vt:lpstr>Consulting the Oracle</vt:lpstr>
      <vt:lpstr>PowerPoint Presentation</vt:lpstr>
      <vt:lpstr>PowerPoint Presentation</vt:lpstr>
      <vt:lpstr>Cult Space</vt:lpstr>
      <vt:lpstr>PowerPoint Presentation</vt:lpstr>
      <vt:lpstr>Piety and Impiety</vt:lpstr>
      <vt:lpstr>PowerPoint Presentation</vt:lpstr>
      <vt:lpstr>Miasma</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255</cp:revision>
  <dcterms:created xsi:type="dcterms:W3CDTF">2014-02-23T10:18:24Z</dcterms:created>
  <dcterms:modified xsi:type="dcterms:W3CDTF">2018-02-21T11:03:22Z</dcterms:modified>
</cp:coreProperties>
</file>