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A7071-FABC-4C92-F9E7-A7357E8FB425}" v="948" dt="2022-01-23T13:16:15.590"/>
    <p1510:client id="{0F2EB433-3BC5-167D-C1FD-68ED543F72E0}" v="36" dt="2022-01-24T12:05:56.576"/>
    <p1510:client id="{3DB36C3F-BAE3-8A2C-6AE8-02F7F90128EF}" v="8" dt="2022-01-22T19:25:28.279"/>
    <p1510:client id="{51DB0716-0E60-CFFB-99BB-E89174BEB106}" v="51" dt="2022-01-23T17:34:43.948"/>
    <p1510:client id="{66A6D4FC-07D7-3550-8438-D8C34D4F31B7}" v="149" dt="2022-01-24T14:09:56.391"/>
    <p1510:client id="{E0212439-797B-4418-F1BE-D2EDC3B1A6B9}" v="59" dt="2022-01-22T19:17:59.970"/>
    <p1510:client id="{FDCE6A04-1172-DFC6-DF54-A79EBB86CC48}" v="569" dt="2022-01-23T16:27:32.198"/>
    <p1510:client id="{FF0FD7CB-82F5-458C-88F8-9478AFBF8C08}" v="1745" dt="2022-01-22T19:05:31.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2E9A16D-943F-404D-AF3A-EFDFB3CA818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B12A4EA-D28B-4D32-9DDA-42240689F2CE}">
      <dgm:prSet/>
      <dgm:spPr/>
      <dgm:t>
        <a:bodyPr/>
        <a:lstStyle/>
        <a:p>
          <a:pPr>
            <a:lnSpc>
              <a:spcPct val="100000"/>
            </a:lnSpc>
          </a:pPr>
          <a:r>
            <a:rPr lang="en-GB" dirty="0">
              <a:latin typeface="Century Gothic" panose="020B0502020202020204"/>
            </a:rPr>
            <a:t>Outer</a:t>
          </a:r>
          <a:r>
            <a:rPr lang="en-GB" dirty="0"/>
            <a:t> space</a:t>
          </a:r>
          <a:r>
            <a:rPr lang="en-GB" dirty="0">
              <a:latin typeface="Century Gothic" panose="020B0502020202020204"/>
            </a:rPr>
            <a:t> </a:t>
          </a:r>
          <a:endParaRPr lang="en-GB" dirty="0"/>
        </a:p>
      </dgm:t>
    </dgm:pt>
    <dgm:pt modelId="{466E8FA7-C9B8-4703-ADA3-562C9D2AD93E}" type="parTrans" cxnId="{158053ED-4B90-4D10-98E2-76FCF32A686D}">
      <dgm:prSet/>
      <dgm:spPr/>
      <dgm:t>
        <a:bodyPr/>
        <a:lstStyle/>
        <a:p>
          <a:endParaRPr lang="en-US"/>
        </a:p>
      </dgm:t>
    </dgm:pt>
    <dgm:pt modelId="{F7D58F90-1615-4501-910D-E4BCCF77D611}" type="sibTrans" cxnId="{158053ED-4B90-4D10-98E2-76FCF32A686D}">
      <dgm:prSet/>
      <dgm:spPr/>
      <dgm:t>
        <a:bodyPr/>
        <a:lstStyle/>
        <a:p>
          <a:endParaRPr lang="en-US"/>
        </a:p>
      </dgm:t>
    </dgm:pt>
    <dgm:pt modelId="{F4DBB7C3-7E1F-428E-B73D-DC6E176B6AEA}">
      <dgm:prSet/>
      <dgm:spPr/>
      <dgm:t>
        <a:bodyPr/>
        <a:lstStyle/>
        <a:p>
          <a:pPr>
            <a:lnSpc>
              <a:spcPct val="100000"/>
            </a:lnSpc>
          </a:pPr>
          <a:r>
            <a:rPr lang="en-GB" dirty="0"/>
            <a:t>The </a:t>
          </a:r>
          <a:r>
            <a:rPr lang="en-GB" dirty="0">
              <a:latin typeface="Century Gothic" panose="020B0502020202020204"/>
            </a:rPr>
            <a:t>Ocean </a:t>
          </a:r>
          <a:endParaRPr lang="en-GB" dirty="0"/>
        </a:p>
      </dgm:t>
    </dgm:pt>
    <dgm:pt modelId="{3BFA399F-B7F5-4FEA-AE0A-8A3F651F5380}" type="parTrans" cxnId="{D79DFB32-7A71-42AA-9F0F-878BD6D48EEF}">
      <dgm:prSet/>
      <dgm:spPr/>
      <dgm:t>
        <a:bodyPr/>
        <a:lstStyle/>
        <a:p>
          <a:endParaRPr lang="en-US"/>
        </a:p>
      </dgm:t>
    </dgm:pt>
    <dgm:pt modelId="{B60C025D-2DEF-49C7-9A8B-DE15A8EB0E70}" type="sibTrans" cxnId="{D79DFB32-7A71-42AA-9F0F-878BD6D48EEF}">
      <dgm:prSet/>
      <dgm:spPr/>
      <dgm:t>
        <a:bodyPr/>
        <a:lstStyle/>
        <a:p>
          <a:endParaRPr lang="en-US"/>
        </a:p>
      </dgm:t>
    </dgm:pt>
    <dgm:pt modelId="{9C51691E-DC91-42C5-8922-5EDBC82CBE17}">
      <dgm:prSet/>
      <dgm:spPr/>
      <dgm:t>
        <a:bodyPr/>
        <a:lstStyle/>
        <a:p>
          <a:pPr>
            <a:lnSpc>
              <a:spcPct val="100000"/>
            </a:lnSpc>
          </a:pPr>
          <a:r>
            <a:rPr lang="en-GB" dirty="0"/>
            <a:t>The </a:t>
          </a:r>
          <a:r>
            <a:rPr lang="en-GB" dirty="0">
              <a:latin typeface="Century Gothic" panose="020B0502020202020204"/>
            </a:rPr>
            <a:t>Rainforest</a:t>
          </a:r>
          <a:endParaRPr lang="en-GB" dirty="0"/>
        </a:p>
      </dgm:t>
    </dgm:pt>
    <dgm:pt modelId="{CF36FF70-879E-4EDE-95D7-2B44DF2749CB}" type="parTrans" cxnId="{3170241E-3C09-439F-B114-CA71AF7205A4}">
      <dgm:prSet/>
      <dgm:spPr/>
      <dgm:t>
        <a:bodyPr/>
        <a:lstStyle/>
        <a:p>
          <a:endParaRPr lang="en-US"/>
        </a:p>
      </dgm:t>
    </dgm:pt>
    <dgm:pt modelId="{3B3F96CF-6780-444A-8BE6-032397AD9824}" type="sibTrans" cxnId="{3170241E-3C09-439F-B114-CA71AF7205A4}">
      <dgm:prSet/>
      <dgm:spPr/>
      <dgm:t>
        <a:bodyPr/>
        <a:lstStyle/>
        <a:p>
          <a:endParaRPr lang="en-US"/>
        </a:p>
      </dgm:t>
    </dgm:pt>
    <dgm:pt modelId="{08D5DA54-D5A7-436D-87AE-2D3EA72356ED}">
      <dgm:prSet phldr="0"/>
      <dgm:spPr/>
      <dgm:t>
        <a:bodyPr/>
        <a:lstStyle/>
        <a:p>
          <a:pPr rtl="0"/>
          <a:r>
            <a:rPr lang="en-GB" dirty="0">
              <a:latin typeface="Century Gothic" panose="020B0502020202020204"/>
            </a:rPr>
            <a:t>Story Time</a:t>
          </a:r>
        </a:p>
      </dgm:t>
    </dgm:pt>
    <dgm:pt modelId="{E514CC2E-B2BC-47EA-A69C-A233087A3835}" type="parTrans" cxnId="{E15C005C-AD58-4E12-95A8-0B4AFEDE67C8}">
      <dgm:prSet/>
      <dgm:spPr/>
    </dgm:pt>
    <dgm:pt modelId="{71B61DF3-B6F5-48E5-8ED3-A9A46610148E}" type="sibTrans" cxnId="{E15C005C-AD58-4E12-95A8-0B4AFEDE67C8}">
      <dgm:prSet/>
      <dgm:spPr/>
    </dgm:pt>
    <dgm:pt modelId="{8750A651-A668-4F78-814D-262D8A1374F2}" type="pres">
      <dgm:prSet presAssocID="{B2E9A16D-943F-404D-AF3A-EFDFB3CA818B}" presName="root" presStyleCnt="0">
        <dgm:presLayoutVars>
          <dgm:dir/>
          <dgm:resizeHandles val="exact"/>
        </dgm:presLayoutVars>
      </dgm:prSet>
      <dgm:spPr/>
    </dgm:pt>
    <dgm:pt modelId="{075E5DBA-7272-4695-8C9B-18CA4982FE58}" type="pres">
      <dgm:prSet presAssocID="{FB12A4EA-D28B-4D32-9DDA-42240689F2CE}" presName="compNode" presStyleCnt="0"/>
      <dgm:spPr/>
    </dgm:pt>
    <dgm:pt modelId="{10000C71-0429-4E5B-8694-4B0FC60F7215}" type="pres">
      <dgm:prSet presAssocID="{FB12A4EA-D28B-4D32-9DDA-42240689F2CE}" presName="bgRect" presStyleLbl="bgShp" presStyleIdx="0" presStyleCnt="4"/>
      <dgm:spPr/>
    </dgm:pt>
    <dgm:pt modelId="{51BE859D-A4C8-4C35-A85C-CBCFAFF58366}" type="pres">
      <dgm:prSet presAssocID="{FB12A4EA-D28B-4D32-9DDA-42240689F2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on"/>
        </a:ext>
      </dgm:extLst>
    </dgm:pt>
    <dgm:pt modelId="{31A3B2AF-BE4E-4E7A-BB48-C8BD0A4B3C54}" type="pres">
      <dgm:prSet presAssocID="{FB12A4EA-D28B-4D32-9DDA-42240689F2CE}" presName="spaceRect" presStyleCnt="0"/>
      <dgm:spPr/>
    </dgm:pt>
    <dgm:pt modelId="{CB643B2C-6D73-4985-B651-FAE5297E0588}" type="pres">
      <dgm:prSet presAssocID="{FB12A4EA-D28B-4D32-9DDA-42240689F2CE}" presName="parTx" presStyleLbl="revTx" presStyleIdx="0" presStyleCnt="4">
        <dgm:presLayoutVars>
          <dgm:chMax val="0"/>
          <dgm:chPref val="0"/>
        </dgm:presLayoutVars>
      </dgm:prSet>
      <dgm:spPr/>
    </dgm:pt>
    <dgm:pt modelId="{136A3816-9469-4AFC-A821-AC26337BB339}" type="pres">
      <dgm:prSet presAssocID="{F7D58F90-1615-4501-910D-E4BCCF77D611}" presName="sibTrans" presStyleCnt="0"/>
      <dgm:spPr/>
    </dgm:pt>
    <dgm:pt modelId="{5EE8FAB0-70B0-4629-8043-3DF2D151C070}" type="pres">
      <dgm:prSet presAssocID="{F4DBB7C3-7E1F-428E-B73D-DC6E176B6AEA}" presName="compNode" presStyleCnt="0"/>
      <dgm:spPr/>
    </dgm:pt>
    <dgm:pt modelId="{AFB4FCBF-47DE-4577-9AF6-1B5F5A5C0D75}" type="pres">
      <dgm:prSet presAssocID="{F4DBB7C3-7E1F-428E-B73D-DC6E176B6AEA}" presName="bgRect" presStyleLbl="bgShp" presStyleIdx="1" presStyleCnt="4"/>
      <dgm:spPr/>
    </dgm:pt>
    <dgm:pt modelId="{9CAC8611-B52A-45D0-B400-D0A0D8DD9EA4}" type="pres">
      <dgm:prSet presAssocID="{F4DBB7C3-7E1F-428E-B73D-DC6E176B6A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hale"/>
        </a:ext>
      </dgm:extLst>
    </dgm:pt>
    <dgm:pt modelId="{CCF933E1-53AC-4FF4-8CC9-09155625BEBF}" type="pres">
      <dgm:prSet presAssocID="{F4DBB7C3-7E1F-428E-B73D-DC6E176B6AEA}" presName="spaceRect" presStyleCnt="0"/>
      <dgm:spPr/>
    </dgm:pt>
    <dgm:pt modelId="{C2DBC1B2-DB03-4F97-9971-BA33A9D6B06A}" type="pres">
      <dgm:prSet presAssocID="{F4DBB7C3-7E1F-428E-B73D-DC6E176B6AEA}" presName="parTx" presStyleLbl="revTx" presStyleIdx="1" presStyleCnt="4">
        <dgm:presLayoutVars>
          <dgm:chMax val="0"/>
          <dgm:chPref val="0"/>
        </dgm:presLayoutVars>
      </dgm:prSet>
      <dgm:spPr/>
    </dgm:pt>
    <dgm:pt modelId="{12063208-74B2-4F01-B325-1CF3E065B53B}" type="pres">
      <dgm:prSet presAssocID="{B60C025D-2DEF-49C7-9A8B-DE15A8EB0E70}" presName="sibTrans" presStyleCnt="0"/>
      <dgm:spPr/>
    </dgm:pt>
    <dgm:pt modelId="{28C95384-4AAF-40B9-9C3A-2B9A00E10189}" type="pres">
      <dgm:prSet presAssocID="{9C51691E-DC91-42C5-8922-5EDBC82CBE17}" presName="compNode" presStyleCnt="0"/>
      <dgm:spPr/>
    </dgm:pt>
    <dgm:pt modelId="{7E1E2821-A4A4-415A-A32D-ACC7522B1790}" type="pres">
      <dgm:prSet presAssocID="{9C51691E-DC91-42C5-8922-5EDBC82CBE17}" presName="bgRect" presStyleLbl="bgShp" presStyleIdx="2" presStyleCnt="4"/>
      <dgm:spPr/>
    </dgm:pt>
    <dgm:pt modelId="{1B1F3914-A531-4949-BD1D-828CB3C7AC67}" type="pres">
      <dgm:prSet presAssocID="{9C51691E-DC91-42C5-8922-5EDBC82CBE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est scene"/>
        </a:ext>
      </dgm:extLst>
    </dgm:pt>
    <dgm:pt modelId="{2423B233-9FA2-4735-A8FF-6A7DEFBDA2AE}" type="pres">
      <dgm:prSet presAssocID="{9C51691E-DC91-42C5-8922-5EDBC82CBE17}" presName="spaceRect" presStyleCnt="0"/>
      <dgm:spPr/>
    </dgm:pt>
    <dgm:pt modelId="{9D0205EA-DA6D-4D7B-BA37-F1A414CD6E8F}" type="pres">
      <dgm:prSet presAssocID="{9C51691E-DC91-42C5-8922-5EDBC82CBE17}" presName="parTx" presStyleLbl="revTx" presStyleIdx="2" presStyleCnt="4">
        <dgm:presLayoutVars>
          <dgm:chMax val="0"/>
          <dgm:chPref val="0"/>
        </dgm:presLayoutVars>
      </dgm:prSet>
      <dgm:spPr/>
    </dgm:pt>
    <dgm:pt modelId="{D2D31690-0C19-4A88-B0AB-F201265585D0}" type="pres">
      <dgm:prSet presAssocID="{3B3F96CF-6780-444A-8BE6-032397AD9824}" presName="sibTrans" presStyleCnt="0"/>
      <dgm:spPr/>
    </dgm:pt>
    <dgm:pt modelId="{FCC5CF08-0ED1-45D4-BD8F-49D9DB2DC019}" type="pres">
      <dgm:prSet presAssocID="{08D5DA54-D5A7-436D-87AE-2D3EA72356ED}" presName="compNode" presStyleCnt="0"/>
      <dgm:spPr/>
    </dgm:pt>
    <dgm:pt modelId="{393DC2A9-8AF8-4428-8AA4-0A57CA012353}" type="pres">
      <dgm:prSet presAssocID="{08D5DA54-D5A7-436D-87AE-2D3EA72356ED}" presName="bgRect" presStyleLbl="bgShp" presStyleIdx="3" presStyleCnt="4"/>
      <dgm:spPr/>
    </dgm:pt>
    <dgm:pt modelId="{4F97D786-12D5-4B61-9822-831E33407960}" type="pres">
      <dgm:prSet presAssocID="{08D5DA54-D5A7-436D-87AE-2D3EA72356ED}" presName="iconRect" presStyleLbl="node1" presStyleIdx="3" presStyleCnt="4"/>
      <dgm:spPr/>
    </dgm:pt>
    <dgm:pt modelId="{299A342A-CAFA-4A7B-AF6E-63B65270090E}" type="pres">
      <dgm:prSet presAssocID="{08D5DA54-D5A7-436D-87AE-2D3EA72356ED}" presName="spaceRect" presStyleCnt="0"/>
      <dgm:spPr/>
    </dgm:pt>
    <dgm:pt modelId="{36125A22-0F1B-4FAE-921F-A7DD79945EFD}" type="pres">
      <dgm:prSet presAssocID="{08D5DA54-D5A7-436D-87AE-2D3EA72356ED}" presName="parTx" presStyleLbl="revTx" presStyleIdx="3" presStyleCnt="4">
        <dgm:presLayoutVars>
          <dgm:chMax val="0"/>
          <dgm:chPref val="0"/>
        </dgm:presLayoutVars>
      </dgm:prSet>
      <dgm:spPr/>
    </dgm:pt>
  </dgm:ptLst>
  <dgm:cxnLst>
    <dgm:cxn modelId="{3170241E-3C09-439F-B114-CA71AF7205A4}" srcId="{B2E9A16D-943F-404D-AF3A-EFDFB3CA818B}" destId="{9C51691E-DC91-42C5-8922-5EDBC82CBE17}" srcOrd="2" destOrd="0" parTransId="{CF36FF70-879E-4EDE-95D7-2B44DF2749CB}" sibTransId="{3B3F96CF-6780-444A-8BE6-032397AD9824}"/>
    <dgm:cxn modelId="{D79DFB32-7A71-42AA-9F0F-878BD6D48EEF}" srcId="{B2E9A16D-943F-404D-AF3A-EFDFB3CA818B}" destId="{F4DBB7C3-7E1F-428E-B73D-DC6E176B6AEA}" srcOrd="1" destOrd="0" parTransId="{3BFA399F-B7F5-4FEA-AE0A-8A3F651F5380}" sibTransId="{B60C025D-2DEF-49C7-9A8B-DE15A8EB0E70}"/>
    <dgm:cxn modelId="{E15C005C-AD58-4E12-95A8-0B4AFEDE67C8}" srcId="{B2E9A16D-943F-404D-AF3A-EFDFB3CA818B}" destId="{08D5DA54-D5A7-436D-87AE-2D3EA72356ED}" srcOrd="3" destOrd="0" parTransId="{E514CC2E-B2BC-47EA-A69C-A233087A3835}" sibTransId="{71B61DF3-B6F5-48E5-8ED3-A9A46610148E}"/>
    <dgm:cxn modelId="{46853343-B5D9-45BE-A80E-770928363521}" type="presOf" srcId="{F4DBB7C3-7E1F-428E-B73D-DC6E176B6AEA}" destId="{C2DBC1B2-DB03-4F97-9971-BA33A9D6B06A}" srcOrd="0" destOrd="0" presId="urn:microsoft.com/office/officeart/2018/2/layout/IconVerticalSolidList"/>
    <dgm:cxn modelId="{9865AD51-A7FC-4CF4-B9CA-8E335B375BE8}" type="presOf" srcId="{08D5DA54-D5A7-436D-87AE-2D3EA72356ED}" destId="{36125A22-0F1B-4FAE-921F-A7DD79945EFD}" srcOrd="0" destOrd="0" presId="urn:microsoft.com/office/officeart/2018/2/layout/IconVerticalSolidList"/>
    <dgm:cxn modelId="{57B1FE53-95CD-4892-B305-3F3801695B53}" type="presOf" srcId="{9C51691E-DC91-42C5-8922-5EDBC82CBE17}" destId="{9D0205EA-DA6D-4D7B-BA37-F1A414CD6E8F}" srcOrd="0" destOrd="0" presId="urn:microsoft.com/office/officeart/2018/2/layout/IconVerticalSolidList"/>
    <dgm:cxn modelId="{D06A2274-FBED-4652-AC5A-DEE3BE50CBC0}" type="presOf" srcId="{FB12A4EA-D28B-4D32-9DDA-42240689F2CE}" destId="{CB643B2C-6D73-4985-B651-FAE5297E0588}" srcOrd="0" destOrd="0" presId="urn:microsoft.com/office/officeart/2018/2/layout/IconVerticalSolidList"/>
    <dgm:cxn modelId="{5A6519BF-8589-4519-9B61-09068333B7F2}" type="presOf" srcId="{B2E9A16D-943F-404D-AF3A-EFDFB3CA818B}" destId="{8750A651-A668-4F78-814D-262D8A1374F2}" srcOrd="0" destOrd="0" presId="urn:microsoft.com/office/officeart/2018/2/layout/IconVerticalSolidList"/>
    <dgm:cxn modelId="{158053ED-4B90-4D10-98E2-76FCF32A686D}" srcId="{B2E9A16D-943F-404D-AF3A-EFDFB3CA818B}" destId="{FB12A4EA-D28B-4D32-9DDA-42240689F2CE}" srcOrd="0" destOrd="0" parTransId="{466E8FA7-C9B8-4703-ADA3-562C9D2AD93E}" sibTransId="{F7D58F90-1615-4501-910D-E4BCCF77D611}"/>
    <dgm:cxn modelId="{199A4B39-DC7C-4FD2-9F55-AD628F9217DA}" type="presParOf" srcId="{8750A651-A668-4F78-814D-262D8A1374F2}" destId="{075E5DBA-7272-4695-8C9B-18CA4982FE58}" srcOrd="0" destOrd="0" presId="urn:microsoft.com/office/officeart/2018/2/layout/IconVerticalSolidList"/>
    <dgm:cxn modelId="{1BBF659C-53BD-4FD5-9D8C-A665BDFCEDD9}" type="presParOf" srcId="{075E5DBA-7272-4695-8C9B-18CA4982FE58}" destId="{10000C71-0429-4E5B-8694-4B0FC60F7215}" srcOrd="0" destOrd="0" presId="urn:microsoft.com/office/officeart/2018/2/layout/IconVerticalSolidList"/>
    <dgm:cxn modelId="{1C5FD77C-8AA8-4183-9125-BE8E53467D3F}" type="presParOf" srcId="{075E5DBA-7272-4695-8C9B-18CA4982FE58}" destId="{51BE859D-A4C8-4C35-A85C-CBCFAFF58366}" srcOrd="1" destOrd="0" presId="urn:microsoft.com/office/officeart/2018/2/layout/IconVerticalSolidList"/>
    <dgm:cxn modelId="{A65D5F0D-6E7A-4063-B970-65D9FF5D3329}" type="presParOf" srcId="{075E5DBA-7272-4695-8C9B-18CA4982FE58}" destId="{31A3B2AF-BE4E-4E7A-BB48-C8BD0A4B3C54}" srcOrd="2" destOrd="0" presId="urn:microsoft.com/office/officeart/2018/2/layout/IconVerticalSolidList"/>
    <dgm:cxn modelId="{B7E46EA3-CE06-4CDB-B7DE-5B0122A22692}" type="presParOf" srcId="{075E5DBA-7272-4695-8C9B-18CA4982FE58}" destId="{CB643B2C-6D73-4985-B651-FAE5297E0588}" srcOrd="3" destOrd="0" presId="urn:microsoft.com/office/officeart/2018/2/layout/IconVerticalSolidList"/>
    <dgm:cxn modelId="{66A84528-C845-469B-8805-976D8711FACC}" type="presParOf" srcId="{8750A651-A668-4F78-814D-262D8A1374F2}" destId="{136A3816-9469-4AFC-A821-AC26337BB339}" srcOrd="1" destOrd="0" presId="urn:microsoft.com/office/officeart/2018/2/layout/IconVerticalSolidList"/>
    <dgm:cxn modelId="{9986D6E9-00F9-459F-8C56-BB9762116DBA}" type="presParOf" srcId="{8750A651-A668-4F78-814D-262D8A1374F2}" destId="{5EE8FAB0-70B0-4629-8043-3DF2D151C070}" srcOrd="2" destOrd="0" presId="urn:microsoft.com/office/officeart/2018/2/layout/IconVerticalSolidList"/>
    <dgm:cxn modelId="{C7EE797A-B13B-49B7-AE19-161F97C13CEB}" type="presParOf" srcId="{5EE8FAB0-70B0-4629-8043-3DF2D151C070}" destId="{AFB4FCBF-47DE-4577-9AF6-1B5F5A5C0D75}" srcOrd="0" destOrd="0" presId="urn:microsoft.com/office/officeart/2018/2/layout/IconVerticalSolidList"/>
    <dgm:cxn modelId="{DBCA1142-2B9B-4A70-8607-A2BD67CD90DB}" type="presParOf" srcId="{5EE8FAB0-70B0-4629-8043-3DF2D151C070}" destId="{9CAC8611-B52A-45D0-B400-D0A0D8DD9EA4}" srcOrd="1" destOrd="0" presId="urn:microsoft.com/office/officeart/2018/2/layout/IconVerticalSolidList"/>
    <dgm:cxn modelId="{B171FC30-D8B0-4F3E-98E2-FB98102C5C3C}" type="presParOf" srcId="{5EE8FAB0-70B0-4629-8043-3DF2D151C070}" destId="{CCF933E1-53AC-4FF4-8CC9-09155625BEBF}" srcOrd="2" destOrd="0" presId="urn:microsoft.com/office/officeart/2018/2/layout/IconVerticalSolidList"/>
    <dgm:cxn modelId="{A620DBB0-890F-4C5C-8F53-F27E68D9E977}" type="presParOf" srcId="{5EE8FAB0-70B0-4629-8043-3DF2D151C070}" destId="{C2DBC1B2-DB03-4F97-9971-BA33A9D6B06A}" srcOrd="3" destOrd="0" presId="urn:microsoft.com/office/officeart/2018/2/layout/IconVerticalSolidList"/>
    <dgm:cxn modelId="{B343FE07-B26C-499C-BE15-BF97D8A54894}" type="presParOf" srcId="{8750A651-A668-4F78-814D-262D8A1374F2}" destId="{12063208-74B2-4F01-B325-1CF3E065B53B}" srcOrd="3" destOrd="0" presId="urn:microsoft.com/office/officeart/2018/2/layout/IconVerticalSolidList"/>
    <dgm:cxn modelId="{51F92B71-5BC6-4309-A6DE-CA30C79E8E55}" type="presParOf" srcId="{8750A651-A668-4F78-814D-262D8A1374F2}" destId="{28C95384-4AAF-40B9-9C3A-2B9A00E10189}" srcOrd="4" destOrd="0" presId="urn:microsoft.com/office/officeart/2018/2/layout/IconVerticalSolidList"/>
    <dgm:cxn modelId="{2D3BE6C1-FC83-49F0-84A0-8AF9592A99E0}" type="presParOf" srcId="{28C95384-4AAF-40B9-9C3A-2B9A00E10189}" destId="{7E1E2821-A4A4-415A-A32D-ACC7522B1790}" srcOrd="0" destOrd="0" presId="urn:microsoft.com/office/officeart/2018/2/layout/IconVerticalSolidList"/>
    <dgm:cxn modelId="{DEEFB247-9E87-49F8-941D-069EE64F82A4}" type="presParOf" srcId="{28C95384-4AAF-40B9-9C3A-2B9A00E10189}" destId="{1B1F3914-A531-4949-BD1D-828CB3C7AC67}" srcOrd="1" destOrd="0" presId="urn:microsoft.com/office/officeart/2018/2/layout/IconVerticalSolidList"/>
    <dgm:cxn modelId="{55F8BF15-955E-454B-9028-3772D9F31745}" type="presParOf" srcId="{28C95384-4AAF-40B9-9C3A-2B9A00E10189}" destId="{2423B233-9FA2-4735-A8FF-6A7DEFBDA2AE}" srcOrd="2" destOrd="0" presId="urn:microsoft.com/office/officeart/2018/2/layout/IconVerticalSolidList"/>
    <dgm:cxn modelId="{24194788-08D4-4774-9AF9-7CF7499B8E7A}" type="presParOf" srcId="{28C95384-4AAF-40B9-9C3A-2B9A00E10189}" destId="{9D0205EA-DA6D-4D7B-BA37-F1A414CD6E8F}" srcOrd="3" destOrd="0" presId="urn:microsoft.com/office/officeart/2018/2/layout/IconVerticalSolidList"/>
    <dgm:cxn modelId="{79D2869E-A65B-4E22-8FD7-453B5FB90B5F}" type="presParOf" srcId="{8750A651-A668-4F78-814D-262D8A1374F2}" destId="{D2D31690-0C19-4A88-B0AB-F201265585D0}" srcOrd="5" destOrd="0" presId="urn:microsoft.com/office/officeart/2018/2/layout/IconVerticalSolidList"/>
    <dgm:cxn modelId="{A531C94E-EE5F-4065-8548-A408CA5EC8C2}" type="presParOf" srcId="{8750A651-A668-4F78-814D-262D8A1374F2}" destId="{FCC5CF08-0ED1-45D4-BD8F-49D9DB2DC019}" srcOrd="6" destOrd="0" presId="urn:microsoft.com/office/officeart/2018/2/layout/IconVerticalSolidList"/>
    <dgm:cxn modelId="{032BC29D-C541-446C-9FF2-5A8EB731976C}" type="presParOf" srcId="{FCC5CF08-0ED1-45D4-BD8F-49D9DB2DC019}" destId="{393DC2A9-8AF8-4428-8AA4-0A57CA012353}" srcOrd="0" destOrd="0" presId="urn:microsoft.com/office/officeart/2018/2/layout/IconVerticalSolidList"/>
    <dgm:cxn modelId="{4E1E2519-AE2B-4537-AAE4-96D33BECF4CD}" type="presParOf" srcId="{FCC5CF08-0ED1-45D4-BD8F-49D9DB2DC019}" destId="{4F97D786-12D5-4B61-9822-831E33407960}" srcOrd="1" destOrd="0" presId="urn:microsoft.com/office/officeart/2018/2/layout/IconVerticalSolidList"/>
    <dgm:cxn modelId="{57A4BBEC-C4C9-4E98-BC8C-36A9F0631727}" type="presParOf" srcId="{FCC5CF08-0ED1-45D4-BD8F-49D9DB2DC019}" destId="{299A342A-CAFA-4A7B-AF6E-63B65270090E}" srcOrd="2" destOrd="0" presId="urn:microsoft.com/office/officeart/2018/2/layout/IconVerticalSolidList"/>
    <dgm:cxn modelId="{ED3108BC-43E0-4278-BAF5-D15316A4E670}" type="presParOf" srcId="{FCC5CF08-0ED1-45D4-BD8F-49D9DB2DC019}" destId="{36125A22-0F1B-4FAE-921F-A7DD79945EF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00C71-0429-4E5B-8694-4B0FC60F7215}">
      <dsp:nvSpPr>
        <dsp:cNvPr id="0" name=""/>
        <dsp:cNvSpPr/>
      </dsp:nvSpPr>
      <dsp:spPr>
        <a:xfrm>
          <a:off x="0" y="1571"/>
          <a:ext cx="6188188" cy="7962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E859D-A4C8-4C35-A85C-CBCFAFF58366}">
      <dsp:nvSpPr>
        <dsp:cNvPr id="0" name=""/>
        <dsp:cNvSpPr/>
      </dsp:nvSpPr>
      <dsp:spPr>
        <a:xfrm>
          <a:off x="240871" y="180731"/>
          <a:ext cx="437947" cy="437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643B2C-6D73-4985-B651-FAE5297E0588}">
      <dsp:nvSpPr>
        <dsp:cNvPr id="0" name=""/>
        <dsp:cNvSpPr/>
      </dsp:nvSpPr>
      <dsp:spPr>
        <a:xfrm>
          <a:off x="919690" y="1571"/>
          <a:ext cx="5268498" cy="796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72" tIns="84272" rIns="84272" bIns="8427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entury Gothic" panose="020B0502020202020204"/>
            </a:rPr>
            <a:t>Outer</a:t>
          </a:r>
          <a:r>
            <a:rPr lang="en-GB" sz="2200" kern="1200" dirty="0"/>
            <a:t> space</a:t>
          </a:r>
          <a:r>
            <a:rPr lang="en-GB" sz="2200" kern="1200" dirty="0">
              <a:latin typeface="Century Gothic" panose="020B0502020202020204"/>
            </a:rPr>
            <a:t> </a:t>
          </a:r>
          <a:endParaRPr lang="en-GB" sz="2200" kern="1200" dirty="0"/>
        </a:p>
      </dsp:txBody>
      <dsp:txXfrm>
        <a:off x="919690" y="1571"/>
        <a:ext cx="5268498" cy="796268"/>
      </dsp:txXfrm>
    </dsp:sp>
    <dsp:sp modelId="{AFB4FCBF-47DE-4577-9AF6-1B5F5A5C0D75}">
      <dsp:nvSpPr>
        <dsp:cNvPr id="0" name=""/>
        <dsp:cNvSpPr/>
      </dsp:nvSpPr>
      <dsp:spPr>
        <a:xfrm>
          <a:off x="0" y="996907"/>
          <a:ext cx="6188188" cy="7962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C8611-B52A-45D0-B400-D0A0D8DD9EA4}">
      <dsp:nvSpPr>
        <dsp:cNvPr id="0" name=""/>
        <dsp:cNvSpPr/>
      </dsp:nvSpPr>
      <dsp:spPr>
        <a:xfrm>
          <a:off x="240871" y="1176067"/>
          <a:ext cx="437947" cy="437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DBC1B2-DB03-4F97-9971-BA33A9D6B06A}">
      <dsp:nvSpPr>
        <dsp:cNvPr id="0" name=""/>
        <dsp:cNvSpPr/>
      </dsp:nvSpPr>
      <dsp:spPr>
        <a:xfrm>
          <a:off x="919690" y="996907"/>
          <a:ext cx="5268498" cy="796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72" tIns="84272" rIns="84272" bIns="84272" numCol="1" spcCol="1270" anchor="ctr" anchorCtr="0">
          <a:noAutofit/>
        </a:bodyPr>
        <a:lstStyle/>
        <a:p>
          <a:pPr marL="0" lvl="0" indent="0" algn="l" defTabSz="977900">
            <a:lnSpc>
              <a:spcPct val="100000"/>
            </a:lnSpc>
            <a:spcBef>
              <a:spcPct val="0"/>
            </a:spcBef>
            <a:spcAft>
              <a:spcPct val="35000"/>
            </a:spcAft>
            <a:buNone/>
          </a:pPr>
          <a:r>
            <a:rPr lang="en-GB" sz="2200" kern="1200" dirty="0"/>
            <a:t>The </a:t>
          </a:r>
          <a:r>
            <a:rPr lang="en-GB" sz="2200" kern="1200" dirty="0">
              <a:latin typeface="Century Gothic" panose="020B0502020202020204"/>
            </a:rPr>
            <a:t>Ocean </a:t>
          </a:r>
          <a:endParaRPr lang="en-GB" sz="2200" kern="1200" dirty="0"/>
        </a:p>
      </dsp:txBody>
      <dsp:txXfrm>
        <a:off x="919690" y="996907"/>
        <a:ext cx="5268498" cy="796268"/>
      </dsp:txXfrm>
    </dsp:sp>
    <dsp:sp modelId="{7E1E2821-A4A4-415A-A32D-ACC7522B1790}">
      <dsp:nvSpPr>
        <dsp:cNvPr id="0" name=""/>
        <dsp:cNvSpPr/>
      </dsp:nvSpPr>
      <dsp:spPr>
        <a:xfrm>
          <a:off x="0" y="1992243"/>
          <a:ext cx="6188188" cy="7962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F3914-A531-4949-BD1D-828CB3C7AC67}">
      <dsp:nvSpPr>
        <dsp:cNvPr id="0" name=""/>
        <dsp:cNvSpPr/>
      </dsp:nvSpPr>
      <dsp:spPr>
        <a:xfrm>
          <a:off x="240871" y="2171403"/>
          <a:ext cx="437947" cy="437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0205EA-DA6D-4D7B-BA37-F1A414CD6E8F}">
      <dsp:nvSpPr>
        <dsp:cNvPr id="0" name=""/>
        <dsp:cNvSpPr/>
      </dsp:nvSpPr>
      <dsp:spPr>
        <a:xfrm>
          <a:off x="919690" y="1992243"/>
          <a:ext cx="5268498" cy="796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72" tIns="84272" rIns="84272" bIns="84272" numCol="1" spcCol="1270" anchor="ctr" anchorCtr="0">
          <a:noAutofit/>
        </a:bodyPr>
        <a:lstStyle/>
        <a:p>
          <a:pPr marL="0" lvl="0" indent="0" algn="l" defTabSz="977900">
            <a:lnSpc>
              <a:spcPct val="100000"/>
            </a:lnSpc>
            <a:spcBef>
              <a:spcPct val="0"/>
            </a:spcBef>
            <a:spcAft>
              <a:spcPct val="35000"/>
            </a:spcAft>
            <a:buNone/>
          </a:pPr>
          <a:r>
            <a:rPr lang="en-GB" sz="2200" kern="1200" dirty="0"/>
            <a:t>The </a:t>
          </a:r>
          <a:r>
            <a:rPr lang="en-GB" sz="2200" kern="1200" dirty="0">
              <a:latin typeface="Century Gothic" panose="020B0502020202020204"/>
            </a:rPr>
            <a:t>Rainforest</a:t>
          </a:r>
          <a:endParaRPr lang="en-GB" sz="2200" kern="1200" dirty="0"/>
        </a:p>
      </dsp:txBody>
      <dsp:txXfrm>
        <a:off x="919690" y="1992243"/>
        <a:ext cx="5268498" cy="796268"/>
      </dsp:txXfrm>
    </dsp:sp>
    <dsp:sp modelId="{393DC2A9-8AF8-4428-8AA4-0A57CA012353}">
      <dsp:nvSpPr>
        <dsp:cNvPr id="0" name=""/>
        <dsp:cNvSpPr/>
      </dsp:nvSpPr>
      <dsp:spPr>
        <a:xfrm>
          <a:off x="0" y="2987579"/>
          <a:ext cx="6188188" cy="79626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7D786-12D5-4B61-9822-831E33407960}">
      <dsp:nvSpPr>
        <dsp:cNvPr id="0" name=""/>
        <dsp:cNvSpPr/>
      </dsp:nvSpPr>
      <dsp:spPr>
        <a:xfrm>
          <a:off x="240871" y="3166739"/>
          <a:ext cx="437947" cy="437947"/>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125A22-0F1B-4FAE-921F-A7DD79945EFD}">
      <dsp:nvSpPr>
        <dsp:cNvPr id="0" name=""/>
        <dsp:cNvSpPr/>
      </dsp:nvSpPr>
      <dsp:spPr>
        <a:xfrm>
          <a:off x="919690" y="2987579"/>
          <a:ext cx="5268498" cy="796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72" tIns="84272" rIns="84272" bIns="84272"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entury Gothic" panose="020B0502020202020204"/>
            </a:rPr>
            <a:t>Story Time</a:t>
          </a:r>
        </a:p>
      </dsp:txBody>
      <dsp:txXfrm>
        <a:off x="919690" y="2987579"/>
        <a:ext cx="5268498" cy="7962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9402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80206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81207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52943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16027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8646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3619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3671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1566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30261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30896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8353219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91715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26691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36776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69086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2650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88281742"/>
      </p:ext>
    </p:extLst>
  </p:cSld>
  <p:clrMap bg1="dk1" tx1="lt1" bg2="dk2" tx2="lt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 id="2147483875" r:id="rId16"/>
    <p:sldLayoutId id="214748387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hyperlink" Target="https://www.pexels.com/photo/sky-man-people-relaxation-710586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16000" y="5755341"/>
            <a:ext cx="10160000" cy="884518"/>
          </a:xfrm>
        </p:spPr>
        <p:txBody>
          <a:bodyPr anchor="t">
            <a:normAutofit/>
          </a:bodyPr>
          <a:lstStyle/>
          <a:p>
            <a:r>
              <a:rPr lang="en-GB" sz="2600">
                <a:cs typeface="Calibri Light"/>
              </a:rPr>
              <a:t>Taking a journey through body movement</a:t>
            </a:r>
            <a:br>
              <a:rPr lang="en-GB" sz="2600">
                <a:cs typeface="Calibri Light"/>
              </a:rPr>
            </a:br>
            <a:endParaRPr lang="en-GB" sz="2600">
              <a:cs typeface="Calibri Light"/>
            </a:endParaRPr>
          </a:p>
        </p:txBody>
      </p:sp>
      <p:sp>
        <p:nvSpPr>
          <p:cNvPr id="3" name="Subtitle 2"/>
          <p:cNvSpPr>
            <a:spLocks noGrp="1"/>
          </p:cNvSpPr>
          <p:nvPr>
            <p:ph type="subTitle" idx="1"/>
          </p:nvPr>
        </p:nvSpPr>
        <p:spPr>
          <a:xfrm>
            <a:off x="3227292" y="5149516"/>
            <a:ext cx="5768283" cy="505326"/>
          </a:xfrm>
        </p:spPr>
        <p:txBody>
          <a:bodyPr vert="horz" lIns="91440" tIns="45720" rIns="91440" bIns="45720" rtlCol="0" anchor="b">
            <a:normAutofit/>
          </a:bodyPr>
          <a:lstStyle/>
          <a:p>
            <a:r>
              <a:rPr lang="en-GB">
                <a:ea typeface="Batang"/>
                <a:cs typeface="Calibri"/>
              </a:rPr>
              <a:t>Adventure </a:t>
            </a:r>
            <a:r>
              <a:rPr lang="en-GB" err="1">
                <a:ea typeface="Batang"/>
                <a:cs typeface="Calibri"/>
              </a:rPr>
              <a:t>youtube</a:t>
            </a:r>
            <a:r>
              <a:rPr lang="en-GB">
                <a:ea typeface="Batang"/>
                <a:cs typeface="Calibri"/>
              </a:rPr>
              <a:t> channel</a:t>
            </a:r>
          </a:p>
        </p:txBody>
      </p:sp>
      <p:pic>
        <p:nvPicPr>
          <p:cNvPr id="4" name="Picture 3" descr="Whale jumping from the water">
            <a:extLst>
              <a:ext uri="{FF2B5EF4-FFF2-40B4-BE49-F238E27FC236}">
                <a16:creationId xmlns:a16="http://schemas.microsoft.com/office/drawing/2014/main" id="{23D8B734-DF08-4BAF-B10F-4B6FF2968B17}"/>
              </a:ext>
            </a:extLst>
          </p:cNvPr>
          <p:cNvPicPr>
            <a:picLocks noChangeAspect="1"/>
          </p:cNvPicPr>
          <p:nvPr/>
        </p:nvPicPr>
        <p:blipFill rotWithShape="1">
          <a:blip r:embed="rId2"/>
          <a:srcRect t="9077" b="18590"/>
          <a:stretch/>
        </p:blipFill>
        <p:spPr>
          <a:xfrm>
            <a:off x="-10185"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43D8-E51F-4FDA-87FB-50A3FED9A545}"/>
              </a:ext>
            </a:extLst>
          </p:cNvPr>
          <p:cNvSpPr>
            <a:spLocks noGrp="1"/>
          </p:cNvSpPr>
          <p:nvPr>
            <p:ph type="title"/>
          </p:nvPr>
        </p:nvSpPr>
        <p:spPr/>
        <p:txBody>
          <a:bodyPr/>
          <a:lstStyle/>
          <a:p>
            <a:r>
              <a:rPr lang="en-GB">
                <a:ea typeface="Batang"/>
              </a:rPr>
              <a:t>Adventure YouTube Channel </a:t>
            </a:r>
            <a:endParaRPr lang="en-GB"/>
          </a:p>
        </p:txBody>
      </p:sp>
      <p:sp>
        <p:nvSpPr>
          <p:cNvPr id="3" name="Content Placeholder 2">
            <a:extLst>
              <a:ext uri="{FF2B5EF4-FFF2-40B4-BE49-F238E27FC236}">
                <a16:creationId xmlns:a16="http://schemas.microsoft.com/office/drawing/2014/main" id="{89C622AC-73F3-40A3-BBD5-EA77ACEA6558}"/>
              </a:ext>
            </a:extLst>
          </p:cNvPr>
          <p:cNvSpPr>
            <a:spLocks noGrp="1"/>
          </p:cNvSpPr>
          <p:nvPr>
            <p:ph idx="1"/>
          </p:nvPr>
        </p:nvSpPr>
        <p:spPr>
          <a:xfrm>
            <a:off x="758256" y="1420315"/>
            <a:ext cx="9291597" cy="4828084"/>
          </a:xfrm>
        </p:spPr>
        <p:txBody>
          <a:bodyPr vert="horz" lIns="91440" tIns="45720" rIns="91440" bIns="45720" rtlCol="0" anchor="t">
            <a:normAutofit/>
          </a:bodyPr>
          <a:lstStyle/>
          <a:p>
            <a:r>
              <a:rPr lang="en-GB" sz="2800">
                <a:ea typeface="+mn-lt"/>
                <a:cs typeface="+mn-lt"/>
              </a:rPr>
              <a:t>This channel is going to explore how the body can move through different environments, such as outer space, the ocean and the rainforest etc.</a:t>
            </a:r>
          </a:p>
          <a:p>
            <a:r>
              <a:rPr lang="en-GB" sz="2800">
                <a:ea typeface="+mn-lt"/>
                <a:cs typeface="+mn-lt"/>
              </a:rPr>
              <a:t>Each week the channel will present a new adventure through these different environments.  </a:t>
            </a:r>
          </a:p>
          <a:p>
            <a:r>
              <a:rPr lang="en-GB" sz="2800">
                <a:ea typeface="+mn-lt"/>
                <a:cs typeface="+mn-lt"/>
              </a:rPr>
              <a:t>This channel can be used as part of the primary school Physical Education subject. </a:t>
            </a:r>
          </a:p>
          <a:p>
            <a:r>
              <a:rPr lang="en-GB" sz="2800">
                <a:ea typeface="+mn-lt"/>
                <a:cs typeface="+mn-lt"/>
              </a:rPr>
              <a:t>Being creative with the environments allows the process of imagination to happen.</a:t>
            </a:r>
          </a:p>
          <a:p>
            <a:endParaRPr lang="en-GB" sz="2800">
              <a:ea typeface="+mn-lt"/>
              <a:cs typeface="+mn-lt"/>
            </a:endParaRPr>
          </a:p>
          <a:p>
            <a:endParaRPr lang="en-GB" sz="2800">
              <a:latin typeface="Bembo"/>
              <a:cs typeface="Times New Roman"/>
            </a:endParaRPr>
          </a:p>
        </p:txBody>
      </p:sp>
    </p:spTree>
    <p:extLst>
      <p:ext uri="{BB962C8B-B14F-4D97-AF65-F5344CB8AC3E}">
        <p14:creationId xmlns:p14="http://schemas.microsoft.com/office/powerpoint/2010/main" val="2223808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4DDF-2F6F-4B25-A9B7-1FBFB57DF9CA}"/>
              </a:ext>
            </a:extLst>
          </p:cNvPr>
          <p:cNvSpPr>
            <a:spLocks noGrp="1"/>
          </p:cNvSpPr>
          <p:nvPr>
            <p:ph type="title"/>
          </p:nvPr>
        </p:nvSpPr>
        <p:spPr>
          <a:xfrm>
            <a:off x="648930" y="629266"/>
            <a:ext cx="3322912" cy="1641987"/>
          </a:xfrm>
        </p:spPr>
        <p:txBody>
          <a:bodyPr>
            <a:normAutofit/>
          </a:bodyPr>
          <a:lstStyle/>
          <a:p>
            <a:r>
              <a:rPr lang="en-GB" sz="3900">
                <a:ea typeface="Batang"/>
              </a:rPr>
              <a:t>Age range five to seven</a:t>
            </a:r>
            <a:endParaRPr lang="en-GB" sz="3900"/>
          </a:p>
        </p:txBody>
      </p:sp>
      <p:pic>
        <p:nvPicPr>
          <p:cNvPr id="4" name="Picture 4">
            <a:extLst>
              <a:ext uri="{FF2B5EF4-FFF2-40B4-BE49-F238E27FC236}">
                <a16:creationId xmlns:a16="http://schemas.microsoft.com/office/drawing/2014/main" id="{46F25233-4C58-44A6-B8F7-E059CDB33B71}"/>
              </a:ext>
            </a:extLst>
          </p:cNvPr>
          <p:cNvPicPr>
            <a:picLocks noChangeAspect="1"/>
          </p:cNvPicPr>
          <p:nvPr/>
        </p:nvPicPr>
        <p:blipFill rotWithShape="1">
          <a:blip r:embed="rId3"/>
          <a:srcRect l="16887" r="1140"/>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8" name="Rectangle 8">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151065B-8A78-4C92-BE67-A59FDA41C6C5}"/>
              </a:ext>
            </a:extLst>
          </p:cNvPr>
          <p:cNvSpPr>
            <a:spLocks noGrp="1"/>
          </p:cNvSpPr>
          <p:nvPr>
            <p:ph idx="1"/>
          </p:nvPr>
        </p:nvSpPr>
        <p:spPr>
          <a:xfrm>
            <a:off x="273159" y="2141351"/>
            <a:ext cx="3698683" cy="4107048"/>
          </a:xfrm>
        </p:spPr>
        <p:txBody>
          <a:bodyPr vert="horz" lIns="91440" tIns="45720" rIns="91440" bIns="45720" rtlCol="0" anchor="t">
            <a:noAutofit/>
          </a:bodyPr>
          <a:lstStyle/>
          <a:p>
            <a:pPr>
              <a:lnSpc>
                <a:spcPct val="90000"/>
              </a:lnSpc>
            </a:pPr>
            <a:r>
              <a:rPr lang="en-GB" sz="2400">
                <a:ea typeface="Batang"/>
              </a:rPr>
              <a:t>The channel is aimed at children aged five to seven to develop their motor skills through Laban's framework</a:t>
            </a:r>
          </a:p>
          <a:p>
            <a:pPr>
              <a:lnSpc>
                <a:spcPct val="90000"/>
              </a:lnSpc>
            </a:pPr>
            <a:endParaRPr lang="en-GB" sz="2400">
              <a:ea typeface="Batang"/>
            </a:endParaRPr>
          </a:p>
          <a:p>
            <a:pPr>
              <a:lnSpc>
                <a:spcPct val="90000"/>
              </a:lnSpc>
              <a:buClr>
                <a:srgbClr val="8AD0D6"/>
              </a:buClr>
            </a:pPr>
            <a:r>
              <a:rPr lang="en-GB" sz="2400">
                <a:ea typeface="Batang"/>
              </a:rPr>
              <a:t>This will teach the children about different ways of moving the body.</a:t>
            </a:r>
          </a:p>
          <a:p>
            <a:pPr>
              <a:lnSpc>
                <a:spcPct val="90000"/>
              </a:lnSpc>
            </a:pPr>
            <a:endParaRPr lang="en-GB" sz="2400">
              <a:ea typeface="Batang"/>
            </a:endParaRPr>
          </a:p>
          <a:p>
            <a:pPr>
              <a:lnSpc>
                <a:spcPct val="90000"/>
              </a:lnSpc>
            </a:pPr>
            <a:endParaRPr lang="en-GB" sz="1600"/>
          </a:p>
        </p:txBody>
      </p:sp>
    </p:spTree>
    <p:extLst>
      <p:ext uri="{BB962C8B-B14F-4D97-AF65-F5344CB8AC3E}">
        <p14:creationId xmlns:p14="http://schemas.microsoft.com/office/powerpoint/2010/main" val="118584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BC1EB-6F12-48B6-9DB5-4D3CB94F212D}"/>
              </a:ext>
            </a:extLst>
          </p:cNvPr>
          <p:cNvSpPr>
            <a:spLocks noGrp="1"/>
          </p:cNvSpPr>
          <p:nvPr>
            <p:ph type="title"/>
          </p:nvPr>
        </p:nvSpPr>
        <p:spPr>
          <a:xfrm>
            <a:off x="648930" y="629266"/>
            <a:ext cx="6188190" cy="1622321"/>
          </a:xfrm>
        </p:spPr>
        <p:txBody>
          <a:bodyPr>
            <a:normAutofit/>
          </a:bodyPr>
          <a:lstStyle/>
          <a:p>
            <a:r>
              <a:rPr lang="en-GB" dirty="0">
                <a:solidFill>
                  <a:srgbClr val="EBEBEB"/>
                </a:solidFill>
                <a:ea typeface="Batang"/>
              </a:rPr>
              <a:t>The Adventure Channel</a:t>
            </a:r>
          </a:p>
        </p:txBody>
      </p:sp>
      <p:sp>
        <p:nvSpPr>
          <p:cNvPr id="3" name="Content Placeholder 2">
            <a:extLst>
              <a:ext uri="{FF2B5EF4-FFF2-40B4-BE49-F238E27FC236}">
                <a16:creationId xmlns:a16="http://schemas.microsoft.com/office/drawing/2014/main" id="{D4BCE89A-19A8-4C74-AA76-0F8A0C504183}"/>
              </a:ext>
            </a:extLst>
          </p:cNvPr>
          <p:cNvSpPr>
            <a:spLocks noGrp="1"/>
          </p:cNvSpPr>
          <p:nvPr>
            <p:ph idx="1"/>
          </p:nvPr>
        </p:nvSpPr>
        <p:spPr>
          <a:xfrm>
            <a:off x="648930" y="2438400"/>
            <a:ext cx="6188189" cy="3785419"/>
          </a:xfrm>
        </p:spPr>
        <p:txBody>
          <a:bodyPr vert="horz" lIns="91440" tIns="45720" rIns="91440" bIns="45720" rtlCol="0" anchor="t">
            <a:normAutofit/>
          </a:bodyPr>
          <a:lstStyle/>
          <a:p>
            <a:r>
              <a:rPr lang="en-GB" sz="2400">
                <a:solidFill>
                  <a:srgbClr val="FFFFFF"/>
                </a:solidFill>
                <a:latin typeface="Times New Roman"/>
                <a:ea typeface="Batang"/>
                <a:cs typeface="Times New Roman"/>
              </a:rPr>
              <a:t>Each week the channel will have a different environment setting, with specific learning objectives.</a:t>
            </a:r>
          </a:p>
          <a:p>
            <a:r>
              <a:rPr lang="en-GB" sz="2400">
                <a:solidFill>
                  <a:srgbClr val="FFFFFF"/>
                </a:solidFill>
                <a:latin typeface="Times New Roman"/>
                <a:ea typeface="Batang"/>
                <a:cs typeface="Times New Roman"/>
              </a:rPr>
              <a:t>The channel will deliver the tasks in a friendly, exciting, fun, educational and physical way.</a:t>
            </a:r>
            <a:endParaRPr lang="en-GB" sz="2400">
              <a:solidFill>
                <a:srgbClr val="FFFFFF"/>
              </a:solidFill>
              <a:latin typeface="Times New Roman"/>
              <a:cs typeface="Times New Roman"/>
            </a:endParaRPr>
          </a:p>
          <a:p>
            <a:r>
              <a:rPr lang="en-GB" sz="2400">
                <a:solidFill>
                  <a:srgbClr val="FFFFFF"/>
                </a:solidFill>
                <a:latin typeface="Times New Roman"/>
                <a:ea typeface="Batang"/>
                <a:cs typeface="Times New Roman"/>
              </a:rPr>
              <a:t>Before the adventure starts there will be information for the teachers and parents.</a:t>
            </a:r>
          </a:p>
          <a:p>
            <a:endParaRPr lang="en-GB">
              <a:solidFill>
                <a:srgbClr val="FFFFFF"/>
              </a:solidFill>
              <a:latin typeface="Times New Roman"/>
              <a:ea typeface="Batang"/>
              <a:cs typeface="Times New Roman"/>
            </a:endParaRPr>
          </a:p>
          <a:p>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4">
            <a:extLst>
              <a:ext uri="{FF2B5EF4-FFF2-40B4-BE49-F238E27FC236}">
                <a16:creationId xmlns:a16="http://schemas.microsoft.com/office/drawing/2014/main" id="{34C9E2A4-3D76-445F-ABEC-0BF4E7398B9D}"/>
              </a:ext>
            </a:extLst>
          </p:cNvPr>
          <p:cNvPicPr>
            <a:picLocks noChangeAspect="1"/>
          </p:cNvPicPr>
          <p:nvPr/>
        </p:nvPicPr>
        <p:blipFill rotWithShape="1">
          <a:blip r:embed="rId3"/>
          <a:srcRect l="11882" r="3383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35359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EADB8294-BBF5-4EE7-8D08-DDECD12A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C2AA68CD-BBCC-4482-B4F9-3EBE3A75D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Freeform 15">
            <a:extLst>
              <a:ext uri="{FF2B5EF4-FFF2-40B4-BE49-F238E27FC236}">
                <a16:creationId xmlns:a16="http://schemas.microsoft.com/office/drawing/2014/main" id="{B58816D9-9E81-4B2B-95D3-C398BF15E1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pic>
        <p:nvPicPr>
          <p:cNvPr id="5" name="Picture 5" descr="A picture containing tree, outdoor, plant, wood&#10;&#10;Description automatically generated">
            <a:extLst>
              <a:ext uri="{FF2B5EF4-FFF2-40B4-BE49-F238E27FC236}">
                <a16:creationId xmlns:a16="http://schemas.microsoft.com/office/drawing/2014/main" id="{72E56947-33F7-4B72-BEE2-3F9C93B95B27}"/>
              </a:ext>
            </a:extLst>
          </p:cNvPr>
          <p:cNvPicPr>
            <a:picLocks noChangeAspect="1"/>
          </p:cNvPicPr>
          <p:nvPr/>
        </p:nvPicPr>
        <p:blipFill rotWithShape="1">
          <a:blip r:embed="rId7"/>
          <a:srcRect l="5511" r="30896" b="-3"/>
          <a:stretch/>
        </p:blipFill>
        <p:spPr>
          <a:xfrm>
            <a:off x="6947062" y="636083"/>
            <a:ext cx="3136060" cy="3291844"/>
          </a:xfrm>
          <a:prstGeom prst="rect">
            <a:avLst/>
          </a:prstGeom>
          <a:effectLst/>
        </p:spPr>
      </p:pic>
      <p:sp useBgFill="1">
        <p:nvSpPr>
          <p:cNvPr id="43" name="Freeform 5">
            <a:extLst>
              <a:ext uri="{FF2B5EF4-FFF2-40B4-BE49-F238E27FC236}">
                <a16:creationId xmlns:a16="http://schemas.microsoft.com/office/drawing/2014/main" id="{BD26E291-370D-448F-BDB9-9A5999D46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6D0465AF-4BB4-4375-A4F1-96FBE01B1A1F}"/>
              </a:ext>
            </a:extLst>
          </p:cNvPr>
          <p:cNvSpPr>
            <a:spLocks noGrp="1"/>
          </p:cNvSpPr>
          <p:nvPr>
            <p:ph type="title"/>
          </p:nvPr>
        </p:nvSpPr>
        <p:spPr>
          <a:xfrm>
            <a:off x="635458" y="4854344"/>
            <a:ext cx="9345155" cy="861802"/>
          </a:xfrm>
        </p:spPr>
        <p:txBody>
          <a:bodyPr vert="horz" lIns="91440" tIns="45720" rIns="91440" bIns="45720" rtlCol="0" anchor="b">
            <a:normAutofit/>
          </a:bodyPr>
          <a:lstStyle/>
          <a:p>
            <a:r>
              <a:rPr lang="en-US" sz="4800"/>
              <a:t>Space and Rainforest</a:t>
            </a:r>
          </a:p>
        </p:txBody>
      </p:sp>
      <p:pic>
        <p:nvPicPr>
          <p:cNvPr id="4" name="Picture 4" descr="A picture containing comet, nature, dark, outdoor object&#10;&#10;Description automatically generated">
            <a:extLst>
              <a:ext uri="{FF2B5EF4-FFF2-40B4-BE49-F238E27FC236}">
                <a16:creationId xmlns:a16="http://schemas.microsoft.com/office/drawing/2014/main" id="{7FE89AC5-5826-42BF-8C02-6832DD23A62F}"/>
              </a:ext>
            </a:extLst>
          </p:cNvPr>
          <p:cNvPicPr>
            <a:picLocks noGrp="1" noChangeAspect="1"/>
          </p:cNvPicPr>
          <p:nvPr>
            <p:ph idx="1"/>
          </p:nvPr>
        </p:nvPicPr>
        <p:blipFill rotWithShape="1">
          <a:blip r:embed="rId8"/>
          <a:srcRect t="3670" r="-3" b="-3"/>
          <a:stretch/>
        </p:blipFill>
        <p:spPr>
          <a:xfrm>
            <a:off x="1132685" y="722347"/>
            <a:ext cx="5119481" cy="3291844"/>
          </a:xfrm>
          <a:prstGeom prst="rect">
            <a:avLst/>
          </a:prstGeom>
          <a:effectLst/>
        </p:spPr>
      </p:pic>
    </p:spTree>
    <p:extLst>
      <p:ext uri="{BB962C8B-B14F-4D97-AF65-F5344CB8AC3E}">
        <p14:creationId xmlns:p14="http://schemas.microsoft.com/office/powerpoint/2010/main" val="3164464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CFFB2-EB40-462C-AB33-FEB1D57CFA79}"/>
              </a:ext>
            </a:extLst>
          </p:cNvPr>
          <p:cNvSpPr>
            <a:spLocks noGrp="1"/>
          </p:cNvSpPr>
          <p:nvPr>
            <p:ph type="title"/>
          </p:nvPr>
        </p:nvSpPr>
        <p:spPr>
          <a:xfrm>
            <a:off x="646111" y="427007"/>
            <a:ext cx="3105075" cy="1444750"/>
          </a:xfrm>
        </p:spPr>
        <p:txBody>
          <a:bodyPr anchor="b">
            <a:normAutofit/>
          </a:bodyPr>
          <a:lstStyle/>
          <a:p>
            <a:r>
              <a:rPr lang="en-GB" sz="3200" dirty="0"/>
              <a:t>Laban's Four Pillars</a:t>
            </a:r>
          </a:p>
        </p:txBody>
      </p:sp>
      <p:sp>
        <p:nvSpPr>
          <p:cNvPr id="20" name="Freeform: Shape 19">
            <a:extLst>
              <a:ext uri="{FF2B5EF4-FFF2-40B4-BE49-F238E27FC236}">
                <a16:creationId xmlns:a16="http://schemas.microsoft.com/office/drawing/2014/main" id="{C77F74B7-5344-4985-8463-5B8EE703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2" name="Freeform 23">
            <a:extLst>
              <a:ext uri="{FF2B5EF4-FFF2-40B4-BE49-F238E27FC236}">
                <a16:creationId xmlns:a16="http://schemas.microsoft.com/office/drawing/2014/main" id="{0E38218E-B21F-433A-BB44-F15DE7DC66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Rectangle 23">
            <a:extLst>
              <a:ext uri="{FF2B5EF4-FFF2-40B4-BE49-F238E27FC236}">
                <a16:creationId xmlns:a16="http://schemas.microsoft.com/office/drawing/2014/main" id="{080DD7D4-CD57-4577-ACCC-43E1C72F7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D842A07-5AC0-40B6-886B-885ECFE8C74F}"/>
              </a:ext>
            </a:extLst>
          </p:cNvPr>
          <p:cNvSpPr>
            <a:spLocks noGrp="1"/>
          </p:cNvSpPr>
          <p:nvPr>
            <p:ph idx="1"/>
          </p:nvPr>
        </p:nvSpPr>
        <p:spPr>
          <a:xfrm>
            <a:off x="646111" y="2053325"/>
            <a:ext cx="3104751" cy="4282776"/>
          </a:xfrm>
        </p:spPr>
        <p:txBody>
          <a:bodyPr vert="horz" lIns="91440" tIns="45720" rIns="91440" bIns="45720" rtlCol="0" anchor="t">
            <a:normAutofit fontScale="92500"/>
          </a:bodyPr>
          <a:lstStyle/>
          <a:p>
            <a:pPr>
              <a:lnSpc>
                <a:spcPct val="90000"/>
              </a:lnSpc>
            </a:pPr>
            <a:r>
              <a:rPr lang="en-GB" sz="1600"/>
              <a:t>Space – Where to move and how. Allowing the child to use personal space also general space. </a:t>
            </a:r>
            <a:endParaRPr lang="en-US" sz="1600"/>
          </a:p>
          <a:p>
            <a:pPr>
              <a:lnSpc>
                <a:spcPct val="90000"/>
              </a:lnSpc>
              <a:buClr>
                <a:srgbClr val="8AD0D6"/>
              </a:buClr>
            </a:pPr>
            <a:endParaRPr lang="en-GB" sz="1600"/>
          </a:p>
          <a:p>
            <a:pPr>
              <a:lnSpc>
                <a:spcPct val="90000"/>
              </a:lnSpc>
              <a:buClr>
                <a:srgbClr val="8AD0D6"/>
              </a:buClr>
            </a:pPr>
            <a:r>
              <a:rPr lang="en-GB" sz="1600"/>
              <a:t>Body – What part of the body. Understanding what body part to use and in what context. </a:t>
            </a:r>
          </a:p>
          <a:p>
            <a:pPr>
              <a:lnSpc>
                <a:spcPct val="90000"/>
              </a:lnSpc>
              <a:buClr>
                <a:srgbClr val="8AD0D6"/>
              </a:buClr>
            </a:pPr>
            <a:endParaRPr lang="en-GB" sz="1600"/>
          </a:p>
          <a:p>
            <a:pPr>
              <a:lnSpc>
                <a:spcPct val="90000"/>
              </a:lnSpc>
              <a:buClr>
                <a:srgbClr val="8AD0D6"/>
              </a:buClr>
            </a:pPr>
            <a:r>
              <a:rPr lang="en-GB" sz="1600"/>
              <a:t>Effort – How to move. Learning about speed, weight, time and direction</a:t>
            </a:r>
          </a:p>
          <a:p>
            <a:pPr>
              <a:lnSpc>
                <a:spcPct val="90000"/>
              </a:lnSpc>
              <a:buClr>
                <a:srgbClr val="8AD0D6"/>
              </a:buClr>
            </a:pPr>
            <a:endParaRPr lang="en-GB" sz="1600"/>
          </a:p>
          <a:p>
            <a:pPr>
              <a:lnSpc>
                <a:spcPct val="90000"/>
              </a:lnSpc>
              <a:buClr>
                <a:srgbClr val="8AD0D6"/>
              </a:buClr>
            </a:pPr>
            <a:r>
              <a:rPr lang="en-GB" sz="1600"/>
              <a:t>Relationships - Learning how to move in a group</a:t>
            </a:r>
            <a:r>
              <a:rPr lang="en-GB" sz="1100"/>
              <a:t>.</a:t>
            </a:r>
          </a:p>
        </p:txBody>
      </p:sp>
      <p:pic>
        <p:nvPicPr>
          <p:cNvPr id="4" name="Picture 4" descr="A picture containing dressed&#10;&#10;Description automatically generated">
            <a:extLst>
              <a:ext uri="{FF2B5EF4-FFF2-40B4-BE49-F238E27FC236}">
                <a16:creationId xmlns:a16="http://schemas.microsoft.com/office/drawing/2014/main" id="{A2606A66-00E8-4B92-A8DB-5797E2B880F0}"/>
              </a:ext>
            </a:extLst>
          </p:cNvPr>
          <p:cNvPicPr>
            <a:picLocks noChangeAspect="1"/>
          </p:cNvPicPr>
          <p:nvPr/>
        </p:nvPicPr>
        <p:blipFill>
          <a:blip r:embed="rId3"/>
          <a:stretch>
            <a:fillRect/>
          </a:stretch>
        </p:blipFill>
        <p:spPr>
          <a:xfrm>
            <a:off x="5096558" y="1447799"/>
            <a:ext cx="3051810" cy="4572001"/>
          </a:xfrm>
          <a:prstGeom prst="rect">
            <a:avLst/>
          </a:prstGeom>
          <a:effectLst/>
        </p:spPr>
      </p:pic>
      <p:pic>
        <p:nvPicPr>
          <p:cNvPr id="5" name="Picture 5" descr="A picture containing grass, outdoor&#10;&#10;Description automatically generated">
            <a:extLst>
              <a:ext uri="{FF2B5EF4-FFF2-40B4-BE49-F238E27FC236}">
                <a16:creationId xmlns:a16="http://schemas.microsoft.com/office/drawing/2014/main" id="{9EB9B251-E31E-42C2-9B22-0314CA4A8609}"/>
              </a:ext>
            </a:extLst>
          </p:cNvPr>
          <p:cNvPicPr>
            <a:picLocks noChangeAspect="1"/>
          </p:cNvPicPr>
          <p:nvPr/>
        </p:nvPicPr>
        <p:blipFill>
          <a:blip r:embed="rId4"/>
          <a:stretch>
            <a:fillRect/>
          </a:stretch>
        </p:blipFill>
        <p:spPr>
          <a:xfrm>
            <a:off x="8442197" y="1447799"/>
            <a:ext cx="3051810" cy="4572001"/>
          </a:xfrm>
          <a:prstGeom prst="rect">
            <a:avLst/>
          </a:prstGeom>
          <a:effectLst/>
        </p:spPr>
      </p:pic>
    </p:spTree>
    <p:extLst>
      <p:ext uri="{BB962C8B-B14F-4D97-AF65-F5344CB8AC3E}">
        <p14:creationId xmlns:p14="http://schemas.microsoft.com/office/powerpoint/2010/main" val="1522256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20FAF-145E-4769-A51D-EFCD4913CF30}"/>
              </a:ext>
            </a:extLst>
          </p:cNvPr>
          <p:cNvSpPr>
            <a:spLocks noGrp="1"/>
          </p:cNvSpPr>
          <p:nvPr>
            <p:ph type="title"/>
          </p:nvPr>
        </p:nvSpPr>
        <p:spPr>
          <a:xfrm>
            <a:off x="648930" y="629266"/>
            <a:ext cx="6188190" cy="1622321"/>
          </a:xfrm>
        </p:spPr>
        <p:txBody>
          <a:bodyPr>
            <a:normAutofit/>
          </a:bodyPr>
          <a:lstStyle/>
          <a:p>
            <a:r>
              <a:rPr lang="en-GB" sz="3900" dirty="0">
                <a:solidFill>
                  <a:srgbClr val="EBEBEB"/>
                </a:solidFill>
              </a:rPr>
              <a:t> Adventures</a:t>
            </a:r>
          </a:p>
        </p:txBody>
      </p:sp>
      <p:sp>
        <p:nvSpPr>
          <p:cNvPr id="1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274" name="Picture 1274">
            <a:extLst>
              <a:ext uri="{FF2B5EF4-FFF2-40B4-BE49-F238E27FC236}">
                <a16:creationId xmlns:a16="http://schemas.microsoft.com/office/drawing/2014/main" id="{BADD34DD-B9D5-4590-808C-00E7EFD56347}"/>
              </a:ext>
            </a:extLst>
          </p:cNvPr>
          <p:cNvPicPr>
            <a:picLocks noChangeAspect="1"/>
          </p:cNvPicPr>
          <p:nvPr/>
        </p:nvPicPr>
        <p:blipFill rotWithShape="1">
          <a:blip r:embed="rId3"/>
          <a:srcRect l="27956" r="2373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29" name="Content Placeholder 2">
            <a:extLst>
              <a:ext uri="{FF2B5EF4-FFF2-40B4-BE49-F238E27FC236}">
                <a16:creationId xmlns:a16="http://schemas.microsoft.com/office/drawing/2014/main" id="{68B5C043-DA06-41D6-A712-86BF8EC3D530}"/>
              </a:ext>
            </a:extLst>
          </p:cNvPr>
          <p:cNvGraphicFramePr>
            <a:graphicFrameLocks noGrp="1"/>
          </p:cNvGraphicFramePr>
          <p:nvPr>
            <p:ph idx="1"/>
            <p:extLst>
              <p:ext uri="{D42A27DB-BD31-4B8C-83A1-F6EECF244321}">
                <p14:modId xmlns:p14="http://schemas.microsoft.com/office/powerpoint/2010/main" val="3148787642"/>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252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80" name="Rectangle 142">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8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82" name="Freeform: Shape 146">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Rectangle 148">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7BBF78-B060-4C3A-B1EE-7009E79085EA}"/>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Adventure Objectives</a:t>
            </a:r>
          </a:p>
        </p:txBody>
      </p:sp>
      <p:sp>
        <p:nvSpPr>
          <p:cNvPr id="261" name="Content Placeholder 260">
            <a:extLst>
              <a:ext uri="{FF2B5EF4-FFF2-40B4-BE49-F238E27FC236}">
                <a16:creationId xmlns:a16="http://schemas.microsoft.com/office/drawing/2014/main" id="{1590B014-ED64-4364-9372-44522EA79DF9}"/>
              </a:ext>
            </a:extLst>
          </p:cNvPr>
          <p:cNvSpPr>
            <a:spLocks noGrp="1"/>
          </p:cNvSpPr>
          <p:nvPr>
            <p:ph idx="1"/>
          </p:nvPr>
        </p:nvSpPr>
        <p:spPr>
          <a:xfrm>
            <a:off x="5204109" y="1645920"/>
            <a:ext cx="6269434" cy="4470821"/>
          </a:xfrm>
        </p:spPr>
        <p:txBody>
          <a:bodyPr vert="horz" lIns="91440" tIns="45720" rIns="91440" bIns="45720" rtlCol="0">
            <a:normAutofit/>
          </a:bodyPr>
          <a:lstStyle/>
          <a:p>
            <a:pPr marL="0" indent="0">
              <a:spcBef>
                <a:spcPts val="0"/>
              </a:spcBef>
              <a:spcAft>
                <a:spcPts val="600"/>
              </a:spcAft>
              <a:buNone/>
            </a:pPr>
            <a:endParaRPr lang="en-US">
              <a:latin typeface="Times New Roman"/>
              <a:ea typeface="+mj-lt"/>
              <a:cs typeface="+mj-lt"/>
            </a:endParaRPr>
          </a:p>
          <a:p>
            <a:pPr marL="0" indent="0">
              <a:spcBef>
                <a:spcPts val="0"/>
              </a:spcBef>
              <a:spcAft>
                <a:spcPts val="600"/>
              </a:spcAft>
              <a:buClr>
                <a:srgbClr val="1E5155">
                  <a:lumMod val="40000"/>
                  <a:lumOff val="60000"/>
                </a:srgbClr>
              </a:buClr>
              <a:buNone/>
            </a:pPr>
            <a:endParaRPr lang="en-US"/>
          </a:p>
        </p:txBody>
      </p:sp>
      <p:sp>
        <p:nvSpPr>
          <p:cNvPr id="262" name="TextBox 261">
            <a:extLst>
              <a:ext uri="{FF2B5EF4-FFF2-40B4-BE49-F238E27FC236}">
                <a16:creationId xmlns:a16="http://schemas.microsoft.com/office/drawing/2014/main" id="{D44736AA-13EC-4C6A-B3B9-5C9A8400621E}"/>
              </a:ext>
            </a:extLst>
          </p:cNvPr>
          <p:cNvSpPr txBox="1"/>
          <p:nvPr/>
        </p:nvSpPr>
        <p:spPr>
          <a:xfrm rot="10800000" flipV="1">
            <a:off x="5817079" y="1509942"/>
            <a:ext cx="544614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learning objectives are set around the National Curriculum for Primary PE.</a:t>
            </a:r>
            <a:endParaRPr lang="en-US" dirty="0">
              <a:ea typeface="+mn-lt"/>
              <a:cs typeface="+mn-lt"/>
            </a:endParaRPr>
          </a:p>
          <a:p>
            <a:endParaRPr lang="en-GB" dirty="0">
              <a:ea typeface="+mn-lt"/>
              <a:cs typeface="+mn-lt"/>
            </a:endParaRPr>
          </a:p>
          <a:p>
            <a:r>
              <a:rPr lang="en-GB" dirty="0">
                <a:ea typeface="+mn-lt"/>
                <a:cs typeface="+mn-lt"/>
              </a:rPr>
              <a:t>The tasks will provide the necessary guidance for the child to be creative and allow them to express their feelings through the body, also give them the opportunities to ask questions.</a:t>
            </a:r>
            <a:endParaRPr lang="en-US">
              <a:ea typeface="+mn-lt"/>
              <a:cs typeface="+mn-lt"/>
            </a:endParaRPr>
          </a:p>
          <a:p>
            <a:endParaRPr lang="en-GB" dirty="0">
              <a:ea typeface="+mn-lt"/>
              <a:cs typeface="+mn-lt"/>
            </a:endParaRPr>
          </a:p>
          <a:p>
            <a:r>
              <a:rPr lang="en-GB" dirty="0">
                <a:ea typeface="+mn-lt"/>
                <a:cs typeface="+mn-lt"/>
              </a:rPr>
              <a:t>The channel will provide all the framework and guidance for the children. However, teachers and parents should support the activities.</a:t>
            </a:r>
            <a:endParaRPr lang="en-US" dirty="0">
              <a:ea typeface="+mn-lt"/>
              <a:cs typeface="+mn-lt"/>
            </a:endParaRPr>
          </a:p>
          <a:p>
            <a:endParaRPr lang="en-US" dirty="0">
              <a:ea typeface="+mn-lt"/>
              <a:cs typeface="+mn-lt"/>
            </a:endParaRPr>
          </a:p>
          <a:p>
            <a:pPr algn="l"/>
            <a:endParaRPr lang="en-GB" dirty="0"/>
          </a:p>
        </p:txBody>
      </p:sp>
    </p:spTree>
    <p:extLst>
      <p:ext uri="{BB962C8B-B14F-4D97-AF65-F5344CB8AC3E}">
        <p14:creationId xmlns:p14="http://schemas.microsoft.com/office/powerpoint/2010/main" val="654426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A picture containing tree, outdoor, grass, plant&#10;&#10;Description automatically generated">
            <a:extLst>
              <a:ext uri="{FF2B5EF4-FFF2-40B4-BE49-F238E27FC236}">
                <a16:creationId xmlns:a16="http://schemas.microsoft.com/office/drawing/2014/main" id="{B1B9A175-9095-4A28-9A78-53EB5593162E}"/>
              </a:ext>
            </a:extLst>
          </p:cNvPr>
          <p:cNvPicPr>
            <a:picLocks noChangeAspect="1"/>
          </p:cNvPicPr>
          <p:nvPr/>
        </p:nvPicPr>
        <p:blipFill rotWithShape="1">
          <a:blip r:embed="rId7"/>
          <a:srcRect t="12245" b="5218"/>
          <a:stretch/>
        </p:blipFill>
        <p:spPr>
          <a:xfrm>
            <a:off x="1" y="-5"/>
            <a:ext cx="4060014" cy="5020241"/>
          </a:xfrm>
          <a:custGeom>
            <a:avLst/>
            <a:gdLst/>
            <a:ahLst/>
            <a:cxnLst/>
            <a:rect l="l" t="t" r="r" b="b"/>
            <a:pathLst>
              <a:path w="4060014" h="5020241">
                <a:moveTo>
                  <a:pt x="0" y="0"/>
                </a:moveTo>
                <a:lnTo>
                  <a:pt x="4060014" y="0"/>
                </a:lnTo>
                <a:lnTo>
                  <a:pt x="4060014" y="451006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6" name="Picture 6" descr="A picture containing grass, outdoor, sky, tree&#10;&#10;Description automatically generated">
            <a:extLst>
              <a:ext uri="{FF2B5EF4-FFF2-40B4-BE49-F238E27FC236}">
                <a16:creationId xmlns:a16="http://schemas.microsoft.com/office/drawing/2014/main" id="{303FA6DF-A077-44B3-A79C-5C6A788CAB7B}"/>
              </a:ext>
            </a:extLst>
          </p:cNvPr>
          <p:cNvPicPr>
            <a:picLocks noChangeAspect="1"/>
          </p:cNvPicPr>
          <p:nvPr/>
        </p:nvPicPr>
        <p:blipFill rotWithShape="1">
          <a:blip r:embed="rId8"/>
          <a:srcRect t="8036" r="-1" b="29026"/>
          <a:stretch/>
        </p:blipFill>
        <p:spPr>
          <a:xfrm>
            <a:off x="8131987" y="-7"/>
            <a:ext cx="4059709" cy="4542350"/>
          </a:xfrm>
          <a:custGeom>
            <a:avLst/>
            <a:gdLst/>
            <a:ahLst/>
            <a:cxnLst/>
            <a:rect l="l" t="t" r="r" b="b"/>
            <a:pathLst>
              <a:path w="4059709" h="4542350">
                <a:moveTo>
                  <a:pt x="0" y="0"/>
                </a:moveTo>
                <a:lnTo>
                  <a:pt x="4059709" y="0"/>
                </a:lnTo>
                <a:lnTo>
                  <a:pt x="4059709" y="4057991"/>
                </a:lnTo>
                <a:lnTo>
                  <a:pt x="3782959" y="4110187"/>
                </a:lnTo>
                <a:lnTo>
                  <a:pt x="3507426" y="4159931"/>
                </a:lnTo>
                <a:lnTo>
                  <a:pt x="3230675" y="4208624"/>
                </a:lnTo>
                <a:lnTo>
                  <a:pt x="2952704" y="4250310"/>
                </a:lnTo>
                <a:lnTo>
                  <a:pt x="2675953" y="4292347"/>
                </a:lnTo>
                <a:lnTo>
                  <a:pt x="2397982" y="4331582"/>
                </a:lnTo>
                <a:lnTo>
                  <a:pt x="2123669" y="4365211"/>
                </a:lnTo>
                <a:lnTo>
                  <a:pt x="1845698" y="4397089"/>
                </a:lnTo>
                <a:lnTo>
                  <a:pt x="1568947" y="4426165"/>
                </a:lnTo>
                <a:lnTo>
                  <a:pt x="1297072" y="4451387"/>
                </a:lnTo>
                <a:lnTo>
                  <a:pt x="1021540" y="4476609"/>
                </a:lnTo>
                <a:lnTo>
                  <a:pt x="749665" y="4497628"/>
                </a:lnTo>
                <a:lnTo>
                  <a:pt x="477790" y="4514092"/>
                </a:lnTo>
                <a:lnTo>
                  <a:pt x="207135" y="4531258"/>
                </a:lnTo>
                <a:lnTo>
                  <a:pt x="0" y="4542350"/>
                </a:lnTo>
                <a:close/>
              </a:path>
            </a:pathLst>
          </a:custGeom>
        </p:spPr>
      </p:pic>
      <p:sp>
        <p:nvSpPr>
          <p:cNvPr id="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55B8607-F6B5-40A8-9B34-59141AC61C7F}"/>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Thank you</a:t>
            </a:r>
          </a:p>
        </p:txBody>
      </p:sp>
      <p:pic>
        <p:nvPicPr>
          <p:cNvPr id="4" name="Picture 4">
            <a:extLst>
              <a:ext uri="{FF2B5EF4-FFF2-40B4-BE49-F238E27FC236}">
                <a16:creationId xmlns:a16="http://schemas.microsoft.com/office/drawing/2014/main" id="{975AA0B8-1A45-46FC-9D4A-A388B7F43125}"/>
              </a:ext>
            </a:extLst>
          </p:cNvPr>
          <p:cNvPicPr>
            <a:picLocks noGrp="1" noChangeAspect="1"/>
          </p:cNvPicPr>
          <p:nvPr>
            <p:ph idx="1"/>
          </p:nvPr>
        </p:nvPicPr>
        <p:blipFill rotWithShape="1">
          <a:blip r:embed="rId9"/>
          <a:srcRect t="2843" r="1" b="22030"/>
          <a:stretch/>
        </p:blipFill>
        <p:spPr>
          <a:xfrm>
            <a:off x="4060015" y="10"/>
            <a:ext cx="4071972" cy="4583093"/>
          </a:xfrm>
          <a:custGeom>
            <a:avLst/>
            <a:gdLst/>
            <a:ahLst/>
            <a:cxnLst/>
            <a:rect l="l" t="t" r="r" b="b"/>
            <a:pathLst>
              <a:path w="4071972" h="4583103">
                <a:moveTo>
                  <a:pt x="0" y="0"/>
                </a:moveTo>
                <a:lnTo>
                  <a:pt x="4071972" y="0"/>
                </a:lnTo>
                <a:lnTo>
                  <a:pt x="4071972" y="4542358"/>
                </a:lnTo>
                <a:lnTo>
                  <a:pt x="4011042" y="4545620"/>
                </a:lnTo>
                <a:lnTo>
                  <a:pt x="3745263" y="4555779"/>
                </a:lnTo>
                <a:lnTo>
                  <a:pt x="3479483" y="4564537"/>
                </a:lnTo>
                <a:lnTo>
                  <a:pt x="3216143" y="4572944"/>
                </a:lnTo>
                <a:lnTo>
                  <a:pt x="2956461" y="4576798"/>
                </a:lnTo>
                <a:lnTo>
                  <a:pt x="2696778" y="4581001"/>
                </a:lnTo>
                <a:lnTo>
                  <a:pt x="2440752" y="4583103"/>
                </a:lnTo>
                <a:lnTo>
                  <a:pt x="2187164" y="4581001"/>
                </a:lnTo>
                <a:lnTo>
                  <a:pt x="1936015" y="4581001"/>
                </a:lnTo>
                <a:lnTo>
                  <a:pt x="1687305" y="4576798"/>
                </a:lnTo>
                <a:lnTo>
                  <a:pt x="1443471" y="4570492"/>
                </a:lnTo>
                <a:lnTo>
                  <a:pt x="1202077" y="4564537"/>
                </a:lnTo>
                <a:lnTo>
                  <a:pt x="965557" y="4557881"/>
                </a:lnTo>
                <a:lnTo>
                  <a:pt x="730256" y="4547722"/>
                </a:lnTo>
                <a:lnTo>
                  <a:pt x="498615" y="4536862"/>
                </a:lnTo>
                <a:lnTo>
                  <a:pt x="271848" y="4527054"/>
                </a:lnTo>
                <a:lnTo>
                  <a:pt x="0" y="4510054"/>
                </a:lnTo>
                <a:close/>
              </a:path>
            </a:pathLst>
          </a:custGeom>
        </p:spPr>
      </p:pic>
    </p:spTree>
    <p:extLst>
      <p:ext uri="{BB962C8B-B14F-4D97-AF65-F5344CB8AC3E}">
        <p14:creationId xmlns:p14="http://schemas.microsoft.com/office/powerpoint/2010/main" val="3028829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964D2-AF66-4A5C-9062-880A9FE58B3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F03AD4B3-D6BA-4E08-AB3C-16AA5B5763D8}"/>
              </a:ext>
            </a:extLst>
          </p:cNvPr>
          <p:cNvSpPr>
            <a:spLocks noGrp="1"/>
          </p:cNvSpPr>
          <p:nvPr>
            <p:ph idx="1"/>
          </p:nvPr>
        </p:nvSpPr>
        <p:spPr>
          <a:xfrm>
            <a:off x="1103312" y="1549711"/>
            <a:ext cx="9737295" cy="4784952"/>
          </a:xfrm>
        </p:spPr>
        <p:txBody>
          <a:bodyPr vert="horz" lIns="91440" tIns="45720" rIns="91440" bIns="45720" rtlCol="0" anchor="t">
            <a:normAutofit/>
          </a:bodyPr>
          <a:lstStyle/>
          <a:p>
            <a:r>
              <a:rPr lang="en-GB" sz="1600" dirty="0">
                <a:ea typeface="+mj-lt"/>
                <a:cs typeface="+mj-lt"/>
              </a:rPr>
              <a:t>Assets.publishing.service.gov.uk. 2013. </a:t>
            </a:r>
            <a:r>
              <a:rPr lang="en-GB" sz="1600" i="1" dirty="0">
                <a:ea typeface="+mj-lt"/>
                <a:cs typeface="+mj-lt"/>
              </a:rPr>
              <a:t>Physical education programmes of study: key stages 1 and 2</a:t>
            </a:r>
            <a:r>
              <a:rPr lang="en-GB" sz="1600" dirty="0">
                <a:ea typeface="+mj-lt"/>
                <a:cs typeface="+mj-lt"/>
              </a:rPr>
              <a:t>. [online] Available at: &lt;https://assets.publishing.service.gov.uk/government/uploads/system/uploads/attachment_data/file/239040/PRIMARY_national_curriculum_-_Physical_education.pdf&gt; [Accessed 22 January 2022].</a:t>
            </a:r>
            <a:endParaRPr lang="en-US" sz="1600" dirty="0">
              <a:ea typeface="+mj-lt"/>
              <a:cs typeface="+mj-lt"/>
            </a:endParaRPr>
          </a:p>
          <a:p>
            <a:pPr>
              <a:buClr>
                <a:srgbClr val="8AD0D6"/>
              </a:buClr>
            </a:pPr>
            <a:r>
              <a:rPr lang="en-GB" sz="1600" dirty="0">
                <a:ea typeface="+mj-lt"/>
                <a:cs typeface="+mj-lt"/>
              </a:rPr>
              <a:t>Heacademy.ac.uk. n.d. [online] Available at: &lt;https://www.heacademy.ac.uk/system/files/Laban-Movement-Analysis-for-Actors.pdf&gt; [Accessed 22 January 2022].</a:t>
            </a:r>
            <a:endParaRPr lang="en-GB"/>
          </a:p>
          <a:p>
            <a:pPr>
              <a:buClr>
                <a:srgbClr val="8AD0D6"/>
              </a:buClr>
            </a:pPr>
            <a:r>
              <a:rPr lang="en-GB" sz="1800" dirty="0">
                <a:ea typeface="+mj-lt"/>
                <a:cs typeface="+mj-lt"/>
              </a:rPr>
              <a:t>Lavin, J. (2008) </a:t>
            </a:r>
            <a:r>
              <a:rPr lang="en-GB" sz="1800" i="1" dirty="0">
                <a:ea typeface="+mj-lt"/>
                <a:cs typeface="+mj-lt"/>
              </a:rPr>
              <a:t>Creative approaches to physical education</a:t>
            </a:r>
            <a:r>
              <a:rPr lang="en-GB" sz="1800" dirty="0">
                <a:ea typeface="+mj-lt"/>
                <a:cs typeface="+mj-lt"/>
              </a:rPr>
              <a:t>, Oxon: Routledge, Chapter 1-11</a:t>
            </a:r>
            <a:endParaRPr lang="en-GB" sz="1600">
              <a:ea typeface="+mj-lt"/>
              <a:cs typeface="+mj-lt"/>
            </a:endParaRPr>
          </a:p>
          <a:p>
            <a:pPr>
              <a:buClr>
                <a:srgbClr val="8AD0D6"/>
              </a:buClr>
            </a:pPr>
            <a:r>
              <a:rPr lang="en-GB" sz="1800" dirty="0">
                <a:ea typeface="+mj-lt"/>
                <a:cs typeface="+mj-lt"/>
              </a:rPr>
              <a:t>Pickard, &amp; Maude, P. (2021). Teaching physical education creatively (Second edition.). Routledge, Taylor &amp; Francis Group.</a:t>
            </a:r>
          </a:p>
          <a:p>
            <a:pPr>
              <a:buClr>
                <a:srgbClr val="8AD0D6"/>
              </a:buClr>
            </a:pPr>
            <a:r>
              <a:rPr lang="en-GB" sz="1800" u="sng" dirty="0">
                <a:ea typeface="+mj-lt"/>
                <a:cs typeface="+mj-lt"/>
                <a:hlinkClick r:id="rId2"/>
              </a:rPr>
              <a:t>https://www.pexels.com/photo/sky-man-people-relaxation-7105867/</a:t>
            </a:r>
            <a:r>
              <a:rPr lang="en-GB" sz="1800" dirty="0">
                <a:ea typeface="+mj-lt"/>
                <a:cs typeface="+mj-lt"/>
              </a:rPr>
              <a:t> Pictures</a:t>
            </a:r>
            <a:endParaRPr lang="en-US" sz="1800">
              <a:ea typeface="+mj-lt"/>
              <a:cs typeface="+mj-lt"/>
            </a:endParaRPr>
          </a:p>
          <a:p>
            <a:pPr marL="0" indent="0">
              <a:buClr>
                <a:srgbClr val="8AD0D6"/>
              </a:buClr>
              <a:buNone/>
            </a:pPr>
            <a:endParaRPr lang="en-GB" sz="1800" dirty="0"/>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11122067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498</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Bembo</vt:lpstr>
      <vt:lpstr>Century Gothic</vt:lpstr>
      <vt:lpstr>Times New Roman</vt:lpstr>
      <vt:lpstr>Wingdings 3</vt:lpstr>
      <vt:lpstr>Ion</vt:lpstr>
      <vt:lpstr>Taking a journey through body movement </vt:lpstr>
      <vt:lpstr>Adventure YouTube Channel </vt:lpstr>
      <vt:lpstr>Age range five to seven</vt:lpstr>
      <vt:lpstr>The Adventure Channel</vt:lpstr>
      <vt:lpstr>Space and Rainforest</vt:lpstr>
      <vt:lpstr>Laban's Four Pillars</vt:lpstr>
      <vt:lpstr> Adventures</vt:lpstr>
      <vt:lpstr>Adventure Objectives</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Catherine Jane Thompson-Charman (2104854)</cp:lastModifiedBy>
  <cp:revision>88</cp:revision>
  <dcterms:created xsi:type="dcterms:W3CDTF">2022-01-22T16:47:44Z</dcterms:created>
  <dcterms:modified xsi:type="dcterms:W3CDTF">2022-01-27T09:37:34Z</dcterms:modified>
</cp:coreProperties>
</file>