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2" r:id="rId17"/>
    <p:sldId id="275" r:id="rId18"/>
    <p:sldId id="276" r:id="rId19"/>
    <p:sldId id="277" r:id="rId20"/>
    <p:sldId id="279" r:id="rId21"/>
    <p:sldId id="280" r:id="rId22"/>
    <p:sldId id="281" r:id="rId23"/>
    <p:sldId id="282" r:id="rId24"/>
    <p:sldId id="283" r:id="rId25"/>
    <p:sldId id="284"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61" d="100"/>
          <a:sy n="61" d="100"/>
        </p:scale>
        <p:origin x="-1320" y="-2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6F2EEE8-08DA-4AD6-8659-51FA4E756B1F}" type="datetimeFigureOut">
              <a:rPr lang="en-GB" smtClean="0"/>
              <a:t>30/03/2017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487AA0D-8548-41C5-B74B-1A6448E94AED}" type="slidenum">
              <a:rPr lang="en-GB" smtClean="0"/>
              <a:t>‹#›</a:t>
            </a:fld>
            <a:endParaRPr lang="en-GB"/>
          </a:p>
        </p:txBody>
      </p:sp>
    </p:spTree>
    <p:extLst>
      <p:ext uri="{BB962C8B-B14F-4D97-AF65-F5344CB8AC3E}">
        <p14:creationId xmlns:p14="http://schemas.microsoft.com/office/powerpoint/2010/main" val="25830612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t>Zettabyte</a:t>
            </a:r>
            <a:r>
              <a:rPr lang="en-GB" sz="1200" baseline="0" dirty="0" smtClean="0"/>
              <a:t> = 2</a:t>
            </a:r>
            <a:r>
              <a:rPr lang="en-GB" sz="1200" baseline="30000" dirty="0" smtClean="0"/>
              <a:t>70</a:t>
            </a:r>
            <a:r>
              <a:rPr lang="en-GB" sz="1200" baseline="0" dirty="0" smtClean="0"/>
              <a:t> bytes</a:t>
            </a:r>
          </a:p>
        </p:txBody>
      </p:sp>
      <p:sp>
        <p:nvSpPr>
          <p:cNvPr id="4" name="Slide Number Placeholder 3"/>
          <p:cNvSpPr>
            <a:spLocks noGrp="1"/>
          </p:cNvSpPr>
          <p:nvPr>
            <p:ph type="sldNum" sz="quarter" idx="10"/>
          </p:nvPr>
        </p:nvSpPr>
        <p:spPr/>
        <p:txBody>
          <a:bodyPr/>
          <a:lstStyle/>
          <a:p>
            <a:fld id="{7487AA0D-8548-41C5-B74B-1A6448E94AED}" type="slidenum">
              <a:rPr lang="en-GB" smtClean="0"/>
              <a:t>3</a:t>
            </a:fld>
            <a:endParaRPr lang="en-GB"/>
          </a:p>
        </p:txBody>
      </p:sp>
    </p:spTree>
    <p:extLst>
      <p:ext uri="{BB962C8B-B14F-4D97-AF65-F5344CB8AC3E}">
        <p14:creationId xmlns:p14="http://schemas.microsoft.com/office/powerpoint/2010/main" val="35965988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IBM introduced the first HDD in 1956, and HDDs became the dominant secondary storage device for general-purpose computers by the early 1960s. </a:t>
            </a:r>
          </a:p>
          <a:p>
            <a:r>
              <a:rPr lang="en-GB" dirty="0" smtClean="0"/>
              <a:t>SSD –Solid State Drive : does</a:t>
            </a:r>
            <a:r>
              <a:rPr lang="en-GB" baseline="0" dirty="0" smtClean="0"/>
              <a:t> not have the mechanical component to read/ write as in the HDD. </a:t>
            </a:r>
            <a:endParaRPr lang="en-GB" dirty="0"/>
          </a:p>
        </p:txBody>
      </p:sp>
      <p:sp>
        <p:nvSpPr>
          <p:cNvPr id="4" name="Slide Number Placeholder 3"/>
          <p:cNvSpPr>
            <a:spLocks noGrp="1"/>
          </p:cNvSpPr>
          <p:nvPr>
            <p:ph type="sldNum" sz="quarter" idx="10"/>
          </p:nvPr>
        </p:nvSpPr>
        <p:spPr/>
        <p:txBody>
          <a:bodyPr/>
          <a:lstStyle/>
          <a:p>
            <a:fld id="{7487AA0D-8548-41C5-B74B-1A6448E94AED}" type="slidenum">
              <a:rPr lang="en-GB" smtClean="0"/>
              <a:t>4</a:t>
            </a:fld>
            <a:endParaRPr lang="en-GB"/>
          </a:p>
        </p:txBody>
      </p:sp>
    </p:spTree>
    <p:extLst>
      <p:ext uri="{BB962C8B-B14F-4D97-AF65-F5344CB8AC3E}">
        <p14:creationId xmlns:p14="http://schemas.microsoft.com/office/powerpoint/2010/main" val="28862431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Scale-up storage systems tend to be the least flexible and involve the most planning and longest</a:t>
            </a:r>
          </a:p>
          <a:p>
            <a:r>
              <a:rPr lang="en-GB" sz="1200" b="0" i="0" u="none" strike="noStrike" kern="1200" baseline="0" dirty="0" smtClean="0">
                <a:solidFill>
                  <a:schemeClr val="tx1"/>
                </a:solidFill>
                <a:latin typeface="+mn-lt"/>
                <a:ea typeface="+mn-ea"/>
                <a:cs typeface="+mn-cs"/>
              </a:rPr>
              <a:t>service interruptions when adding capacity</a:t>
            </a:r>
          </a:p>
          <a:p>
            <a:r>
              <a:rPr lang="en-GB" sz="1200" b="0" i="0" u="none" strike="noStrike" kern="1200" baseline="0" dirty="0" smtClean="0">
                <a:solidFill>
                  <a:schemeClr val="tx1"/>
                </a:solidFill>
                <a:latin typeface="+mn-lt"/>
                <a:ea typeface="+mn-ea"/>
                <a:cs typeface="+mn-cs"/>
              </a:rPr>
              <a:t>High availability with scale-up storage is achieved through component redundancy that eliminates single points of failure, and by</a:t>
            </a:r>
          </a:p>
          <a:p>
            <a:r>
              <a:rPr lang="en-GB" sz="1200" b="0" i="0" u="none" strike="noStrike" kern="1200" baseline="0" dirty="0" smtClean="0">
                <a:solidFill>
                  <a:schemeClr val="tx1"/>
                </a:solidFill>
                <a:latin typeface="+mn-lt"/>
                <a:ea typeface="+mn-ea"/>
                <a:cs typeface="+mn-cs"/>
              </a:rPr>
              <a:t>software upgrades processes that take several steps to complete, allowing system updates to be </a:t>
            </a:r>
            <a:r>
              <a:rPr lang="en-GB" sz="1200" b="0" i="0" u="none" strike="noStrike" kern="1200" baseline="0" dirty="0" err="1" smtClean="0">
                <a:solidFill>
                  <a:schemeClr val="tx1"/>
                </a:solidFill>
                <a:latin typeface="+mn-lt"/>
                <a:ea typeface="+mn-ea"/>
                <a:cs typeface="+mn-cs"/>
              </a:rPr>
              <a:t>rolledback</a:t>
            </a:r>
            <a:r>
              <a:rPr lang="en-GB" sz="1200" b="0" i="0" u="none" strike="noStrike" kern="1200" baseline="0" dirty="0" smtClean="0">
                <a:solidFill>
                  <a:schemeClr val="tx1"/>
                </a:solidFill>
                <a:latin typeface="+mn-lt"/>
                <a:ea typeface="+mn-ea"/>
                <a:cs typeface="+mn-cs"/>
              </a:rPr>
              <a:t>, if necessary.</a:t>
            </a:r>
            <a:endParaRPr lang="en-GB" dirty="0" smtClean="0"/>
          </a:p>
          <a:p>
            <a:endParaRPr lang="en-GB" dirty="0"/>
          </a:p>
        </p:txBody>
      </p:sp>
      <p:sp>
        <p:nvSpPr>
          <p:cNvPr id="4" name="Slide Number Placeholder 3"/>
          <p:cNvSpPr>
            <a:spLocks noGrp="1"/>
          </p:cNvSpPr>
          <p:nvPr>
            <p:ph type="sldNum" sz="quarter" idx="10"/>
          </p:nvPr>
        </p:nvSpPr>
        <p:spPr/>
        <p:txBody>
          <a:bodyPr/>
          <a:lstStyle/>
          <a:p>
            <a:fld id="{7487AA0D-8548-41C5-B74B-1A6448E94AED}" type="slidenum">
              <a:rPr lang="en-GB" smtClean="0"/>
              <a:t>18</a:t>
            </a:fld>
            <a:endParaRPr lang="en-GB"/>
          </a:p>
        </p:txBody>
      </p:sp>
    </p:spTree>
    <p:extLst>
      <p:ext uri="{BB962C8B-B14F-4D97-AF65-F5344CB8AC3E}">
        <p14:creationId xmlns:p14="http://schemas.microsoft.com/office/powerpoint/2010/main" val="10599080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EF36289-929C-49DA-B652-9ED4AD61D50B}" type="datetimeFigureOut">
              <a:rPr lang="en-GB" smtClean="0"/>
              <a:t>30/03/2017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C64CA9-A6A4-43B5-A61B-FDAEAF9E560E}" type="slidenum">
              <a:rPr lang="en-GB" smtClean="0"/>
              <a:t>‹#›</a:t>
            </a:fld>
            <a:endParaRPr lang="en-GB"/>
          </a:p>
        </p:txBody>
      </p:sp>
    </p:spTree>
    <p:extLst>
      <p:ext uri="{BB962C8B-B14F-4D97-AF65-F5344CB8AC3E}">
        <p14:creationId xmlns:p14="http://schemas.microsoft.com/office/powerpoint/2010/main" val="23845105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EF36289-929C-49DA-B652-9ED4AD61D50B}" type="datetimeFigureOut">
              <a:rPr lang="en-GB" smtClean="0"/>
              <a:t>30/03/2017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C64CA9-A6A4-43B5-A61B-FDAEAF9E560E}" type="slidenum">
              <a:rPr lang="en-GB" smtClean="0"/>
              <a:t>‹#›</a:t>
            </a:fld>
            <a:endParaRPr lang="en-GB"/>
          </a:p>
        </p:txBody>
      </p:sp>
    </p:spTree>
    <p:extLst>
      <p:ext uri="{BB962C8B-B14F-4D97-AF65-F5344CB8AC3E}">
        <p14:creationId xmlns:p14="http://schemas.microsoft.com/office/powerpoint/2010/main" val="18861523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EF36289-929C-49DA-B652-9ED4AD61D50B}" type="datetimeFigureOut">
              <a:rPr lang="en-GB" smtClean="0"/>
              <a:t>30/03/2017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C64CA9-A6A4-43B5-A61B-FDAEAF9E560E}" type="slidenum">
              <a:rPr lang="en-GB" smtClean="0"/>
              <a:t>‹#›</a:t>
            </a:fld>
            <a:endParaRPr lang="en-GB"/>
          </a:p>
        </p:txBody>
      </p:sp>
    </p:spTree>
    <p:extLst>
      <p:ext uri="{BB962C8B-B14F-4D97-AF65-F5344CB8AC3E}">
        <p14:creationId xmlns:p14="http://schemas.microsoft.com/office/powerpoint/2010/main" val="674401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EF36289-929C-49DA-B652-9ED4AD61D50B}" type="datetimeFigureOut">
              <a:rPr lang="en-GB" smtClean="0"/>
              <a:t>30/03/2017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C64CA9-A6A4-43B5-A61B-FDAEAF9E560E}" type="slidenum">
              <a:rPr lang="en-GB" smtClean="0"/>
              <a:t>‹#›</a:t>
            </a:fld>
            <a:endParaRPr lang="en-GB"/>
          </a:p>
        </p:txBody>
      </p:sp>
    </p:spTree>
    <p:extLst>
      <p:ext uri="{BB962C8B-B14F-4D97-AF65-F5344CB8AC3E}">
        <p14:creationId xmlns:p14="http://schemas.microsoft.com/office/powerpoint/2010/main" val="27595783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EF36289-929C-49DA-B652-9ED4AD61D50B}" type="datetimeFigureOut">
              <a:rPr lang="en-GB" smtClean="0"/>
              <a:t>30/03/2017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BC64CA9-A6A4-43B5-A61B-FDAEAF9E560E}" type="slidenum">
              <a:rPr lang="en-GB" smtClean="0"/>
              <a:t>‹#›</a:t>
            </a:fld>
            <a:endParaRPr lang="en-GB"/>
          </a:p>
        </p:txBody>
      </p:sp>
    </p:spTree>
    <p:extLst>
      <p:ext uri="{BB962C8B-B14F-4D97-AF65-F5344CB8AC3E}">
        <p14:creationId xmlns:p14="http://schemas.microsoft.com/office/powerpoint/2010/main" val="14644686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EF36289-929C-49DA-B652-9ED4AD61D50B}" type="datetimeFigureOut">
              <a:rPr lang="en-GB" smtClean="0"/>
              <a:t>30/03/2017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BC64CA9-A6A4-43B5-A61B-FDAEAF9E560E}" type="slidenum">
              <a:rPr lang="en-GB" smtClean="0"/>
              <a:t>‹#›</a:t>
            </a:fld>
            <a:endParaRPr lang="en-GB"/>
          </a:p>
        </p:txBody>
      </p:sp>
    </p:spTree>
    <p:extLst>
      <p:ext uri="{BB962C8B-B14F-4D97-AF65-F5344CB8AC3E}">
        <p14:creationId xmlns:p14="http://schemas.microsoft.com/office/powerpoint/2010/main" val="24409002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F36289-929C-49DA-B652-9ED4AD61D50B}" type="datetimeFigureOut">
              <a:rPr lang="en-GB" smtClean="0"/>
              <a:t>30/03/2017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BC64CA9-A6A4-43B5-A61B-FDAEAF9E560E}" type="slidenum">
              <a:rPr lang="en-GB" smtClean="0"/>
              <a:t>‹#›</a:t>
            </a:fld>
            <a:endParaRPr lang="en-GB"/>
          </a:p>
        </p:txBody>
      </p:sp>
    </p:spTree>
    <p:extLst>
      <p:ext uri="{BB962C8B-B14F-4D97-AF65-F5344CB8AC3E}">
        <p14:creationId xmlns:p14="http://schemas.microsoft.com/office/powerpoint/2010/main" val="16662854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EF36289-929C-49DA-B652-9ED4AD61D50B}" type="datetimeFigureOut">
              <a:rPr lang="en-GB" smtClean="0"/>
              <a:t>30/03/2017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C64CA9-A6A4-43B5-A61B-FDAEAF9E560E}" type="slidenum">
              <a:rPr lang="en-GB" smtClean="0"/>
              <a:t>‹#›</a:t>
            </a:fld>
            <a:endParaRPr lang="en-GB"/>
          </a:p>
        </p:txBody>
      </p:sp>
    </p:spTree>
    <p:extLst>
      <p:ext uri="{BB962C8B-B14F-4D97-AF65-F5344CB8AC3E}">
        <p14:creationId xmlns:p14="http://schemas.microsoft.com/office/powerpoint/2010/main" val="38057986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EF36289-929C-49DA-B652-9ED4AD61D50B}" type="datetimeFigureOut">
              <a:rPr lang="en-GB" smtClean="0"/>
              <a:t>30/03/2017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C64CA9-A6A4-43B5-A61B-FDAEAF9E560E}" type="slidenum">
              <a:rPr lang="en-GB" smtClean="0"/>
              <a:t>‹#›</a:t>
            </a:fld>
            <a:endParaRPr lang="en-GB"/>
          </a:p>
        </p:txBody>
      </p:sp>
    </p:spTree>
    <p:extLst>
      <p:ext uri="{BB962C8B-B14F-4D97-AF65-F5344CB8AC3E}">
        <p14:creationId xmlns:p14="http://schemas.microsoft.com/office/powerpoint/2010/main" val="26450146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EF36289-929C-49DA-B652-9ED4AD61D50B}" type="datetimeFigureOut">
              <a:rPr lang="en-GB" smtClean="0"/>
              <a:t>30/03/2017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C64CA9-A6A4-43B5-A61B-FDAEAF9E560E}" type="slidenum">
              <a:rPr lang="en-GB" smtClean="0"/>
              <a:t>‹#›</a:t>
            </a:fld>
            <a:endParaRPr lang="en-GB"/>
          </a:p>
        </p:txBody>
      </p:sp>
    </p:spTree>
    <p:extLst>
      <p:ext uri="{BB962C8B-B14F-4D97-AF65-F5344CB8AC3E}">
        <p14:creationId xmlns:p14="http://schemas.microsoft.com/office/powerpoint/2010/main" val="130334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EF36289-929C-49DA-B652-9ED4AD61D50B}" type="datetimeFigureOut">
              <a:rPr lang="en-GB" smtClean="0"/>
              <a:t>30/03/2017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C64CA9-A6A4-43B5-A61B-FDAEAF9E560E}" type="slidenum">
              <a:rPr lang="en-GB" smtClean="0"/>
              <a:t>‹#›</a:t>
            </a:fld>
            <a:endParaRPr lang="en-GB"/>
          </a:p>
        </p:txBody>
      </p:sp>
    </p:spTree>
    <p:extLst>
      <p:ext uri="{BB962C8B-B14F-4D97-AF65-F5344CB8AC3E}">
        <p14:creationId xmlns:p14="http://schemas.microsoft.com/office/powerpoint/2010/main" val="27655132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F36289-929C-49DA-B652-9ED4AD61D50B}" type="datetimeFigureOut">
              <a:rPr lang="en-GB" smtClean="0"/>
              <a:t>30/03/2017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C64CA9-A6A4-43B5-A61B-FDAEAF9E560E}" type="slidenum">
              <a:rPr lang="en-GB" smtClean="0"/>
              <a:t>‹#›</a:t>
            </a:fld>
            <a:endParaRPr lang="en-GB"/>
          </a:p>
        </p:txBody>
      </p:sp>
    </p:spTree>
    <p:extLst>
      <p:ext uri="{BB962C8B-B14F-4D97-AF65-F5344CB8AC3E}">
        <p14:creationId xmlns:p14="http://schemas.microsoft.com/office/powerpoint/2010/main" val="40163028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Data </a:t>
            </a:r>
            <a:r>
              <a:rPr lang="en-GB" dirty="0" err="1" smtClean="0"/>
              <a:t>Center</a:t>
            </a:r>
            <a:r>
              <a:rPr lang="en-GB" dirty="0" smtClean="0"/>
              <a:t> Technologies</a:t>
            </a:r>
            <a:endParaRPr lang="en-GB" dirty="0"/>
          </a:p>
        </p:txBody>
      </p:sp>
      <p:sp>
        <p:nvSpPr>
          <p:cNvPr id="3" name="Subtitle 2"/>
          <p:cNvSpPr>
            <a:spLocks noGrp="1"/>
          </p:cNvSpPr>
          <p:nvPr>
            <p:ph type="subTitle" idx="1"/>
          </p:nvPr>
        </p:nvSpPr>
        <p:spPr/>
        <p:txBody>
          <a:bodyPr/>
          <a:lstStyle/>
          <a:p>
            <a:r>
              <a:rPr lang="en-GB" dirty="0" smtClean="0"/>
              <a:t>Storage Area Network</a:t>
            </a:r>
            <a:endParaRPr lang="en-GB" dirty="0"/>
          </a:p>
        </p:txBody>
      </p:sp>
    </p:spTree>
    <p:extLst>
      <p:ext uri="{BB962C8B-B14F-4D97-AF65-F5344CB8AC3E}">
        <p14:creationId xmlns:p14="http://schemas.microsoft.com/office/powerpoint/2010/main" val="298757731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Need for SAN</a:t>
            </a:r>
            <a:endParaRPr lang="en-GB" dirty="0"/>
          </a:p>
        </p:txBody>
      </p:sp>
      <p:sp>
        <p:nvSpPr>
          <p:cNvPr id="3" name="Content Placeholder 2"/>
          <p:cNvSpPr>
            <a:spLocks noGrp="1"/>
          </p:cNvSpPr>
          <p:nvPr>
            <p:ph idx="1"/>
          </p:nvPr>
        </p:nvSpPr>
        <p:spPr/>
        <p:txBody>
          <a:bodyPr>
            <a:normAutofit/>
          </a:bodyPr>
          <a:lstStyle/>
          <a:p>
            <a:pPr algn="just"/>
            <a:r>
              <a:rPr lang="en-GB" sz="2800" dirty="0"/>
              <a:t>T</a:t>
            </a:r>
            <a:r>
              <a:rPr lang="en-GB" sz="2800" dirty="0" smtClean="0"/>
              <a:t>housands of devices are newly connected </a:t>
            </a:r>
            <a:endParaRPr lang="en-GB" sz="2800" dirty="0"/>
          </a:p>
          <a:p>
            <a:pPr algn="just"/>
            <a:r>
              <a:rPr lang="en-GB" sz="2800" dirty="0" smtClean="0"/>
              <a:t>Increase </a:t>
            </a:r>
            <a:r>
              <a:rPr lang="en-GB" sz="2800" dirty="0" smtClean="0"/>
              <a:t>in processing power, storage, and bandwidth at ever-lower costs </a:t>
            </a:r>
          </a:p>
          <a:p>
            <a:pPr algn="just"/>
            <a:r>
              <a:rPr lang="en-GB" sz="2800" dirty="0"/>
              <a:t>R</a:t>
            </a:r>
            <a:r>
              <a:rPr lang="en-GB" sz="2800" dirty="0" smtClean="0"/>
              <a:t>apid growth of cloud, social media, and mobile computing</a:t>
            </a:r>
          </a:p>
          <a:p>
            <a:pPr algn="just"/>
            <a:r>
              <a:rPr lang="en-GB" sz="2800" dirty="0"/>
              <a:t>A</a:t>
            </a:r>
            <a:r>
              <a:rPr lang="en-GB" sz="2800" dirty="0" smtClean="0"/>
              <a:t>bility to analyse Big Data and turn it into actionable information</a:t>
            </a:r>
          </a:p>
          <a:p>
            <a:pPr algn="just"/>
            <a:r>
              <a:rPr lang="en-GB" sz="2800" dirty="0" smtClean="0"/>
              <a:t>Improved </a:t>
            </a:r>
            <a:r>
              <a:rPr lang="en-GB" sz="2800" dirty="0" smtClean="0"/>
              <a:t>capability to combine technologies (both hardware &amp; software) in more powerful ways.</a:t>
            </a:r>
          </a:p>
          <a:p>
            <a:pPr algn="just"/>
            <a:endParaRPr lang="en-GB" sz="2800" dirty="0"/>
          </a:p>
        </p:txBody>
      </p:sp>
    </p:spTree>
    <p:extLst>
      <p:ext uri="{BB962C8B-B14F-4D97-AF65-F5344CB8AC3E}">
        <p14:creationId xmlns:p14="http://schemas.microsoft.com/office/powerpoint/2010/main" val="31908745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Need for SAN</a:t>
            </a:r>
            <a:endParaRPr lang="en-GB" dirty="0"/>
          </a:p>
        </p:txBody>
      </p:sp>
      <p:sp>
        <p:nvSpPr>
          <p:cNvPr id="3" name="Content Placeholder 2"/>
          <p:cNvSpPr>
            <a:spLocks noGrp="1"/>
          </p:cNvSpPr>
          <p:nvPr>
            <p:ph idx="1"/>
          </p:nvPr>
        </p:nvSpPr>
        <p:spPr/>
        <p:txBody>
          <a:bodyPr>
            <a:noAutofit/>
          </a:bodyPr>
          <a:lstStyle/>
          <a:p>
            <a:pPr algn="just"/>
            <a:r>
              <a:rPr lang="en-GB" sz="2800" dirty="0" smtClean="0"/>
              <a:t>Gartner predicts that worldwide consumer digital storage needs will grow to 4.1 </a:t>
            </a:r>
            <a:r>
              <a:rPr lang="en-GB" sz="2800" dirty="0" err="1" smtClean="0"/>
              <a:t>zettabytes</a:t>
            </a:r>
            <a:r>
              <a:rPr lang="en-GB" sz="2800" dirty="0" smtClean="0"/>
              <a:t> in 2016.</a:t>
            </a:r>
          </a:p>
          <a:p>
            <a:pPr algn="just"/>
            <a:r>
              <a:rPr lang="en-GB" sz="2800" dirty="0" smtClean="0"/>
              <a:t>Companies are searching for more ways to efficiently manage expanding volumes of data, and to make that data accessible throughout the enterprise data centres.</a:t>
            </a:r>
          </a:p>
          <a:p>
            <a:pPr algn="just"/>
            <a:r>
              <a:rPr lang="en-GB" sz="2800" dirty="0" smtClean="0"/>
              <a:t>Storage area networks (SAN) are the leading storage infrastructure of today. SANs offer simplified storage management, scalability, flexibility, and availability, and improved data access, movement, and backup.</a:t>
            </a:r>
          </a:p>
          <a:p>
            <a:pPr algn="just"/>
            <a:endParaRPr lang="en-GB" sz="2800" dirty="0"/>
          </a:p>
        </p:txBody>
      </p:sp>
    </p:spTree>
    <p:extLst>
      <p:ext uri="{BB962C8B-B14F-4D97-AF65-F5344CB8AC3E}">
        <p14:creationId xmlns:p14="http://schemas.microsoft.com/office/powerpoint/2010/main" val="104878080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Storage devices</a:t>
            </a:r>
            <a:endParaRPr lang="en-GB" dirty="0"/>
          </a:p>
        </p:txBody>
      </p:sp>
      <p:sp>
        <p:nvSpPr>
          <p:cNvPr id="3" name="Content Placeholder 2"/>
          <p:cNvSpPr>
            <a:spLocks noGrp="1"/>
          </p:cNvSpPr>
          <p:nvPr>
            <p:ph idx="1"/>
          </p:nvPr>
        </p:nvSpPr>
        <p:spPr/>
        <p:txBody>
          <a:bodyPr>
            <a:noAutofit/>
          </a:bodyPr>
          <a:lstStyle/>
          <a:p>
            <a:pPr algn="just"/>
            <a:r>
              <a:rPr lang="en-GB" sz="2600" dirty="0" smtClean="0"/>
              <a:t>Data is stored on hard disk drives that can be both read and written on.</a:t>
            </a:r>
          </a:p>
          <a:p>
            <a:pPr algn="just"/>
            <a:r>
              <a:rPr lang="en-GB" sz="2600" dirty="0" smtClean="0"/>
              <a:t>Continuously improved, HDDs have maintained this position into the modern era of servers and personal computers. More than 200 companies have produced HDD units. </a:t>
            </a:r>
          </a:p>
          <a:p>
            <a:pPr algn="just"/>
            <a:r>
              <a:rPr lang="en-GB" sz="2600" dirty="0" smtClean="0"/>
              <a:t>As of 2014, the primary competing technology for secondary storage is flash memory in the form of solid-state drives (SSD).</a:t>
            </a:r>
          </a:p>
          <a:p>
            <a:pPr algn="just"/>
            <a:r>
              <a:rPr lang="en-GB" sz="2600" dirty="0" smtClean="0"/>
              <a:t>SSDs are replacing HDDs where speed, power consumption, and durability are more important considerations.</a:t>
            </a:r>
          </a:p>
          <a:p>
            <a:pPr algn="just"/>
            <a:endParaRPr lang="en-GB" sz="2600" dirty="0"/>
          </a:p>
        </p:txBody>
      </p:sp>
    </p:spTree>
    <p:extLst>
      <p:ext uri="{BB962C8B-B14F-4D97-AF65-F5344CB8AC3E}">
        <p14:creationId xmlns:p14="http://schemas.microsoft.com/office/powerpoint/2010/main" val="383102678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Disk Arrays</a:t>
            </a:r>
            <a:endParaRPr lang="en-GB" dirty="0"/>
          </a:p>
        </p:txBody>
      </p:sp>
      <p:sp>
        <p:nvSpPr>
          <p:cNvPr id="3" name="Content Placeholder 2"/>
          <p:cNvSpPr>
            <a:spLocks noGrp="1"/>
          </p:cNvSpPr>
          <p:nvPr>
            <p:ph idx="1"/>
          </p:nvPr>
        </p:nvSpPr>
        <p:spPr/>
        <p:txBody>
          <a:bodyPr>
            <a:normAutofit/>
          </a:bodyPr>
          <a:lstStyle/>
          <a:p>
            <a:pPr algn="just"/>
            <a:r>
              <a:rPr lang="en-GB" sz="2800" dirty="0" smtClean="0"/>
              <a:t>A disk array provides increased availability, resiliency, and maintainability by using existing components (controllers, power supplies, fans, disk enclosures, access ports, cache, and so on), often up to the point where all single points of failure (SPOF) are eliminated from the design.</a:t>
            </a:r>
          </a:p>
          <a:p>
            <a:pPr algn="just"/>
            <a:r>
              <a:rPr lang="en-GB" sz="2800" dirty="0" smtClean="0"/>
              <a:t>Disk arrays are divided into two categories:</a:t>
            </a:r>
          </a:p>
          <a:p>
            <a:pPr lvl="2" algn="just"/>
            <a:r>
              <a:rPr lang="en-GB" dirty="0" smtClean="0">
                <a:solidFill>
                  <a:srgbClr val="FF0000"/>
                </a:solidFill>
              </a:rPr>
              <a:t>Network Attached storage (NAS) arrays</a:t>
            </a:r>
          </a:p>
          <a:p>
            <a:pPr lvl="2" algn="just"/>
            <a:r>
              <a:rPr lang="en-GB" dirty="0" smtClean="0">
                <a:solidFill>
                  <a:srgbClr val="FF0000"/>
                </a:solidFill>
              </a:rPr>
              <a:t>Storage-area Network (SAN) arrays</a:t>
            </a:r>
            <a:endParaRPr lang="en-GB" dirty="0">
              <a:solidFill>
                <a:srgbClr val="FF0000"/>
              </a:solidFill>
            </a:endParaRPr>
          </a:p>
        </p:txBody>
      </p:sp>
    </p:spTree>
    <p:extLst>
      <p:ext uri="{BB962C8B-B14F-4D97-AF65-F5344CB8AC3E}">
        <p14:creationId xmlns:p14="http://schemas.microsoft.com/office/powerpoint/2010/main" val="397672196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NAS</a:t>
            </a:r>
            <a:endParaRPr lang="en-GB" dirty="0"/>
          </a:p>
        </p:txBody>
      </p:sp>
      <p:sp>
        <p:nvSpPr>
          <p:cNvPr id="3" name="Content Placeholder 2"/>
          <p:cNvSpPr>
            <a:spLocks noGrp="1"/>
          </p:cNvSpPr>
          <p:nvPr>
            <p:ph idx="1"/>
          </p:nvPr>
        </p:nvSpPr>
        <p:spPr>
          <a:xfrm>
            <a:off x="457200" y="1340768"/>
            <a:ext cx="8229600" cy="4896544"/>
          </a:xfrm>
        </p:spPr>
        <p:txBody>
          <a:bodyPr>
            <a:normAutofit fontScale="62500" lnSpcReduction="20000"/>
          </a:bodyPr>
          <a:lstStyle/>
          <a:p>
            <a:pPr algn="just">
              <a:lnSpc>
                <a:spcPct val="120000"/>
              </a:lnSpc>
            </a:pPr>
            <a:r>
              <a:rPr lang="en-GB" dirty="0" smtClean="0"/>
              <a:t>Based on file-level storage. In this type of storage, the storage disk is configured with a particular protocol (such as NFS, CIFS, and so on) and files are stored and accessed from it as such, in bulk.</a:t>
            </a:r>
          </a:p>
          <a:p>
            <a:pPr algn="just">
              <a:lnSpc>
                <a:spcPct val="120000"/>
              </a:lnSpc>
            </a:pPr>
            <a:r>
              <a:rPr lang="en-GB" dirty="0" smtClean="0"/>
              <a:t>Advantages of file-level storage systems are the following: </a:t>
            </a:r>
          </a:p>
          <a:p>
            <a:pPr lvl="1" algn="just">
              <a:lnSpc>
                <a:spcPct val="120000"/>
              </a:lnSpc>
            </a:pPr>
            <a:r>
              <a:rPr lang="en-GB" dirty="0" smtClean="0"/>
              <a:t>A file-level storage system is simple to implement and simple to use.</a:t>
            </a:r>
          </a:p>
          <a:p>
            <a:pPr lvl="1" algn="just">
              <a:lnSpc>
                <a:spcPct val="120000"/>
              </a:lnSpc>
            </a:pPr>
            <a:r>
              <a:rPr lang="en-GB" dirty="0" smtClean="0"/>
              <a:t>It stores files and folders and is visible as such to both the systems storing the files and the systems accessing them.</a:t>
            </a:r>
          </a:p>
          <a:p>
            <a:pPr lvl="1" algn="just">
              <a:lnSpc>
                <a:spcPct val="120000"/>
              </a:lnSpc>
            </a:pPr>
            <a:r>
              <a:rPr lang="en-GB" dirty="0" smtClean="0"/>
              <a:t>File-level storage systems are generally inexpensive when compared to block-level storage systems.</a:t>
            </a:r>
          </a:p>
          <a:p>
            <a:pPr lvl="1" algn="just">
              <a:lnSpc>
                <a:spcPct val="120000"/>
              </a:lnSpc>
            </a:pPr>
            <a:r>
              <a:rPr lang="en-GB" dirty="0" smtClean="0"/>
              <a:t>They can be configured with common file-level protocols like NTFS (Windows), NFS (Linux), and so on.</a:t>
            </a:r>
          </a:p>
          <a:p>
            <a:pPr lvl="1" algn="just">
              <a:lnSpc>
                <a:spcPct val="120000"/>
              </a:lnSpc>
            </a:pPr>
            <a:r>
              <a:rPr lang="en-GB" dirty="0" smtClean="0"/>
              <a:t>File-level storage systems are well suited for bulk file storage.</a:t>
            </a:r>
          </a:p>
          <a:p>
            <a:pPr lvl="1" algn="just">
              <a:lnSpc>
                <a:spcPct val="120000"/>
              </a:lnSpc>
            </a:pPr>
            <a:r>
              <a:rPr lang="en-GB" dirty="0" smtClean="0"/>
              <a:t>File-level storage systems are more popular with NAS-based storage systems—Network Attached Storage.</a:t>
            </a:r>
          </a:p>
          <a:p>
            <a:pPr algn="just"/>
            <a:endParaRPr lang="en-GB" dirty="0"/>
          </a:p>
        </p:txBody>
      </p:sp>
    </p:spTree>
    <p:extLst>
      <p:ext uri="{BB962C8B-B14F-4D97-AF65-F5344CB8AC3E}">
        <p14:creationId xmlns:p14="http://schemas.microsoft.com/office/powerpoint/2010/main" val="280618830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SAN Arrays</a:t>
            </a:r>
            <a:endParaRPr lang="en-GB" dirty="0"/>
          </a:p>
        </p:txBody>
      </p:sp>
      <p:sp>
        <p:nvSpPr>
          <p:cNvPr id="3" name="Content Placeholder 2"/>
          <p:cNvSpPr>
            <a:spLocks noGrp="1"/>
          </p:cNvSpPr>
          <p:nvPr>
            <p:ph idx="1"/>
          </p:nvPr>
        </p:nvSpPr>
        <p:spPr/>
        <p:txBody>
          <a:bodyPr>
            <a:normAutofit fontScale="62500" lnSpcReduction="20000"/>
          </a:bodyPr>
          <a:lstStyle/>
          <a:p>
            <a:pPr>
              <a:lnSpc>
                <a:spcPct val="120000"/>
              </a:lnSpc>
            </a:pPr>
            <a:r>
              <a:rPr lang="en-GB" dirty="0" smtClean="0"/>
              <a:t>Based on block-level storage. The raw blocks (storage volumes) are created, and each block can be controlled like an individual hard drive.</a:t>
            </a:r>
          </a:p>
          <a:p>
            <a:pPr>
              <a:lnSpc>
                <a:spcPct val="120000"/>
              </a:lnSpc>
            </a:pPr>
            <a:r>
              <a:rPr lang="en-GB" dirty="0" smtClean="0"/>
              <a:t>The following are advantages of block-level storage systems:</a:t>
            </a:r>
          </a:p>
          <a:p>
            <a:pPr lvl="1">
              <a:lnSpc>
                <a:spcPct val="120000"/>
              </a:lnSpc>
            </a:pPr>
            <a:r>
              <a:rPr lang="en-GB" dirty="0" smtClean="0"/>
              <a:t>Block-level storage systems offer better performance and speed than file-level storage systems.</a:t>
            </a:r>
          </a:p>
          <a:p>
            <a:pPr lvl="1">
              <a:lnSpc>
                <a:spcPct val="120000"/>
              </a:lnSpc>
            </a:pPr>
            <a:r>
              <a:rPr lang="en-GB" dirty="0" smtClean="0"/>
              <a:t>Each block or storage volume can be treated as an independent disk drive and is controlled by external server OS.</a:t>
            </a:r>
          </a:p>
          <a:p>
            <a:pPr lvl="1">
              <a:lnSpc>
                <a:spcPct val="120000"/>
              </a:lnSpc>
            </a:pPr>
            <a:r>
              <a:rPr lang="en-GB" dirty="0" smtClean="0"/>
              <a:t>Each block or storage volume can be formatted with the file system required by the application (NFS/NTFS/SMB).</a:t>
            </a:r>
          </a:p>
          <a:p>
            <a:pPr lvl="1">
              <a:lnSpc>
                <a:spcPct val="120000"/>
              </a:lnSpc>
            </a:pPr>
            <a:r>
              <a:rPr lang="en-GB" dirty="0" smtClean="0"/>
              <a:t>Block-level storage systems are very popular with SANs.</a:t>
            </a:r>
          </a:p>
          <a:p>
            <a:pPr lvl="1">
              <a:lnSpc>
                <a:spcPct val="120000"/>
              </a:lnSpc>
            </a:pPr>
            <a:r>
              <a:rPr lang="en-GB" dirty="0" smtClean="0"/>
              <a:t>Block-level storage systems are more reliable, and their transport systems are very efficient.</a:t>
            </a:r>
          </a:p>
          <a:p>
            <a:pPr lvl="1">
              <a:lnSpc>
                <a:spcPct val="120000"/>
              </a:lnSpc>
            </a:pPr>
            <a:r>
              <a:rPr lang="en-GB" dirty="0" smtClean="0"/>
              <a:t>They can support external boot of the systems connected to them.</a:t>
            </a:r>
            <a:endParaRPr lang="en-GB" b="1" dirty="0" smtClean="0"/>
          </a:p>
          <a:p>
            <a:endParaRPr lang="en-GB" dirty="0"/>
          </a:p>
        </p:txBody>
      </p:sp>
    </p:spTree>
    <p:extLst>
      <p:ext uri="{BB962C8B-B14F-4D97-AF65-F5344CB8AC3E}">
        <p14:creationId xmlns:p14="http://schemas.microsoft.com/office/powerpoint/2010/main" val="21746640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I/O Techniques</a:t>
            </a:r>
            <a:endParaRPr lang="en-GB" dirty="0"/>
          </a:p>
        </p:txBody>
      </p:sp>
      <p:sp>
        <p:nvSpPr>
          <p:cNvPr id="3" name="Content Placeholder 2"/>
          <p:cNvSpPr>
            <a:spLocks noGrp="1"/>
          </p:cNvSpPr>
          <p:nvPr>
            <p:ph idx="1"/>
          </p:nvPr>
        </p:nvSpPr>
        <p:spPr>
          <a:xfrm>
            <a:off x="179512" y="1600200"/>
            <a:ext cx="4608512" cy="4709120"/>
          </a:xfrm>
        </p:spPr>
        <p:txBody>
          <a:bodyPr>
            <a:normAutofit fontScale="92500"/>
          </a:bodyPr>
          <a:lstStyle/>
          <a:p>
            <a:pPr algn="just"/>
            <a:r>
              <a:rPr lang="en-GB" sz="1600" dirty="0" smtClean="0"/>
              <a:t>Servers are connected to the connection port of the disk subsystem using standard I/O techniques such as Small Computer System Interface (SCSI), Fibre channel, or Internet SCSI (iSCSI) and can thus use the storage capacity that the disk subsystem provides. </a:t>
            </a:r>
          </a:p>
          <a:p>
            <a:pPr algn="just"/>
            <a:r>
              <a:rPr lang="en-GB" sz="1600" dirty="0" smtClean="0"/>
              <a:t>Direct-attached storage (DAS) is often implemented within a parallel SCSI implementation. DAS is commonly described as captive storage. Devices in a captive storage topology do not have direct access to the storage network and do not support efficient sharing of storage. To access data with DAS, a user must go through some sort of front-end network.</a:t>
            </a:r>
          </a:p>
          <a:p>
            <a:pPr algn="just"/>
            <a:r>
              <a:rPr lang="en-GB" sz="1600" dirty="0" smtClean="0"/>
              <a:t>Standard I/O techniques such as SCSI, Fibre Channel, and increasingly Serial ATA (SATA), Serial Attached SCSI (SAS), and Serial Storage Architecture (SSA) are being used for internal I/O channels between connection ports and controllers as well as between controllers and internal hard disks. </a:t>
            </a:r>
          </a:p>
          <a:p>
            <a:pPr algn="just"/>
            <a:endParaRPr lang="en-GB" sz="1600" dirty="0" smtClean="0"/>
          </a:p>
          <a:p>
            <a:pPr algn="just"/>
            <a:endParaRPr lang="en-GB" sz="1600" dirty="0" smtClean="0"/>
          </a:p>
          <a:p>
            <a:pPr algn="just"/>
            <a:endParaRPr lang="en-GB" sz="1600" dirty="0"/>
          </a:p>
        </p:txBody>
      </p:sp>
      <p:pic>
        <p:nvPicPr>
          <p:cNvPr id="4" name="Picture 3"/>
          <p:cNvPicPr>
            <a:picLocks noChangeAspect="1"/>
          </p:cNvPicPr>
          <p:nvPr/>
        </p:nvPicPr>
        <p:blipFill>
          <a:blip r:embed="rId2"/>
          <a:stretch>
            <a:fillRect/>
          </a:stretch>
        </p:blipFill>
        <p:spPr>
          <a:xfrm>
            <a:off x="4916021" y="2048740"/>
            <a:ext cx="4230175" cy="2964436"/>
          </a:xfrm>
          <a:prstGeom prst="rect">
            <a:avLst/>
          </a:prstGeom>
        </p:spPr>
      </p:pic>
    </p:spTree>
    <p:extLst>
      <p:ext uri="{BB962C8B-B14F-4D97-AF65-F5344CB8AC3E}">
        <p14:creationId xmlns:p14="http://schemas.microsoft.com/office/powerpoint/2010/main" val="269690193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I/O Techniques</a:t>
            </a:r>
            <a:endParaRPr lang="en-GB" dirty="0"/>
          </a:p>
        </p:txBody>
      </p:sp>
      <p:sp>
        <p:nvSpPr>
          <p:cNvPr id="3" name="Content Placeholder 2"/>
          <p:cNvSpPr>
            <a:spLocks noGrp="1"/>
          </p:cNvSpPr>
          <p:nvPr>
            <p:ph idx="1"/>
          </p:nvPr>
        </p:nvSpPr>
        <p:spPr/>
        <p:txBody>
          <a:bodyPr>
            <a:noAutofit/>
          </a:bodyPr>
          <a:lstStyle/>
          <a:p>
            <a:pPr marL="0" indent="0" algn="just">
              <a:lnSpc>
                <a:spcPct val="120000"/>
              </a:lnSpc>
              <a:buNone/>
            </a:pPr>
            <a:r>
              <a:rPr lang="en-GB" sz="1600" b="1" dirty="0" smtClean="0"/>
              <a:t>Active: </a:t>
            </a:r>
            <a:r>
              <a:rPr lang="en-GB" sz="1600" dirty="0" smtClean="0"/>
              <a:t>In active cabling the individual physical hard disks are connected via only one I/O channel; if this access path fails, it is no longer possible to access the data.</a:t>
            </a:r>
          </a:p>
          <a:p>
            <a:pPr marL="0" indent="0" algn="just">
              <a:lnSpc>
                <a:spcPct val="120000"/>
              </a:lnSpc>
              <a:buNone/>
            </a:pPr>
            <a:r>
              <a:rPr lang="en-GB" sz="1600" b="1" dirty="0" smtClean="0"/>
              <a:t>Active/passive: </a:t>
            </a:r>
            <a:r>
              <a:rPr lang="en-GB" sz="1600" dirty="0" smtClean="0"/>
              <a:t>In active/passive cabling the individual hard disks are connected via two I/O channels; in normal operation the controller communicates with the hard disks via the first I/O channel and the second I/O channel is not used.</a:t>
            </a:r>
          </a:p>
          <a:p>
            <a:pPr marL="0" indent="0" algn="just">
              <a:lnSpc>
                <a:spcPct val="120000"/>
              </a:lnSpc>
              <a:buNone/>
            </a:pPr>
            <a:r>
              <a:rPr lang="en-GB" sz="1600" b="1" dirty="0" smtClean="0"/>
              <a:t>Active/active (no load sharing): </a:t>
            </a:r>
            <a:r>
              <a:rPr lang="en-GB" sz="1600" dirty="0" smtClean="0"/>
              <a:t>In this cabling method the controller uses both I/O channels in normal operation. The hard disks are divided into two groups: in normal operation the first group is addressed via the first I/O channel and the second via the second I/O channel. If one I/O channel fails, both groups are addressed via the other I/O channel.</a:t>
            </a:r>
          </a:p>
          <a:p>
            <a:pPr marL="0" indent="0" algn="just">
              <a:lnSpc>
                <a:spcPct val="120000"/>
              </a:lnSpc>
              <a:buNone/>
            </a:pPr>
            <a:r>
              <a:rPr lang="en-GB" sz="1600" b="1" dirty="0" smtClean="0"/>
              <a:t>Active/active (load sharing): </a:t>
            </a:r>
            <a:r>
              <a:rPr lang="en-GB" sz="1600" dirty="0" smtClean="0"/>
              <a:t>In this approach, all hard disks are addressed via both I/O channels; in normal operation the controller divides the load dynamically between the two I/O channels so that the available hardware can be optimally utilized. If one I/O channel fails, the communication goes through the other channel only.</a:t>
            </a:r>
          </a:p>
          <a:p>
            <a:pPr algn="just"/>
            <a:endParaRPr lang="en-GB" sz="1600" dirty="0"/>
          </a:p>
        </p:txBody>
      </p:sp>
    </p:spTree>
    <p:extLst>
      <p:ext uri="{BB962C8B-B14F-4D97-AF65-F5344CB8AC3E}">
        <p14:creationId xmlns:p14="http://schemas.microsoft.com/office/powerpoint/2010/main" val="119254435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SAN?</a:t>
            </a:r>
            <a:endParaRPr lang="en-GB" dirty="0"/>
          </a:p>
        </p:txBody>
      </p:sp>
      <p:sp>
        <p:nvSpPr>
          <p:cNvPr id="3" name="Content Placeholder 2"/>
          <p:cNvSpPr>
            <a:spLocks noGrp="1"/>
          </p:cNvSpPr>
          <p:nvPr>
            <p:ph idx="1"/>
          </p:nvPr>
        </p:nvSpPr>
        <p:spPr/>
        <p:txBody>
          <a:bodyPr>
            <a:normAutofit fontScale="62500" lnSpcReduction="20000"/>
          </a:bodyPr>
          <a:lstStyle/>
          <a:p>
            <a:pPr algn="just">
              <a:lnSpc>
                <a:spcPct val="120000"/>
              </a:lnSpc>
            </a:pPr>
            <a:r>
              <a:rPr lang="en-GB" dirty="0" smtClean="0"/>
              <a:t>The Storage Networking Industry Association (SNIA) defines the meaning of the storage-area network (SAN) as a network whose primary purpose is the transfer of data between computer systems and storage elements and among storage elements.</a:t>
            </a:r>
          </a:p>
          <a:p>
            <a:pPr algn="just">
              <a:lnSpc>
                <a:spcPct val="120000"/>
              </a:lnSpc>
            </a:pPr>
            <a:r>
              <a:rPr lang="en-GB" dirty="0" smtClean="0"/>
              <a:t>A SAN consists of a communication infrastructure, which provides physical connections and a  management layer.</a:t>
            </a:r>
          </a:p>
          <a:p>
            <a:pPr algn="just">
              <a:lnSpc>
                <a:spcPct val="120000"/>
              </a:lnSpc>
            </a:pPr>
            <a:r>
              <a:rPr lang="en-GB" dirty="0" smtClean="0"/>
              <a:t>A SAN is a specialized, high-speed network that attaches servers and storage devices.</a:t>
            </a:r>
          </a:p>
          <a:p>
            <a:pPr algn="just">
              <a:lnSpc>
                <a:spcPct val="120000"/>
              </a:lnSpc>
            </a:pPr>
            <a:r>
              <a:rPr lang="en-GB" dirty="0" smtClean="0"/>
              <a:t>A SAN allows an any-to-any connection across the network by using interconnect elements such as switches and directors. </a:t>
            </a:r>
          </a:p>
          <a:p>
            <a:pPr algn="just">
              <a:lnSpc>
                <a:spcPct val="120000"/>
              </a:lnSpc>
            </a:pPr>
            <a:r>
              <a:rPr lang="en-GB" dirty="0" smtClean="0"/>
              <a:t>It eliminates the traditional dedicated connection between a server and storage, and the concept that the server effectively owns and manages the storage devices.</a:t>
            </a:r>
          </a:p>
          <a:p>
            <a:pPr algn="just"/>
            <a:endParaRPr lang="en-GB" dirty="0"/>
          </a:p>
        </p:txBody>
      </p:sp>
    </p:spTree>
    <p:extLst>
      <p:ext uri="{BB962C8B-B14F-4D97-AF65-F5344CB8AC3E}">
        <p14:creationId xmlns:p14="http://schemas.microsoft.com/office/powerpoint/2010/main" val="21438447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SAN</a:t>
            </a:r>
            <a:endParaRPr lang="en-GB" dirty="0"/>
          </a:p>
        </p:txBody>
      </p:sp>
      <p:sp>
        <p:nvSpPr>
          <p:cNvPr id="3" name="Content Placeholder 2"/>
          <p:cNvSpPr>
            <a:spLocks noGrp="1"/>
          </p:cNvSpPr>
          <p:nvPr>
            <p:ph idx="1"/>
          </p:nvPr>
        </p:nvSpPr>
        <p:spPr/>
        <p:txBody>
          <a:bodyPr>
            <a:noAutofit/>
          </a:bodyPr>
          <a:lstStyle/>
          <a:p>
            <a:pPr algn="just"/>
            <a:r>
              <a:rPr lang="en-GB" sz="2800" dirty="0" smtClean="0"/>
              <a:t>A SAN introduces the flexibility of networking to enable one server or many heterogeneous servers to share a common storage utility. </a:t>
            </a:r>
          </a:p>
          <a:p>
            <a:pPr algn="just"/>
            <a:r>
              <a:rPr lang="en-GB" sz="2800" dirty="0" smtClean="0"/>
              <a:t>A network might include many storage devices, including disk, tape, and optical storage.</a:t>
            </a:r>
          </a:p>
          <a:p>
            <a:pPr algn="just"/>
            <a:r>
              <a:rPr lang="en-GB" sz="2800" dirty="0" smtClean="0"/>
              <a:t>The key benefits that a SAN might bring to a highly data-dependent business infrastructure can be summarized into three concepts: simplification of the infrastructure, information life-cycle management (ILS), and business continuity.</a:t>
            </a:r>
          </a:p>
          <a:p>
            <a:pPr algn="just"/>
            <a:endParaRPr lang="en-GB" sz="2800" dirty="0"/>
          </a:p>
        </p:txBody>
      </p:sp>
    </p:spTree>
    <p:extLst>
      <p:ext uri="{BB962C8B-B14F-4D97-AF65-F5344CB8AC3E}">
        <p14:creationId xmlns:p14="http://schemas.microsoft.com/office/powerpoint/2010/main" val="70373693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Simplification of Infrastructure</a:t>
            </a:r>
            <a:endParaRPr lang="en-GB" dirty="0"/>
          </a:p>
        </p:txBody>
      </p:sp>
      <p:sp>
        <p:nvSpPr>
          <p:cNvPr id="3" name="Content Placeholder 2"/>
          <p:cNvSpPr>
            <a:spLocks noGrp="1"/>
          </p:cNvSpPr>
          <p:nvPr>
            <p:ph idx="1"/>
          </p:nvPr>
        </p:nvSpPr>
        <p:spPr/>
        <p:txBody>
          <a:bodyPr>
            <a:normAutofit fontScale="70000" lnSpcReduction="20000"/>
          </a:bodyPr>
          <a:lstStyle/>
          <a:p>
            <a:pPr algn="just"/>
            <a:r>
              <a:rPr lang="en-GB" b="1" dirty="0" smtClean="0"/>
              <a:t>Consolidation </a:t>
            </a:r>
            <a:r>
              <a:rPr lang="en-GB" dirty="0" smtClean="0"/>
              <a:t>is concentrating the systems and resources into locations with fewer, but more powerful, servers and storage pools that can help increase IT efficiency and simplify the infrastructure.</a:t>
            </a:r>
          </a:p>
          <a:p>
            <a:pPr algn="just"/>
            <a:r>
              <a:rPr lang="en-GB" b="1" dirty="0" smtClean="0"/>
              <a:t>Storage virtualization </a:t>
            </a:r>
            <a:r>
              <a:rPr lang="en-GB" dirty="0" smtClean="0"/>
              <a:t>helps in making complexity nearly transparent and can offer a composite view of storage assets.</a:t>
            </a:r>
          </a:p>
          <a:p>
            <a:pPr algn="just"/>
            <a:r>
              <a:rPr lang="en-GB" b="1" dirty="0" smtClean="0"/>
              <a:t>Automation </a:t>
            </a:r>
            <a:r>
              <a:rPr lang="en-GB" dirty="0" smtClean="0"/>
              <a:t>is choosing storage components with autonomic capabilities, which can improve availability and responsiveness and help protect data as storage needs grow.</a:t>
            </a:r>
          </a:p>
          <a:p>
            <a:pPr algn="just"/>
            <a:r>
              <a:rPr lang="en-GB" b="1" dirty="0" smtClean="0"/>
              <a:t>Integrated storage </a:t>
            </a:r>
            <a:r>
              <a:rPr lang="en-GB" dirty="0" smtClean="0"/>
              <a:t>environments simplify system management tasks and improve security.</a:t>
            </a:r>
          </a:p>
          <a:p>
            <a:pPr algn="just"/>
            <a:r>
              <a:rPr lang="en-GB" b="1" dirty="0" smtClean="0"/>
              <a:t>Information life-cycle management (ILM) </a:t>
            </a:r>
            <a:r>
              <a:rPr lang="en-GB" dirty="0" smtClean="0"/>
              <a:t>is a process for managing information through its life cycle, from conception until intentional disposal.</a:t>
            </a:r>
          </a:p>
          <a:p>
            <a:pPr algn="just"/>
            <a:r>
              <a:rPr lang="en-GB" b="1" dirty="0" smtClean="0"/>
              <a:t>Business continuity (BC) </a:t>
            </a:r>
            <a:r>
              <a:rPr lang="en-GB" dirty="0" smtClean="0"/>
              <a:t>is about building and improving resilience in your business</a:t>
            </a:r>
          </a:p>
          <a:p>
            <a:pPr algn="just"/>
            <a:endParaRPr lang="en-GB" dirty="0"/>
          </a:p>
        </p:txBody>
      </p:sp>
    </p:spTree>
    <p:extLst>
      <p:ext uri="{BB962C8B-B14F-4D97-AF65-F5344CB8AC3E}">
        <p14:creationId xmlns:p14="http://schemas.microsoft.com/office/powerpoint/2010/main" val="419625582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Fibre Channel</a:t>
            </a:r>
            <a:endParaRPr lang="en-GB" dirty="0"/>
          </a:p>
        </p:txBody>
      </p:sp>
      <p:sp>
        <p:nvSpPr>
          <p:cNvPr id="3" name="Content Placeholder 2"/>
          <p:cNvSpPr>
            <a:spLocks noGrp="1"/>
          </p:cNvSpPr>
          <p:nvPr>
            <p:ph idx="1"/>
          </p:nvPr>
        </p:nvSpPr>
        <p:spPr/>
        <p:txBody>
          <a:bodyPr>
            <a:normAutofit fontScale="55000" lnSpcReduction="20000"/>
          </a:bodyPr>
          <a:lstStyle/>
          <a:p>
            <a:pPr algn="just">
              <a:lnSpc>
                <a:spcPct val="120000"/>
              </a:lnSpc>
            </a:pPr>
            <a:r>
              <a:rPr lang="en-GB" dirty="0" smtClean="0"/>
              <a:t>Fibre Channel is a serial I/O interconnect that is capable of supporting multiple protocols, including access to open system storage (FCP), access to mainframe storage (FICON), and networking (TCP/IP).</a:t>
            </a:r>
          </a:p>
          <a:p>
            <a:pPr algn="just">
              <a:lnSpc>
                <a:spcPct val="120000"/>
              </a:lnSpc>
            </a:pPr>
            <a:r>
              <a:rPr lang="en-GB" dirty="0" smtClean="0"/>
              <a:t>Fibre Channel supports point-to-point, arbitrated loop, and switched topologies with various copper and optical links that are running at speeds from 1 </a:t>
            </a:r>
            <a:r>
              <a:rPr lang="en-GB" dirty="0" err="1" smtClean="0"/>
              <a:t>Gbps</a:t>
            </a:r>
            <a:r>
              <a:rPr lang="en-GB" dirty="0" smtClean="0"/>
              <a:t> to 16 </a:t>
            </a:r>
            <a:r>
              <a:rPr lang="en-GB" dirty="0" err="1" smtClean="0"/>
              <a:t>Gbps</a:t>
            </a:r>
            <a:r>
              <a:rPr lang="en-GB" dirty="0" smtClean="0"/>
              <a:t>.</a:t>
            </a:r>
          </a:p>
          <a:p>
            <a:pPr algn="just">
              <a:lnSpc>
                <a:spcPct val="120000"/>
              </a:lnSpc>
            </a:pPr>
            <a:r>
              <a:rPr lang="en-GB" dirty="0" smtClean="0"/>
              <a:t>Storage subsystems, storage devices, and server systems can be attached to a Fibre Channel SAN. Depending on the implementation, several components can be used to build a SAN.</a:t>
            </a:r>
          </a:p>
          <a:p>
            <a:pPr algn="just">
              <a:lnSpc>
                <a:spcPct val="120000"/>
              </a:lnSpc>
            </a:pPr>
            <a:r>
              <a:rPr lang="en-GB" dirty="0" smtClean="0"/>
              <a:t>A Fibre Channel network might be composed of many types of interconnect entities, including directors, switches, hubs, routers, gateways, and bridges. </a:t>
            </a:r>
          </a:p>
          <a:p>
            <a:pPr algn="just">
              <a:lnSpc>
                <a:spcPct val="120000"/>
              </a:lnSpc>
            </a:pPr>
            <a:r>
              <a:rPr lang="en-GB" dirty="0" smtClean="0"/>
              <a:t>It is the deployment of these different types of interconnect entities that enables Fibre Channel networks of varying scale to be built.</a:t>
            </a:r>
          </a:p>
          <a:p>
            <a:pPr algn="just"/>
            <a:endParaRPr lang="en-GB" dirty="0"/>
          </a:p>
        </p:txBody>
      </p:sp>
    </p:spTree>
    <p:extLst>
      <p:ext uri="{BB962C8B-B14F-4D97-AF65-F5344CB8AC3E}">
        <p14:creationId xmlns:p14="http://schemas.microsoft.com/office/powerpoint/2010/main" val="345648749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Fibre Channel</a:t>
            </a:r>
            <a:endParaRPr lang="en-GB" dirty="0"/>
          </a:p>
        </p:txBody>
      </p:sp>
      <p:sp>
        <p:nvSpPr>
          <p:cNvPr id="3" name="Content Placeholder 2"/>
          <p:cNvSpPr>
            <a:spLocks noGrp="1"/>
          </p:cNvSpPr>
          <p:nvPr>
            <p:ph idx="1"/>
          </p:nvPr>
        </p:nvSpPr>
        <p:spPr/>
        <p:txBody>
          <a:bodyPr>
            <a:normAutofit fontScale="77500" lnSpcReduction="20000"/>
          </a:bodyPr>
          <a:lstStyle/>
          <a:p>
            <a:pPr algn="just"/>
            <a:r>
              <a:rPr lang="en-GB" dirty="0" smtClean="0"/>
              <a:t>A high-speed network technology (commonly running at 2-, 4-, 8- and 16-gigabit per second rates) primarily used to connect computer data storage.</a:t>
            </a:r>
          </a:p>
          <a:p>
            <a:pPr algn="just"/>
            <a:r>
              <a:rPr lang="en-GB" dirty="0" smtClean="0"/>
              <a:t>In smaller SAN environments you can deploy hubs for Fibre Channel arbitrated loop topologies, or switches and directors for Fibre Channel switched fabric topologies. </a:t>
            </a:r>
          </a:p>
          <a:p>
            <a:pPr algn="just"/>
            <a:r>
              <a:rPr lang="en-GB" dirty="0" smtClean="0"/>
              <a:t>As SANs increase in size and complexity, Fibre Channel directors can be introduced to facilitate a more flexible and fault-tolerant configuration. </a:t>
            </a:r>
          </a:p>
          <a:p>
            <a:pPr algn="just"/>
            <a:r>
              <a:rPr lang="en-GB" dirty="0" smtClean="0"/>
              <a:t>Each component that composes a Fibre Channel SAN provides an individual management capability and participates in an often-complex end-to-end management environment.</a:t>
            </a:r>
          </a:p>
          <a:p>
            <a:pPr algn="just"/>
            <a:endParaRPr lang="en-GB" dirty="0"/>
          </a:p>
        </p:txBody>
      </p:sp>
    </p:spTree>
    <p:extLst>
      <p:ext uri="{BB962C8B-B14F-4D97-AF65-F5344CB8AC3E}">
        <p14:creationId xmlns:p14="http://schemas.microsoft.com/office/powerpoint/2010/main" val="47042263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Fibre Channel</a:t>
            </a:r>
            <a:endParaRPr lang="en-GB" dirty="0"/>
          </a:p>
        </p:txBody>
      </p:sp>
      <p:sp>
        <p:nvSpPr>
          <p:cNvPr id="3" name="Content Placeholder 2"/>
          <p:cNvSpPr>
            <a:spLocks noGrp="1"/>
          </p:cNvSpPr>
          <p:nvPr>
            <p:ph idx="1"/>
          </p:nvPr>
        </p:nvSpPr>
        <p:spPr>
          <a:xfrm>
            <a:off x="457200" y="1600201"/>
            <a:ext cx="8229600" cy="1252735"/>
          </a:xfrm>
        </p:spPr>
        <p:txBody>
          <a:bodyPr>
            <a:normAutofit fontScale="70000" lnSpcReduction="20000"/>
          </a:bodyPr>
          <a:lstStyle/>
          <a:p>
            <a:pPr algn="just"/>
            <a:r>
              <a:rPr lang="en-GB" dirty="0" smtClean="0"/>
              <a:t>Fibre Channel is standardized in the T11 Technical Committee of the International Committee for Information Technology Standards (INCITS), an American National Standards Institute (ANSI)-accredited standards committee.</a:t>
            </a:r>
          </a:p>
          <a:p>
            <a:pPr algn="just"/>
            <a:endParaRPr lang="en-GB" dirty="0"/>
          </a:p>
        </p:txBody>
      </p:sp>
      <p:pic>
        <p:nvPicPr>
          <p:cNvPr id="4" name="Picture 3"/>
          <p:cNvPicPr>
            <a:picLocks noChangeAspect="1"/>
          </p:cNvPicPr>
          <p:nvPr/>
        </p:nvPicPr>
        <p:blipFill>
          <a:blip r:embed="rId2"/>
          <a:stretch>
            <a:fillRect/>
          </a:stretch>
        </p:blipFill>
        <p:spPr>
          <a:xfrm>
            <a:off x="735564" y="3212976"/>
            <a:ext cx="7796876" cy="3236350"/>
          </a:xfrm>
          <a:prstGeom prst="rect">
            <a:avLst/>
          </a:prstGeom>
        </p:spPr>
      </p:pic>
    </p:spTree>
    <p:extLst>
      <p:ext uri="{BB962C8B-B14F-4D97-AF65-F5344CB8AC3E}">
        <p14:creationId xmlns:p14="http://schemas.microsoft.com/office/powerpoint/2010/main" val="296900154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t>FCoE</a:t>
            </a:r>
            <a:r>
              <a:rPr lang="en-GB" dirty="0" smtClean="0"/>
              <a:t>(</a:t>
            </a:r>
            <a:r>
              <a:rPr lang="en-GB" sz="2000" dirty="0" smtClean="0"/>
              <a:t>Fibre Channel over Ethernet</a:t>
            </a:r>
            <a:r>
              <a:rPr lang="en-GB" dirty="0" smtClean="0"/>
              <a:t>)</a:t>
            </a:r>
            <a:endParaRPr lang="en-GB" dirty="0"/>
          </a:p>
        </p:txBody>
      </p:sp>
      <p:sp>
        <p:nvSpPr>
          <p:cNvPr id="3" name="Content Placeholder 2"/>
          <p:cNvSpPr>
            <a:spLocks noGrp="1"/>
          </p:cNvSpPr>
          <p:nvPr>
            <p:ph idx="1"/>
          </p:nvPr>
        </p:nvSpPr>
        <p:spPr>
          <a:xfrm>
            <a:off x="457200" y="1052736"/>
            <a:ext cx="8435280" cy="5184576"/>
          </a:xfrm>
        </p:spPr>
        <p:txBody>
          <a:bodyPr>
            <a:noAutofit/>
          </a:bodyPr>
          <a:lstStyle/>
          <a:p>
            <a:pPr marL="0" indent="0" algn="just">
              <a:buNone/>
            </a:pPr>
            <a:endParaRPr lang="en-GB" sz="2000" dirty="0" smtClean="0"/>
          </a:p>
          <a:p>
            <a:pPr algn="just"/>
            <a:r>
              <a:rPr lang="en-GB" sz="2000" dirty="0" smtClean="0"/>
              <a:t>A computer network technology that encapsulates Fibre Channel frames over Ethernet networks. </a:t>
            </a:r>
          </a:p>
          <a:p>
            <a:pPr lvl="1"/>
            <a:r>
              <a:rPr lang="en-GB" sz="1600" dirty="0"/>
              <a:t>run Fibre Channel </a:t>
            </a:r>
            <a:r>
              <a:rPr lang="en-GB" sz="1600" dirty="0" smtClean="0"/>
              <a:t>protocol frames </a:t>
            </a:r>
            <a:r>
              <a:rPr lang="en-GB" sz="1600" dirty="0"/>
              <a:t>encapsulated in Ethernet headers.</a:t>
            </a:r>
            <a:endParaRPr lang="en-GB" sz="1600" dirty="0" smtClean="0"/>
          </a:p>
          <a:p>
            <a:pPr algn="just"/>
            <a:r>
              <a:rPr lang="en-GB" sz="2000" dirty="0" smtClean="0"/>
              <a:t>This allows Fibre Channel to use 10 Gigabit Ethernet networks (or higher speeds) while preserving the Fibre Channel protocol characteristics. </a:t>
            </a:r>
          </a:p>
          <a:p>
            <a:pPr algn="just"/>
            <a:r>
              <a:rPr lang="en-GB" sz="2000" dirty="0" smtClean="0"/>
              <a:t>This transport replaces the Fibre Channel cabling with 10 Gigabit Ethernet cables and provides lossless delivery over unified I/O.</a:t>
            </a:r>
          </a:p>
          <a:p>
            <a:pPr algn="just"/>
            <a:r>
              <a:rPr lang="en-GB" sz="2000" dirty="0" smtClean="0"/>
              <a:t>The specification is part of the International Committee for Information Technology Standards T11 FC-BB-5 standard published in 2009.</a:t>
            </a:r>
          </a:p>
          <a:p>
            <a:r>
              <a:rPr lang="en-GB" sz="2000" dirty="0" smtClean="0"/>
              <a:t>Converges network </a:t>
            </a:r>
            <a:r>
              <a:rPr lang="en-GB" sz="2000" dirty="0"/>
              <a:t>and storage traffic over the same Ethernet network</a:t>
            </a:r>
            <a:r>
              <a:rPr lang="en-GB" sz="2000" dirty="0" smtClean="0"/>
              <a:t> </a:t>
            </a:r>
          </a:p>
          <a:p>
            <a:pPr lvl="1"/>
            <a:r>
              <a:rPr lang="en-GB" sz="1600" dirty="0"/>
              <a:t>The capability to converge LAN </a:t>
            </a:r>
            <a:r>
              <a:rPr lang="en-GB" sz="1600" dirty="0" smtClean="0"/>
              <a:t>and SAN </a:t>
            </a:r>
            <a:r>
              <a:rPr lang="en-GB" sz="1600" dirty="0"/>
              <a:t>traffic over a single Ethernet network is not trivial, because network and storage </a:t>
            </a:r>
            <a:r>
              <a:rPr lang="en-GB" sz="1600" dirty="0" smtClean="0"/>
              <a:t>environments are </a:t>
            </a:r>
            <a:r>
              <a:rPr lang="en-GB" sz="1600" dirty="0"/>
              <a:t>governed by different principles and have different characteristics, which must be preserved.</a:t>
            </a:r>
            <a:endParaRPr lang="en-GB" sz="1600" dirty="0" smtClean="0"/>
          </a:p>
          <a:p>
            <a:pPr lvl="1" algn="just"/>
            <a:r>
              <a:rPr lang="en-GB" sz="1600" dirty="0" err="1" smtClean="0"/>
              <a:t>FCoE</a:t>
            </a:r>
            <a:r>
              <a:rPr lang="en-GB" sz="1600" dirty="0" smtClean="0"/>
              <a:t> maps Fibre Channel directly over Ethernet while being independent of the Ethernet forwarding scheme.</a:t>
            </a:r>
          </a:p>
          <a:p>
            <a:pPr algn="just"/>
            <a:endParaRPr lang="en-GB" sz="2000" dirty="0"/>
          </a:p>
        </p:txBody>
      </p:sp>
      <p:pic>
        <p:nvPicPr>
          <p:cNvPr id="4" name="Picture 3"/>
          <p:cNvPicPr>
            <a:picLocks noChangeAspect="1"/>
          </p:cNvPicPr>
          <p:nvPr/>
        </p:nvPicPr>
        <p:blipFill>
          <a:blip r:embed="rId2"/>
          <a:stretch>
            <a:fillRect/>
          </a:stretch>
        </p:blipFill>
        <p:spPr>
          <a:xfrm>
            <a:off x="6722533" y="240608"/>
            <a:ext cx="2421467" cy="1204125"/>
          </a:xfrm>
          <a:prstGeom prst="rect">
            <a:avLst/>
          </a:prstGeom>
        </p:spPr>
      </p:pic>
    </p:spTree>
    <p:extLst>
      <p:ext uri="{BB962C8B-B14F-4D97-AF65-F5344CB8AC3E}">
        <p14:creationId xmlns:p14="http://schemas.microsoft.com/office/powerpoint/2010/main" val="174938954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Storage Architecture</a:t>
            </a:r>
            <a:endParaRPr lang="en-GB" dirty="0"/>
          </a:p>
        </p:txBody>
      </p:sp>
      <p:sp>
        <p:nvSpPr>
          <p:cNvPr id="3" name="Content Placeholder 2"/>
          <p:cNvSpPr>
            <a:spLocks noGrp="1"/>
          </p:cNvSpPr>
          <p:nvPr>
            <p:ph idx="1"/>
          </p:nvPr>
        </p:nvSpPr>
        <p:spPr/>
        <p:txBody>
          <a:bodyPr>
            <a:noAutofit/>
          </a:bodyPr>
          <a:lstStyle/>
          <a:p>
            <a:pPr algn="just"/>
            <a:r>
              <a:rPr lang="en-GB" sz="2000" dirty="0" smtClean="0"/>
              <a:t>Storage systems are designed in a way that customers can purchase some amount of capacity initially with the option of adding more as the existing capacity fills up with data.</a:t>
            </a:r>
          </a:p>
          <a:p>
            <a:pPr algn="just"/>
            <a:r>
              <a:rPr lang="en-GB" sz="2000" dirty="0" smtClean="0"/>
              <a:t>Storage systems increase their capacity in one of two ways: by adding storage components to an existing system or by adding storage systems to an existing group of systems.</a:t>
            </a:r>
          </a:p>
          <a:p>
            <a:pPr algn="just"/>
            <a:r>
              <a:rPr lang="en-GB" sz="2000" b="1" dirty="0" smtClean="0"/>
              <a:t>Scale-up and Scale-out Storage:</a:t>
            </a:r>
          </a:p>
          <a:p>
            <a:pPr lvl="1" algn="just"/>
            <a:r>
              <a:rPr lang="en-GB" sz="1600" dirty="0" smtClean="0"/>
              <a:t>An architecture that adds capacity by adding storage components to an existing system is called a </a:t>
            </a:r>
            <a:r>
              <a:rPr lang="en-GB" sz="1600" dirty="0" smtClean="0">
                <a:solidFill>
                  <a:srgbClr val="FF0000"/>
                </a:solidFill>
              </a:rPr>
              <a:t>scale-up</a:t>
            </a:r>
            <a:r>
              <a:rPr lang="en-GB" sz="1600" dirty="0" smtClean="0"/>
              <a:t> architecture, and products designed with it are generally classified as monolithic storage. </a:t>
            </a:r>
          </a:p>
          <a:p>
            <a:pPr lvl="1" algn="just"/>
            <a:r>
              <a:rPr lang="en-GB" sz="1600" dirty="0" smtClean="0"/>
              <a:t>An architecture that adds capacity by adding individual storage systems, or nodes, to a group of systems is called a </a:t>
            </a:r>
            <a:r>
              <a:rPr lang="en-GB" sz="1600" dirty="0" smtClean="0">
                <a:solidFill>
                  <a:srgbClr val="FF0000"/>
                </a:solidFill>
              </a:rPr>
              <a:t>scale-out</a:t>
            </a:r>
            <a:r>
              <a:rPr lang="en-GB" sz="1600" dirty="0" smtClean="0"/>
              <a:t> architecture.</a:t>
            </a:r>
          </a:p>
          <a:p>
            <a:pPr marL="0" indent="0" algn="just">
              <a:buNone/>
            </a:pPr>
            <a:endParaRPr lang="en-GB" sz="2000" dirty="0"/>
          </a:p>
        </p:txBody>
      </p:sp>
    </p:spTree>
    <p:extLst>
      <p:ext uri="{BB962C8B-B14F-4D97-AF65-F5344CB8AC3E}">
        <p14:creationId xmlns:p14="http://schemas.microsoft.com/office/powerpoint/2010/main" val="218805287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Scale-in &amp; Scale-out Storage</a:t>
            </a:r>
            <a:endParaRPr lang="en-GB" dirty="0"/>
          </a:p>
        </p:txBody>
      </p:sp>
      <p:sp>
        <p:nvSpPr>
          <p:cNvPr id="3" name="Content Placeholder 2"/>
          <p:cNvSpPr>
            <a:spLocks noGrp="1"/>
          </p:cNvSpPr>
          <p:nvPr>
            <p:ph idx="1"/>
          </p:nvPr>
        </p:nvSpPr>
        <p:spPr/>
        <p:txBody>
          <a:bodyPr>
            <a:normAutofit fontScale="77500" lnSpcReduction="20000"/>
          </a:bodyPr>
          <a:lstStyle/>
          <a:p>
            <a:pPr algn="just"/>
            <a:r>
              <a:rPr lang="en-GB" dirty="0" smtClean="0"/>
              <a:t>An architecture that adds capacity by adding storage components to an existing system is called a scale-up architecture, and products designed with it are generally classified as monolithic storage. </a:t>
            </a:r>
          </a:p>
          <a:p>
            <a:pPr algn="just"/>
            <a:r>
              <a:rPr lang="en-GB" dirty="0" smtClean="0"/>
              <a:t>An architecture that adds capacity by adding individual storage systems, or nodes, to a group of systems is called a scale-out architecture.</a:t>
            </a:r>
          </a:p>
          <a:p>
            <a:pPr algn="just"/>
            <a:r>
              <a:rPr lang="en-GB" dirty="0" smtClean="0"/>
              <a:t>A scale-up solution is a way to increase only the capacity, but not the number of the storage controllers. A scale-out solution is like a set of multiple arrays with a single logical view.</a:t>
            </a:r>
          </a:p>
          <a:p>
            <a:pPr algn="just"/>
            <a:r>
              <a:rPr lang="en-GB" dirty="0" smtClean="0"/>
              <a:t>Scale-up and scale-out storage architectures have hardware, facilities, and maintenance costs.</a:t>
            </a:r>
          </a:p>
          <a:p>
            <a:pPr algn="just"/>
            <a:endParaRPr lang="en-GB" dirty="0"/>
          </a:p>
        </p:txBody>
      </p:sp>
    </p:spTree>
    <p:extLst>
      <p:ext uri="{BB962C8B-B14F-4D97-AF65-F5344CB8AC3E}">
        <p14:creationId xmlns:p14="http://schemas.microsoft.com/office/powerpoint/2010/main" val="307576663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Tiered Storage</a:t>
            </a:r>
            <a:endParaRPr lang="en-GB" dirty="0"/>
          </a:p>
        </p:txBody>
      </p:sp>
      <p:sp>
        <p:nvSpPr>
          <p:cNvPr id="3" name="Content Placeholder 2"/>
          <p:cNvSpPr>
            <a:spLocks noGrp="1"/>
          </p:cNvSpPr>
          <p:nvPr>
            <p:ph idx="1"/>
          </p:nvPr>
        </p:nvSpPr>
        <p:spPr>
          <a:xfrm>
            <a:off x="457200" y="1412776"/>
            <a:ext cx="8229600" cy="1396752"/>
          </a:xfrm>
        </p:spPr>
        <p:txBody>
          <a:bodyPr>
            <a:noAutofit/>
          </a:bodyPr>
          <a:lstStyle/>
          <a:p>
            <a:pPr algn="just"/>
            <a:r>
              <a:rPr lang="en-GB" sz="2400" dirty="0" smtClean="0"/>
              <a:t>Tiered storage is a mix of high performing/high-cost storage with low performing/low-cost storage and placing data based on specific characteristics, such as the performance needs, age, and importance of data availability.</a:t>
            </a:r>
          </a:p>
          <a:p>
            <a:pPr algn="just"/>
            <a:endParaRPr lang="en-GB" sz="2400" dirty="0"/>
          </a:p>
        </p:txBody>
      </p:sp>
      <p:pic>
        <p:nvPicPr>
          <p:cNvPr id="4" name="Picture 3"/>
          <p:cNvPicPr>
            <a:picLocks noChangeAspect="1"/>
          </p:cNvPicPr>
          <p:nvPr/>
        </p:nvPicPr>
        <p:blipFill>
          <a:blip r:embed="rId2"/>
          <a:stretch>
            <a:fillRect/>
          </a:stretch>
        </p:blipFill>
        <p:spPr>
          <a:xfrm>
            <a:off x="611560" y="2996951"/>
            <a:ext cx="8268306" cy="3689223"/>
          </a:xfrm>
          <a:prstGeom prst="rect">
            <a:avLst/>
          </a:prstGeom>
        </p:spPr>
      </p:pic>
    </p:spTree>
    <p:extLst>
      <p:ext uri="{BB962C8B-B14F-4D97-AF65-F5344CB8AC3E}">
        <p14:creationId xmlns:p14="http://schemas.microsoft.com/office/powerpoint/2010/main" val="34572636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SAN Design</a:t>
            </a:r>
            <a:endParaRPr lang="en-GB" dirty="0"/>
          </a:p>
        </p:txBody>
      </p:sp>
      <p:sp>
        <p:nvSpPr>
          <p:cNvPr id="3" name="Content Placeholder 2"/>
          <p:cNvSpPr>
            <a:spLocks noGrp="1"/>
          </p:cNvSpPr>
          <p:nvPr>
            <p:ph idx="1"/>
          </p:nvPr>
        </p:nvSpPr>
        <p:spPr/>
        <p:txBody>
          <a:bodyPr>
            <a:normAutofit fontScale="70000" lnSpcReduction="20000"/>
          </a:bodyPr>
          <a:lstStyle/>
          <a:p>
            <a:pPr algn="just">
              <a:lnSpc>
                <a:spcPct val="120000"/>
              </a:lnSpc>
            </a:pPr>
            <a:r>
              <a:rPr lang="en-GB" dirty="0" smtClean="0"/>
              <a:t>Modern SAN design is about deploying ports and switches in a configuration that provides flexibility and scalability. </a:t>
            </a:r>
          </a:p>
          <a:p>
            <a:pPr algn="just">
              <a:lnSpc>
                <a:spcPct val="120000"/>
              </a:lnSpc>
            </a:pPr>
            <a:r>
              <a:rPr lang="en-GB" dirty="0" smtClean="0"/>
              <a:t>It is also about making sure the network design and topology look as clean and functional one, two, or five years later as the day they were first deployed. </a:t>
            </a:r>
          </a:p>
          <a:p>
            <a:pPr algn="just">
              <a:lnSpc>
                <a:spcPct val="120000"/>
              </a:lnSpc>
            </a:pPr>
            <a:r>
              <a:rPr lang="en-GB" dirty="0" smtClean="0"/>
              <a:t>In the traditional FC SAN design, each host and storage device is dual-attached to the network. This is primarily motivated by a desire to achieve 99.999 percent availability.</a:t>
            </a:r>
          </a:p>
          <a:p>
            <a:pPr algn="just">
              <a:lnSpc>
                <a:spcPct val="120000"/>
              </a:lnSpc>
            </a:pPr>
            <a:r>
              <a:rPr lang="en-GB" dirty="0" smtClean="0"/>
              <a:t>Some companies take the same approach with their traditional IP/Ethernet networks, but most do not for reasons of cost</a:t>
            </a:r>
          </a:p>
          <a:p>
            <a:pPr algn="just">
              <a:lnSpc>
                <a:spcPct val="120000"/>
              </a:lnSpc>
            </a:pPr>
            <a:r>
              <a:rPr lang="en-GB" dirty="0" smtClean="0"/>
              <a:t>Some companies are looking to iSCSI and </a:t>
            </a:r>
            <a:r>
              <a:rPr lang="en-GB" dirty="0" err="1" smtClean="0"/>
              <a:t>FCoE</a:t>
            </a:r>
            <a:r>
              <a:rPr lang="en-GB" dirty="0" smtClean="0"/>
              <a:t> as the answer, and others are considering single path FC SANs.</a:t>
            </a:r>
          </a:p>
          <a:p>
            <a:pPr algn="just"/>
            <a:endParaRPr lang="en-GB" dirty="0"/>
          </a:p>
        </p:txBody>
      </p:sp>
    </p:spTree>
    <p:extLst>
      <p:ext uri="{BB962C8B-B14F-4D97-AF65-F5344CB8AC3E}">
        <p14:creationId xmlns:p14="http://schemas.microsoft.com/office/powerpoint/2010/main" val="271733444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SAN Design Considerations</a:t>
            </a:r>
            <a:endParaRPr lang="en-GB" dirty="0"/>
          </a:p>
        </p:txBody>
      </p:sp>
      <p:sp>
        <p:nvSpPr>
          <p:cNvPr id="3" name="Content Placeholder 2"/>
          <p:cNvSpPr>
            <a:spLocks noGrp="1"/>
          </p:cNvSpPr>
          <p:nvPr>
            <p:ph idx="1"/>
          </p:nvPr>
        </p:nvSpPr>
        <p:spPr/>
        <p:txBody>
          <a:bodyPr>
            <a:normAutofit fontScale="92500" lnSpcReduction="20000"/>
          </a:bodyPr>
          <a:lstStyle/>
          <a:p>
            <a:pPr algn="just"/>
            <a:r>
              <a:rPr lang="en-GB" b="1" dirty="0" smtClean="0"/>
              <a:t>Port density and topology requirements: </a:t>
            </a:r>
          </a:p>
          <a:p>
            <a:pPr marL="0" indent="0" algn="just">
              <a:buNone/>
            </a:pPr>
            <a:r>
              <a:rPr lang="en-GB" sz="2600" b="1" dirty="0">
                <a:solidFill>
                  <a:srgbClr val="FF0000"/>
                </a:solidFill>
              </a:rPr>
              <a:t>	</a:t>
            </a:r>
            <a:r>
              <a:rPr lang="en-GB" sz="2600" dirty="0" smtClean="0">
                <a:solidFill>
                  <a:srgbClr val="FF0000"/>
                </a:solidFill>
              </a:rPr>
              <a:t>Number of ports required now and in the future</a:t>
            </a:r>
          </a:p>
          <a:p>
            <a:pPr algn="just"/>
            <a:r>
              <a:rPr lang="en-GB" b="1" dirty="0" smtClean="0"/>
              <a:t>Device performance and oversubscription ratios: 	</a:t>
            </a:r>
            <a:r>
              <a:rPr lang="en-GB" sz="2600" dirty="0" smtClean="0">
                <a:solidFill>
                  <a:srgbClr val="FF0000"/>
                </a:solidFill>
              </a:rPr>
              <a:t>Determination of  acceptable? &amp; unavoidable?</a:t>
            </a:r>
          </a:p>
          <a:p>
            <a:pPr algn="just"/>
            <a:r>
              <a:rPr lang="en-GB" b="1" dirty="0" smtClean="0"/>
              <a:t>Traffic management: </a:t>
            </a:r>
          </a:p>
          <a:p>
            <a:pPr marL="0" indent="0" algn="just">
              <a:buNone/>
            </a:pPr>
            <a:r>
              <a:rPr lang="en-GB" sz="2600" b="1" dirty="0">
                <a:solidFill>
                  <a:srgbClr val="FF0000"/>
                </a:solidFill>
              </a:rPr>
              <a:t>	</a:t>
            </a:r>
            <a:r>
              <a:rPr lang="en-GB" sz="2600" dirty="0" smtClean="0">
                <a:solidFill>
                  <a:srgbClr val="FF0000"/>
                </a:solidFill>
              </a:rPr>
              <a:t>Preferential routing or resource allocation</a:t>
            </a:r>
          </a:p>
          <a:p>
            <a:pPr algn="just"/>
            <a:r>
              <a:rPr lang="en-GB" b="1" dirty="0" smtClean="0"/>
              <a:t>Fault isolation:</a:t>
            </a:r>
          </a:p>
          <a:p>
            <a:pPr marL="0" indent="0" algn="just">
              <a:buNone/>
            </a:pPr>
            <a:r>
              <a:rPr lang="en-GB" sz="2200" b="1" dirty="0">
                <a:solidFill>
                  <a:srgbClr val="FF0000"/>
                </a:solidFill>
              </a:rPr>
              <a:t>	</a:t>
            </a:r>
            <a:r>
              <a:rPr lang="en-GB" sz="2600" dirty="0" smtClean="0">
                <a:solidFill>
                  <a:srgbClr val="FF0000"/>
                </a:solidFill>
              </a:rPr>
              <a:t>Consolidation while maintaining isolation</a:t>
            </a:r>
          </a:p>
          <a:p>
            <a:pPr algn="just"/>
            <a:r>
              <a:rPr lang="en-GB" b="1" dirty="0" smtClean="0"/>
              <a:t>Control plane scalability: </a:t>
            </a:r>
          </a:p>
          <a:p>
            <a:pPr marL="0" indent="0" algn="just">
              <a:buNone/>
            </a:pPr>
            <a:r>
              <a:rPr lang="en-GB" sz="2600" b="1" dirty="0">
                <a:solidFill>
                  <a:srgbClr val="FF0000"/>
                </a:solidFill>
              </a:rPr>
              <a:t>	</a:t>
            </a:r>
            <a:r>
              <a:rPr lang="en-GB" sz="2600" dirty="0" smtClean="0">
                <a:solidFill>
                  <a:srgbClr val="FF0000"/>
                </a:solidFill>
              </a:rPr>
              <a:t>Reduced routing complexity</a:t>
            </a:r>
            <a:endParaRPr lang="en-GB" sz="2600" dirty="0">
              <a:solidFill>
                <a:srgbClr val="FF0000"/>
              </a:solidFill>
            </a:endParaRPr>
          </a:p>
        </p:txBody>
      </p:sp>
    </p:spTree>
    <p:extLst>
      <p:ext uri="{BB962C8B-B14F-4D97-AF65-F5344CB8AC3E}">
        <p14:creationId xmlns:p14="http://schemas.microsoft.com/office/powerpoint/2010/main" val="326742946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VSAN</a:t>
            </a:r>
            <a:endParaRPr lang="en-GB" dirty="0"/>
          </a:p>
        </p:txBody>
      </p:sp>
      <p:sp>
        <p:nvSpPr>
          <p:cNvPr id="3" name="Content Placeholder 2"/>
          <p:cNvSpPr>
            <a:spLocks noGrp="1"/>
          </p:cNvSpPr>
          <p:nvPr>
            <p:ph idx="1"/>
          </p:nvPr>
        </p:nvSpPr>
        <p:spPr/>
        <p:txBody>
          <a:bodyPr>
            <a:normAutofit fontScale="85000" lnSpcReduction="10000"/>
          </a:bodyPr>
          <a:lstStyle/>
          <a:p>
            <a:pPr algn="just"/>
            <a:r>
              <a:rPr lang="en-GB" dirty="0" smtClean="0"/>
              <a:t>SAN is a dedicated network that interconnects hosts and storage devices primarily to exchange SCSI traffic</a:t>
            </a:r>
          </a:p>
          <a:p>
            <a:pPr algn="just"/>
            <a:r>
              <a:rPr lang="en-GB" dirty="0" smtClean="0"/>
              <a:t>VSANs increase the efficiency of a SAN fabric by alleviating the need to build multiple physically isolated fabrics to meet organizational or application needs. </a:t>
            </a:r>
          </a:p>
          <a:p>
            <a:pPr algn="just"/>
            <a:r>
              <a:rPr lang="en-GB" dirty="0" smtClean="0"/>
              <a:t>Instead, fewer less-costly redundant fabrics can be built, each housing multiple applications and still providing island-like isolation.</a:t>
            </a:r>
          </a:p>
          <a:p>
            <a:pPr algn="just"/>
            <a:r>
              <a:rPr lang="en-GB" dirty="0" smtClean="0"/>
              <a:t>VSANs provide not only a hardware-based isolation, but also a complete replicated set of Fibre Channel services for each VSAN.</a:t>
            </a:r>
          </a:p>
          <a:p>
            <a:pPr algn="just"/>
            <a:endParaRPr lang="en-GB" dirty="0"/>
          </a:p>
        </p:txBody>
      </p:sp>
    </p:spTree>
    <p:extLst>
      <p:ext uri="{BB962C8B-B14F-4D97-AF65-F5344CB8AC3E}">
        <p14:creationId xmlns:p14="http://schemas.microsoft.com/office/powerpoint/2010/main" val="208301301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VSAN Features</a:t>
            </a:r>
            <a:endParaRPr lang="en-GB" dirty="0"/>
          </a:p>
        </p:txBody>
      </p:sp>
      <p:sp>
        <p:nvSpPr>
          <p:cNvPr id="3" name="Content Placeholder 2"/>
          <p:cNvSpPr>
            <a:spLocks noGrp="1"/>
          </p:cNvSpPr>
          <p:nvPr>
            <p:ph idx="1"/>
          </p:nvPr>
        </p:nvSpPr>
        <p:spPr/>
        <p:txBody>
          <a:bodyPr>
            <a:normAutofit fontScale="85000" lnSpcReduction="10000"/>
          </a:bodyPr>
          <a:lstStyle/>
          <a:p>
            <a:pPr algn="just"/>
            <a:r>
              <a:rPr lang="en-GB" dirty="0" smtClean="0"/>
              <a:t>Multiple VSANs can share the same physical topology.</a:t>
            </a:r>
          </a:p>
          <a:p>
            <a:pPr algn="just"/>
            <a:r>
              <a:rPr lang="en-GB" dirty="0" smtClean="0"/>
              <a:t>The same Fibre Channel IDs (FC IDs) can be assigned to a host in another VSAN, thus increasing VSAN scalability.</a:t>
            </a:r>
          </a:p>
          <a:p>
            <a:pPr algn="just"/>
            <a:r>
              <a:rPr lang="en-GB" dirty="0" smtClean="0"/>
              <a:t>Every instance of a VSAN runs all required protocols, such as FSPF, domain manager, and zoning. </a:t>
            </a:r>
          </a:p>
          <a:p>
            <a:pPr algn="just"/>
            <a:r>
              <a:rPr lang="en-GB" dirty="0" smtClean="0"/>
              <a:t>Fabric-related configurations in one VSAN do not affect the associated traffic in another VSAN.</a:t>
            </a:r>
          </a:p>
          <a:p>
            <a:pPr algn="just"/>
            <a:r>
              <a:rPr lang="en-GB" dirty="0" smtClean="0"/>
              <a:t>Events causing traffic disruptions in one VSAN are contained within that VSAN and are not 	propagated to other VSANs.</a:t>
            </a:r>
          </a:p>
          <a:p>
            <a:pPr algn="just"/>
            <a:endParaRPr lang="en-GB" dirty="0"/>
          </a:p>
        </p:txBody>
      </p:sp>
    </p:spTree>
    <p:extLst>
      <p:ext uri="{BB962C8B-B14F-4D97-AF65-F5344CB8AC3E}">
        <p14:creationId xmlns:p14="http://schemas.microsoft.com/office/powerpoint/2010/main" val="333673776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VSAN Advantages</a:t>
            </a:r>
            <a:endParaRPr lang="en-GB" dirty="0"/>
          </a:p>
        </p:txBody>
      </p:sp>
      <p:sp>
        <p:nvSpPr>
          <p:cNvPr id="3" name="Content Placeholder 2"/>
          <p:cNvSpPr>
            <a:spLocks noGrp="1"/>
          </p:cNvSpPr>
          <p:nvPr>
            <p:ph idx="1"/>
          </p:nvPr>
        </p:nvSpPr>
        <p:spPr/>
        <p:txBody>
          <a:bodyPr>
            <a:noAutofit/>
          </a:bodyPr>
          <a:lstStyle/>
          <a:p>
            <a:pPr algn="just">
              <a:lnSpc>
                <a:spcPct val="120000"/>
              </a:lnSpc>
            </a:pPr>
            <a:r>
              <a:rPr lang="en-GB" sz="2000" b="1" dirty="0" smtClean="0"/>
              <a:t>Traffic isolation: </a:t>
            </a:r>
            <a:r>
              <a:rPr lang="en-GB" sz="1800" dirty="0" smtClean="0"/>
              <a:t>Traffic is contained within VSAN boundaries, and devices reside in only one VSAN, ensuring absolute separation between user groups, if desired. </a:t>
            </a:r>
          </a:p>
          <a:p>
            <a:pPr algn="just">
              <a:lnSpc>
                <a:spcPct val="120000"/>
              </a:lnSpc>
            </a:pPr>
            <a:r>
              <a:rPr lang="en-GB" sz="2000" b="1" dirty="0" smtClean="0"/>
              <a:t>Scalability: </a:t>
            </a:r>
            <a:r>
              <a:rPr lang="en-GB" sz="1800" dirty="0" smtClean="0"/>
              <a:t>VSANs are overlaid on top of a single physical fabric. The ability to create several logical VSAN layers increases the scalability of the SAN.</a:t>
            </a:r>
          </a:p>
          <a:p>
            <a:pPr algn="just">
              <a:lnSpc>
                <a:spcPct val="120000"/>
              </a:lnSpc>
            </a:pPr>
            <a:r>
              <a:rPr lang="en-GB" sz="2000" b="1" dirty="0" smtClean="0"/>
              <a:t>Per VSAN fabric services: </a:t>
            </a:r>
            <a:r>
              <a:rPr lang="en-GB" sz="1800" dirty="0" smtClean="0"/>
              <a:t>Replication of fabric services on a per VSAN basis provides increased scalability and availability.</a:t>
            </a:r>
          </a:p>
          <a:p>
            <a:pPr algn="just">
              <a:lnSpc>
                <a:spcPct val="120000"/>
              </a:lnSpc>
            </a:pPr>
            <a:r>
              <a:rPr lang="en-GB" sz="2000" b="1" dirty="0" smtClean="0"/>
              <a:t>Redundancy: </a:t>
            </a:r>
            <a:r>
              <a:rPr lang="en-GB" sz="1800" dirty="0" smtClean="0"/>
              <a:t>Several VSANs created on the same physical SAN ensure redundancy. If one VSAN fails, redundant protection (to another VSAN in the same physical SAN) is configured using a backup path between the host and the device.</a:t>
            </a:r>
          </a:p>
          <a:p>
            <a:pPr algn="just">
              <a:lnSpc>
                <a:spcPct val="120000"/>
              </a:lnSpc>
            </a:pPr>
            <a:r>
              <a:rPr lang="en-GB" sz="2000" b="1" dirty="0" smtClean="0"/>
              <a:t>Ease of configuration: </a:t>
            </a:r>
            <a:r>
              <a:rPr lang="en-GB" sz="1800" dirty="0" smtClean="0"/>
              <a:t>Users can be added, moved, or changed between VSANs without changing the physical structure of a SAN. Moving a device from one VSAN to another only requires configuration at the port level, not at a physical level.</a:t>
            </a:r>
          </a:p>
          <a:p>
            <a:pPr algn="just"/>
            <a:endParaRPr lang="en-GB" sz="2000" dirty="0"/>
          </a:p>
        </p:txBody>
      </p:sp>
    </p:spTree>
    <p:extLst>
      <p:ext uri="{BB962C8B-B14F-4D97-AF65-F5344CB8AC3E}">
        <p14:creationId xmlns:p14="http://schemas.microsoft.com/office/powerpoint/2010/main" val="202374515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Acknowledgement</a:t>
            </a:r>
            <a:endParaRPr lang="en-GB" dirty="0"/>
          </a:p>
        </p:txBody>
      </p:sp>
      <p:sp>
        <p:nvSpPr>
          <p:cNvPr id="3" name="Content Placeholder 2"/>
          <p:cNvSpPr>
            <a:spLocks noGrp="1"/>
          </p:cNvSpPr>
          <p:nvPr>
            <p:ph idx="1"/>
          </p:nvPr>
        </p:nvSpPr>
        <p:spPr/>
        <p:txBody>
          <a:bodyPr/>
          <a:lstStyle/>
          <a:p>
            <a:pPr algn="just"/>
            <a:r>
              <a:rPr lang="en-GB" dirty="0" smtClean="0"/>
              <a:t>All materials of this lecture are from Data Centre DCICT 640-916 Official Certification guide, </a:t>
            </a:r>
            <a:r>
              <a:rPr lang="en-GB" dirty="0" err="1" smtClean="0"/>
              <a:t>Navaid</a:t>
            </a:r>
            <a:r>
              <a:rPr lang="en-GB" dirty="0" smtClean="0"/>
              <a:t> </a:t>
            </a:r>
            <a:r>
              <a:rPr lang="en-GB" dirty="0" err="1" smtClean="0"/>
              <a:t>Shamsee</a:t>
            </a:r>
            <a:r>
              <a:rPr lang="en-GB" dirty="0" smtClean="0"/>
              <a:t>, David </a:t>
            </a:r>
            <a:r>
              <a:rPr lang="en-GB" dirty="0" err="1" smtClean="0"/>
              <a:t>Klebanov</a:t>
            </a:r>
            <a:r>
              <a:rPr lang="en-GB" dirty="0" smtClean="0"/>
              <a:t>, </a:t>
            </a:r>
            <a:r>
              <a:rPr lang="en-GB" dirty="0" err="1" smtClean="0"/>
              <a:t>Hesham</a:t>
            </a:r>
            <a:r>
              <a:rPr lang="en-GB" dirty="0" smtClean="0"/>
              <a:t> Fayed, Ahmed </a:t>
            </a:r>
            <a:r>
              <a:rPr lang="en-GB" dirty="0" err="1" smtClean="0"/>
              <a:t>Afrose</a:t>
            </a:r>
            <a:r>
              <a:rPr lang="en-GB" dirty="0" smtClean="0"/>
              <a:t>, </a:t>
            </a:r>
            <a:r>
              <a:rPr lang="en-GB" dirty="0" err="1" smtClean="0"/>
              <a:t>Ozden</a:t>
            </a:r>
            <a:r>
              <a:rPr lang="en-GB" dirty="0" smtClean="0"/>
              <a:t> </a:t>
            </a:r>
            <a:r>
              <a:rPr lang="en-GB" dirty="0" err="1" smtClean="0"/>
              <a:t>Karakok</a:t>
            </a:r>
            <a:r>
              <a:rPr lang="en-GB" dirty="0" smtClean="0"/>
              <a:t>, published Cisco press (2015).</a:t>
            </a:r>
          </a:p>
          <a:p>
            <a:pPr algn="just"/>
            <a:endParaRPr lang="en-GB" dirty="0"/>
          </a:p>
        </p:txBody>
      </p:sp>
    </p:spTree>
    <p:extLst>
      <p:ext uri="{BB962C8B-B14F-4D97-AF65-F5344CB8AC3E}">
        <p14:creationId xmlns:p14="http://schemas.microsoft.com/office/powerpoint/2010/main" val="264902659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155</TotalTime>
  <Words>2600</Words>
  <Application>Microsoft Office PowerPoint</Application>
  <PresentationFormat>On-screen Show (4:3)</PresentationFormat>
  <Paragraphs>148</Paragraphs>
  <Slides>25</Slides>
  <Notes>3</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Data Center Technologies</vt:lpstr>
      <vt:lpstr>Need for SAN</vt:lpstr>
      <vt:lpstr>Need for SAN</vt:lpstr>
      <vt:lpstr>Storage devices</vt:lpstr>
      <vt:lpstr>Disk Arrays</vt:lpstr>
      <vt:lpstr>NAS</vt:lpstr>
      <vt:lpstr>SAN Arrays</vt:lpstr>
      <vt:lpstr>I/O Techniques</vt:lpstr>
      <vt:lpstr>I/O Techniques</vt:lpstr>
      <vt:lpstr>What is SAN?</vt:lpstr>
      <vt:lpstr>SAN</vt:lpstr>
      <vt:lpstr>Simplification of Infrastructure</vt:lpstr>
      <vt:lpstr>Fibre Channel</vt:lpstr>
      <vt:lpstr>Fibre Channel</vt:lpstr>
      <vt:lpstr>Fibre Channel</vt:lpstr>
      <vt:lpstr>FCoE(Fibre Channel over Ethernet)</vt:lpstr>
      <vt:lpstr>Storage Architecture</vt:lpstr>
      <vt:lpstr>Scale-in &amp; Scale-out Storage</vt:lpstr>
      <vt:lpstr>Tiered Storage</vt:lpstr>
      <vt:lpstr>SAN Design</vt:lpstr>
      <vt:lpstr>SAN Design Considerations</vt:lpstr>
      <vt:lpstr>VSAN</vt:lpstr>
      <vt:lpstr>VSAN Features</vt:lpstr>
      <vt:lpstr>VSAN Advantages</vt:lpstr>
      <vt:lpstr>Acknowledgement</vt:lpstr>
    </vt:vector>
  </TitlesOfParts>
  <Company>ARCELIK AS</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Center Technologies</dc:title>
  <dc:creator>office</dc:creator>
  <cp:lastModifiedBy>Anly ChandraMohan</cp:lastModifiedBy>
  <cp:revision>11</cp:revision>
  <dcterms:created xsi:type="dcterms:W3CDTF">2017-03-27T11:43:46Z</dcterms:created>
  <dcterms:modified xsi:type="dcterms:W3CDTF">2017-03-30T13:46:58Z</dcterms:modified>
</cp:coreProperties>
</file>