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7" r:id="rId2"/>
    <p:sldId id="334" r:id="rId3"/>
    <p:sldId id="327" r:id="rId4"/>
    <p:sldId id="370" r:id="rId5"/>
    <p:sldId id="366" r:id="rId6"/>
    <p:sldId id="455" r:id="rId7"/>
    <p:sldId id="371" r:id="rId8"/>
    <p:sldId id="328" r:id="rId9"/>
    <p:sldId id="458" r:id="rId10"/>
    <p:sldId id="377" r:id="rId11"/>
    <p:sldId id="378" r:id="rId12"/>
    <p:sldId id="329" r:id="rId13"/>
    <p:sldId id="267" r:id="rId14"/>
    <p:sldId id="331" r:id="rId15"/>
    <p:sldId id="272" r:id="rId16"/>
    <p:sldId id="276" r:id="rId17"/>
    <p:sldId id="280" r:id="rId18"/>
    <p:sldId id="318" r:id="rId19"/>
    <p:sldId id="313" r:id="rId20"/>
    <p:sldId id="303" r:id="rId21"/>
    <p:sldId id="285" r:id="rId22"/>
    <p:sldId id="297" r:id="rId23"/>
    <p:sldId id="298" r:id="rId24"/>
    <p:sldId id="451" r:id="rId25"/>
    <p:sldId id="453" r:id="rId26"/>
    <p:sldId id="45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22E549-45B0-B365-197A-161B278FE9D3}" v="32" dt="2024-02-06T14:33:27.652"/>
    <p1510:client id="{6B6EBC5C-D02A-7483-2DA4-537FE26BBD14}" v="50" dt="2024-02-06T16:31:43.379"/>
    <p1510:client id="{9B5DCC93-EBC4-3B90-2846-A28E22ABAF5A}" v="4" dt="2024-02-06T17:24:22.495"/>
    <p1510:client id="{D5D42441-00B3-DC29-C522-F972E1CBDBE9}" v="239" dt="2024-02-06T15:18:55.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p:restoredTop sz="94646"/>
  </p:normalViewPr>
  <p:slideViewPr>
    <p:cSldViewPr snapToGrid="0">
      <p:cViewPr varScale="1">
        <p:scale>
          <a:sx n="99" d="100"/>
          <a:sy n="99" d="100"/>
        </p:scale>
        <p:origin x="1928" y="17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6B6EBC5C-D02A-7483-2DA4-537FE26BBD14}"/>
    <pc:docChg chg="addSld modSld">
      <pc:chgData name="Alison Cooke" userId="S::a.cooke@uwtsd.ac.uk::46c329c9-26b7-4eba-b77b-7474421bfd31" providerId="AD" clId="Web-{6B6EBC5C-D02A-7483-2DA4-537FE26BBD14}" dt="2024-02-06T16:31:43.379" v="74" actId="1076"/>
      <pc:docMkLst>
        <pc:docMk/>
      </pc:docMkLst>
      <pc:sldChg chg="modNotes">
        <pc:chgData name="Alison Cooke" userId="S::a.cooke@uwtsd.ac.uk::46c329c9-26b7-4eba-b77b-7474421bfd31" providerId="AD" clId="Web-{6B6EBC5C-D02A-7483-2DA4-537FE26BBD14}" dt="2024-02-06T15:38:29.766" v="25"/>
        <pc:sldMkLst>
          <pc:docMk/>
          <pc:sldMk cId="0" sldId="334"/>
        </pc:sldMkLst>
      </pc:sldChg>
      <pc:sldChg chg="addSp delSp modSp new">
        <pc:chgData name="Alison Cooke" userId="S::a.cooke@uwtsd.ac.uk::46c329c9-26b7-4eba-b77b-7474421bfd31" providerId="AD" clId="Web-{6B6EBC5C-D02A-7483-2DA4-537FE26BBD14}" dt="2024-02-06T16:31:43.379" v="74" actId="1076"/>
        <pc:sldMkLst>
          <pc:docMk/>
          <pc:sldMk cId="761269928" sldId="460"/>
        </pc:sldMkLst>
        <pc:spChg chg="mod">
          <ac:chgData name="Alison Cooke" userId="S::a.cooke@uwtsd.ac.uk::46c329c9-26b7-4eba-b77b-7474421bfd31" providerId="AD" clId="Web-{6B6EBC5C-D02A-7483-2DA4-537FE26BBD14}" dt="2024-02-06T15:39:02.110" v="50"/>
          <ac:spMkLst>
            <pc:docMk/>
            <pc:sldMk cId="761269928" sldId="460"/>
            <ac:spMk id="2" creationId="{030A599E-EDC6-C738-0996-FE80A72E481B}"/>
          </ac:spMkLst>
        </pc:spChg>
        <pc:spChg chg="mod">
          <ac:chgData name="Alison Cooke" userId="S::a.cooke@uwtsd.ac.uk::46c329c9-26b7-4eba-b77b-7474421bfd31" providerId="AD" clId="Web-{6B6EBC5C-D02A-7483-2DA4-537FE26BBD14}" dt="2024-02-06T15:40:43.722" v="68" actId="20577"/>
          <ac:spMkLst>
            <pc:docMk/>
            <pc:sldMk cId="761269928" sldId="460"/>
            <ac:spMk id="3" creationId="{DFA2D9D0-8ECE-5D30-1638-0D27BB053F19}"/>
          </ac:spMkLst>
        </pc:spChg>
        <pc:spChg chg="del">
          <ac:chgData name="Alison Cooke" userId="S::a.cooke@uwtsd.ac.uk::46c329c9-26b7-4eba-b77b-7474421bfd31" providerId="AD" clId="Web-{6B6EBC5C-D02A-7483-2DA4-537FE26BBD14}" dt="2024-02-06T15:40:49.144" v="69"/>
          <ac:spMkLst>
            <pc:docMk/>
            <pc:sldMk cId="761269928" sldId="460"/>
            <ac:spMk id="4" creationId="{CFE211A2-D954-5561-8A6C-8A5B719095A9}"/>
          </ac:spMkLst>
        </pc:spChg>
        <pc:spChg chg="add del mod">
          <ac:chgData name="Alison Cooke" userId="S::a.cooke@uwtsd.ac.uk::46c329c9-26b7-4eba-b77b-7474421bfd31" providerId="AD" clId="Web-{6B6EBC5C-D02A-7483-2DA4-537FE26BBD14}" dt="2024-02-06T15:41:37.568" v="72"/>
          <ac:spMkLst>
            <pc:docMk/>
            <pc:sldMk cId="761269928" sldId="460"/>
            <ac:spMk id="7" creationId="{E1EAC5C0-A8B4-D26C-F9BE-EE1CCD227115}"/>
          </ac:spMkLst>
        </pc:spChg>
        <pc:picChg chg="add del mod ord">
          <ac:chgData name="Alison Cooke" userId="S::a.cooke@uwtsd.ac.uk::46c329c9-26b7-4eba-b77b-7474421bfd31" providerId="AD" clId="Web-{6B6EBC5C-D02A-7483-2DA4-537FE26BBD14}" dt="2024-02-06T15:41:30.193" v="71"/>
          <ac:picMkLst>
            <pc:docMk/>
            <pc:sldMk cId="761269928" sldId="460"/>
            <ac:picMk id="5" creationId="{0978CDB8-A4FC-A078-CBDE-E5CDC164D8F1}"/>
          </ac:picMkLst>
        </pc:picChg>
        <pc:picChg chg="add mod ord">
          <ac:chgData name="Alison Cooke" userId="S::a.cooke@uwtsd.ac.uk::46c329c9-26b7-4eba-b77b-7474421bfd31" providerId="AD" clId="Web-{6B6EBC5C-D02A-7483-2DA4-537FE26BBD14}" dt="2024-02-06T16:31:43.379" v="74" actId="1076"/>
          <ac:picMkLst>
            <pc:docMk/>
            <pc:sldMk cId="761269928" sldId="460"/>
            <ac:picMk id="8" creationId="{98EE0144-FB5C-88D5-532A-3D57D3424914}"/>
          </ac:picMkLst>
        </pc:picChg>
      </pc:sldChg>
    </pc:docChg>
  </pc:docChgLst>
  <pc:docChgLst>
    <pc:chgData name="Alison Cooke" userId="S::a.cooke@uwtsd.ac.uk::46c329c9-26b7-4eba-b77b-7474421bfd31" providerId="AD" clId="Web-{3A22E549-45B0-B365-197A-161B278FE9D3}"/>
    <pc:docChg chg="delSld modSld">
      <pc:chgData name="Alison Cooke" userId="S::a.cooke@uwtsd.ac.uk::46c329c9-26b7-4eba-b77b-7474421bfd31" providerId="AD" clId="Web-{3A22E549-45B0-B365-197A-161B278FE9D3}" dt="2024-02-06T14:33:27.652" v="30"/>
      <pc:docMkLst>
        <pc:docMk/>
      </pc:docMkLst>
      <pc:sldChg chg="modSp">
        <pc:chgData name="Alison Cooke" userId="S::a.cooke@uwtsd.ac.uk::46c329c9-26b7-4eba-b77b-7474421bfd31" providerId="AD" clId="Web-{3A22E549-45B0-B365-197A-161B278FE9D3}" dt="2024-02-06T14:32:26.151" v="6" actId="20577"/>
        <pc:sldMkLst>
          <pc:docMk/>
          <pc:sldMk cId="418741914" sldId="257"/>
        </pc:sldMkLst>
        <pc:spChg chg="mod">
          <ac:chgData name="Alison Cooke" userId="S::a.cooke@uwtsd.ac.uk::46c329c9-26b7-4eba-b77b-7474421bfd31" providerId="AD" clId="Web-{3A22E549-45B0-B365-197A-161B278FE9D3}" dt="2024-02-06T14:31:26.556" v="2" actId="20577"/>
          <ac:spMkLst>
            <pc:docMk/>
            <pc:sldMk cId="418741914" sldId="257"/>
            <ac:spMk id="2" creationId="{FC025E4D-1C2C-47F6-A56D-5CC0DC19A9A6}"/>
          </ac:spMkLst>
        </pc:spChg>
        <pc:spChg chg="mod">
          <ac:chgData name="Alison Cooke" userId="S::a.cooke@uwtsd.ac.uk::46c329c9-26b7-4eba-b77b-7474421bfd31" providerId="AD" clId="Web-{3A22E549-45B0-B365-197A-161B278FE9D3}" dt="2024-02-06T14:32:26.151" v="6" actId="20577"/>
          <ac:spMkLst>
            <pc:docMk/>
            <pc:sldMk cId="418741914" sldId="257"/>
            <ac:spMk id="3" creationId="{0FCEB683-625E-4C5B-BF45-79745334AB08}"/>
          </ac:spMkLst>
        </pc:spChg>
      </pc:sldChg>
      <pc:sldChg chg="del">
        <pc:chgData name="Alison Cooke" userId="S::a.cooke@uwtsd.ac.uk::46c329c9-26b7-4eba-b77b-7474421bfd31" providerId="AD" clId="Web-{3A22E549-45B0-B365-197A-161B278FE9D3}" dt="2024-02-06T14:32:54.027" v="15"/>
        <pc:sldMkLst>
          <pc:docMk/>
          <pc:sldMk cId="0" sldId="261"/>
        </pc:sldMkLst>
      </pc:sldChg>
      <pc:sldChg chg="del">
        <pc:chgData name="Alison Cooke" userId="S::a.cooke@uwtsd.ac.uk::46c329c9-26b7-4eba-b77b-7474421bfd31" providerId="AD" clId="Web-{3A22E549-45B0-B365-197A-161B278FE9D3}" dt="2024-02-06T14:32:54.073" v="17"/>
        <pc:sldMkLst>
          <pc:docMk/>
          <pc:sldMk cId="0" sldId="264"/>
        </pc:sldMkLst>
      </pc:sldChg>
      <pc:sldChg chg="del">
        <pc:chgData name="Alison Cooke" userId="S::a.cooke@uwtsd.ac.uk::46c329c9-26b7-4eba-b77b-7474421bfd31" providerId="AD" clId="Web-{3A22E549-45B0-B365-197A-161B278FE9D3}" dt="2024-02-06T14:32:54.042" v="16"/>
        <pc:sldMkLst>
          <pc:docMk/>
          <pc:sldMk cId="0" sldId="265"/>
        </pc:sldMkLst>
      </pc:sldChg>
      <pc:sldChg chg="del">
        <pc:chgData name="Alison Cooke" userId="S::a.cooke@uwtsd.ac.uk::46c329c9-26b7-4eba-b77b-7474421bfd31" providerId="AD" clId="Web-{3A22E549-45B0-B365-197A-161B278FE9D3}" dt="2024-02-06T14:33:13.074" v="25"/>
        <pc:sldMkLst>
          <pc:docMk/>
          <pc:sldMk cId="1326687703" sldId="286"/>
        </pc:sldMkLst>
      </pc:sldChg>
      <pc:sldChg chg="del">
        <pc:chgData name="Alison Cooke" userId="S::a.cooke@uwtsd.ac.uk::46c329c9-26b7-4eba-b77b-7474421bfd31" providerId="AD" clId="Web-{3A22E549-45B0-B365-197A-161B278FE9D3}" dt="2024-02-06T14:32:53.714" v="9"/>
        <pc:sldMkLst>
          <pc:docMk/>
          <pc:sldMk cId="3836854108" sldId="287"/>
        </pc:sldMkLst>
      </pc:sldChg>
      <pc:sldChg chg="del">
        <pc:chgData name="Alison Cooke" userId="S::a.cooke@uwtsd.ac.uk::46c329c9-26b7-4eba-b77b-7474421bfd31" providerId="AD" clId="Web-{3A22E549-45B0-B365-197A-161B278FE9D3}" dt="2024-02-06T14:32:53.698" v="8"/>
        <pc:sldMkLst>
          <pc:docMk/>
          <pc:sldMk cId="3043715421" sldId="288"/>
        </pc:sldMkLst>
      </pc:sldChg>
      <pc:sldChg chg="del">
        <pc:chgData name="Alison Cooke" userId="S::a.cooke@uwtsd.ac.uk::46c329c9-26b7-4eba-b77b-7474421bfd31" providerId="AD" clId="Web-{3A22E549-45B0-B365-197A-161B278FE9D3}" dt="2024-02-06T14:33:15.793" v="26"/>
        <pc:sldMkLst>
          <pc:docMk/>
          <pc:sldMk cId="3778868294" sldId="289"/>
        </pc:sldMkLst>
      </pc:sldChg>
      <pc:sldChg chg="del">
        <pc:chgData name="Alison Cooke" userId="S::a.cooke@uwtsd.ac.uk::46c329c9-26b7-4eba-b77b-7474421bfd31" providerId="AD" clId="Web-{3A22E549-45B0-B365-197A-161B278FE9D3}" dt="2024-02-06T14:33:24.746" v="29"/>
        <pc:sldMkLst>
          <pc:docMk/>
          <pc:sldMk cId="3688265075" sldId="290"/>
        </pc:sldMkLst>
      </pc:sldChg>
      <pc:sldChg chg="del">
        <pc:chgData name="Alison Cooke" userId="S::a.cooke@uwtsd.ac.uk::46c329c9-26b7-4eba-b77b-7474421bfd31" providerId="AD" clId="Web-{3A22E549-45B0-B365-197A-161B278FE9D3}" dt="2024-02-06T14:33:18.762" v="27"/>
        <pc:sldMkLst>
          <pc:docMk/>
          <pc:sldMk cId="3024738423" sldId="293"/>
        </pc:sldMkLst>
      </pc:sldChg>
      <pc:sldChg chg="del">
        <pc:chgData name="Alison Cooke" userId="S::a.cooke@uwtsd.ac.uk::46c329c9-26b7-4eba-b77b-7474421bfd31" providerId="AD" clId="Web-{3A22E549-45B0-B365-197A-161B278FE9D3}" dt="2024-02-06T14:33:27.652" v="30"/>
        <pc:sldMkLst>
          <pc:docMk/>
          <pc:sldMk cId="3518094478" sldId="295"/>
        </pc:sldMkLst>
      </pc:sldChg>
      <pc:sldChg chg="del">
        <pc:chgData name="Alison Cooke" userId="S::a.cooke@uwtsd.ac.uk::46c329c9-26b7-4eba-b77b-7474421bfd31" providerId="AD" clId="Web-{3A22E549-45B0-B365-197A-161B278FE9D3}" dt="2024-02-06T14:32:54.105" v="19"/>
        <pc:sldMkLst>
          <pc:docMk/>
          <pc:sldMk cId="0" sldId="326"/>
        </pc:sldMkLst>
      </pc:sldChg>
      <pc:sldChg chg="del">
        <pc:chgData name="Alison Cooke" userId="S::a.cooke@uwtsd.ac.uk::46c329c9-26b7-4eba-b77b-7474421bfd31" providerId="AD" clId="Web-{3A22E549-45B0-B365-197A-161B278FE9D3}" dt="2024-02-06T14:32:54.089" v="18"/>
        <pc:sldMkLst>
          <pc:docMk/>
          <pc:sldMk cId="0" sldId="330"/>
        </pc:sldMkLst>
      </pc:sldChg>
      <pc:sldChg chg="del">
        <pc:chgData name="Alison Cooke" userId="S::a.cooke@uwtsd.ac.uk::46c329c9-26b7-4eba-b77b-7474421bfd31" providerId="AD" clId="Web-{3A22E549-45B0-B365-197A-161B278FE9D3}" dt="2024-02-06T14:32:53.808" v="13"/>
        <pc:sldMkLst>
          <pc:docMk/>
          <pc:sldMk cId="0" sldId="333"/>
        </pc:sldMkLst>
      </pc:sldChg>
      <pc:sldChg chg="del">
        <pc:chgData name="Alison Cooke" userId="S::a.cooke@uwtsd.ac.uk::46c329c9-26b7-4eba-b77b-7474421bfd31" providerId="AD" clId="Web-{3A22E549-45B0-B365-197A-161B278FE9D3}" dt="2024-02-06T14:32:53.777" v="12"/>
        <pc:sldMkLst>
          <pc:docMk/>
          <pc:sldMk cId="383576792" sldId="340"/>
        </pc:sldMkLst>
      </pc:sldChg>
      <pc:sldChg chg="del">
        <pc:chgData name="Alison Cooke" userId="S::a.cooke@uwtsd.ac.uk::46c329c9-26b7-4eba-b77b-7474421bfd31" providerId="AD" clId="Web-{3A22E549-45B0-B365-197A-161B278FE9D3}" dt="2024-02-06T14:32:54.136" v="20"/>
        <pc:sldMkLst>
          <pc:docMk/>
          <pc:sldMk cId="2699942809" sldId="373"/>
        </pc:sldMkLst>
      </pc:sldChg>
      <pc:sldChg chg="del">
        <pc:chgData name="Alison Cooke" userId="S::a.cooke@uwtsd.ac.uk::46c329c9-26b7-4eba-b77b-7474421bfd31" providerId="AD" clId="Web-{3A22E549-45B0-B365-197A-161B278FE9D3}" dt="2024-02-06T14:33:04.668" v="22"/>
        <pc:sldMkLst>
          <pc:docMk/>
          <pc:sldMk cId="581592875" sldId="374"/>
        </pc:sldMkLst>
      </pc:sldChg>
      <pc:sldChg chg="del">
        <pc:chgData name="Alison Cooke" userId="S::a.cooke@uwtsd.ac.uk::46c329c9-26b7-4eba-b77b-7474421bfd31" providerId="AD" clId="Web-{3A22E549-45B0-B365-197A-161B278FE9D3}" dt="2024-02-06T14:32:53.745" v="10"/>
        <pc:sldMkLst>
          <pc:docMk/>
          <pc:sldMk cId="1239683313" sldId="437"/>
        </pc:sldMkLst>
      </pc:sldChg>
      <pc:sldChg chg="del">
        <pc:chgData name="Alison Cooke" userId="S::a.cooke@uwtsd.ac.uk::46c329c9-26b7-4eba-b77b-7474421bfd31" providerId="AD" clId="Web-{3A22E549-45B0-B365-197A-161B278FE9D3}" dt="2024-02-06T14:33:10.668" v="24"/>
        <pc:sldMkLst>
          <pc:docMk/>
          <pc:sldMk cId="952340945" sldId="439"/>
        </pc:sldMkLst>
      </pc:sldChg>
      <pc:sldChg chg="del">
        <pc:chgData name="Alison Cooke" userId="S::a.cooke@uwtsd.ac.uk::46c329c9-26b7-4eba-b77b-7474421bfd31" providerId="AD" clId="Web-{3A22E549-45B0-B365-197A-161B278FE9D3}" dt="2024-02-06T14:32:53.823" v="14"/>
        <pc:sldMkLst>
          <pc:docMk/>
          <pc:sldMk cId="443348869" sldId="441"/>
        </pc:sldMkLst>
      </pc:sldChg>
      <pc:sldChg chg="del">
        <pc:chgData name="Alison Cooke" userId="S::a.cooke@uwtsd.ac.uk::46c329c9-26b7-4eba-b77b-7474421bfd31" providerId="AD" clId="Web-{3A22E549-45B0-B365-197A-161B278FE9D3}" dt="2024-02-06T14:32:26.307" v="7"/>
        <pc:sldMkLst>
          <pc:docMk/>
          <pc:sldMk cId="1559536641" sldId="447"/>
        </pc:sldMkLst>
      </pc:sldChg>
      <pc:sldChg chg="del">
        <pc:chgData name="Alison Cooke" userId="S::a.cooke@uwtsd.ac.uk::46c329c9-26b7-4eba-b77b-7474421bfd31" providerId="AD" clId="Web-{3A22E549-45B0-B365-197A-161B278FE9D3}" dt="2024-02-06T14:32:53.761" v="11"/>
        <pc:sldMkLst>
          <pc:docMk/>
          <pc:sldMk cId="1423043062" sldId="450"/>
        </pc:sldMkLst>
      </pc:sldChg>
      <pc:sldChg chg="del">
        <pc:chgData name="Alison Cooke" userId="S::a.cooke@uwtsd.ac.uk::46c329c9-26b7-4eba-b77b-7474421bfd31" providerId="AD" clId="Web-{3A22E549-45B0-B365-197A-161B278FE9D3}" dt="2024-02-06T14:33:01.230" v="21"/>
        <pc:sldMkLst>
          <pc:docMk/>
          <pc:sldMk cId="1649463540" sldId="456"/>
        </pc:sldMkLst>
      </pc:sldChg>
      <pc:sldChg chg="del">
        <pc:chgData name="Alison Cooke" userId="S::a.cooke@uwtsd.ac.uk::46c329c9-26b7-4eba-b77b-7474421bfd31" providerId="AD" clId="Web-{3A22E549-45B0-B365-197A-161B278FE9D3}" dt="2024-02-06T14:33:07.464" v="23"/>
        <pc:sldMkLst>
          <pc:docMk/>
          <pc:sldMk cId="3404614733" sldId="459"/>
        </pc:sldMkLst>
      </pc:sldChg>
      <pc:sldChg chg="del">
        <pc:chgData name="Alison Cooke" userId="S::a.cooke@uwtsd.ac.uk::46c329c9-26b7-4eba-b77b-7474421bfd31" providerId="AD" clId="Web-{3A22E549-45B0-B365-197A-161B278FE9D3}" dt="2024-02-06T14:33:21.824" v="28"/>
        <pc:sldMkLst>
          <pc:docMk/>
          <pc:sldMk cId="179338851" sldId="460"/>
        </pc:sldMkLst>
      </pc:sldChg>
    </pc:docChg>
  </pc:docChgLst>
  <pc:docChgLst>
    <pc:chgData name="Alison Cooke" userId="S::a.cooke@uwtsd.ac.uk::46c329c9-26b7-4eba-b77b-7474421bfd31" providerId="AD" clId="Web-{F02876CA-6E23-B44A-EA84-D25C428FD022}"/>
    <pc:docChg chg="modSld sldOrd">
      <pc:chgData name="Alison Cooke" userId="S::a.cooke@uwtsd.ac.uk::46c329c9-26b7-4eba-b77b-7474421bfd31" providerId="AD" clId="Web-{F02876CA-6E23-B44A-EA84-D25C428FD022}" dt="2024-01-31T14:29:29.273" v="10"/>
      <pc:docMkLst>
        <pc:docMk/>
      </pc:docMkLst>
      <pc:sldChg chg="modSp">
        <pc:chgData name="Alison Cooke" userId="S::a.cooke@uwtsd.ac.uk::46c329c9-26b7-4eba-b77b-7474421bfd31" providerId="AD" clId="Web-{F02876CA-6E23-B44A-EA84-D25C428FD022}" dt="2024-01-31T14:28:29.349" v="1" actId="20577"/>
        <pc:sldMkLst>
          <pc:docMk/>
          <pc:sldMk cId="3778868294" sldId="289"/>
        </pc:sldMkLst>
        <pc:spChg chg="mod">
          <ac:chgData name="Alison Cooke" userId="S::a.cooke@uwtsd.ac.uk::46c329c9-26b7-4eba-b77b-7474421bfd31" providerId="AD" clId="Web-{F02876CA-6E23-B44A-EA84-D25C428FD022}" dt="2024-01-31T14:28:29.349" v="1" actId="20577"/>
          <ac:spMkLst>
            <pc:docMk/>
            <pc:sldMk cId="3778868294" sldId="289"/>
            <ac:spMk id="2" creationId="{8589D72A-6C14-43FD-1E9C-C74127343EAB}"/>
          </ac:spMkLst>
        </pc:spChg>
      </pc:sldChg>
      <pc:sldChg chg="modSp ord modNotes">
        <pc:chgData name="Alison Cooke" userId="S::a.cooke@uwtsd.ac.uk::46c329c9-26b7-4eba-b77b-7474421bfd31" providerId="AD" clId="Web-{F02876CA-6E23-B44A-EA84-D25C428FD022}" dt="2024-01-31T14:29:29.273" v="10"/>
        <pc:sldMkLst>
          <pc:docMk/>
          <pc:sldMk cId="179338851" sldId="460"/>
        </pc:sldMkLst>
        <pc:spChg chg="mod">
          <ac:chgData name="Alison Cooke" userId="S::a.cooke@uwtsd.ac.uk::46c329c9-26b7-4eba-b77b-7474421bfd31" providerId="AD" clId="Web-{F02876CA-6E23-B44A-EA84-D25C428FD022}" dt="2024-01-31T14:29:20.586" v="9" actId="20577"/>
          <ac:spMkLst>
            <pc:docMk/>
            <pc:sldMk cId="179338851" sldId="460"/>
            <ac:spMk id="2" creationId="{964257E9-725C-6CF5-E1CC-9849D733FE5C}"/>
          </ac:spMkLst>
        </pc:spChg>
      </pc:sldChg>
    </pc:docChg>
  </pc:docChgLst>
  <pc:docChgLst>
    <pc:chgData name="Alison Cooke" userId="S::a.cooke@uwtsd.ac.uk::46c329c9-26b7-4eba-b77b-7474421bfd31" providerId="AD" clId="Web-{D5D42441-00B3-DC29-C522-F972E1CBDBE9}"/>
    <pc:docChg chg="addSld delSld modSld">
      <pc:chgData name="Alison Cooke" userId="S::a.cooke@uwtsd.ac.uk::46c329c9-26b7-4eba-b77b-7474421bfd31" providerId="AD" clId="Web-{D5D42441-00B3-DC29-C522-F972E1CBDBE9}" dt="2024-02-06T15:18:55.931" v="718" actId="20577"/>
      <pc:docMkLst>
        <pc:docMk/>
      </pc:docMkLst>
      <pc:sldChg chg="modSp modNotes">
        <pc:chgData name="Alison Cooke" userId="S::a.cooke@uwtsd.ac.uk::46c329c9-26b7-4eba-b77b-7474421bfd31" providerId="AD" clId="Web-{D5D42441-00B3-DC29-C522-F972E1CBDBE9}" dt="2024-02-06T14:57:35.209" v="541" actId="1076"/>
        <pc:sldMkLst>
          <pc:docMk/>
          <pc:sldMk cId="0" sldId="267"/>
        </pc:sldMkLst>
        <pc:spChg chg="mod">
          <ac:chgData name="Alison Cooke" userId="S::a.cooke@uwtsd.ac.uk::46c329c9-26b7-4eba-b77b-7474421bfd31" providerId="AD" clId="Web-{D5D42441-00B3-DC29-C522-F972E1CBDBE9}" dt="2024-02-06T14:57:35.209" v="541" actId="1076"/>
          <ac:spMkLst>
            <pc:docMk/>
            <pc:sldMk cId="0" sldId="267"/>
            <ac:spMk id="47106" creationId="{4A6D26FB-C52D-2247-9B79-CD9568D14D64}"/>
          </ac:spMkLst>
        </pc:spChg>
        <pc:grpChg chg="mod">
          <ac:chgData name="Alison Cooke" userId="S::a.cooke@uwtsd.ac.uk::46c329c9-26b7-4eba-b77b-7474421bfd31" providerId="AD" clId="Web-{D5D42441-00B3-DC29-C522-F972E1CBDBE9}" dt="2024-02-06T14:56:41.113" v="537" actId="1076"/>
          <ac:grpSpMkLst>
            <pc:docMk/>
            <pc:sldMk cId="0" sldId="267"/>
            <ac:grpSpMk id="47107" creationId="{408A36C6-9397-7A48-A535-4834D894FD71}"/>
          </ac:grpSpMkLst>
        </pc:grpChg>
      </pc:sldChg>
      <pc:sldChg chg="modSp addAnim modNotes">
        <pc:chgData name="Alison Cooke" userId="S::a.cooke@uwtsd.ac.uk::46c329c9-26b7-4eba-b77b-7474421bfd31" providerId="AD" clId="Web-{D5D42441-00B3-DC29-C522-F972E1CBDBE9}" dt="2024-02-06T15:18:10.429" v="716"/>
        <pc:sldMkLst>
          <pc:docMk/>
          <pc:sldMk cId="0" sldId="272"/>
        </pc:sldMkLst>
        <pc:spChg chg="mod">
          <ac:chgData name="Alison Cooke" userId="S::a.cooke@uwtsd.ac.uk::46c329c9-26b7-4eba-b77b-7474421bfd31" providerId="AD" clId="Web-{D5D42441-00B3-DC29-C522-F972E1CBDBE9}" dt="2024-02-06T14:58:35.945" v="549"/>
          <ac:spMkLst>
            <pc:docMk/>
            <pc:sldMk cId="0" sldId="272"/>
            <ac:spMk id="55298" creationId="{0DCF4B07-AAF4-7A48-B270-226B5E296B68}"/>
          </ac:spMkLst>
        </pc:spChg>
        <pc:spChg chg="mod">
          <ac:chgData name="Alison Cooke" userId="S::a.cooke@uwtsd.ac.uk::46c329c9-26b7-4eba-b77b-7474421bfd31" providerId="AD" clId="Web-{D5D42441-00B3-DC29-C522-F972E1CBDBE9}" dt="2024-02-06T15:17:42.647" v="709" actId="20577"/>
          <ac:spMkLst>
            <pc:docMk/>
            <pc:sldMk cId="0" sldId="272"/>
            <ac:spMk id="55299" creationId="{C441D28A-B9A5-FD41-B267-B63354535978}"/>
          </ac:spMkLst>
        </pc:spChg>
      </pc:sldChg>
      <pc:sldChg chg="modSp modNotes">
        <pc:chgData name="Alison Cooke" userId="S::a.cooke@uwtsd.ac.uk::46c329c9-26b7-4eba-b77b-7474421bfd31" providerId="AD" clId="Web-{D5D42441-00B3-DC29-C522-F972E1CBDBE9}" dt="2024-02-06T15:00:59.201" v="564" actId="20577"/>
        <pc:sldMkLst>
          <pc:docMk/>
          <pc:sldMk cId="0" sldId="276"/>
        </pc:sldMkLst>
        <pc:spChg chg="mod">
          <ac:chgData name="Alison Cooke" userId="S::a.cooke@uwtsd.ac.uk::46c329c9-26b7-4eba-b77b-7474421bfd31" providerId="AD" clId="Web-{D5D42441-00B3-DC29-C522-F972E1CBDBE9}" dt="2024-02-06T15:00:10.137" v="558"/>
          <ac:spMkLst>
            <pc:docMk/>
            <pc:sldMk cId="0" sldId="276"/>
            <ac:spMk id="61442" creationId="{AEDFEDE6-C1C8-6D42-A0C2-3EB7E3E26746}"/>
          </ac:spMkLst>
        </pc:spChg>
        <pc:spChg chg="mod">
          <ac:chgData name="Alison Cooke" userId="S::a.cooke@uwtsd.ac.uk::46c329c9-26b7-4eba-b77b-7474421bfd31" providerId="AD" clId="Web-{D5D42441-00B3-DC29-C522-F972E1CBDBE9}" dt="2024-02-06T15:00:59.201" v="564" actId="20577"/>
          <ac:spMkLst>
            <pc:docMk/>
            <pc:sldMk cId="0" sldId="276"/>
            <ac:spMk id="61443" creationId="{24BACAAC-D881-F642-B221-B7517A6660E2}"/>
          </ac:spMkLst>
        </pc:spChg>
      </pc:sldChg>
      <pc:sldChg chg="modSp modNotes">
        <pc:chgData name="Alison Cooke" userId="S::a.cooke@uwtsd.ac.uk::46c329c9-26b7-4eba-b77b-7474421bfd31" providerId="AD" clId="Web-{D5D42441-00B3-DC29-C522-F972E1CBDBE9}" dt="2024-02-06T15:01:43.656" v="572" actId="1076"/>
        <pc:sldMkLst>
          <pc:docMk/>
          <pc:sldMk cId="0" sldId="280"/>
        </pc:sldMkLst>
        <pc:spChg chg="mod">
          <ac:chgData name="Alison Cooke" userId="S::a.cooke@uwtsd.ac.uk::46c329c9-26b7-4eba-b77b-7474421bfd31" providerId="AD" clId="Web-{D5D42441-00B3-DC29-C522-F972E1CBDBE9}" dt="2024-02-06T15:01:12.452" v="566"/>
          <ac:spMkLst>
            <pc:docMk/>
            <pc:sldMk cId="0" sldId="280"/>
            <ac:spMk id="67586" creationId="{8C2BE197-0B8E-0143-86BF-A1477A7CDDC1}"/>
          </ac:spMkLst>
        </pc:spChg>
        <pc:spChg chg="mod">
          <ac:chgData name="Alison Cooke" userId="S::a.cooke@uwtsd.ac.uk::46c329c9-26b7-4eba-b77b-7474421bfd31" providerId="AD" clId="Web-{D5D42441-00B3-DC29-C522-F972E1CBDBE9}" dt="2024-02-06T15:01:43.656" v="572" actId="1076"/>
          <ac:spMkLst>
            <pc:docMk/>
            <pc:sldMk cId="0" sldId="280"/>
            <ac:spMk id="67587" creationId="{7C50DA30-39C8-384E-925D-98F0D30CEB00}"/>
          </ac:spMkLst>
        </pc:spChg>
      </pc:sldChg>
      <pc:sldChg chg="modSp addAnim modNotes">
        <pc:chgData name="Alison Cooke" userId="S::a.cooke@uwtsd.ac.uk::46c329c9-26b7-4eba-b77b-7474421bfd31" providerId="AD" clId="Web-{D5D42441-00B3-DC29-C522-F972E1CBDBE9}" dt="2024-02-06T15:05:40.025" v="609"/>
        <pc:sldMkLst>
          <pc:docMk/>
          <pc:sldMk cId="0" sldId="285"/>
        </pc:sldMkLst>
        <pc:spChg chg="mod">
          <ac:chgData name="Alison Cooke" userId="S::a.cooke@uwtsd.ac.uk::46c329c9-26b7-4eba-b77b-7474421bfd31" providerId="AD" clId="Web-{D5D42441-00B3-DC29-C522-F972E1CBDBE9}" dt="2024-02-06T15:04:48.476" v="602" actId="14100"/>
          <ac:spMkLst>
            <pc:docMk/>
            <pc:sldMk cId="0" sldId="285"/>
            <ac:spMk id="81922" creationId="{46CFE98A-79A7-EE4E-852B-DC2CA579538F}"/>
          </ac:spMkLst>
        </pc:spChg>
      </pc:sldChg>
      <pc:sldChg chg="del">
        <pc:chgData name="Alison Cooke" userId="S::a.cooke@uwtsd.ac.uk::46c329c9-26b7-4eba-b77b-7474421bfd31" providerId="AD" clId="Web-{D5D42441-00B3-DC29-C522-F972E1CBDBE9}" dt="2024-02-06T14:34:21.795" v="0"/>
        <pc:sldMkLst>
          <pc:docMk/>
          <pc:sldMk cId="1414937418" sldId="291"/>
        </pc:sldMkLst>
      </pc:sldChg>
      <pc:sldChg chg="del">
        <pc:chgData name="Alison Cooke" userId="S::a.cooke@uwtsd.ac.uk::46c329c9-26b7-4eba-b77b-7474421bfd31" providerId="AD" clId="Web-{D5D42441-00B3-DC29-C522-F972E1CBDBE9}" dt="2024-02-06T14:34:28.686" v="1"/>
        <pc:sldMkLst>
          <pc:docMk/>
          <pc:sldMk cId="3763752730" sldId="292"/>
        </pc:sldMkLst>
      </pc:sldChg>
      <pc:sldChg chg="modSp addAnim modNotes">
        <pc:chgData name="Alison Cooke" userId="S::a.cooke@uwtsd.ac.uk::46c329c9-26b7-4eba-b77b-7474421bfd31" providerId="AD" clId="Web-{D5D42441-00B3-DC29-C522-F972E1CBDBE9}" dt="2024-02-06T15:07:00.559" v="621"/>
        <pc:sldMkLst>
          <pc:docMk/>
          <pc:sldMk cId="0" sldId="297"/>
        </pc:sldMkLst>
        <pc:spChg chg="mod">
          <ac:chgData name="Alison Cooke" userId="S::a.cooke@uwtsd.ac.uk::46c329c9-26b7-4eba-b77b-7474421bfd31" providerId="AD" clId="Web-{D5D42441-00B3-DC29-C522-F972E1CBDBE9}" dt="2024-02-06T15:06:02.744" v="612" actId="14100"/>
          <ac:spMkLst>
            <pc:docMk/>
            <pc:sldMk cId="0" sldId="297"/>
            <ac:spMk id="43011" creationId="{C4258BBB-62D0-4CFD-B579-527E67D338DD}"/>
          </ac:spMkLst>
        </pc:spChg>
        <pc:spChg chg="mod">
          <ac:chgData name="Alison Cooke" userId="S::a.cooke@uwtsd.ac.uk::46c329c9-26b7-4eba-b77b-7474421bfd31" providerId="AD" clId="Web-{D5D42441-00B3-DC29-C522-F972E1CBDBE9}" dt="2024-02-06T15:06:06.229" v="613" actId="14100"/>
          <ac:spMkLst>
            <pc:docMk/>
            <pc:sldMk cId="0" sldId="297"/>
            <ac:spMk id="83970" creationId="{88B7C959-3E22-0644-9FC7-73EC3D36F92E}"/>
          </ac:spMkLst>
        </pc:spChg>
      </pc:sldChg>
      <pc:sldChg chg="modSp addAnim modNotes">
        <pc:chgData name="Alison Cooke" userId="S::a.cooke@uwtsd.ac.uk::46c329c9-26b7-4eba-b77b-7474421bfd31" providerId="AD" clId="Web-{D5D42441-00B3-DC29-C522-F972E1CBDBE9}" dt="2024-02-06T15:06:45.902" v="620"/>
        <pc:sldMkLst>
          <pc:docMk/>
          <pc:sldMk cId="0" sldId="298"/>
        </pc:sldMkLst>
        <pc:spChg chg="mod">
          <ac:chgData name="Alison Cooke" userId="S::a.cooke@uwtsd.ac.uk::46c329c9-26b7-4eba-b77b-7474421bfd31" providerId="AD" clId="Web-{D5D42441-00B3-DC29-C522-F972E1CBDBE9}" dt="2024-02-06T15:06:28.605" v="617"/>
          <ac:spMkLst>
            <pc:docMk/>
            <pc:sldMk cId="0" sldId="298"/>
            <ac:spMk id="86018" creationId="{D605A7D3-A412-B249-845D-958C3C58BAE0}"/>
          </ac:spMkLst>
        </pc:spChg>
      </pc:sldChg>
      <pc:sldChg chg="del">
        <pc:chgData name="Alison Cooke" userId="S::a.cooke@uwtsd.ac.uk::46c329c9-26b7-4eba-b77b-7474421bfd31" providerId="AD" clId="Web-{D5D42441-00B3-DC29-C522-F972E1CBDBE9}" dt="2024-02-06T14:57:24.036" v="540"/>
        <pc:sldMkLst>
          <pc:docMk/>
          <pc:sldMk cId="0" sldId="301"/>
        </pc:sldMkLst>
      </pc:sldChg>
      <pc:sldChg chg="modSp">
        <pc:chgData name="Alison Cooke" userId="S::a.cooke@uwtsd.ac.uk::46c329c9-26b7-4eba-b77b-7474421bfd31" providerId="AD" clId="Web-{D5D42441-00B3-DC29-C522-F972E1CBDBE9}" dt="2024-02-06T15:04:25.084" v="596" actId="1076"/>
        <pc:sldMkLst>
          <pc:docMk/>
          <pc:sldMk cId="465734393" sldId="303"/>
        </pc:sldMkLst>
        <pc:spChg chg="mod">
          <ac:chgData name="Alison Cooke" userId="S::a.cooke@uwtsd.ac.uk::46c329c9-26b7-4eba-b77b-7474421bfd31" providerId="AD" clId="Web-{D5D42441-00B3-DC29-C522-F972E1CBDBE9}" dt="2024-02-06T15:04:12.318" v="594" actId="20577"/>
          <ac:spMkLst>
            <pc:docMk/>
            <pc:sldMk cId="465734393" sldId="303"/>
            <ac:spMk id="28675" creationId="{172314DF-D813-2849-8BF6-6793128F5864}"/>
          </ac:spMkLst>
        </pc:spChg>
        <pc:picChg chg="mod">
          <ac:chgData name="Alison Cooke" userId="S::a.cooke@uwtsd.ac.uk::46c329c9-26b7-4eba-b77b-7474421bfd31" providerId="AD" clId="Web-{D5D42441-00B3-DC29-C522-F972E1CBDBE9}" dt="2024-02-06T15:04:25.084" v="596" actId="1076"/>
          <ac:picMkLst>
            <pc:docMk/>
            <pc:sldMk cId="465734393" sldId="303"/>
            <ac:picMk id="28674" creationId="{8851B76E-276F-2A4A-B599-F19EE38EED89}"/>
          </ac:picMkLst>
        </pc:picChg>
      </pc:sldChg>
      <pc:sldChg chg="modSp addAnim modNotes">
        <pc:chgData name="Alison Cooke" userId="S::a.cooke@uwtsd.ac.uk::46c329c9-26b7-4eba-b77b-7474421bfd31" providerId="AD" clId="Web-{D5D42441-00B3-DC29-C522-F972E1CBDBE9}" dt="2024-02-06T15:03:26.035" v="585"/>
        <pc:sldMkLst>
          <pc:docMk/>
          <pc:sldMk cId="0" sldId="313"/>
        </pc:sldMkLst>
        <pc:spChg chg="mod">
          <ac:chgData name="Alison Cooke" userId="S::a.cooke@uwtsd.ac.uk::46c329c9-26b7-4eba-b77b-7474421bfd31" providerId="AD" clId="Web-{D5D42441-00B3-DC29-C522-F972E1CBDBE9}" dt="2024-02-06T15:03:16.707" v="584" actId="20577"/>
          <ac:spMkLst>
            <pc:docMk/>
            <pc:sldMk cId="0" sldId="313"/>
            <ac:spMk id="3" creationId="{B9C78DFA-9B61-4A5B-8A16-3DCF287A5177}"/>
          </ac:spMkLst>
        </pc:spChg>
        <pc:spChg chg="mod">
          <ac:chgData name="Alison Cooke" userId="S::a.cooke@uwtsd.ac.uk::46c329c9-26b7-4eba-b77b-7474421bfd31" providerId="AD" clId="Web-{D5D42441-00B3-DC29-C522-F972E1CBDBE9}" dt="2024-02-06T15:02:50.393" v="578" actId="14100"/>
          <ac:spMkLst>
            <pc:docMk/>
            <pc:sldMk cId="0" sldId="313"/>
            <ac:spMk id="75778" creationId="{FBD4DEE1-1428-ED4A-AEBB-4E372F29B8A1}"/>
          </ac:spMkLst>
        </pc:spChg>
      </pc:sldChg>
      <pc:sldChg chg="modSp">
        <pc:chgData name="Alison Cooke" userId="S::a.cooke@uwtsd.ac.uk::46c329c9-26b7-4eba-b77b-7474421bfd31" providerId="AD" clId="Web-{D5D42441-00B3-DC29-C522-F972E1CBDBE9}" dt="2024-02-06T15:02:36.236" v="575" actId="14100"/>
        <pc:sldMkLst>
          <pc:docMk/>
          <pc:sldMk cId="0" sldId="318"/>
        </pc:sldMkLst>
        <pc:spChg chg="mod">
          <ac:chgData name="Alison Cooke" userId="S::a.cooke@uwtsd.ac.uk::46c329c9-26b7-4eba-b77b-7474421bfd31" providerId="AD" clId="Web-{D5D42441-00B3-DC29-C522-F972E1CBDBE9}" dt="2024-02-06T15:02:36.236" v="575" actId="14100"/>
          <ac:spMkLst>
            <pc:docMk/>
            <pc:sldMk cId="0" sldId="318"/>
            <ac:spMk id="73730" creationId="{CE5A9FD0-E7B2-7F45-995F-C19E244A27FA}"/>
          </ac:spMkLst>
        </pc:spChg>
      </pc:sldChg>
      <pc:sldChg chg="addSp modSp addAnim delAnim modNotes">
        <pc:chgData name="Alison Cooke" userId="S::a.cooke@uwtsd.ac.uk::46c329c9-26b7-4eba-b77b-7474421bfd31" providerId="AD" clId="Web-{D5D42441-00B3-DC29-C522-F972E1CBDBE9}" dt="2024-02-06T14:38:47.118" v="26" actId="14100"/>
        <pc:sldMkLst>
          <pc:docMk/>
          <pc:sldMk cId="0" sldId="327"/>
        </pc:sldMkLst>
        <pc:spChg chg="mod">
          <ac:chgData name="Alison Cooke" userId="S::a.cooke@uwtsd.ac.uk::46c329c9-26b7-4eba-b77b-7474421bfd31" providerId="AD" clId="Web-{D5D42441-00B3-DC29-C522-F972E1CBDBE9}" dt="2024-02-06T14:35:56.220" v="15" actId="14100"/>
          <ac:spMkLst>
            <pc:docMk/>
            <pc:sldMk cId="0" sldId="327"/>
            <ac:spMk id="13315" creationId="{A197FFED-FB1C-4312-8F40-DC797832E016}"/>
          </ac:spMkLst>
        </pc:spChg>
        <pc:spChg chg="mod">
          <ac:chgData name="Alison Cooke" userId="S::a.cooke@uwtsd.ac.uk::46c329c9-26b7-4eba-b77b-7474421bfd31" providerId="AD" clId="Web-{D5D42441-00B3-DC29-C522-F972E1CBDBE9}" dt="2024-02-06T14:38:47.118" v="26" actId="14100"/>
          <ac:spMkLst>
            <pc:docMk/>
            <pc:sldMk cId="0" sldId="327"/>
            <ac:spMk id="38914" creationId="{2D7D7D95-D557-2141-B7A9-EAF12F723B3A}"/>
          </ac:spMkLst>
        </pc:spChg>
        <pc:picChg chg="add mod">
          <ac:chgData name="Alison Cooke" userId="S::a.cooke@uwtsd.ac.uk::46c329c9-26b7-4eba-b77b-7474421bfd31" providerId="AD" clId="Web-{D5D42441-00B3-DC29-C522-F972E1CBDBE9}" dt="2024-02-06T14:38:42.571" v="25" actId="1076"/>
          <ac:picMkLst>
            <pc:docMk/>
            <pc:sldMk cId="0" sldId="327"/>
            <ac:picMk id="2" creationId="{9271E009-1FA0-4DD4-851E-A4D72C3DC054}"/>
          </ac:picMkLst>
        </pc:picChg>
      </pc:sldChg>
      <pc:sldChg chg="addSp modSp modNotes">
        <pc:chgData name="Alison Cooke" userId="S::a.cooke@uwtsd.ac.uk::46c329c9-26b7-4eba-b77b-7474421bfd31" providerId="AD" clId="Web-{D5D42441-00B3-DC29-C522-F972E1CBDBE9}" dt="2024-02-06T14:48:16.359" v="180" actId="1076"/>
        <pc:sldMkLst>
          <pc:docMk/>
          <pc:sldMk cId="0" sldId="328"/>
        </pc:sldMkLst>
        <pc:spChg chg="mod">
          <ac:chgData name="Alison Cooke" userId="S::a.cooke@uwtsd.ac.uk::46c329c9-26b7-4eba-b77b-7474421bfd31" providerId="AD" clId="Web-{D5D42441-00B3-DC29-C522-F972E1CBDBE9}" dt="2024-02-06T14:44:35.522" v="137"/>
          <ac:spMkLst>
            <pc:docMk/>
            <pc:sldMk cId="0" sldId="328"/>
            <ac:spMk id="40962" creationId="{4E906F40-2B14-2D42-9484-E917C1226C52}"/>
          </ac:spMkLst>
        </pc:spChg>
        <pc:spChg chg="mod">
          <ac:chgData name="Alison Cooke" userId="S::a.cooke@uwtsd.ac.uk::46c329c9-26b7-4eba-b77b-7474421bfd31" providerId="AD" clId="Web-{D5D42441-00B3-DC29-C522-F972E1CBDBE9}" dt="2024-02-06T14:48:10.124" v="178" actId="14100"/>
          <ac:spMkLst>
            <pc:docMk/>
            <pc:sldMk cId="0" sldId="328"/>
            <ac:spMk id="40963" creationId="{053D808C-A3F9-634E-A3AB-DAF2F68263B2}"/>
          </ac:spMkLst>
        </pc:spChg>
        <pc:picChg chg="add mod">
          <ac:chgData name="Alison Cooke" userId="S::a.cooke@uwtsd.ac.uk::46c329c9-26b7-4eba-b77b-7474421bfd31" providerId="AD" clId="Web-{D5D42441-00B3-DC29-C522-F972E1CBDBE9}" dt="2024-02-06T14:48:16.359" v="180" actId="1076"/>
          <ac:picMkLst>
            <pc:docMk/>
            <pc:sldMk cId="0" sldId="328"/>
            <ac:picMk id="2" creationId="{1969C42C-A350-C55C-48D1-141041E37B2D}"/>
          </ac:picMkLst>
        </pc:picChg>
      </pc:sldChg>
      <pc:sldChg chg="addSp modSp modNotes">
        <pc:chgData name="Alison Cooke" userId="S::a.cooke@uwtsd.ac.uk::46c329c9-26b7-4eba-b77b-7474421bfd31" providerId="AD" clId="Web-{D5D42441-00B3-DC29-C522-F972E1CBDBE9}" dt="2024-02-06T14:56:12.362" v="534" actId="14100"/>
        <pc:sldMkLst>
          <pc:docMk/>
          <pc:sldMk cId="0" sldId="329"/>
        </pc:sldMkLst>
        <pc:spChg chg="mod">
          <ac:chgData name="Alison Cooke" userId="S::a.cooke@uwtsd.ac.uk::46c329c9-26b7-4eba-b77b-7474421bfd31" providerId="AD" clId="Web-{D5D42441-00B3-DC29-C522-F972E1CBDBE9}" dt="2024-02-06T14:55:37.704" v="531" actId="14100"/>
          <ac:spMkLst>
            <pc:docMk/>
            <pc:sldMk cId="0" sldId="329"/>
            <ac:spMk id="15363" creationId="{A990743A-271E-4669-B949-D2DDF92391B3}"/>
          </ac:spMkLst>
        </pc:spChg>
        <pc:spChg chg="mod">
          <ac:chgData name="Alison Cooke" userId="S::a.cooke@uwtsd.ac.uk::46c329c9-26b7-4eba-b77b-7474421bfd31" providerId="AD" clId="Web-{D5D42441-00B3-DC29-C522-F972E1CBDBE9}" dt="2024-02-06T14:53:48.872" v="485" actId="14100"/>
          <ac:spMkLst>
            <pc:docMk/>
            <pc:sldMk cId="0" sldId="329"/>
            <ac:spMk id="43010" creationId="{28AB2299-7060-F440-9B4B-3C55B8EE9399}"/>
          </ac:spMkLst>
        </pc:spChg>
        <pc:picChg chg="add mod">
          <ac:chgData name="Alison Cooke" userId="S::a.cooke@uwtsd.ac.uk::46c329c9-26b7-4eba-b77b-7474421bfd31" providerId="AD" clId="Web-{D5D42441-00B3-DC29-C522-F972E1CBDBE9}" dt="2024-02-06T14:56:12.362" v="534" actId="14100"/>
          <ac:picMkLst>
            <pc:docMk/>
            <pc:sldMk cId="0" sldId="329"/>
            <ac:picMk id="2" creationId="{314C9BC2-A0D3-E990-B0C0-B192BC127CD6}"/>
          </ac:picMkLst>
        </pc:picChg>
      </pc:sldChg>
      <pc:sldChg chg="modSp addAnim modNotes">
        <pc:chgData name="Alison Cooke" userId="S::a.cooke@uwtsd.ac.uk::46c329c9-26b7-4eba-b77b-7474421bfd31" providerId="AD" clId="Web-{D5D42441-00B3-DC29-C522-F972E1CBDBE9}" dt="2024-02-06T14:58:18.601" v="547"/>
        <pc:sldMkLst>
          <pc:docMk/>
          <pc:sldMk cId="0" sldId="331"/>
        </pc:sldMkLst>
        <pc:spChg chg="mod">
          <ac:chgData name="Alison Cooke" userId="S::a.cooke@uwtsd.ac.uk::46c329c9-26b7-4eba-b77b-7474421bfd31" providerId="AD" clId="Web-{D5D42441-00B3-DC29-C522-F972E1CBDBE9}" dt="2024-02-06T14:57:54.819" v="544"/>
          <ac:spMkLst>
            <pc:docMk/>
            <pc:sldMk cId="0" sldId="331"/>
            <ac:spMk id="53250" creationId="{F318D87E-9835-AC42-825E-40F2CEE52745}"/>
          </ac:spMkLst>
        </pc:spChg>
      </pc:sldChg>
      <pc:sldChg chg="modSp">
        <pc:chgData name="Alison Cooke" userId="S::a.cooke@uwtsd.ac.uk::46c329c9-26b7-4eba-b77b-7474421bfd31" providerId="AD" clId="Web-{D5D42441-00B3-DC29-C522-F972E1CBDBE9}" dt="2024-02-06T15:18:55.931" v="718" actId="20577"/>
        <pc:sldMkLst>
          <pc:docMk/>
          <pc:sldMk cId="0" sldId="334"/>
        </pc:sldMkLst>
        <pc:spChg chg="mod">
          <ac:chgData name="Alison Cooke" userId="S::a.cooke@uwtsd.ac.uk::46c329c9-26b7-4eba-b77b-7474421bfd31" providerId="AD" clId="Web-{D5D42441-00B3-DC29-C522-F972E1CBDBE9}" dt="2024-02-06T15:18:55.931" v="718" actId="20577"/>
          <ac:spMkLst>
            <pc:docMk/>
            <pc:sldMk cId="0" sldId="334"/>
            <ac:spMk id="290819" creationId="{C6637E5F-DE09-444E-BE3D-DB72BFADADFA}"/>
          </ac:spMkLst>
        </pc:spChg>
      </pc:sldChg>
      <pc:sldChg chg="modSp">
        <pc:chgData name="Alison Cooke" userId="S::a.cooke@uwtsd.ac.uk::46c329c9-26b7-4eba-b77b-7474421bfd31" providerId="AD" clId="Web-{D5D42441-00B3-DC29-C522-F972E1CBDBE9}" dt="2024-02-06T14:44:03.646" v="133" actId="1076"/>
        <pc:sldMkLst>
          <pc:docMk/>
          <pc:sldMk cId="4011082778" sldId="366"/>
        </pc:sldMkLst>
        <pc:spChg chg="mod">
          <ac:chgData name="Alison Cooke" userId="S::a.cooke@uwtsd.ac.uk::46c329c9-26b7-4eba-b77b-7474421bfd31" providerId="AD" clId="Web-{D5D42441-00B3-DC29-C522-F972E1CBDBE9}" dt="2024-02-06T14:43:56.520" v="132"/>
          <ac:spMkLst>
            <pc:docMk/>
            <pc:sldMk cId="4011082778" sldId="366"/>
            <ac:spMk id="25602" creationId="{58D5049A-3BC7-D44F-BEAF-6DEB6B725DF3}"/>
          </ac:spMkLst>
        </pc:spChg>
        <pc:picChg chg="mod">
          <ac:chgData name="Alison Cooke" userId="S::a.cooke@uwtsd.ac.uk::46c329c9-26b7-4eba-b77b-7474421bfd31" providerId="AD" clId="Web-{D5D42441-00B3-DC29-C522-F972E1CBDBE9}" dt="2024-02-06T14:44:03.646" v="133" actId="1076"/>
          <ac:picMkLst>
            <pc:docMk/>
            <pc:sldMk cId="4011082778" sldId="366"/>
            <ac:picMk id="2" creationId="{B121CCFE-5A4F-A745-ADC9-74771A964653}"/>
          </ac:picMkLst>
        </pc:picChg>
      </pc:sldChg>
      <pc:sldChg chg="addSp modSp modNotes">
        <pc:chgData name="Alison Cooke" userId="S::a.cooke@uwtsd.ac.uk::46c329c9-26b7-4eba-b77b-7474421bfd31" providerId="AD" clId="Web-{D5D42441-00B3-DC29-C522-F972E1CBDBE9}" dt="2024-02-06T14:42:51.346" v="127" actId="1076"/>
        <pc:sldMkLst>
          <pc:docMk/>
          <pc:sldMk cId="3226512285" sldId="370"/>
        </pc:sldMkLst>
        <pc:spChg chg="mod">
          <ac:chgData name="Alison Cooke" userId="S::a.cooke@uwtsd.ac.uk::46c329c9-26b7-4eba-b77b-7474421bfd31" providerId="AD" clId="Web-{D5D42441-00B3-DC29-C522-F972E1CBDBE9}" dt="2024-02-06T14:39:07.837" v="28"/>
          <ac:spMkLst>
            <pc:docMk/>
            <pc:sldMk cId="3226512285" sldId="370"/>
            <ac:spMk id="26626" creationId="{DB5B48E7-E187-5847-BDE6-D95A5BCA93B2}"/>
          </ac:spMkLst>
        </pc:spChg>
        <pc:spChg chg="mod">
          <ac:chgData name="Alison Cooke" userId="S::a.cooke@uwtsd.ac.uk::46c329c9-26b7-4eba-b77b-7474421bfd31" providerId="AD" clId="Web-{D5D42441-00B3-DC29-C522-F972E1CBDBE9}" dt="2024-02-06T14:41:29.093" v="123" actId="20577"/>
          <ac:spMkLst>
            <pc:docMk/>
            <pc:sldMk cId="3226512285" sldId="370"/>
            <ac:spMk id="26627" creationId="{604D9305-61DD-4A48-824A-217D6DB43F1A}"/>
          </ac:spMkLst>
        </pc:spChg>
        <pc:picChg chg="add mod">
          <ac:chgData name="Alison Cooke" userId="S::a.cooke@uwtsd.ac.uk::46c329c9-26b7-4eba-b77b-7474421bfd31" providerId="AD" clId="Web-{D5D42441-00B3-DC29-C522-F972E1CBDBE9}" dt="2024-02-06T14:42:51.346" v="127" actId="1076"/>
          <ac:picMkLst>
            <pc:docMk/>
            <pc:sldMk cId="3226512285" sldId="370"/>
            <ac:picMk id="2" creationId="{735A0FC2-D7B3-2E2B-2F84-B5E0912C7F69}"/>
          </ac:picMkLst>
        </pc:picChg>
      </pc:sldChg>
      <pc:sldChg chg="modSp">
        <pc:chgData name="Alison Cooke" userId="S::a.cooke@uwtsd.ac.uk::46c329c9-26b7-4eba-b77b-7474421bfd31" providerId="AD" clId="Web-{D5D42441-00B3-DC29-C522-F972E1CBDBE9}" dt="2024-02-06T14:44:23.740" v="135"/>
        <pc:sldMkLst>
          <pc:docMk/>
          <pc:sldMk cId="987499255" sldId="371"/>
        </pc:sldMkLst>
        <pc:spChg chg="mod">
          <ac:chgData name="Alison Cooke" userId="S::a.cooke@uwtsd.ac.uk::46c329c9-26b7-4eba-b77b-7474421bfd31" providerId="AD" clId="Web-{D5D42441-00B3-DC29-C522-F972E1CBDBE9}" dt="2024-02-06T14:44:23.740" v="135"/>
          <ac:spMkLst>
            <pc:docMk/>
            <pc:sldMk cId="987499255" sldId="371"/>
            <ac:spMk id="27650" creationId="{BFA9DEF4-6E46-D04A-92D2-92DD4528AA77}"/>
          </ac:spMkLst>
        </pc:spChg>
      </pc:sldChg>
      <pc:sldChg chg="modSp modNotes">
        <pc:chgData name="Alison Cooke" userId="S::a.cooke@uwtsd.ac.uk::46c329c9-26b7-4eba-b77b-7474421bfd31" providerId="AD" clId="Web-{D5D42441-00B3-DC29-C522-F972E1CBDBE9}" dt="2024-02-06T14:49:07.829" v="211"/>
        <pc:sldMkLst>
          <pc:docMk/>
          <pc:sldMk cId="3828687230" sldId="377"/>
        </pc:sldMkLst>
        <pc:spChg chg="mod">
          <ac:chgData name="Alison Cooke" userId="S::a.cooke@uwtsd.ac.uk::46c329c9-26b7-4eba-b77b-7474421bfd31" providerId="AD" clId="Web-{D5D42441-00B3-DC29-C522-F972E1CBDBE9}" dt="2024-02-06T14:48:35.125" v="182"/>
          <ac:spMkLst>
            <pc:docMk/>
            <pc:sldMk cId="3828687230" sldId="377"/>
            <ac:spMk id="39938" creationId="{54FC3F99-61D6-B14F-B944-6D6FE13D711B}"/>
          </ac:spMkLst>
        </pc:spChg>
        <pc:picChg chg="mod">
          <ac:chgData name="Alison Cooke" userId="S::a.cooke@uwtsd.ac.uk::46c329c9-26b7-4eba-b77b-7474421bfd31" providerId="AD" clId="Web-{D5D42441-00B3-DC29-C522-F972E1CBDBE9}" dt="2024-02-06T14:48:49.641" v="186" actId="1076"/>
          <ac:picMkLst>
            <pc:docMk/>
            <pc:sldMk cId="3828687230" sldId="377"/>
            <ac:picMk id="2" creationId="{51B4CDFD-F40E-A34F-9E42-6E8B3CDBE939}"/>
          </ac:picMkLst>
        </pc:picChg>
        <pc:picChg chg="mod">
          <ac:chgData name="Alison Cooke" userId="S::a.cooke@uwtsd.ac.uk::46c329c9-26b7-4eba-b77b-7474421bfd31" providerId="AD" clId="Web-{D5D42441-00B3-DC29-C522-F972E1CBDBE9}" dt="2024-02-06T14:48:51.438" v="187" actId="1076"/>
          <ac:picMkLst>
            <pc:docMk/>
            <pc:sldMk cId="3828687230" sldId="377"/>
            <ac:picMk id="3" creationId="{C1CAD981-3079-9A4D-91A7-05D66C73E104}"/>
          </ac:picMkLst>
        </pc:picChg>
        <pc:picChg chg="mod">
          <ac:chgData name="Alison Cooke" userId="S::a.cooke@uwtsd.ac.uk::46c329c9-26b7-4eba-b77b-7474421bfd31" providerId="AD" clId="Web-{D5D42441-00B3-DC29-C522-F972E1CBDBE9}" dt="2024-02-06T14:48:43" v="184" actId="1076"/>
          <ac:picMkLst>
            <pc:docMk/>
            <pc:sldMk cId="3828687230" sldId="377"/>
            <ac:picMk id="4" creationId="{92DA7161-7476-9149-B3F2-26B1B0E71971}"/>
          </ac:picMkLst>
        </pc:picChg>
        <pc:picChg chg="mod">
          <ac:chgData name="Alison Cooke" userId="S::a.cooke@uwtsd.ac.uk::46c329c9-26b7-4eba-b77b-7474421bfd31" providerId="AD" clId="Web-{D5D42441-00B3-DC29-C522-F972E1CBDBE9}" dt="2024-02-06T14:48:40.125" v="183" actId="1076"/>
          <ac:picMkLst>
            <pc:docMk/>
            <pc:sldMk cId="3828687230" sldId="377"/>
            <ac:picMk id="5" creationId="{016A22DD-3405-2B4D-BEFA-B80310AB0819}"/>
          </ac:picMkLst>
        </pc:picChg>
        <pc:picChg chg="mod">
          <ac:chgData name="Alison Cooke" userId="S::a.cooke@uwtsd.ac.uk::46c329c9-26b7-4eba-b77b-7474421bfd31" providerId="AD" clId="Web-{D5D42441-00B3-DC29-C522-F972E1CBDBE9}" dt="2024-02-06T14:48:47.438" v="185" actId="1076"/>
          <ac:picMkLst>
            <pc:docMk/>
            <pc:sldMk cId="3828687230" sldId="377"/>
            <ac:picMk id="11" creationId="{AA54E39D-091E-6540-9259-7C81F432B372}"/>
          </ac:picMkLst>
        </pc:picChg>
      </pc:sldChg>
      <pc:sldChg chg="modSp addAnim modNotes">
        <pc:chgData name="Alison Cooke" userId="S::a.cooke@uwtsd.ac.uk::46c329c9-26b7-4eba-b77b-7474421bfd31" providerId="AD" clId="Web-{D5D42441-00B3-DC29-C522-F972E1CBDBE9}" dt="2024-02-06T14:53:16.167" v="479"/>
        <pc:sldMkLst>
          <pc:docMk/>
          <pc:sldMk cId="2326885605" sldId="378"/>
        </pc:sldMkLst>
        <pc:spChg chg="mod">
          <ac:chgData name="Alison Cooke" userId="S::a.cooke@uwtsd.ac.uk::46c329c9-26b7-4eba-b77b-7474421bfd31" providerId="AD" clId="Web-{D5D42441-00B3-DC29-C522-F972E1CBDBE9}" dt="2024-02-06T14:49:17.002" v="213"/>
          <ac:spMkLst>
            <pc:docMk/>
            <pc:sldMk cId="2326885605" sldId="378"/>
            <ac:spMk id="40962" creationId="{F1DF2645-3C06-394C-A8BA-026E9D3D5CA0}"/>
          </ac:spMkLst>
        </pc:spChg>
      </pc:sldChg>
      <pc:sldChg chg="addSp delSp modSp">
        <pc:chgData name="Alison Cooke" userId="S::a.cooke@uwtsd.ac.uk::46c329c9-26b7-4eba-b77b-7474421bfd31" providerId="AD" clId="Web-{D5D42441-00B3-DC29-C522-F972E1CBDBE9}" dt="2024-02-06T15:08:00.436" v="636" actId="20577"/>
        <pc:sldMkLst>
          <pc:docMk/>
          <pc:sldMk cId="2592978532" sldId="451"/>
        </pc:sldMkLst>
        <pc:spChg chg="mod">
          <ac:chgData name="Alison Cooke" userId="S::a.cooke@uwtsd.ac.uk::46c329c9-26b7-4eba-b77b-7474421bfd31" providerId="AD" clId="Web-{D5D42441-00B3-DC29-C522-F972E1CBDBE9}" dt="2024-02-06T15:07:39.217" v="626"/>
          <ac:spMkLst>
            <pc:docMk/>
            <pc:sldMk cId="2592978532" sldId="451"/>
            <ac:spMk id="2" creationId="{5CD0F35F-8D3A-1247-A3D8-1B9E4498EEC0}"/>
          </ac:spMkLst>
        </pc:spChg>
        <pc:spChg chg="add del mod">
          <ac:chgData name="Alison Cooke" userId="S::a.cooke@uwtsd.ac.uk::46c329c9-26b7-4eba-b77b-7474421bfd31" providerId="AD" clId="Web-{D5D42441-00B3-DC29-C522-F972E1CBDBE9}" dt="2024-02-06T15:08:00.436" v="636" actId="20577"/>
          <ac:spMkLst>
            <pc:docMk/>
            <pc:sldMk cId="2592978532" sldId="451"/>
            <ac:spMk id="3" creationId="{98DBAD98-4319-584E-A8B2-FD706FA76B58}"/>
          </ac:spMkLst>
        </pc:spChg>
        <pc:spChg chg="add del mod">
          <ac:chgData name="Alison Cooke" userId="S::a.cooke@uwtsd.ac.uk::46c329c9-26b7-4eba-b77b-7474421bfd31" providerId="AD" clId="Web-{D5D42441-00B3-DC29-C522-F972E1CBDBE9}" dt="2024-02-06T15:07:21.404" v="623"/>
          <ac:spMkLst>
            <pc:docMk/>
            <pc:sldMk cId="2592978532" sldId="451"/>
            <ac:spMk id="5" creationId="{5F6576FE-1E24-C4CC-89E0-88332041CFB8}"/>
          </ac:spMkLst>
        </pc:spChg>
      </pc:sldChg>
      <pc:sldChg chg="del">
        <pc:chgData name="Alison Cooke" userId="S::a.cooke@uwtsd.ac.uk::46c329c9-26b7-4eba-b77b-7474421bfd31" providerId="AD" clId="Web-{D5D42441-00B3-DC29-C522-F972E1CBDBE9}" dt="2024-02-06T15:08:06.155" v="637"/>
        <pc:sldMkLst>
          <pc:docMk/>
          <pc:sldMk cId="3205810666" sldId="452"/>
        </pc:sldMkLst>
      </pc:sldChg>
      <pc:sldChg chg="modSp">
        <pc:chgData name="Alison Cooke" userId="S::a.cooke@uwtsd.ac.uk::46c329c9-26b7-4eba-b77b-7474421bfd31" providerId="AD" clId="Web-{D5D42441-00B3-DC29-C522-F972E1CBDBE9}" dt="2024-02-06T15:11:51.977" v="683"/>
        <pc:sldMkLst>
          <pc:docMk/>
          <pc:sldMk cId="702753352" sldId="453"/>
        </pc:sldMkLst>
        <pc:spChg chg="mod">
          <ac:chgData name="Alison Cooke" userId="S::a.cooke@uwtsd.ac.uk::46c329c9-26b7-4eba-b77b-7474421bfd31" providerId="AD" clId="Web-{D5D42441-00B3-DC29-C522-F972E1CBDBE9}" dt="2024-02-06T15:11:51.977" v="683"/>
          <ac:spMkLst>
            <pc:docMk/>
            <pc:sldMk cId="702753352" sldId="453"/>
            <ac:spMk id="2" creationId="{FAB6035E-A7E4-A84C-9011-C500766FA0C7}"/>
          </ac:spMkLst>
        </pc:spChg>
      </pc:sldChg>
      <pc:sldChg chg="modSp">
        <pc:chgData name="Alison Cooke" userId="S::a.cooke@uwtsd.ac.uk::46c329c9-26b7-4eba-b77b-7474421bfd31" providerId="AD" clId="Web-{D5D42441-00B3-DC29-C522-F972E1CBDBE9}" dt="2024-02-06T14:43:20.675" v="130" actId="14100"/>
        <pc:sldMkLst>
          <pc:docMk/>
          <pc:sldMk cId="1340158110" sldId="455"/>
        </pc:sldMkLst>
        <pc:spChg chg="mod">
          <ac:chgData name="Alison Cooke" userId="S::a.cooke@uwtsd.ac.uk::46c329c9-26b7-4eba-b77b-7474421bfd31" providerId="AD" clId="Web-{D5D42441-00B3-DC29-C522-F972E1CBDBE9}" dt="2024-02-06T14:43:05.581" v="129"/>
          <ac:spMkLst>
            <pc:docMk/>
            <pc:sldMk cId="1340158110" sldId="455"/>
            <ac:spMk id="2" creationId="{37DB4F2B-43AD-8C45-8A7C-3DE564268C58}"/>
          </ac:spMkLst>
        </pc:spChg>
        <pc:spChg chg="mod">
          <ac:chgData name="Alison Cooke" userId="S::a.cooke@uwtsd.ac.uk::46c329c9-26b7-4eba-b77b-7474421bfd31" providerId="AD" clId="Web-{D5D42441-00B3-DC29-C522-F972E1CBDBE9}" dt="2024-02-06T14:43:20.675" v="130" actId="14100"/>
          <ac:spMkLst>
            <pc:docMk/>
            <pc:sldMk cId="1340158110" sldId="455"/>
            <ac:spMk id="3" creationId="{EE41AEDF-B1C3-4348-BCC6-0CFD6AB9E261}"/>
          </ac:spMkLst>
        </pc:spChg>
      </pc:sldChg>
      <pc:sldChg chg="del">
        <pc:chgData name="Alison Cooke" userId="S::a.cooke@uwtsd.ac.uk::46c329c9-26b7-4eba-b77b-7474421bfd31" providerId="AD" clId="Web-{D5D42441-00B3-DC29-C522-F972E1CBDBE9}" dt="2024-02-06T14:34:43.717" v="2"/>
        <pc:sldMkLst>
          <pc:docMk/>
          <pc:sldMk cId="1721277545" sldId="457"/>
        </pc:sldMkLst>
      </pc:sldChg>
      <pc:sldChg chg="addSp delSp modSp new">
        <pc:chgData name="Alison Cooke" userId="S::a.cooke@uwtsd.ac.uk::46c329c9-26b7-4eba-b77b-7474421bfd31" providerId="AD" clId="Web-{D5D42441-00B3-DC29-C522-F972E1CBDBE9}" dt="2024-02-06T15:11:38.460" v="680" actId="1076"/>
        <pc:sldMkLst>
          <pc:docMk/>
          <pc:sldMk cId="2103006394" sldId="459"/>
        </pc:sldMkLst>
        <pc:spChg chg="mod">
          <ac:chgData name="Alison Cooke" userId="S::a.cooke@uwtsd.ac.uk::46c329c9-26b7-4eba-b77b-7474421bfd31" providerId="AD" clId="Web-{D5D42441-00B3-DC29-C522-F972E1CBDBE9}" dt="2024-02-06T15:11:01.709" v="672" actId="20577"/>
          <ac:spMkLst>
            <pc:docMk/>
            <pc:sldMk cId="2103006394" sldId="459"/>
            <ac:spMk id="2" creationId="{64097D7D-234C-80E9-1AEB-EDCF4D03D855}"/>
          </ac:spMkLst>
        </pc:spChg>
        <pc:spChg chg="del">
          <ac:chgData name="Alison Cooke" userId="S::a.cooke@uwtsd.ac.uk::46c329c9-26b7-4eba-b77b-7474421bfd31" providerId="AD" clId="Web-{D5D42441-00B3-DC29-C522-F972E1CBDBE9}" dt="2024-02-06T15:09:01.157" v="653"/>
          <ac:spMkLst>
            <pc:docMk/>
            <pc:sldMk cId="2103006394" sldId="459"/>
            <ac:spMk id="3" creationId="{74D2E6A9-1D0B-F69F-3F2B-6E7232DC6685}"/>
          </ac:spMkLst>
        </pc:spChg>
        <pc:spChg chg="add del mod">
          <ac:chgData name="Alison Cooke" userId="S::a.cooke@uwtsd.ac.uk::46c329c9-26b7-4eba-b77b-7474421bfd31" providerId="AD" clId="Web-{D5D42441-00B3-DC29-C522-F972E1CBDBE9}" dt="2024-02-06T15:11:35.929" v="678"/>
          <ac:spMkLst>
            <pc:docMk/>
            <pc:sldMk cId="2103006394" sldId="459"/>
            <ac:spMk id="6" creationId="{41596FBD-90DC-4B5F-E374-0CF874168B38}"/>
          </ac:spMkLst>
        </pc:spChg>
        <pc:picChg chg="add del mod ord">
          <ac:chgData name="Alison Cooke" userId="S::a.cooke@uwtsd.ac.uk::46c329c9-26b7-4eba-b77b-7474421bfd31" providerId="AD" clId="Web-{D5D42441-00B3-DC29-C522-F972E1CBDBE9}" dt="2024-02-06T15:11:29.538" v="677"/>
          <ac:picMkLst>
            <pc:docMk/>
            <pc:sldMk cId="2103006394" sldId="459"/>
            <ac:picMk id="4" creationId="{DFDB639C-DB16-FB24-4A5F-7EA146F69260}"/>
          </ac:picMkLst>
        </pc:picChg>
        <pc:picChg chg="add mod ord">
          <ac:chgData name="Alison Cooke" userId="S::a.cooke@uwtsd.ac.uk::46c329c9-26b7-4eba-b77b-7474421bfd31" providerId="AD" clId="Web-{D5D42441-00B3-DC29-C522-F972E1CBDBE9}" dt="2024-02-06T15:11:38.460" v="680" actId="1076"/>
          <ac:picMkLst>
            <pc:docMk/>
            <pc:sldMk cId="2103006394" sldId="459"/>
            <ac:picMk id="7" creationId="{2E1CA666-EA18-1B5A-6F98-E3F5CB191434}"/>
          </ac:picMkLst>
        </pc:picChg>
      </pc:sldChg>
    </pc:docChg>
  </pc:docChgLst>
  <pc:docChgLst>
    <pc:chgData name="Alison Cooke" userId="S::a.cooke@uwtsd.ac.uk::46c329c9-26b7-4eba-b77b-7474421bfd31" providerId="AD" clId="Web-{9B5DCC93-EBC4-3B90-2846-A28E22ABAF5A}"/>
    <pc:docChg chg="modSld">
      <pc:chgData name="Alison Cooke" userId="S::a.cooke@uwtsd.ac.uk::46c329c9-26b7-4eba-b77b-7474421bfd31" providerId="AD" clId="Web-{9B5DCC93-EBC4-3B90-2846-A28E22ABAF5A}" dt="2024-02-06T17:24:21.104" v="2" actId="20577"/>
      <pc:docMkLst>
        <pc:docMk/>
      </pc:docMkLst>
      <pc:sldChg chg="modSp">
        <pc:chgData name="Alison Cooke" userId="S::a.cooke@uwtsd.ac.uk::46c329c9-26b7-4eba-b77b-7474421bfd31" providerId="AD" clId="Web-{9B5DCC93-EBC4-3B90-2846-A28E22ABAF5A}" dt="2024-02-06T17:24:21.104" v="2" actId="20577"/>
        <pc:sldMkLst>
          <pc:docMk/>
          <pc:sldMk cId="418741914" sldId="257"/>
        </pc:sldMkLst>
        <pc:spChg chg="mod">
          <ac:chgData name="Alison Cooke" userId="S::a.cooke@uwtsd.ac.uk::46c329c9-26b7-4eba-b77b-7474421bfd31" providerId="AD" clId="Web-{9B5DCC93-EBC4-3B90-2846-A28E22ABAF5A}" dt="2024-02-06T17:24:21.104" v="2" actId="20577"/>
          <ac:spMkLst>
            <pc:docMk/>
            <pc:sldMk cId="418741914" sldId="257"/>
            <ac:spMk id="3" creationId="{0FCEB683-625E-4C5B-BF45-79745334AB08}"/>
          </ac:spMkLst>
        </pc:spChg>
      </pc:sldChg>
      <pc:sldChg chg="modSp">
        <pc:chgData name="Alison Cooke" userId="S::a.cooke@uwtsd.ac.uk::46c329c9-26b7-4eba-b77b-7474421bfd31" providerId="AD" clId="Web-{9B5DCC93-EBC4-3B90-2846-A28E22ABAF5A}" dt="2024-02-06T16:32:16.273" v="0" actId="1076"/>
        <pc:sldMkLst>
          <pc:docMk/>
          <pc:sldMk cId="761269928" sldId="460"/>
        </pc:sldMkLst>
        <pc:picChg chg="mod">
          <ac:chgData name="Alison Cooke" userId="S::a.cooke@uwtsd.ac.uk::46c329c9-26b7-4eba-b77b-7474421bfd31" providerId="AD" clId="Web-{9B5DCC93-EBC4-3B90-2846-A28E22ABAF5A}" dt="2024-02-06T16:32:16.273" v="0" actId="1076"/>
          <ac:picMkLst>
            <pc:docMk/>
            <pc:sldMk cId="761269928" sldId="460"/>
            <ac:picMk id="8" creationId="{98EE0144-FB5C-88D5-532A-3D57D342491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07/05/2026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DD517077-D56F-0347-A307-54F2C9AEBA2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D8FB35-1A28-454C-8422-FC40366125A6}"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23555" name="Rectangle 2">
            <a:extLst>
              <a:ext uri="{FF2B5EF4-FFF2-40B4-BE49-F238E27FC236}">
                <a16:creationId xmlns:a16="http://schemas.microsoft.com/office/drawing/2014/main" id="{A0812F27-BB47-E145-92BF-41F9C170A6F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106E75E-E8BF-C347-A912-CFFD0A310E1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800"/>
              <a:t>This weeks session covers: </a:t>
            </a:r>
          </a:p>
          <a:p>
            <a:pPr marL="0" indent="0">
              <a:buNone/>
            </a:pPr>
            <a:endParaRPr lang="en-US" sz="1800"/>
          </a:p>
          <a:p>
            <a:pPr algn="just"/>
            <a:r>
              <a:rPr lang="en-US" sz="1600"/>
              <a:t>Re-cap of last week's lesson</a:t>
            </a:r>
            <a:endParaRPr lang="en-US" sz="1600">
              <a:cs typeface="Calibri"/>
            </a:endParaRPr>
          </a:p>
          <a:p>
            <a:pPr algn="just"/>
            <a:endParaRPr lang="en-US" sz="1600">
              <a:cs typeface="Calibri"/>
            </a:endParaRPr>
          </a:p>
          <a:p>
            <a:pPr algn="just"/>
            <a:r>
              <a:rPr lang="en-US" sz="1600">
                <a:cs typeface="Calibri"/>
              </a:rPr>
              <a:t>And then</a:t>
            </a:r>
          </a:p>
          <a:p>
            <a:pPr algn="just"/>
            <a:endParaRPr lang="en-US" sz="1600"/>
          </a:p>
          <a:p>
            <a:pPr marL="352425" indent="-352425">
              <a:spcBef>
                <a:spcPct val="20000"/>
              </a:spcBef>
              <a:buFont typeface="Arial"/>
              <a:buChar char="•"/>
            </a:pPr>
            <a:r>
              <a:rPr lang="en-GB"/>
              <a:t>Identify key issues for an organisation’s strategy according to the </a:t>
            </a:r>
            <a:r>
              <a:rPr lang="en-GB" b="1" i="1"/>
              <a:t>Exploring Strategy Framework. </a:t>
            </a:r>
            <a:endParaRPr lang="en-US"/>
          </a:p>
          <a:p>
            <a:pPr marL="352425" indent="-352425">
              <a:spcBef>
                <a:spcPct val="20000"/>
              </a:spcBef>
              <a:buFont typeface="Arial"/>
              <a:buChar char="•"/>
            </a:pPr>
            <a:endParaRPr lang="en-GB"/>
          </a:p>
          <a:p>
            <a:pPr marL="352425" indent="-352425">
              <a:spcBef>
                <a:spcPct val="20000"/>
              </a:spcBef>
              <a:buFont typeface="Arial"/>
              <a:buChar char="•"/>
            </a:pPr>
            <a:r>
              <a:rPr lang="en-GB"/>
              <a:t>Understand different people’s roles in </a:t>
            </a:r>
            <a:r>
              <a:rPr lang="en-GB" b="1" i="1"/>
              <a:t>strategy work</a:t>
            </a:r>
            <a:r>
              <a:rPr lang="en-GB"/>
              <a:t>.</a:t>
            </a:r>
            <a:endParaRPr lang="en-US"/>
          </a:p>
          <a:p>
            <a:pPr>
              <a:spcBef>
                <a:spcPct val="0"/>
              </a:spcBef>
            </a:pPr>
            <a:endParaRPr lang="en-GB" altLang="en-US">
              <a:cs typeface="Calibri" panose="020F0502020204030204"/>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018BC4B-E87B-9046-92D8-30B64395AB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06DADBF-93F3-1145-B2E4-9FB9B247D81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cs typeface="Calibri"/>
              </a:rPr>
              <a:t>What do we mean by Vision statements</a:t>
            </a:r>
          </a:p>
          <a:p>
            <a:endParaRPr lang="en-GB" altLang="en-US">
              <a:cs typeface="Calibri"/>
            </a:endParaRPr>
          </a:p>
          <a:p>
            <a:pPr>
              <a:spcBef>
                <a:spcPct val="20000"/>
              </a:spcBef>
            </a:pPr>
            <a:r>
              <a:rPr lang="en-GB" b="1"/>
              <a:t>A vision statement</a:t>
            </a:r>
            <a:r>
              <a:rPr lang="en-GB"/>
              <a:t> </a:t>
            </a:r>
            <a:r>
              <a:rPr lang="en-GB" b="1"/>
              <a:t>is concerned with the future the organisation seeks to create.</a:t>
            </a:r>
            <a:endParaRPr lang="en-US"/>
          </a:p>
          <a:p>
            <a:pPr marL="342900" indent="-342900">
              <a:spcBef>
                <a:spcPct val="20000"/>
              </a:spcBef>
            </a:pPr>
            <a:endParaRPr lang="en-GB"/>
          </a:p>
          <a:p>
            <a:pPr marL="171450" indent="-171450">
              <a:spcBef>
                <a:spcPct val="20000"/>
              </a:spcBef>
              <a:buFont typeface="Arial,Sans-Serif"/>
              <a:buChar char="•"/>
            </a:pPr>
            <a:r>
              <a:rPr lang="en-GB"/>
              <a:t>‘What do we want to achieve?’</a:t>
            </a:r>
            <a:endParaRPr lang="en-US"/>
          </a:p>
          <a:p>
            <a:pPr marL="171450" indent="-171450">
              <a:spcBef>
                <a:spcPct val="20000"/>
              </a:spcBef>
              <a:buFont typeface="Arial,Sans-Serif"/>
              <a:buChar char="•"/>
            </a:pPr>
            <a:r>
              <a:rPr lang="en-GB"/>
              <a:t>‘If we were here in twenty years what do we want to have created or achieved?’ </a:t>
            </a:r>
            <a:endParaRPr lang="en-GB">
              <a:cs typeface="Calibri"/>
            </a:endParaRPr>
          </a:p>
        </p:txBody>
      </p:sp>
      <p:sp>
        <p:nvSpPr>
          <p:cNvPr id="39940" name="Slide Number Placeholder 3">
            <a:extLst>
              <a:ext uri="{FF2B5EF4-FFF2-40B4-BE49-F238E27FC236}">
                <a16:creationId xmlns:a16="http://schemas.microsoft.com/office/drawing/2014/main" id="{65D85330-0F05-014C-9B76-E875F8FD4F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77D515-9046-BD42-B65D-D3AD5D9041DB}"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With regards to the 'vision levels of people' - i.e. their ability to see and understand and be part oof the </a:t>
            </a:r>
            <a:r>
              <a:rPr lang="en-US" err="1">
                <a:cs typeface="Calibri"/>
              </a:rPr>
              <a:t>organisations</a:t>
            </a:r>
            <a:r>
              <a:rPr lang="en-US">
                <a:cs typeface="Calibri"/>
              </a:rPr>
              <a:t> vision </a:t>
            </a:r>
          </a:p>
          <a:p>
            <a:r>
              <a:rPr lang="en-US">
                <a:cs typeface="Calibri"/>
              </a:rPr>
              <a:t>Maxwell 1993 asserts in his theory that:</a:t>
            </a:r>
          </a:p>
          <a:p>
            <a:pPr marL="171450" indent="-171450">
              <a:lnSpc>
                <a:spcPct val="90000"/>
              </a:lnSpc>
              <a:spcBef>
                <a:spcPct val="20000"/>
              </a:spcBef>
              <a:buFont typeface="Arial"/>
              <a:buChar char="•"/>
            </a:pPr>
            <a:r>
              <a:rPr lang="en-US"/>
              <a:t>Some people never see it. (Wanderers)</a:t>
            </a:r>
            <a:endParaRPr lang="en-US">
              <a:cs typeface="Calibri"/>
            </a:endParaRPr>
          </a:p>
          <a:p>
            <a:pPr marL="171450" indent="-171450">
              <a:lnSpc>
                <a:spcPct val="90000"/>
              </a:lnSpc>
              <a:spcBef>
                <a:spcPct val="20000"/>
              </a:spcBef>
              <a:buFont typeface="Arial"/>
              <a:buChar char="•"/>
            </a:pPr>
            <a:r>
              <a:rPr lang="en-US"/>
              <a:t>Some people see it but never pursue it on their own. (Followers)</a:t>
            </a:r>
            <a:endParaRPr lang="en-US">
              <a:cs typeface="Calibri"/>
            </a:endParaRPr>
          </a:p>
          <a:p>
            <a:pPr marL="171450" indent="-171450">
              <a:lnSpc>
                <a:spcPct val="90000"/>
              </a:lnSpc>
              <a:spcBef>
                <a:spcPct val="20000"/>
              </a:spcBef>
              <a:buFont typeface="Arial"/>
              <a:buChar char="•"/>
            </a:pPr>
            <a:r>
              <a:rPr lang="en-US"/>
              <a:t>Some people see it and pursue it. (Achievers)</a:t>
            </a:r>
            <a:endParaRPr lang="en-US">
              <a:cs typeface="Calibri"/>
            </a:endParaRPr>
          </a:p>
          <a:p>
            <a:pPr marL="171450" indent="-171450">
              <a:lnSpc>
                <a:spcPct val="90000"/>
              </a:lnSpc>
              <a:spcBef>
                <a:spcPct val="20000"/>
              </a:spcBef>
              <a:buFont typeface="Arial"/>
              <a:buChar char="•"/>
            </a:pPr>
            <a:r>
              <a:rPr lang="en-US"/>
              <a:t>Some people see it and pursue it and help others see it. (Leaders)</a:t>
            </a:r>
            <a:endParaRPr lang="en-US">
              <a:cs typeface="Calibri"/>
            </a:endParaRPr>
          </a:p>
          <a:p>
            <a:pPr>
              <a:lnSpc>
                <a:spcPct val="90000"/>
              </a:lnSpc>
              <a:spcBef>
                <a:spcPct val="20000"/>
              </a:spcBef>
            </a:pPr>
            <a:r>
              <a:rPr lang="en-US" b="1"/>
              <a:t>What do you think about this theory? </a:t>
            </a:r>
            <a:endParaRPr lang="en-US"/>
          </a:p>
          <a:p>
            <a:pPr>
              <a:lnSpc>
                <a:spcPct val="90000"/>
              </a:lnSpc>
              <a:spcBef>
                <a:spcPct val="20000"/>
              </a:spcBef>
            </a:pPr>
            <a:endParaRPr lang="en-US"/>
          </a:p>
          <a:p>
            <a:pPr>
              <a:lnSpc>
                <a:spcPct val="90000"/>
              </a:lnSpc>
              <a:spcBef>
                <a:spcPct val="20000"/>
              </a:spcBef>
            </a:pPr>
            <a:r>
              <a:rPr lang="en-US" b="1"/>
              <a:t>Much has been discussed about leadership and followership – but what about those who don’t see it in the first place? </a:t>
            </a:r>
            <a:endParaRPr lang="en-US"/>
          </a:p>
          <a:p>
            <a:pPr>
              <a:lnSpc>
                <a:spcPct val="90000"/>
              </a:lnSpc>
              <a:spcBef>
                <a:spcPct val="20000"/>
              </a:spcBef>
            </a:pPr>
            <a:endParaRPr lang="en-US"/>
          </a:p>
          <a:p>
            <a:pPr>
              <a:lnSpc>
                <a:spcPct val="90000"/>
              </a:lnSpc>
              <a:spcBef>
                <a:spcPct val="20000"/>
              </a:spcBef>
            </a:pPr>
            <a:r>
              <a:rPr lang="en-US" b="1"/>
              <a:t>How do you bring those along with you on the journey? </a:t>
            </a:r>
            <a:endParaRPr lang="en-US"/>
          </a:p>
        </p:txBody>
      </p:sp>
      <p:sp>
        <p:nvSpPr>
          <p:cNvPr id="4" name="Slide Number Placeholder 3"/>
          <p:cNvSpPr>
            <a:spLocks noGrp="1"/>
          </p:cNvSpPr>
          <p:nvPr>
            <p:ph type="sldNum" sz="quarter" idx="5"/>
          </p:nvPr>
        </p:nvSpPr>
        <p:spPr/>
        <p:txBody>
          <a:bodyPr/>
          <a:lstStyle/>
          <a:p>
            <a:fld id="{17C3A06F-C0F7-46F7-B51A-13E8EA7B965A}" type="slidenum">
              <a:rPr lang="en-GB" smtClean="0"/>
              <a:t>4</a:t>
            </a:fld>
            <a:endParaRPr lang="en-GB"/>
          </a:p>
        </p:txBody>
      </p:sp>
    </p:spTree>
    <p:extLst>
      <p:ext uri="{BB962C8B-B14F-4D97-AF65-F5344CB8AC3E}">
        <p14:creationId xmlns:p14="http://schemas.microsoft.com/office/powerpoint/2010/main" val="321745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64F2C744-EE7F-5246-942E-371E5218622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BFAEA90D-5194-BE4F-8CEF-FE126A71329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cs typeface="Calibri"/>
              </a:rPr>
              <a:t>What do we mean by statement of values?</a:t>
            </a:r>
          </a:p>
          <a:p>
            <a:pPr algn="just">
              <a:spcBef>
                <a:spcPct val="20000"/>
              </a:spcBef>
            </a:pPr>
            <a:r>
              <a:rPr lang="en-GB"/>
              <a:t>Statements of </a:t>
            </a:r>
            <a:r>
              <a:rPr lang="en-GB" b="1" i="1"/>
              <a:t>corporate values </a:t>
            </a:r>
            <a:r>
              <a:rPr lang="en-GB"/>
              <a:t>communicate the underlying and enduring core ‘principles’ that guide an organisation’s strategy and define the way that the organisation should operate. </a:t>
            </a:r>
            <a:endParaRPr lang="en-US"/>
          </a:p>
          <a:p>
            <a:pPr algn="just">
              <a:spcBef>
                <a:spcPct val="20000"/>
              </a:spcBef>
            </a:pPr>
            <a:endParaRPr lang="en-GB"/>
          </a:p>
          <a:p>
            <a:pPr algn="just">
              <a:spcBef>
                <a:spcPct val="20000"/>
              </a:spcBef>
            </a:pPr>
            <a:r>
              <a:rPr lang="en-GB"/>
              <a:t>NB These values do </a:t>
            </a:r>
            <a:r>
              <a:rPr lang="en-GB" b="1"/>
              <a:t>NOT </a:t>
            </a:r>
            <a:r>
              <a:rPr lang="en-GB"/>
              <a:t>change with circumstances.</a:t>
            </a:r>
            <a:endParaRPr lang="en-US"/>
          </a:p>
          <a:p>
            <a:pPr algn="just">
              <a:spcBef>
                <a:spcPct val="20000"/>
              </a:spcBef>
            </a:pPr>
            <a:endParaRPr lang="en-GB"/>
          </a:p>
          <a:p>
            <a:pPr marL="171450" indent="-171450">
              <a:spcBef>
                <a:spcPct val="20000"/>
              </a:spcBef>
              <a:buFont typeface="Arial"/>
              <a:buChar char="•"/>
            </a:pPr>
            <a:r>
              <a:rPr lang="en-US"/>
              <a:t>Guiding Principles</a:t>
            </a:r>
            <a:endParaRPr lang="en-US">
              <a:cs typeface="Calibri"/>
            </a:endParaRPr>
          </a:p>
          <a:p>
            <a:pPr marL="171450" indent="-171450">
              <a:spcBef>
                <a:spcPct val="20000"/>
              </a:spcBef>
              <a:buFont typeface="Arial"/>
              <a:buChar char="•"/>
            </a:pPr>
            <a:r>
              <a:rPr lang="en-US"/>
              <a:t>Help establish Culture</a:t>
            </a:r>
            <a:endParaRPr lang="en-US">
              <a:cs typeface="Calibri"/>
            </a:endParaRPr>
          </a:p>
          <a:p>
            <a:pPr marL="171450" indent="-171450">
              <a:spcBef>
                <a:spcPct val="20000"/>
              </a:spcBef>
              <a:buFont typeface="Arial"/>
              <a:buChar char="•"/>
            </a:pPr>
            <a:r>
              <a:rPr lang="en-US"/>
              <a:t>Part of Preserving the Core</a:t>
            </a:r>
            <a:endParaRPr lang="en-US">
              <a:cs typeface="Calibri"/>
            </a:endParaRPr>
          </a:p>
          <a:p>
            <a:pPr marL="171450" indent="-171450">
              <a:spcBef>
                <a:spcPct val="20000"/>
              </a:spcBef>
              <a:buFont typeface="Arial"/>
              <a:buChar char="•"/>
            </a:pPr>
            <a:r>
              <a:rPr lang="en-US"/>
              <a:t>Core Ideology</a:t>
            </a:r>
            <a:endParaRPr lang="en-US">
              <a:cs typeface="Calibri"/>
            </a:endParaRPr>
          </a:p>
          <a:p>
            <a:pPr algn="just">
              <a:spcBef>
                <a:spcPct val="20000"/>
              </a:spcBef>
            </a:pPr>
            <a:endParaRPr lang="en-GB"/>
          </a:p>
          <a:p>
            <a:pPr algn="just">
              <a:spcBef>
                <a:spcPct val="20000"/>
              </a:spcBef>
            </a:pPr>
            <a:r>
              <a:rPr lang="en-GB"/>
              <a:t>”The realm of strategic management has traditionally been concerned with ethical principles and the cultivation of a certain level of integrity within and beyond the boundaries of the organization” (Robertson, 2007, p.746)</a:t>
            </a:r>
          </a:p>
          <a:p>
            <a:endParaRPr lang="en-GB" altLang="en-US">
              <a:cs typeface="Calibri"/>
            </a:endParaRPr>
          </a:p>
        </p:txBody>
      </p:sp>
      <p:sp>
        <p:nvSpPr>
          <p:cNvPr id="41988" name="Slide Number Placeholder 3">
            <a:extLst>
              <a:ext uri="{FF2B5EF4-FFF2-40B4-BE49-F238E27FC236}">
                <a16:creationId xmlns:a16="http://schemas.microsoft.com/office/drawing/2014/main" id="{B5BBBB2B-F73E-0C45-93E4-11F88DAEA8B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1C3E8D1-9285-3046-A109-03BC56F61A2B}" type="slidenum">
              <a:rPr lang="en-GB" altLang="en-US">
                <a:latin typeface="Calibri" panose="020F0502020204030204" pitchFamily="34" charset="0"/>
              </a:rPr>
              <a:pPr/>
              <a:t>8</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Draw upon your own </a:t>
            </a:r>
            <a:r>
              <a:rPr lang="en-US" err="1">
                <a:cs typeface="Calibri"/>
              </a:rPr>
              <a:t>organisations</a:t>
            </a:r>
            <a:r>
              <a:rPr lang="en-US">
                <a:cs typeface="Calibri"/>
              </a:rPr>
              <a:t> values – what are they?</a:t>
            </a:r>
          </a:p>
        </p:txBody>
      </p:sp>
      <p:sp>
        <p:nvSpPr>
          <p:cNvPr id="4" name="Slide Number Placeholder 3"/>
          <p:cNvSpPr>
            <a:spLocks noGrp="1"/>
          </p:cNvSpPr>
          <p:nvPr>
            <p:ph type="sldNum" sz="quarter" idx="5"/>
          </p:nvPr>
        </p:nvSpPr>
        <p:spPr/>
        <p:txBody>
          <a:bodyPr/>
          <a:lstStyle/>
          <a:p>
            <a:fld id="{17C3A06F-C0F7-46F7-B51A-13E8EA7B965A}" type="slidenum">
              <a:rPr lang="en-GB" smtClean="0"/>
              <a:t>10</a:t>
            </a:fld>
            <a:endParaRPr lang="en-GB"/>
          </a:p>
        </p:txBody>
      </p:sp>
    </p:spTree>
    <p:extLst>
      <p:ext uri="{BB962C8B-B14F-4D97-AF65-F5344CB8AC3E}">
        <p14:creationId xmlns:p14="http://schemas.microsoft.com/office/powerpoint/2010/main" val="11736226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Moving on from values – what about Ethics – </a:t>
            </a:r>
            <a:r>
              <a:rPr lang="en-US" err="1">
                <a:cs typeface="Calibri"/>
              </a:rPr>
              <a:t>organisational</a:t>
            </a:r>
            <a:r>
              <a:rPr lang="en-US">
                <a:cs typeface="Calibri"/>
              </a:rPr>
              <a:t> ethics.</a:t>
            </a:r>
          </a:p>
          <a:p>
            <a:endParaRPr lang="en-US">
              <a:cs typeface="Calibri"/>
            </a:endParaRPr>
          </a:p>
          <a:p>
            <a:r>
              <a:rPr lang="en-US">
                <a:cs typeface="Calibri"/>
              </a:rPr>
              <a:t>College of Policing are the main drivers of ethics within the police service and the current code has recently been updated.</a:t>
            </a:r>
          </a:p>
          <a:p>
            <a:r>
              <a:rPr lang="en-US">
                <a:cs typeface="Calibri"/>
              </a:rPr>
              <a:t>How do those </a:t>
            </a:r>
            <a:r>
              <a:rPr lang="en-US" err="1">
                <a:cs typeface="Calibri"/>
              </a:rPr>
              <a:t>organisational</a:t>
            </a:r>
            <a:r>
              <a:rPr lang="en-US">
                <a:cs typeface="Calibri"/>
              </a:rPr>
              <a:t> ethics that you have to work with day in day out align with your own personal values.</a:t>
            </a:r>
          </a:p>
          <a:p>
            <a:r>
              <a:rPr lang="en-US">
                <a:cs typeface="Calibri"/>
              </a:rPr>
              <a:t>Do they have to always align with each other?</a:t>
            </a:r>
          </a:p>
          <a:p>
            <a:endParaRPr lang="en-US">
              <a:cs typeface="Calibri"/>
            </a:endParaRPr>
          </a:p>
          <a:p>
            <a:r>
              <a:rPr lang="en-US">
                <a:cs typeface="Calibri"/>
              </a:rPr>
              <a:t>Open up to class</a:t>
            </a:r>
          </a:p>
          <a:p>
            <a:endParaRPr lang="en-US">
              <a:cs typeface="Calibri"/>
            </a:endParaRPr>
          </a:p>
          <a:p>
            <a:r>
              <a:rPr lang="en-US">
                <a:cs typeface="Calibri"/>
              </a:rPr>
              <a:t>What impact does the code of ethics and the alignment of your personal values have on your strategic thinking and decision making&gt;</a:t>
            </a:r>
          </a:p>
        </p:txBody>
      </p:sp>
      <p:sp>
        <p:nvSpPr>
          <p:cNvPr id="4" name="Slide Number Placeholder 3"/>
          <p:cNvSpPr>
            <a:spLocks noGrp="1"/>
          </p:cNvSpPr>
          <p:nvPr>
            <p:ph type="sldNum" sz="quarter" idx="5"/>
          </p:nvPr>
        </p:nvSpPr>
        <p:spPr/>
        <p:txBody>
          <a:bodyPr/>
          <a:lstStyle/>
          <a:p>
            <a:fld id="{17C3A06F-C0F7-46F7-B51A-13E8EA7B965A}" type="slidenum">
              <a:rPr lang="en-GB" smtClean="0"/>
              <a:t>11</a:t>
            </a:fld>
            <a:endParaRPr lang="en-GB"/>
          </a:p>
        </p:txBody>
      </p:sp>
    </p:spTree>
    <p:extLst>
      <p:ext uri="{BB962C8B-B14F-4D97-AF65-F5344CB8AC3E}">
        <p14:creationId xmlns:p14="http://schemas.microsoft.com/office/powerpoint/2010/main" val="3365785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B933D70A-D2C3-A546-BADF-C75DBFF99A0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360E095A-8A83-BA45-AA57-C98331BB19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20000"/>
              </a:spcBef>
            </a:pPr>
            <a:r>
              <a:rPr lang="en-GB" b="1" i="1"/>
              <a:t>Objectives</a:t>
            </a:r>
            <a:r>
              <a:rPr lang="en-GB" b="1"/>
              <a:t> </a:t>
            </a:r>
            <a:r>
              <a:rPr lang="en-GB"/>
              <a:t>are statements of specific outcomes that are to be achieved.</a:t>
            </a:r>
            <a:endParaRPr lang="en-US"/>
          </a:p>
          <a:p>
            <a:pPr marL="171450" indent="-171450">
              <a:spcBef>
                <a:spcPct val="20000"/>
              </a:spcBef>
              <a:buFont typeface="Arial,Sans-Serif"/>
              <a:buChar char="•"/>
            </a:pPr>
            <a:r>
              <a:rPr lang="en-GB"/>
              <a:t>‘Triple Bottom Line’ – they should consider economic, social and environmental objectives.</a:t>
            </a:r>
            <a:endParaRPr lang="en-US"/>
          </a:p>
          <a:p>
            <a:pPr marL="171450" indent="-171450">
              <a:spcBef>
                <a:spcPct val="20000"/>
              </a:spcBef>
              <a:buFont typeface="Arial,Sans-Serif"/>
              <a:buChar char="•"/>
            </a:pPr>
            <a:r>
              <a:rPr lang="en-US"/>
              <a:t>Add specificity beyond Goals</a:t>
            </a:r>
            <a:endParaRPr lang="en-US">
              <a:cs typeface="Calibri"/>
            </a:endParaRPr>
          </a:p>
          <a:p>
            <a:pPr marL="171450" indent="-171450">
              <a:spcBef>
                <a:spcPct val="20000"/>
              </a:spcBef>
              <a:buFont typeface="Arial,Sans-Serif"/>
              <a:buChar char="•"/>
            </a:pPr>
            <a:r>
              <a:rPr lang="en-US"/>
              <a:t>They should also Answer the questions </a:t>
            </a:r>
          </a:p>
          <a:p>
            <a:pPr marL="628650" lvl="1" indent="-171450">
              <a:spcBef>
                <a:spcPct val="20000"/>
              </a:spcBef>
              <a:buFont typeface="Arial,Sans-Serif"/>
              <a:buChar char="•"/>
            </a:pPr>
            <a:r>
              <a:rPr lang="en-US"/>
              <a:t>What is to be accomplished?</a:t>
            </a:r>
            <a:endParaRPr lang="en-US">
              <a:cs typeface="Calibri"/>
            </a:endParaRPr>
          </a:p>
          <a:p>
            <a:pPr marL="628650" lvl="1" indent="-171450">
              <a:spcBef>
                <a:spcPct val="20000"/>
              </a:spcBef>
              <a:buFont typeface="Arial,Sans-Serif"/>
              <a:buChar char="•"/>
            </a:pPr>
            <a:r>
              <a:rPr lang="en-US"/>
              <a:t>When?</a:t>
            </a:r>
            <a:endParaRPr lang="en-US">
              <a:cs typeface="Calibri"/>
            </a:endParaRPr>
          </a:p>
          <a:p>
            <a:pPr marL="171450" indent="-171450">
              <a:spcBef>
                <a:spcPct val="20000"/>
              </a:spcBef>
              <a:buFont typeface="Arial,Sans-Serif"/>
              <a:buChar char="•"/>
            </a:pPr>
            <a:r>
              <a:rPr lang="en-US"/>
              <a:t>Should contain the SMART Elements</a:t>
            </a:r>
            <a:endParaRPr lang="en-US">
              <a:cs typeface="Calibri"/>
            </a:endParaRPr>
          </a:p>
          <a:p>
            <a:pPr marL="628650" lvl="1" indent="-171450">
              <a:spcBef>
                <a:spcPct val="20000"/>
              </a:spcBef>
              <a:buFont typeface="Arial,Sans-Serif"/>
              <a:buChar char="•"/>
            </a:pPr>
            <a:r>
              <a:rPr lang="en-US"/>
              <a:t>Specific</a:t>
            </a:r>
            <a:endParaRPr lang="en-US">
              <a:cs typeface="Calibri"/>
            </a:endParaRPr>
          </a:p>
          <a:p>
            <a:pPr marL="628650" lvl="1" indent="-171450">
              <a:spcBef>
                <a:spcPct val="20000"/>
              </a:spcBef>
              <a:buFont typeface="Arial,Sans-Serif"/>
              <a:buChar char="•"/>
            </a:pPr>
            <a:r>
              <a:rPr lang="en-US"/>
              <a:t>Measurable</a:t>
            </a:r>
            <a:endParaRPr lang="en-US">
              <a:cs typeface="Calibri"/>
            </a:endParaRPr>
          </a:p>
          <a:p>
            <a:pPr marL="628650" lvl="1" indent="-171450">
              <a:spcBef>
                <a:spcPct val="20000"/>
              </a:spcBef>
              <a:buFont typeface="Arial,Sans-Serif"/>
              <a:buChar char="•"/>
            </a:pPr>
            <a:r>
              <a:rPr lang="en-US"/>
              <a:t>Aggressive but Attainable</a:t>
            </a:r>
            <a:endParaRPr lang="en-US">
              <a:cs typeface="Calibri"/>
            </a:endParaRPr>
          </a:p>
          <a:p>
            <a:pPr marL="628650" lvl="1" indent="-171450">
              <a:spcBef>
                <a:spcPct val="20000"/>
              </a:spcBef>
              <a:buFont typeface="Arial,Sans-Serif"/>
              <a:buChar char="•"/>
            </a:pPr>
            <a:r>
              <a:rPr lang="en-US"/>
              <a:t>Results-Oriented</a:t>
            </a:r>
            <a:endParaRPr lang="en-US">
              <a:cs typeface="Calibri"/>
            </a:endParaRPr>
          </a:p>
          <a:p>
            <a:pPr marL="628650" lvl="1" indent="-171450">
              <a:spcBef>
                <a:spcPct val="20000"/>
              </a:spcBef>
              <a:buFont typeface="Arial,Sans-Serif"/>
              <a:buChar char="•"/>
            </a:pPr>
            <a:r>
              <a:rPr lang="en-US"/>
              <a:t>Timeframe</a:t>
            </a:r>
            <a:endParaRPr lang="en-GB"/>
          </a:p>
        </p:txBody>
      </p:sp>
      <p:sp>
        <p:nvSpPr>
          <p:cNvPr id="44036" name="Slide Number Placeholder 3">
            <a:extLst>
              <a:ext uri="{FF2B5EF4-FFF2-40B4-BE49-F238E27FC236}">
                <a16:creationId xmlns:a16="http://schemas.microsoft.com/office/drawing/2014/main" id="{AE919AF2-9A96-6747-A733-5E84643819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4D337DD-BEB8-7646-A930-78DA3517989B}" type="slidenum">
              <a:rPr lang="en-GB" altLang="en-US">
                <a:latin typeface="Calibri" panose="020F0502020204030204" pitchFamily="34" charset="0"/>
              </a:rPr>
              <a:pPr/>
              <a:t>12</a:t>
            </a:fld>
            <a:endParaRPr lang="en-GB" altLang="en-US">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C02F3D8C-DC55-0648-8A69-8696C5C4221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ED0A88D-90BE-A341-829A-D54B7DC447C5}"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48131" name="Rectangle 2">
            <a:extLst>
              <a:ext uri="{FF2B5EF4-FFF2-40B4-BE49-F238E27FC236}">
                <a16:creationId xmlns:a16="http://schemas.microsoft.com/office/drawing/2014/main" id="{60F8623C-4077-9B4F-B633-0B3D67389D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2" name="Rectangle 3">
            <a:extLst>
              <a:ext uri="{FF2B5EF4-FFF2-40B4-BE49-F238E27FC236}">
                <a16:creationId xmlns:a16="http://schemas.microsoft.com/office/drawing/2014/main" id="{8BFB8094-BD25-0F43-B9FA-FF3C3D3DB9F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nSpc>
                <a:spcPct val="90000"/>
              </a:lnSpc>
              <a:spcBef>
                <a:spcPct val="20000"/>
              </a:spcBef>
              <a:buFont typeface="Arial"/>
              <a:buChar char="•"/>
            </a:pPr>
            <a:r>
              <a:rPr lang="en-GB" b="1" i="1"/>
              <a:t>Corporate-level strategy </a:t>
            </a:r>
            <a:r>
              <a:rPr lang="en-GB"/>
              <a:t>is concerned with the overall scope of an organisation and how value is added to the constituent business units.</a:t>
            </a:r>
            <a:endParaRPr lang="en-US"/>
          </a:p>
          <a:p>
            <a:pPr marL="171450" indent="-171450">
              <a:lnSpc>
                <a:spcPct val="90000"/>
              </a:lnSpc>
              <a:spcBef>
                <a:spcPct val="20000"/>
              </a:spcBef>
              <a:buFont typeface="Arial"/>
              <a:buChar char="•"/>
            </a:pPr>
            <a:r>
              <a:rPr lang="en-GB" b="1" i="1"/>
              <a:t>Business-level strategy </a:t>
            </a:r>
            <a:r>
              <a:rPr lang="en-GB"/>
              <a:t>is concerned with the way a business seeks to compete successfully in its particular market.</a:t>
            </a:r>
            <a:endParaRPr lang="en-US"/>
          </a:p>
          <a:p>
            <a:pPr marL="171450" indent="-171450">
              <a:lnSpc>
                <a:spcPct val="90000"/>
              </a:lnSpc>
              <a:spcBef>
                <a:spcPct val="20000"/>
              </a:spcBef>
              <a:buFont typeface="Arial"/>
              <a:buChar char="•"/>
            </a:pPr>
            <a:r>
              <a:rPr lang="en-GB" b="1" i="1"/>
              <a:t>Functional strategy </a:t>
            </a:r>
            <a:r>
              <a:rPr lang="en-GB"/>
              <a:t>is concerned with how different parts of the organisation deliver the strategy effectively in terms of managing resources, processes and people.</a:t>
            </a:r>
            <a:endParaRPr lang="en-US"/>
          </a:p>
          <a:p>
            <a:pPr>
              <a:spcBef>
                <a:spcPct val="0"/>
              </a:spcBef>
            </a:pPr>
            <a:endParaRPr lang="en-GB" altLang="en-US">
              <a:cs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694A215-DC4E-7F46-A0B7-84C66DE1FA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917CACA-A1B0-4846-89BC-85C9F0FED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lnSpc>
                <a:spcPct val="90000"/>
              </a:lnSpc>
              <a:spcBef>
                <a:spcPct val="20000"/>
              </a:spcBef>
              <a:buFont typeface="Arial,Sans-Serif"/>
              <a:buChar char="−"/>
            </a:pPr>
            <a:r>
              <a:rPr lang="en-US"/>
              <a:t>the</a:t>
            </a:r>
            <a:r>
              <a:rPr lang="en-US" b="1" i="1"/>
              <a:t> strategic position</a:t>
            </a:r>
            <a:r>
              <a:rPr lang="en-US" b="1"/>
              <a:t> </a:t>
            </a:r>
            <a:r>
              <a:rPr lang="en-US"/>
              <a:t>of an </a:t>
            </a:r>
            <a:r>
              <a:rPr lang="en-GB"/>
              <a:t>organisation</a:t>
            </a:r>
            <a:r>
              <a:rPr lang="en-US"/>
              <a:t>; </a:t>
            </a:r>
          </a:p>
          <a:p>
            <a:pPr marL="171450" indent="-171450">
              <a:lnSpc>
                <a:spcPct val="90000"/>
              </a:lnSpc>
              <a:spcBef>
                <a:spcPct val="20000"/>
              </a:spcBef>
              <a:buFont typeface="Arial,Sans-Serif"/>
              <a:buChar char="−"/>
            </a:pPr>
            <a:r>
              <a:rPr lang="en-US"/>
              <a:t>assessing </a:t>
            </a:r>
            <a:r>
              <a:rPr lang="en-US" b="1" i="1"/>
              <a:t>strategic choices</a:t>
            </a:r>
            <a:r>
              <a:rPr lang="en-US" b="1"/>
              <a:t> </a:t>
            </a:r>
            <a:r>
              <a:rPr lang="en-US"/>
              <a:t>for the future;</a:t>
            </a:r>
            <a:endParaRPr lang="en-US">
              <a:cs typeface="Calibri"/>
            </a:endParaRPr>
          </a:p>
          <a:p>
            <a:pPr marL="171450" indent="-171450">
              <a:lnSpc>
                <a:spcPct val="90000"/>
              </a:lnSpc>
              <a:spcBef>
                <a:spcPct val="20000"/>
              </a:spcBef>
              <a:buFont typeface="Arial,Sans-Serif"/>
              <a:buChar char="−"/>
            </a:pPr>
            <a:r>
              <a:rPr lang="en-US"/>
              <a:t>managing </a:t>
            </a:r>
            <a:r>
              <a:rPr lang="en-US" b="1" i="1"/>
              <a:t>strategy in action</a:t>
            </a:r>
            <a:r>
              <a:rPr lang="en-US"/>
              <a:t>. </a:t>
            </a:r>
            <a:endParaRPr lang="en-GB"/>
          </a:p>
        </p:txBody>
      </p:sp>
      <p:sp>
        <p:nvSpPr>
          <p:cNvPr id="54276" name="Slide Number Placeholder 3">
            <a:extLst>
              <a:ext uri="{FF2B5EF4-FFF2-40B4-BE49-F238E27FC236}">
                <a16:creationId xmlns:a16="http://schemas.microsoft.com/office/drawing/2014/main" id="{6C38579F-B4D9-C44C-84ED-DC102A549C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4D03D8-7DCB-BE4C-838F-3520A62216D7}" type="slidenum">
              <a:rPr lang="en-GB" altLang="en-US">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4834D726-39BD-4E4D-899A-0BF2406C12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F45E1A9A-1DD9-8E47-ADCB-35D8D81FEB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spcBef>
                <a:spcPct val="20000"/>
              </a:spcBef>
            </a:pPr>
            <a:r>
              <a:rPr lang="en-US"/>
              <a:t>The </a:t>
            </a:r>
            <a:r>
              <a:rPr lang="en-US" b="1" i="1"/>
              <a:t>strategic position</a:t>
            </a:r>
            <a:r>
              <a:rPr lang="en-US"/>
              <a:t> is concerned with the impact on strategy of the </a:t>
            </a:r>
          </a:p>
          <a:p>
            <a:pPr>
              <a:lnSpc>
                <a:spcPct val="90000"/>
              </a:lnSpc>
              <a:spcBef>
                <a:spcPct val="20000"/>
              </a:spcBef>
            </a:pPr>
            <a:r>
              <a:rPr lang="en-US" b="1" i="1"/>
              <a:t>macro-environment, </a:t>
            </a:r>
            <a:endParaRPr lang="en-US"/>
          </a:p>
          <a:p>
            <a:pPr>
              <a:lnSpc>
                <a:spcPct val="90000"/>
              </a:lnSpc>
              <a:spcBef>
                <a:spcPct val="20000"/>
              </a:spcBef>
            </a:pPr>
            <a:r>
              <a:rPr lang="en-US" b="1" i="1"/>
              <a:t>the industry environment,</a:t>
            </a:r>
            <a:r>
              <a:rPr lang="en-US"/>
              <a:t> </a:t>
            </a:r>
            <a:endParaRPr lang="en-US">
              <a:cs typeface="Calibri"/>
            </a:endParaRPr>
          </a:p>
          <a:p>
            <a:pPr>
              <a:lnSpc>
                <a:spcPct val="90000"/>
              </a:lnSpc>
              <a:spcBef>
                <a:spcPct val="20000"/>
              </a:spcBef>
            </a:pPr>
            <a:r>
              <a:rPr lang="en-US"/>
              <a:t>the </a:t>
            </a:r>
            <a:r>
              <a:rPr lang="en-US" err="1"/>
              <a:t>organisation’s</a:t>
            </a:r>
            <a:r>
              <a:rPr lang="en-US"/>
              <a:t> </a:t>
            </a:r>
            <a:r>
              <a:rPr lang="en-US" b="1" i="1"/>
              <a:t>strategic capability</a:t>
            </a:r>
            <a:r>
              <a:rPr lang="en-US"/>
              <a:t> (resources and competences), </a:t>
            </a:r>
          </a:p>
          <a:p>
            <a:pPr>
              <a:lnSpc>
                <a:spcPct val="90000"/>
              </a:lnSpc>
              <a:spcBef>
                <a:spcPct val="20000"/>
              </a:spcBef>
            </a:pPr>
            <a:r>
              <a:rPr lang="en-US"/>
              <a:t>the </a:t>
            </a:r>
            <a:r>
              <a:rPr lang="en-US" err="1"/>
              <a:t>organisation’s</a:t>
            </a:r>
            <a:r>
              <a:rPr lang="en-US"/>
              <a:t> </a:t>
            </a:r>
            <a:r>
              <a:rPr lang="en-US" b="1" i="1"/>
              <a:t>stakeholders </a:t>
            </a:r>
            <a:r>
              <a:rPr lang="en-US"/>
              <a:t>and t</a:t>
            </a:r>
            <a:endParaRPr lang="en-US">
              <a:cs typeface="Calibri"/>
            </a:endParaRPr>
          </a:p>
          <a:p>
            <a:pPr>
              <a:lnSpc>
                <a:spcPct val="90000"/>
              </a:lnSpc>
              <a:spcBef>
                <a:spcPct val="20000"/>
              </a:spcBef>
            </a:pPr>
            <a:r>
              <a:rPr lang="en-US"/>
              <a:t>he </a:t>
            </a:r>
            <a:r>
              <a:rPr lang="en-US" err="1"/>
              <a:t>organisation’s</a:t>
            </a:r>
            <a:r>
              <a:rPr lang="en-US"/>
              <a:t> </a:t>
            </a:r>
            <a:r>
              <a:rPr lang="en-US" b="1" i="1"/>
              <a:t>culture</a:t>
            </a:r>
            <a:r>
              <a:rPr lang="en-US"/>
              <a:t>.</a:t>
            </a:r>
            <a:endParaRPr lang="en-US">
              <a:cs typeface="Calibri"/>
            </a:endParaRPr>
          </a:p>
          <a:p>
            <a:pPr>
              <a:lnSpc>
                <a:spcPct val="90000"/>
              </a:lnSpc>
              <a:spcBef>
                <a:spcPct val="20000"/>
              </a:spcBef>
            </a:pPr>
            <a:endParaRPr lang="en-US"/>
          </a:p>
          <a:p>
            <a:pPr marL="311150" indent="-311150">
              <a:lnSpc>
                <a:spcPct val="90000"/>
              </a:lnSpc>
              <a:spcBef>
                <a:spcPct val="20000"/>
              </a:spcBef>
            </a:pPr>
            <a:r>
              <a:rPr lang="en-GB"/>
              <a:t>Fundamental questions for Strategic position:</a:t>
            </a:r>
            <a:endParaRPr lang="en-US"/>
          </a:p>
          <a:p>
            <a:pPr marL="311150" indent="-311150">
              <a:lnSpc>
                <a:spcPct val="90000"/>
              </a:lnSpc>
              <a:spcBef>
                <a:spcPct val="20000"/>
              </a:spcBef>
            </a:pPr>
            <a:endParaRPr lang="en-GB"/>
          </a:p>
          <a:p>
            <a:pPr marL="352425" indent="-352425">
              <a:lnSpc>
                <a:spcPct val="90000"/>
              </a:lnSpc>
              <a:spcBef>
                <a:spcPct val="20000"/>
              </a:spcBef>
            </a:pPr>
            <a:r>
              <a:rPr lang="en-GB"/>
              <a:t>• </a:t>
            </a:r>
            <a:r>
              <a:rPr lang="en-US"/>
              <a:t>What are the macro-environmental </a:t>
            </a:r>
            <a:r>
              <a:rPr lang="en-US" b="1" i="1"/>
              <a:t>opportunities and threats</a:t>
            </a:r>
            <a:r>
              <a:rPr lang="en-US"/>
              <a:t>?</a:t>
            </a:r>
          </a:p>
          <a:p>
            <a:pPr marL="352425" indent="-352425">
              <a:lnSpc>
                <a:spcPct val="90000"/>
              </a:lnSpc>
              <a:spcBef>
                <a:spcPct val="20000"/>
              </a:spcBef>
            </a:pPr>
            <a:r>
              <a:rPr lang="en-US"/>
              <a:t>• How can the </a:t>
            </a:r>
            <a:r>
              <a:rPr lang="en-US" err="1"/>
              <a:t>organisation</a:t>
            </a:r>
            <a:r>
              <a:rPr lang="en-US"/>
              <a:t> manage </a:t>
            </a:r>
            <a:r>
              <a:rPr lang="en-US" b="1" i="1"/>
              <a:t>industry forces</a:t>
            </a:r>
            <a:r>
              <a:rPr lang="en-US"/>
              <a:t>?</a:t>
            </a:r>
          </a:p>
          <a:p>
            <a:pPr marL="352425" indent="-352425">
              <a:lnSpc>
                <a:spcPct val="90000"/>
              </a:lnSpc>
              <a:spcBef>
                <a:spcPct val="20000"/>
              </a:spcBef>
            </a:pPr>
            <a:r>
              <a:rPr lang="en-US"/>
              <a:t>• What </a:t>
            </a:r>
            <a:r>
              <a:rPr lang="en-US" b="1" i="1"/>
              <a:t>resources and capabilities</a:t>
            </a:r>
            <a:r>
              <a:rPr lang="en-US"/>
              <a:t> support</a:t>
            </a:r>
            <a:br>
              <a:rPr lang="en-US">
                <a:cs typeface="+mn-lt"/>
              </a:rPr>
            </a:br>
            <a:r>
              <a:rPr lang="en-US"/>
              <a:t>the strategy?</a:t>
            </a:r>
          </a:p>
          <a:p>
            <a:pPr marL="352425" indent="-352425">
              <a:lnSpc>
                <a:spcPct val="90000"/>
              </a:lnSpc>
              <a:spcBef>
                <a:spcPct val="20000"/>
              </a:spcBef>
            </a:pPr>
            <a:r>
              <a:rPr lang="en-US"/>
              <a:t>• How are </a:t>
            </a:r>
            <a:r>
              <a:rPr lang="en-US" b="1" i="1"/>
              <a:t>stakeholders</a:t>
            </a:r>
            <a:r>
              <a:rPr lang="en-US"/>
              <a:t> aligned to the </a:t>
            </a:r>
            <a:r>
              <a:rPr lang="en-US" err="1"/>
              <a:t>organisational</a:t>
            </a:r>
            <a:r>
              <a:rPr lang="en-US"/>
              <a:t> purpose?</a:t>
            </a:r>
          </a:p>
          <a:p>
            <a:pPr marL="352425" indent="-352425">
              <a:lnSpc>
                <a:spcPct val="90000"/>
              </a:lnSpc>
              <a:spcBef>
                <a:spcPct val="20000"/>
              </a:spcBef>
            </a:pPr>
            <a:r>
              <a:rPr lang="en-US"/>
              <a:t>• How does </a:t>
            </a:r>
            <a:r>
              <a:rPr lang="en-US" b="1" i="1"/>
              <a:t>history</a:t>
            </a:r>
            <a:r>
              <a:rPr lang="en-US"/>
              <a:t> and </a:t>
            </a:r>
            <a:r>
              <a:rPr lang="en-US" b="1" i="1"/>
              <a:t>culture</a:t>
            </a:r>
            <a:r>
              <a:rPr lang="en-US"/>
              <a:t> fit the strategy?</a:t>
            </a:r>
            <a:endParaRPr lang="en-GB"/>
          </a:p>
        </p:txBody>
      </p:sp>
      <p:sp>
        <p:nvSpPr>
          <p:cNvPr id="56324" name="Slide Number Placeholder 3">
            <a:extLst>
              <a:ext uri="{FF2B5EF4-FFF2-40B4-BE49-F238E27FC236}">
                <a16:creationId xmlns:a16="http://schemas.microsoft.com/office/drawing/2014/main" id="{09897F17-E382-1A45-87DB-F203D6C2BE6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273014-5A50-DD4C-85C3-0F57E64E4454}" type="slidenum">
              <a:rPr lang="en-GB" altLang="en-US">
                <a:latin typeface="Calibri" panose="020F0502020204030204" pitchFamily="34" charset="0"/>
              </a:rPr>
              <a:pPr/>
              <a:t>15</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67877FE4-6DAC-E447-B144-EEF30ED65F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10A12942-0CD7-7542-A179-47BC281911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90000"/>
              </a:lnSpc>
              <a:spcBef>
                <a:spcPct val="20000"/>
              </a:spcBef>
            </a:pPr>
            <a:r>
              <a:rPr lang="en-GB" b="1" i="1"/>
              <a:t>Strategic choices </a:t>
            </a:r>
            <a:r>
              <a:rPr lang="en-GB"/>
              <a:t>involve the options for strategy in terms of both the</a:t>
            </a:r>
            <a:r>
              <a:rPr lang="en-GB" b="1"/>
              <a:t> </a:t>
            </a:r>
            <a:r>
              <a:rPr lang="en-GB" b="1" i="1"/>
              <a:t>directions </a:t>
            </a:r>
            <a:r>
              <a:rPr lang="en-GB"/>
              <a:t>in</a:t>
            </a:r>
            <a:r>
              <a:rPr lang="en-GB" b="1"/>
              <a:t> </a:t>
            </a:r>
            <a:r>
              <a:rPr lang="en-GB"/>
              <a:t>which strategy might move and the </a:t>
            </a:r>
            <a:r>
              <a:rPr lang="en-GB" b="1" i="1"/>
              <a:t>methods </a:t>
            </a:r>
            <a:r>
              <a:rPr lang="en-GB"/>
              <a:t>by which strategy might be pursued.</a:t>
            </a:r>
            <a:endParaRPr lang="en-US"/>
          </a:p>
          <a:p>
            <a:pPr marL="282575" indent="-282575">
              <a:lnSpc>
                <a:spcPct val="90000"/>
              </a:lnSpc>
              <a:spcBef>
                <a:spcPct val="20000"/>
              </a:spcBef>
            </a:pPr>
            <a:r>
              <a:rPr lang="en-GB"/>
              <a:t>Fundamental questions for Strategic choice:</a:t>
            </a:r>
            <a:endParaRPr lang="en-US"/>
          </a:p>
          <a:p>
            <a:pPr marL="282575" indent="-282575">
              <a:lnSpc>
                <a:spcPct val="90000"/>
              </a:lnSpc>
              <a:spcBef>
                <a:spcPct val="20000"/>
              </a:spcBef>
            </a:pPr>
            <a:endParaRPr lang="en-GB"/>
          </a:p>
          <a:p>
            <a:pPr marL="352425" indent="-352425">
              <a:lnSpc>
                <a:spcPct val="90000"/>
              </a:lnSpc>
              <a:spcBef>
                <a:spcPct val="20000"/>
              </a:spcBef>
              <a:buFont typeface="Arial"/>
              <a:buChar char="•"/>
            </a:pPr>
            <a:r>
              <a:rPr lang="en-GB"/>
              <a:t>How should individual business units </a:t>
            </a:r>
            <a:r>
              <a:rPr lang="en-GB" b="1" i="1"/>
              <a:t>compete</a:t>
            </a:r>
            <a:r>
              <a:rPr lang="en-GB" b="1"/>
              <a:t>?</a:t>
            </a:r>
            <a:endParaRPr lang="en-US"/>
          </a:p>
          <a:p>
            <a:pPr marL="352425" indent="-352425">
              <a:lnSpc>
                <a:spcPct val="90000"/>
              </a:lnSpc>
              <a:spcBef>
                <a:spcPct val="20000"/>
              </a:spcBef>
              <a:buFont typeface="Arial"/>
              <a:buChar char="•"/>
            </a:pPr>
            <a:r>
              <a:rPr lang="en-GB"/>
              <a:t>Which businesses to include in the </a:t>
            </a:r>
            <a:r>
              <a:rPr lang="en-GB" b="1" i="1"/>
              <a:t>portfolio</a:t>
            </a:r>
            <a:r>
              <a:rPr lang="en-GB" b="1"/>
              <a:t>?</a:t>
            </a:r>
            <a:endParaRPr lang="en-US"/>
          </a:p>
          <a:p>
            <a:pPr marL="352425" indent="-352425">
              <a:lnSpc>
                <a:spcPct val="90000"/>
              </a:lnSpc>
              <a:spcBef>
                <a:spcPct val="20000"/>
              </a:spcBef>
              <a:buFont typeface="Arial"/>
              <a:buChar char="•"/>
            </a:pPr>
            <a:r>
              <a:rPr lang="en-GB"/>
              <a:t>Where should the organisation </a:t>
            </a:r>
            <a:r>
              <a:rPr lang="en-GB" b="1" i="1"/>
              <a:t>compete</a:t>
            </a:r>
            <a:endParaRPr lang="en-US"/>
          </a:p>
          <a:p>
            <a:pPr marL="352425" indent="-352425">
              <a:lnSpc>
                <a:spcPct val="90000"/>
              </a:lnSpc>
              <a:spcBef>
                <a:spcPct val="20000"/>
              </a:spcBef>
            </a:pPr>
            <a:r>
              <a:rPr lang="en-GB" b="1" i="1"/>
              <a:t>internationally</a:t>
            </a:r>
            <a:r>
              <a:rPr lang="en-GB" b="1"/>
              <a:t>?</a:t>
            </a:r>
            <a:endParaRPr lang="en-US"/>
          </a:p>
          <a:p>
            <a:pPr marL="352425" indent="-352425">
              <a:lnSpc>
                <a:spcPct val="90000"/>
              </a:lnSpc>
              <a:spcBef>
                <a:spcPct val="20000"/>
              </a:spcBef>
              <a:buFont typeface="Arial"/>
              <a:buChar char="•"/>
            </a:pPr>
            <a:r>
              <a:rPr lang="en-GB"/>
              <a:t>Is the organisation </a:t>
            </a:r>
            <a:r>
              <a:rPr lang="en-GB" b="1" i="1"/>
              <a:t>innovating</a:t>
            </a:r>
            <a:r>
              <a:rPr lang="en-GB" b="1"/>
              <a:t> </a:t>
            </a:r>
            <a:r>
              <a:rPr lang="en-GB"/>
              <a:t>appropriately?</a:t>
            </a:r>
            <a:endParaRPr lang="en-US"/>
          </a:p>
          <a:p>
            <a:pPr marL="352425" indent="-352425">
              <a:lnSpc>
                <a:spcPct val="90000"/>
              </a:lnSpc>
              <a:spcBef>
                <a:spcPct val="20000"/>
              </a:spcBef>
              <a:buFont typeface="Arial"/>
              <a:buChar char="•"/>
            </a:pPr>
            <a:r>
              <a:rPr lang="en-GB"/>
              <a:t>Should the organisation </a:t>
            </a:r>
            <a:r>
              <a:rPr lang="en-GB" b="1" i="1"/>
              <a:t>buy</a:t>
            </a:r>
            <a:r>
              <a:rPr lang="en-GB" b="1"/>
              <a:t> </a:t>
            </a:r>
            <a:r>
              <a:rPr lang="en-GB"/>
              <a:t>other</a:t>
            </a:r>
            <a:br>
              <a:rPr lang="en-GB">
                <a:cs typeface="+mn-lt"/>
              </a:rPr>
            </a:br>
            <a:r>
              <a:rPr lang="en-GB"/>
              <a:t>companies, form </a:t>
            </a:r>
            <a:r>
              <a:rPr lang="en-GB" b="1" i="1"/>
              <a:t>alliances </a:t>
            </a:r>
            <a:r>
              <a:rPr lang="en-GB" b="1"/>
              <a:t>or </a:t>
            </a:r>
            <a:r>
              <a:rPr lang="en-GB" b="1" i="1"/>
              <a:t>go it alone</a:t>
            </a:r>
            <a:r>
              <a:rPr lang="en-GB" b="1"/>
              <a:t>?</a:t>
            </a:r>
            <a:endParaRPr lang="en-US"/>
          </a:p>
          <a:p>
            <a:pPr>
              <a:lnSpc>
                <a:spcPct val="90000"/>
              </a:lnSpc>
              <a:spcBef>
                <a:spcPct val="20000"/>
              </a:spcBef>
            </a:pPr>
            <a:endParaRPr lang="en-GB"/>
          </a:p>
          <a:p>
            <a:pPr>
              <a:spcBef>
                <a:spcPct val="0"/>
              </a:spcBef>
            </a:pPr>
            <a:endParaRPr lang="en-GB" altLang="en-US">
              <a:cs typeface="Calibri"/>
            </a:endParaRPr>
          </a:p>
        </p:txBody>
      </p:sp>
      <p:sp>
        <p:nvSpPr>
          <p:cNvPr id="62468" name="Slide Number Placeholder 3">
            <a:extLst>
              <a:ext uri="{FF2B5EF4-FFF2-40B4-BE49-F238E27FC236}">
                <a16:creationId xmlns:a16="http://schemas.microsoft.com/office/drawing/2014/main" id="{BEA91600-2C88-6B4C-85F7-3717097550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169261-A008-E741-97EF-F3A2E328797D}" type="slidenum">
              <a:rPr lang="en-GB" altLang="en-US">
                <a:latin typeface="Calibri" panose="020F0502020204030204" pitchFamily="34" charset="0"/>
              </a:rPr>
              <a:pPr/>
              <a:t>16</a:t>
            </a:fld>
            <a:endParaRPr lang="en-GB" altLang="en-US">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D2B98595-AA27-8C4B-B550-360FFF564E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9CF973B4-D70B-4B48-AE9E-FB46AD2FA1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20000"/>
              </a:spcBef>
            </a:pPr>
            <a:r>
              <a:rPr lang="en-GB" b="1" i="1"/>
              <a:t>Strategy in action </a:t>
            </a:r>
            <a:r>
              <a:rPr lang="en-GB" b="1"/>
              <a:t>is about how strategies are </a:t>
            </a:r>
            <a:r>
              <a:rPr lang="en-GB" b="1" i="1"/>
              <a:t>formed</a:t>
            </a:r>
            <a:r>
              <a:rPr lang="en-GB" b="1"/>
              <a:t> and how they are </a:t>
            </a:r>
            <a:r>
              <a:rPr lang="en-GB" b="1" i="1"/>
              <a:t>implemented</a:t>
            </a:r>
            <a:r>
              <a:rPr lang="en-GB" b="1"/>
              <a:t>.</a:t>
            </a:r>
            <a:endParaRPr lang="en-GB"/>
          </a:p>
          <a:p>
            <a:pPr>
              <a:spcBef>
                <a:spcPct val="20000"/>
              </a:spcBef>
            </a:pPr>
            <a:endParaRPr lang="en-US"/>
          </a:p>
          <a:p>
            <a:pPr marL="282575" indent="-282575">
              <a:lnSpc>
                <a:spcPct val="90000"/>
              </a:lnSpc>
              <a:spcBef>
                <a:spcPct val="20000"/>
              </a:spcBef>
            </a:pPr>
            <a:r>
              <a:rPr lang="en-GB"/>
              <a:t>The emphasis is on the practicalities of managing. Fundamental questions for Strategy in action:</a:t>
            </a:r>
            <a:endParaRPr lang="en-US"/>
          </a:p>
          <a:p>
            <a:pPr marL="282575" indent="-282575">
              <a:lnSpc>
                <a:spcPct val="90000"/>
              </a:lnSpc>
              <a:spcBef>
                <a:spcPct val="20000"/>
              </a:spcBef>
            </a:pPr>
            <a:endParaRPr lang="en-GB"/>
          </a:p>
          <a:p>
            <a:pPr marL="361950" indent="-361950">
              <a:lnSpc>
                <a:spcPct val="90000"/>
              </a:lnSpc>
              <a:spcBef>
                <a:spcPct val="20000"/>
              </a:spcBef>
              <a:buFont typeface="Arial"/>
              <a:buChar char="•"/>
            </a:pPr>
            <a:r>
              <a:rPr lang="en-US"/>
              <a:t>Which strategies are </a:t>
            </a:r>
            <a:r>
              <a:rPr lang="en-US" b="1" i="1"/>
              <a:t>suitable, acceptable and feasible</a:t>
            </a:r>
            <a:r>
              <a:rPr lang="en-US"/>
              <a:t>?</a:t>
            </a:r>
          </a:p>
          <a:p>
            <a:pPr marL="361950" indent="-361950">
              <a:lnSpc>
                <a:spcPct val="90000"/>
              </a:lnSpc>
              <a:spcBef>
                <a:spcPct val="20000"/>
              </a:spcBef>
              <a:buFont typeface="Arial"/>
              <a:buChar char="•"/>
            </a:pPr>
            <a:r>
              <a:rPr lang="en-US"/>
              <a:t>What kind of </a:t>
            </a:r>
            <a:r>
              <a:rPr lang="en-US" b="1" i="1"/>
              <a:t>strategy-making process</a:t>
            </a:r>
            <a:r>
              <a:rPr lang="en-US"/>
              <a:t> is needed?</a:t>
            </a:r>
          </a:p>
          <a:p>
            <a:pPr marL="361950" indent="-361950">
              <a:lnSpc>
                <a:spcPct val="90000"/>
              </a:lnSpc>
              <a:spcBef>
                <a:spcPct val="20000"/>
              </a:spcBef>
              <a:buFont typeface="Arial"/>
              <a:buChar char="•"/>
            </a:pPr>
            <a:r>
              <a:rPr lang="en-US"/>
              <a:t>What are the required </a:t>
            </a:r>
            <a:r>
              <a:rPr lang="en-US" b="1" i="1" err="1"/>
              <a:t>organisation</a:t>
            </a:r>
            <a:r>
              <a:rPr lang="en-US" b="1" i="1"/>
              <a:t> structures and systems</a:t>
            </a:r>
            <a:r>
              <a:rPr lang="en-US"/>
              <a:t>?</a:t>
            </a:r>
          </a:p>
          <a:p>
            <a:pPr marL="361950" indent="-361950">
              <a:lnSpc>
                <a:spcPct val="90000"/>
              </a:lnSpc>
              <a:spcBef>
                <a:spcPct val="20000"/>
              </a:spcBef>
              <a:buFont typeface="Arial"/>
              <a:buChar char="•"/>
            </a:pPr>
            <a:r>
              <a:rPr lang="en-US"/>
              <a:t>How should the </a:t>
            </a:r>
            <a:r>
              <a:rPr lang="en-US" err="1"/>
              <a:t>organisation</a:t>
            </a:r>
            <a:r>
              <a:rPr lang="en-US"/>
              <a:t> </a:t>
            </a:r>
            <a:r>
              <a:rPr lang="en-US" b="1" i="1"/>
              <a:t>manage necessary changes </a:t>
            </a:r>
            <a:r>
              <a:rPr lang="en-US"/>
              <a:t>and what sort of </a:t>
            </a:r>
            <a:r>
              <a:rPr lang="en-US" b="1" i="1"/>
              <a:t>leadership</a:t>
            </a:r>
            <a:r>
              <a:rPr lang="en-US"/>
              <a:t> is </a:t>
            </a:r>
          </a:p>
          <a:p>
            <a:pPr indent="363220">
              <a:lnSpc>
                <a:spcPct val="90000"/>
              </a:lnSpc>
            </a:pPr>
            <a:r>
              <a:rPr lang="en-US"/>
              <a:t>necessary?</a:t>
            </a:r>
          </a:p>
          <a:p>
            <a:pPr marL="361950" indent="-361950">
              <a:lnSpc>
                <a:spcPct val="90000"/>
              </a:lnSpc>
              <a:spcBef>
                <a:spcPct val="20000"/>
              </a:spcBef>
              <a:buFont typeface="Arial"/>
              <a:buChar char="•"/>
            </a:pPr>
            <a:r>
              <a:rPr lang="en-US"/>
              <a:t>Who should do what in the strategy process?</a:t>
            </a:r>
            <a:br>
              <a:rPr lang="en-US">
                <a:cs typeface="+mn-lt"/>
              </a:rPr>
            </a:br>
            <a:r>
              <a:rPr lang="en-US"/>
              <a:t>Which </a:t>
            </a:r>
            <a:r>
              <a:rPr lang="en-US" b="1" i="1"/>
              <a:t>people</a:t>
            </a:r>
            <a:r>
              <a:rPr lang="en-US"/>
              <a:t> and what </a:t>
            </a:r>
            <a:r>
              <a:rPr lang="en-US" b="1" i="1"/>
              <a:t>activities</a:t>
            </a:r>
            <a:r>
              <a:rPr lang="en-US"/>
              <a:t>?</a:t>
            </a:r>
          </a:p>
          <a:p>
            <a:pPr>
              <a:spcBef>
                <a:spcPct val="0"/>
              </a:spcBef>
            </a:pPr>
            <a:endParaRPr lang="en-GB" altLang="en-US">
              <a:cs typeface="Calibri"/>
            </a:endParaRPr>
          </a:p>
        </p:txBody>
      </p:sp>
      <p:sp>
        <p:nvSpPr>
          <p:cNvPr id="68612" name="Slide Number Placeholder 3">
            <a:extLst>
              <a:ext uri="{FF2B5EF4-FFF2-40B4-BE49-F238E27FC236}">
                <a16:creationId xmlns:a16="http://schemas.microsoft.com/office/drawing/2014/main" id="{211A49A9-198B-C841-8846-1D77C973A0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6CFA733-4F46-0440-9CF9-553859F1CC7B}" type="slidenum">
              <a:rPr lang="en-GB" altLang="en-US">
                <a:latin typeface="Calibri" panose="020F0502020204030204" pitchFamily="34" charset="0"/>
              </a:rPr>
              <a:pPr/>
              <a:t>17</a:t>
            </a:fld>
            <a:endParaRPr lang="en-GB" altLang="en-US">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CE1CEF3B-2A23-9A4F-BD91-5355553CCE1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84AFE882-0322-0B48-A28A-5F9B32230D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Table 1.1 The strategy checklist</a:t>
            </a:r>
            <a:endParaRPr lang="en-GB" altLang="en-US"/>
          </a:p>
        </p:txBody>
      </p:sp>
      <p:sp>
        <p:nvSpPr>
          <p:cNvPr id="74756" name="Slide Number Placeholder 3">
            <a:extLst>
              <a:ext uri="{FF2B5EF4-FFF2-40B4-BE49-F238E27FC236}">
                <a16:creationId xmlns:a16="http://schemas.microsoft.com/office/drawing/2014/main" id="{CB17A8BF-0F26-DC41-9E0A-35A901BB682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71BF899-6493-7C46-B077-73AF331F3A11}" type="slidenum">
              <a:rPr lang="en-GB" altLang="en-US">
                <a:latin typeface="Calibri" panose="020F0502020204030204" pitchFamily="34" charset="0"/>
              </a:rPr>
              <a:pPr/>
              <a:t>18</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6693D0BB-7844-7049-A2BC-5BE1757F780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7466E548-1F95-B544-8055-3227C42E4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61620" indent="-261620">
              <a:lnSpc>
                <a:spcPct val="90000"/>
              </a:lnSpc>
              <a:spcBef>
                <a:spcPct val="20000"/>
              </a:spcBef>
            </a:pPr>
            <a:r>
              <a:rPr lang="en-GB"/>
              <a:t>All managers are concerned with strategy:</a:t>
            </a:r>
            <a:endParaRPr lang="en-US"/>
          </a:p>
          <a:p>
            <a:pPr marL="261620" indent="-261620">
              <a:lnSpc>
                <a:spcPct val="90000"/>
              </a:lnSpc>
              <a:spcBef>
                <a:spcPct val="20000"/>
              </a:spcBef>
            </a:pPr>
            <a:endParaRPr lang="en-GB"/>
          </a:p>
          <a:p>
            <a:pPr marL="171450" indent="-171450">
              <a:lnSpc>
                <a:spcPct val="90000"/>
              </a:lnSpc>
              <a:spcBef>
                <a:spcPct val="20000"/>
              </a:spcBef>
              <a:buFont typeface="Arial,Sans-Serif"/>
              <a:buChar char="•"/>
            </a:pPr>
            <a:r>
              <a:rPr lang="en-GB" b="1" i="1"/>
              <a:t>Top managers </a:t>
            </a:r>
            <a:r>
              <a:rPr lang="en-GB"/>
              <a:t>frequently formulate and control strategy but may also involve others in the process.</a:t>
            </a:r>
            <a:endParaRPr lang="en-US"/>
          </a:p>
          <a:p>
            <a:pPr marL="171450" indent="-171450">
              <a:lnSpc>
                <a:spcPct val="90000"/>
              </a:lnSpc>
              <a:spcBef>
                <a:spcPct val="20000"/>
              </a:spcBef>
              <a:buFont typeface="Arial,Sans-Serif"/>
              <a:buChar char="•"/>
            </a:pPr>
            <a:r>
              <a:rPr lang="en-GB" b="1" i="1"/>
              <a:t>Middle- and lower-level managers </a:t>
            </a:r>
            <a:r>
              <a:rPr lang="en-GB"/>
              <a:t>have to meet strategic objectives and deal with constraints.</a:t>
            </a:r>
            <a:endParaRPr lang="en-US"/>
          </a:p>
          <a:p>
            <a:pPr marL="171450" indent="-171450">
              <a:lnSpc>
                <a:spcPct val="90000"/>
              </a:lnSpc>
              <a:spcBef>
                <a:spcPct val="20000"/>
              </a:spcBef>
              <a:buFont typeface="Arial,Sans-Serif"/>
              <a:buChar char="•"/>
            </a:pPr>
            <a:r>
              <a:rPr lang="en-GB" b="1" i="1"/>
              <a:t>All managers </a:t>
            </a:r>
            <a:r>
              <a:rPr lang="en-GB"/>
              <a:t>have to communicate strategy to their teams and can contribute</a:t>
            </a:r>
            <a:br>
              <a:rPr lang="en-GB">
                <a:cs typeface="+mn-lt"/>
              </a:rPr>
            </a:br>
            <a:r>
              <a:rPr lang="en-GB"/>
              <a:t>to the formation of strategy through ideas and feedback.</a:t>
            </a:r>
            <a:endParaRPr lang="en-US"/>
          </a:p>
          <a:p>
            <a:pPr marL="171450" indent="-171450">
              <a:lnSpc>
                <a:spcPct val="90000"/>
              </a:lnSpc>
              <a:spcBef>
                <a:spcPct val="20000"/>
              </a:spcBef>
              <a:buFont typeface="Arial,Sans-Serif"/>
              <a:buChar char="•"/>
            </a:pPr>
            <a:endParaRPr lang="en-GB"/>
          </a:p>
          <a:p>
            <a:pPr marL="342900" indent="-342900">
              <a:lnSpc>
                <a:spcPct val="90000"/>
              </a:lnSpc>
              <a:spcBef>
                <a:spcPct val="20000"/>
              </a:spcBef>
            </a:pPr>
            <a:r>
              <a:rPr lang="en-GB"/>
              <a:t>Organisations may also use strategy specialists:</a:t>
            </a:r>
            <a:endParaRPr lang="en-US"/>
          </a:p>
          <a:p>
            <a:pPr marL="171450" indent="-171450">
              <a:lnSpc>
                <a:spcPct val="90000"/>
              </a:lnSpc>
              <a:spcBef>
                <a:spcPct val="20000"/>
              </a:spcBef>
              <a:buFont typeface="Arial"/>
              <a:buChar char="•"/>
            </a:pPr>
            <a:r>
              <a:rPr lang="en-GB"/>
              <a:t>Many large organisations have in-house </a:t>
            </a:r>
            <a:r>
              <a:rPr lang="en-GB" b="1" i="1"/>
              <a:t>strategic planning or analyst roles</a:t>
            </a:r>
            <a:r>
              <a:rPr lang="en-GB" b="1"/>
              <a:t>.</a:t>
            </a:r>
            <a:endParaRPr lang="en-US"/>
          </a:p>
          <a:p>
            <a:pPr marL="171450" indent="-171450">
              <a:lnSpc>
                <a:spcPct val="90000"/>
              </a:lnSpc>
              <a:spcBef>
                <a:spcPct val="20000"/>
              </a:spcBef>
              <a:buFont typeface="Arial,Sans-Serif"/>
              <a:buChar char="•"/>
            </a:pPr>
            <a:endParaRPr lang="en-GB"/>
          </a:p>
          <a:p>
            <a:pPr>
              <a:spcBef>
                <a:spcPct val="0"/>
              </a:spcBef>
            </a:pPr>
            <a:endParaRPr lang="en-GB" altLang="en-US">
              <a:cs typeface="Calibri"/>
            </a:endParaRPr>
          </a:p>
        </p:txBody>
      </p:sp>
      <p:sp>
        <p:nvSpPr>
          <p:cNvPr id="76804" name="Slide Number Placeholder 3">
            <a:extLst>
              <a:ext uri="{FF2B5EF4-FFF2-40B4-BE49-F238E27FC236}">
                <a16:creationId xmlns:a16="http://schemas.microsoft.com/office/drawing/2014/main" id="{AB9391B9-0635-9748-85A4-B94141565C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E656E46-1C2E-2C48-9CB5-403BE5543B4A}" type="slidenum">
              <a:rPr lang="en-GB" altLang="en-US">
                <a:latin typeface="Calibri" panose="020F0502020204030204" pitchFamily="34" charset="0"/>
              </a:rPr>
              <a:pPr/>
              <a:t>19</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31">
            <a:extLst>
              <a:ext uri="{FF2B5EF4-FFF2-40B4-BE49-F238E27FC236}">
                <a16:creationId xmlns:a16="http://schemas.microsoft.com/office/drawing/2014/main" id="{57D5034A-E02C-8C4F-B679-09CA01B7997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70B28A8-9DAA-A444-9A1A-A96780A30471}"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29699" name="Rectangle 2">
            <a:extLst>
              <a:ext uri="{FF2B5EF4-FFF2-40B4-BE49-F238E27FC236}">
                <a16:creationId xmlns:a16="http://schemas.microsoft.com/office/drawing/2014/main" id="{049FC4CB-062A-9349-9A7E-BAAD14559A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id="{6A937824-000C-F145-BAD5-CC010F5E05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extLst>
      <p:ext uri="{BB962C8B-B14F-4D97-AF65-F5344CB8AC3E}">
        <p14:creationId xmlns:p14="http://schemas.microsoft.com/office/powerpoint/2010/main" val="27338789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3B11BFF3-EC89-7B4A-87D7-9747BEC80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2034A2C3-99C7-4843-8DC9-47067FF04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9525" indent="-9525">
              <a:lnSpc>
                <a:spcPct val="120000"/>
              </a:lnSpc>
              <a:spcBef>
                <a:spcPts val="1200"/>
              </a:spcBef>
            </a:pPr>
            <a:r>
              <a:rPr lang="en-GB"/>
              <a:t>The</a:t>
            </a:r>
            <a:r>
              <a:rPr lang="en-GB" b="1"/>
              <a:t> </a:t>
            </a:r>
            <a:r>
              <a:rPr lang="en-GB" b="1" i="1"/>
              <a:t>Exploring Strategy Framework </a:t>
            </a:r>
            <a:r>
              <a:rPr lang="en-GB"/>
              <a:t>can be applied in many contexts.</a:t>
            </a:r>
            <a:endParaRPr lang="en-US"/>
          </a:p>
          <a:p>
            <a:pPr marL="9525" indent="-9525">
              <a:lnSpc>
                <a:spcPct val="120000"/>
              </a:lnSpc>
              <a:spcBef>
                <a:spcPts val="1200"/>
              </a:spcBef>
            </a:pPr>
            <a:endParaRPr lang="en-GB"/>
          </a:p>
          <a:p>
            <a:pPr marL="9525" indent="-9525">
              <a:lnSpc>
                <a:spcPct val="120000"/>
              </a:lnSpc>
              <a:spcBef>
                <a:spcPts val="1200"/>
              </a:spcBef>
            </a:pPr>
            <a:r>
              <a:rPr lang="en-GB"/>
              <a:t>In each context the balance of strategic issues differs:</a:t>
            </a:r>
            <a:endParaRPr lang="en-US">
              <a:cs typeface="Calibri"/>
            </a:endParaRPr>
          </a:p>
          <a:p>
            <a:pPr marL="361950" indent="-361950">
              <a:lnSpc>
                <a:spcPct val="120000"/>
              </a:lnSpc>
              <a:spcBef>
                <a:spcPts val="1200"/>
              </a:spcBef>
              <a:buFont typeface="Arial,Sans-Serif"/>
              <a:buChar char="•"/>
            </a:pPr>
            <a:r>
              <a:rPr lang="en-GB" b="1"/>
              <a:t>Small businesses </a:t>
            </a:r>
            <a:r>
              <a:rPr lang="en-GB"/>
              <a:t>(e.g. strategic purpose, growth issues and retaining independence).</a:t>
            </a:r>
            <a:endParaRPr lang="en-US"/>
          </a:p>
          <a:p>
            <a:pPr marL="361950" indent="-361950">
              <a:lnSpc>
                <a:spcPct val="120000"/>
              </a:lnSpc>
              <a:spcBef>
                <a:spcPts val="1200"/>
              </a:spcBef>
              <a:buFont typeface="Arial,Sans-Serif"/>
              <a:buChar char="•"/>
            </a:pPr>
            <a:r>
              <a:rPr lang="en-GB" b="1"/>
              <a:t>Multinational corporations </a:t>
            </a:r>
            <a:r>
              <a:rPr lang="en-GB"/>
              <a:t>(e.g. geographical scope; cultural issues and structure/control issues).</a:t>
            </a:r>
            <a:endParaRPr lang="en-US"/>
          </a:p>
          <a:p>
            <a:pPr marL="361950" indent="-361950">
              <a:lnSpc>
                <a:spcPct val="120000"/>
              </a:lnSpc>
              <a:spcBef>
                <a:spcPts val="1200"/>
              </a:spcBef>
              <a:buFont typeface="Arial,Sans-Serif"/>
              <a:buChar char="•"/>
            </a:pPr>
            <a:r>
              <a:rPr lang="en-GB" b="1"/>
              <a:t>Family Businesses: </a:t>
            </a:r>
            <a:r>
              <a:rPr lang="en-GB"/>
              <a:t>family concerns, strategic change and leadership.</a:t>
            </a:r>
          </a:p>
          <a:p>
            <a:pPr marL="361950" indent="-361950">
              <a:lnSpc>
                <a:spcPct val="120000"/>
              </a:lnSpc>
              <a:spcBef>
                <a:spcPts val="1200"/>
              </a:spcBef>
              <a:buFont typeface="Arial,Sans-Serif"/>
              <a:buChar char="•"/>
            </a:pPr>
            <a:r>
              <a:rPr lang="en-GB" b="1"/>
              <a:t>Public sector organisations </a:t>
            </a:r>
            <a:r>
              <a:rPr lang="en-GB"/>
              <a:t>(e.g. service/quality and </a:t>
            </a:r>
            <a:endParaRPr lang="en-US"/>
          </a:p>
          <a:p>
            <a:pPr marL="363220">
              <a:lnSpc>
                <a:spcPct val="120000"/>
              </a:lnSpc>
            </a:pPr>
            <a:r>
              <a:rPr lang="en-GB"/>
              <a:t>managing change issues).</a:t>
            </a:r>
            <a:endParaRPr lang="en-US"/>
          </a:p>
          <a:p>
            <a:pPr marL="361950" indent="-361950">
              <a:lnSpc>
                <a:spcPct val="120000"/>
              </a:lnSpc>
              <a:spcBef>
                <a:spcPts val="1200"/>
              </a:spcBef>
              <a:buFont typeface="Arial,Sans-Serif"/>
              <a:buChar char="•"/>
            </a:pPr>
            <a:r>
              <a:rPr lang="en-GB" b="1"/>
              <a:t>Not-for-profit organisations </a:t>
            </a:r>
            <a:r>
              <a:rPr lang="en-GB"/>
              <a:t>(e.g. purpose and funding</a:t>
            </a:r>
            <a:br>
              <a:rPr lang="en-GB">
                <a:cs typeface="+mn-lt"/>
              </a:rPr>
            </a:br>
            <a:r>
              <a:rPr lang="en-GB"/>
              <a:t>issues).</a:t>
            </a:r>
            <a:endParaRPr lang="en-US"/>
          </a:p>
          <a:p>
            <a:pPr>
              <a:spcBef>
                <a:spcPct val="0"/>
              </a:spcBef>
            </a:pPr>
            <a:endParaRPr lang="en-GB" altLang="en-US">
              <a:cs typeface="Calibri"/>
            </a:endParaRPr>
          </a:p>
        </p:txBody>
      </p:sp>
      <p:sp>
        <p:nvSpPr>
          <p:cNvPr id="82948" name="Slide Number Placeholder 3">
            <a:extLst>
              <a:ext uri="{FF2B5EF4-FFF2-40B4-BE49-F238E27FC236}">
                <a16:creationId xmlns:a16="http://schemas.microsoft.com/office/drawing/2014/main" id="{F6E3B19C-23E0-1C4B-B345-1F83327CB5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149201F-2F9D-0046-A013-8C0C851163D5}" type="slidenum">
              <a:rPr lang="en-GB" altLang="en-US">
                <a:latin typeface="Calibri" panose="020F0502020204030204" pitchFamily="34" charset="0"/>
              </a:rPr>
              <a:pPr/>
              <a:t>21</a:t>
            </a:fld>
            <a:endParaRPr lang="en-GB" altLang="en-US">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78B1373B-E065-C445-BED8-33E04149B5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AE8CB3F6-3E9D-A340-8FAF-DD23F901D4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71475" indent="-371475" algn="just">
              <a:spcBef>
                <a:spcPct val="20000"/>
              </a:spcBef>
              <a:buFont typeface="Arial"/>
              <a:buChar char="•"/>
            </a:pPr>
            <a:r>
              <a:rPr lang="en-GB"/>
              <a:t>Strategy is defined as: </a:t>
            </a:r>
            <a:endParaRPr lang="en-US"/>
          </a:p>
          <a:p>
            <a:pPr marL="771525" lvl="1" algn="just"/>
            <a:r>
              <a:rPr lang="en-GB"/>
              <a:t>‘the long-term </a:t>
            </a:r>
            <a:r>
              <a:rPr lang="en-GB" i="1"/>
              <a:t>direction</a:t>
            </a:r>
            <a:r>
              <a:rPr lang="en-GB"/>
              <a:t> of an organisation, formed by </a:t>
            </a:r>
            <a:r>
              <a:rPr lang="en-GB" i="1"/>
              <a:t>choices</a:t>
            </a:r>
            <a:r>
              <a:rPr lang="en-GB"/>
              <a:t> and </a:t>
            </a:r>
            <a:r>
              <a:rPr lang="en-GB" i="1"/>
              <a:t>actions</a:t>
            </a:r>
            <a:r>
              <a:rPr lang="en-GB"/>
              <a:t> about its </a:t>
            </a:r>
            <a:r>
              <a:rPr lang="en-GB" i="1"/>
              <a:t>resources</a:t>
            </a:r>
            <a:r>
              <a:rPr lang="en-GB"/>
              <a:t> and </a:t>
            </a:r>
            <a:r>
              <a:rPr lang="en-GB" i="1"/>
              <a:t>scope, </a:t>
            </a:r>
            <a:r>
              <a:rPr lang="en-GB"/>
              <a:t>in order to create advantageous </a:t>
            </a:r>
            <a:r>
              <a:rPr lang="en-GB" i="1"/>
              <a:t>positions</a:t>
            </a:r>
            <a:r>
              <a:rPr lang="en-GB"/>
              <a:t> relative to changing </a:t>
            </a:r>
            <a:r>
              <a:rPr lang="en-GB" i="1"/>
              <a:t>environme</a:t>
            </a:r>
            <a:r>
              <a:rPr lang="en-GB"/>
              <a:t>nt and </a:t>
            </a:r>
            <a:r>
              <a:rPr lang="en-GB" i="1"/>
              <a:t>stakeholder </a:t>
            </a:r>
            <a:r>
              <a:rPr lang="en-GB"/>
              <a:t>contexts’. </a:t>
            </a:r>
            <a:endParaRPr lang="en-US"/>
          </a:p>
          <a:p>
            <a:pPr marL="771525" lvl="1" algn="just"/>
            <a:endParaRPr lang="en-US"/>
          </a:p>
          <a:p>
            <a:pPr marL="371475" indent="-371475" algn="just">
              <a:spcBef>
                <a:spcPct val="20000"/>
              </a:spcBef>
              <a:buFont typeface="Arial"/>
              <a:buChar char="•"/>
            </a:pPr>
            <a:r>
              <a:rPr lang="en-US"/>
              <a:t>The work of strategy is to define and express the purpose of an </a:t>
            </a:r>
            <a:r>
              <a:rPr lang="en-GB"/>
              <a:t>organisation</a:t>
            </a:r>
            <a:r>
              <a:rPr lang="en-US"/>
              <a:t> through its </a:t>
            </a:r>
            <a:r>
              <a:rPr lang="en-US" b="1" i="1"/>
              <a:t>mission, vision, values </a:t>
            </a:r>
            <a:r>
              <a:rPr lang="en-US"/>
              <a:t>and </a:t>
            </a:r>
            <a:r>
              <a:rPr lang="en-US" b="1" i="1"/>
              <a:t>objectives</a:t>
            </a:r>
            <a:r>
              <a:rPr lang="en-US"/>
              <a:t>.</a:t>
            </a:r>
          </a:p>
          <a:p>
            <a:pPr marL="371475" indent="-371475" algn="just">
              <a:spcBef>
                <a:spcPct val="20000"/>
              </a:spcBef>
              <a:buFont typeface="Arial"/>
              <a:buChar char="•"/>
            </a:pPr>
            <a:endParaRPr lang="en-GB"/>
          </a:p>
          <a:p>
            <a:pPr marL="371475" indent="-371475" algn="just">
              <a:spcBef>
                <a:spcPct val="20000"/>
              </a:spcBef>
              <a:buFont typeface="Arial"/>
              <a:buChar char="•"/>
            </a:pPr>
            <a:r>
              <a:rPr lang="en-US"/>
              <a:t>Ideally a </a:t>
            </a:r>
            <a:r>
              <a:rPr lang="en-US" b="1" i="1"/>
              <a:t>strategy statement</a:t>
            </a:r>
            <a:r>
              <a:rPr lang="en-US" b="1"/>
              <a:t> </a:t>
            </a:r>
            <a:r>
              <a:rPr lang="en-US"/>
              <a:t>should include an </a:t>
            </a:r>
            <a:r>
              <a:rPr lang="en-GB"/>
              <a:t>organisation’s</a:t>
            </a:r>
            <a:r>
              <a:rPr lang="en-US"/>
              <a:t> </a:t>
            </a:r>
            <a:r>
              <a:rPr lang="en-US" b="1" i="1"/>
              <a:t>goals, scope</a:t>
            </a:r>
            <a:r>
              <a:rPr lang="en-US" b="1"/>
              <a:t> </a:t>
            </a:r>
            <a:r>
              <a:rPr lang="en-US"/>
              <a:t>of activities and the </a:t>
            </a:r>
            <a:r>
              <a:rPr lang="en-US" b="1" i="1"/>
              <a:t>advantages</a:t>
            </a:r>
            <a:r>
              <a:rPr lang="en-US" b="1"/>
              <a:t> </a:t>
            </a:r>
            <a:r>
              <a:rPr lang="en-US"/>
              <a:t>or</a:t>
            </a:r>
            <a:r>
              <a:rPr lang="en-US" b="1"/>
              <a:t> </a:t>
            </a:r>
            <a:r>
              <a:rPr lang="en-US" b="1" i="1"/>
              <a:t>capabilities</a:t>
            </a:r>
            <a:r>
              <a:rPr lang="en-US"/>
              <a:t> it brings to these goals and activities.</a:t>
            </a:r>
          </a:p>
          <a:p>
            <a:pPr marL="371475" indent="-371475" algn="just">
              <a:spcBef>
                <a:spcPct val="20000"/>
              </a:spcBef>
              <a:buFont typeface="Arial"/>
              <a:buChar char="•"/>
            </a:pPr>
            <a:endParaRPr lang="en-GB"/>
          </a:p>
          <a:p>
            <a:pPr marL="371475" indent="-371475" algn="just">
              <a:spcBef>
                <a:spcPct val="20000"/>
              </a:spcBef>
              <a:buFont typeface="Arial"/>
              <a:buChar char="•"/>
            </a:pPr>
            <a:r>
              <a:rPr lang="en-GB" b="1" i="1"/>
              <a:t>Corporate-level strategy </a:t>
            </a:r>
            <a:r>
              <a:rPr lang="en-GB"/>
              <a:t>is concerned with an organisation’s overall scope; </a:t>
            </a:r>
            <a:r>
              <a:rPr lang="en-GB" b="1" i="1"/>
              <a:t>business-level strategy </a:t>
            </a:r>
            <a:r>
              <a:rPr lang="en-GB"/>
              <a:t>is concerned with how  to compete; and </a:t>
            </a:r>
            <a:r>
              <a:rPr lang="en-GB" b="1" i="1"/>
              <a:t>functional strategy </a:t>
            </a:r>
            <a:r>
              <a:rPr lang="en-GB"/>
              <a:t>is concerned with how corporate- and business-level strategies are actually </a:t>
            </a:r>
            <a:endParaRPr lang="en-US"/>
          </a:p>
          <a:p>
            <a:pPr marL="363220" algn="just"/>
            <a:r>
              <a:rPr lang="en-GB"/>
              <a:t>delivered.</a:t>
            </a:r>
            <a:endParaRPr lang="en-US"/>
          </a:p>
          <a:p>
            <a:pPr marL="342900" indent="-342900">
              <a:spcBef>
                <a:spcPct val="20000"/>
              </a:spcBef>
            </a:pPr>
            <a:endParaRPr lang="en-GB"/>
          </a:p>
          <a:p>
            <a:pPr>
              <a:spcBef>
                <a:spcPct val="0"/>
              </a:spcBef>
            </a:pPr>
            <a:endParaRPr lang="en-GB" altLang="en-US">
              <a:cs typeface="Calibri"/>
            </a:endParaRPr>
          </a:p>
        </p:txBody>
      </p:sp>
      <p:sp>
        <p:nvSpPr>
          <p:cNvPr id="84996" name="Slide Number Placeholder 3">
            <a:extLst>
              <a:ext uri="{FF2B5EF4-FFF2-40B4-BE49-F238E27FC236}">
                <a16:creationId xmlns:a16="http://schemas.microsoft.com/office/drawing/2014/main" id="{7D1C92B2-A4FF-954E-8A8C-016A0E3D8EE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D2D51E0-9E75-7845-97D4-5A856CAFAFA8}" type="slidenum">
              <a:rPr lang="en-GB" altLang="en-US">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BD8BB12-BEAD-054E-9C46-77D2819375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152AB9B0-CD48-B94D-A42C-CA90C9CE42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61950" indent="-361950" algn="just">
              <a:spcBef>
                <a:spcPct val="20000"/>
              </a:spcBef>
              <a:buFont typeface="Arial"/>
              <a:buChar char="•"/>
            </a:pPr>
            <a:r>
              <a:rPr lang="en-GB"/>
              <a:t>The </a:t>
            </a:r>
            <a:r>
              <a:rPr lang="en-GB" b="1" i="1"/>
              <a:t>Exploring Strategy Framework</a:t>
            </a:r>
            <a:r>
              <a:rPr lang="en-GB"/>
              <a:t> has three major elements: </a:t>
            </a:r>
            <a:endParaRPr lang="en-US"/>
          </a:p>
          <a:p>
            <a:pPr marL="661670" lvl="1" indent="-261620" algn="just">
              <a:spcBef>
                <a:spcPct val="20000"/>
              </a:spcBef>
              <a:buAutoNum type="arabicPeriod"/>
            </a:pPr>
            <a:r>
              <a:rPr lang="en-GB"/>
              <a:t>understanding the </a:t>
            </a:r>
            <a:r>
              <a:rPr lang="en-GB" b="1" i="1"/>
              <a:t>strategic position</a:t>
            </a:r>
            <a:r>
              <a:rPr lang="en-GB"/>
              <a:t>, </a:t>
            </a:r>
            <a:endParaRPr lang="en-US"/>
          </a:p>
          <a:p>
            <a:pPr marL="661670" lvl="1" indent="-261620" algn="just">
              <a:spcBef>
                <a:spcPct val="20000"/>
              </a:spcBef>
              <a:buAutoNum type="arabicPeriod"/>
            </a:pPr>
            <a:r>
              <a:rPr lang="en-GB"/>
              <a:t>making </a:t>
            </a:r>
            <a:r>
              <a:rPr lang="en-GB" b="1" i="1"/>
              <a:t>strategic choices</a:t>
            </a:r>
            <a:r>
              <a:rPr lang="en-GB" b="1"/>
              <a:t> </a:t>
            </a:r>
            <a:r>
              <a:rPr lang="en-GB"/>
              <a:t>for the future </a:t>
            </a:r>
            <a:endParaRPr lang="en-US"/>
          </a:p>
          <a:p>
            <a:pPr marL="661670" lvl="1" indent="-261620" algn="just">
              <a:spcBef>
                <a:spcPct val="20000"/>
              </a:spcBef>
              <a:buAutoNum type="arabicPeriod"/>
            </a:pPr>
            <a:r>
              <a:rPr lang="en-GB"/>
              <a:t>managing </a:t>
            </a:r>
            <a:r>
              <a:rPr lang="en-GB" b="1" i="1"/>
              <a:t>strategy in action. </a:t>
            </a:r>
            <a:endParaRPr lang="en-US"/>
          </a:p>
          <a:p>
            <a:pPr marL="361950" indent="-361950" algn="just">
              <a:spcBef>
                <a:spcPct val="20000"/>
              </a:spcBef>
              <a:buFont typeface="Arial"/>
              <a:buChar char="•"/>
            </a:pPr>
            <a:r>
              <a:rPr lang="en-GB"/>
              <a:t>Strategy work is done by </a:t>
            </a:r>
            <a:r>
              <a:rPr lang="en-GB" b="1" i="1"/>
              <a:t>managers</a:t>
            </a:r>
            <a:r>
              <a:rPr lang="en-GB"/>
              <a:t> throughout an organisation, as well as specialist </a:t>
            </a:r>
            <a:r>
              <a:rPr lang="en-GB" b="1" i="1"/>
              <a:t>strategic planners.</a:t>
            </a:r>
            <a:endParaRPr lang="en-US"/>
          </a:p>
          <a:p>
            <a:pPr marL="361950" indent="-361950" algn="just">
              <a:spcBef>
                <a:spcPct val="20000"/>
              </a:spcBef>
              <a:buFont typeface="Arial"/>
              <a:buChar char="•"/>
            </a:pPr>
            <a:r>
              <a:rPr lang="en-GB"/>
              <a:t>Research on strategy </a:t>
            </a:r>
            <a:r>
              <a:rPr lang="en-GB" b="1" i="1"/>
              <a:t>context</a:t>
            </a:r>
            <a:r>
              <a:rPr lang="en-GB"/>
              <a:t>,</a:t>
            </a:r>
            <a:r>
              <a:rPr lang="en-GB" b="1" i="1"/>
              <a:t> content </a:t>
            </a:r>
            <a:r>
              <a:rPr lang="en-GB"/>
              <a:t>and</a:t>
            </a:r>
            <a:r>
              <a:rPr lang="en-GB" b="1" i="1"/>
              <a:t> process</a:t>
            </a:r>
            <a:r>
              <a:rPr lang="en-GB"/>
              <a:t> shows how the analytical perspectives of economics, sociology </a:t>
            </a:r>
            <a:endParaRPr lang="en-US"/>
          </a:p>
          <a:p>
            <a:pPr marL="363220" algn="just"/>
            <a:r>
              <a:rPr lang="en-GB"/>
              <a:t>and psychology can all provide practical insights for</a:t>
            </a:r>
            <a:br>
              <a:rPr lang="en-GB">
                <a:cs typeface="+mn-lt"/>
              </a:rPr>
            </a:br>
            <a:r>
              <a:rPr lang="en-GB"/>
              <a:t>approaching strategy issues.</a:t>
            </a:r>
            <a:endParaRPr lang="en-US"/>
          </a:p>
          <a:p>
            <a:pPr marL="363220" algn="just"/>
            <a:endParaRPr lang="en-GB"/>
          </a:p>
          <a:p>
            <a:pPr marL="706120" indent="-171450" algn="just">
              <a:buFont typeface="Arial"/>
              <a:buChar char="•"/>
            </a:pPr>
            <a:r>
              <a:rPr lang="en-GB"/>
              <a:t>Although the fundamentals of strategy may be similar, strategy varies by </a:t>
            </a:r>
            <a:r>
              <a:rPr lang="en-GB" b="1" i="1"/>
              <a:t>organisational context</a:t>
            </a:r>
            <a:r>
              <a:rPr lang="en-GB"/>
              <a:t>,</a:t>
            </a:r>
            <a:r>
              <a:rPr lang="en-GB" b="1" i="1"/>
              <a:t> </a:t>
            </a:r>
            <a:r>
              <a:rPr lang="en-GB"/>
              <a:t>for example, public sector vs private industry. .</a:t>
            </a:r>
            <a:endParaRPr lang="en-GB">
              <a:cs typeface="Calibri"/>
            </a:endParaRPr>
          </a:p>
          <a:p>
            <a:pPr>
              <a:spcBef>
                <a:spcPct val="0"/>
              </a:spcBef>
            </a:pPr>
            <a:endParaRPr lang="en-GB" altLang="en-US">
              <a:cs typeface="Calibri"/>
            </a:endParaRPr>
          </a:p>
        </p:txBody>
      </p:sp>
      <p:sp>
        <p:nvSpPr>
          <p:cNvPr id="87044" name="Slide Number Placeholder 3">
            <a:extLst>
              <a:ext uri="{FF2B5EF4-FFF2-40B4-BE49-F238E27FC236}">
                <a16:creationId xmlns:a16="http://schemas.microsoft.com/office/drawing/2014/main" id="{0EF7C9BD-1ED6-FB47-A5C1-5772A6E27B0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D80949D-E3FA-1246-8C6E-9652C8732893}" type="slidenum">
              <a:rPr lang="en-GB" altLang="en-US">
                <a:latin typeface="Calibri" panose="020F0502020204030204" pitchFamily="34" charset="0"/>
              </a:rPr>
              <a:pPr/>
              <a:t>23</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07/05/2026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07/05/2026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07/05/2026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07/05/2026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07/05/2026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07/05/2026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07/05/2026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07/05/2026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471488"/>
            <a:ext cx="8229600" cy="747712"/>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39829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07/05/2026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tiff"/><Relationship Id="rId4" Type="http://schemas.openxmlformats.org/officeDocument/2006/relationships/image" Target="../media/image8.tiff"/></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a-khXeX3ZZQ?feature=oembed" TargetMode="External"/><Relationship Id="rId1" Type="http://schemas.openxmlformats.org/officeDocument/2006/relationships/video" Target="https://www.youtube.com/embed/IgMqctjVpyY?start=36&amp;feature=oembed" TargetMode="Externa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hyperlink" Target="https://youtu.be/a-khXeX3ZZQ"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8ygoE2YiHCs?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1.tiff"/><Relationship Id="rId3" Type="http://schemas.openxmlformats.org/officeDocument/2006/relationships/image" Target="../media/image16.tiff"/><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9.tiff"/><Relationship Id="rId5" Type="http://schemas.openxmlformats.org/officeDocument/2006/relationships/image" Target="../media/image18.tiff"/><Relationship Id="rId4" Type="http://schemas.openxmlformats.org/officeDocument/2006/relationships/image" Target="../media/image17.tiff"/><Relationship Id="rId9" Type="http://schemas.openxmlformats.org/officeDocument/2006/relationships/image" Target="../media/image22.tiff"/></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2517914" y="2693987"/>
            <a:ext cx="6304124" cy="1470025"/>
          </a:xfrm>
          <a:solidFill>
            <a:schemeClr val="bg1"/>
          </a:solidFill>
        </p:spPr>
        <p:txBody>
          <a:bodyPr>
            <a:normAutofit fontScale="90000"/>
          </a:bodyPr>
          <a:lstStyle/>
          <a:p>
            <a:r>
              <a:rPr lang="en-GB" sz="3200" b="1"/>
              <a:t>1 - Strategic Management: </a:t>
            </a:r>
            <a:br>
              <a:rPr lang="en-GB" sz="3200" b="1"/>
            </a:br>
            <a:r>
              <a:rPr lang="en-GB" sz="3200" b="1"/>
              <a:t>An introduction to the key concepts     ( part 2)  </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301967" y="784883"/>
            <a:ext cx="6400800" cy="1470025"/>
          </a:xfrm>
          <a:solidFill>
            <a:schemeClr val="bg1"/>
          </a:solidFill>
        </p:spPr>
        <p:txBody>
          <a:bodyPr vert="horz" lIns="91440" tIns="45720" rIns="91440" bIns="45720" rtlCol="0" anchor="t">
            <a:normAutofit fontScale="92500" lnSpcReduction="10000"/>
          </a:bodyPr>
          <a:lstStyle/>
          <a:p>
            <a:r>
              <a:rPr lang="en-GB" b="1" dirty="0">
                <a:solidFill>
                  <a:srgbClr val="0070C0"/>
                </a:solidFill>
              </a:rPr>
              <a:t>1 –</a:t>
            </a:r>
            <a:r>
              <a:rPr lang="en-GB" b="1" dirty="0" err="1">
                <a:solidFill>
                  <a:srgbClr val="0070C0"/>
                </a:solidFill>
              </a:rPr>
              <a:t>Rheolaeth</a:t>
            </a:r>
            <a:r>
              <a:rPr lang="en-GB" b="1" dirty="0">
                <a:solidFill>
                  <a:srgbClr val="0070C0"/>
                </a:solidFill>
              </a:rPr>
              <a:t> </a:t>
            </a:r>
            <a:r>
              <a:rPr lang="en-GB" b="1" dirty="0" err="1">
                <a:solidFill>
                  <a:srgbClr val="0070C0"/>
                </a:solidFill>
              </a:rPr>
              <a:t>Strategol</a:t>
            </a:r>
            <a:r>
              <a:rPr lang="en-GB" b="1" dirty="0">
                <a:solidFill>
                  <a:srgbClr val="0070C0"/>
                </a:solidFill>
              </a:rPr>
              <a:t> – </a:t>
            </a:r>
            <a:r>
              <a:rPr lang="en-GB" b="1" dirty="0" err="1">
                <a:solidFill>
                  <a:srgbClr val="0070C0"/>
                </a:solidFill>
              </a:rPr>
              <a:t>Cyflwyniad</a:t>
            </a:r>
            <a:r>
              <a:rPr lang="en-GB" b="1" dirty="0">
                <a:solidFill>
                  <a:srgbClr val="0070C0"/>
                </a:solidFill>
              </a:rPr>
              <a:t> </a:t>
            </a:r>
            <a:r>
              <a:rPr lang="en-GB" b="1" dirty="0" err="1">
                <a:solidFill>
                  <a:srgbClr val="0070C0"/>
                </a:solidFill>
              </a:rPr>
              <a:t>i</a:t>
            </a:r>
            <a:r>
              <a:rPr lang="en-GB" b="1" dirty="0">
                <a:solidFill>
                  <a:srgbClr val="0070C0"/>
                </a:solidFill>
              </a:rPr>
              <a:t> gysyniadau allweddol</a:t>
            </a:r>
          </a:p>
          <a:p>
            <a:r>
              <a:rPr lang="en-GB" b="1">
                <a:solidFill>
                  <a:srgbClr val="0070C0"/>
                </a:solidFill>
              </a:rPr>
              <a:t>(Rhan 2)</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11A50DC-4DE9-6341-9F5B-CD6FA2366157}"/>
              </a:ext>
            </a:extLst>
          </p:cNvPr>
          <p:cNvSpPr>
            <a:spLocks noGrp="1"/>
          </p:cNvSpPr>
          <p:nvPr>
            <p:ph type="title"/>
          </p:nvPr>
        </p:nvSpPr>
        <p:spPr>
          <a:xfrm>
            <a:off x="457200" y="180975"/>
            <a:ext cx="8229600" cy="822325"/>
          </a:xfrm>
          <a:solidFill>
            <a:srgbClr val="002060"/>
          </a:solidFill>
        </p:spPr>
        <p:txBody>
          <a:bodyPr>
            <a:normAutofit/>
          </a:bodyPr>
          <a:lstStyle/>
          <a:p>
            <a:pPr eaLnBrk="1" hangingPunct="1"/>
            <a:r>
              <a:rPr lang="en-US" altLang="en-US" sz="3600">
                <a:solidFill>
                  <a:schemeClr val="bg1"/>
                </a:solidFill>
              </a:rPr>
              <a:t>Week 1 -  Learning outcomes</a:t>
            </a:r>
          </a:p>
        </p:txBody>
      </p:sp>
      <p:sp>
        <p:nvSpPr>
          <p:cNvPr id="290819" name="Rectangle 3">
            <a:extLst>
              <a:ext uri="{FF2B5EF4-FFF2-40B4-BE49-F238E27FC236}">
                <a16:creationId xmlns:a16="http://schemas.microsoft.com/office/drawing/2014/main" id="{C6637E5F-DE09-444E-BE3D-DB72BFADADFA}"/>
              </a:ext>
            </a:extLst>
          </p:cNvPr>
          <p:cNvSpPr>
            <a:spLocks noGrp="1"/>
          </p:cNvSpPr>
          <p:nvPr>
            <p:ph idx="1"/>
          </p:nvPr>
        </p:nvSpPr>
        <p:spPr>
          <a:xfrm>
            <a:off x="457200" y="1388268"/>
            <a:ext cx="4825999" cy="4081463"/>
          </a:xfrm>
        </p:spPr>
        <p:txBody>
          <a:bodyPr vert="horz" lIns="91440" tIns="45720" rIns="91440" bIns="45720" rtlCol="0" anchor="t">
            <a:normAutofit lnSpcReduction="10000"/>
          </a:bodyPr>
          <a:lstStyle/>
          <a:p>
            <a:pPr marL="352425" indent="-352425" eaLnBrk="1" hangingPunct="1">
              <a:buFontTx/>
              <a:buChar char="•"/>
            </a:pPr>
            <a:endParaRPr lang="en-GB" altLang="en-US" sz="1600">
              <a:cs typeface="Arial" panose="020B0604020202020204" pitchFamily="34" charset="0"/>
            </a:endParaRPr>
          </a:p>
          <a:p>
            <a:pPr marL="352425" indent="-352425" eaLnBrk="1" hangingPunct="1">
              <a:buFontTx/>
              <a:buChar char="•"/>
            </a:pPr>
            <a:r>
              <a:rPr lang="en-GB" altLang="en-US" sz="1600">
                <a:solidFill>
                  <a:schemeClr val="bg1">
                    <a:lumMod val="65000"/>
                  </a:schemeClr>
                </a:solidFill>
                <a:cs typeface="Arial"/>
              </a:rPr>
              <a:t>Understanding the term </a:t>
            </a:r>
            <a:r>
              <a:rPr lang="en-GB" altLang="en-US" sz="1600" b="1">
                <a:solidFill>
                  <a:schemeClr val="bg1">
                    <a:lumMod val="65000"/>
                  </a:schemeClr>
                </a:solidFill>
                <a:cs typeface="Arial"/>
              </a:rPr>
              <a:t>strategy and its purpose and place </a:t>
            </a:r>
            <a:r>
              <a:rPr lang="en-GB" altLang="en-US" sz="1600">
                <a:solidFill>
                  <a:schemeClr val="bg1">
                    <a:lumMod val="65000"/>
                  </a:schemeClr>
                </a:solidFill>
                <a:cs typeface="Arial"/>
              </a:rPr>
              <a:t>in an organisation</a:t>
            </a:r>
          </a:p>
          <a:p>
            <a:pPr marL="0" indent="0" eaLnBrk="1" hangingPunct="1">
              <a:buNone/>
            </a:pPr>
            <a:endParaRPr lang="en-GB" altLang="en-US" sz="1600">
              <a:solidFill>
                <a:schemeClr val="bg1">
                  <a:lumMod val="65000"/>
                </a:schemeClr>
              </a:solidFill>
              <a:cs typeface="Arial" panose="020B0604020202020204" pitchFamily="34" charset="0"/>
            </a:endParaRPr>
          </a:p>
          <a:p>
            <a:pPr marL="352425" indent="-352425" eaLnBrk="1" hangingPunct="1">
              <a:buFontTx/>
              <a:buChar char="•"/>
            </a:pPr>
            <a:r>
              <a:rPr lang="en-GB" altLang="en-US" sz="1600">
                <a:solidFill>
                  <a:schemeClr val="bg1">
                    <a:lumMod val="65000"/>
                  </a:schemeClr>
                </a:solidFill>
                <a:cs typeface="Arial"/>
              </a:rPr>
              <a:t>Summarise the strategy of an organisation in a ‘</a:t>
            </a:r>
            <a:r>
              <a:rPr lang="en-GB" altLang="en-US" sz="1600" b="1" i="1">
                <a:solidFill>
                  <a:schemeClr val="bg1">
                    <a:lumMod val="65000"/>
                  </a:schemeClr>
                </a:solidFill>
                <a:cs typeface="Arial"/>
              </a:rPr>
              <a:t>strategy statement </a:t>
            </a:r>
            <a:r>
              <a:rPr lang="en-GB" altLang="en-US" sz="1600">
                <a:solidFill>
                  <a:schemeClr val="bg1">
                    <a:lumMod val="65000"/>
                  </a:schemeClr>
                </a:solidFill>
                <a:cs typeface="Arial"/>
              </a:rPr>
              <a:t>’.</a:t>
            </a:r>
          </a:p>
          <a:p>
            <a:pPr marL="352425" indent="-352425" eaLnBrk="1" hangingPunct="1">
              <a:buFontTx/>
              <a:buChar char="•"/>
            </a:pPr>
            <a:endParaRPr lang="en-GB" altLang="en-US" sz="1600">
              <a:solidFill>
                <a:schemeClr val="bg1">
                  <a:lumMod val="65000"/>
                </a:schemeClr>
              </a:solidFill>
              <a:cs typeface="Arial" panose="020B0604020202020204" pitchFamily="34" charset="0"/>
            </a:endParaRPr>
          </a:p>
          <a:p>
            <a:pPr marL="352425" indent="-352425" eaLnBrk="1" hangingPunct="1">
              <a:buFontTx/>
              <a:buChar char="•"/>
            </a:pPr>
            <a:r>
              <a:rPr lang="en-GB" altLang="en-US" sz="1600">
                <a:cs typeface="Arial" panose="020B0604020202020204" pitchFamily="34" charset="0"/>
              </a:rPr>
              <a:t>Identify key issues for an organisation’s strategy according to the </a:t>
            </a:r>
            <a:r>
              <a:rPr lang="en-GB" altLang="en-US" sz="1600" b="1" i="1">
                <a:cs typeface="Arial" panose="020B0604020202020204" pitchFamily="34" charset="0"/>
              </a:rPr>
              <a:t>Exploring Strategy Framework. </a:t>
            </a:r>
          </a:p>
          <a:p>
            <a:pPr marL="352425" indent="-352425" eaLnBrk="1" hangingPunct="1">
              <a:buFontTx/>
              <a:buChar char="•"/>
            </a:pPr>
            <a:endParaRPr lang="en-GB" altLang="en-US" sz="1600">
              <a:cs typeface="Arial" panose="020B0604020202020204" pitchFamily="34" charset="0"/>
            </a:endParaRPr>
          </a:p>
          <a:p>
            <a:pPr marL="352425" indent="-352425" eaLnBrk="1" hangingPunct="1">
              <a:buFontTx/>
              <a:buChar char="•"/>
            </a:pPr>
            <a:r>
              <a:rPr lang="en-GB" altLang="en-US" sz="1600">
                <a:cs typeface="Arial" panose="020B0604020202020204" pitchFamily="34" charset="0"/>
              </a:rPr>
              <a:t>Understand different people’s roles in </a:t>
            </a:r>
            <a:r>
              <a:rPr lang="en-GB" altLang="en-US" sz="1600" b="1" i="1">
                <a:cs typeface="Arial" panose="020B0604020202020204" pitchFamily="34" charset="0"/>
              </a:rPr>
              <a:t>strategy work</a:t>
            </a:r>
            <a:r>
              <a:rPr lang="en-GB" altLang="en-US" sz="1600">
                <a:cs typeface="Arial" panose="020B0604020202020204" pitchFamily="34" charset="0"/>
              </a:rPr>
              <a:t>.</a:t>
            </a:r>
          </a:p>
          <a:p>
            <a:pPr marL="352425" indent="-352425" eaLnBrk="1" hangingPunct="1">
              <a:buFontTx/>
              <a:buChar char="•"/>
            </a:pPr>
            <a:endParaRPr lang="en-GB" altLang="en-US" sz="1600">
              <a:cs typeface="Arial" panose="020B0604020202020204" pitchFamily="34" charset="0"/>
            </a:endParaRPr>
          </a:p>
          <a:p>
            <a:pPr marL="352425" indent="-352425" eaLnBrk="1" hangingPunct="1">
              <a:buFontTx/>
              <a:buChar char="•"/>
            </a:pPr>
            <a:r>
              <a:rPr lang="en-GB" altLang="en-US" sz="1600">
                <a:solidFill>
                  <a:schemeClr val="bg1">
                    <a:lumMod val="65000"/>
                  </a:schemeClr>
                </a:solidFill>
                <a:cs typeface="Arial"/>
              </a:rPr>
              <a:t>Introduce you to the Module Assignment</a:t>
            </a:r>
          </a:p>
        </p:txBody>
      </p:sp>
      <p:pic>
        <p:nvPicPr>
          <p:cNvPr id="2" name="Picture 1">
            <a:extLst>
              <a:ext uri="{FF2B5EF4-FFF2-40B4-BE49-F238E27FC236}">
                <a16:creationId xmlns:a16="http://schemas.microsoft.com/office/drawing/2014/main" id="{3D15AB4B-AA21-9181-67EE-184767968A45}"/>
              </a:ext>
            </a:extLst>
          </p:cNvPr>
          <p:cNvPicPr>
            <a:picLocks noChangeAspect="1"/>
          </p:cNvPicPr>
          <p:nvPr/>
        </p:nvPicPr>
        <p:blipFill>
          <a:blip r:embed="rId3"/>
          <a:stretch>
            <a:fillRect/>
          </a:stretch>
        </p:blipFill>
        <p:spPr>
          <a:xfrm>
            <a:off x="5761672" y="2110422"/>
            <a:ext cx="2619375" cy="1743075"/>
          </a:xfrm>
          <a:prstGeom prst="rect">
            <a:avLst/>
          </a:prstGeom>
        </p:spPr>
      </p:pic>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90819">
                                            <p:txEl>
                                              <p:pRg st="1" end="1"/>
                                            </p:txEl>
                                          </p:spTgt>
                                        </p:tgtEl>
                                        <p:attrNameLst>
                                          <p:attrName>style.visibility</p:attrName>
                                        </p:attrNameLst>
                                      </p:cBhvr>
                                      <p:to>
                                        <p:strVal val="visible"/>
                                      </p:to>
                                    </p:set>
                                    <p:animEffect transition="in" filter="blinds(horizontal)">
                                      <p:cBhvr>
                                        <p:cTn id="7" dur="500"/>
                                        <p:tgtEl>
                                          <p:spTgt spid="29081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90819">
                                            <p:txEl>
                                              <p:pRg st="3" end="3"/>
                                            </p:txEl>
                                          </p:spTgt>
                                        </p:tgtEl>
                                        <p:attrNameLst>
                                          <p:attrName>style.visibility</p:attrName>
                                        </p:attrNameLst>
                                      </p:cBhvr>
                                      <p:to>
                                        <p:strVal val="visible"/>
                                      </p:to>
                                    </p:set>
                                    <p:animEffect transition="in" filter="blinds(horizontal)">
                                      <p:cBhvr>
                                        <p:cTn id="12" dur="500"/>
                                        <p:tgtEl>
                                          <p:spTgt spid="290819">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90819">
                                            <p:txEl>
                                              <p:pRg st="5" end="5"/>
                                            </p:txEl>
                                          </p:spTgt>
                                        </p:tgtEl>
                                        <p:attrNameLst>
                                          <p:attrName>style.visibility</p:attrName>
                                        </p:attrNameLst>
                                      </p:cBhvr>
                                      <p:to>
                                        <p:strVal val="visible"/>
                                      </p:to>
                                    </p:set>
                                    <p:animEffect transition="in" filter="blinds(horizontal)">
                                      <p:cBhvr>
                                        <p:cTn id="17" dur="500"/>
                                        <p:tgtEl>
                                          <p:spTgt spid="290819">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90819">
                                            <p:txEl>
                                              <p:pRg st="7" end="7"/>
                                            </p:txEl>
                                          </p:spTgt>
                                        </p:tgtEl>
                                        <p:attrNameLst>
                                          <p:attrName>style.visibility</p:attrName>
                                        </p:attrNameLst>
                                      </p:cBhvr>
                                      <p:to>
                                        <p:strVal val="visible"/>
                                      </p:to>
                                    </p:set>
                                    <p:animEffect transition="in" filter="blinds(horizontal)">
                                      <p:cBhvr>
                                        <p:cTn id="22" dur="500"/>
                                        <p:tgtEl>
                                          <p:spTgt spid="290819">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90819">
                                            <p:txEl>
                                              <p:pRg st="9" end="9"/>
                                            </p:txEl>
                                          </p:spTgt>
                                        </p:tgtEl>
                                        <p:attrNameLst>
                                          <p:attrName>style.visibility</p:attrName>
                                        </p:attrNameLst>
                                      </p:cBhvr>
                                      <p:to>
                                        <p:strVal val="visible"/>
                                      </p:to>
                                    </p:set>
                                    <p:animEffect transition="in" filter="blinds(horizontal)">
                                      <p:cBhvr>
                                        <p:cTn id="27" dur="500"/>
                                        <p:tgtEl>
                                          <p:spTgt spid="29081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081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2D7D7D95-D557-2141-B7A9-EAF12F723B3A}"/>
              </a:ext>
            </a:extLst>
          </p:cNvPr>
          <p:cNvSpPr>
            <a:spLocks noGrp="1"/>
          </p:cNvSpPr>
          <p:nvPr>
            <p:ph type="title"/>
          </p:nvPr>
        </p:nvSpPr>
        <p:spPr>
          <a:xfrm>
            <a:off x="447675" y="227013"/>
            <a:ext cx="8229600" cy="960025"/>
          </a:xfrm>
          <a:solidFill>
            <a:srgbClr val="002060"/>
          </a:solidFill>
        </p:spPr>
        <p:txBody>
          <a:bodyPr>
            <a:normAutofit/>
          </a:bodyPr>
          <a:lstStyle/>
          <a:p>
            <a:pPr eaLnBrk="1" hangingPunct="1"/>
            <a:r>
              <a:rPr lang="en-GB" altLang="en-US">
                <a:solidFill>
                  <a:srgbClr val="FFFFFF"/>
                </a:solidFill>
              </a:rPr>
              <a:t>Vision statements</a:t>
            </a:r>
          </a:p>
        </p:txBody>
      </p:sp>
      <p:sp>
        <p:nvSpPr>
          <p:cNvPr id="13315" name="Content Placeholder 2">
            <a:extLst>
              <a:ext uri="{FF2B5EF4-FFF2-40B4-BE49-F238E27FC236}">
                <a16:creationId xmlns:a16="http://schemas.microsoft.com/office/drawing/2014/main" id="{A197FFED-FB1C-4312-8F40-DC797832E016}"/>
              </a:ext>
            </a:extLst>
          </p:cNvPr>
          <p:cNvSpPr>
            <a:spLocks noGrp="1"/>
          </p:cNvSpPr>
          <p:nvPr>
            <p:ph idx="1"/>
          </p:nvPr>
        </p:nvSpPr>
        <p:spPr>
          <a:xfrm>
            <a:off x="528638" y="1374775"/>
            <a:ext cx="4971600" cy="3835400"/>
          </a:xfrm>
        </p:spPr>
        <p:txBody>
          <a:bodyPr>
            <a:normAutofit fontScale="92500"/>
          </a:bodyPr>
          <a:lstStyle/>
          <a:p>
            <a:pPr marL="0" indent="0" eaLnBrk="1" hangingPunct="1">
              <a:buFont typeface="Arial" charset="0"/>
              <a:buNone/>
              <a:defRPr/>
            </a:pPr>
            <a:r>
              <a:rPr lang="en-GB" altLang="en-US" sz="2800" b="1">
                <a:latin typeface="Arial" panose="020B0604020202020204" pitchFamily="34" charset="0"/>
                <a:cs typeface="Arial" panose="020B0604020202020204" pitchFamily="34" charset="0"/>
              </a:rPr>
              <a:t>A vision statement</a:t>
            </a:r>
            <a:r>
              <a:rPr lang="en-GB" altLang="en-US" sz="2800">
                <a:latin typeface="Arial" panose="020B0604020202020204" pitchFamily="34" charset="0"/>
                <a:cs typeface="Arial" panose="020B0604020202020204" pitchFamily="34" charset="0"/>
              </a:rPr>
              <a:t> </a:t>
            </a:r>
            <a:r>
              <a:rPr lang="en-GB" altLang="en-US" sz="2800" b="1">
                <a:latin typeface="Arial" panose="020B0604020202020204" pitchFamily="34" charset="0"/>
                <a:cs typeface="Arial" panose="020B0604020202020204" pitchFamily="34" charset="0"/>
              </a:rPr>
              <a:t>is concerned with the future the organisation seeks to create.</a:t>
            </a:r>
          </a:p>
          <a:p>
            <a:pPr eaLnBrk="1" hangingPunct="1">
              <a:buFont typeface="Arial" charset="0"/>
              <a:buNone/>
              <a:defRPr/>
            </a:pPr>
            <a:endParaRPr lang="en-GB" altLang="en-US" sz="1000" b="1">
              <a:latin typeface="Arial" panose="020B0604020202020204" pitchFamily="34" charset="0"/>
              <a:cs typeface="Arial" panose="020B0604020202020204" pitchFamily="34" charset="0"/>
            </a:endParaRPr>
          </a:p>
          <a:p>
            <a:pPr eaLnBrk="1" hangingPunct="1">
              <a:buFont typeface="Arial" charset="0"/>
              <a:buChar char="•"/>
              <a:defRPr/>
            </a:pPr>
            <a:r>
              <a:rPr lang="en-GB" altLang="en-US" sz="2800">
                <a:latin typeface="Arial" panose="020B0604020202020204" pitchFamily="34" charset="0"/>
                <a:cs typeface="Arial" panose="020B0604020202020204" pitchFamily="34" charset="0"/>
              </a:rPr>
              <a:t>‘What do we want to achieve?’</a:t>
            </a:r>
          </a:p>
          <a:p>
            <a:pPr eaLnBrk="1" hangingPunct="1">
              <a:buFont typeface="Arial" charset="0"/>
              <a:buChar char="•"/>
              <a:defRPr/>
            </a:pPr>
            <a:r>
              <a:rPr lang="en-GB" altLang="en-US" sz="2800">
                <a:latin typeface="Arial" panose="020B0604020202020204" pitchFamily="34" charset="0"/>
                <a:cs typeface="Arial" panose="020B0604020202020204" pitchFamily="34" charset="0"/>
              </a:rPr>
              <a:t>‘If we were here in twenty years what do we want to have created or achieved?’ </a:t>
            </a:r>
          </a:p>
        </p:txBody>
      </p:sp>
      <p:pic>
        <p:nvPicPr>
          <p:cNvPr id="2" name="Picture 1" descr="12 Vision Statement Examples for Design Company – StudiousGuy">
            <a:extLst>
              <a:ext uri="{FF2B5EF4-FFF2-40B4-BE49-F238E27FC236}">
                <a16:creationId xmlns:a16="http://schemas.microsoft.com/office/drawing/2014/main" id="{9271E009-1FA0-4DD4-851E-A4D72C3DC054}"/>
              </a:ext>
            </a:extLst>
          </p:cNvPr>
          <p:cNvPicPr>
            <a:picLocks noChangeAspect="1"/>
          </p:cNvPicPr>
          <p:nvPr/>
        </p:nvPicPr>
        <p:blipFill>
          <a:blip r:embed="rId3"/>
          <a:stretch>
            <a:fillRect/>
          </a:stretch>
        </p:blipFill>
        <p:spPr>
          <a:xfrm>
            <a:off x="5302725" y="2984662"/>
            <a:ext cx="3497550" cy="19326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anim calcmode="lin" valueType="num">
                                      <p:cBhvr additive="base">
                                        <p:cTn id="13" dur="5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31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anim calcmode="lin" valueType="num">
                                      <p:cBhvr additive="base">
                                        <p:cTn id="19" dur="5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B5B48E7-E187-5847-BDE6-D95A5BCA93B2}"/>
              </a:ext>
            </a:extLst>
          </p:cNvPr>
          <p:cNvSpPr>
            <a:spLocks noGrp="1" noChangeArrowheads="1"/>
          </p:cNvSpPr>
          <p:nvPr>
            <p:ph type="title"/>
          </p:nvPr>
        </p:nvSpPr>
        <p:spPr>
          <a:solidFill>
            <a:srgbClr val="002060"/>
          </a:solidFill>
        </p:spPr>
        <p:txBody>
          <a:bodyPr>
            <a:normAutofit/>
          </a:bodyPr>
          <a:lstStyle/>
          <a:p>
            <a:pPr eaLnBrk="1" hangingPunct="1"/>
            <a:r>
              <a:rPr lang="en-US" altLang="en-US" sz="3600">
                <a:solidFill>
                  <a:srgbClr val="FFFFFF"/>
                </a:solidFill>
              </a:rPr>
              <a:t>Vision Levels of People</a:t>
            </a:r>
          </a:p>
        </p:txBody>
      </p:sp>
      <p:sp>
        <p:nvSpPr>
          <p:cNvPr id="26627" name="Rectangle 3">
            <a:extLst>
              <a:ext uri="{FF2B5EF4-FFF2-40B4-BE49-F238E27FC236}">
                <a16:creationId xmlns:a16="http://schemas.microsoft.com/office/drawing/2014/main" id="{604D9305-61DD-4A48-824A-217D6DB43F1A}"/>
              </a:ext>
            </a:extLst>
          </p:cNvPr>
          <p:cNvSpPr>
            <a:spLocks noGrp="1" noChangeArrowheads="1"/>
          </p:cNvSpPr>
          <p:nvPr>
            <p:ph type="body" idx="1"/>
          </p:nvPr>
        </p:nvSpPr>
        <p:spPr>
          <a:xfrm>
            <a:off x="457200" y="1600201"/>
            <a:ext cx="3891600" cy="3917032"/>
          </a:xfrm>
        </p:spPr>
        <p:txBody>
          <a:bodyPr vert="horz" lIns="91440" tIns="45720" rIns="91440" bIns="45720" rtlCol="0" anchor="t">
            <a:normAutofit/>
          </a:bodyPr>
          <a:lstStyle/>
          <a:p>
            <a:pPr>
              <a:lnSpc>
                <a:spcPct val="90000"/>
              </a:lnSpc>
            </a:pPr>
            <a:endParaRPr lang="en-US" altLang="en-US" sz="1800"/>
          </a:p>
          <a:p>
            <a:pPr>
              <a:lnSpc>
                <a:spcPct val="90000"/>
              </a:lnSpc>
            </a:pPr>
            <a:r>
              <a:rPr lang="en-US" altLang="en-US" sz="1800"/>
              <a:t>Some people never see it. (Wanderers)</a:t>
            </a:r>
            <a:endParaRPr lang="en-US"/>
          </a:p>
          <a:p>
            <a:pPr eaLnBrk="1" hangingPunct="1">
              <a:lnSpc>
                <a:spcPct val="90000"/>
              </a:lnSpc>
            </a:pPr>
            <a:r>
              <a:rPr lang="en-US" altLang="en-US" sz="1800"/>
              <a:t>Some people see it but never pursue it on their own. (Followers)</a:t>
            </a:r>
          </a:p>
          <a:p>
            <a:pPr eaLnBrk="1" hangingPunct="1">
              <a:lnSpc>
                <a:spcPct val="90000"/>
              </a:lnSpc>
            </a:pPr>
            <a:r>
              <a:rPr lang="en-US" altLang="en-US" sz="1800"/>
              <a:t>Some people see it and pursue it. (Achievers)</a:t>
            </a:r>
          </a:p>
          <a:p>
            <a:pPr>
              <a:lnSpc>
                <a:spcPct val="90000"/>
              </a:lnSpc>
            </a:pPr>
            <a:r>
              <a:rPr lang="en-US" altLang="en-US" sz="1800"/>
              <a:t>Some people see it and pursue it and help others see it. (Leaders)</a:t>
            </a:r>
            <a:endParaRPr lang="en-US" altLang="en-US" sz="2800"/>
          </a:p>
          <a:p>
            <a:pPr marL="0" indent="0">
              <a:lnSpc>
                <a:spcPct val="90000"/>
              </a:lnSpc>
              <a:buNone/>
            </a:pPr>
            <a:r>
              <a:rPr lang="en-US" altLang="en-US" sz="1400"/>
              <a:t>						(Maxwell, 1993).</a:t>
            </a:r>
            <a:br>
              <a:rPr lang="en-US" altLang="en-US" sz="2800"/>
            </a:br>
            <a:r>
              <a:rPr lang="en-US" altLang="en-US" sz="2800"/>
              <a:t> </a:t>
            </a:r>
          </a:p>
          <a:p>
            <a:pPr marL="0" indent="0">
              <a:lnSpc>
                <a:spcPct val="90000"/>
              </a:lnSpc>
              <a:buNone/>
            </a:pPr>
            <a:endParaRPr lang="en-US" altLang="en-US" sz="1800" b="1"/>
          </a:p>
        </p:txBody>
      </p:sp>
      <p:pic>
        <p:nvPicPr>
          <p:cNvPr id="2" name="Picture 1" descr="What Is a Vision Statement? 25 Powerful Examples to Inspire Your Own">
            <a:extLst>
              <a:ext uri="{FF2B5EF4-FFF2-40B4-BE49-F238E27FC236}">
                <a16:creationId xmlns:a16="http://schemas.microsoft.com/office/drawing/2014/main" id="{735A0FC2-D7B3-2E2B-2F84-B5E0912C7F69}"/>
              </a:ext>
            </a:extLst>
          </p:cNvPr>
          <p:cNvPicPr>
            <a:picLocks noChangeAspect="1"/>
          </p:cNvPicPr>
          <p:nvPr/>
        </p:nvPicPr>
        <p:blipFill>
          <a:blip r:embed="rId3"/>
          <a:stretch>
            <a:fillRect/>
          </a:stretch>
        </p:blipFill>
        <p:spPr>
          <a:xfrm>
            <a:off x="4900313" y="2305463"/>
            <a:ext cx="3591375" cy="2391075"/>
          </a:xfrm>
          <a:prstGeom prst="rect">
            <a:avLst/>
          </a:prstGeom>
        </p:spPr>
      </p:pic>
    </p:spTree>
    <p:extLst>
      <p:ext uri="{BB962C8B-B14F-4D97-AF65-F5344CB8AC3E}">
        <p14:creationId xmlns:p14="http://schemas.microsoft.com/office/powerpoint/2010/main" val="3226512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58D5049A-3BC7-D44F-BEAF-6DEB6B725DF3}"/>
              </a:ext>
            </a:extLst>
          </p:cNvPr>
          <p:cNvSpPr>
            <a:spLocks noGrp="1" noChangeArrowheads="1"/>
          </p:cNvSpPr>
          <p:nvPr>
            <p:ph type="title"/>
          </p:nvPr>
        </p:nvSpPr>
        <p:spPr>
          <a:solidFill>
            <a:srgbClr val="002060"/>
          </a:solidFill>
        </p:spPr>
        <p:txBody>
          <a:bodyPr/>
          <a:lstStyle/>
          <a:p>
            <a:pPr eaLnBrk="1" hangingPunct="1"/>
            <a:r>
              <a:rPr lang="en-US" altLang="en-US">
                <a:solidFill>
                  <a:srgbClr val="FFFFFF"/>
                </a:solidFill>
              </a:rPr>
              <a:t>Vision Examples</a:t>
            </a:r>
          </a:p>
        </p:txBody>
      </p:sp>
      <p:sp>
        <p:nvSpPr>
          <p:cNvPr id="25603" name="Rectangle 3">
            <a:extLst>
              <a:ext uri="{FF2B5EF4-FFF2-40B4-BE49-F238E27FC236}">
                <a16:creationId xmlns:a16="http://schemas.microsoft.com/office/drawing/2014/main" id="{B4215ACC-C452-8E45-A808-CCE8F414D8F2}"/>
              </a:ext>
            </a:extLst>
          </p:cNvPr>
          <p:cNvSpPr>
            <a:spLocks noGrp="1" noChangeArrowheads="1"/>
          </p:cNvSpPr>
          <p:nvPr>
            <p:ph type="body" idx="1"/>
          </p:nvPr>
        </p:nvSpPr>
        <p:spPr/>
        <p:txBody>
          <a:bodyPr>
            <a:normAutofit/>
          </a:bodyPr>
          <a:lstStyle/>
          <a:p>
            <a:pPr eaLnBrk="1" hangingPunct="1">
              <a:buFont typeface="Wingdings" pitchFamily="2" charset="2"/>
              <a:buNone/>
            </a:pPr>
            <a:endParaRPr lang="en-US" altLang="en-US"/>
          </a:p>
          <a:p>
            <a:pPr eaLnBrk="1" hangingPunct="1">
              <a:buFont typeface="Wingdings" pitchFamily="2" charset="2"/>
              <a:buNone/>
            </a:pPr>
            <a:endParaRPr lang="en-US" altLang="en-US"/>
          </a:p>
          <a:p>
            <a:pPr eaLnBrk="1" hangingPunct="1">
              <a:buFont typeface="Wingdings" pitchFamily="2" charset="2"/>
              <a:buNone/>
            </a:pPr>
            <a:r>
              <a:rPr lang="en-US" altLang="en-US"/>
              <a:t> </a:t>
            </a:r>
            <a:endParaRPr lang="en-US" altLang="en-US" b="1"/>
          </a:p>
        </p:txBody>
      </p:sp>
      <p:pic>
        <p:nvPicPr>
          <p:cNvPr id="2" name="Picture 1">
            <a:extLst>
              <a:ext uri="{FF2B5EF4-FFF2-40B4-BE49-F238E27FC236}">
                <a16:creationId xmlns:a16="http://schemas.microsoft.com/office/drawing/2014/main" id="{B121CCFE-5A4F-A745-ADC9-74771A964653}"/>
              </a:ext>
            </a:extLst>
          </p:cNvPr>
          <p:cNvPicPr>
            <a:picLocks noChangeAspect="1"/>
          </p:cNvPicPr>
          <p:nvPr/>
        </p:nvPicPr>
        <p:blipFill>
          <a:blip r:embed="rId2"/>
          <a:stretch>
            <a:fillRect/>
          </a:stretch>
        </p:blipFill>
        <p:spPr>
          <a:xfrm>
            <a:off x="296817" y="4082825"/>
            <a:ext cx="1282390" cy="1268724"/>
          </a:xfrm>
          <a:prstGeom prst="rect">
            <a:avLst/>
          </a:prstGeom>
        </p:spPr>
      </p:pic>
      <p:pic>
        <p:nvPicPr>
          <p:cNvPr id="3" name="Picture 2">
            <a:extLst>
              <a:ext uri="{FF2B5EF4-FFF2-40B4-BE49-F238E27FC236}">
                <a16:creationId xmlns:a16="http://schemas.microsoft.com/office/drawing/2014/main" id="{361D971C-BADF-3048-B863-41A508ED629A}"/>
              </a:ext>
            </a:extLst>
          </p:cNvPr>
          <p:cNvPicPr>
            <a:picLocks noChangeAspect="1"/>
          </p:cNvPicPr>
          <p:nvPr/>
        </p:nvPicPr>
        <p:blipFill>
          <a:blip r:embed="rId3"/>
          <a:stretch>
            <a:fillRect/>
          </a:stretch>
        </p:blipFill>
        <p:spPr>
          <a:xfrm>
            <a:off x="2629325" y="1151196"/>
            <a:ext cx="6302802" cy="1601260"/>
          </a:xfrm>
          <a:prstGeom prst="rect">
            <a:avLst/>
          </a:prstGeom>
        </p:spPr>
      </p:pic>
      <p:pic>
        <p:nvPicPr>
          <p:cNvPr id="4" name="Picture 3">
            <a:extLst>
              <a:ext uri="{FF2B5EF4-FFF2-40B4-BE49-F238E27FC236}">
                <a16:creationId xmlns:a16="http://schemas.microsoft.com/office/drawing/2014/main" id="{FE92F4EC-8020-FC4E-8CB0-CA404E504863}"/>
              </a:ext>
            </a:extLst>
          </p:cNvPr>
          <p:cNvPicPr>
            <a:picLocks noChangeAspect="1"/>
          </p:cNvPicPr>
          <p:nvPr/>
        </p:nvPicPr>
        <p:blipFill>
          <a:blip r:embed="rId4"/>
          <a:stretch>
            <a:fillRect/>
          </a:stretch>
        </p:blipFill>
        <p:spPr>
          <a:xfrm>
            <a:off x="127425" y="1266336"/>
            <a:ext cx="2501900" cy="774700"/>
          </a:xfrm>
          <a:prstGeom prst="rect">
            <a:avLst/>
          </a:prstGeom>
        </p:spPr>
      </p:pic>
      <p:pic>
        <p:nvPicPr>
          <p:cNvPr id="5" name="Picture 4">
            <a:extLst>
              <a:ext uri="{FF2B5EF4-FFF2-40B4-BE49-F238E27FC236}">
                <a16:creationId xmlns:a16="http://schemas.microsoft.com/office/drawing/2014/main" id="{F9BB8741-CA45-2445-8C9C-4BCC6194CE13}"/>
              </a:ext>
            </a:extLst>
          </p:cNvPr>
          <p:cNvPicPr>
            <a:picLocks noChangeAspect="1"/>
          </p:cNvPicPr>
          <p:nvPr/>
        </p:nvPicPr>
        <p:blipFill>
          <a:blip r:embed="rId5"/>
          <a:stretch>
            <a:fillRect/>
          </a:stretch>
        </p:blipFill>
        <p:spPr>
          <a:xfrm>
            <a:off x="178438" y="2547370"/>
            <a:ext cx="1524000" cy="1193800"/>
          </a:xfrm>
          <a:prstGeom prst="rect">
            <a:avLst/>
          </a:prstGeom>
        </p:spPr>
      </p:pic>
      <p:pic>
        <p:nvPicPr>
          <p:cNvPr id="7" name="Picture 6" descr="Chart&#10;&#10;Description automatically generated">
            <a:extLst>
              <a:ext uri="{FF2B5EF4-FFF2-40B4-BE49-F238E27FC236}">
                <a16:creationId xmlns:a16="http://schemas.microsoft.com/office/drawing/2014/main" id="{A8426DE7-D3D2-D64C-8D06-542C1D35D6E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68733" y="4247233"/>
            <a:ext cx="1587500" cy="1270000"/>
          </a:xfrm>
          <a:prstGeom prst="rect">
            <a:avLst/>
          </a:prstGeom>
        </p:spPr>
      </p:pic>
      <p:sp>
        <p:nvSpPr>
          <p:cNvPr id="13" name="TextBox 12">
            <a:extLst>
              <a:ext uri="{FF2B5EF4-FFF2-40B4-BE49-F238E27FC236}">
                <a16:creationId xmlns:a16="http://schemas.microsoft.com/office/drawing/2014/main" id="{8A86FBA5-8C3D-9A42-A034-54EA8F216177}"/>
              </a:ext>
            </a:extLst>
          </p:cNvPr>
          <p:cNvSpPr txBox="1"/>
          <p:nvPr/>
        </p:nvSpPr>
        <p:spPr>
          <a:xfrm>
            <a:off x="3556233" y="3267160"/>
            <a:ext cx="5553307" cy="2308324"/>
          </a:xfrm>
          <a:prstGeom prst="rect">
            <a:avLst/>
          </a:prstGeom>
          <a:noFill/>
        </p:spPr>
        <p:txBody>
          <a:bodyPr wrap="square">
            <a:spAutoFit/>
          </a:bodyPr>
          <a:lstStyle/>
          <a:p>
            <a:r>
              <a:rPr lang="en-GB" sz="1600" b="0">
                <a:effectLst/>
              </a:rPr>
              <a:t>The mission of policing is enshrined in the Police Service Statement of Mission and Values. It will remain consistent despite priorities changing over time in response to external developments. The mission is: </a:t>
            </a:r>
            <a:endParaRPr lang="en-GB" sz="1600"/>
          </a:p>
          <a:p>
            <a:r>
              <a:rPr lang="en-GB" sz="1600" b="1">
                <a:solidFill>
                  <a:srgbClr val="163F70"/>
                </a:solidFill>
                <a:effectLst/>
              </a:rPr>
              <a:t>to make communities safer by upholding the law fairly and firmly; preventing crime and antisocial behaviour; keeping the peace; protecting and reassuring communities; investigating crime and bringing offenders to justice. </a:t>
            </a:r>
            <a:endParaRPr lang="en-GB" sz="1600"/>
          </a:p>
        </p:txBody>
      </p:sp>
    </p:spTree>
    <p:extLst>
      <p:ext uri="{BB962C8B-B14F-4D97-AF65-F5344CB8AC3E}">
        <p14:creationId xmlns:p14="http://schemas.microsoft.com/office/powerpoint/2010/main" val="4011082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B4F2B-43AD-8C45-8A7C-3DE564268C58}"/>
              </a:ext>
            </a:extLst>
          </p:cNvPr>
          <p:cNvSpPr>
            <a:spLocks noGrp="1"/>
          </p:cNvSpPr>
          <p:nvPr>
            <p:ph type="title"/>
          </p:nvPr>
        </p:nvSpPr>
        <p:spPr>
          <a:solidFill>
            <a:srgbClr val="002060"/>
          </a:solidFill>
        </p:spPr>
        <p:txBody>
          <a:bodyPr/>
          <a:lstStyle/>
          <a:p>
            <a:r>
              <a:rPr lang="en-US">
                <a:solidFill>
                  <a:srgbClr val="FFFFFF"/>
                </a:solidFill>
              </a:rPr>
              <a:t>Vision in action </a:t>
            </a:r>
          </a:p>
        </p:txBody>
      </p:sp>
      <p:sp>
        <p:nvSpPr>
          <p:cNvPr id="3" name="Content Placeholder 2">
            <a:extLst>
              <a:ext uri="{FF2B5EF4-FFF2-40B4-BE49-F238E27FC236}">
                <a16:creationId xmlns:a16="http://schemas.microsoft.com/office/drawing/2014/main" id="{EE41AEDF-B1C3-4348-BCC6-0CFD6AB9E261}"/>
              </a:ext>
            </a:extLst>
          </p:cNvPr>
          <p:cNvSpPr>
            <a:spLocks noGrp="1"/>
          </p:cNvSpPr>
          <p:nvPr>
            <p:ph idx="1"/>
          </p:nvPr>
        </p:nvSpPr>
        <p:spPr>
          <a:xfrm>
            <a:off x="457200" y="1405844"/>
            <a:ext cx="8229600" cy="2303210"/>
          </a:xfrm>
        </p:spPr>
        <p:txBody>
          <a:bodyPr>
            <a:normAutofit fontScale="77500" lnSpcReduction="20000"/>
          </a:bodyPr>
          <a:lstStyle/>
          <a:p>
            <a:pPr marL="0" indent="0">
              <a:buNone/>
            </a:pPr>
            <a:r>
              <a:rPr lang="en-US" sz="1600" b="1"/>
              <a:t>Mission and vision statement – An explanation – </a:t>
            </a:r>
            <a:r>
              <a:rPr lang="en-US" sz="1600" b="1" err="1"/>
              <a:t>Mindtool.com</a:t>
            </a:r>
            <a:endParaRPr lang="en-US" sz="1600" b="1"/>
          </a:p>
          <a:p>
            <a:pPr marL="0" indent="0">
              <a:buNone/>
            </a:pPr>
            <a:endParaRPr lang="en-GB" sz="1800" b="1"/>
          </a:p>
          <a:p>
            <a:pPr marL="0" indent="0">
              <a:buNone/>
            </a:pPr>
            <a:endParaRPr lang="en-GB" sz="1800" b="1"/>
          </a:p>
          <a:p>
            <a:pPr marL="0" indent="0">
              <a:buNone/>
            </a:pPr>
            <a:endParaRPr lang="en-GB" sz="1800" b="1"/>
          </a:p>
          <a:p>
            <a:pPr marL="0" indent="0">
              <a:buNone/>
            </a:pPr>
            <a:endParaRPr lang="en-GB" sz="1800" b="1"/>
          </a:p>
          <a:p>
            <a:pPr marL="0" indent="0">
              <a:buNone/>
            </a:pPr>
            <a:endParaRPr lang="en-GB" sz="1800" b="1"/>
          </a:p>
          <a:p>
            <a:pPr marL="0" indent="0">
              <a:buNone/>
            </a:pPr>
            <a:endParaRPr lang="en-GB" sz="1800" b="1"/>
          </a:p>
          <a:p>
            <a:pPr marL="0" indent="0">
              <a:buNone/>
            </a:pPr>
            <a:endParaRPr lang="en-GB" sz="1800" b="1"/>
          </a:p>
          <a:p>
            <a:pPr marL="0" indent="0">
              <a:buNone/>
            </a:pPr>
            <a:endParaRPr lang="en-GB" sz="1800" b="1"/>
          </a:p>
          <a:p>
            <a:pPr marL="0" indent="0">
              <a:buNone/>
            </a:pPr>
            <a:r>
              <a:rPr lang="en-GB" sz="1800" b="1"/>
              <a:t>CC Carl Foulkes – North Wales vision</a:t>
            </a:r>
            <a:endParaRPr lang="en-GB">
              <a:solidFill>
                <a:srgbClr val="0000FF"/>
              </a:solidFill>
              <a:hlinkClick r:id="rId4">
                <a:extLst>
                  <a:ext uri="{A12FA001-AC4F-418D-AE19-62706E023703}">
                    <ahyp:hlinkClr xmlns:ahyp="http://schemas.microsoft.com/office/drawing/2018/hyperlinkcolor" val="tx"/>
                  </a:ext>
                </a:extLst>
              </a:hlinkClick>
            </a:endParaRPr>
          </a:p>
          <a:p>
            <a:pPr marL="0" indent="0">
              <a:buNone/>
            </a:pPr>
            <a:endParaRPr lang="en-GB" sz="1600"/>
          </a:p>
        </p:txBody>
      </p:sp>
      <p:pic>
        <p:nvPicPr>
          <p:cNvPr id="6" name="Online Media 5" descr="Mission and Vision Statements">
            <a:hlinkClick r:id="" action="ppaction://media"/>
            <a:extLst>
              <a:ext uri="{FF2B5EF4-FFF2-40B4-BE49-F238E27FC236}">
                <a16:creationId xmlns:a16="http://schemas.microsoft.com/office/drawing/2014/main" id="{5152048E-BD9F-B940-AF72-FEF86D63FC2F}"/>
              </a:ext>
            </a:extLst>
          </p:cNvPr>
          <p:cNvPicPr>
            <a:picLocks noRot="1" noChangeAspect="1"/>
          </p:cNvPicPr>
          <p:nvPr>
            <a:videoFile r:link="rId1"/>
          </p:nvPr>
        </p:nvPicPr>
        <p:blipFill>
          <a:blip r:embed="rId5"/>
          <a:stretch>
            <a:fillRect/>
          </a:stretch>
        </p:blipFill>
        <p:spPr>
          <a:xfrm>
            <a:off x="457200" y="1582781"/>
            <a:ext cx="2540000" cy="1435100"/>
          </a:xfrm>
          <a:prstGeom prst="rect">
            <a:avLst/>
          </a:prstGeom>
        </p:spPr>
      </p:pic>
      <p:pic>
        <p:nvPicPr>
          <p:cNvPr id="7" name="Online Media 6" descr="Introduction by Chief Constable Carl Foulkes">
            <a:hlinkClick r:id="" action="ppaction://media"/>
            <a:extLst>
              <a:ext uri="{FF2B5EF4-FFF2-40B4-BE49-F238E27FC236}">
                <a16:creationId xmlns:a16="http://schemas.microsoft.com/office/drawing/2014/main" id="{128F1E3B-1FED-D541-B59D-7919D151962B}"/>
              </a:ext>
            </a:extLst>
          </p:cNvPr>
          <p:cNvPicPr>
            <a:picLocks noRot="1" noChangeAspect="1"/>
          </p:cNvPicPr>
          <p:nvPr>
            <a:videoFile r:link="rId2"/>
          </p:nvPr>
        </p:nvPicPr>
        <p:blipFill>
          <a:blip r:embed="rId6"/>
          <a:stretch>
            <a:fillRect/>
          </a:stretch>
        </p:blipFill>
        <p:spPr>
          <a:xfrm>
            <a:off x="457200" y="3735925"/>
            <a:ext cx="2540000" cy="1435100"/>
          </a:xfrm>
          <a:prstGeom prst="rect">
            <a:avLst/>
          </a:prstGeom>
        </p:spPr>
      </p:pic>
    </p:spTree>
    <p:extLst>
      <p:ext uri="{BB962C8B-B14F-4D97-AF65-F5344CB8AC3E}">
        <p14:creationId xmlns:p14="http://schemas.microsoft.com/office/powerpoint/2010/main" val="1340158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FA9DEF4-6E46-D04A-92D2-92DD4528AA77}"/>
              </a:ext>
            </a:extLst>
          </p:cNvPr>
          <p:cNvSpPr>
            <a:spLocks noGrp="1" noChangeArrowheads="1"/>
          </p:cNvSpPr>
          <p:nvPr>
            <p:ph type="title"/>
          </p:nvPr>
        </p:nvSpPr>
        <p:spPr>
          <a:solidFill>
            <a:srgbClr val="002060"/>
          </a:solidFill>
        </p:spPr>
        <p:txBody>
          <a:bodyPr>
            <a:normAutofit/>
          </a:bodyPr>
          <a:lstStyle/>
          <a:p>
            <a:pPr eaLnBrk="1" hangingPunct="1"/>
            <a:r>
              <a:rPr lang="en-US" altLang="en-US" sz="3600">
                <a:solidFill>
                  <a:srgbClr val="FFFFFF"/>
                </a:solidFill>
              </a:rPr>
              <a:t>VISION EXERCISE</a:t>
            </a:r>
          </a:p>
        </p:txBody>
      </p:sp>
      <p:sp>
        <p:nvSpPr>
          <p:cNvPr id="27651" name="Rectangle 3">
            <a:extLst>
              <a:ext uri="{FF2B5EF4-FFF2-40B4-BE49-F238E27FC236}">
                <a16:creationId xmlns:a16="http://schemas.microsoft.com/office/drawing/2014/main" id="{55C70962-E936-8E4B-8703-B94F1153B060}"/>
              </a:ext>
            </a:extLst>
          </p:cNvPr>
          <p:cNvSpPr>
            <a:spLocks noGrp="1" noChangeArrowheads="1"/>
          </p:cNvSpPr>
          <p:nvPr>
            <p:ph type="body" idx="1"/>
          </p:nvPr>
        </p:nvSpPr>
        <p:spPr>
          <a:xfrm>
            <a:off x="379141" y="1198757"/>
            <a:ext cx="8229600" cy="3917032"/>
          </a:xfrm>
        </p:spPr>
        <p:txBody>
          <a:bodyPr>
            <a:normAutofit fontScale="92500" lnSpcReduction="20000"/>
          </a:bodyPr>
          <a:lstStyle/>
          <a:p>
            <a:pPr>
              <a:buNone/>
            </a:pPr>
            <a:endParaRPr lang="en-US" altLang="en-US"/>
          </a:p>
          <a:p>
            <a:pPr>
              <a:buNone/>
            </a:pPr>
            <a:endParaRPr lang="en-US" altLang="en-US"/>
          </a:p>
          <a:p>
            <a:pPr>
              <a:buNone/>
            </a:pPr>
            <a:endParaRPr lang="en-US" altLang="en-US"/>
          </a:p>
          <a:p>
            <a:pPr>
              <a:buNone/>
            </a:pPr>
            <a:endParaRPr lang="en-US" altLang="en-US"/>
          </a:p>
          <a:p>
            <a:pPr>
              <a:buNone/>
            </a:pPr>
            <a:endParaRPr lang="en-US" altLang="en-US"/>
          </a:p>
          <a:p>
            <a:pPr>
              <a:buNone/>
            </a:pPr>
            <a:r>
              <a:rPr lang="en-US" altLang="en-US" sz="2100"/>
              <a:t>Consider this speech from President J.F. Kennedy in 1961 – what do you think of this as clear articulation of his vision? </a:t>
            </a:r>
          </a:p>
          <a:p>
            <a:pPr>
              <a:buNone/>
            </a:pPr>
            <a:endParaRPr lang="en-US" altLang="en-US" sz="2100"/>
          </a:p>
          <a:p>
            <a:pPr>
              <a:buNone/>
            </a:pPr>
            <a:r>
              <a:rPr lang="en-US" altLang="en-US" sz="2100"/>
              <a:t>On the 20</a:t>
            </a:r>
            <a:r>
              <a:rPr lang="en-US" altLang="en-US" sz="2100" baseline="30000"/>
              <a:t>th</a:t>
            </a:r>
            <a:r>
              <a:rPr lang="en-US" altLang="en-US" sz="2100"/>
              <a:t> July 1969 – Long after his death in November 1963 – JFK’s vision and put a man on the moon and returned all astronauts safely to earth. </a:t>
            </a:r>
          </a:p>
        </p:txBody>
      </p:sp>
      <p:pic>
        <p:nvPicPr>
          <p:cNvPr id="2" name="Online Media 1" descr="JFK's Famous Speech to Congress on Space Exploration (1961) | The Kennedy Center">
            <a:hlinkClick r:id="" action="ppaction://media"/>
            <a:extLst>
              <a:ext uri="{FF2B5EF4-FFF2-40B4-BE49-F238E27FC236}">
                <a16:creationId xmlns:a16="http://schemas.microsoft.com/office/drawing/2014/main" id="{A597ED28-680B-B041-BAA1-B3460A289D73}"/>
              </a:ext>
            </a:extLst>
          </p:cNvPr>
          <p:cNvPicPr>
            <a:picLocks noRot="1" noChangeAspect="1"/>
          </p:cNvPicPr>
          <p:nvPr>
            <a:videoFile r:link="rId1"/>
          </p:nvPr>
        </p:nvPicPr>
        <p:blipFill>
          <a:blip r:embed="rId3"/>
          <a:stretch>
            <a:fillRect/>
          </a:stretch>
        </p:blipFill>
        <p:spPr>
          <a:xfrm>
            <a:off x="1105209" y="1198757"/>
            <a:ext cx="2540000" cy="1905000"/>
          </a:xfrm>
          <a:prstGeom prst="rect">
            <a:avLst/>
          </a:prstGeom>
        </p:spPr>
      </p:pic>
    </p:spTree>
    <p:extLst>
      <p:ext uri="{BB962C8B-B14F-4D97-AF65-F5344CB8AC3E}">
        <p14:creationId xmlns:p14="http://schemas.microsoft.com/office/powerpoint/2010/main" val="98749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E906F40-2B14-2D42-9484-E917C1226C52}"/>
              </a:ext>
            </a:extLst>
          </p:cNvPr>
          <p:cNvSpPr>
            <a:spLocks noGrp="1"/>
          </p:cNvSpPr>
          <p:nvPr>
            <p:ph type="title"/>
          </p:nvPr>
        </p:nvSpPr>
        <p:spPr>
          <a:xfrm>
            <a:off x="447675" y="227013"/>
            <a:ext cx="8229600" cy="708025"/>
          </a:xfrm>
          <a:solidFill>
            <a:srgbClr val="002060"/>
          </a:solidFill>
        </p:spPr>
        <p:txBody>
          <a:bodyPr>
            <a:normAutofit fontScale="90000"/>
          </a:bodyPr>
          <a:lstStyle/>
          <a:p>
            <a:pPr eaLnBrk="1" hangingPunct="1"/>
            <a:r>
              <a:rPr lang="en-GB" altLang="en-US">
                <a:solidFill>
                  <a:srgbClr val="FFFFFF"/>
                </a:solidFill>
              </a:rPr>
              <a:t>Statement of values</a:t>
            </a:r>
          </a:p>
        </p:txBody>
      </p:sp>
      <p:sp>
        <p:nvSpPr>
          <p:cNvPr id="40963" name="Content Placeholder 2">
            <a:extLst>
              <a:ext uri="{FF2B5EF4-FFF2-40B4-BE49-F238E27FC236}">
                <a16:creationId xmlns:a16="http://schemas.microsoft.com/office/drawing/2014/main" id="{053D808C-A3F9-634E-A3AB-DAF2F68263B2}"/>
              </a:ext>
            </a:extLst>
          </p:cNvPr>
          <p:cNvSpPr>
            <a:spLocks noGrp="1"/>
          </p:cNvSpPr>
          <p:nvPr>
            <p:ph idx="1"/>
          </p:nvPr>
        </p:nvSpPr>
        <p:spPr>
          <a:xfrm>
            <a:off x="447638" y="992013"/>
            <a:ext cx="4229742" cy="4721225"/>
          </a:xfrm>
        </p:spPr>
        <p:txBody>
          <a:bodyPr vert="horz" lIns="91440" tIns="45720" rIns="91440" bIns="45720" rtlCol="0" anchor="t">
            <a:normAutofit lnSpcReduction="10000"/>
          </a:bodyPr>
          <a:lstStyle/>
          <a:p>
            <a:pPr marL="0" indent="0" algn="just">
              <a:buNone/>
            </a:pPr>
            <a:endParaRPr lang="en-GB" altLang="en-US" sz="1800">
              <a:cs typeface="Arial"/>
            </a:endParaRPr>
          </a:p>
          <a:p>
            <a:pPr marL="0" indent="0" algn="just">
              <a:buNone/>
            </a:pPr>
            <a:endParaRPr lang="en-GB" altLang="en-US" sz="1800">
              <a:cs typeface="Arial"/>
            </a:endParaRPr>
          </a:p>
          <a:p>
            <a:pPr marL="0" indent="0" algn="just">
              <a:buNone/>
            </a:pPr>
            <a:r>
              <a:rPr lang="en-GB" altLang="en-US" sz="1800" i="1">
                <a:solidFill>
                  <a:srgbClr val="002060"/>
                </a:solidFill>
                <a:cs typeface="Arial"/>
              </a:rPr>
              <a:t>Statements of </a:t>
            </a:r>
            <a:r>
              <a:rPr lang="en-GB" altLang="en-US" sz="1800" b="1" i="1">
                <a:solidFill>
                  <a:srgbClr val="002060"/>
                </a:solidFill>
                <a:cs typeface="Arial"/>
              </a:rPr>
              <a:t>corporate values </a:t>
            </a:r>
            <a:r>
              <a:rPr lang="en-GB" altLang="en-US" sz="1800" i="1">
                <a:solidFill>
                  <a:srgbClr val="002060"/>
                </a:solidFill>
                <a:cs typeface="Arial"/>
              </a:rPr>
              <a:t>communicate the underlying and enduring core ‘principles’ that guide an organisation’s strategy and define the way that the organisation should operate. </a:t>
            </a:r>
            <a:endParaRPr lang="en-GB" i="1">
              <a:solidFill>
                <a:srgbClr val="002060"/>
              </a:solidFill>
            </a:endParaRPr>
          </a:p>
          <a:p>
            <a:pPr marL="0" indent="0" algn="just" eaLnBrk="1" hangingPunct="1">
              <a:buFont typeface="Arial" panose="020B0604020202020204" pitchFamily="34" charset="0"/>
              <a:buNone/>
            </a:pPr>
            <a:endParaRPr lang="en-GB" altLang="en-US" sz="1800">
              <a:cs typeface="Arial" panose="020B0604020202020204" pitchFamily="34" charset="0"/>
            </a:endParaRPr>
          </a:p>
          <a:p>
            <a:pPr marL="0" indent="0" algn="just" eaLnBrk="1" hangingPunct="1">
              <a:buFont typeface="Arial" panose="020B0604020202020204" pitchFamily="34" charset="0"/>
              <a:buNone/>
            </a:pPr>
            <a:endParaRPr lang="en-GB" altLang="en-US" sz="1800">
              <a:solidFill>
                <a:srgbClr val="000000"/>
              </a:solidFill>
              <a:cs typeface="Arial"/>
            </a:endParaRPr>
          </a:p>
          <a:p>
            <a:pPr marL="0" indent="0" algn="just" eaLnBrk="1" hangingPunct="1">
              <a:buFont typeface="Arial" panose="020B0604020202020204" pitchFamily="34" charset="0"/>
              <a:buNone/>
            </a:pPr>
            <a:endParaRPr lang="en-GB" altLang="en-US" sz="1800">
              <a:cs typeface="Arial" panose="020B0604020202020204" pitchFamily="34" charset="0"/>
            </a:endParaRPr>
          </a:p>
          <a:p>
            <a:pPr marL="0" indent="0" algn="just">
              <a:buNone/>
            </a:pPr>
            <a:r>
              <a:rPr lang="en-GB" sz="1700"/>
              <a:t>”The realm of strategic management has traditionally been concerned with ethical principles and the cultivation of a certain level of integrity within and beyond the boundaries of the organization” (Robertson, 2007, p.746)</a:t>
            </a:r>
            <a:endParaRPr lang="en-GB" altLang="en-US" sz="1700">
              <a:cs typeface="Arial" panose="020B0604020202020204" pitchFamily="34" charset="0"/>
            </a:endParaRPr>
          </a:p>
        </p:txBody>
      </p:sp>
      <p:pic>
        <p:nvPicPr>
          <p:cNvPr id="2" name="Picture 1" descr="Benefits of Brand Values : nettl.com">
            <a:extLst>
              <a:ext uri="{FF2B5EF4-FFF2-40B4-BE49-F238E27FC236}">
                <a16:creationId xmlns:a16="http://schemas.microsoft.com/office/drawing/2014/main" id="{1969C42C-A350-C55C-48D1-141041E37B2D}"/>
              </a:ext>
            </a:extLst>
          </p:cNvPr>
          <p:cNvPicPr>
            <a:picLocks noChangeAspect="1"/>
          </p:cNvPicPr>
          <p:nvPr/>
        </p:nvPicPr>
        <p:blipFill>
          <a:blip r:embed="rId3"/>
          <a:stretch>
            <a:fillRect/>
          </a:stretch>
        </p:blipFill>
        <p:spPr>
          <a:xfrm>
            <a:off x="4817250" y="2322900"/>
            <a:ext cx="3973500" cy="2203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66F90-466D-C142-8E11-0D26CC134EF4}"/>
              </a:ext>
            </a:extLst>
          </p:cNvPr>
          <p:cNvSpPr>
            <a:spLocks noGrp="1"/>
          </p:cNvSpPr>
          <p:nvPr>
            <p:ph type="title"/>
          </p:nvPr>
        </p:nvSpPr>
        <p:spPr>
          <a:xfrm>
            <a:off x="457200" y="0"/>
            <a:ext cx="8229600" cy="1143000"/>
          </a:xfrm>
        </p:spPr>
        <p:txBody>
          <a:bodyPr/>
          <a:lstStyle/>
          <a:p>
            <a:r>
              <a:rPr lang="en-US"/>
              <a:t>Values as an Anchor  </a:t>
            </a:r>
          </a:p>
        </p:txBody>
      </p:sp>
      <p:pic>
        <p:nvPicPr>
          <p:cNvPr id="4" name="Content Placeholder 3">
            <a:extLst>
              <a:ext uri="{FF2B5EF4-FFF2-40B4-BE49-F238E27FC236}">
                <a16:creationId xmlns:a16="http://schemas.microsoft.com/office/drawing/2014/main" id="{C8092BB8-EC96-064F-A2B7-30DD1EF8FBBA}"/>
              </a:ext>
            </a:extLst>
          </p:cNvPr>
          <p:cNvPicPr>
            <a:picLocks noGrp="1" noChangeAspect="1"/>
          </p:cNvPicPr>
          <p:nvPr>
            <p:ph idx="1"/>
          </p:nvPr>
        </p:nvPicPr>
        <p:blipFill>
          <a:blip r:embed="rId2"/>
          <a:stretch>
            <a:fillRect/>
          </a:stretch>
        </p:blipFill>
        <p:spPr>
          <a:xfrm>
            <a:off x="0" y="937846"/>
            <a:ext cx="9144000" cy="4771292"/>
          </a:xfrm>
          <a:prstGeom prst="rect">
            <a:avLst/>
          </a:prstGeom>
        </p:spPr>
      </p:pic>
    </p:spTree>
    <p:extLst>
      <p:ext uri="{BB962C8B-B14F-4D97-AF65-F5344CB8AC3E}">
        <p14:creationId xmlns:p14="http://schemas.microsoft.com/office/powerpoint/2010/main" val="3585409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54FC3F99-61D6-B14F-B944-6D6FE13D711B}"/>
              </a:ext>
            </a:extLst>
          </p:cNvPr>
          <p:cNvSpPr>
            <a:spLocks noGrp="1" noChangeArrowheads="1"/>
          </p:cNvSpPr>
          <p:nvPr>
            <p:ph type="title"/>
          </p:nvPr>
        </p:nvSpPr>
        <p:spPr>
          <a:solidFill>
            <a:srgbClr val="002060"/>
          </a:solidFill>
        </p:spPr>
        <p:txBody>
          <a:bodyPr/>
          <a:lstStyle/>
          <a:p>
            <a:pPr eaLnBrk="1" hangingPunct="1"/>
            <a:r>
              <a:rPr lang="en-US" altLang="en-US">
                <a:solidFill>
                  <a:srgbClr val="FFFFFF"/>
                </a:solidFill>
              </a:rPr>
              <a:t>Value Examples</a:t>
            </a:r>
          </a:p>
        </p:txBody>
      </p:sp>
      <p:pic>
        <p:nvPicPr>
          <p:cNvPr id="4" name="Picture 3">
            <a:extLst>
              <a:ext uri="{FF2B5EF4-FFF2-40B4-BE49-F238E27FC236}">
                <a16:creationId xmlns:a16="http://schemas.microsoft.com/office/drawing/2014/main" id="{92DA7161-7476-9149-B3F2-26B1B0E71971}"/>
              </a:ext>
            </a:extLst>
          </p:cNvPr>
          <p:cNvPicPr>
            <a:picLocks noChangeAspect="1"/>
          </p:cNvPicPr>
          <p:nvPr/>
        </p:nvPicPr>
        <p:blipFill>
          <a:blip r:embed="rId3"/>
          <a:stretch>
            <a:fillRect/>
          </a:stretch>
        </p:blipFill>
        <p:spPr>
          <a:xfrm>
            <a:off x="4572000" y="1558501"/>
            <a:ext cx="3596834" cy="812800"/>
          </a:xfrm>
          <a:prstGeom prst="rect">
            <a:avLst/>
          </a:prstGeom>
        </p:spPr>
      </p:pic>
      <p:pic>
        <p:nvPicPr>
          <p:cNvPr id="2" name="Picture 1">
            <a:extLst>
              <a:ext uri="{FF2B5EF4-FFF2-40B4-BE49-F238E27FC236}">
                <a16:creationId xmlns:a16="http://schemas.microsoft.com/office/drawing/2014/main" id="{51B4CDFD-F40E-A34F-9E42-6E8B3CDBE939}"/>
              </a:ext>
            </a:extLst>
          </p:cNvPr>
          <p:cNvPicPr>
            <a:picLocks noChangeAspect="1"/>
          </p:cNvPicPr>
          <p:nvPr/>
        </p:nvPicPr>
        <p:blipFill>
          <a:blip r:embed="rId4"/>
          <a:stretch>
            <a:fillRect/>
          </a:stretch>
        </p:blipFill>
        <p:spPr>
          <a:xfrm>
            <a:off x="457200" y="1609787"/>
            <a:ext cx="1587500" cy="1168400"/>
          </a:xfrm>
          <a:prstGeom prst="rect">
            <a:avLst/>
          </a:prstGeom>
        </p:spPr>
      </p:pic>
      <p:pic>
        <p:nvPicPr>
          <p:cNvPr id="3" name="Picture 2">
            <a:extLst>
              <a:ext uri="{FF2B5EF4-FFF2-40B4-BE49-F238E27FC236}">
                <a16:creationId xmlns:a16="http://schemas.microsoft.com/office/drawing/2014/main" id="{C1CAD981-3079-9A4D-91A7-05D66C73E104}"/>
              </a:ext>
            </a:extLst>
          </p:cNvPr>
          <p:cNvPicPr>
            <a:picLocks noChangeAspect="1"/>
          </p:cNvPicPr>
          <p:nvPr/>
        </p:nvPicPr>
        <p:blipFill>
          <a:blip r:embed="rId5"/>
          <a:stretch>
            <a:fillRect/>
          </a:stretch>
        </p:blipFill>
        <p:spPr>
          <a:xfrm>
            <a:off x="2170700" y="1609787"/>
            <a:ext cx="1079500" cy="1168400"/>
          </a:xfrm>
          <a:prstGeom prst="rect">
            <a:avLst/>
          </a:prstGeom>
        </p:spPr>
      </p:pic>
      <p:pic>
        <p:nvPicPr>
          <p:cNvPr id="5" name="Picture 4">
            <a:extLst>
              <a:ext uri="{FF2B5EF4-FFF2-40B4-BE49-F238E27FC236}">
                <a16:creationId xmlns:a16="http://schemas.microsoft.com/office/drawing/2014/main" id="{016A22DD-3405-2B4D-BEFA-B80310AB0819}"/>
              </a:ext>
            </a:extLst>
          </p:cNvPr>
          <p:cNvPicPr>
            <a:picLocks noChangeAspect="1"/>
          </p:cNvPicPr>
          <p:nvPr/>
        </p:nvPicPr>
        <p:blipFill>
          <a:blip r:embed="rId6"/>
          <a:stretch>
            <a:fillRect/>
          </a:stretch>
        </p:blipFill>
        <p:spPr>
          <a:xfrm>
            <a:off x="4575368" y="2368164"/>
            <a:ext cx="3611299" cy="1214077"/>
          </a:xfrm>
          <a:prstGeom prst="rect">
            <a:avLst/>
          </a:prstGeom>
        </p:spPr>
      </p:pic>
      <p:pic>
        <p:nvPicPr>
          <p:cNvPr id="8" name="Picture 7">
            <a:extLst>
              <a:ext uri="{FF2B5EF4-FFF2-40B4-BE49-F238E27FC236}">
                <a16:creationId xmlns:a16="http://schemas.microsoft.com/office/drawing/2014/main" id="{4E509BE6-CBD9-B54E-9B10-FAF80B725DBD}"/>
              </a:ext>
            </a:extLst>
          </p:cNvPr>
          <p:cNvPicPr>
            <a:picLocks noChangeAspect="1"/>
          </p:cNvPicPr>
          <p:nvPr/>
        </p:nvPicPr>
        <p:blipFill>
          <a:blip r:embed="rId7"/>
          <a:stretch>
            <a:fillRect/>
          </a:stretch>
        </p:blipFill>
        <p:spPr>
          <a:xfrm>
            <a:off x="3451849" y="3879839"/>
            <a:ext cx="1993900" cy="1016000"/>
          </a:xfrm>
          <a:prstGeom prst="rect">
            <a:avLst/>
          </a:prstGeom>
        </p:spPr>
      </p:pic>
      <p:pic>
        <p:nvPicPr>
          <p:cNvPr id="9" name="Picture 8">
            <a:extLst>
              <a:ext uri="{FF2B5EF4-FFF2-40B4-BE49-F238E27FC236}">
                <a16:creationId xmlns:a16="http://schemas.microsoft.com/office/drawing/2014/main" id="{3BE0A7AC-5600-2C45-909B-691CED3165DF}"/>
              </a:ext>
            </a:extLst>
          </p:cNvPr>
          <p:cNvPicPr>
            <a:picLocks noChangeAspect="1"/>
          </p:cNvPicPr>
          <p:nvPr/>
        </p:nvPicPr>
        <p:blipFill>
          <a:blip r:embed="rId8"/>
          <a:stretch>
            <a:fillRect/>
          </a:stretch>
        </p:blipFill>
        <p:spPr>
          <a:xfrm>
            <a:off x="5445749" y="3816339"/>
            <a:ext cx="3241051" cy="1519590"/>
          </a:xfrm>
          <a:prstGeom prst="rect">
            <a:avLst/>
          </a:prstGeom>
        </p:spPr>
      </p:pic>
      <p:sp>
        <p:nvSpPr>
          <p:cNvPr id="10" name="AutoShape 4">
            <a:extLst>
              <a:ext uri="{FF2B5EF4-FFF2-40B4-BE49-F238E27FC236}">
                <a16:creationId xmlns:a16="http://schemas.microsoft.com/office/drawing/2014/main" id="{CC400A6B-9554-6041-9BE7-55FF55F88FC1}"/>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1" name="Picture 10">
            <a:extLst>
              <a:ext uri="{FF2B5EF4-FFF2-40B4-BE49-F238E27FC236}">
                <a16:creationId xmlns:a16="http://schemas.microsoft.com/office/drawing/2014/main" id="{AA54E39D-091E-6540-9259-7C81F432B372}"/>
              </a:ext>
            </a:extLst>
          </p:cNvPr>
          <p:cNvPicPr>
            <a:picLocks noChangeAspect="1"/>
          </p:cNvPicPr>
          <p:nvPr/>
        </p:nvPicPr>
        <p:blipFill>
          <a:blip r:embed="rId9"/>
          <a:stretch>
            <a:fillRect/>
          </a:stretch>
        </p:blipFill>
        <p:spPr>
          <a:xfrm>
            <a:off x="457199" y="3039152"/>
            <a:ext cx="2667001" cy="2705344"/>
          </a:xfrm>
          <a:prstGeom prst="rect">
            <a:avLst/>
          </a:prstGeom>
        </p:spPr>
      </p:pic>
    </p:spTree>
    <p:extLst>
      <p:ext uri="{BB962C8B-B14F-4D97-AF65-F5344CB8AC3E}">
        <p14:creationId xmlns:p14="http://schemas.microsoft.com/office/powerpoint/2010/main" val="3828687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F1DF2645-3C06-394C-A8BA-026E9D3D5CA0}"/>
              </a:ext>
            </a:extLst>
          </p:cNvPr>
          <p:cNvSpPr>
            <a:spLocks noGrp="1" noChangeArrowheads="1"/>
          </p:cNvSpPr>
          <p:nvPr>
            <p:ph type="title"/>
          </p:nvPr>
        </p:nvSpPr>
        <p:spPr>
          <a:solidFill>
            <a:srgbClr val="002060"/>
          </a:solidFill>
        </p:spPr>
        <p:txBody>
          <a:bodyPr/>
          <a:lstStyle/>
          <a:p>
            <a:pPr eaLnBrk="1" hangingPunct="1"/>
            <a:r>
              <a:rPr lang="en-US" altLang="en-US">
                <a:solidFill>
                  <a:srgbClr val="FFFFFF"/>
                </a:solidFill>
              </a:rPr>
              <a:t>Developing an ethical awareness </a:t>
            </a:r>
          </a:p>
        </p:txBody>
      </p:sp>
      <p:sp>
        <p:nvSpPr>
          <p:cNvPr id="40963" name="Rectangle 3">
            <a:extLst>
              <a:ext uri="{FF2B5EF4-FFF2-40B4-BE49-F238E27FC236}">
                <a16:creationId xmlns:a16="http://schemas.microsoft.com/office/drawing/2014/main" id="{74CAE748-32CC-DE46-B6C6-B23095CC6D8B}"/>
              </a:ext>
            </a:extLst>
          </p:cNvPr>
          <p:cNvSpPr>
            <a:spLocks noGrp="1" noChangeArrowheads="1"/>
          </p:cNvSpPr>
          <p:nvPr>
            <p:ph type="body" idx="1"/>
          </p:nvPr>
        </p:nvSpPr>
        <p:spPr/>
        <p:txBody>
          <a:bodyPr>
            <a:normAutofit/>
          </a:bodyPr>
          <a:lstStyle/>
          <a:p>
            <a:pPr eaLnBrk="1" hangingPunct="1"/>
            <a:r>
              <a:rPr lang="en-US" altLang="en-US" sz="1800" err="1"/>
              <a:t>Organisational</a:t>
            </a:r>
            <a:r>
              <a:rPr lang="en-US" altLang="en-US" sz="1800"/>
              <a:t> Ethics vs Personal Values – </a:t>
            </a:r>
          </a:p>
          <a:p>
            <a:pPr eaLnBrk="1" hangingPunct="1"/>
            <a:r>
              <a:rPr lang="en-US" altLang="en-US" sz="1800" b="1"/>
              <a:t>Do they always have to align? </a:t>
            </a:r>
          </a:p>
          <a:p>
            <a:pPr eaLnBrk="1" hangingPunct="1"/>
            <a:r>
              <a:rPr lang="en-US" altLang="en-US" sz="1800"/>
              <a:t>Code of Ethics – How does this permeate your strategic </a:t>
            </a:r>
          </a:p>
          <a:p>
            <a:pPr marL="0" indent="0" eaLnBrk="1" hangingPunct="1">
              <a:buNone/>
            </a:pPr>
            <a:r>
              <a:rPr lang="en-US" altLang="en-US" sz="1800"/>
              <a:t>thinking and decisions? </a:t>
            </a:r>
          </a:p>
        </p:txBody>
      </p:sp>
      <p:pic>
        <p:nvPicPr>
          <p:cNvPr id="3" name="Picture 2">
            <a:extLst>
              <a:ext uri="{FF2B5EF4-FFF2-40B4-BE49-F238E27FC236}">
                <a16:creationId xmlns:a16="http://schemas.microsoft.com/office/drawing/2014/main" id="{1769DD5E-7B20-1843-80D4-FA400584B40D}"/>
              </a:ext>
            </a:extLst>
          </p:cNvPr>
          <p:cNvPicPr>
            <a:picLocks noChangeAspect="1"/>
          </p:cNvPicPr>
          <p:nvPr/>
        </p:nvPicPr>
        <p:blipFill>
          <a:blip r:embed="rId3"/>
          <a:stretch>
            <a:fillRect/>
          </a:stretch>
        </p:blipFill>
        <p:spPr>
          <a:xfrm>
            <a:off x="3033163" y="3020268"/>
            <a:ext cx="2378456" cy="2496965"/>
          </a:xfrm>
          <a:prstGeom prst="rect">
            <a:avLst/>
          </a:prstGeom>
        </p:spPr>
      </p:pic>
      <p:pic>
        <p:nvPicPr>
          <p:cNvPr id="4" name="Picture 3">
            <a:extLst>
              <a:ext uri="{FF2B5EF4-FFF2-40B4-BE49-F238E27FC236}">
                <a16:creationId xmlns:a16="http://schemas.microsoft.com/office/drawing/2014/main" id="{1961509F-840E-C046-830A-08E8F22BC071}"/>
              </a:ext>
            </a:extLst>
          </p:cNvPr>
          <p:cNvPicPr>
            <a:picLocks noChangeAspect="1"/>
          </p:cNvPicPr>
          <p:nvPr/>
        </p:nvPicPr>
        <p:blipFill>
          <a:blip r:embed="rId4"/>
          <a:stretch>
            <a:fillRect/>
          </a:stretch>
        </p:blipFill>
        <p:spPr>
          <a:xfrm>
            <a:off x="7216928" y="1059285"/>
            <a:ext cx="1879600" cy="2232370"/>
          </a:xfrm>
          <a:prstGeom prst="rect">
            <a:avLst/>
          </a:prstGeom>
        </p:spPr>
      </p:pic>
      <p:pic>
        <p:nvPicPr>
          <p:cNvPr id="5" name="Picture 4">
            <a:extLst>
              <a:ext uri="{FF2B5EF4-FFF2-40B4-BE49-F238E27FC236}">
                <a16:creationId xmlns:a16="http://schemas.microsoft.com/office/drawing/2014/main" id="{DD90D842-4428-354F-8E84-70DECD76B94E}"/>
              </a:ext>
            </a:extLst>
          </p:cNvPr>
          <p:cNvPicPr>
            <a:picLocks noChangeAspect="1"/>
          </p:cNvPicPr>
          <p:nvPr/>
        </p:nvPicPr>
        <p:blipFill>
          <a:blip r:embed="rId5"/>
          <a:stretch>
            <a:fillRect/>
          </a:stretch>
        </p:blipFill>
        <p:spPr>
          <a:xfrm>
            <a:off x="5747057" y="3541853"/>
            <a:ext cx="2939743" cy="1924580"/>
          </a:xfrm>
          <a:prstGeom prst="rect">
            <a:avLst/>
          </a:prstGeom>
        </p:spPr>
      </p:pic>
      <p:pic>
        <p:nvPicPr>
          <p:cNvPr id="6" name="Picture 5">
            <a:extLst>
              <a:ext uri="{FF2B5EF4-FFF2-40B4-BE49-F238E27FC236}">
                <a16:creationId xmlns:a16="http://schemas.microsoft.com/office/drawing/2014/main" id="{A25D5E37-B947-D843-82CE-A8EF557C08C8}"/>
              </a:ext>
            </a:extLst>
          </p:cNvPr>
          <p:cNvPicPr>
            <a:picLocks noChangeAspect="1"/>
          </p:cNvPicPr>
          <p:nvPr/>
        </p:nvPicPr>
        <p:blipFill>
          <a:blip r:embed="rId6"/>
          <a:stretch>
            <a:fillRect/>
          </a:stretch>
        </p:blipFill>
        <p:spPr>
          <a:xfrm>
            <a:off x="319269" y="3020268"/>
            <a:ext cx="2378456" cy="2496965"/>
          </a:xfrm>
          <a:prstGeom prst="rect">
            <a:avLst/>
          </a:prstGeom>
        </p:spPr>
      </p:pic>
    </p:spTree>
    <p:extLst>
      <p:ext uri="{BB962C8B-B14F-4D97-AF65-F5344CB8AC3E}">
        <p14:creationId xmlns:p14="http://schemas.microsoft.com/office/powerpoint/2010/main" val="2326885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 calcmode="lin" valueType="num">
                                      <p:cBhvr additive="base">
                                        <p:cTn id="7" dur="500" fill="hold"/>
                                        <p:tgtEl>
                                          <p:spTgt spid="409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6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 calcmode="lin" valueType="num">
                                      <p:cBhvr additive="base">
                                        <p:cTn id="13" dur="500" fill="hold"/>
                                        <p:tgtEl>
                                          <p:spTgt spid="4096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6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0963">
                                            <p:txEl>
                                              <p:pRg st="2" end="2"/>
                                            </p:txEl>
                                          </p:spTgt>
                                        </p:tgtEl>
                                        <p:attrNameLst>
                                          <p:attrName>style.visibility</p:attrName>
                                        </p:attrNameLst>
                                      </p:cBhvr>
                                      <p:to>
                                        <p:strVal val="visible"/>
                                      </p:to>
                                    </p:set>
                                    <p:anim calcmode="lin" valueType="num">
                                      <p:cBhvr additive="base">
                                        <p:cTn id="19" dur="500" fill="hold"/>
                                        <p:tgtEl>
                                          <p:spTgt spid="4096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6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0963">
                                            <p:txEl>
                                              <p:pRg st="3" end="3"/>
                                            </p:txEl>
                                          </p:spTgt>
                                        </p:tgtEl>
                                        <p:attrNameLst>
                                          <p:attrName>style.visibility</p:attrName>
                                        </p:attrNameLst>
                                      </p:cBhvr>
                                      <p:to>
                                        <p:strVal val="visible"/>
                                      </p:to>
                                    </p:set>
                                    <p:anim calcmode="lin" valueType="num">
                                      <p:cBhvr additive="base">
                                        <p:cTn id="25" dur="500" fill="hold"/>
                                        <p:tgtEl>
                                          <p:spTgt spid="4096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6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8AB2299-7060-F440-9B4B-3C55B8EE9399}"/>
              </a:ext>
            </a:extLst>
          </p:cNvPr>
          <p:cNvSpPr>
            <a:spLocks noGrp="1"/>
          </p:cNvSpPr>
          <p:nvPr>
            <p:ph type="title"/>
          </p:nvPr>
        </p:nvSpPr>
        <p:spPr>
          <a:xfrm>
            <a:off x="456675" y="227013"/>
            <a:ext cx="8229600" cy="924025"/>
          </a:xfrm>
          <a:solidFill>
            <a:srgbClr val="002060"/>
          </a:solidFill>
        </p:spPr>
        <p:txBody>
          <a:bodyPr>
            <a:normAutofit/>
          </a:bodyPr>
          <a:lstStyle/>
          <a:p>
            <a:pPr eaLnBrk="1" hangingPunct="1"/>
            <a:r>
              <a:rPr lang="en-GB" altLang="en-US">
                <a:solidFill>
                  <a:srgbClr val="FFFFFF"/>
                </a:solidFill>
              </a:rPr>
              <a:t>Statement of objectives</a:t>
            </a:r>
          </a:p>
        </p:txBody>
      </p:sp>
      <p:sp>
        <p:nvSpPr>
          <p:cNvPr id="15363" name="Content Placeholder 2">
            <a:extLst>
              <a:ext uri="{FF2B5EF4-FFF2-40B4-BE49-F238E27FC236}">
                <a16:creationId xmlns:a16="http://schemas.microsoft.com/office/drawing/2014/main" id="{A990743A-271E-4669-B949-D2DDF92391B3}"/>
              </a:ext>
            </a:extLst>
          </p:cNvPr>
          <p:cNvSpPr>
            <a:spLocks noGrp="1"/>
          </p:cNvSpPr>
          <p:nvPr>
            <p:ph idx="1"/>
          </p:nvPr>
        </p:nvSpPr>
        <p:spPr>
          <a:xfrm>
            <a:off x="457725" y="1367038"/>
            <a:ext cx="3801600" cy="2263500"/>
          </a:xfrm>
        </p:spPr>
        <p:txBody>
          <a:bodyPr vert="horz" lIns="91440" tIns="45720" rIns="91440" bIns="45720" rtlCol="0" anchor="t">
            <a:normAutofit/>
          </a:bodyPr>
          <a:lstStyle/>
          <a:p>
            <a:pPr marL="0" indent="0">
              <a:buNone/>
              <a:defRPr/>
            </a:pPr>
            <a:endParaRPr lang="en-GB" altLang="en-US" sz="2100" b="1" i="1">
              <a:cs typeface="Arial"/>
            </a:endParaRPr>
          </a:p>
          <a:p>
            <a:pPr marL="0" indent="0">
              <a:buFont typeface="Arial" charset="0"/>
              <a:buNone/>
              <a:defRPr/>
            </a:pPr>
            <a:r>
              <a:rPr lang="en-GB" altLang="en-US" sz="2100" b="1" i="1">
                <a:cs typeface="Arial"/>
              </a:rPr>
              <a:t>Objectives</a:t>
            </a:r>
            <a:r>
              <a:rPr lang="en-GB" altLang="en-US" sz="2100" b="1">
                <a:cs typeface="Arial"/>
              </a:rPr>
              <a:t> </a:t>
            </a:r>
            <a:r>
              <a:rPr lang="en-GB" altLang="en-US" sz="2100">
                <a:cs typeface="Arial"/>
              </a:rPr>
              <a:t>are statements of specific outcomes that are to be achieved.</a:t>
            </a:r>
            <a:endParaRPr lang="en-GB">
              <a:cs typeface="Arial"/>
            </a:endParaRPr>
          </a:p>
          <a:p>
            <a:pPr eaLnBrk="1" hangingPunct="1">
              <a:buFont typeface="Arial" charset="0"/>
              <a:buChar char="•"/>
              <a:defRPr/>
            </a:pPr>
            <a:endParaRPr lang="en-GB" altLang="en-US" sz="2100">
              <a:cs typeface="Arial"/>
            </a:endParaRPr>
          </a:p>
          <a:p>
            <a:pPr eaLnBrk="1" hangingPunct="1">
              <a:buFont typeface="Arial" charset="0"/>
              <a:buChar char="•"/>
              <a:defRPr/>
            </a:pPr>
            <a:endParaRPr lang="en-GB" altLang="en-US" sz="2800">
              <a:latin typeface="Arial" panose="020B0604020202020204" pitchFamily="34" charset="0"/>
              <a:cs typeface="Arial" panose="020B0604020202020204" pitchFamily="34" charset="0"/>
            </a:endParaRPr>
          </a:p>
        </p:txBody>
      </p:sp>
      <p:pic>
        <p:nvPicPr>
          <p:cNvPr id="2" name="Picture 1" descr="What Is An Objective In Company Objectives And Key Results?">
            <a:extLst>
              <a:ext uri="{FF2B5EF4-FFF2-40B4-BE49-F238E27FC236}">
                <a16:creationId xmlns:a16="http://schemas.microsoft.com/office/drawing/2014/main" id="{314C9BC2-A0D3-E990-B0C0-B192BC127CD6}"/>
              </a:ext>
            </a:extLst>
          </p:cNvPr>
          <p:cNvPicPr>
            <a:picLocks noChangeAspect="1"/>
          </p:cNvPicPr>
          <p:nvPr/>
        </p:nvPicPr>
        <p:blipFill>
          <a:blip r:embed="rId3"/>
          <a:stretch>
            <a:fillRect/>
          </a:stretch>
        </p:blipFill>
        <p:spPr>
          <a:xfrm>
            <a:off x="2715525" y="2761763"/>
            <a:ext cx="5044950" cy="252247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6">
            <a:extLst>
              <a:ext uri="{FF2B5EF4-FFF2-40B4-BE49-F238E27FC236}">
                <a16:creationId xmlns:a16="http://schemas.microsoft.com/office/drawing/2014/main" id="{4A6D26FB-C52D-2247-9B79-CD9568D14D64}"/>
              </a:ext>
            </a:extLst>
          </p:cNvPr>
          <p:cNvSpPr>
            <a:spLocks noGrp="1"/>
          </p:cNvSpPr>
          <p:nvPr>
            <p:ph type="title"/>
          </p:nvPr>
        </p:nvSpPr>
        <p:spPr>
          <a:xfrm>
            <a:off x="457200" y="173461"/>
            <a:ext cx="8229600" cy="1143000"/>
          </a:xfrm>
          <a:solidFill>
            <a:srgbClr val="002060"/>
          </a:solidFill>
        </p:spPr>
        <p:txBody>
          <a:bodyPr/>
          <a:lstStyle/>
          <a:p>
            <a:pPr eaLnBrk="1" hangingPunct="1"/>
            <a:r>
              <a:rPr lang="en-US" altLang="en-US">
                <a:solidFill>
                  <a:srgbClr val="FFFFFF"/>
                </a:solidFill>
              </a:rPr>
              <a:t>Levels of strategy</a:t>
            </a:r>
          </a:p>
        </p:txBody>
      </p:sp>
      <p:grpSp>
        <p:nvGrpSpPr>
          <p:cNvPr id="47107" name="Group 3">
            <a:extLst>
              <a:ext uri="{FF2B5EF4-FFF2-40B4-BE49-F238E27FC236}">
                <a16:creationId xmlns:a16="http://schemas.microsoft.com/office/drawing/2014/main" id="{408A36C6-9397-7A48-A535-4834D894FD71}"/>
              </a:ext>
            </a:extLst>
          </p:cNvPr>
          <p:cNvGrpSpPr>
            <a:grpSpLocks/>
          </p:cNvGrpSpPr>
          <p:nvPr/>
        </p:nvGrpSpPr>
        <p:grpSpPr bwMode="auto">
          <a:xfrm>
            <a:off x="323912" y="1312864"/>
            <a:ext cx="8497888" cy="4395169"/>
            <a:chOff x="250825" y="1341438"/>
            <a:chExt cx="9553045" cy="4940306"/>
          </a:xfrm>
        </p:grpSpPr>
        <p:sp>
          <p:nvSpPr>
            <p:cNvPr id="303107" name="AutoShape 3">
              <a:extLst>
                <a:ext uri="{FF2B5EF4-FFF2-40B4-BE49-F238E27FC236}">
                  <a16:creationId xmlns:a16="http://schemas.microsoft.com/office/drawing/2014/main" id="{93628877-2B75-4F08-A36C-D20652CA597E}"/>
                </a:ext>
              </a:extLst>
            </p:cNvPr>
            <p:cNvSpPr>
              <a:spLocks noChangeArrowheads="1"/>
            </p:cNvSpPr>
            <p:nvPr/>
          </p:nvSpPr>
          <p:spPr bwMode="auto">
            <a:xfrm flipV="1">
              <a:off x="250825" y="4523021"/>
              <a:ext cx="6337169" cy="1514955"/>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chemeClr val="tx2">
                <a:lumMod val="20000"/>
                <a:lumOff val="80000"/>
              </a:schemeClr>
            </a:solidFill>
            <a:ln w="9525">
              <a:noFill/>
              <a:miter lim="800000"/>
              <a:headEnd/>
              <a:tailEnd/>
            </a:ln>
            <a:effectLst/>
          </p:spPr>
          <p:txBody>
            <a:bodyPr rot="10800000" wrap="none" anchor="ctr"/>
            <a:lstStyle/>
            <a:p>
              <a:pPr algn="ctr" eaLnBrk="1" fontAlgn="auto" hangingPunct="1">
                <a:spcBef>
                  <a:spcPts val="0"/>
                </a:spcBef>
                <a:spcAft>
                  <a:spcPts val="0"/>
                </a:spcAft>
                <a:defRPr/>
              </a:pPr>
              <a:endParaRPr lang="en-US" sz="2400">
                <a:latin typeface="+mn-lt"/>
                <a:cs typeface="+mn-cs"/>
              </a:endParaRPr>
            </a:p>
            <a:p>
              <a:pPr algn="ctr" eaLnBrk="1" fontAlgn="auto" hangingPunct="1">
                <a:spcBef>
                  <a:spcPts val="0"/>
                </a:spcBef>
                <a:spcAft>
                  <a:spcPts val="0"/>
                </a:spcAft>
                <a:defRPr/>
              </a:pPr>
              <a:r>
                <a:rPr lang="en-US" sz="2200"/>
                <a:t>Functional strategies</a:t>
              </a:r>
            </a:p>
          </p:txBody>
        </p:sp>
        <p:sp>
          <p:nvSpPr>
            <p:cNvPr id="303108" name="AutoShape 4">
              <a:extLst>
                <a:ext uri="{FF2B5EF4-FFF2-40B4-BE49-F238E27FC236}">
                  <a16:creationId xmlns:a16="http://schemas.microsoft.com/office/drawing/2014/main" id="{F501AD62-C310-4011-9FF8-5496A1675429}"/>
                </a:ext>
              </a:extLst>
            </p:cNvPr>
            <p:cNvSpPr>
              <a:spLocks noChangeArrowheads="1"/>
            </p:cNvSpPr>
            <p:nvPr/>
          </p:nvSpPr>
          <p:spPr bwMode="auto">
            <a:xfrm flipV="1">
              <a:off x="684487" y="3083012"/>
              <a:ext cx="5255691" cy="1659491"/>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chemeClr val="tx2">
                <a:lumMod val="20000"/>
                <a:lumOff val="80000"/>
              </a:schemeClr>
            </a:solidFill>
            <a:ln w="9525">
              <a:noFill/>
              <a:miter lim="800000"/>
              <a:headEnd/>
              <a:tailEnd/>
            </a:ln>
            <a:effectLst/>
          </p:spPr>
          <p:txBody>
            <a:bodyPr rot="10800000" wrap="none" anchor="ctr"/>
            <a:lstStyle/>
            <a:p>
              <a:pPr algn="ctr" eaLnBrk="1" fontAlgn="auto" hangingPunct="1">
                <a:spcBef>
                  <a:spcPts val="0"/>
                </a:spcBef>
                <a:spcAft>
                  <a:spcPts val="0"/>
                </a:spcAft>
                <a:defRPr/>
              </a:pPr>
              <a:endParaRPr lang="en-US" sz="2400">
                <a:latin typeface="+mn-lt"/>
                <a:cs typeface="+mn-cs"/>
              </a:endParaRPr>
            </a:p>
            <a:p>
              <a:pPr algn="ctr" eaLnBrk="1" fontAlgn="auto" hangingPunct="1">
                <a:spcBef>
                  <a:spcPts val="0"/>
                </a:spcBef>
                <a:spcAft>
                  <a:spcPts val="0"/>
                </a:spcAft>
                <a:defRPr/>
              </a:pPr>
              <a:r>
                <a:rPr lang="en-US" sz="2200"/>
                <a:t>Business-level</a:t>
              </a:r>
            </a:p>
            <a:p>
              <a:pPr algn="ctr" eaLnBrk="1" fontAlgn="auto" hangingPunct="1">
                <a:spcBef>
                  <a:spcPts val="0"/>
                </a:spcBef>
                <a:spcAft>
                  <a:spcPts val="0"/>
                </a:spcAft>
                <a:defRPr/>
              </a:pPr>
              <a:r>
                <a:rPr lang="en-US" sz="2200"/>
                <a:t> strategy</a:t>
              </a:r>
            </a:p>
          </p:txBody>
        </p:sp>
        <p:sp>
          <p:nvSpPr>
            <p:cNvPr id="303109" name="AutoShape 5">
              <a:extLst>
                <a:ext uri="{FF2B5EF4-FFF2-40B4-BE49-F238E27FC236}">
                  <a16:creationId xmlns:a16="http://schemas.microsoft.com/office/drawing/2014/main" id="{07B2FD95-0C2F-4A1B-802F-588F36E30A46}"/>
                </a:ext>
              </a:extLst>
            </p:cNvPr>
            <p:cNvSpPr>
              <a:spLocks noChangeArrowheads="1"/>
            </p:cNvSpPr>
            <p:nvPr/>
          </p:nvSpPr>
          <p:spPr bwMode="auto">
            <a:xfrm flipV="1">
              <a:off x="1187748" y="1498465"/>
              <a:ext cx="4391937" cy="1948564"/>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solidFill>
              <a:schemeClr val="tx2">
                <a:lumMod val="20000"/>
                <a:lumOff val="80000"/>
              </a:schemeClr>
            </a:solidFill>
            <a:ln w="9525">
              <a:noFill/>
              <a:miter lim="800000"/>
              <a:headEnd/>
              <a:tailEnd/>
            </a:ln>
            <a:effectLst/>
          </p:spPr>
          <p:txBody>
            <a:bodyPr rot="10800000" wrap="none" anchor="ctr"/>
            <a:lstStyle/>
            <a:p>
              <a:pPr algn="ctr" eaLnBrk="1" fontAlgn="auto" hangingPunct="1">
                <a:spcBef>
                  <a:spcPts val="0"/>
                </a:spcBef>
                <a:spcAft>
                  <a:spcPts val="0"/>
                </a:spcAft>
                <a:defRPr/>
              </a:pPr>
              <a:r>
                <a:rPr lang="en-US" sz="2200"/>
                <a:t>Corporate-</a:t>
              </a:r>
            </a:p>
            <a:p>
              <a:pPr algn="ctr" eaLnBrk="1" fontAlgn="auto" hangingPunct="1">
                <a:spcBef>
                  <a:spcPts val="0"/>
                </a:spcBef>
                <a:spcAft>
                  <a:spcPts val="0"/>
                </a:spcAft>
                <a:defRPr/>
              </a:pPr>
              <a:r>
                <a:rPr lang="en-US" sz="2200"/>
                <a:t>level</a:t>
              </a:r>
            </a:p>
            <a:p>
              <a:pPr algn="ctr" eaLnBrk="1" fontAlgn="auto" hangingPunct="1">
                <a:spcBef>
                  <a:spcPts val="0"/>
                </a:spcBef>
                <a:spcAft>
                  <a:spcPts val="0"/>
                </a:spcAft>
                <a:defRPr/>
              </a:pPr>
              <a:r>
                <a:rPr lang="en-US" sz="2200"/>
                <a:t> strategy</a:t>
              </a:r>
            </a:p>
          </p:txBody>
        </p:sp>
        <p:sp>
          <p:nvSpPr>
            <p:cNvPr id="47113" name="TextBox 6">
              <a:extLst>
                <a:ext uri="{FF2B5EF4-FFF2-40B4-BE49-F238E27FC236}">
                  <a16:creationId xmlns:a16="http://schemas.microsoft.com/office/drawing/2014/main" id="{B1F0F5FC-A990-2D45-921B-9DF7C6FCFD41}"/>
                </a:ext>
              </a:extLst>
            </p:cNvPr>
            <p:cNvSpPr txBox="1">
              <a:spLocks noChangeArrowheads="1"/>
            </p:cNvSpPr>
            <p:nvPr/>
          </p:nvSpPr>
          <p:spPr bwMode="auto">
            <a:xfrm>
              <a:off x="5940425" y="1341438"/>
              <a:ext cx="3863445" cy="124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ClrTx/>
                <a:buFontTx/>
                <a:buNone/>
              </a:pPr>
              <a:r>
                <a:rPr lang="en-GB" altLang="en-US" sz="1800">
                  <a:latin typeface="Arial" panose="020B0604020202020204" pitchFamily="34" charset="0"/>
                </a:rPr>
                <a:t>Diversifying from the organisation’s original activities into other activities </a:t>
              </a:r>
            </a:p>
            <a:p>
              <a:pPr eaLnBrk="1" hangingPunct="1">
                <a:spcBef>
                  <a:spcPct val="0"/>
                </a:spcBef>
                <a:buClrTx/>
                <a:buFontTx/>
                <a:buNone/>
              </a:pPr>
              <a:r>
                <a:rPr lang="en-GB" altLang="en-US" sz="1200">
                  <a:latin typeface="Arial" panose="020B0604020202020204" pitchFamily="34" charset="0"/>
                </a:rPr>
                <a:t>e.g. Tesla selling batteries for home use.</a:t>
              </a:r>
            </a:p>
          </p:txBody>
        </p:sp>
        <p:cxnSp>
          <p:nvCxnSpPr>
            <p:cNvPr id="10" name="Straight Arrow Connector 9">
              <a:extLst>
                <a:ext uri="{FF2B5EF4-FFF2-40B4-BE49-F238E27FC236}">
                  <a16:creationId xmlns:a16="http://schemas.microsoft.com/office/drawing/2014/main" id="{CF821112-66B9-4824-9327-97D901A55F42}"/>
                </a:ext>
              </a:extLst>
            </p:cNvPr>
            <p:cNvCxnSpPr/>
            <p:nvPr/>
          </p:nvCxnSpPr>
          <p:spPr>
            <a:xfrm>
              <a:off x="5003255" y="2205087"/>
              <a:ext cx="86375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7115" name="TextBox 10">
              <a:extLst>
                <a:ext uri="{FF2B5EF4-FFF2-40B4-BE49-F238E27FC236}">
                  <a16:creationId xmlns:a16="http://schemas.microsoft.com/office/drawing/2014/main" id="{E88FB8E1-7B0C-3040-A1BD-885F982C01F8}"/>
                </a:ext>
              </a:extLst>
            </p:cNvPr>
            <p:cNvSpPr txBox="1">
              <a:spLocks noChangeArrowheads="1"/>
            </p:cNvSpPr>
            <p:nvPr/>
          </p:nvSpPr>
          <p:spPr bwMode="auto">
            <a:xfrm>
              <a:off x="6156324" y="3213100"/>
              <a:ext cx="3647545" cy="1141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85725">
                <a:spcBef>
                  <a:spcPct val="20000"/>
                </a:spcBef>
                <a:buClr>
                  <a:srgbClr val="007BA4"/>
                </a:buClr>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ClrTx/>
                <a:buFontTx/>
                <a:buNone/>
              </a:pPr>
              <a:r>
                <a:rPr lang="en-GB" altLang="en-US" sz="1800">
                  <a:latin typeface="Arial" panose="020B0604020202020204" pitchFamily="34" charset="0"/>
                </a:rPr>
                <a:t>Marketing and product improvement strategies </a:t>
              </a:r>
            </a:p>
            <a:p>
              <a:pPr eaLnBrk="1" hangingPunct="1">
                <a:spcBef>
                  <a:spcPct val="0"/>
                </a:spcBef>
                <a:buClrTx/>
                <a:buFontTx/>
                <a:buNone/>
              </a:pPr>
              <a:r>
                <a:rPr lang="en-GB" altLang="en-US" sz="1200">
                  <a:latin typeface="Arial" panose="020B0604020202020204" pitchFamily="34" charset="0"/>
                </a:rPr>
                <a:t>e.g. Developing a lower cost, volume car for Tesla.</a:t>
              </a:r>
            </a:p>
          </p:txBody>
        </p:sp>
        <p:cxnSp>
          <p:nvCxnSpPr>
            <p:cNvPr id="13" name="Straight Arrow Connector 12">
              <a:extLst>
                <a:ext uri="{FF2B5EF4-FFF2-40B4-BE49-F238E27FC236}">
                  <a16:creationId xmlns:a16="http://schemas.microsoft.com/office/drawing/2014/main" id="{8F070724-8CDF-4420-B895-F2214CE5D5E6}"/>
                </a:ext>
              </a:extLst>
            </p:cNvPr>
            <p:cNvCxnSpPr>
              <a:stCxn id="303108" idx="0"/>
            </p:cNvCxnSpPr>
            <p:nvPr/>
          </p:nvCxnSpPr>
          <p:spPr>
            <a:xfrm>
              <a:off x="5283439" y="3912757"/>
              <a:ext cx="908370" cy="2141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47117" name="TextBox 14">
              <a:extLst>
                <a:ext uri="{FF2B5EF4-FFF2-40B4-BE49-F238E27FC236}">
                  <a16:creationId xmlns:a16="http://schemas.microsoft.com/office/drawing/2014/main" id="{D53520A7-57CC-654C-B87F-781BF88350AA}"/>
                </a:ext>
              </a:extLst>
            </p:cNvPr>
            <p:cNvSpPr txBox="1">
              <a:spLocks noChangeArrowheads="1"/>
            </p:cNvSpPr>
            <p:nvPr/>
          </p:nvSpPr>
          <p:spPr bwMode="auto">
            <a:xfrm>
              <a:off x="6587994" y="4309589"/>
              <a:ext cx="2376488" cy="19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85725">
                <a:spcBef>
                  <a:spcPct val="20000"/>
                </a:spcBef>
                <a:buClr>
                  <a:srgbClr val="007BA4"/>
                </a:buClr>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ClrTx/>
                <a:buFontTx/>
                <a:buNone/>
              </a:pPr>
              <a:r>
                <a:rPr lang="en-GB" altLang="en-US" sz="1800">
                  <a:latin typeface="Arial" panose="020B0604020202020204" pitchFamily="34" charset="0"/>
                </a:rPr>
                <a:t>Tesla’s functional strategies are geared to meeting its investment</a:t>
              </a:r>
              <a:br>
                <a:rPr lang="en-GB" altLang="en-US" sz="1800">
                  <a:latin typeface="Arial" panose="020B0604020202020204" pitchFamily="34" charset="0"/>
                </a:rPr>
              </a:br>
              <a:r>
                <a:rPr lang="en-GB" altLang="en-US" sz="1800">
                  <a:latin typeface="Arial" panose="020B0604020202020204" pitchFamily="34" charset="0"/>
                </a:rPr>
                <a:t>needs and</a:t>
              </a:r>
              <a:br>
                <a:rPr lang="en-GB" altLang="en-US" sz="1800">
                  <a:latin typeface="Arial" panose="020B0604020202020204" pitchFamily="34" charset="0"/>
                </a:rPr>
              </a:br>
              <a:r>
                <a:rPr lang="en-GB" altLang="en-US" sz="1800">
                  <a:latin typeface="Arial" panose="020B0604020202020204" pitchFamily="34" charset="0"/>
                </a:rPr>
                <a:t>raising finance.</a:t>
              </a:r>
            </a:p>
          </p:txBody>
        </p:sp>
        <p:cxnSp>
          <p:nvCxnSpPr>
            <p:cNvPr id="17" name="Straight Arrow Connector 16">
              <a:extLst>
                <a:ext uri="{FF2B5EF4-FFF2-40B4-BE49-F238E27FC236}">
                  <a16:creationId xmlns:a16="http://schemas.microsoft.com/office/drawing/2014/main" id="{E90A2880-ACB9-432C-8C76-EC27D5FB8399}"/>
                </a:ext>
              </a:extLst>
            </p:cNvPr>
            <p:cNvCxnSpPr/>
            <p:nvPr/>
          </p:nvCxnSpPr>
          <p:spPr>
            <a:xfrm flipV="1">
              <a:off x="5867009" y="5295666"/>
              <a:ext cx="724554" cy="535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pSp>
      <p:sp>
        <p:nvSpPr>
          <p:cNvPr id="47108" name="Text Box 13">
            <a:extLst>
              <a:ext uri="{FF2B5EF4-FFF2-40B4-BE49-F238E27FC236}">
                <a16:creationId xmlns:a16="http://schemas.microsoft.com/office/drawing/2014/main" id="{C098FC1B-49A5-1247-BB9E-C41B43398395}"/>
              </a:ext>
            </a:extLst>
          </p:cNvPr>
          <p:cNvSpPr txBox="1">
            <a:spLocks noChangeArrowheads="1"/>
          </p:cNvSpPr>
          <p:nvPr/>
        </p:nvSpPr>
        <p:spPr bwMode="auto">
          <a:xfrm>
            <a:off x="0" y="5456033"/>
            <a:ext cx="540861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eaLnBrk="1" hangingPunct="1">
              <a:spcBef>
                <a:spcPct val="0"/>
              </a:spcBef>
              <a:buClrTx/>
              <a:buFontTx/>
              <a:buNone/>
            </a:pPr>
            <a:r>
              <a:rPr lang="en-US" altLang="en-US" sz="1200">
                <a:solidFill>
                  <a:srgbClr val="000000"/>
                </a:solidFill>
                <a:latin typeface="Arial" panose="020B0604020202020204" pitchFamily="34" charset="0"/>
                <a:ea typeface="Verdana" panose="020B0604030504040204" pitchFamily="34" charset="0"/>
                <a:cs typeface="Verdana" panose="020B0604030504040204" pitchFamily="34" charset="0"/>
              </a:rPr>
              <a:t>Copyright © 2020, 2017, 2014 Pearson Education, Inc. All Rights Reserved</a:t>
            </a:r>
            <a:endParaRPr lang="en-GB" altLang="en-US" sz="1200">
              <a:solidFill>
                <a:srgbClr val="000000"/>
              </a:solidFill>
              <a:latin typeface="Arial" panose="020B0604020202020204" pitchFamily="34" charset="0"/>
              <a:ea typeface="Verdana" panose="020B0604030504040204" pitchFamily="34" charset="0"/>
              <a:cs typeface="Verdana" panose="020B0604030504040204" pitchFamily="34" charset="0"/>
            </a:endParaRPr>
          </a:p>
        </p:txBody>
      </p:sp>
      <p:pic>
        <p:nvPicPr>
          <p:cNvPr id="47109" name="Picture 8" descr="Pearson Logo">
            <a:extLst>
              <a:ext uri="{FF2B5EF4-FFF2-40B4-BE49-F238E27FC236}">
                <a16:creationId xmlns:a16="http://schemas.microsoft.com/office/drawing/2014/main" id="{331D8516-AC12-334B-9522-58F671B196A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cove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318D87E-9835-AC42-825E-40F2CEE52745}"/>
              </a:ext>
            </a:extLst>
          </p:cNvPr>
          <p:cNvSpPr>
            <a:spLocks noGrp="1"/>
          </p:cNvSpPr>
          <p:nvPr>
            <p:ph type="title"/>
          </p:nvPr>
        </p:nvSpPr>
        <p:spPr>
          <a:xfrm>
            <a:off x="457200" y="274638"/>
            <a:ext cx="8229600" cy="1143000"/>
          </a:xfrm>
          <a:solidFill>
            <a:srgbClr val="002060"/>
          </a:solidFill>
        </p:spPr>
        <p:txBody>
          <a:bodyPr anchor="ctr">
            <a:normAutofit/>
          </a:bodyPr>
          <a:lstStyle/>
          <a:p>
            <a:pPr eaLnBrk="1" hangingPunct="1"/>
            <a:r>
              <a:rPr lang="en-GB" altLang="en-US" sz="4100">
                <a:solidFill>
                  <a:srgbClr val="FFFFFF"/>
                </a:solidFill>
              </a:rPr>
              <a:t>The Exploring Strategy framework</a:t>
            </a:r>
          </a:p>
        </p:txBody>
      </p:sp>
      <p:sp>
        <p:nvSpPr>
          <p:cNvPr id="52227" name="Content Placeholder 2">
            <a:extLst>
              <a:ext uri="{FF2B5EF4-FFF2-40B4-BE49-F238E27FC236}">
                <a16:creationId xmlns:a16="http://schemas.microsoft.com/office/drawing/2014/main" id="{A0F311A3-E22A-4425-97D2-ACF60D67D149}"/>
              </a:ext>
            </a:extLst>
          </p:cNvPr>
          <p:cNvSpPr>
            <a:spLocks noGrp="1"/>
          </p:cNvSpPr>
          <p:nvPr>
            <p:ph sz="half" idx="1"/>
          </p:nvPr>
        </p:nvSpPr>
        <p:spPr>
          <a:xfrm>
            <a:off x="457200" y="1600201"/>
            <a:ext cx="4038600" cy="3989040"/>
          </a:xfrm>
        </p:spPr>
        <p:txBody>
          <a:bodyPr>
            <a:normAutofit/>
          </a:bodyPr>
          <a:lstStyle/>
          <a:p>
            <a:pPr marL="0" indent="0" eaLnBrk="1" hangingPunct="1">
              <a:lnSpc>
                <a:spcPct val="90000"/>
              </a:lnSpc>
              <a:buFont typeface="Arial" panose="020B0604020202020204" pitchFamily="34" charset="0"/>
              <a:buNone/>
              <a:defRPr/>
            </a:pPr>
            <a:r>
              <a:rPr lang="en-US" altLang="en-US"/>
              <a:t>The Exploring Strategy Framework includes understanding</a:t>
            </a:r>
            <a:r>
              <a:rPr lang="en-US" altLang="en-US" i="1"/>
              <a:t> </a:t>
            </a:r>
          </a:p>
          <a:p>
            <a:pPr eaLnBrk="1" hangingPunct="1">
              <a:lnSpc>
                <a:spcPct val="90000"/>
              </a:lnSpc>
              <a:buFont typeface="Arial" panose="020B0604020202020204" pitchFamily="34" charset="0"/>
              <a:buChar char="−"/>
              <a:defRPr/>
            </a:pPr>
            <a:r>
              <a:rPr lang="en-US" altLang="en-US"/>
              <a:t>the</a:t>
            </a:r>
            <a:r>
              <a:rPr lang="en-US" altLang="en-US" b="1" i="1"/>
              <a:t> strategic position</a:t>
            </a:r>
            <a:r>
              <a:rPr lang="en-US" altLang="en-US" b="1"/>
              <a:t> </a:t>
            </a:r>
            <a:r>
              <a:rPr lang="en-US" altLang="en-US"/>
              <a:t>of an </a:t>
            </a:r>
            <a:r>
              <a:rPr lang="en-GB" altLang="en-US"/>
              <a:t>organisation</a:t>
            </a:r>
            <a:r>
              <a:rPr lang="en-US" altLang="en-US"/>
              <a:t>; </a:t>
            </a:r>
          </a:p>
          <a:p>
            <a:pPr eaLnBrk="1" hangingPunct="1">
              <a:lnSpc>
                <a:spcPct val="90000"/>
              </a:lnSpc>
              <a:buFont typeface="Arial" panose="020B0604020202020204" pitchFamily="34" charset="0"/>
              <a:buChar char="−"/>
              <a:defRPr/>
            </a:pPr>
            <a:r>
              <a:rPr lang="en-US" altLang="en-US"/>
              <a:t>assessing </a:t>
            </a:r>
            <a:r>
              <a:rPr lang="en-US" altLang="en-US" b="1" i="1"/>
              <a:t>strategic choices</a:t>
            </a:r>
            <a:r>
              <a:rPr lang="en-US" altLang="en-US" b="1"/>
              <a:t> </a:t>
            </a:r>
            <a:r>
              <a:rPr lang="en-US" altLang="en-US"/>
              <a:t>for the future;</a:t>
            </a:r>
          </a:p>
          <a:p>
            <a:pPr eaLnBrk="1" hangingPunct="1">
              <a:lnSpc>
                <a:spcPct val="90000"/>
              </a:lnSpc>
              <a:buFont typeface="Arial" panose="020B0604020202020204" pitchFamily="34" charset="0"/>
              <a:buChar char="−"/>
              <a:defRPr/>
            </a:pPr>
            <a:r>
              <a:rPr lang="en-US" altLang="en-US"/>
              <a:t>managing </a:t>
            </a:r>
            <a:r>
              <a:rPr lang="en-US" altLang="en-US" b="1" i="1"/>
              <a:t>strategy in action</a:t>
            </a:r>
            <a:r>
              <a:rPr lang="en-US" altLang="en-US"/>
              <a:t>. </a:t>
            </a:r>
            <a:endParaRPr lang="en-GB" altLang="en-US"/>
          </a:p>
        </p:txBody>
      </p:sp>
      <p:pic>
        <p:nvPicPr>
          <p:cNvPr id="4" name="Picture 3">
            <a:extLst>
              <a:ext uri="{FF2B5EF4-FFF2-40B4-BE49-F238E27FC236}">
                <a16:creationId xmlns:a16="http://schemas.microsoft.com/office/drawing/2014/main" id="{6AFCF586-DB8A-9042-82BB-88D8DFE97EF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4648200" y="1711724"/>
            <a:ext cx="4038600" cy="376599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 calcmode="lin" valueType="num">
                                      <p:cBhvr additive="base">
                                        <p:cTn id="7" dur="500" fill="hold"/>
                                        <p:tgtEl>
                                          <p:spTgt spid="522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22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2227">
                                            <p:txEl>
                                              <p:pRg st="1" end="1"/>
                                            </p:txEl>
                                          </p:spTgt>
                                        </p:tgtEl>
                                        <p:attrNameLst>
                                          <p:attrName>style.visibility</p:attrName>
                                        </p:attrNameLst>
                                      </p:cBhvr>
                                      <p:to>
                                        <p:strVal val="visible"/>
                                      </p:to>
                                    </p:set>
                                    <p:anim calcmode="lin" valueType="num">
                                      <p:cBhvr additive="base">
                                        <p:cTn id="13" dur="500" fill="hold"/>
                                        <p:tgtEl>
                                          <p:spTgt spid="522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22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2227">
                                            <p:txEl>
                                              <p:pRg st="2" end="2"/>
                                            </p:txEl>
                                          </p:spTgt>
                                        </p:tgtEl>
                                        <p:attrNameLst>
                                          <p:attrName>style.visibility</p:attrName>
                                        </p:attrNameLst>
                                      </p:cBhvr>
                                      <p:to>
                                        <p:strVal val="visible"/>
                                      </p:to>
                                    </p:set>
                                    <p:anim calcmode="lin" valueType="num">
                                      <p:cBhvr additive="base">
                                        <p:cTn id="19" dur="500" fill="hold"/>
                                        <p:tgtEl>
                                          <p:spTgt spid="5222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22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2227">
                                            <p:txEl>
                                              <p:pRg st="3" end="3"/>
                                            </p:txEl>
                                          </p:spTgt>
                                        </p:tgtEl>
                                        <p:attrNameLst>
                                          <p:attrName>style.visibility</p:attrName>
                                        </p:attrNameLst>
                                      </p:cBhvr>
                                      <p:to>
                                        <p:strVal val="visible"/>
                                      </p:to>
                                    </p:set>
                                    <p:anim calcmode="lin" valueType="num">
                                      <p:cBhvr additive="base">
                                        <p:cTn id="25" dur="500" fill="hold"/>
                                        <p:tgtEl>
                                          <p:spTgt spid="5222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222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0DCF4B07-AAF4-7A48-B270-226B5E296B68}"/>
              </a:ext>
            </a:extLst>
          </p:cNvPr>
          <p:cNvSpPr>
            <a:spLocks noGrp="1"/>
          </p:cNvSpPr>
          <p:nvPr>
            <p:ph type="title"/>
          </p:nvPr>
        </p:nvSpPr>
        <p:spPr>
          <a:xfrm>
            <a:off x="457200" y="125759"/>
            <a:ext cx="8229600" cy="1143000"/>
          </a:xfrm>
          <a:solidFill>
            <a:srgbClr val="002060"/>
          </a:solidFill>
        </p:spPr>
        <p:txBody>
          <a:bodyPr anchor="ctr">
            <a:normAutofit/>
          </a:bodyPr>
          <a:lstStyle/>
          <a:p>
            <a:pPr eaLnBrk="1" hangingPunct="1"/>
            <a:r>
              <a:rPr lang="en-GB" altLang="en-US">
                <a:solidFill>
                  <a:srgbClr val="FFFFFF"/>
                </a:solidFill>
              </a:rPr>
              <a:t>Strategic position</a:t>
            </a:r>
          </a:p>
        </p:txBody>
      </p:sp>
      <p:sp>
        <p:nvSpPr>
          <p:cNvPr id="55299" name="Content Placeholder 2">
            <a:extLst>
              <a:ext uri="{FF2B5EF4-FFF2-40B4-BE49-F238E27FC236}">
                <a16:creationId xmlns:a16="http://schemas.microsoft.com/office/drawing/2014/main" id="{C441D28A-B9A5-FD41-B267-B63354535978}"/>
              </a:ext>
            </a:extLst>
          </p:cNvPr>
          <p:cNvSpPr>
            <a:spLocks noGrp="1"/>
          </p:cNvSpPr>
          <p:nvPr>
            <p:ph sz="half" idx="1"/>
          </p:nvPr>
        </p:nvSpPr>
        <p:spPr>
          <a:xfrm>
            <a:off x="457200" y="1413342"/>
            <a:ext cx="4846600" cy="3833899"/>
          </a:xfrm>
        </p:spPr>
        <p:txBody>
          <a:bodyPr vert="horz" lIns="91440" tIns="45720" rIns="91440" bIns="45720" rtlCol="0" anchor="t">
            <a:normAutofit fontScale="77500" lnSpcReduction="20000"/>
          </a:bodyPr>
          <a:lstStyle/>
          <a:p>
            <a:pPr marL="0" indent="0">
              <a:lnSpc>
                <a:spcPct val="90000"/>
              </a:lnSpc>
              <a:buNone/>
            </a:pPr>
            <a:endParaRPr lang="en-US" altLang="en-US"/>
          </a:p>
          <a:p>
            <a:pPr marL="0" indent="0">
              <a:lnSpc>
                <a:spcPct val="90000"/>
              </a:lnSpc>
              <a:buNone/>
            </a:pPr>
            <a:r>
              <a:rPr lang="en-US" altLang="en-US"/>
              <a:t>The </a:t>
            </a:r>
            <a:r>
              <a:rPr lang="en-US" altLang="en-US" b="1" i="1"/>
              <a:t>strategic position</a:t>
            </a:r>
            <a:r>
              <a:rPr lang="en-US" altLang="en-US"/>
              <a:t> is concerned with the impact on strategy of the:</a:t>
            </a:r>
            <a:endParaRPr lang="en-US"/>
          </a:p>
          <a:p>
            <a:pPr marL="282575" indent="-282575">
              <a:lnSpc>
                <a:spcPct val="90000"/>
              </a:lnSpc>
            </a:pPr>
            <a:r>
              <a:rPr lang="en-US" altLang="en-US" b="1" i="1"/>
              <a:t>macro-environment, </a:t>
            </a:r>
            <a:endParaRPr lang="en-US"/>
          </a:p>
          <a:p>
            <a:pPr marL="282575" indent="-282575">
              <a:lnSpc>
                <a:spcPct val="90000"/>
              </a:lnSpc>
            </a:pPr>
            <a:r>
              <a:rPr lang="en-US" altLang="en-US" b="1" i="1"/>
              <a:t>the industry environment,</a:t>
            </a:r>
            <a:r>
              <a:rPr lang="en-US" altLang="en-US"/>
              <a:t> </a:t>
            </a:r>
            <a:endParaRPr lang="en-US"/>
          </a:p>
          <a:p>
            <a:pPr marL="282575" indent="-282575">
              <a:lnSpc>
                <a:spcPct val="90000"/>
              </a:lnSpc>
            </a:pPr>
            <a:r>
              <a:rPr lang="en-US" altLang="en-US"/>
              <a:t>the organisation’s </a:t>
            </a:r>
            <a:r>
              <a:rPr lang="en-US" altLang="en-US" b="1" i="1"/>
              <a:t>strategic capability</a:t>
            </a:r>
            <a:r>
              <a:rPr lang="en-US" altLang="en-US"/>
              <a:t> (resources and competences), </a:t>
            </a:r>
            <a:endParaRPr lang="en-US"/>
          </a:p>
          <a:p>
            <a:pPr marL="282575" indent="-282575">
              <a:lnSpc>
                <a:spcPct val="90000"/>
              </a:lnSpc>
            </a:pPr>
            <a:r>
              <a:rPr lang="en-US" altLang="en-US"/>
              <a:t>the organisation’s </a:t>
            </a:r>
            <a:r>
              <a:rPr lang="en-US" altLang="en-US" b="1" i="1"/>
              <a:t>stakeholders </a:t>
            </a:r>
            <a:endParaRPr lang="en-US"/>
          </a:p>
          <a:p>
            <a:pPr marL="0" indent="0">
              <a:lnSpc>
                <a:spcPct val="90000"/>
              </a:lnSpc>
              <a:buNone/>
            </a:pPr>
            <a:r>
              <a:rPr lang="en-US" altLang="en-US"/>
              <a:t>and </a:t>
            </a:r>
            <a:endParaRPr lang="en-US"/>
          </a:p>
          <a:p>
            <a:pPr marL="282575" indent="-282575">
              <a:lnSpc>
                <a:spcPct val="90000"/>
              </a:lnSpc>
              <a:buFont typeface="Arial" panose="020B0604020202020204" pitchFamily="34" charset="0"/>
              <a:buChar char="•"/>
            </a:pPr>
            <a:r>
              <a:rPr lang="en-US" altLang="en-US"/>
              <a:t>the organisation’s </a:t>
            </a:r>
            <a:r>
              <a:rPr lang="en-US" altLang="en-US" b="1" i="1"/>
              <a:t>culture</a:t>
            </a:r>
            <a:r>
              <a:rPr lang="en-US" altLang="en-US"/>
              <a:t>.</a:t>
            </a:r>
            <a:endParaRPr lang="en-US"/>
          </a:p>
          <a:p>
            <a:pPr marL="0" indent="0" eaLnBrk="1" hangingPunct="1">
              <a:lnSpc>
                <a:spcPct val="90000"/>
              </a:lnSpc>
              <a:buFont typeface="Arial" panose="020B0604020202020204" pitchFamily="34" charset="0"/>
              <a:buNone/>
            </a:pPr>
            <a:endParaRPr lang="en-US" altLang="en-US" sz="1600" b="1" i="1"/>
          </a:p>
          <a:p>
            <a:pPr marL="311150" indent="-311150">
              <a:lnSpc>
                <a:spcPct val="90000"/>
              </a:lnSpc>
              <a:buNone/>
              <a:tabLst>
                <a:tab pos="84138" algn="l"/>
              </a:tabLst>
              <a:defRPr/>
            </a:pPr>
            <a:endParaRPr lang="en-GB" altLang="en-US" sz="1600"/>
          </a:p>
          <a:p>
            <a:pPr marL="0" indent="0" eaLnBrk="1" hangingPunct="1">
              <a:lnSpc>
                <a:spcPct val="90000"/>
              </a:lnSpc>
              <a:buFont typeface="Arial" panose="020B0604020202020204" pitchFamily="34" charset="0"/>
              <a:buNone/>
            </a:pPr>
            <a:r>
              <a:rPr lang="en-GB" altLang="en-US" sz="1300" b="1" i="1"/>
              <a:t>:</a:t>
            </a:r>
          </a:p>
          <a:p>
            <a:pPr marL="0" indent="0">
              <a:lnSpc>
                <a:spcPct val="90000"/>
              </a:lnSpc>
              <a:buNone/>
            </a:pPr>
            <a:endParaRPr lang="en-GB" altLang="en-US" sz="1300" b="1" i="1"/>
          </a:p>
        </p:txBody>
      </p:sp>
      <p:pic>
        <p:nvPicPr>
          <p:cNvPr id="4" name="Picture 1">
            <a:extLst>
              <a:ext uri="{FF2B5EF4-FFF2-40B4-BE49-F238E27FC236}">
                <a16:creationId xmlns:a16="http://schemas.microsoft.com/office/drawing/2014/main" id="{DF6A815E-0773-1F4D-B06B-9C6255F6F2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552656" y="1417638"/>
            <a:ext cx="3383000" cy="33830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5299">
                                            <p:txEl>
                                              <p:pRg st="1" end="1"/>
                                            </p:txEl>
                                          </p:spTgt>
                                        </p:tgtEl>
                                        <p:attrNameLst>
                                          <p:attrName>style.visibility</p:attrName>
                                        </p:attrNameLst>
                                      </p:cBhvr>
                                      <p:to>
                                        <p:strVal val="visible"/>
                                      </p:to>
                                    </p:set>
                                    <p:anim calcmode="lin" valueType="num">
                                      <p:cBhvr additive="base">
                                        <p:cTn id="7" dur="500" fill="hold"/>
                                        <p:tgtEl>
                                          <p:spTgt spid="5529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529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5299">
                                            <p:txEl>
                                              <p:pRg st="2" end="2"/>
                                            </p:txEl>
                                          </p:spTgt>
                                        </p:tgtEl>
                                        <p:attrNameLst>
                                          <p:attrName>style.visibility</p:attrName>
                                        </p:attrNameLst>
                                      </p:cBhvr>
                                      <p:to>
                                        <p:strVal val="visible"/>
                                      </p:to>
                                    </p:set>
                                    <p:anim calcmode="lin" valueType="num">
                                      <p:cBhvr additive="base">
                                        <p:cTn id="13" dur="500" fill="hold"/>
                                        <p:tgtEl>
                                          <p:spTgt spid="5529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52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5299">
                                            <p:txEl>
                                              <p:pRg st="3" end="3"/>
                                            </p:txEl>
                                          </p:spTgt>
                                        </p:tgtEl>
                                        <p:attrNameLst>
                                          <p:attrName>style.visibility</p:attrName>
                                        </p:attrNameLst>
                                      </p:cBhvr>
                                      <p:to>
                                        <p:strVal val="visible"/>
                                      </p:to>
                                    </p:set>
                                    <p:anim calcmode="lin" valueType="num">
                                      <p:cBhvr additive="base">
                                        <p:cTn id="19" dur="500" fill="hold"/>
                                        <p:tgtEl>
                                          <p:spTgt spid="5529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52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5299">
                                            <p:txEl>
                                              <p:pRg st="4" end="4"/>
                                            </p:txEl>
                                          </p:spTgt>
                                        </p:tgtEl>
                                        <p:attrNameLst>
                                          <p:attrName>style.visibility</p:attrName>
                                        </p:attrNameLst>
                                      </p:cBhvr>
                                      <p:to>
                                        <p:strVal val="visible"/>
                                      </p:to>
                                    </p:set>
                                    <p:anim calcmode="lin" valueType="num">
                                      <p:cBhvr additive="base">
                                        <p:cTn id="25" dur="500" fill="hold"/>
                                        <p:tgtEl>
                                          <p:spTgt spid="5529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529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5299">
                                            <p:txEl>
                                              <p:pRg st="5" end="5"/>
                                            </p:txEl>
                                          </p:spTgt>
                                        </p:tgtEl>
                                        <p:attrNameLst>
                                          <p:attrName>style.visibility</p:attrName>
                                        </p:attrNameLst>
                                      </p:cBhvr>
                                      <p:to>
                                        <p:strVal val="visible"/>
                                      </p:to>
                                    </p:set>
                                    <p:anim calcmode="lin" valueType="num">
                                      <p:cBhvr additive="base">
                                        <p:cTn id="31" dur="500" fill="hold"/>
                                        <p:tgtEl>
                                          <p:spTgt spid="5529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529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5299">
                                            <p:txEl>
                                              <p:pRg st="6" end="6"/>
                                            </p:txEl>
                                          </p:spTgt>
                                        </p:tgtEl>
                                        <p:attrNameLst>
                                          <p:attrName>style.visibility</p:attrName>
                                        </p:attrNameLst>
                                      </p:cBhvr>
                                      <p:to>
                                        <p:strVal val="visible"/>
                                      </p:to>
                                    </p:set>
                                    <p:anim calcmode="lin" valueType="num">
                                      <p:cBhvr additive="base">
                                        <p:cTn id="37" dur="500" fill="hold"/>
                                        <p:tgtEl>
                                          <p:spTgt spid="5529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529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5299">
                                            <p:txEl>
                                              <p:pRg st="7" end="7"/>
                                            </p:txEl>
                                          </p:spTgt>
                                        </p:tgtEl>
                                        <p:attrNameLst>
                                          <p:attrName>style.visibility</p:attrName>
                                        </p:attrNameLst>
                                      </p:cBhvr>
                                      <p:to>
                                        <p:strVal val="visible"/>
                                      </p:to>
                                    </p:set>
                                    <p:anim calcmode="lin" valueType="num">
                                      <p:cBhvr additive="base">
                                        <p:cTn id="43" dur="500" fill="hold"/>
                                        <p:tgtEl>
                                          <p:spTgt spid="5529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529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5299">
                                            <p:txEl>
                                              <p:pRg st="10" end="10"/>
                                            </p:txEl>
                                          </p:spTgt>
                                        </p:tgtEl>
                                        <p:attrNameLst>
                                          <p:attrName>style.visibility</p:attrName>
                                        </p:attrNameLst>
                                      </p:cBhvr>
                                      <p:to>
                                        <p:strVal val="visible"/>
                                      </p:to>
                                    </p:set>
                                    <p:anim calcmode="lin" valueType="num">
                                      <p:cBhvr additive="base">
                                        <p:cTn id="49" dur="500" fill="hold"/>
                                        <p:tgtEl>
                                          <p:spTgt spid="55299">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529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EDFEDE6-C1C8-6D42-A0C2-3EB7E3E26746}"/>
              </a:ext>
            </a:extLst>
          </p:cNvPr>
          <p:cNvSpPr>
            <a:spLocks noGrp="1"/>
          </p:cNvSpPr>
          <p:nvPr>
            <p:ph type="title"/>
          </p:nvPr>
        </p:nvSpPr>
        <p:spPr>
          <a:xfrm>
            <a:off x="457200" y="471488"/>
            <a:ext cx="8229600" cy="747712"/>
          </a:xfrm>
          <a:solidFill>
            <a:srgbClr val="002060"/>
          </a:solidFill>
        </p:spPr>
        <p:txBody>
          <a:bodyPr anchor="ctr">
            <a:normAutofit/>
          </a:bodyPr>
          <a:lstStyle/>
          <a:p>
            <a:pPr eaLnBrk="1" hangingPunct="1">
              <a:lnSpc>
                <a:spcPct val="90000"/>
              </a:lnSpc>
            </a:pPr>
            <a:r>
              <a:rPr lang="en-GB" altLang="en-US">
                <a:solidFill>
                  <a:srgbClr val="FFFFFF"/>
                </a:solidFill>
              </a:rPr>
              <a:t>Strategic choices</a:t>
            </a:r>
          </a:p>
        </p:txBody>
      </p:sp>
      <p:sp>
        <p:nvSpPr>
          <p:cNvPr id="61443" name="Content Placeholder 2">
            <a:extLst>
              <a:ext uri="{FF2B5EF4-FFF2-40B4-BE49-F238E27FC236}">
                <a16:creationId xmlns:a16="http://schemas.microsoft.com/office/drawing/2014/main" id="{24BACAAC-D881-F642-B221-B7517A6660E2}"/>
              </a:ext>
            </a:extLst>
          </p:cNvPr>
          <p:cNvSpPr>
            <a:spLocks noGrp="1"/>
          </p:cNvSpPr>
          <p:nvPr>
            <p:ph type="body" sz="half" idx="1"/>
          </p:nvPr>
        </p:nvSpPr>
        <p:spPr>
          <a:xfrm>
            <a:off x="511199" y="1377320"/>
            <a:ext cx="4304371" cy="3713844"/>
          </a:xfrm>
        </p:spPr>
        <p:txBody>
          <a:bodyPr vert="horz" lIns="91440" tIns="45720" rIns="91440" bIns="45720" rtlCol="0" anchor="t">
            <a:normAutofit/>
          </a:bodyPr>
          <a:lstStyle/>
          <a:p>
            <a:pPr marL="0" indent="0" eaLnBrk="1" hangingPunct="1">
              <a:lnSpc>
                <a:spcPct val="90000"/>
              </a:lnSpc>
              <a:buFont typeface="Arial" panose="020B0604020202020204" pitchFamily="34" charset="0"/>
              <a:buNone/>
            </a:pPr>
            <a:r>
              <a:rPr lang="en-GB" altLang="en-US" sz="2800" b="1" i="1"/>
              <a:t>Strategic choices </a:t>
            </a:r>
            <a:r>
              <a:rPr lang="en-GB" altLang="en-US" sz="2800"/>
              <a:t>involve the options for strategy in terms of both the</a:t>
            </a:r>
            <a:r>
              <a:rPr lang="en-GB" altLang="en-US" sz="2800" b="1"/>
              <a:t> </a:t>
            </a:r>
            <a:r>
              <a:rPr lang="en-GB" altLang="en-US" sz="2800" b="1" i="1"/>
              <a:t>directions </a:t>
            </a:r>
            <a:r>
              <a:rPr lang="en-GB" altLang="en-US" sz="2800"/>
              <a:t>in</a:t>
            </a:r>
            <a:r>
              <a:rPr lang="en-GB" altLang="en-US" sz="2800" b="1"/>
              <a:t> </a:t>
            </a:r>
            <a:r>
              <a:rPr lang="en-GB" altLang="en-US" sz="2800"/>
              <a:t>which strategy might move and the </a:t>
            </a:r>
            <a:r>
              <a:rPr lang="en-GB" altLang="en-US" sz="2800" b="1" i="1"/>
              <a:t>methods </a:t>
            </a:r>
            <a:r>
              <a:rPr lang="en-GB" altLang="en-US" sz="2800"/>
              <a:t>by which strategy might be pursued.</a:t>
            </a:r>
          </a:p>
          <a:p>
            <a:pPr marL="0" indent="0">
              <a:lnSpc>
                <a:spcPct val="90000"/>
              </a:lnSpc>
              <a:buNone/>
              <a:defRPr/>
            </a:pPr>
            <a:endParaRPr lang="en-GB" altLang="en-US" sz="1500"/>
          </a:p>
        </p:txBody>
      </p:sp>
      <p:pic>
        <p:nvPicPr>
          <p:cNvPr id="4" name="Picture 1">
            <a:extLst>
              <a:ext uri="{FF2B5EF4-FFF2-40B4-BE49-F238E27FC236}">
                <a16:creationId xmlns:a16="http://schemas.microsoft.com/office/drawing/2014/main" id="{A8D9A80E-9FF5-604F-A20F-ED9082D4F4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040477" y="1359703"/>
            <a:ext cx="3842461" cy="384852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C2BE197-0B8E-0143-86BF-A1477A7CDDC1}"/>
              </a:ext>
            </a:extLst>
          </p:cNvPr>
          <p:cNvSpPr>
            <a:spLocks noGrp="1"/>
          </p:cNvSpPr>
          <p:nvPr>
            <p:ph type="title"/>
          </p:nvPr>
        </p:nvSpPr>
        <p:spPr>
          <a:xfrm>
            <a:off x="457200" y="274638"/>
            <a:ext cx="8229600" cy="1143000"/>
          </a:xfrm>
          <a:solidFill>
            <a:srgbClr val="002060"/>
          </a:solidFill>
        </p:spPr>
        <p:txBody>
          <a:bodyPr anchor="ctr">
            <a:normAutofit/>
          </a:bodyPr>
          <a:lstStyle/>
          <a:p>
            <a:pPr eaLnBrk="1" hangingPunct="1"/>
            <a:r>
              <a:rPr lang="en-GB" altLang="en-US">
                <a:solidFill>
                  <a:srgbClr val="FFFFFF"/>
                </a:solidFill>
              </a:rPr>
              <a:t>Strategy in action</a:t>
            </a:r>
          </a:p>
        </p:txBody>
      </p:sp>
      <p:sp>
        <p:nvSpPr>
          <p:cNvPr id="67587" name="Content Placeholder 2">
            <a:extLst>
              <a:ext uri="{FF2B5EF4-FFF2-40B4-BE49-F238E27FC236}">
                <a16:creationId xmlns:a16="http://schemas.microsoft.com/office/drawing/2014/main" id="{7C50DA30-39C8-384E-925D-98F0D30CEB00}"/>
              </a:ext>
            </a:extLst>
          </p:cNvPr>
          <p:cNvSpPr>
            <a:spLocks noGrp="1"/>
          </p:cNvSpPr>
          <p:nvPr>
            <p:ph sz="half" idx="1"/>
          </p:nvPr>
        </p:nvSpPr>
        <p:spPr>
          <a:xfrm>
            <a:off x="547200" y="2158201"/>
            <a:ext cx="4594302" cy="3017040"/>
          </a:xfrm>
        </p:spPr>
        <p:txBody>
          <a:bodyPr vert="horz" lIns="91440" tIns="45720" rIns="91440" bIns="45720" rtlCol="0" anchor="t">
            <a:normAutofit/>
          </a:bodyPr>
          <a:lstStyle/>
          <a:p>
            <a:pPr marL="0" indent="0" eaLnBrk="1" hangingPunct="1">
              <a:buFont typeface="Arial" panose="020B0604020202020204" pitchFamily="34" charset="0"/>
              <a:buNone/>
            </a:pPr>
            <a:r>
              <a:rPr lang="en-GB" altLang="en-US" sz="2900" b="1" i="1"/>
              <a:t>Strategy in action </a:t>
            </a:r>
            <a:r>
              <a:rPr lang="en-GB" altLang="en-US" sz="2900" b="1"/>
              <a:t>is about how strategies are </a:t>
            </a:r>
            <a:r>
              <a:rPr lang="en-GB" altLang="en-US" sz="2900" b="1" i="1"/>
              <a:t>formed</a:t>
            </a:r>
            <a:r>
              <a:rPr lang="en-GB" altLang="en-US" sz="2900" b="1"/>
              <a:t> and how they are </a:t>
            </a:r>
            <a:r>
              <a:rPr lang="en-GB" altLang="en-US" sz="2900" b="1" i="1"/>
              <a:t>implemented</a:t>
            </a:r>
            <a:r>
              <a:rPr lang="en-GB" altLang="en-US" sz="2900" b="1"/>
              <a:t>.</a:t>
            </a:r>
            <a:endParaRPr lang="en-GB" altLang="en-US" sz="2900" b="1" i="1"/>
          </a:p>
          <a:p>
            <a:pPr marL="0" indent="0" eaLnBrk="1" hangingPunct="1">
              <a:buFont typeface="Arial" panose="020B0604020202020204" pitchFamily="34" charset="0"/>
              <a:buNone/>
            </a:pPr>
            <a:r>
              <a:rPr lang="en-GB" altLang="en-US" sz="2900" b="1"/>
              <a:t>	</a:t>
            </a:r>
          </a:p>
          <a:p>
            <a:pPr marL="282575" indent="-282575">
              <a:lnSpc>
                <a:spcPct val="90000"/>
              </a:lnSpc>
              <a:buNone/>
              <a:defRPr/>
            </a:pPr>
            <a:endParaRPr lang="en-GB" sz="2900">
              <a:cs typeface="Arial" panose="020B0604020202020204" pitchFamily="34" charset="0"/>
            </a:endParaRPr>
          </a:p>
          <a:p>
            <a:pPr marL="0" indent="0" eaLnBrk="1" hangingPunct="1">
              <a:buFont typeface="Arial" panose="020B0604020202020204" pitchFamily="34" charset="0"/>
              <a:buNone/>
            </a:pPr>
            <a:endParaRPr lang="en-GB" altLang="en-US"/>
          </a:p>
        </p:txBody>
      </p:sp>
      <p:pic>
        <p:nvPicPr>
          <p:cNvPr id="4" name="Picture 1">
            <a:extLst>
              <a:ext uri="{FF2B5EF4-FFF2-40B4-BE49-F238E27FC236}">
                <a16:creationId xmlns:a16="http://schemas.microsoft.com/office/drawing/2014/main" id="{12CBB22D-2960-0140-875B-222B9287C4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218771" y="1600201"/>
            <a:ext cx="3599365" cy="342477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CE5A9FD0-E7B2-7F45-995F-C19E244A27FA}"/>
              </a:ext>
            </a:extLst>
          </p:cNvPr>
          <p:cNvSpPr>
            <a:spLocks noGrp="1"/>
          </p:cNvSpPr>
          <p:nvPr>
            <p:ph type="title"/>
          </p:nvPr>
        </p:nvSpPr>
        <p:spPr>
          <a:xfrm>
            <a:off x="457200" y="266700"/>
            <a:ext cx="8229600" cy="1001350"/>
          </a:xfrm>
          <a:solidFill>
            <a:srgbClr val="002060"/>
          </a:solidFill>
        </p:spPr>
        <p:txBody>
          <a:bodyPr>
            <a:normAutofit/>
          </a:bodyPr>
          <a:lstStyle/>
          <a:p>
            <a:pPr eaLnBrk="1" hangingPunct="1"/>
            <a:r>
              <a:rPr lang="en-GB" altLang="en-US">
                <a:solidFill>
                  <a:srgbClr val="FFFFFF"/>
                </a:solidFill>
              </a:rPr>
              <a:t>The strategy checklist</a:t>
            </a:r>
          </a:p>
        </p:txBody>
      </p:sp>
      <p:pic>
        <p:nvPicPr>
          <p:cNvPr id="73731" name="Picture 1">
            <a:extLst>
              <a:ext uri="{FF2B5EF4-FFF2-40B4-BE49-F238E27FC236}">
                <a16:creationId xmlns:a16="http://schemas.microsoft.com/office/drawing/2014/main" id="{FE74D89E-7856-DA42-BDE0-D8513697793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2113" y="1690688"/>
            <a:ext cx="8359775" cy="289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FBD4DEE1-1428-ED4A-AEBB-4E372F29B8A1}"/>
              </a:ext>
            </a:extLst>
          </p:cNvPr>
          <p:cNvSpPr>
            <a:spLocks noGrp="1"/>
          </p:cNvSpPr>
          <p:nvPr>
            <p:ph type="title"/>
          </p:nvPr>
        </p:nvSpPr>
        <p:spPr>
          <a:xfrm>
            <a:off x="457200" y="471488"/>
            <a:ext cx="8229600" cy="765712"/>
          </a:xfrm>
          <a:solidFill>
            <a:srgbClr val="002060"/>
          </a:solidFill>
        </p:spPr>
        <p:txBody>
          <a:bodyPr anchor="ctr">
            <a:normAutofit/>
          </a:bodyPr>
          <a:lstStyle/>
          <a:p>
            <a:pPr eaLnBrk="1" hangingPunct="1">
              <a:lnSpc>
                <a:spcPct val="90000"/>
              </a:lnSpc>
            </a:pPr>
            <a:r>
              <a:rPr lang="en-GB" altLang="en-US">
                <a:solidFill>
                  <a:srgbClr val="FFFFFF"/>
                </a:solidFill>
              </a:rPr>
              <a:t>Working with strategy</a:t>
            </a:r>
          </a:p>
        </p:txBody>
      </p:sp>
      <p:sp>
        <p:nvSpPr>
          <p:cNvPr id="3" name="Content Placeholder 2">
            <a:extLst>
              <a:ext uri="{FF2B5EF4-FFF2-40B4-BE49-F238E27FC236}">
                <a16:creationId xmlns:a16="http://schemas.microsoft.com/office/drawing/2014/main" id="{B9C78DFA-9B61-4A5B-8A16-3DCF287A5177}"/>
              </a:ext>
            </a:extLst>
          </p:cNvPr>
          <p:cNvSpPr>
            <a:spLocks noGrp="1"/>
          </p:cNvSpPr>
          <p:nvPr>
            <p:ph type="body" sz="half" idx="1"/>
          </p:nvPr>
        </p:nvSpPr>
        <p:spPr>
          <a:xfrm>
            <a:off x="329839" y="1426200"/>
            <a:ext cx="4120961" cy="4267963"/>
          </a:xfrm>
        </p:spPr>
        <p:txBody>
          <a:bodyPr vert="horz" lIns="91440" tIns="45720" rIns="91440" bIns="45720" rtlCol="0" anchor="t">
            <a:normAutofit lnSpcReduction="10000"/>
          </a:bodyPr>
          <a:lstStyle/>
          <a:p>
            <a:pPr marL="261620" indent="-261620" eaLnBrk="1" fontAlgn="auto" hangingPunct="1">
              <a:lnSpc>
                <a:spcPct val="90000"/>
              </a:lnSpc>
              <a:spcAft>
                <a:spcPts val="0"/>
              </a:spcAft>
              <a:buFont typeface="Arial" charset="0"/>
              <a:buNone/>
              <a:defRPr/>
            </a:pPr>
            <a:r>
              <a:rPr lang="en-GB" sz="1500" b="1"/>
              <a:t>All </a:t>
            </a:r>
            <a:r>
              <a:rPr lang="en-GB" sz="1600" b="1"/>
              <a:t>managers are concerned with strategy:</a:t>
            </a:r>
          </a:p>
          <a:p>
            <a:pPr marL="261620" indent="-261620" eaLnBrk="1" fontAlgn="auto" hangingPunct="1">
              <a:lnSpc>
                <a:spcPct val="90000"/>
              </a:lnSpc>
              <a:spcAft>
                <a:spcPts val="0"/>
              </a:spcAft>
              <a:buFont typeface="Arial" charset="0"/>
              <a:buNone/>
              <a:defRPr/>
            </a:pPr>
            <a:endParaRPr lang="en-GB" sz="1600" b="1"/>
          </a:p>
          <a:p>
            <a:pPr eaLnBrk="1" fontAlgn="auto" hangingPunct="1">
              <a:lnSpc>
                <a:spcPct val="90000"/>
              </a:lnSpc>
              <a:spcAft>
                <a:spcPts val="0"/>
              </a:spcAft>
              <a:buFont typeface="Arial" charset="0"/>
              <a:buChar char="•"/>
              <a:defRPr/>
            </a:pPr>
            <a:r>
              <a:rPr lang="en-GB" sz="1600" b="1" i="1"/>
              <a:t>Top managers </a:t>
            </a:r>
            <a:r>
              <a:rPr lang="en-GB" sz="1600"/>
              <a:t>frequently formulate and control strategy but may also involve others in the process.</a:t>
            </a:r>
          </a:p>
          <a:p>
            <a:pPr eaLnBrk="1" fontAlgn="auto" hangingPunct="1">
              <a:lnSpc>
                <a:spcPct val="90000"/>
              </a:lnSpc>
              <a:spcAft>
                <a:spcPts val="0"/>
              </a:spcAft>
              <a:buFont typeface="Arial" charset="0"/>
              <a:buChar char="•"/>
              <a:defRPr/>
            </a:pPr>
            <a:r>
              <a:rPr lang="en-GB" sz="1600" b="1" i="1"/>
              <a:t>Middle- and lower-level managers </a:t>
            </a:r>
            <a:r>
              <a:rPr lang="en-GB" sz="1600"/>
              <a:t>have to meet strategic objectives and deal with constraints.</a:t>
            </a:r>
          </a:p>
          <a:p>
            <a:pPr eaLnBrk="1" fontAlgn="auto" hangingPunct="1">
              <a:lnSpc>
                <a:spcPct val="90000"/>
              </a:lnSpc>
              <a:spcAft>
                <a:spcPts val="0"/>
              </a:spcAft>
              <a:buFont typeface="Arial" charset="0"/>
              <a:buChar char="•"/>
              <a:defRPr/>
            </a:pPr>
            <a:r>
              <a:rPr lang="en-GB" sz="1600" b="1" i="1"/>
              <a:t>All managers </a:t>
            </a:r>
            <a:r>
              <a:rPr lang="en-GB" sz="1600"/>
              <a:t>have to communicate strategy to their teams and can contribute</a:t>
            </a:r>
            <a:br>
              <a:rPr lang="en-GB" sz="1600"/>
            </a:br>
            <a:r>
              <a:rPr lang="en-GB" sz="1600"/>
              <a:t>to the formation of strategy through ideas and feedback.</a:t>
            </a:r>
          </a:p>
          <a:p>
            <a:pPr eaLnBrk="1" fontAlgn="auto" hangingPunct="1">
              <a:lnSpc>
                <a:spcPct val="90000"/>
              </a:lnSpc>
              <a:spcAft>
                <a:spcPts val="0"/>
              </a:spcAft>
              <a:buFont typeface="Arial" charset="0"/>
              <a:buChar char="•"/>
              <a:defRPr/>
            </a:pPr>
            <a:endParaRPr lang="en-GB" sz="1600" b="1"/>
          </a:p>
          <a:p>
            <a:pPr>
              <a:lnSpc>
                <a:spcPct val="90000"/>
              </a:lnSpc>
              <a:buNone/>
            </a:pPr>
            <a:r>
              <a:rPr lang="en-GB" altLang="en-US" sz="1600"/>
              <a:t>Organisations may also use strategy specialists:</a:t>
            </a:r>
          </a:p>
          <a:p>
            <a:pPr>
              <a:lnSpc>
                <a:spcPct val="90000"/>
              </a:lnSpc>
            </a:pPr>
            <a:r>
              <a:rPr lang="en-GB" altLang="en-US" sz="1600"/>
              <a:t>Many large organisations have in-house </a:t>
            </a:r>
            <a:r>
              <a:rPr lang="en-GB" altLang="en-US" sz="1600" b="1" i="1"/>
              <a:t>strategic planning or analyst roles</a:t>
            </a:r>
            <a:r>
              <a:rPr lang="en-GB" altLang="en-US" sz="1600" b="1"/>
              <a:t>.</a:t>
            </a:r>
          </a:p>
          <a:p>
            <a:pPr eaLnBrk="1" fontAlgn="auto" hangingPunct="1">
              <a:lnSpc>
                <a:spcPct val="90000"/>
              </a:lnSpc>
              <a:spcAft>
                <a:spcPts val="0"/>
              </a:spcAft>
              <a:buFont typeface="Arial" charset="0"/>
              <a:buChar char="•"/>
              <a:defRPr/>
            </a:pPr>
            <a:endParaRPr lang="en-GB" sz="1500" b="1"/>
          </a:p>
        </p:txBody>
      </p:sp>
      <p:pic>
        <p:nvPicPr>
          <p:cNvPr id="4" name="Picture 1">
            <a:extLst>
              <a:ext uri="{FF2B5EF4-FFF2-40B4-BE49-F238E27FC236}">
                <a16:creationId xmlns:a16="http://schemas.microsoft.com/office/drawing/2014/main" id="{3D466099-D38A-F146-846B-6E8A98342B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452480" y="1921397"/>
            <a:ext cx="4234320" cy="2754552"/>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15">
            <a:extLst>
              <a:ext uri="{FF2B5EF4-FFF2-40B4-BE49-F238E27FC236}">
                <a16:creationId xmlns:a16="http://schemas.microsoft.com/office/drawing/2014/main" id="{8851B76E-276F-2A4A-B599-F19EE38EED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3830" y="1590463"/>
            <a:ext cx="4695425" cy="368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4">
            <a:extLst>
              <a:ext uri="{FF2B5EF4-FFF2-40B4-BE49-F238E27FC236}">
                <a16:creationId xmlns:a16="http://schemas.microsoft.com/office/drawing/2014/main" id="{172314DF-D813-2849-8BF6-6793128F5864}"/>
              </a:ext>
            </a:extLst>
          </p:cNvPr>
          <p:cNvSpPr>
            <a:spLocks noChangeArrowheads="1"/>
          </p:cNvSpPr>
          <p:nvPr/>
        </p:nvSpPr>
        <p:spPr bwMode="auto">
          <a:xfrm>
            <a:off x="804675" y="260350"/>
            <a:ext cx="7602425"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spcBef>
                <a:spcPct val="20000"/>
              </a:spcBef>
              <a:buClr>
                <a:srgbClr val="007BA4"/>
              </a:buClr>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ClrTx/>
              <a:buFontTx/>
              <a:buNone/>
            </a:pPr>
            <a:r>
              <a:rPr lang="en-GB" altLang="en-US" sz="3600" b="1">
                <a:solidFill>
                  <a:srgbClr val="FFFFFF"/>
                </a:solidFill>
                <a:latin typeface="Arial"/>
                <a:cs typeface="Arial"/>
              </a:rPr>
              <a:t>Strategic decisions</a:t>
            </a:r>
          </a:p>
          <a:p>
            <a:pPr algn="ctr">
              <a:spcBef>
                <a:spcPct val="0"/>
              </a:spcBef>
              <a:buClrTx/>
              <a:buNone/>
            </a:pPr>
            <a:endParaRPr lang="en-GB" altLang="en-US" sz="3600" b="1">
              <a:solidFill>
                <a:srgbClr val="FFFFFF"/>
              </a:solidFill>
              <a:latin typeface="Arial" panose="020B0604020202020204" pitchFamily="34" charset="0"/>
              <a:cs typeface="Arial"/>
            </a:endParaRPr>
          </a:p>
        </p:txBody>
      </p:sp>
      <p:sp>
        <p:nvSpPr>
          <p:cNvPr id="28676" name="Rectangle 7">
            <a:extLst>
              <a:ext uri="{FF2B5EF4-FFF2-40B4-BE49-F238E27FC236}">
                <a16:creationId xmlns:a16="http://schemas.microsoft.com/office/drawing/2014/main" id="{9EFCF475-A378-1D4F-BE2D-3FB41D42B886}"/>
              </a:ext>
            </a:extLst>
          </p:cNvPr>
          <p:cNvSpPr>
            <a:spLocks noChangeArrowheads="1"/>
          </p:cNvSpPr>
          <p:nvPr/>
        </p:nvSpPr>
        <p:spPr bwMode="auto">
          <a:xfrm>
            <a:off x="693737" y="5368460"/>
            <a:ext cx="8450263"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ClrTx/>
              <a:buFontTx/>
              <a:buNone/>
            </a:pPr>
            <a:r>
              <a:rPr lang="en-US" altLang="en-US" sz="800" i="1">
                <a:latin typeface="Arial" panose="020B0604020202020204" pitchFamily="34" charset="0"/>
              </a:rPr>
              <a:t>Source</a:t>
            </a:r>
            <a:r>
              <a:rPr lang="en-US" altLang="en-US" sz="800">
                <a:latin typeface="Arial" panose="020B0604020202020204" pitchFamily="34" charset="0"/>
              </a:rPr>
              <a:t>: </a:t>
            </a:r>
            <a:r>
              <a:rPr lang="en-GB" altLang="en-US" sz="800">
                <a:latin typeface="Arial" panose="020B0604020202020204" pitchFamily="34" charset="0"/>
              </a:rPr>
              <a:t>From G. Johnson, K. Scholes and R. Whittington. </a:t>
            </a:r>
            <a:r>
              <a:rPr lang="en-GB" altLang="en-US" sz="800" i="1">
                <a:latin typeface="Arial" panose="020B0604020202020204" pitchFamily="34" charset="0"/>
              </a:rPr>
              <a:t>Exploring Corporate Strategy</a:t>
            </a:r>
            <a:r>
              <a:rPr lang="en-GB" altLang="en-US" sz="800">
                <a:latin typeface="Arial" panose="020B0604020202020204" pitchFamily="34" charset="0"/>
              </a:rPr>
              <a:t>, 8th edn, Pearson Education 2008.</a:t>
            </a:r>
            <a:endParaRPr lang="en-US" altLang="en-US" sz="800">
              <a:latin typeface="Arial" panose="020B0604020202020204" pitchFamily="34" charset="0"/>
            </a:endParaRPr>
          </a:p>
        </p:txBody>
      </p:sp>
    </p:spTree>
    <p:extLst>
      <p:ext uri="{BB962C8B-B14F-4D97-AF65-F5344CB8AC3E}">
        <p14:creationId xmlns:p14="http://schemas.microsoft.com/office/powerpoint/2010/main" val="465734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46CFE98A-79A7-EE4E-852B-DC2CA579538F}"/>
              </a:ext>
            </a:extLst>
          </p:cNvPr>
          <p:cNvSpPr>
            <a:spLocks noGrp="1"/>
          </p:cNvSpPr>
          <p:nvPr>
            <p:ph type="title"/>
          </p:nvPr>
        </p:nvSpPr>
        <p:spPr>
          <a:xfrm>
            <a:off x="513000" y="188225"/>
            <a:ext cx="8244000" cy="1235350"/>
          </a:xfrm>
          <a:solidFill>
            <a:srgbClr val="002060"/>
          </a:solidFill>
        </p:spPr>
        <p:txBody>
          <a:bodyPr>
            <a:normAutofit fontScale="90000"/>
          </a:bodyPr>
          <a:lstStyle/>
          <a:p>
            <a:pPr eaLnBrk="1" hangingPunct="1"/>
            <a:r>
              <a:rPr lang="en-GB" altLang="en-US">
                <a:solidFill>
                  <a:srgbClr val="FFFFFF"/>
                </a:solidFill>
              </a:rPr>
              <a:t>Exploring strategy in different</a:t>
            </a:r>
            <a:br>
              <a:rPr lang="en-GB" altLang="en-US">
                <a:solidFill>
                  <a:srgbClr val="FFFFFF"/>
                </a:solidFill>
              </a:rPr>
            </a:br>
            <a:r>
              <a:rPr lang="en-GB" altLang="en-US">
                <a:solidFill>
                  <a:srgbClr val="FFFFFF"/>
                </a:solidFill>
              </a:rPr>
              <a:t>contexts</a:t>
            </a:r>
          </a:p>
        </p:txBody>
      </p:sp>
      <p:sp>
        <p:nvSpPr>
          <p:cNvPr id="3" name="Content Placeholder 2">
            <a:extLst>
              <a:ext uri="{FF2B5EF4-FFF2-40B4-BE49-F238E27FC236}">
                <a16:creationId xmlns:a16="http://schemas.microsoft.com/office/drawing/2014/main" id="{ECBBE883-88E2-4097-87D9-F020012CC828}"/>
              </a:ext>
            </a:extLst>
          </p:cNvPr>
          <p:cNvSpPr>
            <a:spLocks noGrp="1"/>
          </p:cNvSpPr>
          <p:nvPr>
            <p:ph idx="1"/>
          </p:nvPr>
        </p:nvSpPr>
        <p:spPr>
          <a:xfrm>
            <a:off x="506413" y="1584325"/>
            <a:ext cx="8242300" cy="4537075"/>
          </a:xfrm>
        </p:spPr>
        <p:txBody>
          <a:bodyPr rtlCol="0">
            <a:normAutofit fontScale="32500" lnSpcReduction="20000"/>
          </a:bodyPr>
          <a:lstStyle/>
          <a:p>
            <a:pPr marL="9525" indent="-9525" eaLnBrk="1" fontAlgn="auto" hangingPunct="1">
              <a:lnSpc>
                <a:spcPct val="120000"/>
              </a:lnSpc>
              <a:spcBef>
                <a:spcPts val="1200"/>
              </a:spcBef>
              <a:spcAft>
                <a:spcPts val="0"/>
              </a:spcAft>
              <a:buFont typeface="Arial" charset="0"/>
              <a:buNone/>
              <a:tabLst>
                <a:tab pos="292100" algn="l"/>
              </a:tabLst>
              <a:defRPr/>
            </a:pPr>
            <a:r>
              <a:rPr lang="en-GB" sz="4000">
                <a:latin typeface="Arial" panose="020B0604020202020204" pitchFamily="34" charset="0"/>
                <a:cs typeface="Arial" panose="020B0604020202020204" pitchFamily="34" charset="0"/>
              </a:rPr>
              <a:t>	</a:t>
            </a:r>
            <a:r>
              <a:rPr lang="en-GB" sz="5100">
                <a:latin typeface="Arial" panose="020B0604020202020204" pitchFamily="34" charset="0"/>
                <a:cs typeface="Arial" panose="020B0604020202020204" pitchFamily="34" charset="0"/>
              </a:rPr>
              <a:t>The</a:t>
            </a:r>
            <a:r>
              <a:rPr lang="en-GB" sz="5100" b="1">
                <a:latin typeface="Arial" panose="020B0604020202020204" pitchFamily="34" charset="0"/>
                <a:cs typeface="Arial" panose="020B0604020202020204" pitchFamily="34" charset="0"/>
              </a:rPr>
              <a:t> </a:t>
            </a:r>
            <a:r>
              <a:rPr lang="en-GB" sz="5100" b="1" i="1">
                <a:latin typeface="Arial" panose="020B0604020202020204" pitchFamily="34" charset="0"/>
                <a:cs typeface="Arial" panose="020B0604020202020204" pitchFamily="34" charset="0"/>
              </a:rPr>
              <a:t>Exploring Strategy Framework </a:t>
            </a:r>
            <a:r>
              <a:rPr lang="en-GB" sz="5100">
                <a:latin typeface="Arial" panose="020B0604020202020204" pitchFamily="34" charset="0"/>
                <a:cs typeface="Arial" panose="020B0604020202020204" pitchFamily="34" charset="0"/>
              </a:rPr>
              <a:t>can be applied in many contexts.</a:t>
            </a:r>
          </a:p>
          <a:p>
            <a:pPr marL="9525" indent="-9525" eaLnBrk="1" fontAlgn="auto" hangingPunct="1">
              <a:lnSpc>
                <a:spcPct val="120000"/>
              </a:lnSpc>
              <a:spcBef>
                <a:spcPts val="1200"/>
              </a:spcBef>
              <a:spcAft>
                <a:spcPts val="0"/>
              </a:spcAft>
              <a:buFont typeface="Arial" charset="0"/>
              <a:buNone/>
              <a:tabLst>
                <a:tab pos="292100" algn="l"/>
              </a:tabLst>
              <a:defRPr/>
            </a:pPr>
            <a:endParaRPr lang="en-GB" sz="300" b="1">
              <a:latin typeface="Arial" panose="020B0604020202020204" pitchFamily="34" charset="0"/>
              <a:cs typeface="Arial" panose="020B0604020202020204" pitchFamily="34" charset="0"/>
            </a:endParaRPr>
          </a:p>
          <a:p>
            <a:pPr marL="9525" indent="-9525" eaLnBrk="1" fontAlgn="auto" hangingPunct="1">
              <a:lnSpc>
                <a:spcPct val="120000"/>
              </a:lnSpc>
              <a:spcBef>
                <a:spcPts val="1200"/>
              </a:spcBef>
              <a:spcAft>
                <a:spcPts val="0"/>
              </a:spcAft>
              <a:buFont typeface="Arial" charset="0"/>
              <a:buNone/>
              <a:tabLst>
                <a:tab pos="292100" algn="l"/>
              </a:tabLst>
              <a:defRPr/>
            </a:pPr>
            <a:r>
              <a:rPr lang="en-GB" sz="4400">
                <a:latin typeface="Arial" panose="020B0604020202020204" pitchFamily="34" charset="0"/>
                <a:cs typeface="Arial" panose="020B0604020202020204" pitchFamily="34" charset="0"/>
              </a:rPr>
              <a:t>	</a:t>
            </a:r>
            <a:r>
              <a:rPr lang="en-GB" sz="5100">
                <a:latin typeface="Arial" panose="020B0604020202020204" pitchFamily="34" charset="0"/>
                <a:cs typeface="Arial" panose="020B0604020202020204" pitchFamily="34" charset="0"/>
              </a:rPr>
              <a:t>In each context the balance of strategic issues differs:</a:t>
            </a:r>
          </a:p>
          <a:p>
            <a:pPr marL="361950" indent="-361950" eaLnBrk="1" fontAlgn="auto" hangingPunct="1">
              <a:lnSpc>
                <a:spcPct val="120000"/>
              </a:lnSpc>
              <a:spcBef>
                <a:spcPts val="1200"/>
              </a:spcBef>
              <a:spcAft>
                <a:spcPts val="0"/>
              </a:spcAft>
              <a:buFont typeface="Arial" charset="0"/>
              <a:buChar char="•"/>
              <a:defRPr/>
            </a:pPr>
            <a:r>
              <a:rPr lang="en-GB" sz="5100" b="1">
                <a:latin typeface="Arial" panose="020B0604020202020204" pitchFamily="34" charset="0"/>
                <a:cs typeface="Arial" panose="020B0604020202020204" pitchFamily="34" charset="0"/>
              </a:rPr>
              <a:t>Small businesses </a:t>
            </a:r>
            <a:r>
              <a:rPr lang="en-GB" sz="5100">
                <a:latin typeface="Arial" panose="020B0604020202020204" pitchFamily="34" charset="0"/>
                <a:cs typeface="Arial" panose="020B0604020202020204" pitchFamily="34" charset="0"/>
              </a:rPr>
              <a:t>(e.g. strategic purpose, growth issues and retaining independence).</a:t>
            </a:r>
          </a:p>
          <a:p>
            <a:pPr marL="361950" indent="-361950" eaLnBrk="1" fontAlgn="auto" hangingPunct="1">
              <a:lnSpc>
                <a:spcPct val="120000"/>
              </a:lnSpc>
              <a:spcBef>
                <a:spcPts val="1200"/>
              </a:spcBef>
              <a:spcAft>
                <a:spcPts val="0"/>
              </a:spcAft>
              <a:buFont typeface="Arial" charset="0"/>
              <a:buChar char="•"/>
              <a:defRPr/>
            </a:pPr>
            <a:r>
              <a:rPr lang="en-GB" sz="5100" b="1">
                <a:latin typeface="Arial" panose="020B0604020202020204" pitchFamily="34" charset="0"/>
                <a:cs typeface="Arial" panose="020B0604020202020204" pitchFamily="34" charset="0"/>
              </a:rPr>
              <a:t>Multinational corporations </a:t>
            </a:r>
            <a:r>
              <a:rPr lang="en-GB" sz="5100">
                <a:latin typeface="Arial" panose="020B0604020202020204" pitchFamily="34" charset="0"/>
                <a:cs typeface="Arial" panose="020B0604020202020204" pitchFamily="34" charset="0"/>
              </a:rPr>
              <a:t>(e.g. geographical scope; cultural issues and structure/control issues).</a:t>
            </a:r>
          </a:p>
          <a:p>
            <a:pPr marL="361950" indent="-361950" eaLnBrk="1" fontAlgn="auto" hangingPunct="1">
              <a:lnSpc>
                <a:spcPct val="120000"/>
              </a:lnSpc>
              <a:spcBef>
                <a:spcPts val="1200"/>
              </a:spcBef>
              <a:spcAft>
                <a:spcPts val="0"/>
              </a:spcAft>
              <a:buFont typeface="Arial" charset="0"/>
              <a:buChar char="•"/>
              <a:defRPr/>
            </a:pPr>
            <a:r>
              <a:rPr lang="en-GB" sz="5100" b="1"/>
              <a:t>Family Businesses: </a:t>
            </a:r>
            <a:r>
              <a:rPr lang="en-GB" sz="5100"/>
              <a:t>family concerns, strategic change and leadership.</a:t>
            </a:r>
            <a:endParaRPr lang="en-GB" sz="5100">
              <a:latin typeface="Arial" panose="020B0604020202020204" pitchFamily="34" charset="0"/>
              <a:cs typeface="Arial" panose="020B0604020202020204" pitchFamily="34" charset="0"/>
            </a:endParaRPr>
          </a:p>
          <a:p>
            <a:pPr marL="361950" indent="-361950" eaLnBrk="1" fontAlgn="auto" hangingPunct="1">
              <a:lnSpc>
                <a:spcPct val="120000"/>
              </a:lnSpc>
              <a:spcBef>
                <a:spcPts val="1200"/>
              </a:spcBef>
              <a:spcAft>
                <a:spcPts val="0"/>
              </a:spcAft>
              <a:buFont typeface="Arial" charset="0"/>
              <a:buChar char="•"/>
              <a:defRPr/>
            </a:pPr>
            <a:r>
              <a:rPr lang="en-GB" sz="5100" b="1">
                <a:latin typeface="Arial" panose="020B0604020202020204" pitchFamily="34" charset="0"/>
                <a:cs typeface="Arial" panose="020B0604020202020204" pitchFamily="34" charset="0"/>
              </a:rPr>
              <a:t>Public sector organisations </a:t>
            </a:r>
            <a:r>
              <a:rPr lang="en-GB" sz="5100">
                <a:latin typeface="Arial" panose="020B0604020202020204" pitchFamily="34" charset="0"/>
                <a:cs typeface="Arial" panose="020B0604020202020204" pitchFamily="34" charset="0"/>
              </a:rPr>
              <a:t>(e.g. service/quality and </a:t>
            </a:r>
          </a:p>
          <a:p>
            <a:pPr marL="363538" indent="0" eaLnBrk="1" fontAlgn="auto" hangingPunct="1">
              <a:lnSpc>
                <a:spcPct val="120000"/>
              </a:lnSpc>
              <a:spcBef>
                <a:spcPts val="0"/>
              </a:spcBef>
              <a:spcAft>
                <a:spcPts val="0"/>
              </a:spcAft>
              <a:buFont typeface="Arial" panose="020B0604020202020204" pitchFamily="34" charset="0"/>
              <a:buNone/>
              <a:defRPr/>
            </a:pPr>
            <a:r>
              <a:rPr lang="en-GB" sz="5100">
                <a:latin typeface="Arial" panose="020B0604020202020204" pitchFamily="34" charset="0"/>
                <a:cs typeface="Arial" panose="020B0604020202020204" pitchFamily="34" charset="0"/>
              </a:rPr>
              <a:t>managing change issues).</a:t>
            </a:r>
          </a:p>
          <a:p>
            <a:pPr marL="361950" indent="-361950" eaLnBrk="1" fontAlgn="auto" hangingPunct="1">
              <a:lnSpc>
                <a:spcPct val="120000"/>
              </a:lnSpc>
              <a:spcBef>
                <a:spcPts val="1200"/>
              </a:spcBef>
              <a:spcAft>
                <a:spcPts val="0"/>
              </a:spcAft>
              <a:buFont typeface="Arial" charset="0"/>
              <a:buChar char="•"/>
              <a:defRPr/>
            </a:pPr>
            <a:r>
              <a:rPr lang="en-GB" sz="5100" b="1">
                <a:latin typeface="Arial" panose="020B0604020202020204" pitchFamily="34" charset="0"/>
                <a:cs typeface="Arial" panose="020B0604020202020204" pitchFamily="34" charset="0"/>
              </a:rPr>
              <a:t>Not-for-profit organisations </a:t>
            </a:r>
            <a:r>
              <a:rPr lang="en-GB" sz="5100">
                <a:latin typeface="Arial" panose="020B0604020202020204" pitchFamily="34" charset="0"/>
                <a:cs typeface="Arial" panose="020B0604020202020204" pitchFamily="34" charset="0"/>
              </a:rPr>
              <a:t>(e.g. purpose and funding</a:t>
            </a:r>
            <a:br>
              <a:rPr lang="en-GB" sz="5100">
                <a:latin typeface="Arial" panose="020B0604020202020204" pitchFamily="34" charset="0"/>
                <a:cs typeface="Arial" panose="020B0604020202020204" pitchFamily="34" charset="0"/>
              </a:rPr>
            </a:br>
            <a:r>
              <a:rPr lang="en-GB" sz="5100">
                <a:latin typeface="Arial" panose="020B0604020202020204" pitchFamily="34" charset="0"/>
                <a:cs typeface="Arial" panose="020B0604020202020204" pitchFamily="34" charset="0"/>
              </a:rPr>
              <a:t>issues).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88B7C959-3E22-0644-9FC7-73EC3D36F92E}"/>
              </a:ext>
            </a:extLst>
          </p:cNvPr>
          <p:cNvSpPr>
            <a:spLocks noGrp="1"/>
          </p:cNvSpPr>
          <p:nvPr>
            <p:ph type="title"/>
          </p:nvPr>
        </p:nvSpPr>
        <p:spPr>
          <a:xfrm>
            <a:off x="457200" y="250825"/>
            <a:ext cx="8238600" cy="1055350"/>
          </a:xfrm>
          <a:solidFill>
            <a:srgbClr val="002060"/>
          </a:solidFill>
        </p:spPr>
        <p:txBody>
          <a:bodyPr>
            <a:normAutofit/>
          </a:bodyPr>
          <a:lstStyle/>
          <a:p>
            <a:pPr eaLnBrk="1" hangingPunct="1"/>
            <a:r>
              <a:rPr lang="en-GB" altLang="en-US">
                <a:solidFill>
                  <a:srgbClr val="FFFFFF"/>
                </a:solidFill>
              </a:rPr>
              <a:t>Summary</a:t>
            </a:r>
          </a:p>
        </p:txBody>
      </p:sp>
      <p:sp>
        <p:nvSpPr>
          <p:cNvPr id="43011" name="Content Placeholder 2">
            <a:extLst>
              <a:ext uri="{FF2B5EF4-FFF2-40B4-BE49-F238E27FC236}">
                <a16:creationId xmlns:a16="http://schemas.microsoft.com/office/drawing/2014/main" id="{C4258BBB-62D0-4CFD-B579-527E67D338DD}"/>
              </a:ext>
            </a:extLst>
          </p:cNvPr>
          <p:cNvSpPr>
            <a:spLocks noGrp="1"/>
          </p:cNvSpPr>
          <p:nvPr>
            <p:ph idx="1"/>
          </p:nvPr>
        </p:nvSpPr>
        <p:spPr>
          <a:xfrm>
            <a:off x="457200" y="1396175"/>
            <a:ext cx="8235950" cy="4495037"/>
          </a:xfrm>
        </p:spPr>
        <p:txBody>
          <a:bodyPr rtlCol="0">
            <a:noAutofit/>
          </a:bodyPr>
          <a:lstStyle/>
          <a:p>
            <a:pPr marL="371475" indent="-371475" algn="just" eaLnBrk="1" fontAlgn="auto" hangingPunct="1">
              <a:spcAft>
                <a:spcPts val="0"/>
              </a:spcAft>
              <a:defRPr/>
            </a:pPr>
            <a:r>
              <a:rPr lang="en-GB" sz="1600"/>
              <a:t>Strategy is defined as: </a:t>
            </a:r>
          </a:p>
          <a:p>
            <a:pPr marL="771525" lvl="1" indent="0" algn="just" eaLnBrk="1" fontAlgn="auto" hangingPunct="1">
              <a:spcBef>
                <a:spcPts val="0"/>
              </a:spcBef>
              <a:spcAft>
                <a:spcPts val="0"/>
              </a:spcAft>
              <a:buFont typeface="Arial" panose="020B0604020202020204" pitchFamily="34" charset="0"/>
              <a:buNone/>
              <a:defRPr/>
            </a:pPr>
            <a:r>
              <a:rPr lang="en-GB" sz="1600"/>
              <a:t>‘the long-term </a:t>
            </a:r>
            <a:r>
              <a:rPr lang="en-GB" sz="1600" i="1"/>
              <a:t>direction</a:t>
            </a:r>
            <a:r>
              <a:rPr lang="en-GB" sz="1600"/>
              <a:t> of an organisation, formed by </a:t>
            </a:r>
            <a:r>
              <a:rPr lang="en-GB" sz="1600" i="1"/>
              <a:t>choices</a:t>
            </a:r>
            <a:r>
              <a:rPr lang="en-GB" sz="1600"/>
              <a:t> and </a:t>
            </a:r>
            <a:r>
              <a:rPr lang="en-GB" sz="1600" i="1"/>
              <a:t>actions</a:t>
            </a:r>
            <a:r>
              <a:rPr lang="en-GB" sz="1600"/>
              <a:t> about its </a:t>
            </a:r>
            <a:r>
              <a:rPr lang="en-GB" sz="1600" i="1"/>
              <a:t>resources</a:t>
            </a:r>
            <a:r>
              <a:rPr lang="en-GB" sz="1600"/>
              <a:t> and </a:t>
            </a:r>
            <a:r>
              <a:rPr lang="en-GB" sz="1600" i="1"/>
              <a:t>scope, </a:t>
            </a:r>
            <a:r>
              <a:rPr lang="en-GB" sz="1600"/>
              <a:t>in order to create advantageous </a:t>
            </a:r>
            <a:r>
              <a:rPr lang="en-GB" sz="1600" i="1"/>
              <a:t>positions</a:t>
            </a:r>
            <a:r>
              <a:rPr lang="en-GB" sz="1600"/>
              <a:t> relative to changing </a:t>
            </a:r>
            <a:r>
              <a:rPr lang="en-GB" sz="1600" i="1"/>
              <a:t>environme</a:t>
            </a:r>
            <a:r>
              <a:rPr lang="en-GB" sz="1600"/>
              <a:t>nt and </a:t>
            </a:r>
            <a:r>
              <a:rPr lang="en-GB" sz="1600" i="1"/>
              <a:t>stakeholder </a:t>
            </a:r>
            <a:r>
              <a:rPr lang="en-GB" sz="1600"/>
              <a:t>contexts’. </a:t>
            </a:r>
          </a:p>
          <a:p>
            <a:pPr marL="771525" lvl="1" indent="0" algn="just" eaLnBrk="1" fontAlgn="auto" hangingPunct="1">
              <a:spcBef>
                <a:spcPts val="0"/>
              </a:spcBef>
              <a:spcAft>
                <a:spcPts val="0"/>
              </a:spcAft>
              <a:buFont typeface="Arial" panose="020B0604020202020204" pitchFamily="34" charset="0"/>
              <a:buNone/>
              <a:defRPr/>
            </a:pPr>
            <a:endParaRPr lang="en-US" sz="1600">
              <a:cs typeface="Arial" panose="020B0604020202020204" pitchFamily="34" charset="0"/>
            </a:endParaRPr>
          </a:p>
          <a:p>
            <a:pPr marL="371475" indent="-371475" algn="just" eaLnBrk="1" fontAlgn="auto" hangingPunct="1">
              <a:spcAft>
                <a:spcPts val="0"/>
              </a:spcAft>
              <a:defRPr/>
            </a:pPr>
            <a:r>
              <a:rPr lang="en-US" sz="1600">
                <a:cs typeface="Arial" panose="020B0604020202020204" pitchFamily="34" charset="0"/>
              </a:rPr>
              <a:t>The work of strategy is to define and express the purpose of an </a:t>
            </a:r>
            <a:r>
              <a:rPr lang="en-GB" sz="1600">
                <a:cs typeface="Arial" panose="020B0604020202020204" pitchFamily="34" charset="0"/>
              </a:rPr>
              <a:t>organisation</a:t>
            </a:r>
            <a:r>
              <a:rPr lang="en-US" sz="1600">
                <a:cs typeface="Arial" panose="020B0604020202020204" pitchFamily="34" charset="0"/>
              </a:rPr>
              <a:t> through its </a:t>
            </a:r>
            <a:r>
              <a:rPr lang="en-US" sz="1600" b="1" i="1">
                <a:cs typeface="Arial" panose="020B0604020202020204" pitchFamily="34" charset="0"/>
              </a:rPr>
              <a:t>mission, vision, values </a:t>
            </a:r>
            <a:r>
              <a:rPr lang="en-US" sz="1600">
                <a:cs typeface="Arial" panose="020B0604020202020204" pitchFamily="34" charset="0"/>
              </a:rPr>
              <a:t>and </a:t>
            </a:r>
            <a:r>
              <a:rPr lang="en-US" sz="1600" b="1" i="1">
                <a:cs typeface="Arial" panose="020B0604020202020204" pitchFamily="34" charset="0"/>
              </a:rPr>
              <a:t>objectives</a:t>
            </a:r>
            <a:r>
              <a:rPr lang="en-US" sz="1600">
                <a:cs typeface="Arial" panose="020B0604020202020204" pitchFamily="34" charset="0"/>
              </a:rPr>
              <a:t>.</a:t>
            </a:r>
          </a:p>
          <a:p>
            <a:pPr marL="371475" indent="-371475" algn="just" eaLnBrk="1" fontAlgn="auto" hangingPunct="1">
              <a:spcAft>
                <a:spcPts val="0"/>
              </a:spcAft>
              <a:defRPr/>
            </a:pPr>
            <a:endParaRPr lang="en-GB" sz="1600">
              <a:cs typeface="Arial" panose="020B0604020202020204" pitchFamily="34" charset="0"/>
            </a:endParaRPr>
          </a:p>
          <a:p>
            <a:pPr marL="371475" indent="-371475" algn="just" eaLnBrk="1" fontAlgn="auto" hangingPunct="1">
              <a:spcAft>
                <a:spcPts val="0"/>
              </a:spcAft>
              <a:defRPr/>
            </a:pPr>
            <a:r>
              <a:rPr lang="en-US" sz="1600">
                <a:cs typeface="Arial" panose="020B0604020202020204" pitchFamily="34" charset="0"/>
              </a:rPr>
              <a:t>Ideally a </a:t>
            </a:r>
            <a:r>
              <a:rPr lang="en-US" sz="1600" b="1" i="1">
                <a:cs typeface="Arial" panose="020B0604020202020204" pitchFamily="34" charset="0"/>
              </a:rPr>
              <a:t>strategy statement</a:t>
            </a:r>
            <a:r>
              <a:rPr lang="en-US" sz="1600" b="1">
                <a:cs typeface="Arial" panose="020B0604020202020204" pitchFamily="34" charset="0"/>
              </a:rPr>
              <a:t> </a:t>
            </a:r>
            <a:r>
              <a:rPr lang="en-US" sz="1600">
                <a:cs typeface="Arial" panose="020B0604020202020204" pitchFamily="34" charset="0"/>
              </a:rPr>
              <a:t>should include an </a:t>
            </a:r>
            <a:r>
              <a:rPr lang="en-GB" sz="1600">
                <a:cs typeface="Arial" panose="020B0604020202020204" pitchFamily="34" charset="0"/>
              </a:rPr>
              <a:t>organisation’s</a:t>
            </a:r>
            <a:r>
              <a:rPr lang="en-US" sz="1600">
                <a:cs typeface="Arial" panose="020B0604020202020204" pitchFamily="34" charset="0"/>
              </a:rPr>
              <a:t> </a:t>
            </a:r>
            <a:r>
              <a:rPr lang="en-US" sz="1600" b="1" i="1">
                <a:cs typeface="Arial" panose="020B0604020202020204" pitchFamily="34" charset="0"/>
              </a:rPr>
              <a:t>goals, scope</a:t>
            </a:r>
            <a:r>
              <a:rPr lang="en-US" sz="1600" b="1">
                <a:cs typeface="Arial" panose="020B0604020202020204" pitchFamily="34" charset="0"/>
              </a:rPr>
              <a:t> </a:t>
            </a:r>
            <a:r>
              <a:rPr lang="en-US" sz="1600">
                <a:cs typeface="Arial" panose="020B0604020202020204" pitchFamily="34" charset="0"/>
              </a:rPr>
              <a:t>of activities and the </a:t>
            </a:r>
            <a:r>
              <a:rPr lang="en-US" sz="1600" b="1" i="1">
                <a:cs typeface="Arial" panose="020B0604020202020204" pitchFamily="34" charset="0"/>
              </a:rPr>
              <a:t>advantages</a:t>
            </a:r>
            <a:r>
              <a:rPr lang="en-US" sz="1600" b="1">
                <a:cs typeface="Arial" panose="020B0604020202020204" pitchFamily="34" charset="0"/>
              </a:rPr>
              <a:t> </a:t>
            </a:r>
            <a:r>
              <a:rPr lang="en-US" sz="1600">
                <a:cs typeface="Arial" panose="020B0604020202020204" pitchFamily="34" charset="0"/>
              </a:rPr>
              <a:t>or</a:t>
            </a:r>
            <a:r>
              <a:rPr lang="en-US" sz="1600" b="1">
                <a:cs typeface="Arial" panose="020B0604020202020204" pitchFamily="34" charset="0"/>
              </a:rPr>
              <a:t> </a:t>
            </a:r>
            <a:r>
              <a:rPr lang="en-US" sz="1600" b="1" i="1">
                <a:cs typeface="Arial" panose="020B0604020202020204" pitchFamily="34" charset="0"/>
              </a:rPr>
              <a:t>capabilities</a:t>
            </a:r>
            <a:r>
              <a:rPr lang="en-US" sz="1600">
                <a:cs typeface="Arial" panose="020B0604020202020204" pitchFamily="34" charset="0"/>
              </a:rPr>
              <a:t> it brings to these goals and activities.</a:t>
            </a:r>
          </a:p>
          <a:p>
            <a:pPr marL="371475" indent="-371475" algn="just" eaLnBrk="1" fontAlgn="auto" hangingPunct="1">
              <a:spcAft>
                <a:spcPts val="0"/>
              </a:spcAft>
              <a:defRPr/>
            </a:pPr>
            <a:endParaRPr lang="en-GB" sz="1600">
              <a:cs typeface="Arial" panose="020B0604020202020204" pitchFamily="34" charset="0"/>
            </a:endParaRPr>
          </a:p>
          <a:p>
            <a:pPr marL="371475" indent="-371475" algn="just" eaLnBrk="1" fontAlgn="auto" hangingPunct="1">
              <a:spcAft>
                <a:spcPts val="0"/>
              </a:spcAft>
              <a:defRPr/>
            </a:pPr>
            <a:r>
              <a:rPr lang="en-GB" sz="1600" b="1" i="1">
                <a:cs typeface="Arial" panose="020B0604020202020204" pitchFamily="34" charset="0"/>
              </a:rPr>
              <a:t>Corporate-level strategy </a:t>
            </a:r>
            <a:r>
              <a:rPr lang="en-GB" sz="1600">
                <a:cs typeface="Arial" panose="020B0604020202020204" pitchFamily="34" charset="0"/>
              </a:rPr>
              <a:t>is concerned with an organisation’s overall scope; </a:t>
            </a:r>
            <a:r>
              <a:rPr lang="en-GB" sz="1600" b="1" i="1">
                <a:cs typeface="Arial" panose="020B0604020202020204" pitchFamily="34" charset="0"/>
              </a:rPr>
              <a:t>business-level strategy </a:t>
            </a:r>
            <a:r>
              <a:rPr lang="en-GB" sz="1600">
                <a:cs typeface="Arial" panose="020B0604020202020204" pitchFamily="34" charset="0"/>
              </a:rPr>
              <a:t>is concerned with how  to compete; and </a:t>
            </a:r>
            <a:r>
              <a:rPr lang="en-GB" sz="1600" b="1" i="1">
                <a:cs typeface="Arial" panose="020B0604020202020204" pitchFamily="34" charset="0"/>
              </a:rPr>
              <a:t>functional strategy </a:t>
            </a:r>
            <a:r>
              <a:rPr lang="en-GB" sz="1600">
                <a:cs typeface="Arial" panose="020B0604020202020204" pitchFamily="34" charset="0"/>
              </a:rPr>
              <a:t>is concerned with how corporate- and business-level strategies are actually </a:t>
            </a:r>
          </a:p>
          <a:p>
            <a:pPr marL="363538" indent="0" algn="just" eaLnBrk="1" fontAlgn="auto" hangingPunct="1">
              <a:spcBef>
                <a:spcPts val="0"/>
              </a:spcBef>
              <a:spcAft>
                <a:spcPts val="0"/>
              </a:spcAft>
              <a:buFont typeface="Arial" panose="020B0604020202020204" pitchFamily="34" charset="0"/>
              <a:buNone/>
              <a:defRPr/>
            </a:pPr>
            <a:r>
              <a:rPr lang="en-GB" sz="1600">
                <a:cs typeface="Arial" panose="020B0604020202020204" pitchFamily="34" charset="0"/>
              </a:rPr>
              <a:t>delivered.</a:t>
            </a:r>
          </a:p>
          <a:p>
            <a:pPr eaLnBrk="1" fontAlgn="auto" hangingPunct="1">
              <a:spcAft>
                <a:spcPts val="0"/>
              </a:spcAft>
              <a:buFont typeface="Arial" panose="020B0604020202020204" pitchFamily="34" charset="0"/>
              <a:buNone/>
              <a:defRPr/>
            </a:pPr>
            <a:endParaRPr lang="en-GB" sz="20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 calcmode="lin" valueType="num">
                                      <p:cBhvr additive="base">
                                        <p:cTn id="7" dur="500" fill="hold"/>
                                        <p:tgtEl>
                                          <p:spTgt spid="430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anim calcmode="lin" valueType="num">
                                      <p:cBhvr additive="base">
                                        <p:cTn id="11"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3011">
                                            <p:txEl>
                                              <p:pRg st="3" end="3"/>
                                            </p:txEl>
                                          </p:spTgt>
                                        </p:tgtEl>
                                        <p:attrNameLst>
                                          <p:attrName>style.visibility</p:attrName>
                                        </p:attrNameLst>
                                      </p:cBhvr>
                                      <p:to>
                                        <p:strVal val="visible"/>
                                      </p:to>
                                    </p:set>
                                    <p:anim calcmode="lin" valueType="num">
                                      <p:cBhvr additive="base">
                                        <p:cTn id="17" dur="500" fill="hold"/>
                                        <p:tgtEl>
                                          <p:spTgt spid="43011">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301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3011">
                                            <p:txEl>
                                              <p:pRg st="5" end="5"/>
                                            </p:txEl>
                                          </p:spTgt>
                                        </p:tgtEl>
                                        <p:attrNameLst>
                                          <p:attrName>style.visibility</p:attrName>
                                        </p:attrNameLst>
                                      </p:cBhvr>
                                      <p:to>
                                        <p:strVal val="visible"/>
                                      </p:to>
                                    </p:set>
                                    <p:anim calcmode="lin" valueType="num">
                                      <p:cBhvr additive="base">
                                        <p:cTn id="23" dur="500" fill="hold"/>
                                        <p:tgtEl>
                                          <p:spTgt spid="43011">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301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3011">
                                            <p:txEl>
                                              <p:pRg st="7" end="7"/>
                                            </p:txEl>
                                          </p:spTgt>
                                        </p:tgtEl>
                                        <p:attrNameLst>
                                          <p:attrName>style.visibility</p:attrName>
                                        </p:attrNameLst>
                                      </p:cBhvr>
                                      <p:to>
                                        <p:strVal val="visible"/>
                                      </p:to>
                                    </p:set>
                                    <p:anim calcmode="lin" valueType="num">
                                      <p:cBhvr additive="base">
                                        <p:cTn id="29" dur="500" fill="hold"/>
                                        <p:tgtEl>
                                          <p:spTgt spid="43011">
                                            <p:txEl>
                                              <p:pRg st="7" end="7"/>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301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43011">
                                            <p:txEl>
                                              <p:pRg st="8" end="8"/>
                                            </p:txEl>
                                          </p:spTgt>
                                        </p:tgtEl>
                                        <p:attrNameLst>
                                          <p:attrName>style.visibility</p:attrName>
                                        </p:attrNameLst>
                                      </p:cBhvr>
                                      <p:to>
                                        <p:strVal val="visible"/>
                                      </p:to>
                                    </p:set>
                                    <p:anim calcmode="lin" valueType="num">
                                      <p:cBhvr additive="base">
                                        <p:cTn id="35" dur="500" fill="hold"/>
                                        <p:tgtEl>
                                          <p:spTgt spid="43011">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301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D605A7D3-A412-B249-845D-958C3C58BAE0}"/>
              </a:ext>
            </a:extLst>
          </p:cNvPr>
          <p:cNvSpPr>
            <a:spLocks noGrp="1"/>
          </p:cNvSpPr>
          <p:nvPr>
            <p:ph type="title"/>
          </p:nvPr>
        </p:nvSpPr>
        <p:spPr>
          <a:xfrm>
            <a:off x="457200" y="250825"/>
            <a:ext cx="8229600" cy="641350"/>
          </a:xfrm>
          <a:solidFill>
            <a:srgbClr val="002060"/>
          </a:solidFill>
        </p:spPr>
        <p:txBody>
          <a:bodyPr>
            <a:normAutofit fontScale="90000"/>
          </a:bodyPr>
          <a:lstStyle/>
          <a:p>
            <a:pPr eaLnBrk="1" hangingPunct="1"/>
            <a:r>
              <a:rPr lang="en-GB" altLang="en-US">
                <a:solidFill>
                  <a:srgbClr val="FFFFFF"/>
                </a:solidFill>
              </a:rPr>
              <a:t>Summary</a:t>
            </a:r>
          </a:p>
        </p:txBody>
      </p:sp>
      <p:sp>
        <p:nvSpPr>
          <p:cNvPr id="84995" name="Content Placeholder 2">
            <a:extLst>
              <a:ext uri="{FF2B5EF4-FFF2-40B4-BE49-F238E27FC236}">
                <a16:creationId xmlns:a16="http://schemas.microsoft.com/office/drawing/2014/main" id="{37106AF4-1AEE-4F0D-96E4-627E4DA50FD1}"/>
              </a:ext>
            </a:extLst>
          </p:cNvPr>
          <p:cNvSpPr>
            <a:spLocks noGrp="1"/>
          </p:cNvSpPr>
          <p:nvPr>
            <p:ph idx="1"/>
          </p:nvPr>
        </p:nvSpPr>
        <p:spPr>
          <a:xfrm>
            <a:off x="457200" y="892175"/>
            <a:ext cx="8232775" cy="4797425"/>
          </a:xfrm>
        </p:spPr>
        <p:txBody>
          <a:bodyPr>
            <a:normAutofit/>
          </a:bodyPr>
          <a:lstStyle/>
          <a:p>
            <a:pPr marL="361950" indent="-361950" algn="just" eaLnBrk="1" hangingPunct="1">
              <a:buFontTx/>
              <a:buChar char="•"/>
              <a:defRPr/>
            </a:pPr>
            <a:r>
              <a:rPr lang="en-GB" altLang="en-US" sz="1600">
                <a:cs typeface="Arial" panose="020B0604020202020204" pitchFamily="34" charset="0"/>
              </a:rPr>
              <a:t>The </a:t>
            </a:r>
            <a:r>
              <a:rPr lang="en-GB" altLang="en-US" sz="1600" b="1" i="1">
                <a:cs typeface="Arial" panose="020B0604020202020204" pitchFamily="34" charset="0"/>
              </a:rPr>
              <a:t>Exploring Strategy Framework</a:t>
            </a:r>
            <a:r>
              <a:rPr lang="en-GB" altLang="en-US" sz="1600">
                <a:cs typeface="Arial" panose="020B0604020202020204" pitchFamily="34" charset="0"/>
              </a:rPr>
              <a:t> has three major elements: </a:t>
            </a:r>
          </a:p>
          <a:p>
            <a:pPr marL="661988" lvl="1" indent="-261938" algn="just" eaLnBrk="1" hangingPunct="1">
              <a:buClr>
                <a:srgbClr val="007FA3"/>
              </a:buClr>
              <a:buFont typeface="Calibri" panose="020F0502020204030204" pitchFamily="34" charset="0"/>
              <a:buAutoNum type="arabicPeriod"/>
              <a:defRPr/>
            </a:pPr>
            <a:r>
              <a:rPr lang="en-GB" altLang="en-US" sz="1600">
                <a:cs typeface="Arial" panose="020B0604020202020204" pitchFamily="34" charset="0"/>
              </a:rPr>
              <a:t>understanding the </a:t>
            </a:r>
            <a:r>
              <a:rPr lang="en-GB" altLang="en-US" sz="1600" b="1" i="1">
                <a:cs typeface="Arial" panose="020B0604020202020204" pitchFamily="34" charset="0"/>
              </a:rPr>
              <a:t>strategic position</a:t>
            </a:r>
            <a:r>
              <a:rPr lang="en-GB" altLang="en-US" sz="1600">
                <a:cs typeface="Arial" panose="020B0604020202020204" pitchFamily="34" charset="0"/>
              </a:rPr>
              <a:t>, </a:t>
            </a:r>
          </a:p>
          <a:p>
            <a:pPr marL="661988" lvl="1" indent="-261938" algn="just" eaLnBrk="1" hangingPunct="1">
              <a:buClr>
                <a:srgbClr val="007FA3"/>
              </a:buClr>
              <a:buFont typeface="Calibri" panose="020F0502020204030204" pitchFamily="34" charset="0"/>
              <a:buAutoNum type="arabicPeriod"/>
              <a:defRPr/>
            </a:pPr>
            <a:r>
              <a:rPr lang="en-GB" altLang="en-US" sz="1600">
                <a:cs typeface="Arial" panose="020B0604020202020204" pitchFamily="34" charset="0"/>
              </a:rPr>
              <a:t>making </a:t>
            </a:r>
            <a:r>
              <a:rPr lang="en-GB" altLang="en-US" sz="1600" b="1" i="1">
                <a:cs typeface="Arial" panose="020B0604020202020204" pitchFamily="34" charset="0"/>
              </a:rPr>
              <a:t>strategic choices</a:t>
            </a:r>
            <a:r>
              <a:rPr lang="en-GB" altLang="en-US" sz="1600" b="1">
                <a:cs typeface="Arial" panose="020B0604020202020204" pitchFamily="34" charset="0"/>
              </a:rPr>
              <a:t> </a:t>
            </a:r>
            <a:r>
              <a:rPr lang="en-GB" altLang="en-US" sz="1600">
                <a:cs typeface="Arial" panose="020B0604020202020204" pitchFamily="34" charset="0"/>
              </a:rPr>
              <a:t>for the future </a:t>
            </a:r>
          </a:p>
          <a:p>
            <a:pPr marL="661988" lvl="1" indent="-261938" algn="just" eaLnBrk="1" hangingPunct="1">
              <a:buClr>
                <a:srgbClr val="007FA3"/>
              </a:buClr>
              <a:buFont typeface="Calibri" panose="020F0502020204030204" pitchFamily="34" charset="0"/>
              <a:buAutoNum type="arabicPeriod"/>
              <a:defRPr/>
            </a:pPr>
            <a:r>
              <a:rPr lang="en-GB" altLang="en-US" sz="1600">
                <a:cs typeface="Arial" panose="020B0604020202020204" pitchFamily="34" charset="0"/>
              </a:rPr>
              <a:t>managing </a:t>
            </a:r>
            <a:r>
              <a:rPr lang="en-GB" altLang="en-US" sz="1600" b="1" i="1">
                <a:cs typeface="Arial" panose="020B0604020202020204" pitchFamily="34" charset="0"/>
              </a:rPr>
              <a:t>strategy in action. </a:t>
            </a:r>
          </a:p>
          <a:p>
            <a:pPr marL="361950" indent="-361950" algn="just" eaLnBrk="1" hangingPunct="1">
              <a:buFontTx/>
              <a:buChar char="•"/>
              <a:defRPr/>
            </a:pPr>
            <a:r>
              <a:rPr lang="en-GB" altLang="en-US" sz="1600">
                <a:cs typeface="Arial" panose="020B0604020202020204" pitchFamily="34" charset="0"/>
              </a:rPr>
              <a:t>Strategy work is done by </a:t>
            </a:r>
            <a:r>
              <a:rPr lang="en-GB" altLang="en-US" sz="1600" b="1" i="1">
                <a:cs typeface="Arial" panose="020B0604020202020204" pitchFamily="34" charset="0"/>
              </a:rPr>
              <a:t>managers</a:t>
            </a:r>
            <a:r>
              <a:rPr lang="en-GB" altLang="en-US" sz="1600">
                <a:cs typeface="Arial" panose="020B0604020202020204" pitchFamily="34" charset="0"/>
              </a:rPr>
              <a:t> throughout an organisation, as well as specialist </a:t>
            </a:r>
            <a:r>
              <a:rPr lang="en-GB" altLang="en-US" sz="1600" b="1" i="1">
                <a:cs typeface="Arial" panose="020B0604020202020204" pitchFamily="34" charset="0"/>
              </a:rPr>
              <a:t>strategic planners.</a:t>
            </a:r>
          </a:p>
          <a:p>
            <a:pPr marL="361950" indent="-361950" algn="just" eaLnBrk="1" hangingPunct="1">
              <a:buFontTx/>
              <a:buChar char="•"/>
              <a:defRPr/>
            </a:pPr>
            <a:r>
              <a:rPr lang="en-GB" altLang="en-US" sz="1600">
                <a:cs typeface="Arial" panose="020B0604020202020204" pitchFamily="34" charset="0"/>
              </a:rPr>
              <a:t>Research on strategy </a:t>
            </a:r>
            <a:r>
              <a:rPr lang="en-GB" altLang="en-US" sz="1600" b="1" i="1">
                <a:cs typeface="Arial" panose="020B0604020202020204" pitchFamily="34" charset="0"/>
              </a:rPr>
              <a:t>context</a:t>
            </a:r>
            <a:r>
              <a:rPr lang="en-GB" altLang="en-US" sz="1600">
                <a:cs typeface="Arial" panose="020B0604020202020204" pitchFamily="34" charset="0"/>
              </a:rPr>
              <a:t>,</a:t>
            </a:r>
            <a:r>
              <a:rPr lang="en-GB" altLang="en-US" sz="1600" b="1" i="1">
                <a:cs typeface="Arial" panose="020B0604020202020204" pitchFamily="34" charset="0"/>
              </a:rPr>
              <a:t> content </a:t>
            </a:r>
            <a:r>
              <a:rPr lang="en-GB" altLang="en-US" sz="1600">
                <a:cs typeface="Arial" panose="020B0604020202020204" pitchFamily="34" charset="0"/>
              </a:rPr>
              <a:t>and</a:t>
            </a:r>
            <a:r>
              <a:rPr lang="en-GB" altLang="en-US" sz="1600" b="1" i="1">
                <a:cs typeface="Arial" panose="020B0604020202020204" pitchFamily="34" charset="0"/>
              </a:rPr>
              <a:t> process</a:t>
            </a:r>
            <a:r>
              <a:rPr lang="en-GB" altLang="en-US" sz="1600">
                <a:cs typeface="Arial" panose="020B0604020202020204" pitchFamily="34" charset="0"/>
              </a:rPr>
              <a:t> shows how the analytical perspectives of economics, sociology </a:t>
            </a:r>
          </a:p>
          <a:p>
            <a:pPr marL="363538" indent="0" algn="just" eaLnBrk="1" hangingPunct="1">
              <a:spcBef>
                <a:spcPts val="0"/>
              </a:spcBef>
              <a:buFont typeface="Arial" panose="020B0604020202020204" pitchFamily="34" charset="0"/>
              <a:buNone/>
              <a:defRPr/>
            </a:pPr>
            <a:r>
              <a:rPr lang="en-GB" altLang="en-US" sz="1600">
                <a:cs typeface="Arial" panose="020B0604020202020204" pitchFamily="34" charset="0"/>
              </a:rPr>
              <a:t>and psychology can all provide practical insights for</a:t>
            </a:r>
            <a:br>
              <a:rPr lang="en-GB" altLang="en-US" sz="1600">
                <a:cs typeface="Arial" panose="020B0604020202020204" pitchFamily="34" charset="0"/>
              </a:rPr>
            </a:br>
            <a:r>
              <a:rPr lang="en-GB" altLang="en-US" sz="1600">
                <a:cs typeface="Arial" panose="020B0604020202020204" pitchFamily="34" charset="0"/>
              </a:rPr>
              <a:t>approaching strategy issues.</a:t>
            </a:r>
          </a:p>
          <a:p>
            <a:pPr marL="363538" indent="0" algn="just" eaLnBrk="1" hangingPunct="1">
              <a:spcBef>
                <a:spcPts val="0"/>
              </a:spcBef>
              <a:buFont typeface="Arial" panose="020B0604020202020204" pitchFamily="34" charset="0"/>
              <a:buNone/>
              <a:defRPr/>
            </a:pPr>
            <a:endParaRPr lang="en-GB" altLang="en-US" sz="1600">
              <a:cs typeface="Arial" panose="020B0604020202020204" pitchFamily="34" charset="0"/>
            </a:endParaRPr>
          </a:p>
          <a:p>
            <a:pPr marL="706438" algn="just">
              <a:spcBef>
                <a:spcPts val="0"/>
              </a:spcBef>
              <a:defRPr/>
            </a:pPr>
            <a:r>
              <a:rPr lang="en-GB" altLang="en-US" sz="1600">
                <a:cs typeface="Arial" panose="020B0604020202020204" pitchFamily="34" charset="0"/>
              </a:rPr>
              <a:t>Although the fundamentals of strategy may be similar, strategy varies by </a:t>
            </a:r>
            <a:r>
              <a:rPr lang="en-GB" altLang="en-US" sz="1600" b="1" i="1">
                <a:cs typeface="Arial" panose="020B0604020202020204" pitchFamily="34" charset="0"/>
              </a:rPr>
              <a:t>organisational context</a:t>
            </a:r>
            <a:r>
              <a:rPr lang="en-GB" altLang="en-US" sz="1600">
                <a:cs typeface="Arial" panose="020B0604020202020204" pitchFamily="34" charset="0"/>
              </a:rPr>
              <a:t>,</a:t>
            </a:r>
            <a:r>
              <a:rPr lang="en-GB" altLang="en-US" sz="1600" b="1" i="1">
                <a:cs typeface="Arial" panose="020B0604020202020204" pitchFamily="34" charset="0"/>
              </a:rPr>
              <a:t> </a:t>
            </a:r>
            <a:r>
              <a:rPr lang="en-GB" altLang="en-US" sz="1600">
                <a:cs typeface="Arial" panose="020B0604020202020204" pitchFamily="34" charset="0"/>
              </a:rPr>
              <a:t>for example, public sector vs private industry. .</a:t>
            </a:r>
          </a:p>
          <a:p>
            <a:pPr marL="363538" indent="0" algn="just" eaLnBrk="1" hangingPunct="1">
              <a:spcBef>
                <a:spcPts val="0"/>
              </a:spcBef>
              <a:buFont typeface="Arial" panose="020B0604020202020204" pitchFamily="34" charset="0"/>
              <a:buNone/>
              <a:defRPr/>
            </a:pPr>
            <a:endParaRPr lang="en-GB" altLang="en-US" sz="220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 calcmode="lin" valueType="num">
                                      <p:cBhvr additive="base">
                                        <p:cTn id="7" dur="500" fill="hold"/>
                                        <p:tgtEl>
                                          <p:spTgt spid="849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499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4995">
                                            <p:txEl>
                                              <p:pRg st="1" end="1"/>
                                            </p:txEl>
                                          </p:spTgt>
                                        </p:tgtEl>
                                        <p:attrNameLst>
                                          <p:attrName>style.visibility</p:attrName>
                                        </p:attrNameLst>
                                      </p:cBhvr>
                                      <p:to>
                                        <p:strVal val="visible"/>
                                      </p:to>
                                    </p:set>
                                    <p:anim calcmode="lin" valueType="num">
                                      <p:cBhvr additive="base">
                                        <p:cTn id="11" dur="500" fill="hold"/>
                                        <p:tgtEl>
                                          <p:spTgt spid="8499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499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4995">
                                            <p:txEl>
                                              <p:pRg st="2" end="2"/>
                                            </p:txEl>
                                          </p:spTgt>
                                        </p:tgtEl>
                                        <p:attrNameLst>
                                          <p:attrName>style.visibility</p:attrName>
                                        </p:attrNameLst>
                                      </p:cBhvr>
                                      <p:to>
                                        <p:strVal val="visible"/>
                                      </p:to>
                                    </p:set>
                                    <p:anim calcmode="lin" valueType="num">
                                      <p:cBhvr additive="base">
                                        <p:cTn id="15" dur="500" fill="hold"/>
                                        <p:tgtEl>
                                          <p:spTgt spid="8499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499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4995">
                                            <p:txEl>
                                              <p:pRg st="3" end="3"/>
                                            </p:txEl>
                                          </p:spTgt>
                                        </p:tgtEl>
                                        <p:attrNameLst>
                                          <p:attrName>style.visibility</p:attrName>
                                        </p:attrNameLst>
                                      </p:cBhvr>
                                      <p:to>
                                        <p:strVal val="visible"/>
                                      </p:to>
                                    </p:set>
                                    <p:anim calcmode="lin" valueType="num">
                                      <p:cBhvr additive="base">
                                        <p:cTn id="19" dur="500" fill="hold"/>
                                        <p:tgtEl>
                                          <p:spTgt spid="849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49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4995">
                                            <p:txEl>
                                              <p:pRg st="4" end="4"/>
                                            </p:txEl>
                                          </p:spTgt>
                                        </p:tgtEl>
                                        <p:attrNameLst>
                                          <p:attrName>style.visibility</p:attrName>
                                        </p:attrNameLst>
                                      </p:cBhvr>
                                      <p:to>
                                        <p:strVal val="visible"/>
                                      </p:to>
                                    </p:set>
                                    <p:anim calcmode="lin" valueType="num">
                                      <p:cBhvr additive="base">
                                        <p:cTn id="25" dur="500" fill="hold"/>
                                        <p:tgtEl>
                                          <p:spTgt spid="849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499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4995">
                                            <p:txEl>
                                              <p:pRg st="5" end="5"/>
                                            </p:txEl>
                                          </p:spTgt>
                                        </p:tgtEl>
                                        <p:attrNameLst>
                                          <p:attrName>style.visibility</p:attrName>
                                        </p:attrNameLst>
                                      </p:cBhvr>
                                      <p:to>
                                        <p:strVal val="visible"/>
                                      </p:to>
                                    </p:set>
                                    <p:anim calcmode="lin" valueType="num">
                                      <p:cBhvr additive="base">
                                        <p:cTn id="31" dur="500" fill="hold"/>
                                        <p:tgtEl>
                                          <p:spTgt spid="8499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49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4995">
                                            <p:txEl>
                                              <p:pRg st="6" end="6"/>
                                            </p:txEl>
                                          </p:spTgt>
                                        </p:tgtEl>
                                        <p:attrNameLst>
                                          <p:attrName>style.visibility</p:attrName>
                                        </p:attrNameLst>
                                      </p:cBhvr>
                                      <p:to>
                                        <p:strVal val="visible"/>
                                      </p:to>
                                    </p:set>
                                    <p:anim calcmode="lin" valueType="num">
                                      <p:cBhvr additive="base">
                                        <p:cTn id="37" dur="500" fill="hold"/>
                                        <p:tgtEl>
                                          <p:spTgt spid="8499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499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4995">
                                            <p:txEl>
                                              <p:pRg st="8" end="8"/>
                                            </p:txEl>
                                          </p:spTgt>
                                        </p:tgtEl>
                                        <p:attrNameLst>
                                          <p:attrName>style.visibility</p:attrName>
                                        </p:attrNameLst>
                                      </p:cBhvr>
                                      <p:to>
                                        <p:strVal val="visible"/>
                                      </p:to>
                                    </p:set>
                                    <p:anim calcmode="lin" valueType="num">
                                      <p:cBhvr additive="base">
                                        <p:cTn id="43" dur="500" fill="hold"/>
                                        <p:tgtEl>
                                          <p:spTgt spid="8499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499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F35F-8D3A-1247-A3D8-1B9E4498EEC0}"/>
              </a:ext>
            </a:extLst>
          </p:cNvPr>
          <p:cNvSpPr>
            <a:spLocks noGrp="1"/>
          </p:cNvSpPr>
          <p:nvPr>
            <p:ph type="title"/>
          </p:nvPr>
        </p:nvSpPr>
        <p:spPr>
          <a:solidFill>
            <a:srgbClr val="002060"/>
          </a:solidFill>
        </p:spPr>
        <p:txBody>
          <a:bodyPr/>
          <a:lstStyle/>
          <a:p>
            <a:r>
              <a:rPr lang="en-US">
                <a:solidFill>
                  <a:srgbClr val="FFFFFF"/>
                </a:solidFill>
              </a:rPr>
              <a:t>Task </a:t>
            </a:r>
          </a:p>
        </p:txBody>
      </p:sp>
      <p:sp>
        <p:nvSpPr>
          <p:cNvPr id="3" name="Content Placeholder 2">
            <a:extLst>
              <a:ext uri="{FF2B5EF4-FFF2-40B4-BE49-F238E27FC236}">
                <a16:creationId xmlns:a16="http://schemas.microsoft.com/office/drawing/2014/main" id="{98DBAD98-4319-584E-A8B2-FD706FA76B58}"/>
              </a:ext>
            </a:extLst>
          </p:cNvPr>
          <p:cNvSpPr>
            <a:spLocks noGrp="1"/>
          </p:cNvSpPr>
          <p:nvPr>
            <p:ph idx="1"/>
          </p:nvPr>
        </p:nvSpPr>
        <p:spPr>
          <a:xfrm>
            <a:off x="457200" y="1855362"/>
            <a:ext cx="8229600" cy="3269032"/>
          </a:xfrm>
        </p:spPr>
        <p:txBody>
          <a:bodyPr vert="horz" lIns="91440" tIns="45720" rIns="91440" bIns="45720" rtlCol="0" anchor="t">
            <a:normAutofit/>
          </a:bodyPr>
          <a:lstStyle/>
          <a:p>
            <a:pPr marL="0" indent="0" algn="just">
              <a:buNone/>
            </a:pPr>
            <a:r>
              <a:rPr lang="en-US" sz="1800" u="sng"/>
              <a:t>Critical reading and writing </a:t>
            </a:r>
          </a:p>
          <a:p>
            <a:pPr algn="just"/>
            <a:r>
              <a:rPr lang="en-US" sz="1800"/>
              <a:t>Read the following article and produce a 500 word summary of the key elements and main arguments.</a:t>
            </a:r>
          </a:p>
          <a:p>
            <a:pPr marL="0" indent="0">
              <a:buNone/>
            </a:pPr>
            <a:r>
              <a:rPr lang="en-GB" sz="1400">
                <a:ea typeface="ArialUnicodeMS" panose="020B0604020202020204" pitchFamily="34" charset="-128"/>
              </a:rPr>
              <a:t>Z. Rogers, M. L. McIntyre &amp; T. Caputo (2020) Gold standard strategic plans: how well do Canadian police services do?, Police Practice and Research, 21:3, 210-226, DOI: 10.1080/15614263.2019.1570848  </a:t>
            </a:r>
          </a:p>
          <a:p>
            <a:pPr marL="0" indent="0">
              <a:buNone/>
            </a:pPr>
            <a:r>
              <a:rPr lang="en-GB" sz="1400" b="1"/>
              <a:t>To link to this article: </a:t>
            </a:r>
            <a:r>
              <a:rPr lang="en-GB" sz="1400"/>
              <a:t>https://doi.org/10.1080/15614263.2019.1570848 </a:t>
            </a:r>
          </a:p>
          <a:p>
            <a:pPr algn="just"/>
            <a:r>
              <a:rPr lang="en-US" sz="1800"/>
              <a:t>This task seeks to get you in the habit of critically reading, thinking.</a:t>
            </a:r>
            <a:endParaRPr lang="en-US" sz="1800">
              <a:solidFill>
                <a:srgbClr val="000000"/>
              </a:solidFill>
            </a:endParaRPr>
          </a:p>
        </p:txBody>
      </p:sp>
    </p:spTree>
    <p:extLst>
      <p:ext uri="{BB962C8B-B14F-4D97-AF65-F5344CB8AC3E}">
        <p14:creationId xmlns:p14="http://schemas.microsoft.com/office/powerpoint/2010/main" val="25929785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a:xfrm>
            <a:off x="457200" y="274638"/>
            <a:ext cx="8229600" cy="861165"/>
          </a:xfrm>
          <a:solidFill>
            <a:srgbClr val="002060"/>
          </a:solidFill>
        </p:spPr>
        <p:txBody>
          <a:bodyPr>
            <a:normAutofit/>
          </a:bodyPr>
          <a:lstStyle/>
          <a:p>
            <a:r>
              <a:rPr lang="en-US" sz="3600">
                <a:solidFill>
                  <a:srgbClr val="FFFFFF"/>
                </a:solidFill>
              </a:rPr>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1276815"/>
            <a:ext cx="8229600" cy="3917032"/>
          </a:xfrm>
        </p:spPr>
        <p:txBody>
          <a:bodyPr>
            <a:normAutofit fontScale="85000" lnSpcReduction="20000"/>
          </a:bodyPr>
          <a:lstStyle/>
          <a:p>
            <a:pPr marL="0" indent="0" algn="just">
              <a:buNone/>
            </a:pPr>
            <a:r>
              <a:rPr lang="en-GB" sz="1500">
                <a:solidFill>
                  <a:srgbClr val="000000"/>
                </a:solidFill>
                <a:ea typeface="Arial Unicode MS" panose="020B0604020202020204" pitchFamily="34" charset="-128"/>
              </a:rPr>
              <a:t>FERLIE, E., &amp; ONGARO, E. (2015). </a:t>
            </a:r>
            <a:r>
              <a:rPr lang="en-GB" sz="1500" i="1">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1500" i="1">
              <a:solidFill>
                <a:srgbClr val="000000"/>
              </a:solidFill>
              <a:ea typeface="Arial Unicode MS" panose="020B0604020202020204" pitchFamily="34" charset="-128"/>
            </a:endParaRPr>
          </a:p>
          <a:p>
            <a:pPr marL="0" indent="0" algn="just">
              <a:buNone/>
            </a:pPr>
            <a:r>
              <a:rPr lang="en-GB" sz="1500">
                <a:solidFill>
                  <a:srgbClr val="000000"/>
                </a:solidFill>
                <a:ea typeface="Arial Unicode MS" panose="020B0604020202020204" pitchFamily="34" charset="-128"/>
              </a:rPr>
              <a:t>LYNCH, R. L. (2021). </a:t>
            </a:r>
            <a:r>
              <a:rPr lang="en-GB" sz="1500" i="1">
                <a:solidFill>
                  <a:srgbClr val="000000"/>
                </a:solidFill>
                <a:ea typeface="Arial Unicode MS" panose="020B0604020202020204" pitchFamily="34" charset="-128"/>
              </a:rPr>
              <a:t>Strategic management</a:t>
            </a:r>
            <a:r>
              <a:rPr lang="en-GB" sz="1500">
                <a:solidFill>
                  <a:srgbClr val="000000"/>
                </a:solidFill>
                <a:ea typeface="Arial Unicode MS" panose="020B0604020202020204" pitchFamily="34" charset="-128"/>
              </a:rPr>
              <a:t>.</a:t>
            </a:r>
          </a:p>
          <a:p>
            <a:pPr marL="0" indent="0" algn="just">
              <a:buNone/>
            </a:pPr>
            <a:endParaRPr lang="en-GB" sz="1500"/>
          </a:p>
          <a:p>
            <a:pPr marL="0" indent="0" algn="just">
              <a:buNone/>
            </a:pPr>
            <a:r>
              <a:rPr lang="en-US" altLang="en-US" sz="1500"/>
              <a:t>MAXWELL , J (1993) </a:t>
            </a:r>
            <a:r>
              <a:rPr lang="en-US" altLang="en-US" sz="1500" i="1"/>
              <a:t>Developing The Leader Within You. Nashville. T Nelson</a:t>
            </a:r>
          </a:p>
          <a:p>
            <a:pPr marL="0" indent="0" algn="just">
              <a:buNone/>
            </a:pPr>
            <a:endParaRPr lang="en-US" altLang="en-US" sz="1500" i="1"/>
          </a:p>
          <a:p>
            <a:pPr marL="0" indent="0" algn="just">
              <a:buNone/>
            </a:pPr>
            <a:r>
              <a:rPr lang="en-GB" sz="1500">
                <a:solidFill>
                  <a:srgbClr val="333333"/>
                </a:solidFill>
              </a:rPr>
              <a:t>ROBERTSON, C.J.  (2008) An Analysis of 10 years of Business Ethics Research in </a:t>
            </a:r>
            <a:r>
              <a:rPr lang="en-GB" sz="1500" i="1">
                <a:solidFill>
                  <a:srgbClr val="333333"/>
                </a:solidFill>
              </a:rPr>
              <a:t>Strategic Management Journal</a:t>
            </a:r>
            <a:r>
              <a:rPr lang="en-GB" sz="1500">
                <a:solidFill>
                  <a:srgbClr val="333333"/>
                </a:solidFill>
              </a:rPr>
              <a:t>: 1996–2005. </a:t>
            </a:r>
            <a:r>
              <a:rPr lang="en-GB" sz="1500" i="1">
                <a:solidFill>
                  <a:srgbClr val="333333"/>
                </a:solidFill>
              </a:rPr>
              <a:t>J Bus Ethics</a:t>
            </a:r>
            <a:r>
              <a:rPr lang="en-GB" sz="1500">
                <a:solidFill>
                  <a:srgbClr val="333333"/>
                </a:solidFill>
              </a:rPr>
              <a:t> </a:t>
            </a:r>
            <a:r>
              <a:rPr lang="en-GB" sz="1500" b="1">
                <a:solidFill>
                  <a:srgbClr val="333333"/>
                </a:solidFill>
              </a:rPr>
              <a:t>80, </a:t>
            </a:r>
            <a:r>
              <a:rPr lang="en-GB" sz="1500">
                <a:solidFill>
                  <a:srgbClr val="333333"/>
                </a:solidFill>
              </a:rPr>
              <a:t>745–753 (2008). https://</a:t>
            </a:r>
            <a:r>
              <a:rPr lang="en-GB" sz="1500" err="1">
                <a:solidFill>
                  <a:srgbClr val="333333"/>
                </a:solidFill>
              </a:rPr>
              <a:t>doi.org</a:t>
            </a:r>
            <a:r>
              <a:rPr lang="en-GB" sz="1500">
                <a:solidFill>
                  <a:srgbClr val="333333"/>
                </a:solidFill>
              </a:rPr>
              <a:t>/10.1007/s10551-007-9466-5</a:t>
            </a:r>
            <a:endParaRPr lang="en-US" altLang="en-US" sz="1500" i="1"/>
          </a:p>
          <a:p>
            <a:pPr marL="0" indent="0" algn="just">
              <a:buNone/>
            </a:pPr>
            <a:endParaRPr lang="en-GB" sz="1500"/>
          </a:p>
          <a:p>
            <a:pPr marL="0" indent="0" algn="just">
              <a:buNone/>
            </a:pPr>
            <a:r>
              <a:rPr lang="en-GB" sz="1500"/>
              <a:t>WHITTINGTON, R., REGNÉR, P., ANGWIN, D., JOHNSON, G., &amp; SCHOLES, K. (2020). </a:t>
            </a:r>
            <a:r>
              <a:rPr lang="en-GB" sz="1500" i="1"/>
              <a:t>Exploring strategy: text and cases</a:t>
            </a:r>
            <a:r>
              <a:rPr lang="en-GB" sz="1500"/>
              <a:t>. New York Prentice Hall. </a:t>
            </a:r>
          </a:p>
          <a:p>
            <a:pPr marL="0" indent="0" algn="just">
              <a:buNone/>
            </a:pPr>
            <a:endParaRPr lang="en-GB" sz="1500"/>
          </a:p>
          <a:p>
            <a:pPr marL="0" indent="0" algn="just">
              <a:buNone/>
            </a:pPr>
            <a:r>
              <a:rPr lang="en-GB" sz="1500"/>
              <a:t>WHITTINGTON, R., REGNÉR, P., ANGWIN, D., JOHNSON, G., &amp; SCHOLES, K. (2021). </a:t>
            </a:r>
            <a:r>
              <a:rPr lang="en-GB" sz="1500" i="1"/>
              <a:t>Fundamentals of strategy</a:t>
            </a:r>
            <a:r>
              <a:rPr lang="en-GB" sz="1500"/>
              <a:t>.</a:t>
            </a:r>
          </a:p>
          <a:p>
            <a:pPr marL="0" indent="0">
              <a:buNone/>
            </a:pPr>
            <a:endParaRPr lang="en-GB" sz="1400"/>
          </a:p>
          <a:p>
            <a:pPr marL="0" indent="0">
              <a:buNone/>
            </a:pPr>
            <a:r>
              <a:rPr lang="en-GB" sz="1400"/>
              <a:t>Websites </a:t>
            </a:r>
          </a:p>
          <a:p>
            <a:pPr marL="0" indent="0">
              <a:buNone/>
            </a:pPr>
            <a:r>
              <a:rPr lang="en-GB" sz="1400"/>
              <a:t>Dyfed Powys Police Accessed on 2.10.21</a:t>
            </a:r>
          </a:p>
          <a:p>
            <a:pPr marL="0" indent="0">
              <a:buNone/>
            </a:pPr>
            <a:r>
              <a:rPr lang="en-GB" sz="1400"/>
              <a:t>South Wales Police Accessed on 2.10.21</a:t>
            </a:r>
          </a:p>
          <a:p>
            <a:pPr marL="0" indent="0">
              <a:buNone/>
            </a:pPr>
            <a:r>
              <a:rPr lang="en-GB" sz="1400"/>
              <a:t>Gwent Police Accessed on 2.10.21</a:t>
            </a:r>
          </a:p>
          <a:p>
            <a:pPr marL="0" indent="0">
              <a:buNone/>
            </a:pPr>
            <a:r>
              <a:rPr lang="en-GB" sz="1400"/>
              <a:t>NPCC Website accessed 2.10.21</a:t>
            </a:r>
          </a:p>
          <a:p>
            <a:pPr marL="0" indent="0">
              <a:buNone/>
            </a:pPr>
            <a:endParaRPr lang="en-GB" sz="1400"/>
          </a:p>
          <a:p>
            <a:pPr marL="0" indent="0">
              <a:buNone/>
            </a:pPr>
            <a:endParaRPr lang="en-GB" sz="1400"/>
          </a:p>
        </p:txBody>
      </p:sp>
    </p:spTree>
    <p:extLst>
      <p:ext uri="{BB962C8B-B14F-4D97-AF65-F5344CB8AC3E}">
        <p14:creationId xmlns:p14="http://schemas.microsoft.com/office/powerpoint/2010/main" val="7027533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7D7D-234C-80E9-1AEB-EDCF4D03D855}"/>
              </a:ext>
            </a:extLst>
          </p:cNvPr>
          <p:cNvSpPr>
            <a:spLocks noGrp="1"/>
          </p:cNvSpPr>
          <p:nvPr>
            <p:ph type="title"/>
          </p:nvPr>
        </p:nvSpPr>
        <p:spPr>
          <a:solidFill>
            <a:srgbClr val="002060"/>
          </a:solidFill>
        </p:spPr>
        <p:txBody>
          <a:bodyPr>
            <a:normAutofit fontScale="90000"/>
          </a:bodyPr>
          <a:lstStyle/>
          <a:p>
            <a:r>
              <a:rPr lang="en-US">
                <a:solidFill>
                  <a:srgbClr val="FFFFFF"/>
                </a:solidFill>
              </a:rPr>
              <a:t>Any Questions?</a:t>
            </a:r>
            <a:br>
              <a:rPr lang="en-US">
                <a:solidFill>
                  <a:srgbClr val="FFFFFF"/>
                </a:solidFill>
              </a:rPr>
            </a:br>
            <a:r>
              <a:rPr lang="en-US" err="1">
                <a:solidFill>
                  <a:srgbClr val="FFFFFF"/>
                </a:solidFill>
              </a:rPr>
              <a:t>Unrhyw</a:t>
            </a:r>
            <a:r>
              <a:rPr lang="en-US">
                <a:solidFill>
                  <a:srgbClr val="FFFFFF"/>
                </a:solidFill>
              </a:rPr>
              <a:t> </a:t>
            </a:r>
            <a:r>
              <a:rPr lang="en-US" err="1">
                <a:solidFill>
                  <a:srgbClr val="FFFFFF"/>
                </a:solidFill>
              </a:rPr>
              <a:t>cwestyniau</a:t>
            </a:r>
            <a:r>
              <a:rPr lang="en-US">
                <a:solidFill>
                  <a:srgbClr val="FFFFFF"/>
                </a:solidFill>
              </a:rPr>
              <a:t>?</a:t>
            </a:r>
          </a:p>
        </p:txBody>
      </p:sp>
      <p:pic>
        <p:nvPicPr>
          <p:cNvPr id="7" name="Content Placeholder 6" descr="Tips for Managing the Q&amp;A Part of Your Presentation — Mel Sherwood">
            <a:extLst>
              <a:ext uri="{FF2B5EF4-FFF2-40B4-BE49-F238E27FC236}">
                <a16:creationId xmlns:a16="http://schemas.microsoft.com/office/drawing/2014/main" id="{2E1CA666-EA18-1B5A-6F98-E3F5CB191434}"/>
              </a:ext>
            </a:extLst>
          </p:cNvPr>
          <p:cNvPicPr>
            <a:picLocks noGrp="1" noChangeAspect="1"/>
          </p:cNvPicPr>
          <p:nvPr>
            <p:ph idx="1"/>
          </p:nvPr>
        </p:nvPicPr>
        <p:blipFill>
          <a:blip r:embed="rId2"/>
          <a:stretch>
            <a:fillRect/>
          </a:stretch>
        </p:blipFill>
        <p:spPr>
          <a:xfrm>
            <a:off x="2134970" y="1962476"/>
            <a:ext cx="4670511" cy="3105280"/>
          </a:xfrm>
        </p:spPr>
      </p:pic>
    </p:spTree>
    <p:extLst>
      <p:ext uri="{BB962C8B-B14F-4D97-AF65-F5344CB8AC3E}">
        <p14:creationId xmlns:p14="http://schemas.microsoft.com/office/powerpoint/2010/main" val="210300639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2612</Words>
  <Application>Microsoft Macintosh PowerPoint</Application>
  <PresentationFormat>On-screen Show (4:3)</PresentationFormat>
  <Paragraphs>326</Paragraphs>
  <Slides>26</Slides>
  <Notes>18</Notes>
  <HiddenSlides>1</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 Unicode MS</vt:lpstr>
      <vt:lpstr>ArialUnicodeMS</vt:lpstr>
      <vt:lpstr>Arial</vt:lpstr>
      <vt:lpstr>Arial,Sans-Serif</vt:lpstr>
      <vt:lpstr>Calibri</vt:lpstr>
      <vt:lpstr>Myriad Pro</vt:lpstr>
      <vt:lpstr>Wingdings</vt:lpstr>
      <vt:lpstr>Theme1.thmx first page pp</vt:lpstr>
      <vt:lpstr>1 - Strategic Management:  An introduction to the key concepts     ( part 2)  </vt:lpstr>
      <vt:lpstr>Week 1 -  Learning outcomes</vt:lpstr>
      <vt:lpstr>Vision statements</vt:lpstr>
      <vt:lpstr>Vision Levels of People</vt:lpstr>
      <vt:lpstr>Vision Examples</vt:lpstr>
      <vt:lpstr>Vision in action </vt:lpstr>
      <vt:lpstr>VISION EXERCISE</vt:lpstr>
      <vt:lpstr>Statement of values</vt:lpstr>
      <vt:lpstr>Values as an Anchor  </vt:lpstr>
      <vt:lpstr>Value Examples</vt:lpstr>
      <vt:lpstr>Developing an ethical awareness </vt:lpstr>
      <vt:lpstr>Statement of objectives</vt:lpstr>
      <vt:lpstr>Levels of strategy</vt:lpstr>
      <vt:lpstr>The Exploring Strategy framework</vt:lpstr>
      <vt:lpstr>Strategic position</vt:lpstr>
      <vt:lpstr>Strategic choices</vt:lpstr>
      <vt:lpstr>Strategy in action</vt:lpstr>
      <vt:lpstr>The strategy checklist</vt:lpstr>
      <vt:lpstr>Working with strategy</vt:lpstr>
      <vt:lpstr>PowerPoint Presentation</vt:lpstr>
      <vt:lpstr>Exploring strategy in different contexts</vt:lpstr>
      <vt:lpstr>Summary</vt:lpstr>
      <vt:lpstr>Summary</vt:lpstr>
      <vt:lpstr>Task </vt:lpstr>
      <vt:lpstr>References</vt:lpstr>
      <vt:lpstr>Any Questions? Unrhyw cwestyniau?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An introduction to the key concepts </dc:title>
  <dc:creator>joneds@me.com</dc:creator>
  <cp:lastModifiedBy>steve t</cp:lastModifiedBy>
  <cp:revision>4</cp:revision>
  <cp:lastPrinted>2021-10-04T20:29:39Z</cp:lastPrinted>
  <dcterms:created xsi:type="dcterms:W3CDTF">2021-09-30T19:27:39Z</dcterms:created>
  <dcterms:modified xsi:type="dcterms:W3CDTF">2026-05-07T15:59:30Z</dcterms:modified>
</cp:coreProperties>
</file>