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6"/>
  </p:notesMasterIdLst>
  <p:sldIdLst>
    <p:sldId id="256" r:id="rId5"/>
    <p:sldId id="284" r:id="rId6"/>
    <p:sldId id="378" r:id="rId7"/>
    <p:sldId id="379" r:id="rId8"/>
    <p:sldId id="366" r:id="rId9"/>
    <p:sldId id="380" r:id="rId10"/>
    <p:sldId id="381" r:id="rId11"/>
    <p:sldId id="352" r:id="rId12"/>
    <p:sldId id="307" r:id="rId13"/>
    <p:sldId id="376" r:id="rId14"/>
    <p:sldId id="316" r:id="rId15"/>
    <p:sldId id="330" r:id="rId16"/>
    <p:sldId id="354" r:id="rId17"/>
    <p:sldId id="355" r:id="rId18"/>
    <p:sldId id="372" r:id="rId19"/>
    <p:sldId id="373" r:id="rId20"/>
    <p:sldId id="261" r:id="rId21"/>
    <p:sldId id="368" r:id="rId22"/>
    <p:sldId id="282" r:id="rId23"/>
    <p:sldId id="321" r:id="rId24"/>
    <p:sldId id="382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 userDrawn="1">
          <p15:clr>
            <a:srgbClr val="A4A3A4"/>
          </p15:clr>
        </p15:guide>
        <p15:guide id="2" pos="2160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07E8C"/>
    <a:srgbClr val="F0F0F0"/>
    <a:srgbClr val="F9F9F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562" autoAdjust="0"/>
    <p:restoredTop sz="96395" autoAdjust="0"/>
  </p:normalViewPr>
  <p:slideViewPr>
    <p:cSldViewPr snapToGrid="0" showGuides="1">
      <p:cViewPr varScale="1">
        <p:scale>
          <a:sx n="66" d="100"/>
          <a:sy n="66" d="100"/>
        </p:scale>
        <p:origin x="672" y="6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 showGuides="1">
      <p:cViewPr varScale="1">
        <p:scale>
          <a:sx n="85" d="100"/>
          <a:sy n="85" d="100"/>
        </p:scale>
        <p:origin x="2952" y="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C4392C-B303-40FD-BC68-78C142F0970E}" type="datetimeFigureOut">
              <a:rPr lang="en-GB" smtClean="0"/>
              <a:t>01/11/2025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1845D0-53D4-4312-8F17-71CDCA7243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6548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774066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Overview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95193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4C5DAE9-9820-E392-A363-25FB8284F97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0C37B64-ACE5-D0D5-D582-A6683AE6812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D6744D1-0136-051E-E355-17D1DBC882E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cs typeface="Calibri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35F71FA-F540-4774-3050-BDC6FDD45CB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891969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30331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839265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817277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847613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982494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895612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352173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692871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90477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7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8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102350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67977" y="2286001"/>
            <a:ext cx="5446198" cy="222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4983A651-A652-B903-54FE-4B8C554E9550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5786" y="6461112"/>
            <a:ext cx="1410579" cy="2403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96958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cademic &amp; Digital Skills Staff Feedback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If you have 5 minutes, please scan the QR code and fill out our feedback form.</a:t>
            </a:r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 hasCustomPrompt="1"/>
          </p:nvPr>
        </p:nvSpPr>
        <p:spPr>
          <a:xfrm>
            <a:off x="6367977" y="2286001"/>
            <a:ext cx="5446198" cy="2225400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Let us know how we did.</a:t>
            </a:r>
            <a:endParaRPr lang="en-GB" dirty="0"/>
          </a:p>
        </p:txBody>
      </p:sp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4983A651-A652-B903-54FE-4B8C554E9550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5786" y="6461112"/>
            <a:ext cx="1410579" cy="240394"/>
          </a:xfrm>
          <a:prstGeom prst="rect">
            <a:avLst/>
          </a:prstGeom>
        </p:spPr>
      </p:pic>
      <p:pic>
        <p:nvPicPr>
          <p:cNvPr id="2" name="Picture 1" descr="A qr code on a white background&#10;&#10;Description automatically generated">
            <a:extLst>
              <a:ext uri="{FF2B5EF4-FFF2-40B4-BE49-F238E27FC236}">
                <a16:creationId xmlns:a16="http://schemas.microsoft.com/office/drawing/2014/main" id="{B06F43E5-D80D-2132-85A5-9E93EB71712D}"/>
              </a:ext>
            </a:extLst>
          </p:cNvPr>
          <p:cNvPicPr>
            <a:picLocks noChangeAspect="1"/>
          </p:cNvPicPr>
          <p:nvPr userDrawn="1"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6254" y="1062915"/>
            <a:ext cx="4748085" cy="47480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79906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cademic &amp; InfoSkills Student Feedback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If you have 5 minutes, please scan the QR code and fill out our feedback form.</a:t>
            </a:r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 hasCustomPrompt="1"/>
          </p:nvPr>
        </p:nvSpPr>
        <p:spPr>
          <a:xfrm>
            <a:off x="6367977" y="2286001"/>
            <a:ext cx="5446198" cy="2225400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Let us know how we did.</a:t>
            </a:r>
            <a:endParaRPr lang="en-GB" dirty="0"/>
          </a:p>
        </p:txBody>
      </p:sp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4983A651-A652-B903-54FE-4B8C554E9550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5786" y="6461112"/>
            <a:ext cx="1410579" cy="240394"/>
          </a:xfrm>
          <a:prstGeom prst="rect">
            <a:avLst/>
          </a:prstGeom>
        </p:spPr>
      </p:pic>
      <p:pic>
        <p:nvPicPr>
          <p:cNvPr id="2" name="Picture 1" descr="A qr code on a white background&#10;&#10;Description automatically generated">
            <a:extLst>
              <a:ext uri="{FF2B5EF4-FFF2-40B4-BE49-F238E27FC236}">
                <a16:creationId xmlns:a16="http://schemas.microsoft.com/office/drawing/2014/main" id="{016F4CD6-7B68-FF98-620E-1AE86D324876}"/>
              </a:ext>
            </a:extLst>
          </p:cNvPr>
          <p:cNvPicPr>
            <a:picLocks noChangeAspect="1"/>
          </p:cNvPicPr>
          <p:nvPr userDrawn="1"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503" y="1062915"/>
            <a:ext cx="4803524" cy="48035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27784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Digital Skills Student Feedback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If you have 5 minutes, please scan the QR code and fill out our feedback form.</a:t>
            </a:r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 hasCustomPrompt="1"/>
          </p:nvPr>
        </p:nvSpPr>
        <p:spPr>
          <a:xfrm>
            <a:off x="6367977" y="2286001"/>
            <a:ext cx="5446198" cy="2225400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Let us know how we did.</a:t>
            </a:r>
            <a:endParaRPr lang="en-GB" dirty="0"/>
          </a:p>
        </p:txBody>
      </p:sp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4983A651-A652-B903-54FE-4B8C554E9550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5786" y="6461112"/>
            <a:ext cx="1410579" cy="240394"/>
          </a:xfrm>
          <a:prstGeom prst="rect">
            <a:avLst/>
          </a:prstGeom>
        </p:spPr>
      </p:pic>
      <p:pic>
        <p:nvPicPr>
          <p:cNvPr id="2" name="Picture 1" descr="A qr code on a white background&#10;&#10;Description automatically generated">
            <a:extLst>
              <a:ext uri="{FF2B5EF4-FFF2-40B4-BE49-F238E27FC236}">
                <a16:creationId xmlns:a16="http://schemas.microsoft.com/office/drawing/2014/main" id="{6785A08C-D6DF-4D62-F633-BA0C10DFC9D7}"/>
              </a:ext>
            </a:extLst>
          </p:cNvPr>
          <p:cNvPicPr>
            <a:picLocks noChangeAspect="1"/>
          </p:cNvPicPr>
          <p:nvPr userDrawn="1"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692" y="997258"/>
            <a:ext cx="4862705" cy="48627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79824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4315626" y="0"/>
            <a:ext cx="7876374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7" name="Rectangle 6"/>
          <p:cNvSpPr/>
          <p:nvPr userDrawn="1"/>
        </p:nvSpPr>
        <p:spPr>
          <a:xfrm>
            <a:off x="0" y="0"/>
            <a:ext cx="4315626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6221" y="1263533"/>
            <a:ext cx="3670481" cy="3641841"/>
          </a:xfrm>
        </p:spPr>
        <p:txBody>
          <a:bodyPr>
            <a:normAutofit/>
          </a:bodyPr>
          <a:lstStyle>
            <a:lvl1pPr marL="0" indent="0" algn="l">
              <a:buNone/>
              <a:defRPr sz="4000" i="1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45" y="218254"/>
            <a:ext cx="1023113" cy="1023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40608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580973" y="200797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2" name="Text Placeholder 31"/>
          <p:cNvSpPr>
            <a:spLocks noGrp="1"/>
          </p:cNvSpPr>
          <p:nvPr>
            <p:ph type="body" sz="quarter" idx="20" hasCustomPrompt="1"/>
          </p:nvPr>
        </p:nvSpPr>
        <p:spPr>
          <a:xfrm>
            <a:off x="698242" y="199950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1"/>
          </p:nvPr>
        </p:nvSpPr>
        <p:spPr>
          <a:xfrm>
            <a:off x="1580973" y="295861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8" name="Text Placeholder 31"/>
          <p:cNvSpPr>
            <a:spLocks noGrp="1"/>
          </p:cNvSpPr>
          <p:nvPr>
            <p:ph type="body" sz="quarter" idx="22" hasCustomPrompt="1"/>
          </p:nvPr>
        </p:nvSpPr>
        <p:spPr>
          <a:xfrm>
            <a:off x="698242" y="295014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31" name="Text Placeholder 3"/>
          <p:cNvSpPr>
            <a:spLocks noGrp="1"/>
          </p:cNvSpPr>
          <p:nvPr>
            <p:ph type="body" sz="half" idx="23"/>
          </p:nvPr>
        </p:nvSpPr>
        <p:spPr>
          <a:xfrm>
            <a:off x="1580973" y="389621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3" name="Text Placeholder 31"/>
          <p:cNvSpPr>
            <a:spLocks noGrp="1"/>
          </p:cNvSpPr>
          <p:nvPr>
            <p:ph type="body" sz="quarter" idx="24" hasCustomPrompt="1"/>
          </p:nvPr>
        </p:nvSpPr>
        <p:spPr>
          <a:xfrm>
            <a:off x="698242" y="388774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34" name="Text Placeholder 3"/>
          <p:cNvSpPr>
            <a:spLocks noGrp="1"/>
          </p:cNvSpPr>
          <p:nvPr>
            <p:ph type="body" sz="half" idx="25"/>
          </p:nvPr>
        </p:nvSpPr>
        <p:spPr>
          <a:xfrm>
            <a:off x="1580973" y="484685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5" name="Text Placeholder 31"/>
          <p:cNvSpPr>
            <a:spLocks noGrp="1"/>
          </p:cNvSpPr>
          <p:nvPr>
            <p:ph type="body" sz="quarter" idx="26" hasCustomPrompt="1"/>
          </p:nvPr>
        </p:nvSpPr>
        <p:spPr>
          <a:xfrm>
            <a:off x="698242" y="483837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36" name="Text Placeholder 3"/>
          <p:cNvSpPr>
            <a:spLocks noGrp="1"/>
          </p:cNvSpPr>
          <p:nvPr>
            <p:ph type="body" sz="half" idx="27"/>
          </p:nvPr>
        </p:nvSpPr>
        <p:spPr>
          <a:xfrm>
            <a:off x="7263061" y="199958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7" name="Text Placeholder 31"/>
          <p:cNvSpPr>
            <a:spLocks noGrp="1"/>
          </p:cNvSpPr>
          <p:nvPr>
            <p:ph type="body" sz="quarter" idx="28" hasCustomPrompt="1"/>
          </p:nvPr>
        </p:nvSpPr>
        <p:spPr>
          <a:xfrm>
            <a:off x="6380330" y="199111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38" name="Text Placeholder 3"/>
          <p:cNvSpPr>
            <a:spLocks noGrp="1"/>
          </p:cNvSpPr>
          <p:nvPr>
            <p:ph type="body" sz="half" idx="29"/>
          </p:nvPr>
        </p:nvSpPr>
        <p:spPr>
          <a:xfrm>
            <a:off x="7263061" y="295022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9" name="Text Placeholder 31"/>
          <p:cNvSpPr>
            <a:spLocks noGrp="1"/>
          </p:cNvSpPr>
          <p:nvPr>
            <p:ph type="body" sz="quarter" idx="30" hasCustomPrompt="1"/>
          </p:nvPr>
        </p:nvSpPr>
        <p:spPr>
          <a:xfrm>
            <a:off x="6380330" y="294175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40" name="Text Placeholder 3"/>
          <p:cNvSpPr>
            <a:spLocks noGrp="1"/>
          </p:cNvSpPr>
          <p:nvPr>
            <p:ph type="body" sz="half" idx="31"/>
          </p:nvPr>
        </p:nvSpPr>
        <p:spPr>
          <a:xfrm>
            <a:off x="7263061" y="388782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Text Placeholder 31"/>
          <p:cNvSpPr>
            <a:spLocks noGrp="1"/>
          </p:cNvSpPr>
          <p:nvPr>
            <p:ph type="body" sz="quarter" idx="32" hasCustomPrompt="1"/>
          </p:nvPr>
        </p:nvSpPr>
        <p:spPr>
          <a:xfrm>
            <a:off x="6380330" y="387935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42" name="Text Placeholder 3"/>
          <p:cNvSpPr>
            <a:spLocks noGrp="1"/>
          </p:cNvSpPr>
          <p:nvPr>
            <p:ph type="body" sz="half" idx="33"/>
          </p:nvPr>
        </p:nvSpPr>
        <p:spPr>
          <a:xfrm>
            <a:off x="7263061" y="483846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3" name="Text Placeholder 31"/>
          <p:cNvSpPr>
            <a:spLocks noGrp="1"/>
          </p:cNvSpPr>
          <p:nvPr>
            <p:ph type="body" sz="quarter" idx="34" hasCustomPrompt="1"/>
          </p:nvPr>
        </p:nvSpPr>
        <p:spPr>
          <a:xfrm>
            <a:off x="6380330" y="482998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</p:spTree>
    <p:extLst>
      <p:ext uri="{BB962C8B-B14F-4D97-AF65-F5344CB8AC3E}">
        <p14:creationId xmlns:p14="http://schemas.microsoft.com/office/powerpoint/2010/main" val="20924772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8457" y="1600201"/>
            <a:ext cx="5233081" cy="45656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6254749" y="1600201"/>
            <a:ext cx="5239011" cy="456565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4150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698500" y="1592263"/>
            <a:ext cx="5253038" cy="45735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2154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2" y="1592263"/>
            <a:ext cx="5253297" cy="4947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98243" y="2105367"/>
            <a:ext cx="5253296" cy="40604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54750" y="1592262"/>
            <a:ext cx="5275260" cy="513104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54750" y="2105366"/>
            <a:ext cx="5275262" cy="40604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11202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0574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5" name="Picture Placeholder 4"/>
          <p:cNvSpPr>
            <a:spLocks noGrp="1"/>
          </p:cNvSpPr>
          <p:nvPr>
            <p:ph type="pic"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3872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1709738"/>
            <a:ext cx="12192000" cy="43799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3688" y="1709738"/>
            <a:ext cx="10283761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3688" y="4589463"/>
            <a:ext cx="10283761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072906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25538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3100569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ac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 baseline="0"/>
            </a:lvl1pPr>
          </a:lstStyle>
          <a:p>
            <a:r>
              <a:rPr lang="en-US" dirty="0"/>
              <a:t>For more information please contact:</a:t>
            </a:r>
            <a:endParaRPr lang="en-GB" dirty="0"/>
          </a:p>
        </p:txBody>
      </p:sp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98500" y="1592263"/>
            <a:ext cx="5253038" cy="4573587"/>
          </a:xfrm>
        </p:spPr>
        <p:txBody>
          <a:bodyPr/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7666470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ocial med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24"/>
          <p:cNvPicPr>
            <a:picLocks noChangeAspect="1"/>
          </p:cNvPicPr>
          <p:nvPr userDrawn="1"/>
        </p:nvPicPr>
        <p:blipFill>
          <a:blip r:embed="rId2"/>
          <a:srcRect t="6165" b="6165"/>
          <a:stretch>
            <a:fillRect/>
          </a:stretch>
        </p:blipFill>
        <p:spPr>
          <a:xfrm>
            <a:off x="6254749" y="1600201"/>
            <a:ext cx="5239011" cy="4565650"/>
          </a:xfrm>
          <a:prstGeom prst="rect">
            <a:avLst/>
          </a:prstGeom>
        </p:spPr>
      </p:pic>
      <p:sp>
        <p:nvSpPr>
          <p:cNvPr id="6" name="TextBox 5"/>
          <p:cNvSpPr txBox="1"/>
          <p:nvPr userDrawn="1"/>
        </p:nvSpPr>
        <p:spPr>
          <a:xfrm>
            <a:off x="605498" y="1733719"/>
            <a:ext cx="5253296" cy="42986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We are on 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Facebook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, 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X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and 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Instagram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!</a:t>
            </a: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endParaRPr kumimoji="0" lang="en-GB" sz="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Follow us to find out what’s new!</a:t>
            </a:r>
          </a:p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Share what you’re reading! </a:t>
            </a:r>
          </a:p>
          <a:p>
            <a:endParaRPr lang="en-GB" dirty="0"/>
          </a:p>
        </p:txBody>
      </p:sp>
      <p:sp>
        <p:nvSpPr>
          <p:cNvPr id="7" name="TextBox 6"/>
          <p:cNvSpPr txBox="1"/>
          <p:nvPr userDrawn="1"/>
        </p:nvSpPr>
        <p:spPr>
          <a:xfrm>
            <a:off x="698242" y="486759"/>
            <a:ext cx="10795518" cy="769441"/>
          </a:xfrm>
          <a:prstGeom prst="rect">
            <a:avLst/>
          </a:prstGeom>
          <a:noFill/>
        </p:spPr>
        <p:txBody>
          <a:bodyPr wrap="square" rtlCol="0" anchor="b">
            <a:spAutoFit/>
          </a:bodyPr>
          <a:lstStyle/>
          <a:p>
            <a:r>
              <a:rPr kumimoji="0" lang="en-US" sz="4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Lucida Sans"/>
                <a:ea typeface="+mj-ea"/>
                <a:cs typeface="+mj-cs"/>
              </a:rPr>
              <a:t>Find us on social media!</a:t>
            </a:r>
            <a:endParaRPr lang="en-GB" dirty="0"/>
          </a:p>
        </p:txBody>
      </p:sp>
      <p:pic>
        <p:nvPicPr>
          <p:cNvPr id="3" name="Picture 2" descr="A black square with a circle&#10;&#10;Description automatically generated">
            <a:extLst>
              <a:ext uri="{FF2B5EF4-FFF2-40B4-BE49-F238E27FC236}">
                <a16:creationId xmlns:a16="http://schemas.microsoft.com/office/drawing/2014/main" id="{5A8C3981-A309-E08F-9907-BF1924652513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5498" y="3195262"/>
            <a:ext cx="4792331" cy="8212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180000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Empty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5271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3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 userDrawn="1"/>
        </p:nvSpPr>
        <p:spPr>
          <a:xfrm>
            <a:off x="0" y="713"/>
            <a:ext cx="12192000" cy="6867071"/>
          </a:xfrm>
          <a:prstGeom prst="rect">
            <a:avLst/>
          </a:prstGeom>
          <a:solidFill>
            <a:srgbClr val="F9F9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/>
          <p:nvPr userDrawn="1"/>
        </p:nvSpPr>
        <p:spPr>
          <a:xfrm>
            <a:off x="0" y="713"/>
            <a:ext cx="12192000" cy="127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 userDrawn="1"/>
        </p:nvSpPr>
        <p:spPr>
          <a:xfrm>
            <a:off x="0" y="6311899"/>
            <a:ext cx="12192000" cy="55517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0" y="1592263"/>
            <a:ext cx="10795520" cy="4574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6605" y="6468047"/>
            <a:ext cx="1597155" cy="225552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242" y="6419278"/>
            <a:ext cx="1859284" cy="323089"/>
          </a:xfrm>
          <a:prstGeom prst="rect">
            <a:avLst/>
          </a:prstGeom>
        </p:spPr>
      </p:pic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EF300212-6ECD-4801-81F0-124B3F87929E}"/>
              </a:ext>
            </a:extLst>
          </p:cNvPr>
          <p:cNvPicPr>
            <a:picLocks noChangeAspect="1"/>
          </p:cNvPicPr>
          <p:nvPr userDrawn="1"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7422" y="6438786"/>
            <a:ext cx="1597155" cy="2721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97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7" r:id="rId2"/>
    <p:sldLayoutId id="2147483668" r:id="rId3"/>
    <p:sldLayoutId id="2147483669" r:id="rId4"/>
    <p:sldLayoutId id="2147483660" r:id="rId5"/>
    <p:sldLayoutId id="2147483658" r:id="rId6"/>
    <p:sldLayoutId id="2147483652" r:id="rId7"/>
    <p:sldLayoutId id="2147483661" r:id="rId8"/>
    <p:sldLayoutId id="2147483653" r:id="rId9"/>
    <p:sldLayoutId id="2147483650" r:id="rId10"/>
    <p:sldLayoutId id="2147483662" r:id="rId11"/>
    <p:sldLayoutId id="2147483651" r:id="rId12"/>
    <p:sldLayoutId id="2147483654" r:id="rId13"/>
    <p:sldLayoutId id="2147483655" r:id="rId14"/>
    <p:sldLayoutId id="2147483665" r:id="rId15"/>
    <p:sldLayoutId id="2147483666" r:id="rId16"/>
    <p:sldLayoutId id="2147483663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Wingdings" panose="05000000000000000000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003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orient="horz" pos="3884" userDrawn="1">
          <p15:clr>
            <a:srgbClr val="F26B43"/>
          </p15:clr>
        </p15:guide>
        <p15:guide id="4" pos="3940" userDrawn="1">
          <p15:clr>
            <a:srgbClr val="F26B43"/>
          </p15:clr>
        </p15:guide>
        <p15:guide id="5" pos="374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moodle.uwtsd.ac.uk/mod/page/view.php?id=475602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digitalservices.uwtsd.ac.uk/library/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2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7" Type="http://schemas.openxmlformats.org/officeDocument/2006/relationships/hyperlink" Target="https://moodle.uwtsd.ac.uk/mod/scorm/player.php?a=6952&amp;currentorg=articulate_rise&amp;scoid=15118&amp;sesskey=fiSHR9WZNM&amp;display=popup&amp;mode=normal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helf-uwtsd.leganto.exlibrisgroup.com/leganto/readinglist/lists?auth=SAML" TargetMode="External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discovery/search?vid=44WHELF_UWTSD:44WHELF_UWTSD_VU1&amp;lang=en" TargetMode="External"/><Relationship Id="rId7" Type="http://schemas.openxmlformats.org/officeDocument/2006/relationships/image" Target="../media/image3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png"/><Relationship Id="rId5" Type="http://schemas.openxmlformats.org/officeDocument/2006/relationships/hyperlink" Target="https://moodle.uwtsd.ac.uk/mod/scorm/player.php?a=7714&amp;currentorg=articulate_rise&amp;scoid=16961&amp;sesskey=oX2GOodlen&amp;display=popup&amp;mode=normal" TargetMode="External"/><Relationship Id="rId4" Type="http://schemas.openxmlformats.org/officeDocument/2006/relationships/hyperlink" Target="https://moodle.uwtsd.ac.uk/mod/page/view.php?id=475600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discovery/dbsearch?vid=44WHELF_UWTSD:44WHELF_UWTSD_VU1" TargetMode="External"/><Relationship Id="rId7" Type="http://schemas.openxmlformats.org/officeDocument/2006/relationships/image" Target="../media/image3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3.png"/><Relationship Id="rId5" Type="http://schemas.openxmlformats.org/officeDocument/2006/relationships/hyperlink" Target="https://moodle.uwtsd.ac.uk/mod/scorm/player.php?a=7714&amp;currentorg=articulate_rise&amp;scoid=16961&amp;sesskey=oX2GOodlen&amp;display=popup&amp;mode=normal" TargetMode="External"/><Relationship Id="rId4" Type="http://schemas.openxmlformats.org/officeDocument/2006/relationships/hyperlink" Target="https://moodle.uwtsd.ac.uk/mod/page/view.php?id=475600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hyperlink" Target="https://librarysearch.uwtsd.ac.uk/discovery/search?vid=44WHELF_UWTSD:44WHELF_UWTSD_VU1&amp;lang=en" TargetMode="Externa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35.png"/><Relationship Id="rId4" Type="http://schemas.openxmlformats.org/officeDocument/2006/relationships/image" Target="../media/image29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intranet.uwtsd.ac.uk/departments/library-and-learning-resources/academic-and-infoskills/resources-research" TargetMode="External"/><Relationship Id="rId5" Type="http://schemas.openxmlformats.org/officeDocument/2006/relationships/hyperlink" Target="https://moodle.uwtsd.ac.uk/mod/scorm/player.php?a=7715&amp;currentorg=articulate_rise&amp;scoid=16963&amp;sesskey=u7KUpwQeqC&amp;display=popup&amp;mode=normal" TargetMode="External"/><Relationship Id="rId4" Type="http://schemas.openxmlformats.org/officeDocument/2006/relationships/hyperlink" Target="https://www.google.co.uk/" TargetMode="Externa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png"/><Relationship Id="rId3" Type="http://schemas.openxmlformats.org/officeDocument/2006/relationships/image" Target="../media/image37.jpeg"/><Relationship Id="rId7" Type="http://schemas.openxmlformats.org/officeDocument/2006/relationships/image" Target="../media/image38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0.xml"/><Relationship Id="rId6" Type="http://schemas.openxmlformats.org/officeDocument/2006/relationships/hyperlink" Target="https://digitalservices.uwtsd.ac.uk/library/academic-and-infoskills/referencing-handbooks/" TargetMode="External"/><Relationship Id="rId5" Type="http://schemas.openxmlformats.org/officeDocument/2006/relationships/hyperlink" Target="https://librarysearch.uwtsd.ac.uk/discovery/fulldisplay?docid=alma99100698527002421&amp;context=L&amp;vid=44WHELF_UWTSD:44WHELF_UWTSD_VU1&amp;lang=en&amp;search_scope=MyInst_and_CI&amp;adaptor=Local%20Search%20Engine&amp;tab=Everything&amp;query=any,contains,cite%20them%20right" TargetMode="External"/><Relationship Id="rId4" Type="http://schemas.openxmlformats.org/officeDocument/2006/relationships/hyperlink" Target="https://www-citethemrightonline-com.ezproxy.uwtsd.ac.uk/article?docid=b-9781350928060&amp;tocid=b-9781350928060-setting-out-quotations&amp;st=quotations" TargetMode="Externa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jpeg"/><Relationship Id="rId3" Type="http://schemas.openxmlformats.org/officeDocument/2006/relationships/hyperlink" Target="https://www.youtube.com/channel/UCzmTj_AGeY59VoNv-0SvcCg" TargetMode="External"/><Relationship Id="rId7" Type="http://schemas.openxmlformats.org/officeDocument/2006/relationships/image" Target="../media/image40.png"/><Relationship Id="rId2" Type="http://schemas.openxmlformats.org/officeDocument/2006/relationships/hyperlink" Target="https://intranet.uwtsd.ac.uk/departments/library-and-learning-resources/academic-and-infoskills/refworks" TargetMode="External"/><Relationship Id="rId1" Type="http://schemas.openxmlformats.org/officeDocument/2006/relationships/slideLayout" Target="../slideLayouts/slideLayout10.xml"/><Relationship Id="rId6" Type="http://schemas.openxmlformats.org/officeDocument/2006/relationships/hyperlink" Target="https://www.mendeley.com/" TargetMode="External"/><Relationship Id="rId5" Type="http://schemas.openxmlformats.org/officeDocument/2006/relationships/hyperlink" Target="https://zbib.org/" TargetMode="External"/><Relationship Id="rId4" Type="http://schemas.openxmlformats.org/officeDocument/2006/relationships/hyperlink" Target="https://www.mybib.com/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45.png"/><Relationship Id="rId4" Type="http://schemas.openxmlformats.org/officeDocument/2006/relationships/image" Target="../media/image44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png"/><Relationship Id="rId3" Type="http://schemas.openxmlformats.org/officeDocument/2006/relationships/image" Target="../media/image47.png"/><Relationship Id="rId7" Type="http://schemas.openxmlformats.org/officeDocument/2006/relationships/hyperlink" Target="https://moodle.uwtsd.ac.uk/course/section.php?id=193465" TargetMode="External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10.xml"/><Relationship Id="rId6" Type="http://schemas.openxmlformats.org/officeDocument/2006/relationships/hyperlink" Target="https://moodle.uwtsd.ac.uk/course/section.php?id=152564" TargetMode="External"/><Relationship Id="rId5" Type="http://schemas.openxmlformats.org/officeDocument/2006/relationships/hyperlink" Target="https://moodle.uwtsd.ac.uk/course/section.php?id=152563" TargetMode="External"/><Relationship Id="rId4" Type="http://schemas.openxmlformats.org/officeDocument/2006/relationships/hyperlink" Target="https://moodle.uwtsd.ac.uk/course/view.php?id=11455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hyperlink" Target="https://digitalskills.uwtsd.ac.uk/" TargetMode="External"/><Relationship Id="rId1" Type="http://schemas.openxmlformats.org/officeDocument/2006/relationships/slideLayout" Target="../slideLayouts/slideLayout11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s://intranet.uwtsd.ac.uk/departments/library-and-learning-resources/need-more" TargetMode="External"/><Relationship Id="rId3" Type="http://schemas.openxmlformats.org/officeDocument/2006/relationships/hyperlink" Target="mailto:alison.evans@uwtsd.ac.uk" TargetMode="External"/><Relationship Id="rId7" Type="http://schemas.openxmlformats.org/officeDocument/2006/relationships/hyperlink" Target="mailto:Infoskills@uwtsd.ac.uk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6" Type="http://schemas.openxmlformats.org/officeDocument/2006/relationships/hyperlink" Target="mailto:g.couch@uwtsd.ac.uk" TargetMode="External"/><Relationship Id="rId5" Type="http://schemas.openxmlformats.org/officeDocument/2006/relationships/image" Target="../media/image51.jpeg"/><Relationship Id="rId10" Type="http://schemas.openxmlformats.org/officeDocument/2006/relationships/image" Target="../media/image52.png"/><Relationship Id="rId4" Type="http://schemas.openxmlformats.org/officeDocument/2006/relationships/image" Target="../media/image50.jpeg"/><Relationship Id="rId9" Type="http://schemas.openxmlformats.org/officeDocument/2006/relationships/hyperlink" Target="https://intranet.uwtsd.ac.uk/departments/library-and-learning-resources/academic-and-infoskills/" TargetMode="Externa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 descr="A close up of a book shelf filled with books&#10;&#10;Description generated with high confidence">
            <a:extLst>
              <a:ext uri="{FF2B5EF4-FFF2-40B4-BE49-F238E27FC236}">
                <a16:creationId xmlns:a16="http://schemas.microsoft.com/office/drawing/2014/main" id="{985CBCA7-ADD3-44A4-B0DC-867CB44F1E0E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/>
          <a:srcRect l="20398" r="20398"/>
          <a:stretch/>
        </p:blipFill>
        <p:spPr>
          <a:prstGeom prst="rect">
            <a:avLst/>
          </a:prstGeom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r>
              <a:rPr lang="en-GB" sz="2600">
                <a:latin typeface="Calibri"/>
                <a:cs typeface="Calibri Light"/>
              </a:rPr>
              <a:t>Alison Evans.</a:t>
            </a:r>
          </a:p>
          <a:p>
            <a:r>
              <a:rPr lang="en-GB" sz="2600">
                <a:latin typeface="Calibri"/>
                <a:cs typeface="Calibri Light"/>
              </a:rPr>
              <a:t>Academic Liaison Librarian.</a:t>
            </a: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78926" y="1427584"/>
            <a:ext cx="5446198" cy="3051109"/>
          </a:xfrm>
        </p:spPr>
        <p:txBody>
          <a:bodyPr>
            <a:normAutofit/>
          </a:bodyPr>
          <a:lstStyle/>
          <a:p>
            <a:r>
              <a:rPr lang="en-GB" dirty="0">
                <a:latin typeface="Calibri"/>
                <a:cs typeface="Calibri"/>
              </a:rPr>
              <a:t>Advanced searching.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83376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F35D87-2AD0-4EFA-AE9E-EB6F8704D7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853757" y="-10510"/>
            <a:ext cx="10795518" cy="1003916"/>
          </a:xfrm>
        </p:spPr>
        <p:txBody>
          <a:bodyPr/>
          <a:lstStyle/>
          <a:p>
            <a:pPr algn="ctr"/>
            <a:r>
              <a:rPr lang="en-GB" dirty="0">
                <a:latin typeface="Calibri"/>
                <a:cs typeface="Calibri"/>
              </a:rPr>
              <a:t>The aims of today's session.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A3BEE6-46E5-4036-BA25-385AE61C43F0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38518" y="1505770"/>
            <a:ext cx="9964340" cy="62436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600" dirty="0">
                <a:latin typeface="Calibri"/>
                <a:cs typeface="Calibri Light"/>
              </a:rPr>
              <a:t>To develop an understanding of a broad range of information resources.</a:t>
            </a:r>
          </a:p>
          <a:p>
            <a:pPr marL="0" indent="0">
              <a:buNone/>
            </a:pPr>
            <a:endParaRPr lang="en-GB" dirty="0">
              <a:latin typeface="Calibri"/>
              <a:cs typeface="Calibri Ligh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E28F53F-6B0D-4042-BA68-34A391BFA73B}"/>
              </a:ext>
            </a:extLst>
          </p:cNvPr>
          <p:cNvSpPr txBox="1"/>
          <p:nvPr/>
        </p:nvSpPr>
        <p:spPr>
          <a:xfrm>
            <a:off x="436961" y="2369127"/>
            <a:ext cx="5007876" cy="412420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600" dirty="0">
                <a:latin typeface="Calibri"/>
                <a:cs typeface="Calibri Light"/>
              </a:rPr>
              <a:t>Consider advanced search options on the library catalogue.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600" dirty="0">
              <a:latin typeface="Calibri"/>
              <a:cs typeface="Calibri Light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600" dirty="0">
                <a:latin typeface="Calibri"/>
                <a:cs typeface="Calibri Light"/>
              </a:rPr>
              <a:t>Understand where to find and search specialist databases.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600" dirty="0">
              <a:latin typeface="Calibri"/>
              <a:cs typeface="Calibri Light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600" dirty="0">
                <a:latin typeface="Calibri"/>
                <a:cs typeface="Calibri Light"/>
              </a:rPr>
              <a:t>Consider the internet.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600" dirty="0">
              <a:latin typeface="Calibri"/>
              <a:cs typeface="Calibri Light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600" dirty="0">
                <a:latin typeface="Calibri"/>
                <a:cs typeface="Calibri Light"/>
              </a:rPr>
              <a:t>Find help and support.</a:t>
            </a:r>
            <a:endParaRPr lang="en-GB" sz="2800" dirty="0">
              <a:latin typeface="Calibri"/>
              <a:cs typeface="Calibri Light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600" dirty="0">
              <a:latin typeface="Calibri"/>
              <a:cs typeface="Calibri"/>
            </a:endParaRPr>
          </a:p>
        </p:txBody>
      </p:sp>
      <p:pic>
        <p:nvPicPr>
          <p:cNvPr id="7" name="Picture 6" descr="A computer with colorful screen&#10;&#10;Description automatically generated">
            <a:extLst>
              <a:ext uri="{FF2B5EF4-FFF2-40B4-BE49-F238E27FC236}">
                <a16:creationId xmlns:a16="http://schemas.microsoft.com/office/drawing/2014/main" id="{5E3D8911-1F2F-1A2A-5155-C63735396C5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6244935" y="2290390"/>
            <a:ext cx="5582840" cy="3733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95640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5E35850-DD81-7A6C-50C5-C3958D531F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6418DEF4-01C0-481E-1B8D-637F664EF8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213214" y="-12920"/>
            <a:ext cx="10737790" cy="1003916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latin typeface="Calibri"/>
                <a:cs typeface="Calibri"/>
              </a:rPr>
              <a:t>Evaluate all information critically. </a:t>
            </a:r>
            <a:endParaRPr lang="en-US" dirty="0">
              <a:latin typeface="Calibri"/>
              <a:cs typeface="Calibri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81BE9AFD-B9F8-EE04-6DEF-B53A54718F4D}"/>
              </a:ext>
            </a:extLst>
          </p:cNvPr>
          <p:cNvGraphicFramePr>
            <a:graphicFrameLocks noGrp="1"/>
          </p:cNvGraphicFramePr>
          <p:nvPr/>
        </p:nvGraphicFramePr>
        <p:xfrm>
          <a:off x="260478" y="1342025"/>
          <a:ext cx="8883523" cy="4328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62539">
                  <a:extLst>
                    <a:ext uri="{9D8B030D-6E8A-4147-A177-3AD203B41FA5}">
                      <a16:colId xmlns:a16="http://schemas.microsoft.com/office/drawing/2014/main" val="1567785240"/>
                    </a:ext>
                  </a:extLst>
                </a:gridCol>
                <a:gridCol w="1793123">
                  <a:extLst>
                    <a:ext uri="{9D8B030D-6E8A-4147-A177-3AD203B41FA5}">
                      <a16:colId xmlns:a16="http://schemas.microsoft.com/office/drawing/2014/main" val="3531299239"/>
                    </a:ext>
                  </a:extLst>
                </a:gridCol>
                <a:gridCol w="1742831">
                  <a:extLst>
                    <a:ext uri="{9D8B030D-6E8A-4147-A177-3AD203B41FA5}">
                      <a16:colId xmlns:a16="http://schemas.microsoft.com/office/drawing/2014/main" val="3564515169"/>
                    </a:ext>
                  </a:extLst>
                </a:gridCol>
                <a:gridCol w="1859728">
                  <a:extLst>
                    <a:ext uri="{9D8B030D-6E8A-4147-A177-3AD203B41FA5}">
                      <a16:colId xmlns:a16="http://schemas.microsoft.com/office/drawing/2014/main" val="1355473877"/>
                    </a:ext>
                  </a:extLst>
                </a:gridCol>
                <a:gridCol w="1825302">
                  <a:extLst>
                    <a:ext uri="{9D8B030D-6E8A-4147-A177-3AD203B41FA5}">
                      <a16:colId xmlns:a16="http://schemas.microsoft.com/office/drawing/2014/main" val="1259227022"/>
                    </a:ext>
                  </a:extLst>
                </a:gridCol>
              </a:tblGrid>
              <a:tr h="1266740">
                <a:tc>
                  <a:txBody>
                    <a:bodyPr/>
                    <a:lstStyle/>
                    <a:p>
                      <a:r>
                        <a:rPr lang="en-GB" sz="2600" b="1" u="sng" dirty="0">
                          <a:solidFill>
                            <a:srgbClr val="C00000"/>
                          </a:solidFill>
                          <a:latin typeface="Calibri"/>
                          <a:cs typeface="Arial"/>
                        </a:rPr>
                        <a:t>C</a:t>
                      </a:r>
                      <a:r>
                        <a:rPr lang="en-GB" sz="2600" b="1" dirty="0">
                          <a:latin typeface="Calibri"/>
                          <a:cs typeface="Arial"/>
                        </a:rPr>
                        <a:t>urrency. </a:t>
                      </a:r>
                      <a:r>
                        <a:rPr lang="en-GB" sz="1800" dirty="0">
                          <a:latin typeface="Calibri"/>
                          <a:cs typeface="Arial"/>
                        </a:rPr>
                        <a:t>                                                                           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600" b="1" u="sng" dirty="0">
                          <a:solidFill>
                            <a:srgbClr val="C00000"/>
                          </a:solidFill>
                          <a:latin typeface="Calibri"/>
                          <a:cs typeface="Arial"/>
                        </a:rPr>
                        <a:t>R</a:t>
                      </a:r>
                      <a:r>
                        <a:rPr lang="en-GB" sz="2600" b="1" dirty="0">
                          <a:latin typeface="Calibri"/>
                          <a:cs typeface="Arial"/>
                        </a:rPr>
                        <a:t>elevance.</a:t>
                      </a:r>
                      <a:r>
                        <a:rPr lang="en-GB" sz="2600" dirty="0">
                          <a:latin typeface="Calibri"/>
                          <a:cs typeface="Arial"/>
                        </a:rPr>
                        <a:t> </a:t>
                      </a:r>
                      <a:endParaRPr lang="en-GB" sz="2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600" b="1" u="sng" dirty="0">
                          <a:solidFill>
                            <a:srgbClr val="C00000"/>
                          </a:solidFill>
                          <a:latin typeface="Calibri"/>
                          <a:cs typeface="Arial"/>
                        </a:rPr>
                        <a:t>A</a:t>
                      </a:r>
                      <a:r>
                        <a:rPr lang="en-GB" sz="2600" b="1" dirty="0">
                          <a:latin typeface="Calibri"/>
                          <a:cs typeface="Arial"/>
                        </a:rPr>
                        <a:t>uthority.</a:t>
                      </a:r>
                      <a:endParaRPr lang="en-GB" sz="2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600" b="1" u="sng" dirty="0">
                          <a:solidFill>
                            <a:srgbClr val="C00000"/>
                          </a:solidFill>
                          <a:latin typeface="Calibri"/>
                          <a:cs typeface="Arial"/>
                        </a:rPr>
                        <a:t>A</a:t>
                      </a:r>
                      <a:r>
                        <a:rPr lang="en-GB" sz="2600" b="1" dirty="0">
                          <a:latin typeface="Calibri"/>
                          <a:cs typeface="Arial"/>
                        </a:rPr>
                        <a:t>ccuracy.</a:t>
                      </a:r>
                      <a:endParaRPr lang="en-GB" sz="2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600" b="1" u="sng" dirty="0">
                          <a:solidFill>
                            <a:srgbClr val="C00000"/>
                          </a:solidFill>
                          <a:latin typeface="Calibri"/>
                          <a:cs typeface="Arial"/>
                        </a:rPr>
                        <a:t>P</a:t>
                      </a:r>
                      <a:r>
                        <a:rPr lang="en-GB" sz="2600" b="1" dirty="0">
                          <a:latin typeface="Calibri"/>
                          <a:cs typeface="Arial"/>
                        </a:rPr>
                        <a:t>urpose.</a:t>
                      </a:r>
                      <a:r>
                        <a:rPr lang="en-GB" sz="2600" dirty="0">
                          <a:latin typeface="Calibri"/>
                          <a:cs typeface="Arial"/>
                        </a:rPr>
                        <a:t>    </a:t>
                      </a:r>
                      <a:endParaRPr lang="en-GB" sz="2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06173400"/>
                  </a:ext>
                </a:extLst>
              </a:tr>
              <a:tr h="284646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>
                          <a:latin typeface="Calibri"/>
                          <a:cs typeface="Arial"/>
                        </a:rPr>
                        <a:t>Is it up-to-date? </a:t>
                      </a:r>
                      <a:endParaRPr lang="en-GB" sz="2400" dirty="0">
                        <a:latin typeface="Calibri"/>
                        <a:ea typeface="+mn-lt"/>
                        <a:cs typeface="Arial"/>
                      </a:endParaRP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buFont typeface="Arial" panose="05000000000000000000" pitchFamily="2" charset="2"/>
                        <a:buNone/>
                      </a:pPr>
                      <a:r>
                        <a:rPr lang="en-GB" sz="2400" dirty="0">
                          <a:latin typeface="Calibri"/>
                          <a:cs typeface="Arial"/>
                        </a:rPr>
                        <a:t>Who is the intended audience?  </a:t>
                      </a:r>
                    </a:p>
                    <a:p>
                      <a:pPr>
                        <a:lnSpc>
                          <a:spcPct val="100000"/>
                        </a:lnSpc>
                        <a:buFont typeface="Arial" panose="05000000000000000000" pitchFamily="2" charset="2"/>
                        <a:buNone/>
                      </a:pPr>
                      <a:endParaRPr lang="en-GB" sz="2400" dirty="0">
                        <a:latin typeface="Calibri"/>
                        <a:cs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  <a:buFont typeface="Arial" panose="05000000000000000000" pitchFamily="2" charset="2"/>
                        <a:buNone/>
                      </a:pPr>
                      <a:r>
                        <a:rPr lang="en-GB" sz="2400" dirty="0">
                          <a:latin typeface="Calibri"/>
                          <a:cs typeface="Arial"/>
                        </a:rPr>
                        <a:t>Will it help further your argument?  </a:t>
                      </a:r>
                    </a:p>
                    <a:p>
                      <a:pPr>
                        <a:lnSpc>
                          <a:spcPct val="100000"/>
                        </a:lnSpc>
                        <a:buFont typeface="Arial" panose="05000000000000000000" pitchFamily="2" charset="2"/>
                        <a:buNone/>
                      </a:pPr>
                      <a:r>
                        <a:rPr lang="en-GB" sz="2400" dirty="0">
                          <a:latin typeface="Calibri"/>
                          <a:cs typeface="Arial"/>
                        </a:rPr>
                        <a:t>          </a:t>
                      </a:r>
                      <a:endParaRPr lang="en-GB" sz="2400" dirty="0">
                        <a:latin typeface="Calibri"/>
                        <a:cs typeface="Calibri Ligh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>
                          <a:latin typeface="Calibri"/>
                          <a:cs typeface="Arial"/>
                        </a:rPr>
                        <a:t>What are the author’s credentials?</a:t>
                      </a:r>
                      <a:endParaRPr lang="en-GB" sz="2400" dirty="0">
                        <a:latin typeface="Calibri"/>
                        <a:cs typeface="Calibri Light"/>
                      </a:endParaRPr>
                    </a:p>
                    <a:p>
                      <a:r>
                        <a:rPr lang="en-GB" sz="1800" dirty="0">
                          <a:latin typeface="Calibri"/>
                          <a:cs typeface="Arial"/>
                        </a:rPr>
                        <a:t>                           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>
                          <a:latin typeface="Calibri"/>
                          <a:cs typeface="Arial"/>
                        </a:rPr>
                        <a:t>Can it be verified - is it supported by evidence?</a:t>
                      </a:r>
                      <a:endParaRPr lang="en-GB" sz="2400" dirty="0">
                        <a:latin typeface="Calibri"/>
                        <a:cs typeface="Calibri Light"/>
                      </a:endParaRP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>
                          <a:latin typeface="Calibri"/>
                          <a:cs typeface="Arial"/>
                        </a:rPr>
                        <a:t>Why has it been produced?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>
                          <a:latin typeface="Calibri"/>
                          <a:cs typeface="Arial"/>
                        </a:rPr>
                        <a:t>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>
                          <a:latin typeface="Calibri"/>
                          <a:cs typeface="Arial"/>
                        </a:rPr>
                        <a:t>Is it objective?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400" dirty="0">
                        <a:latin typeface="Calibri"/>
                        <a:cs typeface="Arial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400" dirty="0">
                        <a:latin typeface="Calibri"/>
                        <a:cs typeface="Calibri Light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45666692"/>
                  </a:ext>
                </a:extLst>
              </a:tr>
            </a:tbl>
          </a:graphicData>
        </a:graphic>
      </p:graphicFrame>
      <p:pic>
        <p:nvPicPr>
          <p:cNvPr id="8" name="Picture 7" descr="Curious Chicken">
            <a:extLst>
              <a:ext uri="{FF2B5EF4-FFF2-40B4-BE49-F238E27FC236}">
                <a16:creationId xmlns:a16="http://schemas.microsoft.com/office/drawing/2014/main" id="{A6FCAD93-E7E3-F9E9-A538-28A53D8A665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14955" y="3048000"/>
            <a:ext cx="3810000" cy="38100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3B36C25-7633-FB7E-C990-F38B4FA5AC26}"/>
              </a:ext>
            </a:extLst>
          </p:cNvPr>
          <p:cNvSpPr txBox="1"/>
          <p:nvPr/>
        </p:nvSpPr>
        <p:spPr>
          <a:xfrm>
            <a:off x="9524576" y="1520267"/>
            <a:ext cx="230678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libri "/>
              </a:rPr>
              <a:t>CRAAP Test.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7EAC330-6313-BC16-5233-6163634B17AF}"/>
              </a:ext>
            </a:extLst>
          </p:cNvPr>
          <p:cNvSpPr txBox="1"/>
          <p:nvPr/>
        </p:nvSpPr>
        <p:spPr>
          <a:xfrm>
            <a:off x="187742" y="5808239"/>
            <a:ext cx="53921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err="1">
                <a:latin typeface="Calibri" panose="020F0502020204030204" pitchFamily="34" charset="0"/>
                <a:cs typeface="Calibri" panose="020F0502020204030204" pitchFamily="34" charset="0"/>
              </a:rPr>
              <a:t>Infoskills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 section - 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Evaluating Information</a:t>
            </a:r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72330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37156B-7ED2-A4A5-617C-D5B6666A8C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40" y="189739"/>
            <a:ext cx="12408194" cy="1003916"/>
          </a:xfrm>
        </p:spPr>
        <p:txBody>
          <a:bodyPr>
            <a:normAutofit/>
          </a:bodyPr>
          <a:lstStyle/>
          <a:p>
            <a:r>
              <a:rPr lang="en-GB" dirty="0">
                <a:latin typeface="Calibri"/>
                <a:cs typeface="Calibri"/>
              </a:rPr>
              <a:t>Where to begin searching for academic information?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AF94009-3061-4905-4E27-E2928B965E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504" y="1581260"/>
            <a:ext cx="5172075" cy="216217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4E91C9E-1B7B-4A3F-4681-C78BB0A0CA4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7579" y="1676510"/>
            <a:ext cx="5191125" cy="206692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7170701-9040-6B38-EDAC-AD00F69E3F7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07579" y="3733910"/>
            <a:ext cx="5324475" cy="240982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DE417AB-C5DD-BC61-A80F-5E613B29446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3579" y="3743435"/>
            <a:ext cx="5334000" cy="2400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86999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BF5233-6D12-89EF-92D7-CAA397EC50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900" y="0"/>
            <a:ext cx="12905509" cy="1003916"/>
          </a:xfrm>
        </p:spPr>
        <p:txBody>
          <a:bodyPr>
            <a:normAutofit/>
          </a:bodyPr>
          <a:lstStyle/>
          <a:p>
            <a:r>
              <a:rPr lang="en-GB" sz="3800" dirty="0">
                <a:latin typeface="Calibri" panose="020F0502020204030204" pitchFamily="34" charset="0"/>
                <a:cs typeface="Calibri" panose="020F0502020204030204" pitchFamily="34" charset="0"/>
              </a:rPr>
              <a:t>Library resources.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E4A0523-BE5F-CF0C-77C3-E051D92471E7}"/>
              </a:ext>
            </a:extLst>
          </p:cNvPr>
          <p:cNvSpPr txBox="1"/>
          <p:nvPr/>
        </p:nvSpPr>
        <p:spPr>
          <a:xfrm>
            <a:off x="232065" y="1321467"/>
            <a:ext cx="5133340" cy="489364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The </a:t>
            </a: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library pages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look like this. </a:t>
            </a:r>
          </a:p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From here you can access our library resources.  You can also switch the  language to Welsh.</a:t>
            </a: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Find them at:</a:t>
            </a: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https://digitalservices.uwtsd.ac.uk/library/</a:t>
            </a: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UWTSD web pages - Hwb – Library.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Google – search for </a:t>
            </a:r>
            <a:r>
              <a:rPr lang="en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UWTSD library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9F64A0D-CDA4-D130-7AD7-CDD5ABD831A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38800" y="1765097"/>
            <a:ext cx="6405110" cy="375980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0BBAADC-8D12-4BA6-8DCD-96A2E72BC67A}"/>
              </a:ext>
            </a:extLst>
          </p:cNvPr>
          <p:cNvSpPr txBox="1"/>
          <p:nvPr/>
        </p:nvSpPr>
        <p:spPr>
          <a:xfrm>
            <a:off x="7304809" y="5630017"/>
            <a:ext cx="655666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Remember: bookmark the location!</a:t>
            </a:r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A22F16AA-1488-02EC-342D-4ECF578E5F3D}"/>
              </a:ext>
            </a:extLst>
          </p:cNvPr>
          <p:cNvSpPr/>
          <p:nvPr/>
        </p:nvSpPr>
        <p:spPr>
          <a:xfrm>
            <a:off x="11284526" y="1692513"/>
            <a:ext cx="675409" cy="499969"/>
          </a:xfrm>
          <a:prstGeom prst="ellipse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87581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058345D8-D530-4A95-2EFE-57305C93148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663" y="2839201"/>
            <a:ext cx="5530473" cy="678414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FFD7B840-EF79-5284-E314-9BD9FD44A8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270710" y="-18814"/>
            <a:ext cx="9808854" cy="1003916"/>
          </a:xfrm>
        </p:spPr>
        <p:txBody>
          <a:bodyPr>
            <a:normAutofit fontScale="90000"/>
          </a:bodyPr>
          <a:lstStyle/>
          <a:p>
            <a:pPr algn="ctr"/>
            <a:br>
              <a:rPr lang="en-GB" dirty="0">
                <a:latin typeface="Calibri"/>
                <a:cs typeface="Calibri"/>
              </a:rPr>
            </a:br>
            <a:r>
              <a:rPr lang="en-GB" dirty="0">
                <a:latin typeface="Calibri"/>
                <a:cs typeface="Calibri"/>
              </a:rPr>
              <a:t>What are online resource lists?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CEC8B60-58A2-AE2C-4D57-25145580A7DF}"/>
              </a:ext>
            </a:extLst>
          </p:cNvPr>
          <p:cNvSpPr txBox="1"/>
          <p:nvPr/>
        </p:nvSpPr>
        <p:spPr>
          <a:xfrm>
            <a:off x="360434" y="2253210"/>
            <a:ext cx="285499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400" b="1" dirty="0">
                <a:latin typeface="Calibri"/>
                <a:cs typeface="Calibri Light"/>
              </a:rPr>
              <a:t>Via Moodle.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9C81E86B-CA70-280E-1873-B6BE3876386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435" y="3649616"/>
            <a:ext cx="5492927" cy="2596160"/>
          </a:xfrm>
          <a:prstGeom prst="rect">
            <a:avLst/>
          </a:prstGeom>
        </p:spPr>
      </p:pic>
      <p:sp>
        <p:nvSpPr>
          <p:cNvPr id="13" name="Oval 12">
            <a:extLst>
              <a:ext uri="{FF2B5EF4-FFF2-40B4-BE49-F238E27FC236}">
                <a16:creationId xmlns:a16="http://schemas.microsoft.com/office/drawing/2014/main" id="{A4E11D95-5AB2-EC17-73CB-8069C9C7802F}"/>
              </a:ext>
            </a:extLst>
          </p:cNvPr>
          <p:cNvSpPr/>
          <p:nvPr/>
        </p:nvSpPr>
        <p:spPr>
          <a:xfrm>
            <a:off x="4284149" y="2673544"/>
            <a:ext cx="1811851" cy="593437"/>
          </a:xfrm>
          <a:prstGeom prst="ellipse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C270FC13-F449-C4B7-7D40-CD917BA4362B}"/>
              </a:ext>
            </a:extLst>
          </p:cNvPr>
          <p:cNvSpPr/>
          <p:nvPr/>
        </p:nvSpPr>
        <p:spPr>
          <a:xfrm>
            <a:off x="4380583" y="5289828"/>
            <a:ext cx="1472779" cy="955948"/>
          </a:xfrm>
          <a:prstGeom prst="ellipse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F5ACE98-6A1B-E38A-395F-111AC31827CD}"/>
              </a:ext>
            </a:extLst>
          </p:cNvPr>
          <p:cNvSpPr txBox="1"/>
          <p:nvPr/>
        </p:nvSpPr>
        <p:spPr>
          <a:xfrm>
            <a:off x="6698935" y="2300454"/>
            <a:ext cx="44473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Via Library Catalogue.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48124C4-1508-926E-74F0-2F23578B34A8}"/>
              </a:ext>
            </a:extLst>
          </p:cNvPr>
          <p:cNvSpPr txBox="1"/>
          <p:nvPr/>
        </p:nvSpPr>
        <p:spPr>
          <a:xfrm>
            <a:off x="360434" y="1291577"/>
            <a:ext cx="11726463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300" dirty="0">
                <a:latin typeface="Calibri "/>
                <a:cs typeface="Calibri"/>
              </a:rPr>
              <a:t>Resources</a:t>
            </a:r>
            <a:r>
              <a:rPr lang="en-GB" sz="2300" dirty="0">
                <a:latin typeface="Calibri "/>
                <a:ea typeface="+mn-lt"/>
                <a:cs typeface="Calibri"/>
              </a:rPr>
              <a:t> recommended by your lecturers, made available by the library.  </a:t>
            </a:r>
            <a:r>
              <a:rPr lang="en-GB" sz="2300" dirty="0">
                <a:latin typeface="Calibri "/>
              </a:rPr>
              <a:t>Access resources directly; learn key terms and authors.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AA47910E-4260-954F-C253-0C651C2E38C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97818" y="2827860"/>
            <a:ext cx="4796920" cy="2291862"/>
          </a:xfrm>
          <a:prstGeom prst="rect">
            <a:avLst/>
          </a:prstGeom>
        </p:spPr>
      </p:pic>
      <p:sp>
        <p:nvSpPr>
          <p:cNvPr id="16" name="Oval 15">
            <a:extLst>
              <a:ext uri="{FF2B5EF4-FFF2-40B4-BE49-F238E27FC236}">
                <a16:creationId xmlns:a16="http://schemas.microsoft.com/office/drawing/2014/main" id="{C63FE92C-6BAD-BCD7-0B74-A46D88029E50}"/>
              </a:ext>
            </a:extLst>
          </p:cNvPr>
          <p:cNvSpPr/>
          <p:nvPr/>
        </p:nvSpPr>
        <p:spPr>
          <a:xfrm>
            <a:off x="9655291" y="4588738"/>
            <a:ext cx="1132101" cy="551968"/>
          </a:xfrm>
          <a:prstGeom prst="ellipse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16B5B7D1-966B-92EE-9EB7-3BF9BB0E8E2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7818" y="5251203"/>
            <a:ext cx="4796920" cy="955949"/>
          </a:xfrm>
          <a:prstGeom prst="rect">
            <a:avLst/>
          </a:prstGeom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64361C82-2A53-CD72-2616-8F7E01094961}"/>
              </a:ext>
            </a:extLst>
          </p:cNvPr>
          <p:cNvSpPr/>
          <p:nvPr/>
        </p:nvSpPr>
        <p:spPr>
          <a:xfrm>
            <a:off x="8458957" y="5135173"/>
            <a:ext cx="737321" cy="523470"/>
          </a:xfrm>
          <a:prstGeom prst="ellipse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37528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0839837-BECF-48BB-9213-2512B6E112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5198" y="-42144"/>
            <a:ext cx="10394860" cy="1003916"/>
          </a:xfrm>
        </p:spPr>
        <p:txBody>
          <a:bodyPr>
            <a:normAutofit/>
          </a:bodyPr>
          <a:lstStyle/>
          <a:p>
            <a:r>
              <a:rPr lang="en-GB" dirty="0">
                <a:latin typeface="Calibri"/>
                <a:cs typeface="Calibri"/>
              </a:rPr>
              <a:t>Why use an online resource list?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AE86627-843E-B187-12F2-F970094A5ADA}"/>
              </a:ext>
            </a:extLst>
          </p:cNvPr>
          <p:cNvSpPr txBox="1"/>
          <p:nvPr/>
        </p:nvSpPr>
        <p:spPr>
          <a:xfrm>
            <a:off x="131143" y="1465731"/>
            <a:ext cx="4200323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2400" dirty="0">
                <a:latin typeface="Calibri"/>
                <a:ea typeface="+mn-lt"/>
                <a:cs typeface="Arial"/>
              </a:rPr>
              <a:t>Prioritised </a:t>
            </a:r>
            <a:r>
              <a:rPr lang="en-GB" sz="2400" i="1" dirty="0">
                <a:latin typeface="Calibri"/>
                <a:ea typeface="+mn-lt"/>
                <a:cs typeface="Arial"/>
              </a:rPr>
              <a:t>Essential</a:t>
            </a:r>
            <a:r>
              <a:rPr lang="en-GB" sz="2400" dirty="0">
                <a:latin typeface="Calibri"/>
                <a:ea typeface="+mn-lt"/>
                <a:cs typeface="Arial"/>
              </a:rPr>
              <a:t>  and </a:t>
            </a:r>
            <a:r>
              <a:rPr lang="en-GB" sz="2400" i="1" dirty="0">
                <a:latin typeface="Calibri"/>
                <a:ea typeface="+mn-lt"/>
                <a:cs typeface="Arial"/>
              </a:rPr>
              <a:t>Further</a:t>
            </a:r>
            <a:r>
              <a:rPr lang="en-GB" sz="2400" dirty="0">
                <a:latin typeface="Calibri"/>
                <a:ea typeface="+mn-lt"/>
                <a:cs typeface="Arial"/>
              </a:rPr>
              <a:t> resources.</a:t>
            </a: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+mj-lt"/>
              <a:buAutoNum type="arabicPeriod"/>
            </a:pPr>
            <a:endParaRPr lang="en-GB" sz="2400" dirty="0">
              <a:latin typeface="Calibri"/>
              <a:ea typeface="+mn-lt"/>
              <a:cs typeface="Arial"/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sz="2400" dirty="0">
                <a:latin typeface="Calibri"/>
                <a:ea typeface="+mn-lt"/>
                <a:cs typeface="Arial"/>
              </a:rPr>
              <a:t>Checked by library. </a:t>
            </a:r>
            <a:r>
              <a:rPr lang="en-GB" sz="2400" dirty="0">
                <a:latin typeface="Calibri"/>
                <a:cs typeface="Arial"/>
              </a:rPr>
              <a:t>Easy to use, direct links to live content or loan information.  </a:t>
            </a:r>
            <a:endParaRPr lang="en-GB" sz="2400" dirty="0">
              <a:latin typeface="Calibri"/>
              <a:ea typeface="+mn-lt"/>
              <a:cs typeface="Arial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+mj-lt"/>
              <a:buAutoNum type="arabicPeriod"/>
            </a:pPr>
            <a:endParaRPr lang="en-GB" sz="2400" dirty="0">
              <a:latin typeface="Calibri"/>
              <a:ea typeface="+mn-lt"/>
              <a:cs typeface="Arial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2400" dirty="0">
                <a:latin typeface="Calibri"/>
                <a:ea typeface="+mn-lt"/>
                <a:cs typeface="Arial"/>
              </a:rPr>
              <a:t>Recommended and annotated by lecturers.</a:t>
            </a: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+mj-lt"/>
              <a:buAutoNum type="arabicPeriod"/>
            </a:pPr>
            <a:endParaRPr lang="en-GB" sz="2400" dirty="0">
              <a:latin typeface="Calibri"/>
              <a:ea typeface="+mn-lt"/>
              <a:cs typeface="Arial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2400" dirty="0">
                <a:latin typeface="Calibri"/>
                <a:ea typeface="+mn-lt"/>
                <a:cs typeface="Arial"/>
              </a:rPr>
              <a:t>Add </a:t>
            </a:r>
            <a:r>
              <a:rPr lang="en-GB" sz="2400" i="1" dirty="0">
                <a:latin typeface="Calibri"/>
                <a:ea typeface="+mn-lt"/>
                <a:cs typeface="Arial"/>
              </a:rPr>
              <a:t>Lists</a:t>
            </a:r>
            <a:r>
              <a:rPr lang="en-GB" sz="2400" dirty="0">
                <a:latin typeface="Calibri"/>
                <a:ea typeface="+mn-lt"/>
                <a:cs typeface="Arial"/>
              </a:rPr>
              <a:t> and create your own </a:t>
            </a:r>
            <a:r>
              <a:rPr lang="en-GB" sz="2400" i="1" dirty="0">
                <a:latin typeface="Calibri"/>
                <a:ea typeface="+mn-lt"/>
                <a:cs typeface="Arial"/>
              </a:rPr>
              <a:t>Favourites</a:t>
            </a:r>
            <a:r>
              <a:rPr lang="en-GB" sz="2400" dirty="0">
                <a:latin typeface="Calibri"/>
                <a:ea typeface="+mn-lt"/>
                <a:cs typeface="Arial"/>
              </a:rPr>
              <a:t>.</a:t>
            </a:r>
          </a:p>
          <a:p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708034B-E350-CF0A-B4EC-243DB7C61D3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1466" y="1449838"/>
            <a:ext cx="7860534" cy="3972416"/>
          </a:xfrm>
          <a:prstGeom prst="rect">
            <a:avLst/>
          </a:prstGeom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4AA87339-80D7-8D02-382C-EF7E3B7A1CBB}"/>
              </a:ext>
            </a:extLst>
          </p:cNvPr>
          <p:cNvSpPr/>
          <p:nvPr/>
        </p:nvSpPr>
        <p:spPr>
          <a:xfrm>
            <a:off x="6956509" y="2325735"/>
            <a:ext cx="374072" cy="276999"/>
          </a:xfrm>
          <a:prstGeom prst="ellipse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AE30BABF-2024-D481-C04A-BCF9D85DA061}"/>
              </a:ext>
            </a:extLst>
          </p:cNvPr>
          <p:cNvSpPr/>
          <p:nvPr/>
        </p:nvSpPr>
        <p:spPr>
          <a:xfrm>
            <a:off x="6614151" y="3231219"/>
            <a:ext cx="342358" cy="276999"/>
          </a:xfrm>
          <a:prstGeom prst="ellipse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0BE1313A-C1DA-80D9-195E-AA005A2FBF9A}"/>
              </a:ext>
            </a:extLst>
          </p:cNvPr>
          <p:cNvSpPr/>
          <p:nvPr/>
        </p:nvSpPr>
        <p:spPr>
          <a:xfrm>
            <a:off x="7330581" y="4016171"/>
            <a:ext cx="275324" cy="273668"/>
          </a:xfrm>
          <a:prstGeom prst="ellipse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B1CCFC58-B47D-0E6D-4799-A9390FEB098B}"/>
              </a:ext>
            </a:extLst>
          </p:cNvPr>
          <p:cNvSpPr/>
          <p:nvPr/>
        </p:nvSpPr>
        <p:spPr>
          <a:xfrm>
            <a:off x="4719047" y="2255642"/>
            <a:ext cx="374072" cy="276999"/>
          </a:xfrm>
          <a:prstGeom prst="ellipse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8328316-D6D6-5C63-22C3-B380E5DDC5F5}"/>
              </a:ext>
            </a:extLst>
          </p:cNvPr>
          <p:cNvSpPr txBox="1"/>
          <p:nvPr/>
        </p:nvSpPr>
        <p:spPr>
          <a:xfrm rot="10800000" flipH="1" flipV="1">
            <a:off x="6986450" y="2317456"/>
            <a:ext cx="24538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C00000"/>
                </a:solidFill>
                <a:latin typeface="Calibri "/>
              </a:rPr>
              <a:t>1</a:t>
            </a:r>
            <a:endParaRPr lang="en-GB" sz="1200" dirty="0">
              <a:solidFill>
                <a:srgbClr val="C00000"/>
              </a:solidFill>
            </a:endParaRPr>
          </a:p>
        </p:txBody>
      </p:sp>
      <p:sp>
        <p:nvSpPr>
          <p:cNvPr id="10" name="Rectangle 1">
            <a:extLst>
              <a:ext uri="{FF2B5EF4-FFF2-40B4-BE49-F238E27FC236}">
                <a16:creationId xmlns:a16="http://schemas.microsoft.com/office/drawing/2014/main" id="{40522227-96CA-D74E-5C80-88E9119956A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123110"/>
            <a:ext cx="255198" cy="2462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-apple-system"/>
              </a:rPr>
              <a:t> 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1026" name="Picture 2" descr="🙂">
            <a:extLst>
              <a:ext uri="{FF2B5EF4-FFF2-40B4-BE49-F238E27FC236}">
                <a16:creationId xmlns:a16="http://schemas.microsoft.com/office/drawing/2014/main" id="{C89FB991-2404-E4CE-0A3A-9BBE25DDA3E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8713" y="-1158875"/>
            <a:ext cx="190500" cy="190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E2DBE60C-0040-5C63-2B5B-06D0B05C3322}"/>
              </a:ext>
            </a:extLst>
          </p:cNvPr>
          <p:cNvSpPr txBox="1"/>
          <p:nvPr/>
        </p:nvSpPr>
        <p:spPr>
          <a:xfrm>
            <a:off x="6618320" y="3231219"/>
            <a:ext cx="235166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b="1" dirty="0">
                <a:solidFill>
                  <a:srgbClr val="C00000"/>
                </a:solidFill>
                <a:latin typeface="Calibri "/>
              </a:rPr>
              <a:t>2</a:t>
            </a:r>
            <a:endParaRPr lang="en-GB" sz="1200" dirty="0">
              <a:latin typeface="Calibri 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1B9F570-4ABE-1871-7421-BCD0B56ED98F}"/>
              </a:ext>
            </a:extLst>
          </p:cNvPr>
          <p:cNvSpPr txBox="1"/>
          <p:nvPr/>
        </p:nvSpPr>
        <p:spPr>
          <a:xfrm>
            <a:off x="7330581" y="4012840"/>
            <a:ext cx="275324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b="1" dirty="0">
                <a:solidFill>
                  <a:srgbClr val="C00000"/>
                </a:solidFill>
                <a:latin typeface="Calibri "/>
              </a:rPr>
              <a:t>3</a:t>
            </a:r>
            <a:endParaRPr lang="en-GB" sz="1200" dirty="0">
              <a:latin typeface="Calibri 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82CE8C6-5F3F-8A66-5EDF-9BCA56970725}"/>
              </a:ext>
            </a:extLst>
          </p:cNvPr>
          <p:cNvSpPr txBox="1"/>
          <p:nvPr/>
        </p:nvSpPr>
        <p:spPr>
          <a:xfrm>
            <a:off x="4764973" y="2248294"/>
            <a:ext cx="252848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b="1" dirty="0">
                <a:solidFill>
                  <a:srgbClr val="C00000"/>
                </a:solidFill>
                <a:latin typeface="Calibri "/>
              </a:rPr>
              <a:t>4</a:t>
            </a:r>
            <a:endParaRPr lang="en-GB" sz="1200" b="1" dirty="0">
              <a:latin typeface="Calibri "/>
            </a:endParaRPr>
          </a:p>
        </p:txBody>
      </p:sp>
      <p:pic>
        <p:nvPicPr>
          <p:cNvPr id="16" name="Picture 15" descr="Taking Notes Chicken">
            <a:extLst>
              <a:ext uri="{FF2B5EF4-FFF2-40B4-BE49-F238E27FC236}">
                <a16:creationId xmlns:a16="http://schemas.microsoft.com/office/drawing/2014/main" id="{AB80C183-D19D-8FD1-2C39-F5A168BC207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00109" y="4346798"/>
            <a:ext cx="2074668" cy="2074668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EA33398C-1D5D-C8DE-9611-C7FE3B6D477F}"/>
              </a:ext>
            </a:extLst>
          </p:cNvPr>
          <p:cNvSpPr txBox="1"/>
          <p:nvPr/>
        </p:nvSpPr>
        <p:spPr>
          <a:xfrm>
            <a:off x="7468243" y="5556377"/>
            <a:ext cx="451870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  </a:t>
            </a:r>
            <a:r>
              <a:rPr lang="en-GB" sz="2000" dirty="0">
                <a:latin typeface="Calibri"/>
                <a:ea typeface="+mn-lt"/>
                <a:cs typeface="+mn-lt"/>
                <a:hlinkClick r:id="rId6"/>
              </a:rPr>
              <a:t>Online Resource Lists</a:t>
            </a:r>
            <a:endParaRPr lang="en-GB" sz="2000" dirty="0">
              <a:latin typeface="Calibri"/>
              <a:cs typeface="Calibri Light"/>
              <a:hlinkClick r:id="rId6"/>
            </a:endParaRPr>
          </a:p>
          <a:p>
            <a:r>
              <a:rPr lang="en-GB" dirty="0"/>
              <a:t>  </a:t>
            </a:r>
            <a:r>
              <a:rPr lang="en-GB" sz="2000" dirty="0" err="1">
                <a:latin typeface="Calibri" panose="020F0502020204030204" pitchFamily="34" charset="0"/>
                <a:cs typeface="Calibri" panose="020F0502020204030204" pitchFamily="34" charset="0"/>
              </a:rPr>
              <a:t>Infoskills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 section - </a:t>
            </a: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  <a:hlinkClick r:id="rId7"/>
              </a:rPr>
              <a:t>Online Resource Lists</a:t>
            </a:r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7727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BE2319-413A-482C-BC65-7A4DEB3FFF2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96426" y="1462186"/>
            <a:ext cx="6661574" cy="1700047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The library provides </a:t>
            </a: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free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access to: </a:t>
            </a:r>
          </a:p>
          <a:p>
            <a:pPr marL="0" indent="0">
              <a:spcBef>
                <a:spcPts val="0"/>
              </a:spcBef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Good quality, up-to-date resources, in your subject area, via multiple formats and good filters.</a:t>
            </a:r>
          </a:p>
          <a:p>
            <a:pPr marL="342900" indent="-342900">
              <a:spcBef>
                <a:spcPts val="0"/>
              </a:spcBef>
              <a:buFont typeface="Arial,Sans-Serif"/>
              <a:buChar char="•"/>
            </a:pPr>
            <a:endParaRPr lang="en-GB" sz="2000" dirty="0"/>
          </a:p>
          <a:p>
            <a:pPr marL="0" indent="0">
              <a:spcBef>
                <a:spcPts val="0"/>
              </a:spcBef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BBDF33-34A5-4062-AA9D-9E33932505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6426" y="-10510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Why use the library catalogue?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9352B41-29AD-9ABC-5F44-1F695CCBC20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 bwMode="auto">
          <a:xfrm>
            <a:off x="7083662" y="1298314"/>
            <a:ext cx="5006648" cy="5006648"/>
          </a:xfrm>
          <a:prstGeom prst="rect">
            <a:avLst/>
          </a:prstGeom>
          <a:noFill/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B3E24D9-892B-F3EC-1356-5748761897C7}"/>
              </a:ext>
            </a:extLst>
          </p:cNvPr>
          <p:cNvSpPr txBox="1"/>
          <p:nvPr/>
        </p:nvSpPr>
        <p:spPr>
          <a:xfrm>
            <a:off x="196426" y="2832142"/>
            <a:ext cx="6661574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Bef>
                <a:spcPts val="0"/>
              </a:spcBef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You can also:</a:t>
            </a:r>
          </a:p>
          <a:p>
            <a:pPr marL="0" indent="0">
              <a:spcBef>
                <a:spcPts val="0"/>
              </a:spcBef>
              <a:buNone/>
            </a:pPr>
            <a:endParaRPr lang="en-GB" sz="2400" dirty="0"/>
          </a:p>
          <a:p>
            <a:pPr marL="285750" indent="-285750">
              <a:spcBef>
                <a:spcPts val="0"/>
              </a:spcBef>
              <a:spcAft>
                <a:spcPts val="600"/>
              </a:spcAft>
              <a:buFont typeface="Arial,Sans-Serif" panose="05000000000000000000" pitchFamily="2" charset="2"/>
              <a:buChar char="•"/>
            </a:pPr>
            <a:r>
              <a:rPr lang="en-GB" sz="2400" dirty="0">
                <a:latin typeface="Calibri"/>
                <a:cs typeface="Calibri"/>
              </a:rPr>
              <a:t>Check your account,</a:t>
            </a:r>
            <a:r>
              <a:rPr lang="en-US" sz="2400" dirty="0">
                <a:latin typeface="Calibri"/>
                <a:cs typeface="Calibri"/>
              </a:rPr>
              <a:t> s</a:t>
            </a:r>
            <a:r>
              <a:rPr lang="en-GB" sz="2400" dirty="0" err="1">
                <a:latin typeface="Calibri"/>
                <a:cs typeface="Calibri"/>
              </a:rPr>
              <a:t>ave</a:t>
            </a:r>
            <a:r>
              <a:rPr lang="en-GB" sz="2400" dirty="0">
                <a:latin typeface="Calibri"/>
                <a:cs typeface="Calibri"/>
              </a:rPr>
              <a:t> and organise favourite resources, find help with referencing - RefWorks</a:t>
            </a:r>
            <a:r>
              <a:rPr lang="en-GB" sz="1800" dirty="0">
                <a:latin typeface="Calibri"/>
                <a:cs typeface="Calibri"/>
              </a:rPr>
              <a:t>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43D1FBC-F342-AE04-4360-07E1B955501D}"/>
              </a:ext>
            </a:extLst>
          </p:cNvPr>
          <p:cNvSpPr txBox="1"/>
          <p:nvPr/>
        </p:nvSpPr>
        <p:spPr>
          <a:xfrm>
            <a:off x="196426" y="5064857"/>
            <a:ext cx="6661574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2400" dirty="0">
                <a:latin typeface="Calibri"/>
                <a:cs typeface="Calibri"/>
              </a:rPr>
              <a:t>Finding good quality information which you can organise and recall when needed, will help improve you work and ultimately your grade.</a:t>
            </a:r>
          </a:p>
        </p:txBody>
      </p:sp>
    </p:spTree>
    <p:extLst>
      <p:ext uri="{BB962C8B-B14F-4D97-AF65-F5344CB8AC3E}">
        <p14:creationId xmlns:p14="http://schemas.microsoft.com/office/powerpoint/2010/main" val="7790241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F990998-2335-4562-8B0C-361C72EEA8E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99834" y="1366235"/>
            <a:ext cx="4836428" cy="4873675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Calibri "/>
                <a:cs typeface="Arial"/>
              </a:rPr>
              <a:t>Search for information.</a:t>
            </a:r>
            <a:endParaRPr lang="en-US" sz="2400" dirty="0">
              <a:latin typeface="Calibri "/>
              <a:ea typeface="+mn-lt"/>
              <a:cs typeface="+mn-lt"/>
            </a:endParaRPr>
          </a:p>
          <a:p>
            <a:pPr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r>
              <a:rPr lang="en-GB" sz="2400" dirty="0">
                <a:latin typeface="Calibri "/>
                <a:cs typeface="Arial"/>
              </a:rPr>
              <a:t> </a:t>
            </a:r>
            <a:r>
              <a:rPr lang="en-GB" sz="2400" dirty="0">
                <a:latin typeface="Calibri"/>
                <a:ea typeface="+mn-lt"/>
                <a:cs typeface="+mn-lt"/>
              </a:rPr>
              <a:t>Good quality, up-to-date resources in your subject area.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400" dirty="0">
              <a:latin typeface="Calibri "/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Calibri "/>
                <a:cs typeface="Arial"/>
              </a:rPr>
              <a:t>Manage information.</a:t>
            </a:r>
            <a:endParaRPr lang="en-GB" sz="2400" dirty="0">
              <a:latin typeface="Calibri "/>
              <a:ea typeface="+mn-lt"/>
              <a:cs typeface="+mn-lt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en-GB" sz="2400" dirty="0">
                <a:latin typeface="Calibri "/>
                <a:cs typeface="Arial"/>
              </a:rPr>
              <a:t>Save and organise favourite items.</a:t>
            </a:r>
            <a:endParaRPr lang="en-US" sz="2400" dirty="0">
              <a:latin typeface="Calibri "/>
              <a:cs typeface="Calibri Light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en-GB" sz="2400" dirty="0">
                <a:latin typeface="Calibri "/>
                <a:ea typeface="+mn-lt"/>
                <a:cs typeface="Arial"/>
              </a:rPr>
              <a:t>Save queries and set alerts.</a:t>
            </a:r>
            <a:endParaRPr lang="en-GB" sz="2400" dirty="0">
              <a:latin typeface="Calibri 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400" dirty="0">
              <a:latin typeface="Calibri "/>
              <a:ea typeface="+mn-lt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Calibri "/>
                <a:ea typeface="+mn-lt"/>
                <a:cs typeface="Arial"/>
              </a:rPr>
              <a:t>You can also access ...</a:t>
            </a:r>
          </a:p>
          <a:p>
            <a:pPr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2400" dirty="0">
                <a:latin typeface="Calibri "/>
                <a:cs typeface="Calibri"/>
              </a:rPr>
              <a:t>Research Assistant.</a:t>
            </a:r>
            <a:endParaRPr lang="en-GB" sz="2400" b="1" dirty="0">
              <a:latin typeface="Calibri "/>
              <a:ea typeface="+mn-lt"/>
              <a:cs typeface="Arial"/>
            </a:endParaRPr>
          </a:p>
          <a:p>
            <a:pPr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2400" dirty="0">
                <a:latin typeface="Calibri "/>
                <a:cs typeface="Arial"/>
              </a:rPr>
              <a:t>Browse </a:t>
            </a:r>
            <a:r>
              <a:rPr lang="en-GB" sz="2400" dirty="0" err="1">
                <a:latin typeface="Calibri "/>
                <a:cs typeface="Arial"/>
              </a:rPr>
              <a:t>eJournals</a:t>
            </a:r>
            <a:r>
              <a:rPr lang="en-GB" sz="2400" dirty="0">
                <a:latin typeface="Calibri "/>
                <a:cs typeface="Arial"/>
              </a:rPr>
              <a:t>.         </a:t>
            </a:r>
          </a:p>
          <a:p>
            <a:pPr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2400" dirty="0">
                <a:latin typeface="Calibri "/>
                <a:ea typeface="+mn-lt"/>
                <a:cs typeface="Calibri"/>
              </a:rPr>
              <a:t>Database Search.</a:t>
            </a:r>
          </a:p>
          <a:p>
            <a:pPr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2400" dirty="0">
                <a:latin typeface="Calibri "/>
                <a:cs typeface="Calibri"/>
              </a:rPr>
              <a:t>Need More?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600" dirty="0">
              <a:latin typeface="Calibri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600" dirty="0">
              <a:latin typeface="Calibri"/>
              <a:cs typeface="Arial"/>
            </a:endParaRPr>
          </a:p>
          <a:p>
            <a:pPr marL="0" indent="0">
              <a:buNone/>
            </a:pPr>
            <a:endParaRPr lang="en-GB" sz="2000" dirty="0">
              <a:latin typeface="Calibri"/>
              <a:cs typeface="Calibri Light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4396659-F15E-4CFC-8301-D943864FB9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9834" y="-6244"/>
            <a:ext cx="5396160" cy="1003916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>
                <a:latin typeface="Calibri"/>
                <a:cs typeface="Calibri"/>
              </a:rPr>
              <a:t>Library catalogue search.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C3EA1C8-D61E-49B5-AE69-D5268F024073}"/>
              </a:ext>
            </a:extLst>
          </p:cNvPr>
          <p:cNvSpPr txBox="1"/>
          <p:nvPr/>
        </p:nvSpPr>
        <p:spPr>
          <a:xfrm>
            <a:off x="5036262" y="5481880"/>
            <a:ext cx="7264351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/>
                <a:cs typeface="Arial"/>
                <a:hlinkClick r:id="rId3"/>
              </a:rPr>
              <a:t>Library Catalogue</a:t>
            </a:r>
            <a:endParaRPr lang="en-GB" sz="2000" dirty="0">
              <a:latin typeface="Calibri"/>
              <a:cs typeface="Arial"/>
            </a:endParaRPr>
          </a:p>
          <a:p>
            <a:r>
              <a:rPr lang="en-GB" sz="2000" dirty="0" err="1">
                <a:latin typeface="Calibri"/>
                <a:cs typeface="Arial"/>
              </a:rPr>
              <a:t>Infoskills</a:t>
            </a:r>
            <a:r>
              <a:rPr lang="en-GB" sz="2000" dirty="0">
                <a:latin typeface="Calibri"/>
                <a:cs typeface="Arial"/>
              </a:rPr>
              <a:t> units - </a:t>
            </a:r>
            <a:r>
              <a:rPr lang="en-GB" sz="2000" dirty="0">
                <a:latin typeface="Calibri"/>
                <a:cs typeface="Arial"/>
                <a:hlinkClick r:id="rId4"/>
              </a:rPr>
              <a:t>Searching for  Information </a:t>
            </a:r>
            <a:r>
              <a:rPr lang="en-GB" sz="2000" dirty="0">
                <a:latin typeface="Calibri"/>
                <a:cs typeface="Arial"/>
              </a:rPr>
              <a:t>and  </a:t>
            </a:r>
            <a:r>
              <a:rPr lang="en-GB" sz="2000" dirty="0">
                <a:latin typeface="Calibri"/>
                <a:cs typeface="Arial"/>
                <a:hlinkClick r:id="rId5"/>
              </a:rPr>
              <a:t>Further Searching</a:t>
            </a:r>
            <a:endParaRPr lang="en-GB" sz="2000" dirty="0">
              <a:latin typeface="Calibri"/>
              <a:cs typeface="Arial"/>
            </a:endParaRPr>
          </a:p>
          <a:p>
            <a:endParaRPr lang="en-GB" sz="2000" dirty="0">
              <a:latin typeface="Calibri"/>
              <a:cs typeface="Arial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19E8FF59-A9C4-7D93-F1CB-B74DE945E36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65403" y="1261242"/>
            <a:ext cx="7006067" cy="4141448"/>
          </a:xfrm>
          <a:prstGeom prst="rect">
            <a:avLst/>
          </a:prstGeom>
        </p:spPr>
      </p:pic>
      <p:pic>
        <p:nvPicPr>
          <p:cNvPr id="6" name="Picture 5" descr="Charm Chicken">
            <a:extLst>
              <a:ext uri="{FF2B5EF4-FFF2-40B4-BE49-F238E27FC236}">
                <a16:creationId xmlns:a16="http://schemas.microsoft.com/office/drawing/2014/main" id="{B9EC588F-1174-D888-29CC-FA52CA4CBAA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26978" y="3969684"/>
            <a:ext cx="2489431" cy="24894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43091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" name="Picture 29">
            <a:extLst>
              <a:ext uri="{FF2B5EF4-FFF2-40B4-BE49-F238E27FC236}">
                <a16:creationId xmlns:a16="http://schemas.microsoft.com/office/drawing/2014/main" id="{5C564D30-3CF6-F871-E8C4-6E080361703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43956" y="1450730"/>
            <a:ext cx="8054368" cy="463576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D526499-7B83-B789-26E7-7CAF2872FC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0334" y="-6459"/>
            <a:ext cx="10795518" cy="1003916"/>
          </a:xfrm>
        </p:spPr>
        <p:txBody>
          <a:bodyPr/>
          <a:lstStyle/>
          <a:p>
            <a:r>
              <a:rPr lang="en-GB" dirty="0">
                <a:latin typeface="Calibri "/>
              </a:rPr>
              <a:t>Recap …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D6571D-D49D-445B-6EBF-AD8DF2F6D055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242912" y="1490255"/>
            <a:ext cx="3724288" cy="4831414"/>
          </a:xfrm>
        </p:spPr>
        <p:txBody>
          <a:bodyPr>
            <a:normAutofit lnSpcReduction="10000"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sz="2400" dirty="0">
                <a:latin typeface="Calibri "/>
              </a:rPr>
              <a:t>Sign-in and library account.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>
                <a:latin typeface="Calibri "/>
              </a:rPr>
              <a:t>Additional functionality.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>
                <a:latin typeface="Calibri "/>
              </a:rPr>
              <a:t>Search box.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>
                <a:latin typeface="Calibri "/>
              </a:rPr>
              <a:t>Refine search.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>
                <a:latin typeface="Calibri "/>
              </a:rPr>
              <a:t>Number of results.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>
                <a:latin typeface="Calibri "/>
              </a:rPr>
              <a:t>Save query / set alert.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>
                <a:latin typeface="Calibri "/>
              </a:rPr>
              <a:t>Filter results.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>
                <a:latin typeface="Calibri "/>
              </a:rPr>
              <a:t>Save and manage information.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>
                <a:latin typeface="Calibri "/>
              </a:rPr>
              <a:t>Bibliographic details.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>
                <a:latin typeface="Calibri "/>
              </a:rPr>
              <a:t>Location.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E77A11F-2B13-7645-E33D-6426CC1BF20B}"/>
              </a:ext>
            </a:extLst>
          </p:cNvPr>
          <p:cNvSpPr txBox="1"/>
          <p:nvPr/>
        </p:nvSpPr>
        <p:spPr>
          <a:xfrm>
            <a:off x="11634707" y="1312230"/>
            <a:ext cx="31438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C00000"/>
                </a:solidFill>
                <a:latin typeface="Calibri "/>
              </a:rPr>
              <a:t>1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32D23E0-401D-E685-035F-C129908E1512}"/>
              </a:ext>
            </a:extLst>
          </p:cNvPr>
          <p:cNvSpPr txBox="1"/>
          <p:nvPr/>
        </p:nvSpPr>
        <p:spPr>
          <a:xfrm>
            <a:off x="6392316" y="1885204"/>
            <a:ext cx="37439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C00000"/>
                </a:solidFill>
                <a:latin typeface="Calibri "/>
              </a:rPr>
              <a:t>3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BD66D07-924E-82E5-4B92-98EDDF791A42}"/>
              </a:ext>
            </a:extLst>
          </p:cNvPr>
          <p:cNvSpPr txBox="1"/>
          <p:nvPr/>
        </p:nvSpPr>
        <p:spPr>
          <a:xfrm>
            <a:off x="5271232" y="2161497"/>
            <a:ext cx="38686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C00000"/>
                </a:solidFill>
                <a:latin typeface="Calibri "/>
              </a:rPr>
              <a:t>4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1154324-5F3B-C57B-4C8C-BAA13254E5A9}"/>
              </a:ext>
            </a:extLst>
          </p:cNvPr>
          <p:cNvSpPr txBox="1"/>
          <p:nvPr/>
        </p:nvSpPr>
        <p:spPr>
          <a:xfrm>
            <a:off x="6433538" y="2596677"/>
            <a:ext cx="37439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C00000"/>
                </a:solidFill>
                <a:latin typeface="Calibri "/>
              </a:rPr>
              <a:t>5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B6217449-12ED-E98F-C414-DA52F4AE1894}"/>
              </a:ext>
            </a:extLst>
          </p:cNvPr>
          <p:cNvSpPr txBox="1"/>
          <p:nvPr/>
        </p:nvSpPr>
        <p:spPr>
          <a:xfrm>
            <a:off x="7032069" y="2596677"/>
            <a:ext cx="38686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C00000"/>
                </a:solidFill>
                <a:latin typeface="Calibri "/>
              </a:rPr>
              <a:t>6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8374B3C-56DA-8EE9-47A7-A6EFBEDA3BEC}"/>
              </a:ext>
            </a:extLst>
          </p:cNvPr>
          <p:cNvSpPr txBox="1"/>
          <p:nvPr/>
        </p:nvSpPr>
        <p:spPr>
          <a:xfrm>
            <a:off x="7105658" y="4425421"/>
            <a:ext cx="38686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C00000"/>
                </a:solidFill>
                <a:latin typeface="Calibri "/>
              </a:rPr>
              <a:t>9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7A58B396-6808-917C-4E9E-82FC685070DC}"/>
              </a:ext>
            </a:extLst>
          </p:cNvPr>
          <p:cNvSpPr txBox="1"/>
          <p:nvPr/>
        </p:nvSpPr>
        <p:spPr>
          <a:xfrm>
            <a:off x="9859239" y="3491611"/>
            <a:ext cx="38686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C00000"/>
                </a:solidFill>
                <a:latin typeface="Calibri "/>
              </a:rPr>
              <a:t>8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72DC643C-F938-018D-F56B-C39B8D0F113D}"/>
              </a:ext>
            </a:extLst>
          </p:cNvPr>
          <p:cNvSpPr txBox="1"/>
          <p:nvPr/>
        </p:nvSpPr>
        <p:spPr>
          <a:xfrm>
            <a:off x="4861776" y="3352046"/>
            <a:ext cx="31798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C00000"/>
                </a:solidFill>
                <a:latin typeface="Calibri "/>
              </a:rPr>
              <a:t>7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370308E-FD5A-97AB-53F1-E37ECC8F6744}"/>
              </a:ext>
            </a:extLst>
          </p:cNvPr>
          <p:cNvSpPr txBox="1"/>
          <p:nvPr/>
        </p:nvSpPr>
        <p:spPr>
          <a:xfrm>
            <a:off x="6795691" y="5010734"/>
            <a:ext cx="38686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C00000"/>
                </a:solidFill>
                <a:latin typeface="Calibri "/>
              </a:rPr>
              <a:t>10</a:t>
            </a:r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37806C2C-D559-EA59-9704-60F8F85B38DD}"/>
              </a:ext>
            </a:extLst>
          </p:cNvPr>
          <p:cNvSpPr/>
          <p:nvPr/>
        </p:nvSpPr>
        <p:spPr>
          <a:xfrm>
            <a:off x="7073833" y="4425421"/>
            <a:ext cx="303331" cy="277000"/>
          </a:xfrm>
          <a:prstGeom prst="ellipse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041E1753-2791-4A9E-7F43-B4FB5AE5574C}"/>
              </a:ext>
            </a:extLst>
          </p:cNvPr>
          <p:cNvSpPr/>
          <p:nvPr/>
        </p:nvSpPr>
        <p:spPr>
          <a:xfrm>
            <a:off x="9859239" y="3491611"/>
            <a:ext cx="245985" cy="276999"/>
          </a:xfrm>
          <a:prstGeom prst="ellipse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B1166DA5-31D8-1693-CAF6-F76059C8C698}"/>
              </a:ext>
            </a:extLst>
          </p:cNvPr>
          <p:cNvSpPr/>
          <p:nvPr/>
        </p:nvSpPr>
        <p:spPr>
          <a:xfrm>
            <a:off x="4861776" y="3352046"/>
            <a:ext cx="249101" cy="276999"/>
          </a:xfrm>
          <a:prstGeom prst="ellipse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15AFC861-6153-93A1-D874-4460DD3C81FD}"/>
              </a:ext>
            </a:extLst>
          </p:cNvPr>
          <p:cNvSpPr/>
          <p:nvPr/>
        </p:nvSpPr>
        <p:spPr>
          <a:xfrm>
            <a:off x="7034455" y="2637101"/>
            <a:ext cx="264634" cy="229293"/>
          </a:xfrm>
          <a:prstGeom prst="ellipse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03C28FE8-EB70-DB39-9C2C-F34F0507BC70}"/>
              </a:ext>
            </a:extLst>
          </p:cNvPr>
          <p:cNvSpPr/>
          <p:nvPr/>
        </p:nvSpPr>
        <p:spPr>
          <a:xfrm>
            <a:off x="6433538" y="2637101"/>
            <a:ext cx="270515" cy="229293"/>
          </a:xfrm>
          <a:prstGeom prst="ellipse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D5FFBD23-AFC7-AA85-8EFD-03AD9DC9EF96}"/>
              </a:ext>
            </a:extLst>
          </p:cNvPr>
          <p:cNvSpPr/>
          <p:nvPr/>
        </p:nvSpPr>
        <p:spPr>
          <a:xfrm>
            <a:off x="5271232" y="2161498"/>
            <a:ext cx="285506" cy="276999"/>
          </a:xfrm>
          <a:prstGeom prst="ellipse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9B6EBF4A-25B6-1E8C-B047-C3A5AC808630}"/>
              </a:ext>
            </a:extLst>
          </p:cNvPr>
          <p:cNvSpPr/>
          <p:nvPr/>
        </p:nvSpPr>
        <p:spPr>
          <a:xfrm>
            <a:off x="6421072" y="1887904"/>
            <a:ext cx="261082" cy="276999"/>
          </a:xfrm>
          <a:prstGeom prst="ellipse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sp>
        <p:nvSpPr>
          <p:cNvPr id="28" name="Oval 27">
            <a:extLst>
              <a:ext uri="{FF2B5EF4-FFF2-40B4-BE49-F238E27FC236}">
                <a16:creationId xmlns:a16="http://schemas.microsoft.com/office/drawing/2014/main" id="{8C8ADFCD-6D65-0CB4-B533-00E8919B085D}"/>
              </a:ext>
            </a:extLst>
          </p:cNvPr>
          <p:cNvSpPr/>
          <p:nvPr/>
        </p:nvSpPr>
        <p:spPr>
          <a:xfrm>
            <a:off x="6779911" y="5018016"/>
            <a:ext cx="386861" cy="277000"/>
          </a:xfrm>
          <a:prstGeom prst="ellipse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0BF194C1-06D6-63AA-CEFE-6CC0CB1BF598}"/>
              </a:ext>
            </a:extLst>
          </p:cNvPr>
          <p:cNvSpPr/>
          <p:nvPr/>
        </p:nvSpPr>
        <p:spPr>
          <a:xfrm>
            <a:off x="11634706" y="1312230"/>
            <a:ext cx="314381" cy="252289"/>
          </a:xfrm>
          <a:prstGeom prst="ellipse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321E022-64A8-10CE-D6A4-BC0F50A2507B}"/>
              </a:ext>
            </a:extLst>
          </p:cNvPr>
          <p:cNvSpPr txBox="1"/>
          <p:nvPr/>
        </p:nvSpPr>
        <p:spPr>
          <a:xfrm>
            <a:off x="6227643" y="1328801"/>
            <a:ext cx="27236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C00000"/>
                </a:solidFill>
                <a:latin typeface="Calibri "/>
              </a:rPr>
              <a:t>2</a:t>
            </a:r>
          </a:p>
        </p:txBody>
      </p:sp>
      <p:sp>
        <p:nvSpPr>
          <p:cNvPr id="27" name="Oval 26">
            <a:extLst>
              <a:ext uri="{FF2B5EF4-FFF2-40B4-BE49-F238E27FC236}">
                <a16:creationId xmlns:a16="http://schemas.microsoft.com/office/drawing/2014/main" id="{45967AA8-EE6E-263B-8DF0-C6C062D3D1EA}"/>
              </a:ext>
            </a:extLst>
          </p:cNvPr>
          <p:cNvSpPr/>
          <p:nvPr/>
        </p:nvSpPr>
        <p:spPr>
          <a:xfrm>
            <a:off x="6247286" y="1328802"/>
            <a:ext cx="252723" cy="276999"/>
          </a:xfrm>
          <a:prstGeom prst="ellipse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860259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545FB40-0767-4DA7-9D52-ADAF5921D0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56310" y="1425039"/>
            <a:ext cx="11314102" cy="100341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600" dirty="0">
                <a:latin typeface="Calibri"/>
                <a:cs typeface="Calibri Light"/>
              </a:rPr>
              <a:t>The library catalogue searches most of our full-text databases when it performs a search, so why choose to search an individual  database? </a:t>
            </a:r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869AC982-293E-43ED-8EC4-6D00512C86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6310" y="0"/>
            <a:ext cx="11520140" cy="1003916"/>
          </a:xfrm>
        </p:spPr>
        <p:txBody>
          <a:bodyPr>
            <a:normAutofit/>
          </a:bodyPr>
          <a:lstStyle/>
          <a:p>
            <a:r>
              <a:rPr lang="en-GB" dirty="0">
                <a:latin typeface="Calibri"/>
                <a:cs typeface="Calibri"/>
              </a:rPr>
              <a:t>The library catalogue versus individual databases.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22B0968-3F33-4D5E-883A-0D148BC00CA0}"/>
              </a:ext>
            </a:extLst>
          </p:cNvPr>
          <p:cNvSpPr txBox="1"/>
          <p:nvPr/>
        </p:nvSpPr>
        <p:spPr>
          <a:xfrm>
            <a:off x="192020" y="2511519"/>
            <a:ext cx="6188363" cy="129266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600" dirty="0">
                <a:latin typeface="Calibri"/>
                <a:cs typeface="Calibri Light"/>
              </a:rPr>
              <a:t>More specialised content – fewer, more relevant results.</a:t>
            </a:r>
          </a:p>
          <a:p>
            <a:endParaRPr lang="en-GB" sz="2600" dirty="0">
              <a:latin typeface="Calibri"/>
              <a:cs typeface="Calibri"/>
            </a:endParaRPr>
          </a:p>
        </p:txBody>
      </p:sp>
      <p:pic>
        <p:nvPicPr>
          <p:cNvPr id="5" name="Picture 6" descr="A person sitting at a table using a computer&#10;&#10;Description automatically generated">
            <a:extLst>
              <a:ext uri="{FF2B5EF4-FFF2-40B4-BE49-F238E27FC236}">
                <a16:creationId xmlns:a16="http://schemas.microsoft.com/office/drawing/2014/main" id="{FB2A98E9-4C5A-4F8C-AA92-BA8A9C72558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85936" y="2595009"/>
            <a:ext cx="5161264" cy="347496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35F8CA9-323F-80FE-B2BE-DE78A005F51D}"/>
              </a:ext>
            </a:extLst>
          </p:cNvPr>
          <p:cNvSpPr txBox="1"/>
          <p:nvPr/>
        </p:nvSpPr>
        <p:spPr>
          <a:xfrm>
            <a:off x="192021" y="3747716"/>
            <a:ext cx="6188363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600" dirty="0">
                <a:latin typeface="Calibri"/>
                <a:cs typeface="Calibri"/>
              </a:rPr>
              <a:t>More controlled indexing – filter results in greater detail.</a:t>
            </a:r>
            <a:endParaRPr lang="en-GB" sz="2600" dirty="0">
              <a:latin typeface="Calibri"/>
              <a:cs typeface="Calibri Light"/>
            </a:endParaRPr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720A0BF-6D7D-199C-B9B7-D18C81F11220}"/>
              </a:ext>
            </a:extLst>
          </p:cNvPr>
          <p:cNvSpPr txBox="1"/>
          <p:nvPr/>
        </p:nvSpPr>
        <p:spPr>
          <a:xfrm>
            <a:off x="192021" y="4917267"/>
            <a:ext cx="626621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600" dirty="0">
                <a:latin typeface="Calibri"/>
                <a:cs typeface="Calibri"/>
              </a:rPr>
              <a:t>Not all databases are text based or can be indexed in the library catalogue – </a:t>
            </a:r>
            <a:r>
              <a:rPr lang="en-GB" sz="2600" dirty="0" err="1">
                <a:latin typeface="Calibri"/>
                <a:cs typeface="Calibri"/>
              </a:rPr>
              <a:t>eg.</a:t>
            </a:r>
            <a:r>
              <a:rPr lang="en-GB" sz="2600" dirty="0">
                <a:latin typeface="Calibri"/>
                <a:cs typeface="Calibri"/>
              </a:rPr>
              <a:t>  Cite them Right online, </a:t>
            </a:r>
            <a:r>
              <a:rPr lang="en-GB" sz="2600" dirty="0" err="1">
                <a:latin typeface="Calibri"/>
                <a:cs typeface="Calibri"/>
              </a:rPr>
              <a:t>Newsbank</a:t>
            </a:r>
            <a:r>
              <a:rPr lang="en-GB" sz="2600" dirty="0">
                <a:latin typeface="Calibri"/>
                <a:cs typeface="Calibri"/>
              </a:rPr>
              <a:t>, </a:t>
            </a:r>
            <a:r>
              <a:rPr lang="en-GB" sz="2600" dirty="0" err="1">
                <a:latin typeface="Calibri"/>
                <a:cs typeface="Calibri"/>
              </a:rPr>
              <a:t>BoB</a:t>
            </a:r>
            <a:r>
              <a:rPr lang="en-GB" sz="2600" dirty="0">
                <a:latin typeface="Calibri"/>
                <a:cs typeface="Calibri"/>
              </a:rPr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69507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4" grpId="0"/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0110CFE2-24CE-4A95-9323-FBEC1E8126C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4099" y="1332199"/>
            <a:ext cx="6866077" cy="1646384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60000"/>
              </a:lnSpc>
              <a:buNone/>
            </a:pPr>
            <a:r>
              <a:rPr lang="en-GB" sz="2400" b="1" dirty="0">
                <a:latin typeface="Calibri"/>
                <a:ea typeface="+mn-lt"/>
                <a:cs typeface="Calibri"/>
              </a:rPr>
              <a:t>Library Search – Database Search</a:t>
            </a:r>
            <a:endParaRPr lang="en-US" sz="2400" dirty="0">
              <a:ea typeface="+mn-lt"/>
              <a:cs typeface="+mn-lt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GB" sz="2400" dirty="0">
                <a:latin typeface="Calibri"/>
                <a:ea typeface="+mn-lt"/>
                <a:cs typeface="Calibri"/>
              </a:rPr>
              <a:t>General: Academic Search Premier.</a:t>
            </a:r>
            <a:endParaRPr lang="en-US" sz="2400" dirty="0">
              <a:latin typeface="Calibri"/>
              <a:ea typeface="+mn-lt"/>
              <a:cs typeface="+mn-lt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GB" sz="2400" dirty="0">
                <a:latin typeface="Calibri"/>
                <a:ea typeface="+mn-lt"/>
                <a:cs typeface="Calibri"/>
              </a:rPr>
              <a:t>Specialist: Cite them Right.</a:t>
            </a:r>
          </a:p>
          <a:p>
            <a: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GB" sz="2400" dirty="0">
                <a:latin typeface="Calibri"/>
                <a:ea typeface="+mn-lt"/>
                <a:cs typeface="Calibri"/>
              </a:rPr>
              <a:t>Subject: Education Source.</a:t>
            </a:r>
          </a:p>
          <a:p>
            <a: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GB" sz="2400" dirty="0">
                <a:latin typeface="Calibri"/>
                <a:ea typeface="+mn-lt"/>
                <a:cs typeface="Calibri"/>
              </a:rPr>
              <a:t>Primary: </a:t>
            </a:r>
            <a:r>
              <a:rPr lang="en-GB" sz="2400" dirty="0" err="1">
                <a:latin typeface="Calibri"/>
                <a:ea typeface="+mn-lt"/>
                <a:cs typeface="Calibri"/>
              </a:rPr>
              <a:t>Newsbank</a:t>
            </a:r>
            <a:r>
              <a:rPr lang="en-GB" sz="2400" dirty="0">
                <a:latin typeface="Calibri"/>
                <a:ea typeface="+mn-lt"/>
                <a:cs typeface="Calibri"/>
              </a:rPr>
              <a:t>, </a:t>
            </a:r>
            <a:r>
              <a:rPr lang="en-GB" sz="2400" dirty="0" err="1">
                <a:latin typeface="Calibri"/>
                <a:ea typeface="+mn-lt"/>
                <a:cs typeface="Calibri"/>
              </a:rPr>
              <a:t>BoB</a:t>
            </a:r>
            <a:r>
              <a:rPr lang="en-GB" sz="2600" dirty="0">
                <a:latin typeface="Calibri"/>
                <a:ea typeface="+mn-lt"/>
                <a:cs typeface="Calibri"/>
              </a:rPr>
              <a:t>.</a:t>
            </a:r>
            <a:endParaRPr lang="en-US" sz="2600" dirty="0">
              <a:latin typeface="Calibri"/>
              <a:ea typeface="+mn-lt"/>
              <a:cs typeface="+mn-lt"/>
            </a:endParaRPr>
          </a:p>
          <a:p>
            <a:pPr marL="0" indent="0">
              <a:lnSpc>
                <a:spcPct val="160000"/>
              </a:lnSpc>
              <a:buNone/>
            </a:pPr>
            <a:endParaRPr lang="en-GB" sz="2600" dirty="0">
              <a:latin typeface="Calibri"/>
              <a:ea typeface="+mn-lt"/>
              <a:cs typeface="Calibri"/>
            </a:endParaRPr>
          </a:p>
          <a:p>
            <a:pPr marL="0" indent="0">
              <a:lnSpc>
                <a:spcPct val="160000"/>
              </a:lnSpc>
              <a:buNone/>
            </a:pPr>
            <a:endParaRPr lang="en-GB" sz="2600" dirty="0">
              <a:latin typeface="Calibri"/>
              <a:ea typeface="+mn-lt"/>
              <a:cs typeface="Calibri"/>
            </a:endParaRPr>
          </a:p>
          <a:p>
            <a:pPr marL="0" indent="0">
              <a:lnSpc>
                <a:spcPct val="160000"/>
              </a:lnSpc>
              <a:buNone/>
            </a:pPr>
            <a:endParaRPr lang="en-US" sz="2600" dirty="0">
              <a:ea typeface="+mn-lt"/>
              <a:cs typeface="+mn-lt"/>
            </a:endParaRPr>
          </a:p>
          <a:p>
            <a:pPr marL="0" indent="0">
              <a:buNone/>
            </a:pPr>
            <a:endParaRPr lang="en-GB" sz="2600" dirty="0">
              <a:latin typeface="Calibri"/>
              <a:ea typeface="+mn-lt"/>
              <a:cs typeface="Calibri Light"/>
            </a:endParaRPr>
          </a:p>
          <a:p>
            <a:pPr marL="0" indent="0">
              <a:buNone/>
            </a:pPr>
            <a:endParaRPr lang="en-GB" sz="2600" dirty="0">
              <a:latin typeface="Calibri"/>
              <a:cs typeface="Arial"/>
            </a:endParaRPr>
          </a:p>
          <a:p>
            <a:endParaRPr lang="en-GB" dirty="0">
              <a:latin typeface="Calibri Light"/>
              <a:cs typeface="Calibri Light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96BBFF71-1717-48E9-A3D2-424CCFE172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804764" y="2470"/>
            <a:ext cx="10795518" cy="1003916"/>
          </a:xfrm>
        </p:spPr>
        <p:txBody>
          <a:bodyPr/>
          <a:lstStyle/>
          <a:p>
            <a:pPr algn="ctr"/>
            <a:r>
              <a:rPr lang="en-GB" dirty="0">
                <a:latin typeface="Calibri"/>
                <a:cs typeface="Calibri"/>
              </a:rPr>
              <a:t>Finding and using relevant databases.</a:t>
            </a: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832FD9E-BEA9-4CD2-9C6F-55F60BE2DD0A}"/>
              </a:ext>
            </a:extLst>
          </p:cNvPr>
          <p:cNvSpPr txBox="1"/>
          <p:nvPr/>
        </p:nvSpPr>
        <p:spPr>
          <a:xfrm>
            <a:off x="5046512" y="5487382"/>
            <a:ext cx="7213142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000" dirty="0">
                <a:latin typeface="Calibri"/>
                <a:cs typeface="Arial"/>
                <a:hlinkClick r:id="rId3"/>
              </a:rPr>
              <a:t>Databases</a:t>
            </a:r>
          </a:p>
          <a:p>
            <a:pPr algn="l"/>
            <a:r>
              <a:rPr lang="en-GB" sz="2000" dirty="0" err="1">
                <a:latin typeface="Calibri"/>
                <a:cs typeface="Arial"/>
              </a:rPr>
              <a:t>Infoskills</a:t>
            </a:r>
            <a:r>
              <a:rPr lang="en-GB" sz="2000" dirty="0">
                <a:latin typeface="Calibri"/>
                <a:cs typeface="Arial"/>
              </a:rPr>
              <a:t> units- </a:t>
            </a:r>
            <a:r>
              <a:rPr lang="en-GB" sz="2000" dirty="0">
                <a:latin typeface="Calibri"/>
                <a:cs typeface="Arial"/>
                <a:hlinkClick r:id="rId4"/>
              </a:rPr>
              <a:t>Searching for  Information </a:t>
            </a:r>
            <a:r>
              <a:rPr lang="en-GB" sz="2000" dirty="0">
                <a:latin typeface="Calibri"/>
                <a:cs typeface="Arial"/>
              </a:rPr>
              <a:t>and </a:t>
            </a:r>
            <a:r>
              <a:rPr lang="en-GB" sz="2000" dirty="0">
                <a:latin typeface="Calibri"/>
                <a:cs typeface="Arial"/>
                <a:hlinkClick r:id="rId5"/>
              </a:rPr>
              <a:t>Further Searching</a:t>
            </a:r>
            <a:endParaRPr lang="en-US" sz="2000" dirty="0">
              <a:latin typeface="Calibri"/>
              <a:hlinkClick r:id="rId3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F244B5C-B87B-4C5F-89C2-60B68D76AAFD}"/>
              </a:ext>
            </a:extLst>
          </p:cNvPr>
          <p:cNvSpPr txBox="1"/>
          <p:nvPr/>
        </p:nvSpPr>
        <p:spPr>
          <a:xfrm>
            <a:off x="144099" y="4064235"/>
            <a:ext cx="4690261" cy="213103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2400" b="1" dirty="0">
                <a:latin typeface="Calibri"/>
                <a:ea typeface="+mn-lt"/>
                <a:cs typeface="Calibri"/>
              </a:rPr>
              <a:t>Search Databases by</a:t>
            </a:r>
          </a:p>
          <a:p>
            <a:pPr marL="457200" indent="-457200">
              <a:lnSpc>
                <a:spcPct val="16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libri"/>
                <a:ea typeface="+mn-lt"/>
                <a:cs typeface="Calibri"/>
              </a:rPr>
              <a:t>Database name.</a:t>
            </a:r>
          </a:p>
          <a:p>
            <a:pPr marL="457200" indent="-457200">
              <a:lnSpc>
                <a:spcPct val="16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libri"/>
                <a:ea typeface="+mn-lt"/>
                <a:cs typeface="Calibri"/>
              </a:rPr>
              <a:t>All databases (A-Z).</a:t>
            </a:r>
            <a:endParaRPr lang="en-US" sz="2400" dirty="0">
              <a:ea typeface="+mn-lt"/>
              <a:cs typeface="+mn-lt"/>
            </a:endParaRPr>
          </a:p>
          <a:p>
            <a:pPr marL="457200" indent="-457200">
              <a:lnSpc>
                <a:spcPct val="16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libri"/>
                <a:ea typeface="+mn-lt"/>
                <a:cs typeface="Calibri"/>
              </a:rPr>
              <a:t>Category.</a:t>
            </a:r>
            <a:endParaRPr lang="en-US" sz="2400" dirty="0">
              <a:latin typeface="Calibri"/>
              <a:ea typeface="+mn-lt"/>
              <a:cs typeface="+mn-lt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EB29535-80B9-6093-1206-4B0B1BF9ED7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16993" y="1598689"/>
            <a:ext cx="6972281" cy="3832991"/>
          </a:xfrm>
          <a:prstGeom prst="rect">
            <a:avLst/>
          </a:prstGeom>
        </p:spPr>
      </p:pic>
      <p:pic>
        <p:nvPicPr>
          <p:cNvPr id="11" name="Picture 10" descr="Charm Chicken">
            <a:extLst>
              <a:ext uri="{FF2B5EF4-FFF2-40B4-BE49-F238E27FC236}">
                <a16:creationId xmlns:a16="http://schemas.microsoft.com/office/drawing/2014/main" id="{837A814D-D537-7DC3-562A-5B74EC1B79B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8716" y="4201646"/>
            <a:ext cx="2167759" cy="21677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18910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5964A1-CCCF-9204-4C8C-154AF8FB13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3778" y="0"/>
            <a:ext cx="2590139" cy="1003916"/>
          </a:xfrm>
        </p:spPr>
        <p:txBody>
          <a:bodyPr>
            <a:norm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Your turn.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0A9FF70-CEB3-1487-9AC9-88CFFEE0F67C}"/>
              </a:ext>
            </a:extLst>
          </p:cNvPr>
          <p:cNvSpPr txBox="1"/>
          <p:nvPr/>
        </p:nvSpPr>
        <p:spPr>
          <a:xfrm>
            <a:off x="189184" y="1258367"/>
            <a:ext cx="5906815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Search the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library catalogue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for a topic of your choice.  Refine your search. Look at the detailed record. Save and tag 3 items which can be retrieved later. Note which 3 databases provide most information.</a:t>
            </a: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Go to a database relevant to your topic. Repeat the search on the database that you did earlier. Look at the results and detailed record. Refine your search.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843617F-E24D-822D-31FD-8C2D9B170E0B}"/>
              </a:ext>
            </a:extLst>
          </p:cNvPr>
          <p:cNvSpPr txBox="1"/>
          <p:nvPr/>
        </p:nvSpPr>
        <p:spPr>
          <a:xfrm>
            <a:off x="9010233" y="5819699"/>
            <a:ext cx="2992583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latin typeface="Calibri "/>
              </a:rPr>
              <a:t>Remember to login!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8B7CAA8-E338-B1C7-8A85-8523CB4788DB}"/>
              </a:ext>
            </a:extLst>
          </p:cNvPr>
          <p:cNvSpPr txBox="1"/>
          <p:nvPr/>
        </p:nvSpPr>
        <p:spPr>
          <a:xfrm>
            <a:off x="189184" y="5481145"/>
            <a:ext cx="7430816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What differences can you see in your search results? </a:t>
            </a: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Are there advantages to searching a specialised database?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C7E4E789-8DC1-E20B-B5C9-9CD075BB392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31694" y="1363021"/>
            <a:ext cx="4281505" cy="2520071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2AC49F60-F5CC-514A-7455-EB0593F1B60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64076" y="3115500"/>
            <a:ext cx="4427924" cy="2617448"/>
          </a:xfrm>
          <a:prstGeom prst="rect">
            <a:avLst/>
          </a:prstGeom>
        </p:spPr>
      </p:pic>
      <p:pic>
        <p:nvPicPr>
          <p:cNvPr id="17" name="Picture 16" descr="Watching You Chicken">
            <a:extLst>
              <a:ext uri="{FF2B5EF4-FFF2-40B4-BE49-F238E27FC236}">
                <a16:creationId xmlns:a16="http://schemas.microsoft.com/office/drawing/2014/main" id="{7D22F5D8-EA7A-8CD4-5012-F7F1067B995A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21346" y="-147145"/>
            <a:ext cx="1591794" cy="15917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81583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9A39FEBF-3555-49B4-BBC9-2D0470FB68F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2491" y="1419055"/>
            <a:ext cx="10430352" cy="454513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Calibri"/>
                <a:cs typeface="Calibri"/>
              </a:rPr>
              <a:t>Evaluate all </a:t>
            </a:r>
            <a:r>
              <a:rPr lang="en-GB" sz="2400" dirty="0">
                <a:latin typeface="Calibri"/>
                <a:cs typeface="Calibri"/>
              </a:rPr>
              <a:t>results -  </a:t>
            </a:r>
            <a:r>
              <a:rPr lang="en-GB" sz="2400" dirty="0">
                <a:solidFill>
                  <a:srgbClr val="C00000"/>
                </a:solidFill>
                <a:latin typeface="Calibri"/>
                <a:cs typeface="Calibri Light"/>
              </a:rPr>
              <a:t>C</a:t>
            </a:r>
            <a:r>
              <a:rPr lang="en-GB" sz="2400" dirty="0">
                <a:latin typeface="Calibri"/>
                <a:cs typeface="Calibri Light"/>
              </a:rPr>
              <a:t>urrent.     </a:t>
            </a:r>
            <a:r>
              <a:rPr lang="en-GB" sz="2400" dirty="0">
                <a:solidFill>
                  <a:srgbClr val="C00000"/>
                </a:solidFill>
                <a:latin typeface="Calibri"/>
                <a:cs typeface="Calibri Light"/>
              </a:rPr>
              <a:t>R</a:t>
            </a:r>
            <a:r>
              <a:rPr lang="en-GB" sz="2400" dirty="0">
                <a:latin typeface="Calibri"/>
                <a:cs typeface="Calibri Light"/>
              </a:rPr>
              <a:t>elevant.     </a:t>
            </a:r>
            <a:r>
              <a:rPr lang="en-GB" sz="2400" dirty="0">
                <a:solidFill>
                  <a:srgbClr val="C00000"/>
                </a:solidFill>
                <a:latin typeface="Calibri"/>
                <a:cs typeface="Calibri Light"/>
              </a:rPr>
              <a:t>A</a:t>
            </a:r>
            <a:r>
              <a:rPr lang="en-GB" sz="2400" dirty="0">
                <a:latin typeface="Calibri"/>
                <a:cs typeface="Calibri Light"/>
              </a:rPr>
              <a:t>uthoritative.     </a:t>
            </a:r>
            <a:r>
              <a:rPr lang="en-GB" sz="2400" dirty="0">
                <a:solidFill>
                  <a:srgbClr val="C00000"/>
                </a:solidFill>
                <a:latin typeface="Calibri"/>
                <a:cs typeface="Calibri Light"/>
              </a:rPr>
              <a:t>A</a:t>
            </a:r>
            <a:r>
              <a:rPr lang="en-GB" sz="2400" dirty="0">
                <a:latin typeface="Calibri"/>
                <a:cs typeface="Calibri Light"/>
              </a:rPr>
              <a:t>ccurate.     </a:t>
            </a:r>
            <a:r>
              <a:rPr lang="en-GB" sz="2400" dirty="0">
                <a:solidFill>
                  <a:srgbClr val="C00000"/>
                </a:solidFill>
                <a:latin typeface="Calibri"/>
                <a:cs typeface="Calibri Light"/>
              </a:rPr>
              <a:t>P</a:t>
            </a:r>
            <a:r>
              <a:rPr lang="en-GB" sz="2400" dirty="0">
                <a:latin typeface="Calibri"/>
                <a:cs typeface="Calibri Light"/>
              </a:rPr>
              <a:t>urpose.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sz="2800" dirty="0">
              <a:cs typeface="Calibri Ligh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800" dirty="0">
                <a:latin typeface="Calibri"/>
                <a:cs typeface="Calibri Light"/>
              </a:rPr>
              <a:t> </a:t>
            </a:r>
            <a:endParaRPr lang="en-US" dirty="0">
              <a:cs typeface="Calibri Ligh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sz="2400" dirty="0">
              <a:latin typeface="Calibri"/>
              <a:ea typeface="+mn-lt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sz="2600" dirty="0"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sz="2600" dirty="0">
              <a:solidFill>
                <a:srgbClr val="000000"/>
              </a:solidFill>
              <a:latin typeface="Calibri"/>
              <a:ea typeface="+mn-lt"/>
              <a:cs typeface="Calibri"/>
            </a:endParaRPr>
          </a:p>
          <a:p>
            <a:pPr>
              <a:lnSpc>
                <a:spcPct val="100000"/>
              </a:lnSpc>
              <a:spcBef>
                <a:spcPts val="0"/>
              </a:spcBef>
              <a:buFont typeface="Wingdings,Sans-Serif"/>
              <a:buChar char="•"/>
            </a:pPr>
            <a:endParaRPr lang="en-US" dirty="0">
              <a:latin typeface="Calibri"/>
              <a:cs typeface="Calibri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E51FB591-325E-43E9-996A-05876649F6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2491" y="47443"/>
            <a:ext cx="5526422" cy="1003916"/>
          </a:xfrm>
        </p:spPr>
        <p:txBody>
          <a:bodyPr>
            <a:normAutofit/>
          </a:bodyPr>
          <a:lstStyle/>
          <a:p>
            <a:r>
              <a:rPr lang="en-GB" dirty="0">
                <a:latin typeface="Calibri"/>
                <a:cs typeface="Calibri"/>
              </a:rPr>
              <a:t>Searching the internet.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01015C5-6A2E-4D6F-B811-F58AB9E83D3E}"/>
              </a:ext>
            </a:extLst>
          </p:cNvPr>
          <p:cNvSpPr txBox="1"/>
          <p:nvPr/>
        </p:nvSpPr>
        <p:spPr>
          <a:xfrm>
            <a:off x="392491" y="2198774"/>
            <a:ext cx="6478239" cy="26776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dirty="0">
                <a:latin typeface="Calibri"/>
                <a:cs typeface="Calibri"/>
              </a:rPr>
              <a:t>Domain searching </a:t>
            </a:r>
            <a:r>
              <a:rPr lang="en-GB" sz="2400" dirty="0">
                <a:latin typeface="Calibri"/>
                <a:cs typeface="Calibri"/>
              </a:rPr>
              <a:t>– add to Google search:</a:t>
            </a:r>
            <a:endParaRPr lang="en-GB" sz="2400" dirty="0">
              <a:latin typeface="Calibri"/>
              <a:ea typeface="+mn-lt"/>
              <a:cs typeface="Calibri"/>
            </a:endParaRPr>
          </a:p>
          <a:p>
            <a:r>
              <a:rPr lang="en-GB" sz="2400" dirty="0">
                <a:solidFill>
                  <a:srgbClr val="0070C0"/>
                </a:solidFill>
                <a:latin typeface="Calibri"/>
                <a:cs typeface="Calibri"/>
              </a:rPr>
              <a:t>            </a:t>
            </a:r>
            <a:r>
              <a:rPr lang="en-GB" sz="2400" dirty="0" err="1">
                <a:solidFill>
                  <a:schemeClr val="accent2"/>
                </a:solidFill>
                <a:latin typeface="Calibri"/>
                <a:cs typeface="Calibri"/>
              </a:rPr>
              <a:t>site:ac.uk</a:t>
            </a:r>
            <a:r>
              <a:rPr lang="en-GB" sz="2400" dirty="0">
                <a:solidFill>
                  <a:schemeClr val="accent2"/>
                </a:solidFill>
                <a:latin typeface="Calibri"/>
                <a:cs typeface="Calibri"/>
              </a:rPr>
              <a:t> </a:t>
            </a:r>
            <a:r>
              <a:rPr lang="en-GB" sz="2400" dirty="0">
                <a:latin typeface="Calibri"/>
                <a:cs typeface="Calibri"/>
              </a:rPr>
              <a:t>(Academic)   </a:t>
            </a:r>
            <a:r>
              <a:rPr lang="en-US" sz="2400" dirty="0">
                <a:latin typeface="Calibri"/>
                <a:cs typeface="Calibri"/>
              </a:rPr>
              <a:t> </a:t>
            </a:r>
            <a:endParaRPr lang="en-US" sz="2400" dirty="0">
              <a:ea typeface="+mn-lt"/>
              <a:cs typeface="+mn-lt"/>
            </a:endParaRPr>
          </a:p>
          <a:p>
            <a:r>
              <a:rPr lang="en-GB" sz="2400" dirty="0">
                <a:latin typeface="Calibri"/>
                <a:cs typeface="Calibri"/>
              </a:rPr>
              <a:t>      </a:t>
            </a:r>
            <a:r>
              <a:rPr lang="en-GB" sz="2400" dirty="0">
                <a:solidFill>
                  <a:srgbClr val="000000"/>
                </a:solidFill>
                <a:latin typeface="Calibri"/>
                <a:cs typeface="Calibri"/>
              </a:rPr>
              <a:t>      </a:t>
            </a:r>
            <a:r>
              <a:rPr lang="en-GB" sz="2400" dirty="0" err="1">
                <a:solidFill>
                  <a:schemeClr val="accent2"/>
                </a:solidFill>
                <a:latin typeface="Calibri"/>
                <a:cs typeface="Calibri"/>
              </a:rPr>
              <a:t>site:gov.uk</a:t>
            </a:r>
            <a:r>
              <a:rPr lang="en-GB" sz="2400" dirty="0">
                <a:solidFill>
                  <a:schemeClr val="accent2"/>
                </a:solidFill>
                <a:latin typeface="Calibri"/>
                <a:cs typeface="Calibri"/>
              </a:rPr>
              <a:t> </a:t>
            </a:r>
            <a:r>
              <a:rPr lang="en-GB" sz="2400" dirty="0">
                <a:latin typeface="Calibri"/>
                <a:cs typeface="Calibri"/>
              </a:rPr>
              <a:t>(UK government) </a:t>
            </a:r>
            <a:endParaRPr lang="en-US" sz="2400" dirty="0">
              <a:ea typeface="+mn-lt"/>
              <a:cs typeface="+mn-lt"/>
            </a:endParaRPr>
          </a:p>
          <a:p>
            <a:r>
              <a:rPr lang="en-GB" sz="2400" dirty="0">
                <a:latin typeface="Calibri"/>
                <a:cs typeface="Calibri"/>
              </a:rPr>
              <a:t>        </a:t>
            </a:r>
            <a:r>
              <a:rPr lang="en-GB" sz="2400" dirty="0">
                <a:solidFill>
                  <a:srgbClr val="000000"/>
                </a:solidFill>
                <a:latin typeface="Calibri"/>
                <a:cs typeface="Calibri"/>
              </a:rPr>
              <a:t>    </a:t>
            </a:r>
            <a:r>
              <a:rPr lang="en-GB" sz="2400" dirty="0" err="1">
                <a:solidFill>
                  <a:schemeClr val="accent2"/>
                </a:solidFill>
                <a:latin typeface="Calibri"/>
                <a:cs typeface="Calibri"/>
              </a:rPr>
              <a:t>site:wales</a:t>
            </a:r>
            <a:r>
              <a:rPr lang="en-GB" sz="2400" dirty="0">
                <a:solidFill>
                  <a:schemeClr val="accent2"/>
                </a:solidFill>
                <a:latin typeface="Calibri"/>
                <a:cs typeface="Calibri"/>
              </a:rPr>
              <a:t> </a:t>
            </a:r>
          </a:p>
          <a:p>
            <a:r>
              <a:rPr lang="en-GB" sz="2400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            </a:t>
            </a:r>
            <a:r>
              <a:rPr lang="en-GB" sz="2400" dirty="0" err="1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site:cymru</a:t>
            </a:r>
            <a:endParaRPr lang="en-US" sz="2400" dirty="0">
              <a:ea typeface="+mn-lt"/>
              <a:cs typeface="+mn-lt"/>
            </a:endParaRPr>
          </a:p>
          <a:p>
            <a:r>
              <a:rPr lang="en-GB" sz="2400" dirty="0">
                <a:solidFill>
                  <a:srgbClr val="0070C0"/>
                </a:solidFill>
                <a:latin typeface="Calibri"/>
                <a:cs typeface="Calibri"/>
              </a:rPr>
              <a:t>            </a:t>
            </a:r>
            <a:r>
              <a:rPr lang="en-GB" sz="2400" dirty="0" err="1">
                <a:solidFill>
                  <a:schemeClr val="accent2"/>
                </a:solidFill>
                <a:latin typeface="Calibri"/>
                <a:cs typeface="Calibri"/>
              </a:rPr>
              <a:t>site:sch.uk</a:t>
            </a:r>
            <a:r>
              <a:rPr lang="en-GB" sz="2400" dirty="0">
                <a:solidFill>
                  <a:schemeClr val="accent2"/>
                </a:solidFill>
                <a:latin typeface="Calibri"/>
                <a:cs typeface="Calibri"/>
              </a:rPr>
              <a:t> </a:t>
            </a:r>
            <a:r>
              <a:rPr lang="en-GB" sz="2400" dirty="0">
                <a:latin typeface="Calibri"/>
                <a:cs typeface="Calibri"/>
              </a:rPr>
              <a:t>(Schools)</a:t>
            </a:r>
            <a:endParaRPr lang="en-US" sz="2400" dirty="0">
              <a:ea typeface="+mn-lt"/>
              <a:cs typeface="+mn-lt"/>
            </a:endParaRPr>
          </a:p>
          <a:p>
            <a:r>
              <a:rPr lang="en-GB" sz="2400" dirty="0">
                <a:solidFill>
                  <a:srgbClr val="0070C0"/>
                </a:solidFill>
                <a:latin typeface="Calibri"/>
                <a:cs typeface="Calibri"/>
              </a:rPr>
              <a:t>            </a:t>
            </a:r>
            <a:r>
              <a:rPr lang="en-GB" sz="2400" dirty="0" err="1">
                <a:solidFill>
                  <a:schemeClr val="accent2"/>
                </a:solidFill>
                <a:latin typeface="Calibri"/>
                <a:cs typeface="Calibri"/>
              </a:rPr>
              <a:t>site:nhs.uk</a:t>
            </a:r>
            <a:r>
              <a:rPr lang="en-GB" sz="2400" dirty="0">
                <a:solidFill>
                  <a:schemeClr val="accent2"/>
                </a:solidFill>
                <a:latin typeface="Calibri"/>
                <a:cs typeface="Calibri"/>
              </a:rPr>
              <a:t> </a:t>
            </a:r>
            <a:r>
              <a:rPr lang="en-GB" sz="2400" dirty="0">
                <a:latin typeface="Calibri"/>
                <a:cs typeface="Calibri"/>
              </a:rPr>
              <a:t>(National Health Service) </a:t>
            </a:r>
            <a:r>
              <a:rPr lang="en-US" sz="2400" dirty="0">
                <a:latin typeface="Calibri"/>
                <a:cs typeface="Calibri"/>
              </a:rPr>
              <a:t> </a:t>
            </a:r>
          </a:p>
        </p:txBody>
      </p:sp>
      <p:pic>
        <p:nvPicPr>
          <p:cNvPr id="7" name="Picture 7" descr="A picture containing text, indoor, person, electronics&#10;&#10;Description automatically generated">
            <a:extLst>
              <a:ext uri="{FF2B5EF4-FFF2-40B4-BE49-F238E27FC236}">
                <a16:creationId xmlns:a16="http://schemas.microsoft.com/office/drawing/2014/main" id="{4927A1AC-DB10-4508-990E-42B37F0A520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47338" y="2107949"/>
            <a:ext cx="5030670" cy="333099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FE7DCC4-B8EC-5DD7-F488-DCBD52BDF914}"/>
              </a:ext>
            </a:extLst>
          </p:cNvPr>
          <p:cNvSpPr txBox="1"/>
          <p:nvPr/>
        </p:nvSpPr>
        <p:spPr>
          <a:xfrm>
            <a:off x="7438289" y="5564773"/>
            <a:ext cx="4753711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/>
                <a:cs typeface="Calibri"/>
                <a:hlinkClick r:id="rId4"/>
              </a:rPr>
              <a:t>Google</a:t>
            </a:r>
            <a:endParaRPr lang="en-GB" sz="2000" dirty="0">
              <a:latin typeface="Calibri"/>
              <a:cs typeface="Calibri"/>
            </a:endParaRPr>
          </a:p>
          <a:p>
            <a:r>
              <a:rPr lang="en-GB" sz="2000" dirty="0" err="1">
                <a:latin typeface="Calibri"/>
                <a:cs typeface="Calibri"/>
              </a:rPr>
              <a:t>Infoskills</a:t>
            </a:r>
            <a:r>
              <a:rPr lang="en-GB" sz="2000" dirty="0">
                <a:latin typeface="Calibri"/>
                <a:cs typeface="Calibri"/>
              </a:rPr>
              <a:t> section – </a:t>
            </a:r>
            <a:r>
              <a:rPr lang="en-GB" sz="2000" dirty="0">
                <a:latin typeface="Calibri"/>
                <a:cs typeface="Calibri"/>
                <a:hlinkClick r:id="rId5"/>
              </a:rPr>
              <a:t>Searching the internet</a:t>
            </a:r>
            <a:endParaRPr lang="en-US" sz="20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E7C0EE2-FE38-CD09-A75B-3B17FA970AC8}"/>
              </a:ext>
            </a:extLst>
          </p:cNvPr>
          <p:cNvSpPr txBox="1"/>
          <p:nvPr/>
        </p:nvSpPr>
        <p:spPr>
          <a:xfrm>
            <a:off x="392491" y="5072330"/>
            <a:ext cx="637617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Calibri "/>
              </a:rPr>
              <a:t>Link </a:t>
            </a:r>
            <a:r>
              <a:rPr lang="en-GB" sz="2400" dirty="0">
                <a:latin typeface="Calibri "/>
              </a:rPr>
              <a:t>Google Scholar and the library catalogue. Use LibKey Nomad to access information via the library resources.       </a:t>
            </a:r>
            <a:r>
              <a:rPr lang="en-GB" sz="2000" dirty="0">
                <a:latin typeface="Calibri "/>
                <a:hlinkClick r:id="rId6"/>
              </a:rPr>
              <a:t>Resources for Research</a:t>
            </a:r>
            <a:endParaRPr lang="en-GB" sz="2000" dirty="0">
              <a:latin typeface="Calibri "/>
            </a:endParaRPr>
          </a:p>
        </p:txBody>
      </p:sp>
    </p:spTree>
    <p:extLst>
      <p:ext uri="{BB962C8B-B14F-4D97-AF65-F5344CB8AC3E}">
        <p14:creationId xmlns:p14="http://schemas.microsoft.com/office/powerpoint/2010/main" val="28766846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873F17-46FF-651E-F6B7-25D8F47D23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033" y="93600"/>
            <a:ext cx="11907973" cy="1003916"/>
          </a:xfrm>
        </p:spPr>
        <p:txBody>
          <a:bodyPr>
            <a:normAutofit/>
          </a:bodyPr>
          <a:lstStyle/>
          <a:p>
            <a:r>
              <a:rPr lang="en-GB" dirty="0">
                <a:latin typeface="Calibri"/>
                <a:cs typeface="Calibri"/>
              </a:rPr>
              <a:t>Get on top of Harvard referencing ... </a:t>
            </a:r>
          </a:p>
        </p:txBody>
      </p:sp>
      <p:pic>
        <p:nvPicPr>
          <p:cNvPr id="4" name="Picture 4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2654CE0D-BECB-694E-4EE1-991B78807E6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4238" y="2288107"/>
            <a:ext cx="5647850" cy="306864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18135B4-0EAA-8EA0-EDF3-A24C5003E8AE}"/>
              </a:ext>
            </a:extLst>
          </p:cNvPr>
          <p:cNvSpPr txBox="1"/>
          <p:nvPr/>
        </p:nvSpPr>
        <p:spPr>
          <a:xfrm>
            <a:off x="284238" y="5253626"/>
            <a:ext cx="5108864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/>
                <a:ea typeface="+mn-lt"/>
                <a:cs typeface="Calibri"/>
              </a:rPr>
              <a:t>Choose Harvard style.</a:t>
            </a:r>
          </a:p>
          <a:p>
            <a:endParaRPr lang="en-GB" sz="2000" dirty="0">
              <a:latin typeface="Calibri"/>
              <a:ea typeface="+mn-lt"/>
              <a:cs typeface="Calibri"/>
            </a:endParaRPr>
          </a:p>
          <a:p>
            <a:r>
              <a:rPr lang="en-GB" sz="2000" dirty="0">
                <a:latin typeface="Calibri"/>
                <a:ea typeface="+mn-lt"/>
                <a:cs typeface="+mn-lt"/>
                <a:hlinkClick r:id="rId4"/>
              </a:rPr>
              <a:t>Cite them Right database</a:t>
            </a:r>
            <a:endParaRPr lang="en-GB" dirty="0">
              <a:cs typeface="Calibri Light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004AC68-9381-7E19-0EAD-68CC29B4AA68}"/>
              </a:ext>
            </a:extLst>
          </p:cNvPr>
          <p:cNvSpPr txBox="1"/>
          <p:nvPr/>
        </p:nvSpPr>
        <p:spPr>
          <a:xfrm>
            <a:off x="6206221" y="5264692"/>
            <a:ext cx="307311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Calibri"/>
                <a:ea typeface="+mn-lt"/>
                <a:cs typeface="Calibri"/>
              </a:rPr>
              <a:t>13th edition (2025).</a:t>
            </a:r>
            <a:endParaRPr lang="en-GB" dirty="0">
              <a:ea typeface="+mn-lt"/>
              <a:cs typeface="+mn-lt"/>
            </a:endParaRPr>
          </a:p>
          <a:p>
            <a:endParaRPr lang="en-GB" dirty="0">
              <a:latin typeface="Calibri"/>
              <a:ea typeface="+mn-lt"/>
              <a:cs typeface="+mn-lt"/>
            </a:endParaRPr>
          </a:p>
          <a:p>
            <a:r>
              <a:rPr lang="en-GB" dirty="0">
                <a:latin typeface="Calibri"/>
                <a:ea typeface="+mn-lt"/>
                <a:cs typeface="+mn-lt"/>
                <a:hlinkClick r:id="rId5"/>
              </a:rPr>
              <a:t>Cite them Right </a:t>
            </a:r>
            <a:r>
              <a:rPr lang="en-GB" dirty="0">
                <a:latin typeface="Calibri"/>
                <a:ea typeface="+mn-lt"/>
                <a:cs typeface="+mn-lt"/>
              </a:rPr>
              <a:t>print book</a:t>
            </a:r>
            <a:endParaRPr lang="en-GB" dirty="0">
              <a:cs typeface="Calibri Light"/>
            </a:endParaRPr>
          </a:p>
          <a:p>
            <a:endParaRPr lang="en-GB" dirty="0">
              <a:latin typeface="Calibri"/>
              <a:cs typeface="Calibri Light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65BDC74-00B0-DB19-5A35-4B4BF0145F9C}"/>
              </a:ext>
            </a:extLst>
          </p:cNvPr>
          <p:cNvSpPr txBox="1"/>
          <p:nvPr/>
        </p:nvSpPr>
        <p:spPr>
          <a:xfrm>
            <a:off x="111033" y="1395576"/>
            <a:ext cx="60951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How to reference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- examples and explanations.</a:t>
            </a: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7DB094B-C517-4D6A-BD2D-E9F7A9956DD4}"/>
              </a:ext>
            </a:extLst>
          </p:cNvPr>
          <p:cNvSpPr txBox="1"/>
          <p:nvPr/>
        </p:nvSpPr>
        <p:spPr>
          <a:xfrm>
            <a:off x="9305509" y="5253626"/>
            <a:ext cx="2709054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>
                <a:latin typeface="Calibri"/>
                <a:ea typeface="+mn-lt"/>
                <a:cs typeface="+mn-lt"/>
              </a:rPr>
              <a:t>Version 1.5 (2025).</a:t>
            </a:r>
          </a:p>
          <a:p>
            <a:r>
              <a:rPr lang="en-GB" sz="2000" dirty="0">
                <a:latin typeface="Calibri"/>
                <a:ea typeface="+mn-lt"/>
                <a:cs typeface="+mn-lt"/>
                <a:hlinkClick r:id="rId6"/>
              </a:rPr>
              <a:t>Referencing handbook: </a:t>
            </a:r>
          </a:p>
          <a:p>
            <a:r>
              <a:rPr lang="en-GB" sz="2000" dirty="0">
                <a:latin typeface="Calibri"/>
                <a:ea typeface="+mn-lt"/>
                <a:cs typeface="+mn-lt"/>
                <a:hlinkClick r:id="rId6"/>
              </a:rPr>
              <a:t>Harvard</a:t>
            </a:r>
            <a:endParaRPr lang="en-GB" sz="2000" dirty="0">
              <a:solidFill>
                <a:srgbClr val="C00000"/>
              </a:solidFill>
              <a:latin typeface="Calibri"/>
              <a:cs typeface="Calibri Light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86553DB8-7091-89B2-4414-6E4BE44155E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59630" y="1525939"/>
            <a:ext cx="2825138" cy="3696046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720CA61-81F6-76F1-E800-7E39E5F36F6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412310" y="1525938"/>
            <a:ext cx="2495452" cy="36960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86058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10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766285-1680-A406-F5E8-4CBC4397D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6328" y="0"/>
            <a:ext cx="5366018" cy="1003916"/>
          </a:xfrm>
        </p:spPr>
        <p:txBody>
          <a:bodyPr>
            <a:normAutofit fontScale="90000"/>
          </a:bodyPr>
          <a:lstStyle/>
          <a:p>
            <a:b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Citation manager tools.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10191B-7CD7-D03C-8A75-94E9DFB1E6AC}"/>
              </a:ext>
            </a:extLst>
          </p:cNvPr>
          <p:cNvSpPr txBox="1"/>
          <p:nvPr/>
        </p:nvSpPr>
        <p:spPr>
          <a:xfrm>
            <a:off x="326328" y="1225689"/>
            <a:ext cx="5102407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dirty="0">
                <a:latin typeface="Calibri"/>
                <a:cs typeface="Calibri"/>
                <a:hlinkClick r:id="rId2"/>
              </a:rPr>
              <a:t>RefWorks</a:t>
            </a:r>
            <a:r>
              <a:rPr lang="en-GB" sz="2400" dirty="0">
                <a:latin typeface="Calibri"/>
                <a:cs typeface="Calibri"/>
              </a:rPr>
              <a:t> 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is supported by UWTSD.</a:t>
            </a: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r>
              <a:rPr lang="en-GB" sz="2400" dirty="0">
                <a:latin typeface="Calibri"/>
                <a:cs typeface="Arial"/>
              </a:rPr>
              <a:t>Import references and manage references.</a:t>
            </a:r>
            <a:endParaRPr lang="en-GB" sz="2400" dirty="0">
              <a:latin typeface="Calibri"/>
              <a:ea typeface="+mn-lt"/>
              <a:cs typeface="+mn-lt"/>
            </a:endParaRPr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r>
              <a:rPr lang="en-GB" sz="2400" dirty="0">
                <a:latin typeface="Calibri"/>
                <a:cs typeface="Arial"/>
              </a:rPr>
              <a:t>Insert references into assignments.</a:t>
            </a:r>
            <a:endParaRPr lang="en-GB" sz="2400" dirty="0">
              <a:latin typeface="Calibri"/>
              <a:ea typeface="+mn-lt"/>
              <a:cs typeface="+mn-lt"/>
            </a:endParaRPr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r>
              <a:rPr lang="en-GB" sz="2400" dirty="0">
                <a:latin typeface="Calibri"/>
                <a:cs typeface="Arial"/>
              </a:rPr>
              <a:t>Generate bibliographies.</a:t>
            </a: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                                          </a:t>
            </a:r>
            <a:r>
              <a:rPr lang="en-GB" sz="2400" dirty="0">
                <a:latin typeface="Calibri"/>
                <a:cs typeface="Calibri"/>
                <a:hlinkClick r:id="rId3"/>
              </a:rPr>
              <a:t>Using RefWorks</a:t>
            </a:r>
            <a:endParaRPr lang="en-US" sz="2400" dirty="0"/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Other citation tools available, none are 100% accurate. It is personal choice. </a:t>
            </a:r>
          </a:p>
          <a:p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MyBib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        </a:t>
            </a:r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  <a:hlinkClick r:id="rId5"/>
              </a:rPr>
              <a:t>ZoteroBib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    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hlinkClick r:id="rId6"/>
              </a:rPr>
              <a:t>Mendeley</a:t>
            </a: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ADEF8F9B-7A32-75AA-B085-7503360C950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03467" y="1423580"/>
            <a:ext cx="1457325" cy="571500"/>
          </a:xfrm>
          <a:prstGeom prst="rect">
            <a:avLst/>
          </a:prstGeom>
        </p:spPr>
      </p:pic>
      <p:pic>
        <p:nvPicPr>
          <p:cNvPr id="12" name="Picture 8" descr="A sign on a cloudy day&#10;&#10;Description automatically generated">
            <a:extLst>
              <a:ext uri="{FF2B5EF4-FFF2-40B4-BE49-F238E27FC236}">
                <a16:creationId xmlns:a16="http://schemas.microsoft.com/office/drawing/2014/main" id="{0739919A-6AAA-6849-4626-D836CBDE7218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t="5681" b="5681"/>
          <a:stretch/>
        </p:blipFill>
        <p:spPr>
          <a:xfrm>
            <a:off x="5503467" y="2147680"/>
            <a:ext cx="6592865" cy="39553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788004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BF5233-6D12-89EF-92D7-CAA397EC50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8060" y="-22527"/>
            <a:ext cx="12406867" cy="1003916"/>
          </a:xfrm>
        </p:spPr>
        <p:txBody>
          <a:bodyPr>
            <a:norm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Academic and Infoskills programme.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7AF52D-DF67-FA9E-A80F-14688FAA308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460226" y="1397785"/>
            <a:ext cx="11574458" cy="76032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Designed to help you develop your academic and information skills. The online curriculum covers a wide range of topics. Follow our structured programme or just drop in …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7DD2C467-CC7E-F933-76B6-A48EBD65746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8821" y="3314146"/>
            <a:ext cx="2356621" cy="2999713"/>
          </a:xfrm>
          <a:prstGeom prst="rect">
            <a:avLst/>
          </a:prstGeom>
        </p:spPr>
      </p:pic>
      <p:sp>
        <p:nvSpPr>
          <p:cNvPr id="16" name="Oval 15">
            <a:extLst>
              <a:ext uri="{FF2B5EF4-FFF2-40B4-BE49-F238E27FC236}">
                <a16:creationId xmlns:a16="http://schemas.microsoft.com/office/drawing/2014/main" id="{64551213-EC67-6C1D-58EF-D21C981D9AF1}"/>
              </a:ext>
            </a:extLst>
          </p:cNvPr>
          <p:cNvSpPr/>
          <p:nvPr/>
        </p:nvSpPr>
        <p:spPr>
          <a:xfrm>
            <a:off x="214732" y="5509187"/>
            <a:ext cx="344089" cy="322622"/>
          </a:xfrm>
          <a:prstGeom prst="ellipse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3C70641-87CC-C5F7-482E-D105A4468AEE}"/>
              </a:ext>
            </a:extLst>
          </p:cNvPr>
          <p:cNvSpPr txBox="1"/>
          <p:nvPr/>
        </p:nvSpPr>
        <p:spPr>
          <a:xfrm>
            <a:off x="460226" y="2369426"/>
            <a:ext cx="28336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Via Moodle.</a:t>
            </a: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4938E66-5C2B-A997-C3FC-E0D4927E957B}"/>
              </a:ext>
            </a:extLst>
          </p:cNvPr>
          <p:cNvSpPr txBox="1"/>
          <p:nvPr/>
        </p:nvSpPr>
        <p:spPr>
          <a:xfrm>
            <a:off x="6510978" y="2393361"/>
            <a:ext cx="529787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Via </a:t>
            </a:r>
            <a:r>
              <a:rPr lang="en-GB" sz="2400" b="1">
                <a:latin typeface="Calibri" panose="020F0502020204030204" pitchFamily="34" charset="0"/>
                <a:cs typeface="Calibri" panose="020F0502020204030204" pitchFamily="34" charset="0"/>
              </a:rPr>
              <a:t>Library Web </a:t>
            </a: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P</a:t>
            </a:r>
            <a:r>
              <a:rPr lang="en-GB" sz="2400" b="1">
                <a:latin typeface="Calibri" panose="020F0502020204030204" pitchFamily="34" charset="0"/>
                <a:cs typeface="Calibri" panose="020F0502020204030204" pitchFamily="34" charset="0"/>
              </a:rPr>
              <a:t>ages</a:t>
            </a: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66C03388-E96E-3674-2277-92AB1130763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8821" y="2800048"/>
            <a:ext cx="5255344" cy="785240"/>
          </a:xfrm>
          <a:prstGeom prst="rect">
            <a:avLst/>
          </a:prstGeom>
        </p:spPr>
      </p:pic>
      <p:sp>
        <p:nvSpPr>
          <p:cNvPr id="17" name="Oval 16">
            <a:extLst>
              <a:ext uri="{FF2B5EF4-FFF2-40B4-BE49-F238E27FC236}">
                <a16:creationId xmlns:a16="http://schemas.microsoft.com/office/drawing/2014/main" id="{6F4737C4-35B9-0D56-52AF-ACA43C4AAE8B}"/>
              </a:ext>
            </a:extLst>
          </p:cNvPr>
          <p:cNvSpPr/>
          <p:nvPr/>
        </p:nvSpPr>
        <p:spPr>
          <a:xfrm>
            <a:off x="4442527" y="3289152"/>
            <a:ext cx="285338" cy="320136"/>
          </a:xfrm>
          <a:prstGeom prst="ellipse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48FA892-D7BB-49E4-8F72-E41A852A30A9}"/>
              </a:ext>
            </a:extLst>
          </p:cNvPr>
          <p:cNvSpPr txBox="1"/>
          <p:nvPr/>
        </p:nvSpPr>
        <p:spPr>
          <a:xfrm>
            <a:off x="3259531" y="4120499"/>
            <a:ext cx="255463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alibri "/>
              </a:rPr>
              <a:t>You may have to self-enrol the first time you access the module.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65ABCED1-87AF-64CA-CFAD-C518141C916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10978" y="2872338"/>
            <a:ext cx="3015226" cy="280103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188D3169-8C12-EB3A-4438-039A9114EAB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644576" y="2863332"/>
            <a:ext cx="2390108" cy="2784353"/>
          </a:xfrm>
          <a:prstGeom prst="rect">
            <a:avLst/>
          </a:prstGeom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92BDC958-26E6-F6FF-7559-75A71191FA4F}"/>
              </a:ext>
            </a:extLst>
          </p:cNvPr>
          <p:cNvSpPr/>
          <p:nvPr/>
        </p:nvSpPr>
        <p:spPr>
          <a:xfrm flipV="1">
            <a:off x="6681173" y="5281076"/>
            <a:ext cx="375529" cy="338554"/>
          </a:xfrm>
          <a:prstGeom prst="ellipse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75F8E3C9-93AA-5718-80BC-8B80745985F7}"/>
              </a:ext>
            </a:extLst>
          </p:cNvPr>
          <p:cNvSpPr/>
          <p:nvPr/>
        </p:nvSpPr>
        <p:spPr>
          <a:xfrm>
            <a:off x="9409702" y="4613947"/>
            <a:ext cx="387864" cy="400110"/>
          </a:xfrm>
          <a:prstGeom prst="ellipse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6F0FE2B-DEBD-B73D-AD3A-D26B91854564}"/>
              </a:ext>
            </a:extLst>
          </p:cNvPr>
          <p:cNvSpPr txBox="1"/>
          <p:nvPr/>
        </p:nvSpPr>
        <p:spPr>
          <a:xfrm>
            <a:off x="4442527" y="3289152"/>
            <a:ext cx="285338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1200" b="1" dirty="0">
                <a:solidFill>
                  <a:srgbClr val="C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D60B5150-6B05-2F8A-E418-3C299EA935B2}"/>
              </a:ext>
            </a:extLst>
          </p:cNvPr>
          <p:cNvSpPr txBox="1"/>
          <p:nvPr/>
        </p:nvSpPr>
        <p:spPr>
          <a:xfrm>
            <a:off x="6740359" y="5321715"/>
            <a:ext cx="375529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1200" b="1" dirty="0">
                <a:solidFill>
                  <a:srgbClr val="C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2E01585E-CF4A-3499-546B-AF2326CCEB90}"/>
              </a:ext>
            </a:extLst>
          </p:cNvPr>
          <p:cNvSpPr txBox="1"/>
          <p:nvPr/>
        </p:nvSpPr>
        <p:spPr>
          <a:xfrm>
            <a:off x="273863" y="5509186"/>
            <a:ext cx="30839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C00000"/>
                </a:solidFill>
              </a:rPr>
              <a:t>2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6395D86-4899-0A7C-C405-680D666F991F}"/>
              </a:ext>
            </a:extLst>
          </p:cNvPr>
          <p:cNvSpPr txBox="1"/>
          <p:nvPr/>
        </p:nvSpPr>
        <p:spPr>
          <a:xfrm>
            <a:off x="9492773" y="4664705"/>
            <a:ext cx="271361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b="1" dirty="0">
                <a:solidFill>
                  <a:srgbClr val="C00000"/>
                </a:solidFill>
              </a:rPr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342439540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F8AD49-11AB-B940-DFEB-C1EF6BDA2A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7351" y="97793"/>
            <a:ext cx="10795518" cy="1003916"/>
          </a:xfrm>
        </p:spPr>
        <p:txBody>
          <a:bodyPr/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Academic and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Infoskills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programme.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2983347-D494-4896-1DF4-FAFAE46DBA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351" y="1332305"/>
            <a:ext cx="5391808" cy="492594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5B8C3677-E6F4-79C7-E2D5-CC062F443CD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42766" y="4941509"/>
            <a:ext cx="1747673" cy="131674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31750A5F-BD5E-4322-9EDD-5C0A024DD307}"/>
              </a:ext>
            </a:extLst>
          </p:cNvPr>
          <p:cNvSpPr txBox="1"/>
          <p:nvPr/>
        </p:nvSpPr>
        <p:spPr>
          <a:xfrm>
            <a:off x="6296684" y="1609322"/>
            <a:ext cx="5695619" cy="30469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Academic and </a:t>
            </a:r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Infoskills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programme.</a:t>
            </a: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Find units on:</a:t>
            </a: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hlinkClick r:id="rId5"/>
              </a:rPr>
              <a:t>Finding and Using Information</a:t>
            </a: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hlinkClick r:id="rId6"/>
              </a:rPr>
              <a:t>Referencing</a:t>
            </a: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hlinkClick r:id="rId7"/>
              </a:rPr>
              <a:t>Generative AI</a:t>
            </a: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           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09736000-A541-3428-5D8A-1317085D9AA7}"/>
              </a:ext>
            </a:extLst>
          </p:cNvPr>
          <p:cNvSpPr txBox="1"/>
          <p:nvPr/>
        </p:nvSpPr>
        <p:spPr>
          <a:xfrm>
            <a:off x="7872249" y="4999714"/>
            <a:ext cx="4445876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Work your way through the units in your own time, at your own pace, and return as necessary.</a:t>
            </a:r>
          </a:p>
        </p:txBody>
      </p:sp>
      <p:pic>
        <p:nvPicPr>
          <p:cNvPr id="17" name="Picture 16" descr="Well Done Chicken">
            <a:extLst>
              <a:ext uri="{FF2B5EF4-FFF2-40B4-BE49-F238E27FC236}">
                <a16:creationId xmlns:a16="http://schemas.microsoft.com/office/drawing/2014/main" id="{F4D98D07-EE1A-EDE3-37C3-24D123E1B1D0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57489" y="3465203"/>
            <a:ext cx="1534511" cy="15345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311791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3EE0831F-38EB-4CA3-1C36-01F9F2FF70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0214" y="498916"/>
            <a:ext cx="8394223" cy="1003916"/>
          </a:xfrm>
        </p:spPr>
        <p:txBody>
          <a:bodyPr>
            <a:normAutofit fontScale="90000"/>
          </a:bodyPr>
          <a:lstStyle/>
          <a:p>
            <a:r>
              <a:rPr lang="en-US" sz="49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We also provide digital support.</a:t>
            </a:r>
            <a:br>
              <a:rPr lang="en-US" dirty="0"/>
            </a:br>
            <a:endParaRPr lang="en-US" dirty="0"/>
          </a:p>
        </p:txBody>
      </p:sp>
      <p:sp>
        <p:nvSpPr>
          <p:cNvPr id="2" name="Text Placeholder 4">
            <a:extLst>
              <a:ext uri="{FF2B5EF4-FFF2-40B4-BE49-F238E27FC236}">
                <a16:creationId xmlns:a16="http://schemas.microsoft.com/office/drawing/2014/main" id="{88B7F9D4-2425-1C36-C71C-1E46139BC4DF}"/>
              </a:ext>
            </a:extLst>
          </p:cNvPr>
          <p:cNvSpPr txBox="1">
            <a:spLocks/>
          </p:cNvSpPr>
          <p:nvPr/>
        </p:nvSpPr>
        <p:spPr>
          <a:xfrm>
            <a:off x="370214" y="2121433"/>
            <a:ext cx="4536395" cy="4323181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Char char="§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" panose="05000000000000000000" pitchFamily="2" charset="2"/>
              <a:buNone/>
            </a:pPr>
            <a:endParaRPr lang="en-GB" sz="25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Font typeface="Wingdings" panose="05000000000000000000" pitchFamily="2" charset="2"/>
              <a:buNone/>
            </a:pPr>
            <a:r>
              <a:rPr lang="en-GB" sz="2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Explore to find: 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 collection of tools and resources to help you develop your digital skills. </a:t>
            </a:r>
          </a:p>
          <a:p>
            <a:pPr marL="0" indent="0">
              <a:buNone/>
            </a:pPr>
            <a:endParaRPr lang="en-GB" sz="2500" dirty="0">
              <a:solidFill>
                <a:srgbClr val="4A4A4B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Each institute has a </a:t>
            </a:r>
            <a:r>
              <a:rPr lang="en-GB" sz="25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Digital Skills Advisor.</a:t>
            </a:r>
            <a:r>
              <a:rPr lang="en-GB" sz="2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The IEH advisor is Gwennan Couch.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6991503-AA45-971E-018F-D21B1FB73BB9}"/>
              </a:ext>
            </a:extLst>
          </p:cNvPr>
          <p:cNvSpPr txBox="1"/>
          <p:nvPr/>
        </p:nvSpPr>
        <p:spPr>
          <a:xfrm>
            <a:off x="228600" y="1502832"/>
            <a:ext cx="11734800" cy="7540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</a:t>
            </a:r>
            <a:r>
              <a:rPr lang="en-GB" sz="25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2"/>
              </a:rPr>
              <a:t>DigiCentre</a:t>
            </a:r>
            <a:r>
              <a:rPr lang="en-GB" sz="2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is a one-stop shop for all the digital skills needs of both staff and students. 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C2E184A-F8E7-3F6F-3CD2-9099ED2AD74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6117" y="2121433"/>
            <a:ext cx="7177283" cy="38208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582248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C7C7E42-2992-4860-AD93-C2C441FAB1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5128" y="-41564"/>
            <a:ext cx="5888700" cy="1003916"/>
          </a:xfrm>
        </p:spPr>
        <p:txBody>
          <a:bodyPr/>
          <a:lstStyle/>
          <a:p>
            <a:pPr algn="ctr"/>
            <a:r>
              <a:rPr lang="en-GB">
                <a:latin typeface="Calibri"/>
                <a:cs typeface="Calibri"/>
              </a:rPr>
              <a:t>Help is always available.</a:t>
            </a:r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D58A4BF-3DC1-4590-BE98-17229B6091CB}"/>
              </a:ext>
            </a:extLst>
          </p:cNvPr>
          <p:cNvSpPr txBox="1"/>
          <p:nvPr/>
        </p:nvSpPr>
        <p:spPr>
          <a:xfrm>
            <a:off x="659551" y="1454138"/>
            <a:ext cx="5639446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Calibri"/>
                <a:cs typeface="Calibri"/>
              </a:rPr>
              <a:t>Search and subject related help: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>
                <a:latin typeface="Calibri"/>
                <a:cs typeface="Calibri"/>
              </a:rPr>
              <a:t>Alison Evans </a:t>
            </a:r>
            <a:r>
              <a:rPr lang="en-GB" sz="2400">
                <a:latin typeface="Calibri"/>
                <a:cs typeface="Calibri"/>
              </a:rPr>
              <a:t>Academic Liaison Librarian.</a:t>
            </a:r>
            <a:endParaRPr lang="en-GB" sz="2400">
              <a:ea typeface="+mn-lt"/>
              <a:cs typeface="+mn-lt"/>
            </a:endParaRPr>
          </a:p>
          <a:p>
            <a:r>
              <a:rPr lang="en-GB" sz="2400">
                <a:latin typeface="Calibri"/>
                <a:cs typeface="Calibri"/>
              </a:rPr>
              <a:t>     </a:t>
            </a:r>
            <a:r>
              <a:rPr lang="en-GB" sz="2400">
                <a:latin typeface="Calibri"/>
                <a:cs typeface="Calibri"/>
                <a:hlinkClick r:id="rId3"/>
              </a:rPr>
              <a:t>alison.evans@uwtsd.ac.uk</a:t>
            </a:r>
            <a:r>
              <a:rPr lang="en-GB" sz="2400">
                <a:latin typeface="Calibri"/>
                <a:cs typeface="Calibri"/>
              </a:rPr>
              <a:t> </a:t>
            </a:r>
            <a:endParaRPr lang="en-US" sz="2400">
              <a:ea typeface="+mn-lt"/>
              <a:cs typeface="+mn-lt"/>
            </a:endParaRPr>
          </a:p>
        </p:txBody>
      </p:sp>
      <p:pic>
        <p:nvPicPr>
          <p:cNvPr id="14" name="Picture 14" descr="A picture containing table, person, indoor, computer&#10;&#10;Description automatically generated">
            <a:extLst>
              <a:ext uri="{FF2B5EF4-FFF2-40B4-BE49-F238E27FC236}">
                <a16:creationId xmlns:a16="http://schemas.microsoft.com/office/drawing/2014/main" id="{48A98BE8-15B3-40A3-BAA5-71E18DB561CA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4"/>
          <a:srcRect t="2453" b="2453"/>
          <a:stretch/>
        </p:blipFill>
        <p:spPr>
          <a:xfrm>
            <a:off x="756600" y="2779159"/>
            <a:ext cx="5417381" cy="3469677"/>
          </a:xfrm>
        </p:spPr>
      </p:pic>
      <p:pic>
        <p:nvPicPr>
          <p:cNvPr id="5" name="Picture 6" descr="Icon&#10;&#10;Description automatically generated">
            <a:extLst>
              <a:ext uri="{FF2B5EF4-FFF2-40B4-BE49-F238E27FC236}">
                <a16:creationId xmlns:a16="http://schemas.microsoft.com/office/drawing/2014/main" id="{6CF4388D-742A-41D4-B25A-D179A496B81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802010" y="5420329"/>
            <a:ext cx="998746" cy="75038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86D94424-1AF3-76C8-CD65-037212E675EB}"/>
              </a:ext>
            </a:extLst>
          </p:cNvPr>
          <p:cNvSpPr txBox="1"/>
          <p:nvPr/>
        </p:nvSpPr>
        <p:spPr>
          <a:xfrm>
            <a:off x="6948383" y="1454139"/>
            <a:ext cx="50307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Digital skills queries: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>
                <a:latin typeface="Calibri"/>
                <a:ea typeface="+mn-lt"/>
                <a:cs typeface="Calibri"/>
              </a:rPr>
              <a:t>Gwen Couch</a:t>
            </a:r>
            <a:r>
              <a:rPr lang="en-GB" sz="2400">
                <a:latin typeface="Calibri"/>
                <a:ea typeface="+mn-lt"/>
                <a:cs typeface="Calibri"/>
              </a:rPr>
              <a:t> Digital Skills Advisor.</a:t>
            </a:r>
          </a:p>
          <a:p>
            <a:r>
              <a:rPr lang="en-GB" sz="2400">
                <a:latin typeface="Calibri"/>
                <a:ea typeface="+mn-lt"/>
                <a:cs typeface="Calibri"/>
              </a:rPr>
              <a:t>     </a:t>
            </a:r>
            <a:r>
              <a:rPr lang="en-GB" sz="2400">
                <a:latin typeface="Calibri"/>
                <a:ea typeface="+mn-lt"/>
                <a:cs typeface="Calibri"/>
                <a:hlinkClick r:id="rId6"/>
              </a:rPr>
              <a:t>g.couch@uwtsd.ac.uk</a:t>
            </a:r>
            <a:endParaRPr lang="en-GB" sz="2400">
              <a:latin typeface="Calibri"/>
              <a:ea typeface="+mn-lt"/>
              <a:cs typeface="Calibri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2FAF4D7-57EE-E306-E18B-B9E5B4B991AA}"/>
              </a:ext>
            </a:extLst>
          </p:cNvPr>
          <p:cNvSpPr txBox="1"/>
          <p:nvPr/>
        </p:nvSpPr>
        <p:spPr>
          <a:xfrm>
            <a:off x="6948383" y="5339717"/>
            <a:ext cx="367175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General library help or chat: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hlinkClick r:id="rId7"/>
              </a:rPr>
              <a:t>Library@uwtsd.ac.uk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7849500-33BB-673E-A82B-3D4328783AD4}"/>
              </a:ext>
            </a:extLst>
          </p:cNvPr>
          <p:cNvSpPr txBox="1"/>
          <p:nvPr/>
        </p:nvSpPr>
        <p:spPr>
          <a:xfrm>
            <a:off x="6944669" y="4192147"/>
            <a:ext cx="494924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If we do not have access to an item: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>
                <a:latin typeface="Calibri "/>
                <a:hlinkClick r:id="rId8"/>
              </a:rPr>
              <a:t>Need More?</a:t>
            </a:r>
            <a:endParaRPr lang="en-GB" sz="2400">
              <a:latin typeface="Calibri 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9C18034-05A9-64C6-8FCB-EE59024C356F}"/>
              </a:ext>
            </a:extLst>
          </p:cNvPr>
          <p:cNvSpPr txBox="1"/>
          <p:nvPr/>
        </p:nvSpPr>
        <p:spPr>
          <a:xfrm>
            <a:off x="6944669" y="2990502"/>
            <a:ext cx="477847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Online </a:t>
            </a:r>
            <a:r>
              <a:rPr lang="en-GB" sz="2400" err="1">
                <a:latin typeface="Calibri" panose="020F0502020204030204" pitchFamily="34" charset="0"/>
                <a:cs typeface="Calibri" panose="020F0502020204030204" pitchFamily="34" charset="0"/>
              </a:rPr>
              <a:t>infoskills</a:t>
            </a: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 programme: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  <a:hlinkClick r:id="rId9"/>
              </a:rPr>
              <a:t>Academic and </a:t>
            </a:r>
            <a:r>
              <a:rPr lang="en-GB" sz="2400" err="1">
                <a:latin typeface="Calibri" panose="020F0502020204030204" pitchFamily="34" charset="0"/>
                <a:cs typeface="Calibri" panose="020F0502020204030204" pitchFamily="34" charset="0"/>
                <a:hlinkClick r:id="rId9"/>
              </a:rPr>
              <a:t>Infoskills</a:t>
            </a: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  <a:hlinkClick r:id="rId9"/>
              </a:rPr>
              <a:t>. </a:t>
            </a: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/>
          </a:p>
        </p:txBody>
      </p:sp>
      <p:pic>
        <p:nvPicPr>
          <p:cNvPr id="8" name="Picture 7" descr="Thumbs Up Chicken">
            <a:extLst>
              <a:ext uri="{FF2B5EF4-FFF2-40B4-BE49-F238E27FC236}">
                <a16:creationId xmlns:a16="http://schemas.microsoft.com/office/drawing/2014/main" id="{714EC719-8D76-BB50-0BD6-75E167484AB8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1731" y="4944187"/>
            <a:ext cx="1383979" cy="13839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1074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>
            <a:extLst>
              <a:ext uri="{FF2B5EF4-FFF2-40B4-BE49-F238E27FC236}">
                <a16:creationId xmlns:a16="http://schemas.microsoft.com/office/drawing/2014/main" id="{3F46DF74-23C4-84D7-EFD0-198896278FE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78926" y="4698064"/>
            <a:ext cx="5634004" cy="1046857"/>
          </a:xfrm>
        </p:spPr>
        <p:txBody>
          <a:bodyPr>
            <a:noAutofit/>
          </a:bodyPr>
          <a:lstStyle/>
          <a:p>
            <a:r>
              <a:rPr lang="en-GB" dirty="0"/>
              <a:t>If you have a couple of minutes, please scan the QR code and complete the feedback form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6E362224-B3DA-FDAA-52C3-265526D22E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06490" y="1203600"/>
            <a:ext cx="5714999" cy="2225400"/>
          </a:xfrm>
        </p:spPr>
        <p:txBody>
          <a:bodyPr>
            <a:normAutofit/>
          </a:bodyPr>
          <a:lstStyle/>
          <a:p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Students </a:t>
            </a:r>
            <a:b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4000" dirty="0">
                <a:latin typeface="Calibri" panose="020F0502020204030204" pitchFamily="34" charset="0"/>
                <a:cs typeface="Calibri" panose="020F0502020204030204" pitchFamily="34" charset="0"/>
              </a:rPr>
              <a:t>We would be happy if you told us how we did ...</a:t>
            </a:r>
          </a:p>
        </p:txBody>
      </p:sp>
    </p:spTree>
    <p:extLst>
      <p:ext uri="{BB962C8B-B14F-4D97-AF65-F5344CB8AC3E}">
        <p14:creationId xmlns:p14="http://schemas.microsoft.com/office/powerpoint/2010/main" val="269064181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Library Colours">
      <a:dk1>
        <a:sysClr val="windowText" lastClr="000000"/>
      </a:dk1>
      <a:lt1>
        <a:sysClr val="window" lastClr="FFFFFF"/>
      </a:lt1>
      <a:dk2>
        <a:srgbClr val="333333"/>
      </a:dk2>
      <a:lt2>
        <a:srgbClr val="E7E6E6"/>
      </a:lt2>
      <a:accent1>
        <a:srgbClr val="007F7C"/>
      </a:accent1>
      <a:accent2>
        <a:srgbClr val="D1428D"/>
      </a:accent2>
      <a:accent3>
        <a:srgbClr val="D8AE47"/>
      </a:accent3>
      <a:accent4>
        <a:srgbClr val="9933FF"/>
      </a:accent4>
      <a:accent5>
        <a:srgbClr val="FF6600"/>
      </a:accent5>
      <a:accent6>
        <a:srgbClr val="37B131"/>
      </a:accent6>
      <a:hlink>
        <a:srgbClr val="034A90"/>
      </a:hlink>
      <a:folHlink>
        <a:srgbClr val="A5286A"/>
      </a:folHlink>
    </a:clrScheme>
    <a:fontScheme name="Library fonts">
      <a:majorFont>
        <a:latin typeface="Lucida Sans"/>
        <a:ea typeface=""/>
        <a:cs typeface=""/>
      </a:majorFont>
      <a:minorFont>
        <a:latin typeface="Calibr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 template-teal" id="{14984B9C-AD3A-43B2-BE17-E44E7A63DD53}" vid="{AA3727CC-D7C6-4D4D-BF3C-DFBFCA950A7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61b8a593-e33f-405c-9ec9-a885dee76581">
      <UserInfo>
        <DisplayName/>
        <AccountId xsi:nil="true"/>
        <AccountType/>
      </UserInfo>
    </SharedWithUsers>
    <lcf76f155ced4ddcb4097134ff3c332f xmlns="316f2420-4a0a-4c49-8a81-53a9bcc36554">
      <Terms xmlns="http://schemas.microsoft.com/office/infopath/2007/PartnerControls"/>
    </lcf76f155ced4ddcb4097134ff3c332f>
    <TaxCatchAll xmlns="61b8a593-e33f-405c-9ec9-a885dee76581" xsi:nil="true"/>
    <uploadedtowebsite xmlns="316f2420-4a0a-4c49-8a81-53a9bcc36554">false</uploadedtowebsite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94002A07E5FB6438DEE2217A7119FC0" ma:contentTypeVersion="20" ma:contentTypeDescription="Create a new document." ma:contentTypeScope="" ma:versionID="3e8f9e8ad82be2a6a834f36893f60ecf">
  <xsd:schema xmlns:xsd="http://www.w3.org/2001/XMLSchema" xmlns:xs="http://www.w3.org/2001/XMLSchema" xmlns:p="http://schemas.microsoft.com/office/2006/metadata/properties" xmlns:ns2="316f2420-4a0a-4c49-8a81-53a9bcc36554" xmlns:ns3="61b8a593-e33f-405c-9ec9-a885dee76581" targetNamespace="http://schemas.microsoft.com/office/2006/metadata/properties" ma:root="true" ma:fieldsID="7a0c70ce9593f74a04917f957a8ee113" ns2:_="" ns3:_="">
    <xsd:import namespace="316f2420-4a0a-4c49-8a81-53a9bcc36554"/>
    <xsd:import namespace="61b8a593-e33f-405c-9ec9-a885dee7658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3:SharedWithUsers" minOccurs="0"/>
                <xsd:element ref="ns3:SharedWithDetails" minOccurs="0"/>
                <xsd:element ref="ns2:MediaServiceGenerationTime" minOccurs="0"/>
                <xsd:element ref="ns2:MediaServiceEventHashCode" minOccurs="0"/>
                <xsd:element ref="ns2:MediaServiceLocation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uploadedtowebsite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16f2420-4a0a-4c49-8a81-53a9bcc3655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19" nillable="true" ma:displayName="Length (seconds)" ma:internalName="MediaLengthInSeconds" ma:readOnly="true">
      <xsd:simpleType>
        <xsd:restriction base="dms:Unknown"/>
      </xsd:simpleType>
    </xsd:element>
    <xsd:element name="lcf76f155ced4ddcb4097134ff3c332f" ma:index="21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uploadedtowebsite" ma:index="23" nillable="true" ma:displayName="uploaded to website" ma:default="0" ma:format="Dropdown" ma:internalName="uploadedtowebsite">
      <xsd:simpleType>
        <xsd:restriction base="dms:Boolean"/>
      </xsd:simpleType>
    </xsd:element>
    <xsd:element name="MediaServiceSearchProperties" ma:index="2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1b8a593-e33f-405c-9ec9-a885dee76581" elementFormDefault="qualified">
    <xsd:import namespace="http://schemas.microsoft.com/office/2006/documentManagement/types"/>
    <xsd:import namespace="http://schemas.microsoft.com/office/infopath/2007/PartnerControls"/>
    <xsd:element name="SharedWithUsers" ma:index="1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2" nillable="true" ma:displayName="Taxonomy Catch All Column" ma:hidden="true" ma:list="{f475d125-4262-4684-8c3a-69fdb9666f71}" ma:internalName="TaxCatchAll" ma:showField="CatchAllData" ma:web="61b8a593-e33f-405c-9ec9-a885dee7658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495CDC2D-189F-4C07-8987-F7BE7C44EA2B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49DB88A-4CDB-4A02-BBF8-EAC6701E3581}">
  <ds:schemaRefs>
    <ds:schemaRef ds:uri="http://schemas.microsoft.com/office/2006/documentManagement/types"/>
    <ds:schemaRef ds:uri="http://purl.org/dc/elements/1.1/"/>
    <ds:schemaRef ds:uri="61b8a593-e33f-405c-9ec9-a885dee76581"/>
    <ds:schemaRef ds:uri="http://schemas.microsoft.com/office/infopath/2007/PartnerControls"/>
    <ds:schemaRef ds:uri="http://schemas.openxmlformats.org/package/2006/metadata/core-properties"/>
    <ds:schemaRef ds:uri="http://schemas.microsoft.com/office/2006/metadata/properties"/>
    <ds:schemaRef ds:uri="http://purl.org/dc/dcmitype/"/>
    <ds:schemaRef ds:uri="http://www.w3.org/XML/1998/namespace"/>
    <ds:schemaRef ds:uri="316f2420-4a0a-4c49-8a81-53a9bcc36554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9B775386-F393-4C47-AFE5-F8DFDDEF686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16f2420-4a0a-4c49-8a81-53a9bcc36554"/>
    <ds:schemaRef ds:uri="61b8a593-e33f-405c-9ec9-a885dee7658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Presentation template-teal</Template>
  <TotalTime>1110</TotalTime>
  <Words>1191</Words>
  <Application>Microsoft Office PowerPoint</Application>
  <PresentationFormat>Widescreen</PresentationFormat>
  <Paragraphs>233</Paragraphs>
  <Slides>21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30" baseType="lpstr">
      <vt:lpstr>Arial</vt:lpstr>
      <vt:lpstr>Arial,Sans-Serif</vt:lpstr>
      <vt:lpstr>Calibri</vt:lpstr>
      <vt:lpstr>Calibri </vt:lpstr>
      <vt:lpstr>Calibri Light</vt:lpstr>
      <vt:lpstr>Lucida Sans</vt:lpstr>
      <vt:lpstr>Wingdings</vt:lpstr>
      <vt:lpstr>Wingdings,Sans-Serif</vt:lpstr>
      <vt:lpstr>Office Theme</vt:lpstr>
      <vt:lpstr>Advanced searching.</vt:lpstr>
      <vt:lpstr>The aims of today's session.</vt:lpstr>
      <vt:lpstr>Evaluate all information critically. </vt:lpstr>
      <vt:lpstr>Where to begin searching for academic information?</vt:lpstr>
      <vt:lpstr>Library resources.</vt:lpstr>
      <vt:lpstr> What are online resource lists?</vt:lpstr>
      <vt:lpstr>Why use an online resource list?</vt:lpstr>
      <vt:lpstr>Why use the library catalogue?</vt:lpstr>
      <vt:lpstr>Library catalogue search.</vt:lpstr>
      <vt:lpstr>Recap …</vt:lpstr>
      <vt:lpstr>The library catalogue versus individual databases.</vt:lpstr>
      <vt:lpstr>Finding and using relevant databases.</vt:lpstr>
      <vt:lpstr>Your turn.</vt:lpstr>
      <vt:lpstr>Searching the internet.</vt:lpstr>
      <vt:lpstr>Get on top of Harvard referencing ... </vt:lpstr>
      <vt:lpstr> Citation manager tools.</vt:lpstr>
      <vt:lpstr>Academic and Infoskills programme.</vt:lpstr>
      <vt:lpstr>Academic and Infoskills programme.</vt:lpstr>
      <vt:lpstr>We also provide digital support. </vt:lpstr>
      <vt:lpstr>Help is always available.</vt:lpstr>
      <vt:lpstr>Students  We would be happy if you told us how we did ...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Jenny Hedges</dc:creator>
  <cp:lastModifiedBy>Beverly Cole</cp:lastModifiedBy>
  <cp:revision>3</cp:revision>
  <dcterms:created xsi:type="dcterms:W3CDTF">2024-01-22T14:34:05Z</dcterms:created>
  <dcterms:modified xsi:type="dcterms:W3CDTF">2025-11-01T20:41:25Z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0x010100294002A07E5FB6438DEE2217A7119FC0</vt:lpwstr>
  </property>
  <property fmtid="{D5CDD505-2E9C-101B-9397-08002B2CF9AE}" pid="3" name="Order">
    <vt:r8>2443600</vt:r8>
  </property>
  <property fmtid="{D5CDD505-2E9C-101B-9397-08002B2CF9AE}" pid="4" name="xd_Signature">
    <vt:bool>false</vt:bool>
  </property>
  <property fmtid="{D5CDD505-2E9C-101B-9397-08002B2CF9AE}" pid="5" name="xd_ProgID">
    <vt:lpwstr/>
  </property>
  <property fmtid="{D5CDD505-2E9C-101B-9397-08002B2CF9AE}" pid="6" name="ComplianceAssetId">
    <vt:lpwstr/>
  </property>
  <property fmtid="{D5CDD505-2E9C-101B-9397-08002B2CF9AE}" pid="7" name="TemplateUrl">
    <vt:lpwstr/>
  </property>
  <property fmtid="{D5CDD505-2E9C-101B-9397-08002B2CF9AE}" pid="8" name="MediaServiceImageTags">
    <vt:lpwstr/>
  </property>
</Properties>
</file>