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9"/>
  </p:handoutMasterIdLst>
  <p:sldIdLst>
    <p:sldId id="256" r:id="rId2"/>
    <p:sldId id="257" r:id="rId3"/>
    <p:sldId id="26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7" r:id="rId12"/>
    <p:sldId id="268" r:id="rId13"/>
    <p:sldId id="269" r:id="rId14"/>
    <p:sldId id="277" r:id="rId15"/>
    <p:sldId id="278" r:id="rId16"/>
    <p:sldId id="272" r:id="rId17"/>
    <p:sldId id="276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0" y="6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Contract</a:t>
            </a:r>
          </a:p>
          <a:p>
            <a:pPr lvl="1"/>
            <a:r>
              <a:rPr lang="en-GB" dirty="0"/>
              <a:t>Definition</a:t>
            </a:r>
          </a:p>
          <a:p>
            <a:pPr lvl="1"/>
            <a:r>
              <a:rPr lang="en-GB" dirty="0"/>
              <a:t>Outline of the essential of a valid contract</a:t>
            </a:r>
          </a:p>
          <a:p>
            <a:pPr lvl="1"/>
            <a:r>
              <a:rPr lang="en-GB" dirty="0"/>
              <a:t>Validity of contracts</a:t>
            </a:r>
          </a:p>
          <a:p>
            <a:pPr lvl="1"/>
            <a:r>
              <a:rPr lang="en-GB" dirty="0"/>
              <a:t>Detail of agreement (offer &amp; acceptance)</a:t>
            </a:r>
          </a:p>
          <a:p>
            <a:pPr lvl="1"/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Contract</a:t>
            </a:r>
          </a:p>
          <a:p>
            <a:pPr lvl="1"/>
            <a:r>
              <a:rPr lang="en-GB" dirty="0" smtClean="0"/>
              <a:t>Consideration</a:t>
            </a:r>
          </a:p>
          <a:p>
            <a:pPr lvl="1"/>
            <a:r>
              <a:rPr lang="en-GB" dirty="0" smtClean="0"/>
              <a:t>Intention to create legal relations</a:t>
            </a:r>
          </a:p>
          <a:p>
            <a:pPr lvl="1"/>
            <a:r>
              <a:rPr lang="en-GB" dirty="0" smtClean="0"/>
              <a:t>Terms of contract</a:t>
            </a:r>
          </a:p>
          <a:p>
            <a:pPr lvl="1"/>
            <a:endParaRPr lang="en-GB" dirty="0"/>
          </a:p>
          <a:p>
            <a:r>
              <a:rPr lang="en-GB" dirty="0" smtClean="0"/>
              <a:t>Activity</a:t>
            </a:r>
          </a:p>
          <a:p>
            <a:pPr lvl="1"/>
            <a:r>
              <a:rPr lang="en-GB" dirty="0" smtClean="0"/>
              <a:t>Work in groups to obtain details of cases outlined</a:t>
            </a:r>
          </a:p>
          <a:p>
            <a:pPr lvl="1"/>
            <a:r>
              <a:rPr lang="en-GB" dirty="0" smtClean="0"/>
              <a:t>OR other similar cases to describe the </a:t>
            </a:r>
            <a:r>
              <a:rPr lang="en-GB" dirty="0" smtClean="0"/>
              <a:t>issue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consideration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The answer to the question:</a:t>
            </a:r>
          </a:p>
          <a:p>
            <a:pPr lvl="1"/>
            <a:r>
              <a:rPr lang="en-GB" dirty="0" smtClean="0"/>
              <a:t>“Why are you entering this contract?” OR</a:t>
            </a:r>
          </a:p>
          <a:p>
            <a:pPr lvl="1"/>
            <a:r>
              <a:rPr lang="en-GB" dirty="0" smtClean="0"/>
              <a:t>“What are you receiving for being party to this contract?”</a:t>
            </a:r>
          </a:p>
          <a:p>
            <a:r>
              <a:rPr lang="en-GB" dirty="0" smtClean="0"/>
              <a:t>The benefit that each party gets (or expects to get) from the contractual deal</a:t>
            </a:r>
          </a:p>
          <a:p>
            <a:pPr lvl="1"/>
            <a:r>
              <a:rPr lang="en-GB" dirty="0" smtClean="0"/>
              <a:t>Either receive a benefit OR suffer </a:t>
            </a:r>
            <a:r>
              <a:rPr lang="en-GB" smtClean="0"/>
              <a:t>a detriment</a:t>
            </a:r>
            <a:endParaRPr lang="en-GB" dirty="0" smtClean="0"/>
          </a:p>
          <a:p>
            <a:r>
              <a:rPr lang="en-GB" dirty="0" smtClean="0"/>
              <a:t>Sometimes known as ‘value’</a:t>
            </a:r>
          </a:p>
          <a:p>
            <a:r>
              <a:rPr lang="en-GB" dirty="0" smtClean="0"/>
              <a:t>Executed consideration</a:t>
            </a:r>
          </a:p>
          <a:p>
            <a:r>
              <a:rPr lang="en-GB" dirty="0" smtClean="0"/>
              <a:t>Executory consideration</a:t>
            </a:r>
          </a:p>
          <a:p>
            <a:pPr lvl="1"/>
            <a:r>
              <a:rPr lang="en-GB" dirty="0" smtClean="0"/>
              <a:t>Dunlop v Selfridge [1915]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Executed consideration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930013" y="1759974"/>
            <a:ext cx="2601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Executed consideration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88026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664791" y="2340080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943897" y="2809386"/>
            <a:ext cx="174030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Advertisement in a paper: A £50 reward will be paid for the return of my dog. Please call Fred on 01234 567890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5057689" y="2796068"/>
            <a:ext cx="174030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Jenny finds the dog and returns to Fred.  Jenny successfully claims the reward</a:t>
            </a:r>
            <a:endParaRPr lang="en-GB" sz="14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809140" y="2241755"/>
            <a:ext cx="4129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809140" y="2241755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5943614" y="2236843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085312" y="2138514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1809140" y="2709412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938684" y="2704567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609599" y="6296297"/>
            <a:ext cx="396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Adapted from Smith &amp; Keenan, p269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Executory consideration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30013" y="1759974"/>
            <a:ext cx="2674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Executory consideration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288026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9658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43897" y="2809386"/>
            <a:ext cx="17403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Jones PLC promises to pay £1000 when a new computer is delivered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5057689" y="2796068"/>
            <a:ext cx="17403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Office Supplies Ltd promises to deliver the computer within a month</a:t>
            </a:r>
            <a:endParaRPr lang="en-GB" sz="1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809140" y="2241755"/>
            <a:ext cx="4129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943614" y="2236843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085312" y="2138514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809140" y="2709412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938684" y="2704567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822198" y="2226088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09599" y="6296297"/>
            <a:ext cx="396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Adapted from Smith &amp; Keenan, p269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 to consideration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It must have value, but need not be adequate</a:t>
            </a:r>
          </a:p>
          <a:p>
            <a:pPr lvl="1"/>
            <a:r>
              <a:rPr lang="en-GB" dirty="0" smtClean="0"/>
              <a:t>Thomas v Thomas [1842] 2 QB 851</a:t>
            </a:r>
          </a:p>
          <a:p>
            <a:pPr lvl="1"/>
            <a:r>
              <a:rPr lang="en-GB" dirty="0" smtClean="0"/>
              <a:t>Chappell Co Ltd v Nestl</a:t>
            </a:r>
            <a:r>
              <a:rPr lang="en-GB" dirty="0" smtClean="0">
                <a:latin typeface="Trebuchet MS" panose="020B0603020202020204" pitchFamily="34" charset="0"/>
              </a:rPr>
              <a:t>é Co Ltd [1959] AC 87</a:t>
            </a:r>
            <a:endParaRPr lang="en-GB" dirty="0" smtClean="0"/>
          </a:p>
          <a:p>
            <a:r>
              <a:rPr lang="en-GB" dirty="0" smtClean="0"/>
              <a:t>Performance of an existing contractual duty is not good consideration</a:t>
            </a:r>
          </a:p>
          <a:p>
            <a:pPr lvl="1"/>
            <a:r>
              <a:rPr lang="en-GB" dirty="0" err="1" smtClean="0"/>
              <a:t>Stilk</a:t>
            </a:r>
            <a:r>
              <a:rPr lang="en-GB" dirty="0" smtClean="0"/>
              <a:t> v Myrick [1809] EWHC KB J58</a:t>
            </a:r>
          </a:p>
          <a:p>
            <a:pPr lvl="1"/>
            <a:r>
              <a:rPr lang="en-GB" dirty="0" smtClean="0"/>
              <a:t>Shadwell v Shadwell [1860] EWHC CP J88</a:t>
            </a:r>
          </a:p>
          <a:p>
            <a:r>
              <a:rPr lang="en-GB" dirty="0" smtClean="0"/>
              <a:t>It must not be past</a:t>
            </a:r>
          </a:p>
          <a:p>
            <a:pPr lvl="1"/>
            <a:r>
              <a:rPr lang="en-GB" dirty="0" smtClean="0"/>
              <a:t>Re Casey’s patents, Stewart v Casey [1892] 1 </a:t>
            </a:r>
            <a:r>
              <a:rPr lang="en-GB" dirty="0" err="1" smtClean="0"/>
              <a:t>Ch</a:t>
            </a:r>
            <a:r>
              <a:rPr lang="en-GB" dirty="0" smtClean="0"/>
              <a:t> 104</a:t>
            </a:r>
          </a:p>
          <a:p>
            <a:pPr lvl="1"/>
            <a:r>
              <a:rPr lang="en-GB" dirty="0" smtClean="0"/>
              <a:t>Re </a:t>
            </a:r>
            <a:r>
              <a:rPr lang="en-GB" dirty="0" err="1" smtClean="0"/>
              <a:t>McArdle</a:t>
            </a:r>
            <a:r>
              <a:rPr lang="en-GB" dirty="0" smtClean="0"/>
              <a:t> [1951] </a:t>
            </a:r>
            <a:r>
              <a:rPr lang="en-GB" dirty="0" err="1" smtClean="0"/>
              <a:t>Ch</a:t>
            </a:r>
            <a:r>
              <a:rPr lang="en-GB" dirty="0" smtClean="0"/>
              <a:t> 669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1874840"/>
            <a:ext cx="6886575" cy="4421185"/>
          </a:xfrm>
        </p:spPr>
        <p:txBody>
          <a:bodyPr>
            <a:normAutofit/>
          </a:bodyPr>
          <a:lstStyle/>
          <a:p>
            <a:r>
              <a:rPr lang="en-GB" dirty="0"/>
              <a:t>Payment of a lesser sum than the amount due will not discharge the debt for a greater </a:t>
            </a:r>
            <a:r>
              <a:rPr lang="en-GB" dirty="0" smtClean="0"/>
              <a:t>sum</a:t>
            </a:r>
          </a:p>
          <a:p>
            <a:pPr lvl="1"/>
            <a:r>
              <a:rPr lang="en-GB" dirty="0" err="1" smtClean="0"/>
              <a:t>Pinnel’s</a:t>
            </a:r>
            <a:r>
              <a:rPr lang="en-GB" dirty="0" smtClean="0"/>
              <a:t> Case [1602] 5 Rep, 117</a:t>
            </a:r>
          </a:p>
          <a:p>
            <a:pPr lvl="1"/>
            <a:r>
              <a:rPr lang="en-GB" dirty="0" err="1" smtClean="0"/>
              <a:t>Foakes</a:t>
            </a:r>
            <a:r>
              <a:rPr lang="en-GB" dirty="0" smtClean="0"/>
              <a:t> v Beer [1883-4] LR 9 App </a:t>
            </a:r>
            <a:r>
              <a:rPr lang="en-GB" dirty="0" err="1" smtClean="0"/>
              <a:t>Cas</a:t>
            </a:r>
            <a:r>
              <a:rPr lang="en-GB" dirty="0" smtClean="0"/>
              <a:t> 605</a:t>
            </a:r>
          </a:p>
          <a:p>
            <a:pPr lvl="1"/>
            <a:r>
              <a:rPr lang="en-GB" dirty="0" err="1" smtClean="0"/>
              <a:t>Welby</a:t>
            </a:r>
            <a:r>
              <a:rPr lang="en-GB" dirty="0" smtClean="0"/>
              <a:t> v Drake [1825] 1 C&amp;P 557</a:t>
            </a:r>
          </a:p>
          <a:p>
            <a:r>
              <a:rPr lang="en-GB" dirty="0" smtClean="0"/>
              <a:t>It </a:t>
            </a:r>
            <a:r>
              <a:rPr lang="en-GB" dirty="0"/>
              <a:t>must move from the </a:t>
            </a:r>
            <a:r>
              <a:rPr lang="en-GB" dirty="0" smtClean="0"/>
              <a:t>promise</a:t>
            </a:r>
          </a:p>
          <a:p>
            <a:pPr lvl="1"/>
            <a:r>
              <a:rPr lang="en-GB" dirty="0" err="1"/>
              <a:t>Tweddle</a:t>
            </a:r>
            <a:r>
              <a:rPr lang="en-GB" dirty="0"/>
              <a:t> v Atkinson [1861] EWHC QB </a:t>
            </a:r>
            <a:r>
              <a:rPr lang="en-GB" dirty="0" smtClean="0"/>
              <a:t>J57</a:t>
            </a:r>
            <a:endParaRPr lang="en-GB" dirty="0"/>
          </a:p>
          <a:p>
            <a:r>
              <a:rPr lang="en-GB" dirty="0"/>
              <a:t>Promissory </a:t>
            </a:r>
            <a:r>
              <a:rPr lang="en-GB" dirty="0" smtClean="0"/>
              <a:t>estoppel</a:t>
            </a:r>
          </a:p>
          <a:p>
            <a:pPr lvl="1"/>
            <a:r>
              <a:rPr lang="en-GB" dirty="0" smtClean="0"/>
              <a:t>Central London Property Trust Ltd v High Trees House Ltd [1947]</a:t>
            </a:r>
          </a:p>
          <a:p>
            <a:pPr lvl="1"/>
            <a:r>
              <a:rPr lang="en-GB" dirty="0" smtClean="0"/>
              <a:t>Coombe v Coombe [1951] 2 KB 215</a:t>
            </a:r>
          </a:p>
          <a:p>
            <a:pPr lvl="1"/>
            <a:r>
              <a:rPr lang="en-GB" dirty="0" smtClean="0"/>
              <a:t>WJ Alan &amp; Co v El Nasr Export &amp; Import Co [1972] 2 All ER 127</a:t>
            </a:r>
          </a:p>
          <a:p>
            <a:pPr lvl="1"/>
            <a:r>
              <a:rPr lang="en-GB" dirty="0" smtClean="0"/>
              <a:t>D&amp;C Builders v Rees [1966] 2 WLR 28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Privity</a:t>
            </a:r>
            <a:r>
              <a:rPr lang="en-GB" dirty="0" smtClean="0"/>
              <a:t> of contract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50042"/>
          </a:xfrm>
        </p:spPr>
        <p:txBody>
          <a:bodyPr>
            <a:normAutofit/>
          </a:bodyPr>
          <a:lstStyle/>
          <a:p>
            <a:r>
              <a:rPr lang="en-GB" dirty="0" smtClean="0"/>
              <a:t>“The relation between in a contract which entitles them to sue each other but prevents a third party from doing so”</a:t>
            </a:r>
          </a:p>
          <a:p>
            <a:r>
              <a:rPr lang="en-GB" dirty="0" smtClean="0"/>
              <a:t>No </a:t>
            </a:r>
            <a:r>
              <a:rPr lang="en-GB" dirty="0" err="1" smtClean="0"/>
              <a:t>privity</a:t>
            </a:r>
            <a:r>
              <a:rPr lang="en-GB" dirty="0" smtClean="0"/>
              <a:t> of contract, no right to sue / cannot be sued</a:t>
            </a:r>
          </a:p>
          <a:p>
            <a:r>
              <a:rPr lang="en-GB" dirty="0" smtClean="0"/>
              <a:t>“A contract cannot impose obligations or confer rights arising under it to any person who is not a party”</a:t>
            </a:r>
          </a:p>
          <a:p>
            <a:pPr lvl="1"/>
            <a:r>
              <a:rPr lang="en-GB" dirty="0" smtClean="0"/>
              <a:t>Dunlop v Selfridge [1915]</a:t>
            </a:r>
          </a:p>
          <a:p>
            <a:pPr lvl="1"/>
            <a:r>
              <a:rPr lang="en-GB" dirty="0" err="1" smtClean="0"/>
              <a:t>Tweddle</a:t>
            </a:r>
            <a:r>
              <a:rPr lang="en-GB" dirty="0" smtClean="0"/>
              <a:t> v Atkinson [1861]</a:t>
            </a:r>
          </a:p>
          <a:p>
            <a:r>
              <a:rPr lang="en-GB" dirty="0" smtClean="0"/>
              <a:t>Exceptions:</a:t>
            </a:r>
          </a:p>
          <a:p>
            <a:pPr lvl="1"/>
            <a:r>
              <a:rPr lang="en-GB" dirty="0" smtClean="0"/>
              <a:t>The Contracts (Rights of Third Parties) Act 1999</a:t>
            </a:r>
          </a:p>
          <a:p>
            <a:pPr lvl="1"/>
            <a:r>
              <a:rPr lang="en-GB" dirty="0" smtClean="0"/>
              <a:t>Land law – leases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Intention to create legal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61552"/>
          </a:xfrm>
        </p:spPr>
        <p:txBody>
          <a:bodyPr>
            <a:normAutofit/>
          </a:bodyPr>
          <a:lstStyle/>
          <a:p>
            <a:r>
              <a:rPr lang="en-GB" dirty="0" smtClean="0"/>
              <a:t>Many agreements are not intended to be legally binding</a:t>
            </a:r>
          </a:p>
          <a:p>
            <a:r>
              <a:rPr lang="en-GB" dirty="0" smtClean="0"/>
              <a:t>In law, there is a distinction between:</a:t>
            </a:r>
          </a:p>
          <a:p>
            <a:r>
              <a:rPr lang="en-GB" dirty="0" smtClean="0"/>
              <a:t>Social and domestic agreements</a:t>
            </a:r>
          </a:p>
          <a:p>
            <a:pPr lvl="1"/>
            <a:r>
              <a:rPr lang="en-GB" dirty="0" smtClean="0"/>
              <a:t>Not assumed to create legal relations e.g. Balfour v Balfour [1919] and Jones v </a:t>
            </a:r>
            <a:r>
              <a:rPr lang="en-GB" dirty="0" err="1" smtClean="0"/>
              <a:t>Padavatton</a:t>
            </a:r>
            <a:r>
              <a:rPr lang="en-GB" dirty="0" smtClean="0"/>
              <a:t> [1969] 1 WLR 328</a:t>
            </a:r>
          </a:p>
          <a:p>
            <a:pPr lvl="1"/>
            <a:r>
              <a:rPr lang="en-GB" dirty="0" smtClean="0"/>
              <a:t>Depends on the formality of the agreement e.g. Spelling v John Spelling [1973] QB 87 and Parker v Clark [1960] 1 All ER 93</a:t>
            </a:r>
          </a:p>
          <a:p>
            <a:r>
              <a:rPr lang="en-GB" dirty="0" smtClean="0"/>
              <a:t>Agreements made in a commercial context</a:t>
            </a:r>
          </a:p>
          <a:p>
            <a:pPr lvl="1"/>
            <a:r>
              <a:rPr lang="en-GB" dirty="0" smtClean="0"/>
              <a:t>DOES assume intent to create legal relations</a:t>
            </a:r>
          </a:p>
          <a:p>
            <a:pPr lvl="1"/>
            <a:r>
              <a:rPr lang="en-GB" dirty="0" smtClean="0"/>
              <a:t>Edwards v Skyways [1964] 1 WLR 249</a:t>
            </a:r>
          </a:p>
          <a:p>
            <a:pPr lvl="1"/>
            <a:r>
              <a:rPr lang="en-GB" dirty="0" smtClean="0"/>
              <a:t>Jones v Vernon Pools [1938] 2 All ER 626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of a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</a:t>
            </a:r>
          </a:p>
          <a:p>
            <a:pPr lvl="1"/>
            <a:r>
              <a:rPr lang="en-GB" dirty="0" smtClean="0"/>
              <a:t>Stated, could bring about breach of contract if not fulfilled</a:t>
            </a:r>
            <a:endParaRPr lang="en-GB" dirty="0"/>
          </a:p>
          <a:p>
            <a:r>
              <a:rPr lang="en-GB" dirty="0" smtClean="0"/>
              <a:t>Terms and representations </a:t>
            </a:r>
          </a:p>
          <a:p>
            <a:pPr lvl="1"/>
            <a:r>
              <a:rPr lang="en-GB" dirty="0" smtClean="0"/>
              <a:t>Important to distinguish</a:t>
            </a:r>
          </a:p>
          <a:p>
            <a:pPr lvl="1"/>
            <a:r>
              <a:rPr lang="en-GB" dirty="0" smtClean="0"/>
              <a:t>Representation – not a contractual term</a:t>
            </a:r>
          </a:p>
          <a:p>
            <a:r>
              <a:rPr lang="en-GB" dirty="0" smtClean="0"/>
              <a:t>Implied </a:t>
            </a:r>
          </a:p>
          <a:p>
            <a:pPr lvl="1"/>
            <a:r>
              <a:rPr lang="en-GB" dirty="0" smtClean="0"/>
              <a:t>Not express, implied by custom, the courts or statute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Vitiating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Factors which affect the validity of contracts</a:t>
            </a:r>
          </a:p>
          <a:p>
            <a:r>
              <a:rPr lang="en-GB" dirty="0" smtClean="0"/>
              <a:t>Relates to:</a:t>
            </a:r>
          </a:p>
          <a:p>
            <a:pPr lvl="1"/>
            <a:r>
              <a:rPr lang="en-GB" dirty="0" smtClean="0"/>
              <a:t>Capacity of the parties</a:t>
            </a:r>
          </a:p>
          <a:p>
            <a:pPr lvl="1"/>
            <a:r>
              <a:rPr lang="en-GB" dirty="0" smtClean="0"/>
              <a:t>Mistake</a:t>
            </a:r>
          </a:p>
          <a:p>
            <a:pPr lvl="2"/>
            <a:r>
              <a:rPr lang="en-GB" dirty="0" smtClean="0"/>
              <a:t>Craddock Bros v Hunt [1923] </a:t>
            </a:r>
            <a:r>
              <a:rPr lang="en-GB" dirty="0" err="1" smtClean="0"/>
              <a:t>Ch</a:t>
            </a:r>
            <a:r>
              <a:rPr lang="en-GB" dirty="0" smtClean="0"/>
              <a:t> 136</a:t>
            </a:r>
          </a:p>
          <a:p>
            <a:pPr lvl="1"/>
            <a:r>
              <a:rPr lang="en-GB" dirty="0" smtClean="0"/>
              <a:t>Misrepresentation</a:t>
            </a:r>
          </a:p>
          <a:p>
            <a:pPr lvl="2"/>
            <a:r>
              <a:rPr lang="en-GB" dirty="0" smtClean="0"/>
              <a:t>Gosling v Anderson [1972] The Times</a:t>
            </a:r>
          </a:p>
          <a:p>
            <a:pPr lvl="1"/>
            <a:r>
              <a:rPr lang="en-GB" dirty="0" smtClean="0"/>
              <a:t>Illegality </a:t>
            </a:r>
          </a:p>
          <a:p>
            <a:pPr lvl="2"/>
            <a:r>
              <a:rPr lang="en-GB" dirty="0" smtClean="0"/>
              <a:t>Stevens v </a:t>
            </a:r>
            <a:r>
              <a:rPr lang="en-GB" dirty="0" err="1" smtClean="0"/>
              <a:t>Gourley</a:t>
            </a:r>
            <a:r>
              <a:rPr lang="en-GB" dirty="0" smtClean="0"/>
              <a:t> [1859] 7 CB NS 99</a:t>
            </a:r>
          </a:p>
          <a:p>
            <a:pPr lvl="2"/>
            <a:r>
              <a:rPr lang="en-GB" dirty="0" smtClean="0"/>
              <a:t>Townshend Builders Ltd v Cinema News [1959] 1 WLR 119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Discharge of a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Where a contract is at its end</a:t>
            </a:r>
          </a:p>
          <a:p>
            <a:r>
              <a:rPr lang="en-GB" dirty="0" smtClean="0"/>
              <a:t>Differing methods:</a:t>
            </a:r>
          </a:p>
          <a:p>
            <a:pPr lvl="1"/>
            <a:r>
              <a:rPr lang="en-GB" dirty="0" smtClean="0"/>
              <a:t>Performance</a:t>
            </a:r>
          </a:p>
          <a:p>
            <a:pPr lvl="1"/>
            <a:r>
              <a:rPr lang="en-GB" dirty="0" smtClean="0"/>
              <a:t>Agreement</a:t>
            </a:r>
          </a:p>
          <a:p>
            <a:pPr lvl="1"/>
            <a:r>
              <a:rPr lang="en-GB" dirty="0" smtClean="0"/>
              <a:t>Frustration</a:t>
            </a:r>
          </a:p>
          <a:p>
            <a:pPr lvl="2"/>
            <a:r>
              <a:rPr lang="en-GB" dirty="0" smtClean="0"/>
              <a:t>Walton Harvey Ltd v Walker &amp; </a:t>
            </a:r>
            <a:r>
              <a:rPr lang="en-GB" dirty="0" err="1" smtClean="0"/>
              <a:t>Homfrays</a:t>
            </a:r>
            <a:r>
              <a:rPr lang="en-GB" dirty="0" smtClean="0"/>
              <a:t> Ltd [1931]</a:t>
            </a:r>
          </a:p>
          <a:p>
            <a:pPr lvl="1"/>
            <a:r>
              <a:rPr lang="en-GB" dirty="0" smtClean="0"/>
              <a:t>Breach of an appropriate term of the contract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‘Battle of the Forms’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parties imposing standard T&amp;Cs</a:t>
            </a:r>
          </a:p>
          <a:p>
            <a:pPr lvl="1"/>
            <a:r>
              <a:rPr lang="en-GB" dirty="0" smtClean="0"/>
              <a:t>i.e. A offers to buy goods from B using their standard T&amp;Cs</a:t>
            </a:r>
          </a:p>
          <a:p>
            <a:pPr lvl="1"/>
            <a:r>
              <a:rPr lang="en-GB" dirty="0" smtClean="0"/>
              <a:t>B accepts the offer on basis of its own standard T&amp;Cs</a:t>
            </a:r>
          </a:p>
          <a:p>
            <a:r>
              <a:rPr lang="en-GB" dirty="0" smtClean="0"/>
              <a:t>Which terms prevail?</a:t>
            </a:r>
          </a:p>
          <a:p>
            <a:r>
              <a:rPr lang="en-GB" dirty="0" smtClean="0"/>
              <a:t>“Last-shot” principle</a:t>
            </a:r>
          </a:p>
          <a:p>
            <a:r>
              <a:rPr lang="en-GB" dirty="0" smtClean="0"/>
              <a:t>Is there a counter-offer rather than acceptance?</a:t>
            </a:r>
          </a:p>
          <a:p>
            <a:r>
              <a:rPr lang="en-GB" dirty="0" smtClean="0"/>
              <a:t>Cases highlight issues to this:</a:t>
            </a:r>
          </a:p>
          <a:p>
            <a:pPr lvl="1"/>
            <a:r>
              <a:rPr lang="en-GB" dirty="0" smtClean="0"/>
              <a:t>Butler Machine Tool Co Ltd v Ex-Cell-O Corporation (England) Ltd [1979]</a:t>
            </a:r>
          </a:p>
          <a:p>
            <a:pPr lvl="1"/>
            <a:r>
              <a:rPr lang="en-GB" dirty="0" smtClean="0"/>
              <a:t>B.R.S v Arthur </a:t>
            </a:r>
            <a:r>
              <a:rPr lang="en-GB" dirty="0" err="1" smtClean="0"/>
              <a:t>Crutchley</a:t>
            </a:r>
            <a:r>
              <a:rPr lang="en-GB" dirty="0" smtClean="0"/>
              <a:t> Ltd [1968]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451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‘Battle of the Forms’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exceptions…</a:t>
            </a:r>
          </a:p>
          <a:p>
            <a:pPr lvl="1"/>
            <a:r>
              <a:rPr lang="en-GB" dirty="0" smtClean="0"/>
              <a:t>Specialist Insulation Ltd v Pro-Duct (Fife) Ltd [2012]</a:t>
            </a:r>
          </a:p>
          <a:p>
            <a:r>
              <a:rPr lang="en-GB" dirty="0" smtClean="0"/>
              <a:t>Resolution:</a:t>
            </a:r>
          </a:p>
          <a:p>
            <a:pPr lvl="1"/>
            <a:r>
              <a:rPr lang="en-GB" dirty="0" smtClean="0"/>
              <a:t>Prevail clauses</a:t>
            </a:r>
          </a:p>
          <a:p>
            <a:pPr lvl="1"/>
            <a:r>
              <a:rPr lang="en-GB" dirty="0" smtClean="0"/>
              <a:t>Written records / agreement</a:t>
            </a:r>
          </a:p>
          <a:p>
            <a:pPr lvl="1"/>
            <a:r>
              <a:rPr lang="en-GB" dirty="0" smtClean="0"/>
              <a:t>Negotiation</a:t>
            </a:r>
          </a:p>
          <a:p>
            <a:pPr lvl="1"/>
            <a:r>
              <a:rPr lang="en-GB" dirty="0" smtClean="0"/>
              <a:t>Performance </a:t>
            </a:r>
          </a:p>
          <a:p>
            <a:pPr lvl="1"/>
            <a:r>
              <a:rPr lang="en-GB" dirty="0" smtClean="0"/>
              <a:t>Include T&amp;Cs with correspondence</a:t>
            </a:r>
          </a:p>
        </p:txBody>
      </p:sp>
    </p:spTree>
    <p:extLst>
      <p:ext uri="{BB962C8B-B14F-4D97-AF65-F5344CB8AC3E}">
        <p14:creationId xmlns:p14="http://schemas.microsoft.com/office/powerpoint/2010/main" val="1954907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groups, look up the cases not described (or similar) to help understanding on issues raised</a:t>
            </a:r>
          </a:p>
          <a:p>
            <a:pPr lvl="1"/>
            <a:r>
              <a:rPr lang="en-GB" dirty="0" smtClean="0"/>
              <a:t>5 groups:</a:t>
            </a:r>
          </a:p>
          <a:p>
            <a:pPr lvl="2"/>
            <a:r>
              <a:rPr lang="en-GB" dirty="0" smtClean="0"/>
              <a:t>Cases regarding consideration</a:t>
            </a:r>
          </a:p>
          <a:p>
            <a:pPr lvl="2"/>
            <a:r>
              <a:rPr lang="en-GB" dirty="0" smtClean="0"/>
              <a:t>Cases regarding exceptions</a:t>
            </a:r>
          </a:p>
          <a:p>
            <a:pPr lvl="2"/>
            <a:r>
              <a:rPr lang="en-GB" dirty="0" smtClean="0"/>
              <a:t>Cases regarding promissory estoppel</a:t>
            </a:r>
          </a:p>
          <a:p>
            <a:pPr lvl="2"/>
            <a:r>
              <a:rPr lang="en-GB" dirty="0" smtClean="0"/>
              <a:t>Cases regarding intent to create legal relations</a:t>
            </a:r>
          </a:p>
          <a:p>
            <a:pPr lvl="2"/>
            <a:r>
              <a:rPr lang="en-GB" dirty="0" smtClean="0"/>
              <a:t>Cases regarding vitiating factors</a:t>
            </a:r>
          </a:p>
          <a:p>
            <a:r>
              <a:rPr lang="en-GB" dirty="0" smtClean="0"/>
              <a:t>ALL to compare the cases:</a:t>
            </a:r>
          </a:p>
          <a:p>
            <a:pPr lvl="1"/>
            <a:r>
              <a:rPr lang="en-GB" dirty="0" smtClean="0"/>
              <a:t>Coward v Motor Insurance Bureau [1963] 1 QB 359</a:t>
            </a:r>
          </a:p>
          <a:p>
            <a:pPr lvl="1"/>
            <a:r>
              <a:rPr lang="en-GB" dirty="0" smtClean="0"/>
              <a:t>Albert v Motor Insurance Bureau [1971] 3WLR 291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Westlaw – as accessed through UWTSD library resources (databases A-Z)</a:t>
            </a:r>
          </a:p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3569</TotalTime>
  <Words>974</Words>
  <Application>Microsoft Office PowerPoint</Application>
  <PresentationFormat>On-screen Show (4:3)</PresentationFormat>
  <Paragraphs>149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Law for the Built Environment</vt:lpstr>
      <vt:lpstr>Recap from last week</vt:lpstr>
      <vt:lpstr>Topics for today </vt:lpstr>
      <vt:lpstr>What is consideration</vt:lpstr>
      <vt:lpstr>Executed consideration</vt:lpstr>
      <vt:lpstr>Executory consideration</vt:lpstr>
      <vt:lpstr>Rules to consideration</vt:lpstr>
      <vt:lpstr>Exceptions</vt:lpstr>
      <vt:lpstr>Privity of contract</vt:lpstr>
      <vt:lpstr>Intention to create legal relations</vt:lpstr>
      <vt:lpstr>Terms of a contract</vt:lpstr>
      <vt:lpstr>Vitiating factors</vt:lpstr>
      <vt:lpstr>Discharge of a contract</vt:lpstr>
      <vt:lpstr>‘Battle of the Forms’</vt:lpstr>
      <vt:lpstr>‘Battle of the Forms’</vt:lpstr>
      <vt:lpstr>Exercises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62</cp:revision>
  <cp:lastPrinted>2015-10-26T09:16:27Z</cp:lastPrinted>
  <dcterms:created xsi:type="dcterms:W3CDTF">2015-09-28T07:46:28Z</dcterms:created>
  <dcterms:modified xsi:type="dcterms:W3CDTF">2017-11-02T10:10:35Z</dcterms:modified>
</cp:coreProperties>
</file>