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341" r:id="rId2"/>
    <p:sldId id="316" r:id="rId3"/>
    <p:sldId id="334" r:id="rId4"/>
    <p:sldId id="346" r:id="rId5"/>
    <p:sldId id="335" r:id="rId6"/>
    <p:sldId id="336" r:id="rId7"/>
    <p:sldId id="337" r:id="rId8"/>
    <p:sldId id="345" r:id="rId9"/>
    <p:sldId id="338" r:id="rId10"/>
    <p:sldId id="259" r:id="rId11"/>
    <p:sldId id="320" r:id="rId12"/>
    <p:sldId id="322" r:id="rId13"/>
    <p:sldId id="323" r:id="rId14"/>
    <p:sldId id="325" r:id="rId15"/>
    <p:sldId id="326" r:id="rId16"/>
    <p:sldId id="347" r:id="rId17"/>
    <p:sldId id="339" r:id="rId18"/>
    <p:sldId id="340" r:id="rId19"/>
    <p:sldId id="342" r:id="rId20"/>
    <p:sldId id="343" r:id="rId21"/>
    <p:sldId id="321" r:id="rId2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D8AF55-CA62-4518-A404-D699992FBBC7}" type="datetimeFigureOut">
              <a:rPr lang="en-GB" smtClean="0"/>
              <a:t>07/11/2019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14C826-B2D2-4D18-97D2-0F4A1B18F1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79798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D8AF55-CA62-4518-A404-D699992FBBC7}" type="datetimeFigureOut">
              <a:rPr lang="en-GB" smtClean="0"/>
              <a:t>07/11/2019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14C826-B2D2-4D18-97D2-0F4A1B18F1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1383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D8AF55-CA62-4518-A404-D699992FBBC7}" type="datetimeFigureOut">
              <a:rPr lang="en-GB" smtClean="0"/>
              <a:t>07/11/2019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14C826-B2D2-4D18-97D2-0F4A1B18F1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81839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D8AF55-CA62-4518-A404-D699992FBBC7}" type="datetimeFigureOut">
              <a:rPr lang="en-GB" smtClean="0"/>
              <a:t>07/11/2019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14C826-B2D2-4D18-97D2-0F4A1B18F1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06805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D8AF55-CA62-4518-A404-D699992FBBC7}" type="datetimeFigureOut">
              <a:rPr lang="en-GB" smtClean="0"/>
              <a:t>07/11/2019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14C826-B2D2-4D18-97D2-0F4A1B18F1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39976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D8AF55-CA62-4518-A404-D699992FBBC7}" type="datetimeFigureOut">
              <a:rPr lang="en-GB" smtClean="0"/>
              <a:t>07/11/2019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14C826-B2D2-4D18-97D2-0F4A1B18F1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56071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D8AF55-CA62-4518-A404-D699992FBBC7}" type="datetimeFigureOut">
              <a:rPr lang="en-GB" smtClean="0"/>
              <a:t>07/11/2019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14C826-B2D2-4D18-97D2-0F4A1B18F1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82821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D8AF55-CA62-4518-A404-D699992FBBC7}" type="datetimeFigureOut">
              <a:rPr lang="en-GB" smtClean="0"/>
              <a:t>07/11/2019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14C826-B2D2-4D18-97D2-0F4A1B18F1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305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D8AF55-CA62-4518-A404-D699992FBBC7}" type="datetimeFigureOut">
              <a:rPr lang="en-GB" smtClean="0"/>
              <a:t>07/11/2019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14C826-B2D2-4D18-97D2-0F4A1B18F1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02095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D8AF55-CA62-4518-A404-D699992FBBC7}" type="datetimeFigureOut">
              <a:rPr lang="en-GB" smtClean="0"/>
              <a:t>07/11/2019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14C826-B2D2-4D18-97D2-0F4A1B18F1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22464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D8AF55-CA62-4518-A404-D699992FBBC7}" type="datetimeFigureOut">
              <a:rPr lang="en-GB" smtClean="0"/>
              <a:t>07/11/2019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14C826-B2D2-4D18-97D2-0F4A1B18F1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46532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600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D8AF55-CA62-4518-A404-D699992FBBC7}" type="datetimeFigureOut">
              <a:rPr lang="en-GB" smtClean="0"/>
              <a:t>07/11/2019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14C826-B2D2-4D18-97D2-0F4A1B18F1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499794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0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 cstate="print"/>
          <a:srcRect l="13259" t="13259" r="12571" b="11463"/>
          <a:stretch>
            <a:fillRect/>
          </a:stretch>
        </p:blipFill>
        <p:spPr bwMode="auto">
          <a:xfrm>
            <a:off x="1893075" y="405283"/>
            <a:ext cx="5357850" cy="54378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Subtitle 2"/>
          <p:cNvSpPr>
            <a:spLocks noGrp="1"/>
          </p:cNvSpPr>
          <p:nvPr>
            <p:ph type="subTitle" idx="1"/>
          </p:nvPr>
        </p:nvSpPr>
        <p:spPr>
          <a:xfrm>
            <a:off x="107504" y="6237312"/>
            <a:ext cx="8928992" cy="478904"/>
          </a:xfrm>
        </p:spPr>
        <p:txBody>
          <a:bodyPr>
            <a:normAutofit/>
          </a:bodyPr>
          <a:lstStyle/>
          <a:p>
            <a:pPr algn="l"/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01 – BSK logo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69346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7504" y="6237312"/>
            <a:ext cx="8928992" cy="478904"/>
          </a:xfrm>
        </p:spPr>
        <p:txBody>
          <a:bodyPr>
            <a:normAutofit/>
          </a:bodyPr>
          <a:lstStyle/>
          <a:p>
            <a:pPr algn="l"/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02 – CV / </a:t>
            </a:r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Resumé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Part 1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467544" y="332656"/>
            <a:ext cx="8136904" cy="523220"/>
          </a:xfrm>
          <a:prstGeom prst="rect">
            <a:avLst/>
          </a:prstGeom>
          <a:solidFill>
            <a:srgbClr val="660066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smtClean="0">
                <a:latin typeface="Arial" pitchFamily="34" charset="0"/>
                <a:cs typeface="Arial" pitchFamily="34" charset="0"/>
              </a:rPr>
              <a:t>CURRICULUM VITAE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467544" y="941226"/>
            <a:ext cx="8136904" cy="5293757"/>
          </a:xfrm>
          <a:prstGeom prst="rect">
            <a:avLst/>
          </a:prstGeom>
          <a:solidFill>
            <a:srgbClr val="660066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600" b="1" dirty="0" smtClean="0">
                <a:latin typeface="Arial" pitchFamily="34" charset="0"/>
                <a:cs typeface="Arial" pitchFamily="34" charset="0"/>
              </a:rPr>
              <a:t>BASIC DETAILS</a:t>
            </a:r>
          </a:p>
          <a:p>
            <a:pPr algn="ctr"/>
            <a:r>
              <a:rPr lang="en-US" sz="2600" b="1" dirty="0" smtClean="0">
                <a:latin typeface="Arial" pitchFamily="34" charset="0"/>
                <a:cs typeface="Arial" pitchFamily="34" charset="0"/>
              </a:rPr>
              <a:t>Full Name</a:t>
            </a:r>
          </a:p>
          <a:p>
            <a:pPr algn="ctr"/>
            <a:r>
              <a:rPr lang="en-US" sz="2600" b="1" dirty="0" smtClean="0">
                <a:latin typeface="Arial" pitchFamily="34" charset="0"/>
                <a:cs typeface="Arial" pitchFamily="34" charset="0"/>
              </a:rPr>
              <a:t>Nationality and Place of Birth</a:t>
            </a:r>
          </a:p>
          <a:p>
            <a:pPr algn="ctr"/>
            <a:r>
              <a:rPr lang="en-US" sz="2600" b="1" dirty="0" smtClean="0">
                <a:latin typeface="Arial" pitchFamily="34" charset="0"/>
                <a:cs typeface="Arial" pitchFamily="34" charset="0"/>
              </a:rPr>
              <a:t>Date of Birth</a:t>
            </a:r>
          </a:p>
          <a:p>
            <a:pPr algn="ctr"/>
            <a:r>
              <a:rPr lang="en-US" sz="2600" b="1" dirty="0" smtClean="0">
                <a:latin typeface="Arial" pitchFamily="34" charset="0"/>
                <a:cs typeface="Arial" pitchFamily="34" charset="0"/>
              </a:rPr>
              <a:t>Marital Status</a:t>
            </a:r>
          </a:p>
          <a:p>
            <a:pPr algn="ctr"/>
            <a:r>
              <a:rPr lang="en-US" sz="2600" b="1" dirty="0" smtClean="0">
                <a:latin typeface="Arial" pitchFamily="34" charset="0"/>
                <a:cs typeface="Arial" pitchFamily="34" charset="0"/>
              </a:rPr>
              <a:t>Dependents</a:t>
            </a:r>
          </a:p>
          <a:p>
            <a:pPr algn="ctr"/>
            <a:r>
              <a:rPr lang="en-US" sz="2600" b="1" dirty="0" smtClean="0">
                <a:latin typeface="Arial" pitchFamily="34" charset="0"/>
                <a:cs typeface="Arial" pitchFamily="34" charset="0"/>
              </a:rPr>
              <a:t>Contact Details:</a:t>
            </a:r>
          </a:p>
          <a:p>
            <a:pPr marL="457200" indent="-457200" algn="ctr">
              <a:buFont typeface="Arial" panose="020B0604020202020204" pitchFamily="34" charset="0"/>
              <a:buChar char="•"/>
            </a:pPr>
            <a:r>
              <a:rPr lang="en-US" sz="2600" b="1" dirty="0" smtClean="0">
                <a:latin typeface="Arial" pitchFamily="34" charset="0"/>
                <a:cs typeface="Arial" pitchFamily="34" charset="0"/>
              </a:rPr>
              <a:t>Postal Address with Postcode</a:t>
            </a:r>
          </a:p>
          <a:p>
            <a:pPr marL="457200" indent="-457200" algn="ctr">
              <a:buFont typeface="Arial" panose="020B0604020202020204" pitchFamily="34" charset="0"/>
              <a:buChar char="•"/>
            </a:pPr>
            <a:r>
              <a:rPr lang="en-US" sz="2600" b="1" dirty="0" smtClean="0">
                <a:latin typeface="Arial" pitchFamily="34" charset="0"/>
                <a:cs typeface="Arial" pitchFamily="34" charset="0"/>
              </a:rPr>
              <a:t>Landline 0044 (0) +</a:t>
            </a:r>
          </a:p>
          <a:p>
            <a:pPr marL="457200" indent="-457200" algn="ctr">
              <a:buFont typeface="Arial" panose="020B0604020202020204" pitchFamily="34" charset="0"/>
              <a:buChar char="•"/>
            </a:pPr>
            <a:r>
              <a:rPr lang="en-US" sz="2600" b="1" dirty="0" smtClean="0">
                <a:latin typeface="Arial" pitchFamily="34" charset="0"/>
                <a:cs typeface="Arial" pitchFamily="34" charset="0"/>
              </a:rPr>
              <a:t>Mobile 0044 +</a:t>
            </a:r>
          </a:p>
          <a:p>
            <a:pPr marL="457200" indent="-457200" algn="ctr">
              <a:buFont typeface="Arial" panose="020B0604020202020204" pitchFamily="34" charset="0"/>
              <a:buChar char="•"/>
            </a:pPr>
            <a:r>
              <a:rPr lang="en-US" sz="2600" b="1" dirty="0" smtClean="0">
                <a:latin typeface="Arial" pitchFamily="34" charset="0"/>
                <a:cs typeface="Arial" pitchFamily="34" charset="0"/>
              </a:rPr>
              <a:t>Skype and WhatsApp</a:t>
            </a:r>
          </a:p>
          <a:p>
            <a:pPr marL="457200" indent="-457200" algn="ctr">
              <a:buFont typeface="Arial" panose="020B0604020202020204" pitchFamily="34" charset="0"/>
              <a:buChar char="•"/>
            </a:pPr>
            <a:r>
              <a:rPr lang="en-US" sz="2600" b="1" dirty="0" smtClean="0">
                <a:latin typeface="Arial" pitchFamily="34" charset="0"/>
                <a:cs typeface="Arial" pitchFamily="34" charset="0"/>
              </a:rPr>
              <a:t>Email (NOT gorgeousme@gmail.com)</a:t>
            </a:r>
          </a:p>
          <a:p>
            <a:pPr marL="457200" indent="-457200" algn="ctr">
              <a:buFont typeface="Arial" panose="020B0604020202020204" pitchFamily="34" charset="0"/>
              <a:buChar char="•"/>
            </a:pPr>
            <a:r>
              <a:rPr lang="en-US" sz="2600" b="1" dirty="0" smtClean="0">
                <a:latin typeface="Arial" pitchFamily="34" charset="0"/>
                <a:cs typeface="Arial" pitchFamily="34" charset="0"/>
              </a:rPr>
              <a:t>Full face business photograph embedded</a:t>
            </a:r>
          </a:p>
        </p:txBody>
      </p:sp>
    </p:spTree>
    <p:extLst>
      <p:ext uri="{BB962C8B-B14F-4D97-AF65-F5344CB8AC3E}">
        <p14:creationId xmlns:p14="http://schemas.microsoft.com/office/powerpoint/2010/main" val="20187917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7504" y="6237312"/>
            <a:ext cx="8928992" cy="478904"/>
          </a:xfrm>
        </p:spPr>
        <p:txBody>
          <a:bodyPr>
            <a:normAutofit/>
          </a:bodyPr>
          <a:lstStyle/>
          <a:p>
            <a:pPr algn="l"/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03 – CV / </a:t>
            </a:r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Resumé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Part 2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467544" y="332656"/>
            <a:ext cx="8136904" cy="523220"/>
          </a:xfrm>
          <a:prstGeom prst="rect">
            <a:avLst/>
          </a:prstGeom>
          <a:solidFill>
            <a:srgbClr val="660066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smtClean="0">
                <a:latin typeface="Arial" pitchFamily="34" charset="0"/>
                <a:cs typeface="Arial" pitchFamily="34" charset="0"/>
              </a:rPr>
              <a:t>CURRICULUM VITAE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467544" y="941226"/>
            <a:ext cx="8136904" cy="4832092"/>
          </a:xfrm>
          <a:prstGeom prst="rect">
            <a:avLst/>
          </a:prstGeom>
          <a:solidFill>
            <a:srgbClr val="660066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smtClean="0">
                <a:latin typeface="Arial" pitchFamily="34" charset="0"/>
                <a:cs typeface="Arial" pitchFamily="34" charset="0"/>
              </a:rPr>
              <a:t>EDUCATION</a:t>
            </a:r>
          </a:p>
          <a:p>
            <a:pPr algn="ctr"/>
            <a:r>
              <a:rPr lang="en-US" sz="2800" b="1" dirty="0" smtClean="0">
                <a:latin typeface="Arial" pitchFamily="34" charset="0"/>
                <a:cs typeface="Arial" pitchFamily="34" charset="0"/>
              </a:rPr>
              <a:t>Name of High School / 6</a:t>
            </a:r>
            <a:r>
              <a:rPr lang="en-US" sz="2800" b="1" baseline="30000" dirty="0" smtClean="0">
                <a:latin typeface="Arial" pitchFamily="34" charset="0"/>
                <a:cs typeface="Arial" pitchFamily="34" charset="0"/>
              </a:rPr>
              <a:t>th</a:t>
            </a:r>
            <a:r>
              <a:rPr lang="en-US" sz="2800" b="1" dirty="0" smtClean="0">
                <a:latin typeface="Arial" pitchFamily="34" charset="0"/>
                <a:cs typeface="Arial" pitchFamily="34" charset="0"/>
              </a:rPr>
              <a:t> Form College</a:t>
            </a:r>
          </a:p>
          <a:p>
            <a:pPr algn="ctr"/>
            <a:r>
              <a:rPr lang="en-US" sz="2800" b="1" dirty="0" smtClean="0">
                <a:latin typeface="Arial" pitchFamily="34" charset="0"/>
                <a:cs typeface="Arial" pitchFamily="34" charset="0"/>
              </a:rPr>
              <a:t>Qualifications:</a:t>
            </a:r>
          </a:p>
          <a:p>
            <a:pPr marL="457200" indent="-457200" algn="ctr">
              <a:buFont typeface="Arial" panose="020B0604020202020204" pitchFamily="34" charset="0"/>
              <a:buChar char="•"/>
            </a:pPr>
            <a:r>
              <a:rPr lang="en-US" sz="2800" b="1" dirty="0" smtClean="0">
                <a:latin typeface="Arial" pitchFamily="34" charset="0"/>
                <a:cs typeface="Arial" pitchFamily="34" charset="0"/>
              </a:rPr>
              <a:t>(I)GCSE A*- C passes</a:t>
            </a:r>
          </a:p>
          <a:p>
            <a:pPr marL="457200" indent="-457200" algn="ctr">
              <a:buFont typeface="Arial" panose="020B0604020202020204" pitchFamily="34" charset="0"/>
              <a:buChar char="•"/>
            </a:pPr>
            <a:r>
              <a:rPr lang="en-US" sz="2800" b="1" dirty="0" smtClean="0">
                <a:latin typeface="Arial" pitchFamily="34" charset="0"/>
                <a:cs typeface="Arial" pitchFamily="34" charset="0"/>
              </a:rPr>
              <a:t>AS and/or A-level passes with grades</a:t>
            </a:r>
          </a:p>
          <a:p>
            <a:pPr marL="457200" indent="-457200" algn="ctr">
              <a:buFont typeface="Arial" panose="020B0604020202020204" pitchFamily="34" charset="0"/>
              <a:buChar char="•"/>
            </a:pPr>
            <a:r>
              <a:rPr lang="en-US" sz="2800" b="1" dirty="0" smtClean="0">
                <a:latin typeface="Arial" pitchFamily="34" charset="0"/>
                <a:cs typeface="Arial" pitchFamily="34" charset="0"/>
              </a:rPr>
              <a:t>Equivalent qualifications with grades</a:t>
            </a:r>
          </a:p>
          <a:p>
            <a:pPr algn="ctr"/>
            <a:endParaRPr lang="en-US" sz="2800" b="1" dirty="0">
              <a:latin typeface="Arial" pitchFamily="34" charset="0"/>
              <a:cs typeface="Arial" pitchFamily="34" charset="0"/>
            </a:endParaRPr>
          </a:p>
          <a:p>
            <a:pPr algn="ctr"/>
            <a:r>
              <a:rPr lang="en-US" sz="2800" b="1" dirty="0" smtClean="0">
                <a:latin typeface="Arial" pitchFamily="34" charset="0"/>
                <a:cs typeface="Arial" pitchFamily="34" charset="0"/>
              </a:rPr>
              <a:t>Name of University</a:t>
            </a:r>
          </a:p>
          <a:p>
            <a:pPr marL="457200" indent="-457200" algn="ctr">
              <a:buFont typeface="Arial" panose="020B0604020202020204" pitchFamily="34" charset="0"/>
              <a:buChar char="•"/>
            </a:pPr>
            <a:r>
              <a:rPr lang="en-US" sz="2800" b="1" dirty="0" smtClean="0">
                <a:latin typeface="Arial" pitchFamily="34" charset="0"/>
                <a:cs typeface="Arial" pitchFamily="34" charset="0"/>
              </a:rPr>
              <a:t>Degree(s) with level (</a:t>
            </a:r>
            <a:r>
              <a:rPr lang="en-US" sz="2800" b="1" dirty="0" err="1" smtClean="0">
                <a:latin typeface="Arial" pitchFamily="34" charset="0"/>
                <a:cs typeface="Arial" pitchFamily="34" charset="0"/>
              </a:rPr>
              <a:t>eg</a:t>
            </a:r>
            <a:r>
              <a:rPr lang="en-US" sz="28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2800" b="1" dirty="0" err="1" smtClean="0">
                <a:latin typeface="Arial" pitchFamily="34" charset="0"/>
                <a:cs typeface="Arial" pitchFamily="34" charset="0"/>
              </a:rPr>
              <a:t>Hons</a:t>
            </a:r>
            <a:r>
              <a:rPr lang="en-US" sz="2800" b="1" dirty="0" smtClean="0">
                <a:latin typeface="Arial" pitchFamily="34" charset="0"/>
                <a:cs typeface="Arial" pitchFamily="34" charset="0"/>
              </a:rPr>
              <a:t>) and class</a:t>
            </a:r>
          </a:p>
          <a:p>
            <a:pPr marL="457200" indent="-457200" algn="ctr">
              <a:buFont typeface="Arial" panose="020B0604020202020204" pitchFamily="34" charset="0"/>
              <a:buChar char="•"/>
            </a:pPr>
            <a:r>
              <a:rPr lang="en-US" sz="2800" b="1" dirty="0" smtClean="0">
                <a:latin typeface="Arial" pitchFamily="34" charset="0"/>
                <a:cs typeface="Arial" pitchFamily="34" charset="0"/>
              </a:rPr>
              <a:t>Units of study (often requested)</a:t>
            </a:r>
          </a:p>
          <a:p>
            <a:pPr marL="457200" indent="-457200" algn="ctr">
              <a:buFont typeface="Arial" panose="020B0604020202020204" pitchFamily="34" charset="0"/>
              <a:buChar char="•"/>
            </a:pPr>
            <a:r>
              <a:rPr lang="en-US" sz="2800" b="1" dirty="0" smtClean="0">
                <a:latin typeface="Arial" pitchFamily="34" charset="0"/>
                <a:cs typeface="Arial" pitchFamily="34" charset="0"/>
              </a:rPr>
              <a:t>PGCE / PGDE</a:t>
            </a:r>
          </a:p>
        </p:txBody>
      </p:sp>
    </p:spTree>
    <p:extLst>
      <p:ext uri="{BB962C8B-B14F-4D97-AF65-F5344CB8AC3E}">
        <p14:creationId xmlns:p14="http://schemas.microsoft.com/office/powerpoint/2010/main" val="16470120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7504" y="6237312"/>
            <a:ext cx="8928992" cy="478904"/>
          </a:xfrm>
        </p:spPr>
        <p:txBody>
          <a:bodyPr>
            <a:normAutofit/>
          </a:bodyPr>
          <a:lstStyle/>
          <a:p>
            <a:pPr algn="l"/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04 – CV / </a:t>
            </a:r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Resumé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Part 3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467544" y="332656"/>
            <a:ext cx="8136904" cy="523220"/>
          </a:xfrm>
          <a:prstGeom prst="rect">
            <a:avLst/>
          </a:prstGeom>
          <a:solidFill>
            <a:srgbClr val="660066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smtClean="0">
                <a:latin typeface="Arial" pitchFamily="34" charset="0"/>
                <a:cs typeface="Arial" pitchFamily="34" charset="0"/>
              </a:rPr>
              <a:t>CURRICULUM VITAE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467544" y="941226"/>
            <a:ext cx="8136904" cy="4832092"/>
          </a:xfrm>
          <a:prstGeom prst="rect">
            <a:avLst/>
          </a:prstGeom>
          <a:solidFill>
            <a:srgbClr val="660066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smtClean="0">
                <a:latin typeface="Arial" pitchFamily="34" charset="0"/>
                <a:cs typeface="Arial" pitchFamily="34" charset="0"/>
              </a:rPr>
              <a:t>“SOFT SKILLS”</a:t>
            </a:r>
          </a:p>
          <a:p>
            <a:pPr algn="ctr"/>
            <a:endParaRPr lang="en-US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en-US" sz="2800" b="1" dirty="0" smtClean="0">
                <a:latin typeface="Arial" pitchFamily="34" charset="0"/>
                <a:cs typeface="Arial" pitchFamily="34" charset="0"/>
              </a:rPr>
              <a:t>	- Leadership</a:t>
            </a:r>
            <a:r>
              <a:rPr lang="en-US" sz="2800" b="1" dirty="0">
                <a:latin typeface="Arial" pitchFamily="34" charset="0"/>
                <a:cs typeface="Arial" pitchFamily="34" charset="0"/>
              </a:rPr>
              <a:t>	</a:t>
            </a:r>
            <a:r>
              <a:rPr lang="en-US" sz="2800" b="1" dirty="0" smtClean="0">
                <a:latin typeface="Arial" pitchFamily="34" charset="0"/>
                <a:cs typeface="Arial" pitchFamily="34" charset="0"/>
              </a:rPr>
              <a:t>	- Communication</a:t>
            </a:r>
            <a:endParaRPr lang="en-US" sz="2800" b="1" dirty="0">
              <a:latin typeface="Arial" pitchFamily="34" charset="0"/>
              <a:cs typeface="Arial" pitchFamily="34" charset="0"/>
            </a:endParaRPr>
          </a:p>
          <a:p>
            <a:r>
              <a:rPr lang="en-US" sz="2800" b="1" dirty="0" smtClean="0">
                <a:latin typeface="Arial" pitchFamily="34" charset="0"/>
                <a:cs typeface="Arial" pitchFamily="34" charset="0"/>
              </a:rPr>
              <a:t>	- Collaboration / Team Work</a:t>
            </a:r>
          </a:p>
          <a:p>
            <a:r>
              <a:rPr lang="en-US" sz="2800" b="1" dirty="0" smtClean="0">
                <a:latin typeface="Arial" pitchFamily="34" charset="0"/>
                <a:cs typeface="Arial" pitchFamily="34" charset="0"/>
              </a:rPr>
              <a:t>	- Time Management	- Positive attitude	- Strong work ethic	- Flexibility</a:t>
            </a:r>
          </a:p>
          <a:p>
            <a:r>
              <a:rPr lang="en-US" sz="2800" b="1" dirty="0">
                <a:latin typeface="Arial" pitchFamily="34" charset="0"/>
                <a:cs typeface="Arial" pitchFamily="34" charset="0"/>
              </a:rPr>
              <a:t>	</a:t>
            </a:r>
            <a:r>
              <a:rPr lang="en-US" sz="2800" b="1" dirty="0" smtClean="0">
                <a:latin typeface="Arial" pitchFamily="34" charset="0"/>
                <a:cs typeface="Arial" pitchFamily="34" charset="0"/>
              </a:rPr>
              <a:t>- Computer / Technology skills</a:t>
            </a:r>
          </a:p>
          <a:p>
            <a:r>
              <a:rPr lang="en-US" sz="2800" b="1" dirty="0">
                <a:latin typeface="Arial" pitchFamily="34" charset="0"/>
                <a:cs typeface="Arial" pitchFamily="34" charset="0"/>
              </a:rPr>
              <a:t>	</a:t>
            </a:r>
            <a:r>
              <a:rPr lang="en-US" sz="2800" b="1" dirty="0" smtClean="0">
                <a:latin typeface="Arial" pitchFamily="34" charset="0"/>
                <a:cs typeface="Arial" pitchFamily="34" charset="0"/>
              </a:rPr>
              <a:t>- Project Management</a:t>
            </a:r>
          </a:p>
          <a:p>
            <a:r>
              <a:rPr lang="en-US" sz="2800" b="1" dirty="0">
                <a:latin typeface="Arial" pitchFamily="34" charset="0"/>
                <a:cs typeface="Arial" pitchFamily="34" charset="0"/>
              </a:rPr>
              <a:t>	</a:t>
            </a:r>
            <a:r>
              <a:rPr lang="en-US" sz="2800" b="1" dirty="0" smtClean="0">
                <a:latin typeface="Arial" pitchFamily="34" charset="0"/>
                <a:cs typeface="Arial" pitchFamily="34" charset="0"/>
              </a:rPr>
              <a:t>- Acceptance of constructive criticism</a:t>
            </a:r>
          </a:p>
          <a:p>
            <a:r>
              <a:rPr lang="en-US" sz="2800" b="1" dirty="0">
                <a:latin typeface="Arial" pitchFamily="34" charset="0"/>
                <a:cs typeface="Arial" pitchFamily="34" charset="0"/>
              </a:rPr>
              <a:t>	</a:t>
            </a:r>
            <a:r>
              <a:rPr lang="en-US" sz="2800" b="1" dirty="0" smtClean="0">
                <a:latin typeface="Arial" pitchFamily="34" charset="0"/>
                <a:cs typeface="Arial" pitchFamily="34" charset="0"/>
              </a:rPr>
              <a:t>- Research skills</a:t>
            </a:r>
          </a:p>
          <a:p>
            <a:r>
              <a:rPr lang="en-US" sz="2800" b="1" dirty="0" smtClean="0">
                <a:latin typeface="Arial" pitchFamily="34" charset="0"/>
                <a:cs typeface="Arial" pitchFamily="34" charset="0"/>
              </a:rPr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18634832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7504" y="6237312"/>
            <a:ext cx="8928992" cy="478904"/>
          </a:xfrm>
        </p:spPr>
        <p:txBody>
          <a:bodyPr>
            <a:normAutofit/>
          </a:bodyPr>
          <a:lstStyle/>
          <a:p>
            <a:pPr algn="l"/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05 – CV / </a:t>
            </a:r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Resumé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Part 4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467544" y="332656"/>
            <a:ext cx="8136904" cy="523220"/>
          </a:xfrm>
          <a:prstGeom prst="rect">
            <a:avLst/>
          </a:prstGeom>
          <a:solidFill>
            <a:srgbClr val="660066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smtClean="0">
                <a:latin typeface="Arial" pitchFamily="34" charset="0"/>
                <a:cs typeface="Arial" pitchFamily="34" charset="0"/>
              </a:rPr>
              <a:t>CURRICULUM VITAE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467544" y="941226"/>
            <a:ext cx="8136904" cy="4832092"/>
          </a:xfrm>
          <a:prstGeom prst="rect">
            <a:avLst/>
          </a:prstGeom>
          <a:solidFill>
            <a:srgbClr val="660066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smtClean="0">
                <a:latin typeface="Arial" pitchFamily="34" charset="0"/>
                <a:cs typeface="Arial" pitchFamily="34" charset="0"/>
              </a:rPr>
              <a:t>EXPERIENCE</a:t>
            </a:r>
          </a:p>
          <a:p>
            <a:pPr algn="ctr"/>
            <a:r>
              <a:rPr lang="en-US" sz="2800" b="1" dirty="0" smtClean="0">
                <a:latin typeface="Arial" pitchFamily="34" charset="0"/>
                <a:cs typeface="Arial" pitchFamily="34" charset="0"/>
              </a:rPr>
              <a:t>School Placements:</a:t>
            </a:r>
          </a:p>
          <a:p>
            <a:pPr marL="457200" indent="-457200" algn="ctr">
              <a:buFont typeface="Arial" panose="020B0604020202020204" pitchFamily="34" charset="0"/>
              <a:buChar char="•"/>
            </a:pPr>
            <a:r>
              <a:rPr lang="en-US" sz="2800" b="1" dirty="0" smtClean="0">
                <a:latin typeface="Arial" pitchFamily="34" charset="0"/>
                <a:cs typeface="Arial" pitchFamily="34" charset="0"/>
              </a:rPr>
              <a:t>Name and address of school</a:t>
            </a:r>
          </a:p>
          <a:p>
            <a:pPr marL="457200" indent="-457200" algn="ctr">
              <a:buFont typeface="Arial" panose="020B0604020202020204" pitchFamily="34" charset="0"/>
              <a:buChar char="•"/>
            </a:pPr>
            <a:r>
              <a:rPr lang="en-US" sz="2800" b="1" dirty="0" smtClean="0">
                <a:latin typeface="Arial" pitchFamily="34" charset="0"/>
                <a:cs typeface="Arial" pitchFamily="34" charset="0"/>
              </a:rPr>
              <a:t>Subjects and Year Group taught</a:t>
            </a:r>
          </a:p>
          <a:p>
            <a:pPr marL="457200" indent="-457200" algn="ctr">
              <a:buFont typeface="Arial" panose="020B0604020202020204" pitchFamily="34" charset="0"/>
              <a:buChar char="•"/>
            </a:pPr>
            <a:r>
              <a:rPr lang="en-US" sz="2800" b="1" dirty="0" smtClean="0">
                <a:latin typeface="Arial" pitchFamily="34" charset="0"/>
                <a:cs typeface="Arial" pitchFamily="34" charset="0"/>
              </a:rPr>
              <a:t>Duration</a:t>
            </a:r>
          </a:p>
          <a:p>
            <a:pPr marL="457200" indent="-457200" algn="ctr">
              <a:buFont typeface="Arial" panose="020B0604020202020204" pitchFamily="34" charset="0"/>
              <a:buChar char="•"/>
            </a:pPr>
            <a:r>
              <a:rPr lang="en-US" sz="2800" b="1" dirty="0" smtClean="0">
                <a:latin typeface="Arial" pitchFamily="34" charset="0"/>
                <a:cs typeface="Arial" pitchFamily="34" charset="0"/>
              </a:rPr>
              <a:t>Extra-curricular involvement</a:t>
            </a:r>
          </a:p>
          <a:p>
            <a:pPr marL="457200" indent="-457200" algn="ctr">
              <a:buFont typeface="Arial" panose="020B0604020202020204" pitchFamily="34" charset="0"/>
              <a:buChar char="•"/>
            </a:pPr>
            <a:endParaRPr lang="en-US" sz="2800" b="1" dirty="0">
              <a:latin typeface="Arial" pitchFamily="34" charset="0"/>
              <a:cs typeface="Arial" pitchFamily="34" charset="0"/>
            </a:endParaRPr>
          </a:p>
          <a:p>
            <a:pPr marL="457200" indent="-457200" algn="ctr">
              <a:buFont typeface="Arial" panose="020B0604020202020204" pitchFamily="34" charset="0"/>
              <a:buChar char="•"/>
            </a:pPr>
            <a:r>
              <a:rPr lang="en-US" sz="2800" b="1" dirty="0" smtClean="0">
                <a:latin typeface="Arial" pitchFamily="34" charset="0"/>
                <a:cs typeface="Arial" pitchFamily="34" charset="0"/>
              </a:rPr>
              <a:t>Work experience other than placements:</a:t>
            </a:r>
          </a:p>
          <a:p>
            <a:pPr marL="457200" indent="-457200" algn="ctr">
              <a:buFont typeface="Arial" panose="020B0604020202020204" pitchFamily="34" charset="0"/>
              <a:buChar char="•"/>
            </a:pPr>
            <a:r>
              <a:rPr lang="en-US" sz="2800" b="1" dirty="0" smtClean="0">
                <a:latin typeface="Arial" pitchFamily="34" charset="0"/>
                <a:cs typeface="Arial" pitchFamily="34" charset="0"/>
              </a:rPr>
              <a:t>Company</a:t>
            </a:r>
          </a:p>
          <a:p>
            <a:pPr marL="457200" indent="-457200" algn="ctr">
              <a:buFont typeface="Arial" panose="020B0604020202020204" pitchFamily="34" charset="0"/>
              <a:buChar char="•"/>
            </a:pPr>
            <a:r>
              <a:rPr lang="en-US" sz="2800" b="1" dirty="0" smtClean="0">
                <a:latin typeface="Arial" pitchFamily="34" charset="0"/>
                <a:cs typeface="Arial" pitchFamily="34" charset="0"/>
              </a:rPr>
              <a:t>Role</a:t>
            </a:r>
          </a:p>
          <a:p>
            <a:pPr marL="457200" indent="-457200" algn="ctr">
              <a:buFont typeface="Arial" panose="020B0604020202020204" pitchFamily="34" charset="0"/>
              <a:buChar char="•"/>
            </a:pPr>
            <a:r>
              <a:rPr lang="en-US" sz="2800" b="1" dirty="0" smtClean="0">
                <a:latin typeface="Arial" pitchFamily="34" charset="0"/>
                <a:cs typeface="Arial" pitchFamily="34" charset="0"/>
              </a:rPr>
              <a:t>Dates</a:t>
            </a:r>
          </a:p>
        </p:txBody>
      </p:sp>
    </p:spTree>
    <p:extLst>
      <p:ext uri="{BB962C8B-B14F-4D97-AF65-F5344CB8AC3E}">
        <p14:creationId xmlns:p14="http://schemas.microsoft.com/office/powerpoint/2010/main" val="229692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7504" y="6237312"/>
            <a:ext cx="8928992" cy="478904"/>
          </a:xfrm>
        </p:spPr>
        <p:txBody>
          <a:bodyPr>
            <a:normAutofit/>
          </a:bodyPr>
          <a:lstStyle/>
          <a:p>
            <a:pPr algn="l"/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06 – CV / </a:t>
            </a:r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Resumé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Part 5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467544" y="332656"/>
            <a:ext cx="8136904" cy="523220"/>
          </a:xfrm>
          <a:prstGeom prst="rect">
            <a:avLst/>
          </a:prstGeom>
          <a:solidFill>
            <a:srgbClr val="660066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smtClean="0">
                <a:latin typeface="Arial" pitchFamily="34" charset="0"/>
                <a:cs typeface="Arial" pitchFamily="34" charset="0"/>
              </a:rPr>
              <a:t>CURRICULUM VITAE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467544" y="941226"/>
            <a:ext cx="8136904" cy="4893647"/>
          </a:xfrm>
          <a:prstGeom prst="rect">
            <a:avLst/>
          </a:prstGeom>
          <a:solidFill>
            <a:srgbClr val="660066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600" b="1" dirty="0" smtClean="0">
                <a:latin typeface="Arial" pitchFamily="34" charset="0"/>
                <a:cs typeface="Arial" pitchFamily="34" charset="0"/>
              </a:rPr>
              <a:t>REFEREES</a:t>
            </a:r>
          </a:p>
          <a:p>
            <a:pPr algn="ctr"/>
            <a:r>
              <a:rPr lang="en-US" sz="2600" b="1" dirty="0" smtClean="0">
                <a:latin typeface="Arial" pitchFamily="34" charset="0"/>
                <a:cs typeface="Arial" pitchFamily="34" charset="0"/>
              </a:rPr>
              <a:t>Do NOT type, “On request”</a:t>
            </a:r>
          </a:p>
          <a:p>
            <a:pPr algn="ctr"/>
            <a:r>
              <a:rPr lang="en-US" sz="2600" b="1" dirty="0" smtClean="0">
                <a:latin typeface="Arial" pitchFamily="34" charset="0"/>
                <a:cs typeface="Arial" pitchFamily="34" charset="0"/>
              </a:rPr>
              <a:t>This means you haven’t sorted it out or there is an issue</a:t>
            </a:r>
          </a:p>
          <a:p>
            <a:pPr algn="ctr"/>
            <a:endParaRPr lang="en-US" sz="2600" b="1" dirty="0">
              <a:latin typeface="Arial" pitchFamily="34" charset="0"/>
              <a:cs typeface="Arial" pitchFamily="34" charset="0"/>
            </a:endParaRPr>
          </a:p>
          <a:p>
            <a:pPr algn="ctr"/>
            <a:r>
              <a:rPr lang="en-US" sz="2600" b="1" dirty="0" smtClean="0">
                <a:latin typeface="Arial" pitchFamily="34" charset="0"/>
                <a:cs typeface="Arial" pitchFamily="34" charset="0"/>
              </a:rPr>
              <a:t>First reference from University</a:t>
            </a:r>
          </a:p>
          <a:p>
            <a:pPr algn="ctr"/>
            <a:r>
              <a:rPr lang="en-US" sz="2600" b="1" dirty="0" smtClean="0">
                <a:latin typeface="Arial" pitchFamily="34" charset="0"/>
                <a:cs typeface="Arial" pitchFamily="34" charset="0"/>
              </a:rPr>
              <a:t>Second reference, ideally, from placement school</a:t>
            </a:r>
          </a:p>
          <a:p>
            <a:pPr algn="ctr"/>
            <a:endParaRPr lang="en-US" sz="2600" b="1" dirty="0" smtClean="0">
              <a:latin typeface="Arial" pitchFamily="34" charset="0"/>
              <a:cs typeface="Arial" pitchFamily="34" charset="0"/>
            </a:endParaRPr>
          </a:p>
          <a:p>
            <a:pPr algn="ctr"/>
            <a:r>
              <a:rPr lang="en-US" sz="2600" b="1" dirty="0" smtClean="0">
                <a:latin typeface="Arial" pitchFamily="34" charset="0"/>
                <a:cs typeface="Arial" pitchFamily="34" charset="0"/>
              </a:rPr>
              <a:t>Additional:</a:t>
            </a:r>
            <a:endParaRPr lang="en-US" sz="2600" b="1" dirty="0">
              <a:latin typeface="Arial" pitchFamily="34" charset="0"/>
              <a:cs typeface="Arial" pitchFamily="34" charset="0"/>
            </a:endParaRPr>
          </a:p>
          <a:p>
            <a:pPr algn="ctr"/>
            <a:r>
              <a:rPr lang="en-US" sz="2600" b="1" dirty="0" smtClean="0">
                <a:latin typeface="Arial" pitchFamily="34" charset="0"/>
                <a:cs typeface="Arial" pitchFamily="34" charset="0"/>
              </a:rPr>
              <a:t>Schools will ask for a Disclosure Barring Service (DBS) certificate and/or an International Child Protection Certificate (ICPC) available from ACRO </a:t>
            </a:r>
          </a:p>
        </p:txBody>
      </p:sp>
    </p:spTree>
    <p:extLst>
      <p:ext uri="{BB962C8B-B14F-4D97-AF65-F5344CB8AC3E}">
        <p14:creationId xmlns:p14="http://schemas.microsoft.com/office/powerpoint/2010/main" val="804395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7504" y="6237312"/>
            <a:ext cx="8928992" cy="478904"/>
          </a:xfrm>
        </p:spPr>
        <p:txBody>
          <a:bodyPr>
            <a:normAutofit/>
          </a:bodyPr>
          <a:lstStyle/>
          <a:p>
            <a:pPr algn="l"/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07 – CV / </a:t>
            </a:r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Resumé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Part 5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467544" y="332656"/>
            <a:ext cx="8136904" cy="523220"/>
          </a:xfrm>
          <a:prstGeom prst="rect">
            <a:avLst/>
          </a:prstGeom>
          <a:solidFill>
            <a:srgbClr val="660066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smtClean="0">
                <a:latin typeface="Arial" pitchFamily="34" charset="0"/>
                <a:cs typeface="Arial" pitchFamily="34" charset="0"/>
              </a:rPr>
              <a:t>CURRICULUM VITAE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467544" y="941226"/>
            <a:ext cx="8136904" cy="4401205"/>
          </a:xfrm>
          <a:prstGeom prst="rect">
            <a:avLst/>
          </a:prstGeom>
          <a:solidFill>
            <a:srgbClr val="660066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smtClean="0">
                <a:latin typeface="Arial" pitchFamily="34" charset="0"/>
                <a:cs typeface="Arial" pitchFamily="34" charset="0"/>
              </a:rPr>
              <a:t>Teachers of Art and Design Technology should forward a portfolio of evidence of STUDENT’s work with their application.</a:t>
            </a:r>
          </a:p>
          <a:p>
            <a:pPr algn="ctr"/>
            <a:endParaRPr lang="en-US" sz="2800" b="1" dirty="0">
              <a:latin typeface="Arial" pitchFamily="34" charset="0"/>
              <a:cs typeface="Arial" pitchFamily="34" charset="0"/>
            </a:endParaRPr>
          </a:p>
          <a:p>
            <a:pPr algn="ctr"/>
            <a:r>
              <a:rPr lang="en-US" sz="2800" b="1" dirty="0" smtClean="0">
                <a:latin typeface="Arial" pitchFamily="34" charset="0"/>
                <a:cs typeface="Arial" pitchFamily="34" charset="0"/>
              </a:rPr>
              <a:t>Ideally, teachers of Music, Drama or PE should forward a video of them working with students but please check with your school and/or university to ensure you comply with data protection regulations concerning the safeguarding of children.</a:t>
            </a:r>
          </a:p>
        </p:txBody>
      </p:sp>
    </p:spTree>
    <p:extLst>
      <p:ext uri="{BB962C8B-B14F-4D97-AF65-F5344CB8AC3E}">
        <p14:creationId xmlns:p14="http://schemas.microsoft.com/office/powerpoint/2010/main" val="1819300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7504" y="6237312"/>
            <a:ext cx="8928992" cy="478904"/>
          </a:xfrm>
        </p:spPr>
        <p:txBody>
          <a:bodyPr>
            <a:normAutofit/>
          </a:bodyPr>
          <a:lstStyle/>
          <a:p>
            <a:pPr algn="l"/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08 – CV / </a:t>
            </a:r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Resumé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Part 7 – Holly Shropshire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7375" y="188640"/>
            <a:ext cx="8769250" cy="5638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4624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7504" y="6237312"/>
            <a:ext cx="8928992" cy="478904"/>
          </a:xfrm>
        </p:spPr>
        <p:txBody>
          <a:bodyPr>
            <a:normAutofit/>
          </a:bodyPr>
          <a:lstStyle/>
          <a:p>
            <a:pPr algn="l"/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09 – CV / </a:t>
            </a:r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Resumé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Part 6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467544" y="332656"/>
            <a:ext cx="8136904" cy="523220"/>
          </a:xfrm>
          <a:prstGeom prst="rect">
            <a:avLst/>
          </a:prstGeom>
          <a:solidFill>
            <a:srgbClr val="660066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smtClean="0">
                <a:latin typeface="Arial" pitchFamily="34" charset="0"/>
                <a:cs typeface="Arial" pitchFamily="34" charset="0"/>
              </a:rPr>
              <a:t>PHILOSPHY OF EDUCATION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467544" y="941226"/>
            <a:ext cx="8136904" cy="3108543"/>
          </a:xfrm>
          <a:prstGeom prst="rect">
            <a:avLst/>
          </a:prstGeom>
          <a:solidFill>
            <a:srgbClr val="660066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smtClean="0">
                <a:latin typeface="Arial" pitchFamily="34" charset="0"/>
                <a:cs typeface="Arial" pitchFamily="34" charset="0"/>
              </a:rPr>
              <a:t>“Behind every school and every teacher is a set of related beliefs that influences what and how students are taught.  A philosophy of education represents answers to questions about the purpose of schooling, a teacher’s role, what should be taught and by what methods.” (</a:t>
            </a:r>
            <a:r>
              <a:rPr lang="en-US" sz="2800" b="1" dirty="0" err="1" smtClean="0">
                <a:latin typeface="Arial" pitchFamily="34" charset="0"/>
                <a:cs typeface="Arial" pitchFamily="34" charset="0"/>
              </a:rPr>
              <a:t>Sadker</a:t>
            </a:r>
            <a:r>
              <a:rPr lang="en-US" sz="2800" b="1" dirty="0" smtClean="0">
                <a:latin typeface="Arial" pitchFamily="34" charset="0"/>
                <a:cs typeface="Arial" pitchFamily="34" charset="0"/>
              </a:rPr>
              <a:t> 7</a:t>
            </a:r>
            <a:r>
              <a:rPr lang="en-US" sz="2800" b="1" baseline="30000" dirty="0" smtClean="0">
                <a:latin typeface="Arial" pitchFamily="34" charset="0"/>
                <a:cs typeface="Arial" pitchFamily="34" charset="0"/>
              </a:rPr>
              <a:t>th</a:t>
            </a:r>
            <a:r>
              <a:rPr lang="en-US" sz="2800" b="1" dirty="0" smtClean="0">
                <a:latin typeface="Arial" pitchFamily="34" charset="0"/>
                <a:cs typeface="Arial" pitchFamily="34" charset="0"/>
              </a:rPr>
              <a:t> Edition)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67544" y="4131433"/>
            <a:ext cx="8136904" cy="1384995"/>
          </a:xfrm>
          <a:prstGeom prst="rect">
            <a:avLst/>
          </a:prstGeom>
          <a:solidFill>
            <a:srgbClr val="660066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smtClean="0">
                <a:latin typeface="Arial" pitchFamily="34" charset="0"/>
                <a:cs typeface="Arial" pitchFamily="34" charset="0"/>
              </a:rPr>
              <a:t>Why do you want to be a teacher?</a:t>
            </a:r>
          </a:p>
          <a:p>
            <a:pPr algn="ctr"/>
            <a:r>
              <a:rPr lang="en-US" sz="2800" b="1" dirty="0" smtClean="0">
                <a:latin typeface="Arial" pitchFamily="34" charset="0"/>
                <a:cs typeface="Arial" pitchFamily="34" charset="0"/>
              </a:rPr>
              <a:t>What do you hope your students will learn from you?</a:t>
            </a:r>
          </a:p>
        </p:txBody>
      </p:sp>
    </p:spTree>
    <p:extLst>
      <p:ext uri="{BB962C8B-B14F-4D97-AF65-F5344CB8AC3E}">
        <p14:creationId xmlns:p14="http://schemas.microsoft.com/office/powerpoint/2010/main" val="873983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ubtitle 2"/>
          <p:cNvSpPr txBox="1">
            <a:spLocks/>
          </p:cNvSpPr>
          <p:nvPr/>
        </p:nvSpPr>
        <p:spPr>
          <a:xfrm>
            <a:off x="107504" y="6237312"/>
            <a:ext cx="8928992" cy="4789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10 – BSK Website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503547" y="4005064"/>
            <a:ext cx="8136904" cy="1200329"/>
          </a:xfrm>
          <a:prstGeom prst="rect">
            <a:avLst/>
          </a:prstGeom>
          <a:solidFill>
            <a:srgbClr val="660066"/>
          </a:solidFill>
          <a:ln w="28575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7200" b="1" dirty="0" smtClean="0">
                <a:latin typeface="Arial" pitchFamily="34" charset="0"/>
                <a:cs typeface="Arial" pitchFamily="34" charset="0"/>
              </a:rPr>
              <a:t>www.bsk.edu.kw</a:t>
            </a:r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 cstate="print"/>
          <a:srcRect l="13259" t="13259" r="12571" b="11463"/>
          <a:stretch>
            <a:fillRect/>
          </a:stretch>
        </p:blipFill>
        <p:spPr bwMode="auto">
          <a:xfrm>
            <a:off x="2728481" y="215089"/>
            <a:ext cx="3687037" cy="37420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29164706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ubtitle 2"/>
          <p:cNvSpPr>
            <a:spLocks noGrp="1"/>
          </p:cNvSpPr>
          <p:nvPr>
            <p:ph type="subTitle" idx="1"/>
          </p:nvPr>
        </p:nvSpPr>
        <p:spPr>
          <a:xfrm>
            <a:off x="107504" y="6237312"/>
            <a:ext cx="8928992" cy="478904"/>
          </a:xfrm>
        </p:spPr>
        <p:txBody>
          <a:bodyPr>
            <a:normAutofit/>
          </a:bodyPr>
          <a:lstStyle/>
          <a:p>
            <a:pPr algn="l"/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11 – Front page of BSK website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519" y="260648"/>
            <a:ext cx="8676085" cy="5472608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sp>
        <p:nvSpPr>
          <p:cNvPr id="9" name="Up Arrow 8"/>
          <p:cNvSpPr/>
          <p:nvPr/>
        </p:nvSpPr>
        <p:spPr>
          <a:xfrm>
            <a:off x="4139952" y="1052736"/>
            <a:ext cx="576064" cy="1152128"/>
          </a:xfrm>
          <a:prstGeom prst="up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52092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ubtitle 2"/>
          <p:cNvSpPr>
            <a:spLocks noGrp="1"/>
          </p:cNvSpPr>
          <p:nvPr>
            <p:ph type="subTitle" idx="1"/>
          </p:nvPr>
        </p:nvSpPr>
        <p:spPr>
          <a:xfrm>
            <a:off x="107504" y="6237312"/>
            <a:ext cx="8928992" cy="478904"/>
          </a:xfrm>
        </p:spPr>
        <p:txBody>
          <a:bodyPr>
            <a:normAutofit/>
          </a:bodyPr>
          <a:lstStyle/>
          <a:p>
            <a:pPr algn="l"/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12 – Current vacancies page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8906" y="135276"/>
            <a:ext cx="5526187" cy="6088554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12533056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ubtitle 2"/>
          <p:cNvSpPr>
            <a:spLocks noGrp="1"/>
          </p:cNvSpPr>
          <p:nvPr>
            <p:ph type="subTitle" idx="1"/>
          </p:nvPr>
        </p:nvSpPr>
        <p:spPr>
          <a:xfrm>
            <a:off x="107504" y="6237312"/>
            <a:ext cx="8928992" cy="478904"/>
          </a:xfrm>
        </p:spPr>
        <p:txBody>
          <a:bodyPr>
            <a:normAutofit/>
          </a:bodyPr>
          <a:lstStyle/>
          <a:p>
            <a:pPr algn="l"/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13 – Front page of JAZZ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7164" y="836712"/>
            <a:ext cx="7849671" cy="28643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54843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ubtitle 2"/>
          <p:cNvSpPr>
            <a:spLocks noGrp="1"/>
          </p:cNvSpPr>
          <p:nvPr>
            <p:ph type="subTitle" idx="1"/>
          </p:nvPr>
        </p:nvSpPr>
        <p:spPr>
          <a:xfrm>
            <a:off x="107504" y="6237312"/>
            <a:ext cx="8928992" cy="478904"/>
          </a:xfrm>
        </p:spPr>
        <p:txBody>
          <a:bodyPr>
            <a:normAutofit/>
          </a:bodyPr>
          <a:lstStyle/>
          <a:p>
            <a:pPr algn="l"/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14 – JAZZ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546" y="149938"/>
            <a:ext cx="8160907" cy="61206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66925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ubtitle 2"/>
          <p:cNvSpPr>
            <a:spLocks noGrp="1"/>
          </p:cNvSpPr>
          <p:nvPr>
            <p:ph type="subTitle" idx="1"/>
          </p:nvPr>
        </p:nvSpPr>
        <p:spPr>
          <a:xfrm>
            <a:off x="107504" y="6237312"/>
            <a:ext cx="8928992" cy="478904"/>
          </a:xfrm>
        </p:spPr>
        <p:txBody>
          <a:bodyPr>
            <a:normAutofit/>
          </a:bodyPr>
          <a:lstStyle/>
          <a:p>
            <a:pPr algn="l"/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15 – JAZZ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528" y="188640"/>
            <a:ext cx="8622328" cy="57606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40368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ubtitle 2"/>
          <p:cNvSpPr>
            <a:spLocks noGrp="1"/>
          </p:cNvSpPr>
          <p:nvPr>
            <p:ph type="subTitle" idx="1"/>
          </p:nvPr>
        </p:nvSpPr>
        <p:spPr>
          <a:xfrm>
            <a:off x="107504" y="6237312"/>
            <a:ext cx="8928992" cy="478904"/>
          </a:xfrm>
        </p:spPr>
        <p:txBody>
          <a:bodyPr>
            <a:normAutofit/>
          </a:bodyPr>
          <a:lstStyle/>
          <a:p>
            <a:pPr algn="l"/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16 – JAZZ page 2 bottom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528" y="231197"/>
            <a:ext cx="2790353" cy="528603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90630" y="250400"/>
            <a:ext cx="2456748" cy="4470648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4127" y="250400"/>
            <a:ext cx="3133758" cy="56757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7023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 cstate="print"/>
          <a:srcRect l="13259" t="13259" r="12571" b="11463"/>
          <a:stretch>
            <a:fillRect/>
          </a:stretch>
        </p:blipFill>
        <p:spPr bwMode="auto">
          <a:xfrm>
            <a:off x="3203848" y="404664"/>
            <a:ext cx="2849386" cy="28919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Subtitle 2"/>
          <p:cNvSpPr>
            <a:spLocks noGrp="1"/>
          </p:cNvSpPr>
          <p:nvPr>
            <p:ph type="subTitle" idx="1"/>
          </p:nvPr>
        </p:nvSpPr>
        <p:spPr>
          <a:xfrm>
            <a:off x="107504" y="6237312"/>
            <a:ext cx="8928992" cy="478904"/>
          </a:xfrm>
        </p:spPr>
        <p:txBody>
          <a:bodyPr>
            <a:normAutofit/>
          </a:bodyPr>
          <a:lstStyle/>
          <a:p>
            <a:pPr algn="l"/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17 – BSK logo, Principal’s email and HR email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467544" y="3586614"/>
            <a:ext cx="8105350" cy="1200329"/>
          </a:xfrm>
          <a:prstGeom prst="rect">
            <a:avLst/>
          </a:prstGeom>
          <a:solidFill>
            <a:srgbClr val="660066"/>
          </a:solidFill>
          <a:ln w="28575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7200" b="1" smtClean="0">
                <a:latin typeface="Arial" pitchFamily="34" charset="0"/>
                <a:cs typeface="Arial" pitchFamily="34" charset="0"/>
              </a:rPr>
              <a:t>hr@bie.com.kw</a:t>
            </a:r>
            <a:endParaRPr lang="en-US" sz="7200" b="1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200290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7504" y="6237312"/>
            <a:ext cx="8928992" cy="478904"/>
          </a:xfrm>
        </p:spPr>
        <p:txBody>
          <a:bodyPr>
            <a:normAutofit/>
          </a:bodyPr>
          <a:lstStyle/>
          <a:p>
            <a:pPr algn="l"/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18 – Interview technique 1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467544" y="332656"/>
            <a:ext cx="8136904" cy="523220"/>
          </a:xfrm>
          <a:prstGeom prst="rect">
            <a:avLst/>
          </a:prstGeom>
          <a:solidFill>
            <a:srgbClr val="660066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smtClean="0">
                <a:latin typeface="Arial" pitchFamily="34" charset="0"/>
                <a:cs typeface="Arial" pitchFamily="34" charset="0"/>
              </a:rPr>
              <a:t>INTERVIEW TECHNIQUE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467544" y="941226"/>
            <a:ext cx="8136904" cy="954107"/>
          </a:xfrm>
          <a:prstGeom prst="rect">
            <a:avLst/>
          </a:prstGeom>
          <a:solidFill>
            <a:srgbClr val="660066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smtClean="0">
                <a:latin typeface="Arial" pitchFamily="34" charset="0"/>
                <a:cs typeface="Arial" pitchFamily="34" charset="0"/>
              </a:rPr>
              <a:t>Dress formally as though you were at an ‘in-the-flesh’ interview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463830" y="1963404"/>
            <a:ext cx="8136904" cy="954107"/>
          </a:xfrm>
          <a:prstGeom prst="rect">
            <a:avLst/>
          </a:prstGeom>
          <a:solidFill>
            <a:srgbClr val="660066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smtClean="0">
                <a:latin typeface="Arial" pitchFamily="34" charset="0"/>
                <a:cs typeface="Arial" pitchFamily="34" charset="0"/>
              </a:rPr>
              <a:t>Check your Skype connection at least 15 minutes before the interview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467544" y="2985582"/>
            <a:ext cx="8136904" cy="954107"/>
          </a:xfrm>
          <a:prstGeom prst="rect">
            <a:avLst/>
          </a:prstGeom>
          <a:solidFill>
            <a:srgbClr val="660066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smtClean="0">
                <a:latin typeface="Arial" pitchFamily="34" charset="0"/>
                <a:cs typeface="Arial" pitchFamily="34" charset="0"/>
              </a:rPr>
              <a:t>Light your face from the front so that you can be seen clearly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471267" y="4000323"/>
            <a:ext cx="8136904" cy="523220"/>
          </a:xfrm>
          <a:prstGeom prst="rect">
            <a:avLst/>
          </a:prstGeom>
          <a:solidFill>
            <a:srgbClr val="660066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smtClean="0">
                <a:latin typeface="Arial" pitchFamily="34" charset="0"/>
                <a:cs typeface="Arial" pitchFamily="34" charset="0"/>
              </a:rPr>
              <a:t>Ensure your mobile is fully charged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71267" y="4580175"/>
            <a:ext cx="8136904" cy="954107"/>
          </a:xfrm>
          <a:prstGeom prst="rect">
            <a:avLst/>
          </a:prstGeom>
          <a:solidFill>
            <a:srgbClr val="660066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smtClean="0">
                <a:latin typeface="Arial" pitchFamily="34" charset="0"/>
                <a:cs typeface="Arial" pitchFamily="34" charset="0"/>
              </a:rPr>
              <a:t>If you have a landline, have it close to your computer / Skype device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467544" y="5583335"/>
            <a:ext cx="8136904" cy="523220"/>
          </a:xfrm>
          <a:prstGeom prst="rect">
            <a:avLst/>
          </a:prstGeom>
          <a:solidFill>
            <a:srgbClr val="660066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smtClean="0">
                <a:latin typeface="Arial" pitchFamily="34" charset="0"/>
                <a:cs typeface="Arial" pitchFamily="34" charset="0"/>
              </a:rPr>
              <a:t>Old technology – have paper and pen ready</a:t>
            </a:r>
          </a:p>
        </p:txBody>
      </p:sp>
    </p:spTree>
    <p:extLst>
      <p:ext uri="{BB962C8B-B14F-4D97-AF65-F5344CB8AC3E}">
        <p14:creationId xmlns:p14="http://schemas.microsoft.com/office/powerpoint/2010/main" val="34989166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7504" y="6237312"/>
            <a:ext cx="8928992" cy="478904"/>
          </a:xfrm>
        </p:spPr>
        <p:txBody>
          <a:bodyPr>
            <a:normAutofit/>
          </a:bodyPr>
          <a:lstStyle/>
          <a:p>
            <a:pPr algn="l"/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19 – Interview technique 2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467544" y="332656"/>
            <a:ext cx="8136904" cy="523220"/>
          </a:xfrm>
          <a:prstGeom prst="rect">
            <a:avLst/>
          </a:prstGeom>
          <a:solidFill>
            <a:srgbClr val="660066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smtClean="0">
                <a:latin typeface="Arial" pitchFamily="34" charset="0"/>
                <a:cs typeface="Arial" pitchFamily="34" charset="0"/>
              </a:rPr>
              <a:t>INTERVIEW TECHNIQUE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467544" y="941226"/>
            <a:ext cx="8136904" cy="523220"/>
          </a:xfrm>
          <a:prstGeom prst="rect">
            <a:avLst/>
          </a:prstGeom>
          <a:solidFill>
            <a:srgbClr val="660066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smtClean="0">
                <a:latin typeface="Arial" pitchFamily="34" charset="0"/>
                <a:cs typeface="Arial" pitchFamily="34" charset="0"/>
              </a:rPr>
              <a:t>Respond to welcomes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467544" y="1540539"/>
            <a:ext cx="8136904" cy="1384995"/>
          </a:xfrm>
          <a:prstGeom prst="rect">
            <a:avLst/>
          </a:prstGeom>
          <a:solidFill>
            <a:srgbClr val="660066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smtClean="0">
                <a:latin typeface="Arial" pitchFamily="34" charset="0"/>
                <a:cs typeface="Arial" pitchFamily="34" charset="0"/>
              </a:rPr>
              <a:t>Be ready for the question, “Why at this early stage in your career are you interested in working in …?”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67544" y="2996362"/>
            <a:ext cx="8136904" cy="1384995"/>
          </a:xfrm>
          <a:prstGeom prst="rect">
            <a:avLst/>
          </a:prstGeom>
          <a:solidFill>
            <a:srgbClr val="660066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smtClean="0">
                <a:latin typeface="Arial" pitchFamily="34" charset="0"/>
                <a:cs typeface="Arial" pitchFamily="34" charset="0"/>
              </a:rPr>
              <a:t>Be ready for the questions, “Have you looked at our website?” and “What did you find of particular interest?”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467544" y="4492277"/>
            <a:ext cx="8136904" cy="1384995"/>
          </a:xfrm>
          <a:prstGeom prst="rect">
            <a:avLst/>
          </a:prstGeom>
          <a:solidFill>
            <a:srgbClr val="660066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smtClean="0">
                <a:latin typeface="Arial" pitchFamily="34" charset="0"/>
                <a:cs typeface="Arial" pitchFamily="34" charset="0"/>
              </a:rPr>
              <a:t>Be ready for the question, “Do you have any questions for me/us?”  Make sure you have a small number including …</a:t>
            </a:r>
          </a:p>
        </p:txBody>
      </p:sp>
    </p:spTree>
    <p:extLst>
      <p:ext uri="{BB962C8B-B14F-4D97-AF65-F5344CB8AC3E}">
        <p14:creationId xmlns:p14="http://schemas.microsoft.com/office/powerpoint/2010/main" val="37442958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7504" y="6237312"/>
            <a:ext cx="8928992" cy="478904"/>
          </a:xfrm>
        </p:spPr>
        <p:txBody>
          <a:bodyPr>
            <a:normAutofit/>
          </a:bodyPr>
          <a:lstStyle/>
          <a:p>
            <a:pPr algn="l"/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20 – Interview technique 3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467544" y="332656"/>
            <a:ext cx="8136904" cy="523220"/>
          </a:xfrm>
          <a:prstGeom prst="rect">
            <a:avLst/>
          </a:prstGeom>
          <a:solidFill>
            <a:srgbClr val="660066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smtClean="0">
                <a:latin typeface="Arial" pitchFamily="34" charset="0"/>
                <a:cs typeface="Arial" pitchFamily="34" charset="0"/>
              </a:rPr>
              <a:t>INTERVIEW TECHNIQUE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467544" y="941226"/>
            <a:ext cx="8136904" cy="954107"/>
          </a:xfrm>
          <a:prstGeom prst="rect">
            <a:avLst/>
          </a:prstGeom>
          <a:solidFill>
            <a:srgbClr val="660066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smtClean="0">
                <a:latin typeface="Arial" pitchFamily="34" charset="0"/>
                <a:cs typeface="Arial" pitchFamily="34" charset="0"/>
              </a:rPr>
              <a:t>Would you outline the package?  (Don’t be afraid to ask this question)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467544" y="1970837"/>
            <a:ext cx="8136904" cy="523220"/>
          </a:xfrm>
          <a:prstGeom prst="rect">
            <a:avLst/>
          </a:prstGeom>
          <a:solidFill>
            <a:srgbClr val="660066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smtClean="0">
                <a:latin typeface="Arial" pitchFamily="34" charset="0"/>
                <a:cs typeface="Arial" pitchFamily="34" charset="0"/>
              </a:rPr>
              <a:t>Is there an induction </a:t>
            </a:r>
            <a:r>
              <a:rPr lang="en-US" sz="2800" b="1" dirty="0" err="1" smtClean="0">
                <a:latin typeface="Arial" pitchFamily="34" charset="0"/>
                <a:cs typeface="Arial" pitchFamily="34" charset="0"/>
              </a:rPr>
              <a:t>programme</a:t>
            </a:r>
            <a:r>
              <a:rPr lang="en-US" sz="2800" b="1" dirty="0" smtClean="0">
                <a:latin typeface="Arial" pitchFamily="34" charset="0"/>
                <a:cs typeface="Arial" pitchFamily="34" charset="0"/>
              </a:rPr>
              <a:t>?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467544" y="2564904"/>
            <a:ext cx="8136904" cy="954107"/>
          </a:xfrm>
          <a:prstGeom prst="rect">
            <a:avLst/>
          </a:prstGeom>
          <a:solidFill>
            <a:srgbClr val="660066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smtClean="0">
                <a:latin typeface="Arial" pitchFamily="34" charset="0"/>
                <a:cs typeface="Arial" pitchFamily="34" charset="0"/>
              </a:rPr>
              <a:t>Who is your Appropriate Body and </a:t>
            </a:r>
            <a:r>
              <a:rPr lang="en-US" sz="2800" b="1" smtClean="0">
                <a:latin typeface="Arial" pitchFamily="34" charset="0"/>
                <a:cs typeface="Arial" pitchFamily="34" charset="0"/>
              </a:rPr>
              <a:t>who would </a:t>
            </a:r>
            <a:r>
              <a:rPr lang="en-US" sz="2800" b="1" dirty="0" smtClean="0">
                <a:latin typeface="Arial" pitchFamily="34" charset="0"/>
                <a:cs typeface="Arial" pitchFamily="34" charset="0"/>
              </a:rPr>
              <a:t>be my mentor?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67544" y="3595318"/>
            <a:ext cx="8136904" cy="2246769"/>
          </a:xfrm>
          <a:prstGeom prst="rect">
            <a:avLst/>
          </a:prstGeom>
          <a:solidFill>
            <a:srgbClr val="660066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smtClean="0">
                <a:latin typeface="Arial" pitchFamily="34" charset="0"/>
                <a:cs typeface="Arial" pitchFamily="34" charset="0"/>
              </a:rPr>
              <a:t>Finally, be prepared to answer, “If we were to make you an offer, how long would it take you to arrive at a decision?”</a:t>
            </a:r>
          </a:p>
          <a:p>
            <a:pPr algn="ctr"/>
            <a:r>
              <a:rPr lang="en-US" sz="2800" b="1" dirty="0" smtClean="0">
                <a:latin typeface="Arial" pitchFamily="34" charset="0"/>
                <a:cs typeface="Arial" pitchFamily="34" charset="0"/>
              </a:rPr>
              <a:t>The answer should be a matter of a few days, no longer.</a:t>
            </a:r>
          </a:p>
        </p:txBody>
      </p:sp>
    </p:spTree>
    <p:extLst>
      <p:ext uri="{BB962C8B-B14F-4D97-AF65-F5344CB8AC3E}">
        <p14:creationId xmlns:p14="http://schemas.microsoft.com/office/powerpoint/2010/main" val="6941080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 cstate="print"/>
          <a:srcRect l="13259" t="13259" r="12571" b="11463"/>
          <a:stretch>
            <a:fillRect/>
          </a:stretch>
        </p:blipFill>
        <p:spPr bwMode="auto">
          <a:xfrm>
            <a:off x="1893075" y="405283"/>
            <a:ext cx="5357850" cy="54378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Subtitle 2"/>
          <p:cNvSpPr>
            <a:spLocks noGrp="1"/>
          </p:cNvSpPr>
          <p:nvPr>
            <p:ph type="subTitle" idx="1"/>
          </p:nvPr>
        </p:nvSpPr>
        <p:spPr>
          <a:xfrm>
            <a:off x="107504" y="6237312"/>
            <a:ext cx="8928992" cy="478904"/>
          </a:xfrm>
        </p:spPr>
        <p:txBody>
          <a:bodyPr>
            <a:normAutofit/>
          </a:bodyPr>
          <a:lstStyle/>
          <a:p>
            <a:pPr algn="l"/>
            <a:r>
              <a:rPr lang="en-US" sz="2400" smtClean="0">
                <a:latin typeface="Arial" panose="020B0604020202020204" pitchFamily="34" charset="0"/>
                <a:cs typeface="Arial" panose="020B0604020202020204" pitchFamily="34" charset="0"/>
              </a:rPr>
              <a:t>21 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– BSK logo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335666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1897</TotalTime>
  <Words>679</Words>
  <Application>Microsoft Office PowerPoint</Application>
  <PresentationFormat>On-screen Show (4:3)</PresentationFormat>
  <Paragraphs>108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4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Paul Shropshire</dc:creator>
  <cp:lastModifiedBy>Paul Shropshire</cp:lastModifiedBy>
  <cp:revision>145</cp:revision>
  <dcterms:created xsi:type="dcterms:W3CDTF">2014-04-01T08:05:04Z</dcterms:created>
  <dcterms:modified xsi:type="dcterms:W3CDTF">2019-11-07T08:14:36Z</dcterms:modified>
  <cp:contentStatus>Final</cp:contentStatus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MarkAsFinal">
    <vt:bool>true</vt:bool>
  </property>
</Properties>
</file>