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sldIdLst>
    <p:sldId id="257" r:id="rId2"/>
    <p:sldId id="259" r:id="rId3"/>
    <p:sldId id="260" r:id="rId4"/>
    <p:sldId id="261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FFD82F3-E69C-89A6-9EC3-1C621D1E8970}" v="9" dt="2025-11-20T13:35:18.73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zish Shazady (2224320)" userId="S::2224320@student.uwtsd.ac.uk::e2ce2f7f-1b29-4b5e-a3b8-5e0048064849" providerId="AD" clId="Web-{DFFD82F3-E69C-89A6-9EC3-1C621D1E8970}"/>
    <pc:docChg chg="modSld">
      <pc:chgData name="Nazish Shazady (2224320)" userId="S::2224320@student.uwtsd.ac.uk::e2ce2f7f-1b29-4b5e-a3b8-5e0048064849" providerId="AD" clId="Web-{DFFD82F3-E69C-89A6-9EC3-1C621D1E8970}" dt="2025-11-20T13:35:18.735" v="7" actId="14100"/>
      <pc:docMkLst>
        <pc:docMk/>
      </pc:docMkLst>
      <pc:sldChg chg="addSp delSp modSp">
        <pc:chgData name="Nazish Shazady (2224320)" userId="S::2224320@student.uwtsd.ac.uk::e2ce2f7f-1b29-4b5e-a3b8-5e0048064849" providerId="AD" clId="Web-{DFFD82F3-E69C-89A6-9EC3-1C621D1E8970}" dt="2025-11-20T13:35:18.735" v="7" actId="14100"/>
        <pc:sldMkLst>
          <pc:docMk/>
          <pc:sldMk cId="785088589" sldId="259"/>
        </pc:sldMkLst>
        <pc:picChg chg="add mod">
          <ac:chgData name="Nazish Shazady (2224320)" userId="S::2224320@student.uwtsd.ac.uk::e2ce2f7f-1b29-4b5e-a3b8-5e0048064849" providerId="AD" clId="Web-{DFFD82F3-E69C-89A6-9EC3-1C621D1E8970}" dt="2025-11-20T13:35:18.735" v="7" actId="14100"/>
          <ac:picMkLst>
            <pc:docMk/>
            <pc:sldMk cId="785088589" sldId="259"/>
            <ac:picMk id="2" creationId="{A2A6DDCD-A1CB-23B4-BDF7-E42418CE1EBB}"/>
          </ac:picMkLst>
        </pc:picChg>
        <pc:picChg chg="del">
          <ac:chgData name="Nazish Shazady (2224320)" userId="S::2224320@student.uwtsd.ac.uk::e2ce2f7f-1b29-4b5e-a3b8-5e0048064849" providerId="AD" clId="Web-{DFFD82F3-E69C-89A6-9EC3-1C621D1E8970}" dt="2025-11-20T13:33:59.904" v="0"/>
          <ac:picMkLst>
            <pc:docMk/>
            <pc:sldMk cId="785088589" sldId="259"/>
            <ac:picMk id="5" creationId="{ACE8633E-E84C-068C-2F3A-CEA323F4665C}"/>
          </ac:picMkLst>
        </pc:picChg>
      </pc:sldChg>
    </pc:docChg>
  </pc:docChgLst>
  <pc:docChgLst>
    <pc:chgData name="Nazish Shazady (2224320)" userId="e2ce2f7f-1b29-4b5e-a3b8-5e0048064849" providerId="ADAL" clId="{BCB886AB-B946-4807-929A-093AE296EEB9}"/>
    <pc:docChg chg="undo custSel addSld delSld modSld">
      <pc:chgData name="Nazish Shazady (2224320)" userId="e2ce2f7f-1b29-4b5e-a3b8-5e0048064849" providerId="ADAL" clId="{BCB886AB-B946-4807-929A-093AE296EEB9}" dt="2025-11-12T19:10:09.793" v="631" actId="1076"/>
      <pc:docMkLst>
        <pc:docMk/>
      </pc:docMkLst>
      <pc:sldChg chg="addSp delSp modSp add mod replId">
        <pc:chgData name="Nazish Shazady (2224320)" userId="e2ce2f7f-1b29-4b5e-a3b8-5e0048064849" providerId="ADAL" clId="{BCB886AB-B946-4807-929A-093AE296EEB9}" dt="2025-11-12T19:10:09.793" v="631" actId="1076"/>
        <pc:sldMkLst>
          <pc:docMk/>
          <pc:sldMk cId="785088589" sldId="259"/>
        </pc:sldMkLst>
        <pc:spChg chg="add mod">
          <ac:chgData name="Nazish Shazady (2224320)" userId="e2ce2f7f-1b29-4b5e-a3b8-5e0048064849" providerId="ADAL" clId="{BCB886AB-B946-4807-929A-093AE296EEB9}" dt="2025-11-12T19:09:37.712" v="627" actId="1076"/>
          <ac:spMkLst>
            <pc:docMk/>
            <pc:sldMk cId="785088589" sldId="259"/>
            <ac:spMk id="6" creationId="{1B885F42-8103-76C3-6749-A87B4C758C7E}"/>
          </ac:spMkLst>
        </pc:spChg>
        <pc:spChg chg="add mod">
          <ac:chgData name="Nazish Shazady (2224320)" userId="e2ce2f7f-1b29-4b5e-a3b8-5e0048064849" providerId="ADAL" clId="{BCB886AB-B946-4807-929A-093AE296EEB9}" dt="2025-11-12T19:07:53.499" v="611" actId="1076"/>
          <ac:spMkLst>
            <pc:docMk/>
            <pc:sldMk cId="785088589" sldId="259"/>
            <ac:spMk id="8" creationId="{746EF3FA-9C0C-3B8E-9620-42685E06C6F9}"/>
          </ac:spMkLst>
        </pc:spChg>
        <pc:spChg chg="add mod">
          <ac:chgData name="Nazish Shazady (2224320)" userId="e2ce2f7f-1b29-4b5e-a3b8-5e0048064849" providerId="ADAL" clId="{BCB886AB-B946-4807-929A-093AE296EEB9}" dt="2025-11-12T19:10:09.793" v="631" actId="1076"/>
          <ac:spMkLst>
            <pc:docMk/>
            <pc:sldMk cId="785088589" sldId="259"/>
            <ac:spMk id="10" creationId="{35099A45-C77D-63F4-5279-EA63AEA55319}"/>
          </ac:spMkLst>
        </pc:spChg>
        <pc:spChg chg="add mod">
          <ac:chgData name="Nazish Shazady (2224320)" userId="e2ce2f7f-1b29-4b5e-a3b8-5e0048064849" providerId="ADAL" clId="{BCB886AB-B946-4807-929A-093AE296EEB9}" dt="2025-11-12T13:59:14.852" v="552" actId="20577"/>
          <ac:spMkLst>
            <pc:docMk/>
            <pc:sldMk cId="785088589" sldId="259"/>
            <ac:spMk id="11" creationId="{BCF2E9AB-904A-B4C3-9520-76A9B05F97DE}"/>
          </ac:spMkLst>
        </pc:spChg>
      </pc:sldChg>
    </pc:docChg>
  </pc:docChgLst>
  <pc:docChgLst>
    <pc:chgData name="Nazish Shazady (2224320)" userId="S::2224320@student.uwtsd.ac.uk::e2ce2f7f-1b29-4b5e-a3b8-5e0048064849" providerId="AD" clId="Web-{3D1BE309-8A56-F18C-BA55-BEED934CE9BC}"/>
    <pc:docChg chg="modSld">
      <pc:chgData name="Nazish Shazady (2224320)" userId="S::2224320@student.uwtsd.ac.uk::e2ce2f7f-1b29-4b5e-a3b8-5e0048064849" providerId="AD" clId="Web-{3D1BE309-8A56-F18C-BA55-BEED934CE9BC}" dt="2025-11-11T11:38:35.842" v="36" actId="1076"/>
      <pc:docMkLst>
        <pc:docMk/>
      </pc:docMkLst>
      <pc:sldChg chg="addSp modSp">
        <pc:chgData name="Nazish Shazady (2224320)" userId="S::2224320@student.uwtsd.ac.uk::e2ce2f7f-1b29-4b5e-a3b8-5e0048064849" providerId="AD" clId="Web-{3D1BE309-8A56-F18C-BA55-BEED934CE9BC}" dt="2025-11-11T11:37:25.310" v="14" actId="1076"/>
        <pc:sldMkLst>
          <pc:docMk/>
          <pc:sldMk cId="785088589" sldId="259"/>
        </pc:sldMkLst>
        <pc:spChg chg="mod">
          <ac:chgData name="Nazish Shazady (2224320)" userId="S::2224320@student.uwtsd.ac.uk::e2ce2f7f-1b29-4b5e-a3b8-5e0048064849" providerId="AD" clId="Web-{3D1BE309-8A56-F18C-BA55-BEED934CE9BC}" dt="2025-11-11T11:35:21.527" v="3" actId="1076"/>
          <ac:spMkLst>
            <pc:docMk/>
            <pc:sldMk cId="785088589" sldId="259"/>
            <ac:spMk id="11" creationId="{BCF2E9AB-904A-B4C3-9520-76A9B05F97DE}"/>
          </ac:spMkLst>
        </pc:spChg>
      </pc:sldChg>
      <pc:sldChg chg="delSp modSp">
        <pc:chgData name="Nazish Shazady (2224320)" userId="S::2224320@student.uwtsd.ac.uk::e2ce2f7f-1b29-4b5e-a3b8-5e0048064849" providerId="AD" clId="Web-{3D1BE309-8A56-F18C-BA55-BEED934CE9BC}" dt="2025-11-11T11:38:35.842" v="36" actId="1076"/>
        <pc:sldMkLst>
          <pc:docMk/>
          <pc:sldMk cId="4026778994" sldId="260"/>
        </pc:sldMkLst>
        <pc:spChg chg="mod">
          <ac:chgData name="Nazish Shazady (2224320)" userId="S::2224320@student.uwtsd.ac.uk::e2ce2f7f-1b29-4b5e-a3b8-5e0048064849" providerId="AD" clId="Web-{3D1BE309-8A56-F18C-BA55-BEED934CE9BC}" dt="2025-11-11T11:38:35.842" v="36" actId="1076"/>
          <ac:spMkLst>
            <pc:docMk/>
            <pc:sldMk cId="4026778994" sldId="260"/>
            <ac:spMk id="13" creationId="{3858202F-8846-688A-4CCF-472D25BED76D}"/>
          </ac:spMkLst>
        </pc:spChg>
      </pc:sldChg>
    </pc:docChg>
  </pc:docChgLst>
  <pc:docChgLst>
    <pc:chgData name="Nazish Shazady (2224320)" userId="S::2224320@student.uwtsd.ac.uk::e2ce2f7f-1b29-4b5e-a3b8-5e0048064849" providerId="AD" clId="Web-{CAB770CD-74C2-149C-EA18-3A86E5BD61FD}"/>
    <pc:docChg chg="modSld">
      <pc:chgData name="Nazish Shazady (2224320)" userId="S::2224320@student.uwtsd.ac.uk::e2ce2f7f-1b29-4b5e-a3b8-5e0048064849" providerId="AD" clId="Web-{CAB770CD-74C2-149C-EA18-3A86E5BD61FD}" dt="2025-11-11T11:33:38.419" v="126"/>
      <pc:docMkLst>
        <pc:docMk/>
      </pc:docMkLst>
      <pc:sldChg chg="addSp delSp modSp">
        <pc:chgData name="Nazish Shazady (2224320)" userId="S::2224320@student.uwtsd.ac.uk::e2ce2f7f-1b29-4b5e-a3b8-5e0048064849" providerId="AD" clId="Web-{CAB770CD-74C2-149C-EA18-3A86E5BD61FD}" dt="2025-11-11T11:33:16.356" v="123"/>
        <pc:sldMkLst>
          <pc:docMk/>
          <pc:sldMk cId="785088589" sldId="259"/>
        </pc:sldMkLst>
        <pc:spChg chg="mod">
          <ac:chgData name="Nazish Shazady (2224320)" userId="S::2224320@student.uwtsd.ac.uk::e2ce2f7f-1b29-4b5e-a3b8-5e0048064849" providerId="AD" clId="Web-{CAB770CD-74C2-149C-EA18-3A86E5BD61FD}" dt="2025-11-11T11:23:32.910" v="71" actId="14100"/>
          <ac:spMkLst>
            <pc:docMk/>
            <pc:sldMk cId="785088589" sldId="259"/>
            <ac:spMk id="7" creationId="{619C011B-0B52-51F1-E43F-2428F6E2CE7E}"/>
          </ac:spMkLst>
        </pc:spChg>
        <pc:spChg chg="mod">
          <ac:chgData name="Nazish Shazady (2224320)" userId="S::2224320@student.uwtsd.ac.uk::e2ce2f7f-1b29-4b5e-a3b8-5e0048064849" providerId="AD" clId="Web-{CAB770CD-74C2-149C-EA18-3A86E5BD61FD}" dt="2025-11-11T11:23:46.051" v="72" actId="1076"/>
          <ac:spMkLst>
            <pc:docMk/>
            <pc:sldMk cId="785088589" sldId="259"/>
            <ac:spMk id="8" creationId="{746EF3FA-9C0C-3B8E-9620-42685E06C6F9}"/>
          </ac:spMkLst>
        </pc:spChg>
        <pc:spChg chg="mod">
          <ac:chgData name="Nazish Shazady (2224320)" userId="S::2224320@student.uwtsd.ac.uk::e2ce2f7f-1b29-4b5e-a3b8-5e0048064849" providerId="AD" clId="Web-{CAB770CD-74C2-149C-EA18-3A86E5BD61FD}" dt="2025-11-11T11:26:23.382" v="83" actId="14100"/>
          <ac:spMkLst>
            <pc:docMk/>
            <pc:sldMk cId="785088589" sldId="259"/>
            <ac:spMk id="10" creationId="{35099A45-C77D-63F4-5279-EA63AEA55319}"/>
          </ac:spMkLst>
        </pc:spChg>
        <pc:spChg chg="mod">
          <ac:chgData name="Nazish Shazady (2224320)" userId="S::2224320@student.uwtsd.ac.uk::e2ce2f7f-1b29-4b5e-a3b8-5e0048064849" providerId="AD" clId="Web-{CAB770CD-74C2-149C-EA18-3A86E5BD61FD}" dt="2025-11-11T11:24:44.162" v="78" actId="14100"/>
          <ac:spMkLst>
            <pc:docMk/>
            <pc:sldMk cId="785088589" sldId="259"/>
            <ac:spMk id="11" creationId="{BCF2E9AB-904A-B4C3-9520-76A9B05F97DE}"/>
          </ac:spMkLst>
        </pc:spChg>
      </pc:sldChg>
      <pc:sldChg chg="addSp delSp modSp">
        <pc:chgData name="Nazish Shazady (2224320)" userId="S::2224320@student.uwtsd.ac.uk::e2ce2f7f-1b29-4b5e-a3b8-5e0048064849" providerId="AD" clId="Web-{CAB770CD-74C2-149C-EA18-3A86E5BD61FD}" dt="2025-11-11T11:33:38.419" v="126"/>
        <pc:sldMkLst>
          <pc:docMk/>
          <pc:sldMk cId="4026778994" sldId="260"/>
        </pc:sldMkLst>
        <pc:spChg chg="mod">
          <ac:chgData name="Nazish Shazady (2224320)" userId="S::2224320@student.uwtsd.ac.uk::e2ce2f7f-1b29-4b5e-a3b8-5e0048064849" providerId="AD" clId="Web-{CAB770CD-74C2-149C-EA18-3A86E5BD61FD}" dt="2025-11-11T11:30:57.777" v="107" actId="1076"/>
          <ac:spMkLst>
            <pc:docMk/>
            <pc:sldMk cId="4026778994" sldId="260"/>
            <ac:spMk id="2" creationId="{C61D0D5F-423E-2034-36C5-0E01F9EDD674}"/>
          </ac:spMkLst>
        </pc:spChg>
        <pc:spChg chg="mod">
          <ac:chgData name="Nazish Shazady (2224320)" userId="S::2224320@student.uwtsd.ac.uk::e2ce2f7f-1b29-4b5e-a3b8-5e0048064849" providerId="AD" clId="Web-{CAB770CD-74C2-149C-EA18-3A86E5BD61FD}" dt="2025-11-11T11:31:09.136" v="108" actId="1076"/>
          <ac:spMkLst>
            <pc:docMk/>
            <pc:sldMk cId="4026778994" sldId="260"/>
            <ac:spMk id="3" creationId="{EB315E60-19FE-B036-2FFC-4FCD70E57E81}"/>
          </ac:spMkLst>
        </pc:spChg>
        <pc:spChg chg="mod">
          <ac:chgData name="Nazish Shazady (2224320)" userId="S::2224320@student.uwtsd.ac.uk::e2ce2f7f-1b29-4b5e-a3b8-5e0048064849" providerId="AD" clId="Web-{CAB770CD-74C2-149C-EA18-3A86E5BD61FD}" dt="2025-11-11T11:31:17.621" v="109" actId="1076"/>
          <ac:spMkLst>
            <pc:docMk/>
            <pc:sldMk cId="4026778994" sldId="260"/>
            <ac:spMk id="4" creationId="{1C5084AD-007F-61EF-29AF-E7DFEC7FE81D}"/>
          </ac:spMkLst>
        </pc:spChg>
        <pc:spChg chg="mod">
          <ac:chgData name="Nazish Shazady (2224320)" userId="S::2224320@student.uwtsd.ac.uk::e2ce2f7f-1b29-4b5e-a3b8-5e0048064849" providerId="AD" clId="Web-{CAB770CD-74C2-149C-EA18-3A86E5BD61FD}" dt="2025-11-11T11:29:49.667" v="97" actId="14100"/>
          <ac:spMkLst>
            <pc:docMk/>
            <pc:sldMk cId="4026778994" sldId="260"/>
            <ac:spMk id="13" creationId="{3858202F-8846-688A-4CCF-472D25BED76D}"/>
          </ac:spMkLst>
        </pc:spChg>
        <pc:spChg chg="add mod">
          <ac:chgData name="Nazish Shazady (2224320)" userId="S::2224320@student.uwtsd.ac.uk::e2ce2f7f-1b29-4b5e-a3b8-5e0048064849" providerId="AD" clId="Web-{CAB770CD-74C2-149C-EA18-3A86E5BD61FD}" dt="2025-11-11T11:33:14.263" v="122" actId="14100"/>
          <ac:spMkLst>
            <pc:docMk/>
            <pc:sldMk cId="4026778994" sldId="260"/>
            <ac:spMk id="15" creationId="{9461AD1B-E997-8FD9-D3D4-CF86A127E81F}"/>
          </ac:spMkLst>
        </pc:spChg>
        <pc:picChg chg="add mod">
          <ac:chgData name="Nazish Shazady (2224320)" userId="S::2224320@student.uwtsd.ac.uk::e2ce2f7f-1b29-4b5e-a3b8-5e0048064849" providerId="AD" clId="Web-{CAB770CD-74C2-149C-EA18-3A86E5BD61FD}" dt="2025-11-11T11:33:24.216" v="124" actId="14100"/>
          <ac:picMkLst>
            <pc:docMk/>
            <pc:sldMk cId="4026778994" sldId="260"/>
            <ac:picMk id="14" creationId="{784E3D6E-02AD-0663-2999-3A9ABF608E86}"/>
          </ac:picMkLst>
        </pc:picChg>
      </pc:sldChg>
      <pc:sldChg chg="modSp">
        <pc:chgData name="Nazish Shazady (2224320)" userId="S::2224320@student.uwtsd.ac.uk::e2ce2f7f-1b29-4b5e-a3b8-5e0048064849" providerId="AD" clId="Web-{CAB770CD-74C2-149C-EA18-3A86E5BD61FD}" dt="2025-11-11T10:29:19.421" v="7" actId="20577"/>
        <pc:sldMkLst>
          <pc:docMk/>
          <pc:sldMk cId="4199558298" sldId="261"/>
        </pc:sldMkLst>
        <pc:spChg chg="mod">
          <ac:chgData name="Nazish Shazady (2224320)" userId="S::2224320@student.uwtsd.ac.uk::e2ce2f7f-1b29-4b5e-a3b8-5e0048064849" providerId="AD" clId="Web-{CAB770CD-74C2-149C-EA18-3A86E5BD61FD}" dt="2025-11-11T10:29:19.421" v="7" actId="20577"/>
          <ac:spMkLst>
            <pc:docMk/>
            <pc:sldMk cId="4199558298" sldId="261"/>
            <ac:spMk id="4" creationId="{71F42830-F8A0-0FDC-0669-D5E5D85516A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736A0-9F24-45BF-B389-F6478DB45C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28700"/>
            <a:ext cx="9144000" cy="2481263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4000" spc="75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3D85EF-076F-4C35-862A-BAFF685DD6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4376"/>
            <a:ext cx="9144000" cy="1433423"/>
          </a:xfrm>
        </p:spPr>
        <p:txBody>
          <a:bodyPr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b="1" cap="all" spc="6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E221EC-BF54-4DDD-8900-F2027CDAD3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411FB-1606-4EC5-9BCA-2DC04C2243EA}" type="datetimeFigureOut">
              <a:rPr lang="en-US" dirty="0"/>
              <a:t>11/20/2025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D5AB69-7069-48FB-8925-F2BA84129A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9C32A-F7A5-4E3B-A28F-09C82341E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20549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E99D7-1EE5-4262-9359-A0E2B7331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3080"/>
            <a:ext cx="10240903" cy="123348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DA1C5-272A-45C2-A11A-E7769A27D3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114939"/>
            <a:ext cx="10240903" cy="395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63DA15-1EAB-4524-9BB7-8A7DA82A20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CAA53-8FBA-45E2-8B10-F7DD55E4E759}" type="datetimeFigureOut">
              <a:rPr lang="en-US" dirty="0"/>
              <a:t>11/20/2025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EB93B9-7818-489D-AFFB-B6EAD27FF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528D36-894E-4FCB-B8BB-84DE89949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77578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964F1-5687-421F-B3DF-BA3C8DADC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930" y="1709738"/>
            <a:ext cx="9966519" cy="2852737"/>
          </a:xfrm>
        </p:spPr>
        <p:txBody>
          <a:bodyPr anchor="b">
            <a:normAutofit/>
          </a:bodyPr>
          <a:lstStyle>
            <a:lvl1pPr>
              <a:defRPr sz="4400" spc="7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DBB876-5FD9-4964-BD37-6F05DAEBE3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80930" y="4976327"/>
            <a:ext cx="9966520" cy="1113323"/>
          </a:xfrm>
        </p:spPr>
        <p:txBody>
          <a:bodyPr>
            <a:normAutofit/>
          </a:bodyPr>
          <a:lstStyle>
            <a:lvl1pPr marL="0" indent="0">
              <a:buNone/>
              <a:defRPr sz="1200" spc="6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5EA80A-FCDD-4009-9A1F-8B5481786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C84CF-6F0D-4195-920D-9D6F75893720}" type="datetimeFigureOut">
              <a:rPr lang="en-US" dirty="0"/>
              <a:t>11/20/2025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4A3422-56D9-4942-BC63-831AED91F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4B42A-AC2C-4FD8-AD0D-BECDD3846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19636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FDAF1-8359-4A0F-91B3-03E77C670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457200"/>
            <a:ext cx="10309745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1E3D3-6B33-4CA0-B06B-A8BB05CAB3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44054" y="1996141"/>
            <a:ext cx="4975746" cy="418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29C334-815D-47FD-A9B5-E871E28641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96141"/>
            <a:ext cx="5181600" cy="418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7975F2-7A90-4820-B90F-D28E31A35E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B3BBE-A1CF-4CC7-B02C-EBCBBE110242}" type="datetimeFigureOut">
              <a:rPr lang="en-US" dirty="0"/>
              <a:t>11/20/2025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3CFAD5-8AF8-4610-8324-85AA062E2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808CC8-C46E-4A10-8A83-7A251067E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1097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E82B8-F9D9-4F53-A4A6-F12EB5F12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8490" y="457200"/>
            <a:ext cx="9986898" cy="1233488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F070CA-85E9-47C7-8564-FFA1AE34B9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8490" y="1681163"/>
            <a:ext cx="462908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38D4B1-41B3-4BF5-9076-A16984A81F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68490" y="2505075"/>
            <a:ext cx="4629085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6A38DC-A016-4CFD-AC19-F24A9E0620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4816" y="1681163"/>
            <a:ext cx="501057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F930FA-8C00-42AB-B2D1-FE4E4BDB3C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4814" y="2505075"/>
            <a:ext cx="5010573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8B698E-FAE5-4F2C-AE0E-4FD281E8F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D63E4-71A5-4C63-9515-748B28B89764}" type="datetimeFigureOut">
              <a:rPr lang="en-US" dirty="0"/>
              <a:t>11/20/2025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C4BB6C-CAA4-4EA8-8EA1-65ADE056F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BB6A12-0532-47CA-B070-232141CC1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65591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08FA1-831E-4AD6-B0D1-BA85E67A5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457200"/>
            <a:ext cx="9982199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E94142-C469-4B0E-8C01-C64BA28F5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92BAC-F228-4DAC-8800-3D810F869187}" type="datetimeFigureOut">
              <a:rPr lang="en-US" dirty="0"/>
              <a:t>11/20/2025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AAFCE6-5C7E-438F-8D4A-21E1556814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ACFD88-63EA-427F-978C-B7844D1A5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1180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82A4F0-76A5-4852-982B-32B3B68573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EFFE8-7E8E-427A-AB26-E496551AFB7B}" type="datetimeFigureOut">
              <a:rPr lang="en-US" dirty="0"/>
              <a:t>11/20/2025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50CFAE-4BEB-4272-A2E6-FDD9D6A03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3B71B7-74B7-4CF1-8FE0-F4863CD7D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0721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432BE-C4E5-4F12-AB53-EBEF2B76B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8755" y="457200"/>
            <a:ext cx="3932237" cy="192143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E7F57-4ABF-4BA4-A892-38857A02F6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8130" y="987425"/>
            <a:ext cx="5707257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32E444-E5BD-443F-AB83-84D7CE0AB7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18755" y="2799184"/>
            <a:ext cx="3932237" cy="3069803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1998A4-FD2F-4126-99C5-E2063AE02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C8B19-DE76-4E18-BFC7-EB25B8C421E7}" type="datetimeFigureOut">
              <a:rPr lang="en-US" dirty="0"/>
              <a:t>11/20/2025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6457D3-F808-4DB2-9C9C-B185E71F26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31BC9B-21D1-4D2D-B02E-C887A02CA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05191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43EC2-2D8C-4E8D-8CC7-967648014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8966" y="681135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66AF89-5FBD-43DD-958D-A5C608AE2E2C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834742" y="858417"/>
            <a:ext cx="5520645" cy="500263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70A545-2CE6-48C4-A725-EF68A3F1BF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8966" y="2281335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4466B2-6FE6-4352-BBF9-84BCD946C2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0BD94-1F69-4074-BD82-D6EDB89FE74F}" type="datetimeFigureOut">
              <a:rPr lang="en-US" dirty="0"/>
              <a:t>11/20/2025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8991BC-29A5-4182-BD83-9D99D2889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C1C78F-6633-4604-8832-8E9D2DC76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68009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A997B-D473-47DE-8B7B-22AB6F31E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526035-4B81-4537-A22D-92C2E0DBB6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C2A44D-F637-4017-BAA2-77756A386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F3D07-6BCF-40BC-A7F7-89BB8FFE98C6}" type="datetimeFigureOut">
              <a:rPr lang="en-US" dirty="0"/>
              <a:t>11/20/2025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C1DCE6-ED7D-417C-ABD4-41D61570F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AAF19A-FDAE-446A-A6B6-128F7F96A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58970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96D838-45E9-4D61-AA4E-92A32B579F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457199"/>
            <a:ext cx="2628900" cy="57197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3183D0-4392-4364-8A2D-C47A2AF7A8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57199"/>
            <a:ext cx="7734300" cy="57197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A36C9-28D5-4820-84F1-E4B9F4E50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16D97-0980-426F-BEA7-F6EB2DE3AC08}" type="datetimeFigureOut">
              <a:rPr lang="en-US" dirty="0"/>
              <a:t>11/20/2025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97EDC8-558D-4646-86D9-A5424CF2A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0B7537-E67A-411A-BBA4-061521D3D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01511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4C0BBB-0042-4603-A226-6117F3FD5B3C}"/>
              </a:ext>
            </a:extLst>
          </p:cNvPr>
          <p:cNvSpPr/>
          <p:nvPr/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</a:extLst>
          </p:cNvPr>
          <p:cNvSpPr/>
          <p:nvPr/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478F2F-4F04-4604-9005-BF0CB1142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361666"/>
            <a:ext cx="9810376" cy="1659404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4A17D2-52AF-4B40-80A8-3E0DB855F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810376" cy="3857811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92E0AA-D5B3-4BCF-BA69-209D9B335A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10111" y="6409170"/>
            <a:ext cx="370239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bg1"/>
                </a:solidFill>
              </a:defRPr>
            </a:lvl1pPr>
          </a:lstStyle>
          <a:p>
            <a:fld id="{149C728D-416F-40D5-8F13-55E5DD1CE8D1}" type="datetimeFigureOut">
              <a:rPr lang="en-US" dirty="0"/>
              <a:t>11/20/2025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A637-D86F-4FA1-985D-2D82456511B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1" y="1912217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F2FA4D-A931-46BA-B767-29A6FD5AAD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9678" y="6408742"/>
            <a:ext cx="43865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bg1"/>
                </a:solidFill>
              </a:defRPr>
            </a:lvl1pPr>
          </a:lstStyle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65872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288">
          <p15:clr>
            <a:srgbClr val="F26B43"/>
          </p15:clr>
        </p15:guide>
        <p15:guide id="4" pos="288">
          <p15:clr>
            <a:srgbClr val="F26B43"/>
          </p15:clr>
        </p15:guide>
        <p15:guide id="5" orient="horz" pos="4032">
          <p15:clr>
            <a:srgbClr val="F26B43"/>
          </p15:clr>
        </p15:guide>
        <p15:guide id="6" pos="7392">
          <p15:clr>
            <a:srgbClr val="F26B43"/>
          </p15:clr>
        </p15:guide>
        <p15:guide id="7" pos="5112">
          <p15:clr>
            <a:srgbClr val="F26B43"/>
          </p15:clr>
        </p15:guide>
        <p15:guide id="8" pos="2544">
          <p15:clr>
            <a:srgbClr val="F26B43"/>
          </p15:clr>
        </p15:guide>
        <p15:guide id="9" pos="864">
          <p15:clr>
            <a:srgbClr val="F26B43"/>
          </p15:clr>
        </p15:guide>
        <p15:guide id="10" orient="horz" pos="648">
          <p15:clr>
            <a:srgbClr val="F26B43"/>
          </p15:clr>
        </p15:guide>
        <p15:guide id="11" pos="681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ummitkids.com/blog/catching-adhd-early-keep-an-eye-out-for-signs-and-symptoms-in-your-young-child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3AFED7D3-F43C-8C2A-74D4-DC8B43AB14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952500"/>
            <a:ext cx="9144000" cy="5556250"/>
          </a:xfrm>
        </p:spPr>
        <p:txBody>
          <a:bodyPr/>
          <a:lstStyle/>
          <a:p>
            <a:r>
              <a:rPr lang="en-GB"/>
              <a:t>Nazish shazady </a:t>
            </a:r>
          </a:p>
          <a:p>
            <a:r>
              <a:rPr lang="en-GB"/>
              <a:t>2224320</a:t>
            </a:r>
          </a:p>
          <a:p>
            <a:r>
              <a:rPr lang="en-GB"/>
              <a:t>BMHP6020</a:t>
            </a:r>
          </a:p>
          <a:p>
            <a:r>
              <a:rPr lang="en-GB"/>
              <a:t>Independent Project </a:t>
            </a:r>
          </a:p>
          <a:p>
            <a:r>
              <a:rPr lang="en-GB"/>
              <a:t>Academic Methods Poster</a:t>
            </a:r>
          </a:p>
          <a:p>
            <a:r>
              <a:rPr lang="en-GB"/>
              <a:t>Joanne Davis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5621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619C011B-0B52-51F1-E43F-2428F6E2CE7E}"/>
              </a:ext>
            </a:extLst>
          </p:cNvPr>
          <p:cNvSpPr txBox="1"/>
          <p:nvPr/>
        </p:nvSpPr>
        <p:spPr>
          <a:xfrm>
            <a:off x="1" y="10732"/>
            <a:ext cx="5971320" cy="341632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91440" tIns="45720" rIns="91440" bIns="45720" rtlCol="0" anchor="t">
            <a:spAutoFit/>
          </a:bodyPr>
          <a:lstStyle/>
          <a:p>
            <a:r>
              <a:rPr lang="en-GB" b="1" dirty="0"/>
              <a:t>Introduction &amp; Research Aim</a:t>
            </a:r>
            <a:endParaRPr lang="en-US" dirty="0"/>
          </a:p>
          <a:p>
            <a:r>
              <a:rPr lang="en-GB" dirty="0"/>
              <a:t>This poster summarises the methodological approach used for a literature-based investigation into the educational impact of early ADHD diagnosis.</a:t>
            </a:r>
          </a:p>
          <a:p>
            <a:r>
              <a:rPr lang="en-GB" dirty="0"/>
              <a:t>The aim is to examine how timely identification supports attainment, classroom inclusion and emotional wellbeing.</a:t>
            </a:r>
          </a:p>
          <a:p>
            <a:r>
              <a:rPr lang="en-GB" dirty="0"/>
              <a:t>Findings from peer-reviewed evidence, policy papers and national reports underpin later thematic analysis (see Chapter 4).</a:t>
            </a:r>
          </a:p>
          <a:p>
            <a:endParaRPr lang="en-GB" b="1" dirty="0"/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46EF3FA-9C0C-3B8E-9620-42685E06C6F9}"/>
              </a:ext>
            </a:extLst>
          </p:cNvPr>
          <p:cNvSpPr txBox="1"/>
          <p:nvPr/>
        </p:nvSpPr>
        <p:spPr>
          <a:xfrm>
            <a:off x="-11894" y="2845407"/>
            <a:ext cx="5967212" cy="3970318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/>
              <a:t>Searching for Information</a:t>
            </a:r>
            <a:endParaRPr lang="en-US"/>
          </a:p>
          <a:p>
            <a:r>
              <a:rPr lang="en-GB"/>
              <a:t>Filters applied: 2015 – 2025 date range | peer-reviewed | English language | primary-age focus | UK or comparable systems</a:t>
            </a:r>
            <a:r>
              <a:rPr lang="en-GB" dirty="0"/>
              <a:t>.</a:t>
            </a:r>
          </a:p>
          <a:p>
            <a:r>
              <a:rPr lang="en-GB" dirty="0"/>
              <a:t>Titles + abstracts screened; full texts reviewed for methodological relevance.</a:t>
            </a:r>
          </a:p>
          <a:p>
            <a:r>
              <a:rPr lang="en-GB" dirty="0"/>
              <a:t>Both qualitative and quantitative evidence included to ensure balance.</a:t>
            </a:r>
          </a:p>
          <a:p>
            <a:r>
              <a:rPr lang="en-GB" dirty="0"/>
              <a:t>Grey literature (NHS Taskforce 2025; National Audit Office 2024) added to strengthen policy realism.</a:t>
            </a:r>
          </a:p>
          <a:p>
            <a:r>
              <a:rPr lang="en-GB" dirty="0"/>
              <a:t>Adjustments made when early searches produced duplicates or non-UK data.</a:t>
            </a:r>
          </a:p>
          <a:p>
            <a:endParaRPr lang="en-GB" dirty="0"/>
          </a:p>
          <a:p>
            <a:pPr algn="l"/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5099A45-C77D-63F4-5279-EA63AEA55319}"/>
              </a:ext>
            </a:extLst>
          </p:cNvPr>
          <p:cNvSpPr txBox="1"/>
          <p:nvPr/>
        </p:nvSpPr>
        <p:spPr>
          <a:xfrm>
            <a:off x="6014559" y="333896"/>
            <a:ext cx="3145037" cy="6186309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Search Strategy</a:t>
            </a:r>
          </a:p>
          <a:p>
            <a:r>
              <a:rPr lang="en-GB" dirty="0"/>
              <a:t>Databases: UWTSD OneSearch → Google Scholar, Taylor &amp; Francis Online, NICE Evidence, NHS Digital, gov.uk.</a:t>
            </a:r>
          </a:p>
          <a:p>
            <a:r>
              <a:rPr lang="en-GB" dirty="0"/>
              <a:t>Keywords: “ADHD”, “early diagnosis”, “primary school”, “boys 5–11”, “education”, “UK policy”.</a:t>
            </a:r>
          </a:p>
          <a:p>
            <a:r>
              <a:rPr lang="en-GB" dirty="0"/>
              <a:t>Filters: Peer-reviewed (2018–2025), English only.</a:t>
            </a:r>
          </a:p>
          <a:p>
            <a:r>
              <a:rPr lang="en-GB" dirty="0"/>
              <a:t>Grey literature: DfE, Children’s Commissioner (2023), NHS England (2023).</a:t>
            </a:r>
          </a:p>
          <a:p>
            <a:r>
              <a:rPr lang="en-GB" dirty="0"/>
              <a:t>Note: PubMed and ScienceDirect were excluded as they focus mainly on biomedical rather than educational or social-policy content.</a:t>
            </a:r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CF2E9AB-904A-B4C3-9520-76A9B05F97DE}"/>
              </a:ext>
            </a:extLst>
          </p:cNvPr>
          <p:cNvSpPr txBox="1"/>
          <p:nvPr/>
        </p:nvSpPr>
        <p:spPr>
          <a:xfrm flipH="1">
            <a:off x="9234841" y="46800"/>
            <a:ext cx="2871833" cy="397031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 dirty="0"/>
              <a:t>Data Screening &amp; Analysis</a:t>
            </a:r>
          </a:p>
          <a:p>
            <a:r>
              <a:rPr lang="en-GB" dirty="0"/>
              <a:t>Initial 50 sources → 20 after exclusion.</a:t>
            </a:r>
          </a:p>
          <a:p>
            <a:r>
              <a:rPr lang="en-GB" dirty="0"/>
              <a:t>Appraised via CASP (Critical Appraisal </a:t>
            </a:r>
            <a:r>
              <a:rPr lang="en-GB"/>
              <a:t>Skills Programme 2022</a:t>
            </a:r>
            <a:r>
              <a:rPr lang="en-GB" dirty="0"/>
              <a:t>) for rigour &amp; relevance.</a:t>
            </a:r>
          </a:p>
          <a:p>
            <a:r>
              <a:rPr lang="en-GB" dirty="0"/>
              <a:t>Themes identified: early identification, teacher training, family partnerships.</a:t>
            </a:r>
          </a:p>
          <a:p>
            <a:r>
              <a:rPr lang="en-GB" dirty="0"/>
              <a:t>Triangulated quant + qual evidence for validity.</a:t>
            </a:r>
          </a:p>
          <a:p>
            <a:pPr algn="l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B885F42-8103-76C3-6749-A87B4C758C7E}"/>
              </a:ext>
            </a:extLst>
          </p:cNvPr>
          <p:cNvSpPr txBox="1"/>
          <p:nvPr/>
        </p:nvSpPr>
        <p:spPr>
          <a:xfrm>
            <a:off x="5955318" y="6273984"/>
            <a:ext cx="461520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600" b="1" dirty="0"/>
              <a:t>Summary table</a:t>
            </a:r>
            <a:r>
              <a:rPr lang="en-GB" dirty="0"/>
              <a:t> ➡️➡️</a:t>
            </a:r>
            <a:endParaRPr lang="en-US" dirty="0"/>
          </a:p>
        </p:txBody>
      </p:sp>
      <p:pic>
        <p:nvPicPr>
          <p:cNvPr id="2" name="Picture 1" descr="A table of information&#10;&#10;AI-generated content may be incorrect.">
            <a:extLst>
              <a:ext uri="{FF2B5EF4-FFF2-40B4-BE49-F238E27FC236}">
                <a16:creationId xmlns:a16="http://schemas.microsoft.com/office/drawing/2014/main" id="{A2A6DDCD-A1CB-23B4-BDF7-E42418CE1E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31645" y="3772771"/>
            <a:ext cx="3165384" cy="3047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50885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C5084AD-007F-61EF-29AF-E7DFEC7FE81D}"/>
              </a:ext>
            </a:extLst>
          </p:cNvPr>
          <p:cNvSpPr txBox="1"/>
          <p:nvPr/>
        </p:nvSpPr>
        <p:spPr>
          <a:xfrm>
            <a:off x="5722555" y="3169764"/>
            <a:ext cx="2880264" cy="230832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/>
              <a:t>Exclusion Criteria</a:t>
            </a:r>
          </a:p>
          <a:p>
            <a:r>
              <a:rPr lang="en-GB"/>
              <a:t>Opinion pieces or non-academic blogs.</a:t>
            </a:r>
          </a:p>
          <a:p>
            <a:r>
              <a:rPr lang="en-GB"/>
              <a:t>Research &gt; 10 years old.</a:t>
            </a:r>
          </a:p>
          <a:p>
            <a:r>
              <a:rPr lang="en-GB"/>
              <a:t>Non-English texts or medical-only focus.</a:t>
            </a:r>
          </a:p>
          <a:p>
            <a:r>
              <a:rPr lang="en-GB"/>
              <a:t>Duplicates / unverified data.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61D0D5F-423E-2034-36C5-0E01F9EDD674}"/>
              </a:ext>
            </a:extLst>
          </p:cNvPr>
          <p:cNvSpPr txBox="1"/>
          <p:nvPr/>
        </p:nvSpPr>
        <p:spPr>
          <a:xfrm>
            <a:off x="2554309" y="0"/>
            <a:ext cx="3048358" cy="6463308"/>
          </a:xfrm>
          <a:prstGeom prst="rect">
            <a:avLst/>
          </a:prstGeom>
          <a:solidFill>
            <a:schemeClr val="accent3"/>
          </a:solidFill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 dirty="0"/>
              <a:t>Research Validation &amp; Analysis</a:t>
            </a:r>
          </a:p>
          <a:p>
            <a:r>
              <a:rPr lang="en-GB" dirty="0"/>
              <a:t>Each source evaluated using the CRAAP Test (Currency, Relevance, Authority, Accuracy, Purpose).</a:t>
            </a:r>
          </a:p>
          <a:p>
            <a:r>
              <a:rPr lang="en-GB" dirty="0"/>
              <a:t>Only current and credible material retained.</a:t>
            </a:r>
          </a:p>
          <a:p>
            <a:r>
              <a:rPr lang="en-GB" dirty="0"/>
              <a:t>Thematic coding followed Braun &amp; Clarke (2019):</a:t>
            </a:r>
          </a:p>
          <a:p>
            <a:r>
              <a:rPr lang="en-GB" dirty="0"/>
              <a:t>• Initial codes → patterns → major themes (early intervention, teacher training, family engagement, policy gaps).</a:t>
            </a:r>
          </a:p>
          <a:p>
            <a:r>
              <a:rPr lang="en-GB" dirty="0"/>
              <a:t>Data organisation carried out via Excel spreadsheet → see Appendix C.</a:t>
            </a:r>
          </a:p>
          <a:p>
            <a:r>
              <a:rPr lang="en-GB" dirty="0"/>
              <a:t>Recognised limitations: uneven methodological quality and occasional paywall restrictions.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B315E60-19FE-B036-2FFC-4FCD70E57E81}"/>
              </a:ext>
            </a:extLst>
          </p:cNvPr>
          <p:cNvSpPr txBox="1"/>
          <p:nvPr/>
        </p:nvSpPr>
        <p:spPr>
          <a:xfrm>
            <a:off x="5869236" y="4970"/>
            <a:ext cx="2743200" cy="286232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 dirty="0"/>
              <a:t>Inclusion Criteria</a:t>
            </a:r>
          </a:p>
          <a:p>
            <a:r>
              <a:rPr lang="en-GB" dirty="0"/>
              <a:t>Peer-reviewed studies (2015 – 2025).</a:t>
            </a:r>
          </a:p>
          <a:p>
            <a:r>
              <a:rPr lang="en-GB" dirty="0"/>
              <a:t>UK or comparable international contexts.</a:t>
            </a:r>
          </a:p>
          <a:p>
            <a:r>
              <a:rPr lang="en-GB" dirty="0"/>
              <a:t>English language; full text accessible.</a:t>
            </a:r>
          </a:p>
          <a:p>
            <a:r>
              <a:rPr lang="en-GB" dirty="0"/>
              <a:t>Focus on early ADHD identification, education, and behaviour.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29BE6AD-8AD5-211A-3942-D7C378728237}"/>
              </a:ext>
            </a:extLst>
          </p:cNvPr>
          <p:cNvSpPr txBox="1"/>
          <p:nvPr/>
        </p:nvSpPr>
        <p:spPr>
          <a:xfrm>
            <a:off x="5149850" y="2498725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7D2E47-1538-F088-8806-DF0DA31933DB}"/>
              </a:ext>
            </a:extLst>
          </p:cNvPr>
          <p:cNvSpPr txBox="1"/>
          <p:nvPr/>
        </p:nvSpPr>
        <p:spPr>
          <a:xfrm>
            <a:off x="5149850" y="2498725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BC12EB0-BED7-20B9-836E-C889B683BDD3}"/>
              </a:ext>
            </a:extLst>
          </p:cNvPr>
          <p:cNvSpPr txBox="1"/>
          <p:nvPr/>
        </p:nvSpPr>
        <p:spPr>
          <a:xfrm>
            <a:off x="5149850" y="2498725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1CCA69-9974-95F0-33A1-65F901BEC0F7}"/>
              </a:ext>
            </a:extLst>
          </p:cNvPr>
          <p:cNvSpPr txBox="1"/>
          <p:nvPr/>
        </p:nvSpPr>
        <p:spPr>
          <a:xfrm>
            <a:off x="5149850" y="2498725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97AB378-13B1-F697-63F4-623101C10ECC}"/>
              </a:ext>
            </a:extLst>
          </p:cNvPr>
          <p:cNvSpPr txBox="1"/>
          <p:nvPr/>
        </p:nvSpPr>
        <p:spPr>
          <a:xfrm>
            <a:off x="5149850" y="2498725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3BFB9AA-07F8-EA39-E71B-5DF0B4271C79}"/>
              </a:ext>
            </a:extLst>
          </p:cNvPr>
          <p:cNvSpPr txBox="1"/>
          <p:nvPr/>
        </p:nvSpPr>
        <p:spPr>
          <a:xfrm>
            <a:off x="5149850" y="2498725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858202F-8846-688A-4CCF-472D25BED76D}"/>
              </a:ext>
            </a:extLst>
          </p:cNvPr>
          <p:cNvSpPr txBox="1"/>
          <p:nvPr/>
        </p:nvSpPr>
        <p:spPr>
          <a:xfrm>
            <a:off x="8796002" y="513474"/>
            <a:ext cx="3288674" cy="452431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en-GB" b="1" dirty="0"/>
              <a:t>Ethical Considerations</a:t>
            </a:r>
          </a:p>
          <a:p>
            <a:endParaRPr lang="en-GB" b="1" dirty="0"/>
          </a:p>
          <a:p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Secondary research only – no human participation.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Academic integrity ensured via full citation and transparent synthesis.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Work aligns with UWTSD Research Ethics Policy (2024).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Fair, unbiased representation of all evidence maintained.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84E3D6E-02AD-0663-2999-3A9ABF608E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067" y="1241736"/>
            <a:ext cx="2345478" cy="5019225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9461AD1B-E997-8FD9-D3D4-CF86A127E81F}"/>
              </a:ext>
            </a:extLst>
          </p:cNvPr>
          <p:cNvSpPr txBox="1"/>
          <p:nvPr/>
        </p:nvSpPr>
        <p:spPr>
          <a:xfrm>
            <a:off x="128789" y="509789"/>
            <a:ext cx="206062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GB" sz="1800" b="1" baseline="0">
                <a:latin typeface="Avenir Next LT Pro Light"/>
                <a:ea typeface="Segoe UI"/>
                <a:cs typeface="Segoe UI"/>
              </a:rPr>
              <a:t>Visual Aid / Graph</a:t>
            </a:r>
            <a:r>
              <a:rPr lang="en-US" sz="1800">
                <a:latin typeface="Avenir Next LT Pro Light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1800">
                <a:latin typeface="Avenir Next LT Pro Light"/>
                <a:ea typeface="Segoe UI"/>
                <a:cs typeface="Segoe UI"/>
              </a:rPr>
              <a:t>​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7789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1F42830-F8A0-0FDC-0669-D5E5D85516AA}"/>
              </a:ext>
            </a:extLst>
          </p:cNvPr>
          <p:cNvSpPr txBox="1"/>
          <p:nvPr/>
        </p:nvSpPr>
        <p:spPr>
          <a:xfrm>
            <a:off x="222250" y="0"/>
            <a:ext cx="11969750" cy="512448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 dirty="0"/>
              <a:t>References</a:t>
            </a:r>
          </a:p>
          <a:p>
            <a:endParaRPr lang="en-GB" dirty="0"/>
          </a:p>
          <a:p>
            <a:r>
              <a:rPr lang="en-GB" sz="1400" dirty="0"/>
              <a:t>Aveyard, H. (2019) Doing a Literature Review in Health and Social Care. 4th </a:t>
            </a:r>
            <a:r>
              <a:rPr lang="en-GB" sz="1400" err="1"/>
              <a:t>edn</a:t>
            </a:r>
            <a:r>
              <a:rPr lang="en-GB" sz="1400" dirty="0"/>
              <a:t>. Maidenhead: Open University Press.</a:t>
            </a:r>
          </a:p>
          <a:p>
            <a:br>
              <a:rPr lang="en-GB" sz="1400" dirty="0"/>
            </a:br>
            <a:r>
              <a:rPr lang="en-GB" sz="1400" dirty="0"/>
              <a:t>Booth, A., Sutton, A. and Papaioannou, D. (2021) Systematic Approaches to a Successful Literature Review. 3rd </a:t>
            </a:r>
            <a:r>
              <a:rPr lang="en-GB" sz="1400" err="1"/>
              <a:t>edn</a:t>
            </a:r>
            <a:r>
              <a:rPr lang="en-GB" sz="1400" dirty="0"/>
              <a:t>. London: Sage.</a:t>
            </a:r>
          </a:p>
          <a:p>
            <a:endParaRPr lang="en-GB" sz="1400" dirty="0"/>
          </a:p>
          <a:p>
            <a:r>
              <a:rPr lang="en-GB" sz="1400" dirty="0"/>
              <a:t>Braun, V. and Clarke, V. (2019) Thematic Analysis: A Practical Guide. London: Sage.</a:t>
            </a:r>
          </a:p>
          <a:p>
            <a:endParaRPr lang="en-GB" sz="1400" dirty="0"/>
          </a:p>
          <a:p>
            <a:r>
              <a:rPr lang="en-GB" sz="1400" dirty="0"/>
              <a:t>Creswell, J. W. and Creswell, J. D. (2018) Research Design: Qualitative, Quantitative and Mixed Methods Approaches. 5th </a:t>
            </a:r>
            <a:r>
              <a:rPr lang="en-GB" sz="1400" err="1"/>
              <a:t>edn</a:t>
            </a:r>
            <a:r>
              <a:rPr lang="en-GB" sz="1400" dirty="0"/>
              <a:t>. Thousand Oaks, CA: Sage.</a:t>
            </a:r>
          </a:p>
          <a:p>
            <a:endParaRPr lang="en-GB" sz="1400" dirty="0"/>
          </a:p>
          <a:p>
            <a:r>
              <a:rPr lang="en-GB" sz="1400" dirty="0"/>
              <a:t>Department for Education and Department of Health and Social Care (DfE &amp; DHSC) (2015) Special Educational Needs and Disability (SEND) Code of Practice: 0 to 25 Years. London: HMSO.</a:t>
            </a:r>
          </a:p>
          <a:p>
            <a:endParaRPr lang="en-GB" sz="1400" dirty="0"/>
          </a:p>
          <a:p>
            <a:r>
              <a:rPr lang="en-GB" sz="1400" dirty="0"/>
              <a:t>NHS England (2025) Report of the Independent ADHD Taskforce: Part 1 (Interim). London: NHS England.</a:t>
            </a:r>
          </a:p>
          <a:p>
            <a:endParaRPr lang="en-GB" sz="1400" dirty="0"/>
          </a:p>
          <a:p>
            <a:r>
              <a:rPr lang="en-GB" sz="1400" dirty="0"/>
              <a:t>National Audit Office (2024) Support for Children and Young People with Special Educational Needs. London: NAO.</a:t>
            </a:r>
          </a:p>
          <a:p>
            <a:endParaRPr lang="en-GB" sz="1400" dirty="0"/>
          </a:p>
          <a:p>
            <a:r>
              <a:rPr lang="en-GB" sz="1400" dirty="0"/>
              <a:t>World Health Organization (2021) Comprehensive Mental Health Action Plan 2013 – 2030. Geneva: WHO.</a:t>
            </a:r>
          </a:p>
          <a:p>
            <a:r>
              <a:rPr lang="en-GB" sz="1400" dirty="0"/>
              <a:t>Summit Kids Academy (2025) Catching ADHD early: keep an eye out for signs and symptoms in your young child. Available at: </a:t>
            </a:r>
            <a:r>
              <a:rPr lang="en-GB" sz="1400" dirty="0">
                <a:hlinkClick r:id="rId2"/>
              </a:rPr>
              <a:t>https://www.summitkids.com/blog/catching-adhd-early-keep-an-eye-out-for-signs-and-symptoms-in-your-young-child/</a:t>
            </a:r>
            <a:r>
              <a:rPr lang="en-GB" sz="1400" dirty="0"/>
              <a:t> (Accessed: 19 October 2025).</a:t>
            </a:r>
          </a:p>
          <a:p>
            <a:pPr algn="l"/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4199558298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GradientRiseVTI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GradientRiseVTI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GradientRis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13C68A69-E745-489A-84EC-B7BCE4AA380B}" vid="{9CF7857A-9412-4E45-AB0D-6EAA5A7DC4C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GradientRiseVTI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Nazish Shazady (2224320)</dc:creator>
  <cp:lastModifiedBy>Nazish Shazady (2224320)</cp:lastModifiedBy>
  <cp:revision>12</cp:revision>
  <dcterms:created xsi:type="dcterms:W3CDTF">2025-10-17T15:10:09Z</dcterms:created>
  <dcterms:modified xsi:type="dcterms:W3CDTF">2025-11-20T13:35:25Z</dcterms:modified>
</cp:coreProperties>
</file>